
<file path=[Content_Types].xml><?xml version="1.0" encoding="utf-8"?>
<Types xmlns="http://schemas.openxmlformats.org/package/2006/content-types">
  <Default Extension="fntdata" ContentType="application/x-fontdata"/>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slideMasters/slideMaster52.xml" ContentType="application/vnd.openxmlformats-officedocument.presentationml.slideMaster+xml"/>
  <Override PartName="/ppt/slides/slide52.xml" ContentType="application/vnd.openxmlformats-officedocument.presentationml.slide+xml"/>
  <Override PartName="/ppt/slideMasters/slideMaster53.xml" ContentType="application/vnd.openxmlformats-officedocument.presentationml.slideMaster+xml"/>
  <Override PartName="/ppt/slides/slide53.xml" ContentType="application/vnd.openxmlformats-officedocument.presentationml.slide+xml"/>
  <Override PartName="/ppt/slideMasters/slideMaster54.xml" ContentType="application/vnd.openxmlformats-officedocument.presentationml.slideMaster+xml"/>
  <Override PartName="/ppt/slides/slide54.xml" ContentType="application/vnd.openxmlformats-officedocument.presentationml.slide+xml"/>
  <Override PartName="/ppt/slideMasters/slideMaster55.xml" ContentType="application/vnd.openxmlformats-officedocument.presentationml.slideMaster+xml"/>
  <Override PartName="/ppt/slides/slide55.xml" ContentType="application/vnd.openxmlformats-officedocument.presentationml.slide+xml"/>
  <Override PartName="/ppt/slideMasters/slideMaster56.xml" ContentType="application/vnd.openxmlformats-officedocument.presentationml.slideMaster+xml"/>
  <Override PartName="/ppt/slides/slide56.xml" ContentType="application/vnd.openxmlformats-officedocument.presentationml.slide+xml"/>
  <Override PartName="/ppt/slideMasters/slideMaster57.xml" ContentType="application/vnd.openxmlformats-officedocument.presentationml.slideMaster+xml"/>
  <Override PartName="/ppt/slides/slide5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true" autoCompressPictures="0" embedTrueTypeFonts="true">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Lst>
  <p:notesMasterIdLst>
    <p:notesMasterId r:id="rId59"/>
  </p:notesMasterIdLst>
  <p:sldSz cx="12191695" cy="6858000"/>
  <p:notesSz cx="6858000" cy="12191695"/>
  <p:embeddedFontLst>
    <p:embeddedFont>
      <p:font typeface="GE SS Two Light"/>
      <p:regular r:id="rId201314"/>
    </p:embeddedFont>
    <p:embeddedFont>
      <p:font typeface="WinSoft Pro Medium"/>
      <p:regular r:id="rId201315"/>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notesMaster" Target="notesMasters/notesMaster1.xml"/><Relationship Id="rId60" Type="http://schemas.openxmlformats.org/officeDocument/2006/relationships/presProps" Target="presProps.xml"/><Relationship Id="rId61" Type="http://schemas.openxmlformats.org/officeDocument/2006/relationships/viewProps" Target="viewProps.xml"/><Relationship Id="rId62" Type="http://schemas.openxmlformats.org/officeDocument/2006/relationships/theme" Target="theme/theme1.xml"/><Relationship Id="rId63" Type="http://schemas.openxmlformats.org/officeDocument/2006/relationships/tableStyles" Target="tableStyles.xml"/><Relationship Id="rId201314" Target="fonts/201314.fntdata" Type="http://schemas.openxmlformats.org/officeDocument/2006/relationships/font"/><Relationship Id="rId201315" Target="fonts/201315.fntdata" Type="http://schemas.openxmlformats.org/officeDocument/2006/relationships/font"/></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_rels/notesSlide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3.xml"/>
		</Relationships>
</file>

<file path=ppt/notesSlides/_rels/notesSlide5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4.xml"/>
		</Relationships>
</file>

<file path=ppt/notesSlides/_rels/notesSlide5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5.xml"/>
		</Relationships>
</file>

<file path=ppt/notesSlides/_rels/notesSlide5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6.xml"/>
		</Relationships>
</file>

<file path=ppt/notesSlides/_rels/notesSlide5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jpe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2-1.jpe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master 1">
    <p:bg>
      <p:bgPr>
        <a:solidFill>
          <a:srgbClr val="00000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FFFFFF"/>
          </a:solidFill>
          <a:ln/>
        </p:spPr>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master 2">
    <p:bg>
      <p:bgPr>
        <a:solidFill>
          <a:srgbClr val="00000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F4FBFF"/>
          </a:solidFill>
          <a:ln/>
        </p:spPr>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2.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3-2.png"/><Relationship Id="rId3" Type="http://schemas.openxmlformats.org/officeDocument/2006/relationships/slideLayout" Target="../slideLayouts/slideLayout2.xml"/><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svg"/><Relationship Id="rId5" Type="http://schemas.openxmlformats.org/officeDocument/2006/relationships/image" Target="../media/image-5-3.png"/><Relationship Id="rId6" Type="http://schemas.openxmlformats.org/officeDocument/2006/relationships/image" Target="../media/image-5-4.svg"/><Relationship Id="rId7" Type="http://schemas.openxmlformats.org/officeDocument/2006/relationships/image" Target="../media/image-5-7.png"/><Relationship Id="rId8" Type="http://schemas.openxmlformats.org/officeDocument/2006/relationships/image" Target="../media/image-5-8.svg"/><Relationship Id="rId9" Type="http://schemas.openxmlformats.org/officeDocument/2006/relationships/image" Target="../media/image-5-3.png"/><Relationship Id="rId10" Type="http://schemas.openxmlformats.org/officeDocument/2006/relationships/image" Target="../media/image-5-4.svg"/><Relationship Id="rId11" Type="http://schemas.openxmlformats.org/officeDocument/2006/relationships/image" Target="../media/image-5-11.png"/><Relationship Id="rId12" Type="http://schemas.openxmlformats.org/officeDocument/2006/relationships/image" Target="../media/image-5-12.svg"/><Relationship Id="rId13" Type="http://schemas.openxmlformats.org/officeDocument/2006/relationships/image" Target="../media/image-5-13.png"/><Relationship Id="rId14" Type="http://schemas.openxmlformats.org/officeDocument/2006/relationships/image" Target="../media/image-5-14.svg"/><Relationship Id="rId15" Type="http://schemas.openxmlformats.org/officeDocument/2006/relationships/image" Target="../media/image-5-15.png"/><Relationship Id="rId16" Type="http://schemas.openxmlformats.org/officeDocument/2006/relationships/image" Target="../media/image-5-16.svg"/><Relationship Id="rId17" Type="http://schemas.openxmlformats.org/officeDocument/2006/relationships/slideLayout" Target="../slideLayouts/slideLayout2.xml"/><Relationship Id="rId18"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svg"/><Relationship Id="rId3" Type="http://schemas.openxmlformats.org/officeDocument/2006/relationships/image" Target="../media/image-6-3.png"/><Relationship Id="rId4" Type="http://schemas.openxmlformats.org/officeDocument/2006/relationships/image" Target="../media/image-6-4.svg"/><Relationship Id="rId5" Type="http://schemas.openxmlformats.org/officeDocument/2006/relationships/image" Target="../media/image-6-5.png"/><Relationship Id="rId6" Type="http://schemas.openxmlformats.org/officeDocument/2006/relationships/image" Target="../media/image-6-6.svg"/><Relationship Id="rId7" Type="http://schemas.openxmlformats.org/officeDocument/2006/relationships/image" Target="../media/image-6-7.png"/><Relationship Id="rId8" Type="http://schemas.openxmlformats.org/officeDocument/2006/relationships/image" Target="../media/image-6-8.svg"/><Relationship Id="rId9" Type="http://schemas.openxmlformats.org/officeDocument/2006/relationships/image" Target="../media/image-6-9.png"/><Relationship Id="rId10" Type="http://schemas.openxmlformats.org/officeDocument/2006/relationships/image" Target="../media/image-6-10.svg"/><Relationship Id="rId11" Type="http://schemas.openxmlformats.org/officeDocument/2006/relationships/image" Target="../media/image-6-11.png"/><Relationship Id="rId12" Type="http://schemas.openxmlformats.org/officeDocument/2006/relationships/image" Target="../media/image-6-12.svg"/><Relationship Id="rId13" Type="http://schemas.openxmlformats.org/officeDocument/2006/relationships/slideLayout" Target="../slideLayouts/slideLayout2.xml"/><Relationship Id="rId1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slideLayout" Target="../slideLayouts/slideLayout3.xml"/><Relationship Id="rId6"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svg"/><Relationship Id="rId3" Type="http://schemas.openxmlformats.org/officeDocument/2006/relationships/image" Target="../media/image-8-3.png"/><Relationship Id="rId4" Type="http://schemas.openxmlformats.org/officeDocument/2006/relationships/image" Target="../media/image-8-4.svg"/><Relationship Id="rId5" Type="http://schemas.openxmlformats.org/officeDocument/2006/relationships/image" Target="../media/image-8-5.png"/><Relationship Id="rId6" Type="http://schemas.openxmlformats.org/officeDocument/2006/relationships/image" Target="../media/image-8-6.svg"/><Relationship Id="rId7" Type="http://schemas.openxmlformats.org/officeDocument/2006/relationships/image" Target="../media/image-8-7.png"/><Relationship Id="rId8" Type="http://schemas.openxmlformats.org/officeDocument/2006/relationships/image" Target="../media/image-8-8.svg"/><Relationship Id="rId9" Type="http://schemas.openxmlformats.org/officeDocument/2006/relationships/image" Target="../media/image-8-9.png"/><Relationship Id="rId10" Type="http://schemas.openxmlformats.org/officeDocument/2006/relationships/image" Target="../media/image-8-10.svg"/><Relationship Id="rId11" Type="http://schemas.openxmlformats.org/officeDocument/2006/relationships/image" Target="../media/image-8-11.png"/><Relationship Id="rId12" Type="http://schemas.openxmlformats.org/officeDocument/2006/relationships/image" Target="../media/image-8-12.svg"/><Relationship Id="rId13" Type="http://schemas.openxmlformats.org/officeDocument/2006/relationships/image" Target="../media/image-8-13.png"/><Relationship Id="rId14" Type="http://schemas.openxmlformats.org/officeDocument/2006/relationships/image" Target="../media/image-8-14.svg"/><Relationship Id="rId15" Type="http://schemas.openxmlformats.org/officeDocument/2006/relationships/slideLayout" Target="../slideLayouts/slideLayout2.xml"/><Relationship Id="rId16"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svg"/><Relationship Id="rId3" Type="http://schemas.openxmlformats.org/officeDocument/2006/relationships/image" Target="../media/image-10-1.png"/><Relationship Id="rId4" Type="http://schemas.openxmlformats.org/officeDocument/2006/relationships/image" Target="../media/image-10-2.svg"/><Relationship Id="rId5" Type="http://schemas.openxmlformats.org/officeDocument/2006/relationships/image" Target="../media/image-10-1.png"/><Relationship Id="rId6" Type="http://schemas.openxmlformats.org/officeDocument/2006/relationships/image" Target="../media/image-10-2.svg"/><Relationship Id="rId7" Type="http://schemas.openxmlformats.org/officeDocument/2006/relationships/image" Target="../media/image-10-1.png"/><Relationship Id="rId8" Type="http://schemas.openxmlformats.org/officeDocument/2006/relationships/image" Target="../media/image-10-2.svg"/><Relationship Id="rId9" Type="http://schemas.openxmlformats.org/officeDocument/2006/relationships/image" Target="../media/image-10-1.png"/><Relationship Id="rId10" Type="http://schemas.openxmlformats.org/officeDocument/2006/relationships/image" Target="../media/image-10-2.svg"/><Relationship Id="rId11" Type="http://schemas.openxmlformats.org/officeDocument/2006/relationships/image" Target="../media/image-10-1.png"/><Relationship Id="rId12" Type="http://schemas.openxmlformats.org/officeDocument/2006/relationships/image" Target="../media/image-10-2.svg"/><Relationship Id="rId13" Type="http://schemas.openxmlformats.org/officeDocument/2006/relationships/image" Target="../media/image-10-13.png"/><Relationship Id="rId14" Type="http://schemas.openxmlformats.org/officeDocument/2006/relationships/image" Target="../media/image-10-14.svg"/><Relationship Id="rId15" Type="http://schemas.openxmlformats.org/officeDocument/2006/relationships/slideLayout" Target="../slideLayouts/slideLayout2.xml"/><Relationship Id="rId16"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svg"/><Relationship Id="rId3" Type="http://schemas.openxmlformats.org/officeDocument/2006/relationships/image" Target="../media/image-11-1.png"/><Relationship Id="rId4" Type="http://schemas.openxmlformats.org/officeDocument/2006/relationships/image" Target="../media/image-11-2.svg"/><Relationship Id="rId5" Type="http://schemas.openxmlformats.org/officeDocument/2006/relationships/image" Target="../media/image-11-1.png"/><Relationship Id="rId6" Type="http://schemas.openxmlformats.org/officeDocument/2006/relationships/image" Target="../media/image-11-2.svg"/><Relationship Id="rId7" Type="http://schemas.openxmlformats.org/officeDocument/2006/relationships/image" Target="../media/image-11-7.png"/><Relationship Id="rId8" Type="http://schemas.openxmlformats.org/officeDocument/2006/relationships/image" Target="../media/image-11-8.svg"/><Relationship Id="rId9" Type="http://schemas.openxmlformats.org/officeDocument/2006/relationships/image" Target="../media/image-11-7.png"/><Relationship Id="rId10" Type="http://schemas.openxmlformats.org/officeDocument/2006/relationships/image" Target="../media/image-11-8.svg"/><Relationship Id="rId11" Type="http://schemas.openxmlformats.org/officeDocument/2006/relationships/image" Target="../media/image-11-7.png"/><Relationship Id="rId12" Type="http://schemas.openxmlformats.org/officeDocument/2006/relationships/image" Target="../media/image-11-8.svg"/><Relationship Id="rId13" Type="http://schemas.openxmlformats.org/officeDocument/2006/relationships/slideLayout" Target="../slideLayouts/slideLayout2.xml"/><Relationship Id="rId1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hyperlink" Target="https://www.unevoc.unesco.org/en/publication/inclusion-tvet-practical-guide-formal-non-formal-and-informal-tvet-institutions" TargetMode="External"/><Relationship Id="rId2" Type="http://schemas.openxmlformats.org/officeDocument/2006/relationships/hyperlink" Target="https://connect.unevoc.unesco.org/home/Inclusion+in+TVET" TargetMode="External"/><Relationship Id="rId3" Type="http://schemas.openxmlformats.org/officeDocument/2006/relationships/hyperlink" Target="https://udlguidelines.cast.org/?" TargetMode="External"/><Relationship Id="rId4" Type="http://schemas.openxmlformats.org/officeDocument/2006/relationships/hyperlink" Target="https://udlguidelines.cast.org/more/downloads/" TargetMode="External"/><Relationship Id="rId5" Type="http://schemas.openxmlformats.org/officeDocument/2006/relationships/hyperlink" Target="https://www.unrwa.org/resources/about-unrwa/inclusive-education" TargetMode="External"/><Relationship Id="rId6" Type="http://schemas.openxmlformats.org/officeDocument/2006/relationships/hyperlink" Target="https://www.unrwa.org/module-5-inclusive-approach-teaching-and-learning" TargetMode="External"/><Relationship Id="rId7" Type="http://schemas.openxmlformats.org/officeDocument/2006/relationships/hyperlink" Target="https://www.unrwa.org/resources/strategy-policy/making-unrwa-accessible-all-through-disability-inclusion-disability" TargetMode="External"/><Relationship Id="rId8" Type="http://schemas.openxmlformats.org/officeDocument/2006/relationships/hyperlink" Target="https://www.unevoc.unesco.org/en/inclusion-and-youth-employability" TargetMode="External"/><Relationship Id="rId9" Type="http://schemas.openxmlformats.org/officeDocument/2006/relationships/slideLayout" Target="../slideLayouts/slideLayout2.xml"/><Relationship Id="rId10"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3-2.png"/><Relationship Id="rId3" Type="http://schemas.openxmlformats.org/officeDocument/2006/relationships/slideLayout" Target="../slideLayouts/slideLayout2.xml"/><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svg"/><Relationship Id="rId3" Type="http://schemas.openxmlformats.org/officeDocument/2006/relationships/image" Target="../media/image-16-3.png"/><Relationship Id="rId4" Type="http://schemas.openxmlformats.org/officeDocument/2006/relationships/image" Target="../media/image-16-4.svg"/><Relationship Id="rId5" Type="http://schemas.openxmlformats.org/officeDocument/2006/relationships/image" Target="../media/image-16-5.png"/><Relationship Id="rId6" Type="http://schemas.openxmlformats.org/officeDocument/2006/relationships/image" Target="../media/image-16-6.svg"/><Relationship Id="rId7" Type="http://schemas.openxmlformats.org/officeDocument/2006/relationships/image" Target="../media/image-16-7.png"/><Relationship Id="rId8" Type="http://schemas.openxmlformats.org/officeDocument/2006/relationships/image" Target="../media/image-16-8.svg"/><Relationship Id="rId9" Type="http://schemas.openxmlformats.org/officeDocument/2006/relationships/image" Target="../media/image-16-7.png"/><Relationship Id="rId10" Type="http://schemas.openxmlformats.org/officeDocument/2006/relationships/image" Target="../media/image-16-8.svg"/><Relationship Id="rId11" Type="http://schemas.openxmlformats.org/officeDocument/2006/relationships/image" Target="../media/image-16-7.png"/><Relationship Id="rId12" Type="http://schemas.openxmlformats.org/officeDocument/2006/relationships/image" Target="../media/image-16-8.svg"/><Relationship Id="rId13" Type="http://schemas.openxmlformats.org/officeDocument/2006/relationships/slideLayout" Target="../slideLayouts/slideLayout2.xml"/><Relationship Id="rId1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eg"/><Relationship Id="rId2" Type="http://schemas.openxmlformats.org/officeDocument/2006/relationships/slideLayout" Target="../slideLayouts/slideLayout2.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slideLayout" Target="../slideLayouts/slideLayout2.xml"/><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image" Target="../media/image-19-4.png"/><Relationship Id="rId5" Type="http://schemas.openxmlformats.org/officeDocument/2006/relationships/slideLayout" Target="../slideLayouts/slideLayout2.xml"/><Relationship Id="rId6"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image" Target="../media/image-21-2.svg"/><Relationship Id="rId3" Type="http://schemas.openxmlformats.org/officeDocument/2006/relationships/image" Target="../media/image-21-1.png"/><Relationship Id="rId4" Type="http://schemas.openxmlformats.org/officeDocument/2006/relationships/image" Target="../media/image-21-2.svg"/><Relationship Id="rId5" Type="http://schemas.openxmlformats.org/officeDocument/2006/relationships/image" Target="../media/image-21-1.png"/><Relationship Id="rId6" Type="http://schemas.openxmlformats.org/officeDocument/2006/relationships/image" Target="../media/image-21-2.svg"/><Relationship Id="rId7" Type="http://schemas.openxmlformats.org/officeDocument/2006/relationships/image" Target="../media/image-21-1.png"/><Relationship Id="rId8" Type="http://schemas.openxmlformats.org/officeDocument/2006/relationships/image" Target="../media/image-21-2.svg"/><Relationship Id="rId9" Type="http://schemas.openxmlformats.org/officeDocument/2006/relationships/slideLayout" Target="../slideLayouts/slideLayout2.xml"/><Relationship Id="rId10"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18-2.png"/><Relationship Id="rId2" Type="http://schemas.openxmlformats.org/officeDocument/2006/relationships/image" Target="../media/image-18-2.png"/><Relationship Id="rId3" Type="http://schemas.openxmlformats.org/officeDocument/2006/relationships/image" Target="../media/image-23-3.png"/><Relationship Id="rId4" Type="http://schemas.openxmlformats.org/officeDocument/2006/relationships/image" Target="../media/image-23-4.svg"/><Relationship Id="rId5" Type="http://schemas.openxmlformats.org/officeDocument/2006/relationships/image" Target="../media/image-23-3.png"/><Relationship Id="rId6" Type="http://schemas.openxmlformats.org/officeDocument/2006/relationships/image" Target="../media/image-23-4.svg"/><Relationship Id="rId7" Type="http://schemas.openxmlformats.org/officeDocument/2006/relationships/image" Target="../media/image-23-3.png"/><Relationship Id="rId8" Type="http://schemas.openxmlformats.org/officeDocument/2006/relationships/image" Target="../media/image-23-4.svg"/><Relationship Id="rId9" Type="http://schemas.openxmlformats.org/officeDocument/2006/relationships/image" Target="../media/image-23-3.png"/><Relationship Id="rId10" Type="http://schemas.openxmlformats.org/officeDocument/2006/relationships/image" Target="../media/image-23-4.svg"/><Relationship Id="rId11" Type="http://schemas.openxmlformats.org/officeDocument/2006/relationships/slideLayout" Target="../slideLayouts/slideLayout2.xml"/><Relationship Id="rId1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image" Target="../media/image-24-2.png"/><Relationship Id="rId3" Type="http://schemas.openxmlformats.org/officeDocument/2006/relationships/slideLayout" Target="../slideLayouts/slideLayout2.xml"/><Relationship Id="rId4"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image" Target="../media/image-25-2.png"/><Relationship Id="rId3" Type="http://schemas.openxmlformats.org/officeDocument/2006/relationships/image" Target="../media/image-25-3.svg"/><Relationship Id="rId4" Type="http://schemas.openxmlformats.org/officeDocument/2006/relationships/image" Target="../media/image-25-2.png"/><Relationship Id="rId5" Type="http://schemas.openxmlformats.org/officeDocument/2006/relationships/image" Target="../media/image-25-3.svg"/><Relationship Id="rId6" Type="http://schemas.openxmlformats.org/officeDocument/2006/relationships/image" Target="../media/image-25-2.png"/><Relationship Id="rId7" Type="http://schemas.openxmlformats.org/officeDocument/2006/relationships/image" Target="../media/image-25-3.svg"/><Relationship Id="rId8" Type="http://schemas.openxmlformats.org/officeDocument/2006/relationships/image" Target="../media/image-25-2.png"/><Relationship Id="rId9" Type="http://schemas.openxmlformats.org/officeDocument/2006/relationships/image" Target="../media/image-25-3.svg"/><Relationship Id="rId10" Type="http://schemas.openxmlformats.org/officeDocument/2006/relationships/image" Target="../media/image-25-2.png"/><Relationship Id="rId11" Type="http://schemas.openxmlformats.org/officeDocument/2006/relationships/image" Target="../media/image-25-3.svg"/><Relationship Id="rId12" Type="http://schemas.openxmlformats.org/officeDocument/2006/relationships/slideLayout" Target="../slideLayouts/slideLayout2.xml"/><Relationship Id="rId1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image" Target="../media/image-26-2.svg"/><Relationship Id="rId3" Type="http://schemas.openxmlformats.org/officeDocument/2006/relationships/image" Target="../media/image-26-1.png"/><Relationship Id="rId4" Type="http://schemas.openxmlformats.org/officeDocument/2006/relationships/image" Target="../media/image-26-2.svg"/><Relationship Id="rId5" Type="http://schemas.openxmlformats.org/officeDocument/2006/relationships/image" Target="../media/image-26-1.png"/><Relationship Id="rId6" Type="http://schemas.openxmlformats.org/officeDocument/2006/relationships/image" Target="../media/image-26-2.svg"/><Relationship Id="rId7" Type="http://schemas.openxmlformats.org/officeDocument/2006/relationships/image" Target="../media/image-26-1.png"/><Relationship Id="rId8" Type="http://schemas.openxmlformats.org/officeDocument/2006/relationships/image" Target="../media/image-26-2.svg"/><Relationship Id="rId9" Type="http://schemas.openxmlformats.org/officeDocument/2006/relationships/slideLayout" Target="../slideLayouts/slideLayout2.xml"/><Relationship Id="rId10"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png"/><Relationship Id="rId2" Type="http://schemas.openxmlformats.org/officeDocument/2006/relationships/image" Target="../media/image-28-2.png"/><Relationship Id="rId3" Type="http://schemas.openxmlformats.org/officeDocument/2006/relationships/image" Target="../media/image-28-3.png"/><Relationship Id="rId4" Type="http://schemas.openxmlformats.org/officeDocument/2006/relationships/image" Target="../media/image-28-4.png"/><Relationship Id="rId5" Type="http://schemas.openxmlformats.org/officeDocument/2006/relationships/slideLayout" Target="../slideLayouts/slideLayout2.xml"/><Relationship Id="rId6"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png"/><Relationship Id="rId2" Type="http://schemas.openxmlformats.org/officeDocument/2006/relationships/slideLayout" Target="../slideLayouts/slideLayout2.xml"/><Relationship Id="rId3"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png"/><Relationship Id="rId2" Type="http://schemas.openxmlformats.org/officeDocument/2006/relationships/image" Target="../media/image-30-2.png"/><Relationship Id="rId3" Type="http://schemas.openxmlformats.org/officeDocument/2006/relationships/image" Target="../media/image-30-3.svg"/><Relationship Id="rId4" Type="http://schemas.openxmlformats.org/officeDocument/2006/relationships/image" Target="../media/image-30-2.png"/><Relationship Id="rId5" Type="http://schemas.openxmlformats.org/officeDocument/2006/relationships/image" Target="../media/image-30-3.svg"/><Relationship Id="rId6" Type="http://schemas.openxmlformats.org/officeDocument/2006/relationships/image" Target="../media/image-30-2.png"/><Relationship Id="rId7" Type="http://schemas.openxmlformats.org/officeDocument/2006/relationships/image" Target="../media/image-30-3.svg"/><Relationship Id="rId8" Type="http://schemas.openxmlformats.org/officeDocument/2006/relationships/image" Target="../media/image-30-2.png"/><Relationship Id="rId9" Type="http://schemas.openxmlformats.org/officeDocument/2006/relationships/image" Target="../media/image-30-3.svg"/><Relationship Id="rId10" Type="http://schemas.openxmlformats.org/officeDocument/2006/relationships/image" Target="../media/image-30-2.png"/><Relationship Id="rId11" Type="http://schemas.openxmlformats.org/officeDocument/2006/relationships/image" Target="../media/image-30-3.svg"/><Relationship Id="rId12" Type="http://schemas.openxmlformats.org/officeDocument/2006/relationships/slideLayout" Target="../slideLayouts/slideLayout2.xml"/><Relationship Id="rId1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image" Target="../media/image-31-2.svg"/><Relationship Id="rId3" Type="http://schemas.openxmlformats.org/officeDocument/2006/relationships/image" Target="../media/image-31-1.png"/><Relationship Id="rId4" Type="http://schemas.openxmlformats.org/officeDocument/2006/relationships/image" Target="../media/image-31-2.svg"/><Relationship Id="rId5" Type="http://schemas.openxmlformats.org/officeDocument/2006/relationships/image" Target="../media/image-31-1.png"/><Relationship Id="rId6" Type="http://schemas.openxmlformats.org/officeDocument/2006/relationships/image" Target="../media/image-31-2.svg"/><Relationship Id="rId7" Type="http://schemas.openxmlformats.org/officeDocument/2006/relationships/image" Target="../media/image-31-1.png"/><Relationship Id="rId8" Type="http://schemas.openxmlformats.org/officeDocument/2006/relationships/image" Target="../media/image-31-2.svg"/><Relationship Id="rId9" Type="http://schemas.openxmlformats.org/officeDocument/2006/relationships/slideLayout" Target="../slideLayouts/slideLayout2.xml"/><Relationship Id="rId10"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image-32-1.png"/><Relationship Id="rId2" Type="http://schemas.openxmlformats.org/officeDocument/2006/relationships/slideLayout" Target="../slideLayouts/slideLayout2.xml"/><Relationship Id="rId3"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image-34-1.png"/><Relationship Id="rId2" Type="http://schemas.openxmlformats.org/officeDocument/2006/relationships/image" Target="../media/image-34-2.png"/><Relationship Id="rId3" Type="http://schemas.openxmlformats.org/officeDocument/2006/relationships/image" Target="../media/image-34-3.png"/><Relationship Id="rId4" Type="http://schemas.openxmlformats.org/officeDocument/2006/relationships/slideLayout" Target="../slideLayouts/slideLayout2.xml"/><Relationship Id="rId5"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png"/><Relationship Id="rId2" Type="http://schemas.openxmlformats.org/officeDocument/2006/relationships/image" Target="../media/image-36-2.svg"/><Relationship Id="rId3" Type="http://schemas.openxmlformats.org/officeDocument/2006/relationships/image" Target="../media/image-36-1.png"/><Relationship Id="rId4" Type="http://schemas.openxmlformats.org/officeDocument/2006/relationships/image" Target="../media/image-36-2.svg"/><Relationship Id="rId5" Type="http://schemas.openxmlformats.org/officeDocument/2006/relationships/image" Target="../media/image-36-1.png"/><Relationship Id="rId6" Type="http://schemas.openxmlformats.org/officeDocument/2006/relationships/image" Target="../media/image-36-2.svg"/><Relationship Id="rId7" Type="http://schemas.openxmlformats.org/officeDocument/2006/relationships/image" Target="../media/image-36-1.png"/><Relationship Id="rId8" Type="http://schemas.openxmlformats.org/officeDocument/2006/relationships/image" Target="../media/image-36-2.svg"/><Relationship Id="rId9" Type="http://schemas.openxmlformats.org/officeDocument/2006/relationships/slideLayout" Target="../slideLayouts/slideLayout2.xml"/><Relationship Id="rId10"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image" Target="../media/image-37-1.png"/><Relationship Id="rId2" Type="http://schemas.openxmlformats.org/officeDocument/2006/relationships/image" Target="../media/image-37-2.svg"/><Relationship Id="rId3" Type="http://schemas.openxmlformats.org/officeDocument/2006/relationships/image" Target="../media/image-37-3.png"/><Relationship Id="rId4" Type="http://schemas.openxmlformats.org/officeDocument/2006/relationships/image" Target="../media/image-37-4.svg"/><Relationship Id="rId5" Type="http://schemas.openxmlformats.org/officeDocument/2006/relationships/slideLayout" Target="../slideLayouts/slideLayout2.xml"/><Relationship Id="rId6"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image" Target="../media/image-36-1.png"/><Relationship Id="rId2" Type="http://schemas.openxmlformats.org/officeDocument/2006/relationships/image" Target="../media/image-36-2.svg"/><Relationship Id="rId3" Type="http://schemas.openxmlformats.org/officeDocument/2006/relationships/image" Target="../media/image-36-1.png"/><Relationship Id="rId4" Type="http://schemas.openxmlformats.org/officeDocument/2006/relationships/image" Target="../media/image-36-2.svg"/><Relationship Id="rId5" Type="http://schemas.openxmlformats.org/officeDocument/2006/relationships/image" Target="../media/image-36-1.png"/><Relationship Id="rId6" Type="http://schemas.openxmlformats.org/officeDocument/2006/relationships/image" Target="../media/image-36-2.svg"/><Relationship Id="rId7" Type="http://schemas.openxmlformats.org/officeDocument/2006/relationships/image" Target="../media/image-36-1.png"/><Relationship Id="rId8" Type="http://schemas.openxmlformats.org/officeDocument/2006/relationships/image" Target="../media/image-36-2.svg"/><Relationship Id="rId9" Type="http://schemas.openxmlformats.org/officeDocument/2006/relationships/slideLayout" Target="../slideLayouts/slideLayout2.xml"/><Relationship Id="rId10"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image" Target="../media/image-37-1.png"/><Relationship Id="rId2" Type="http://schemas.openxmlformats.org/officeDocument/2006/relationships/image" Target="../media/image-37-2.svg"/><Relationship Id="rId3" Type="http://schemas.openxmlformats.org/officeDocument/2006/relationships/image" Target="../media/image-37-3.png"/><Relationship Id="rId4" Type="http://schemas.openxmlformats.org/officeDocument/2006/relationships/image" Target="../media/image-37-4.svg"/><Relationship Id="rId5" Type="http://schemas.openxmlformats.org/officeDocument/2006/relationships/slideLayout" Target="../slideLayouts/slideLayout2.xml"/><Relationship Id="rId6"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image" Target="../media/image-42-1.png"/><Relationship Id="rId2" Type="http://schemas.openxmlformats.org/officeDocument/2006/relationships/image" Target="../media/image-42-2.png"/><Relationship Id="rId3" Type="http://schemas.openxmlformats.org/officeDocument/2006/relationships/image" Target="../media/image-42-3.png"/><Relationship Id="rId4" Type="http://schemas.openxmlformats.org/officeDocument/2006/relationships/image" Target="../media/image-42-4.png"/><Relationship Id="rId5" Type="http://schemas.openxmlformats.org/officeDocument/2006/relationships/image" Target="../media/image-42-5.png"/><Relationship Id="rId6" Type="http://schemas.openxmlformats.org/officeDocument/2006/relationships/image" Target="../media/image-42-6.png"/><Relationship Id="rId7" Type="http://schemas.openxmlformats.org/officeDocument/2006/relationships/image" Target="../media/image-42-7.svg"/><Relationship Id="rId8" Type="http://schemas.openxmlformats.org/officeDocument/2006/relationships/image" Target="../media/image-42-6.png"/><Relationship Id="rId9" Type="http://schemas.openxmlformats.org/officeDocument/2006/relationships/image" Target="../media/image-42-7.svg"/><Relationship Id="rId10" Type="http://schemas.openxmlformats.org/officeDocument/2006/relationships/image" Target="../media/image-42-6.png"/><Relationship Id="rId11" Type="http://schemas.openxmlformats.org/officeDocument/2006/relationships/image" Target="../media/image-42-7.svg"/><Relationship Id="rId12" Type="http://schemas.openxmlformats.org/officeDocument/2006/relationships/image" Target="../media/image-42-6.png"/><Relationship Id="rId13" Type="http://schemas.openxmlformats.org/officeDocument/2006/relationships/image" Target="../media/image-42-7.svg"/><Relationship Id="rId14" Type="http://schemas.openxmlformats.org/officeDocument/2006/relationships/slideLayout" Target="../slideLayouts/slideLayout2.xml"/><Relationship Id="rId15"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image" Target="../media/image-43-1.png"/><Relationship Id="rId2" Type="http://schemas.openxmlformats.org/officeDocument/2006/relationships/slideLayout" Target="../slideLayouts/slideLayout2.xml"/><Relationship Id="rId3"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image" Target="../media/image-51-1.png"/><Relationship Id="rId2" Type="http://schemas.openxmlformats.org/officeDocument/2006/relationships/image" Target="../media/image-51-2.svg"/><Relationship Id="rId3" Type="http://schemas.openxmlformats.org/officeDocument/2006/relationships/image" Target="../media/image-51-1.png"/><Relationship Id="rId4" Type="http://schemas.openxmlformats.org/officeDocument/2006/relationships/image" Target="../media/image-51-2.svg"/><Relationship Id="rId5" Type="http://schemas.openxmlformats.org/officeDocument/2006/relationships/image" Target="../media/image-51-1.png"/><Relationship Id="rId6" Type="http://schemas.openxmlformats.org/officeDocument/2006/relationships/image" Target="../media/image-51-2.svg"/><Relationship Id="rId7" Type="http://schemas.openxmlformats.org/officeDocument/2006/relationships/image" Target="../media/image-51-1.png"/><Relationship Id="rId8" Type="http://schemas.openxmlformats.org/officeDocument/2006/relationships/image" Target="../media/image-51-2.svg"/><Relationship Id="rId9" Type="http://schemas.openxmlformats.org/officeDocument/2006/relationships/image" Target="../media/image-51-9.png"/><Relationship Id="rId10" Type="http://schemas.openxmlformats.org/officeDocument/2006/relationships/image" Target="../media/image-51-10.svg"/><Relationship Id="rId11" Type="http://schemas.openxmlformats.org/officeDocument/2006/relationships/image" Target="../media/image-51-9.png"/><Relationship Id="rId12" Type="http://schemas.openxmlformats.org/officeDocument/2006/relationships/image" Target="../media/image-51-10.svg"/><Relationship Id="rId13" Type="http://schemas.openxmlformats.org/officeDocument/2006/relationships/image" Target="../media/image-51-9.png"/><Relationship Id="rId14" Type="http://schemas.openxmlformats.org/officeDocument/2006/relationships/image" Target="../media/image-51-10.svg"/><Relationship Id="rId15" Type="http://schemas.openxmlformats.org/officeDocument/2006/relationships/slideLayout" Target="../slideLayouts/slideLayout2.xml"/><Relationship Id="rId16"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image" Target="../media/image-53-1.png"/><Relationship Id="rId2" Type="http://schemas.openxmlformats.org/officeDocument/2006/relationships/image" Target="../media/image-53-2.png"/><Relationship Id="rId3" Type="http://schemas.openxmlformats.org/officeDocument/2006/relationships/image" Target="../media/image-53-3.svg"/><Relationship Id="rId4" Type="http://schemas.openxmlformats.org/officeDocument/2006/relationships/image" Target="../media/image-53-2.png"/><Relationship Id="rId5" Type="http://schemas.openxmlformats.org/officeDocument/2006/relationships/image" Target="../media/image-53-3.svg"/><Relationship Id="rId6" Type="http://schemas.openxmlformats.org/officeDocument/2006/relationships/image" Target="../media/image-53-6.png"/><Relationship Id="rId7" Type="http://schemas.openxmlformats.org/officeDocument/2006/relationships/image" Target="../media/image-53-7.svg"/><Relationship Id="rId8" Type="http://schemas.openxmlformats.org/officeDocument/2006/relationships/image" Target="../media/image-53-6.png"/><Relationship Id="rId9" Type="http://schemas.openxmlformats.org/officeDocument/2006/relationships/image" Target="../media/image-53-7.svg"/><Relationship Id="rId10" Type="http://schemas.openxmlformats.org/officeDocument/2006/relationships/image" Target="../media/image-53-6.png"/><Relationship Id="rId11" Type="http://schemas.openxmlformats.org/officeDocument/2006/relationships/image" Target="../media/image-53-7.svg"/><Relationship Id="rId12" Type="http://schemas.openxmlformats.org/officeDocument/2006/relationships/image" Target="../media/image-53-6.png"/><Relationship Id="rId13" Type="http://schemas.openxmlformats.org/officeDocument/2006/relationships/image" Target="../media/image-53-7.svg"/><Relationship Id="rId14" Type="http://schemas.openxmlformats.org/officeDocument/2006/relationships/image" Target="../media/image-53-2.png"/><Relationship Id="rId15" Type="http://schemas.openxmlformats.org/officeDocument/2006/relationships/image" Target="../media/image-53-3.svg"/><Relationship Id="rId16" Type="http://schemas.openxmlformats.org/officeDocument/2006/relationships/image" Target="../media/image-53-2.png"/><Relationship Id="rId17" Type="http://schemas.openxmlformats.org/officeDocument/2006/relationships/image" Target="../media/image-53-3.svg"/><Relationship Id="rId18" Type="http://schemas.openxmlformats.org/officeDocument/2006/relationships/image" Target="../media/image-53-2.png"/><Relationship Id="rId19" Type="http://schemas.openxmlformats.org/officeDocument/2006/relationships/image" Target="../media/image-53-3.svg"/><Relationship Id="rId20" Type="http://schemas.openxmlformats.org/officeDocument/2006/relationships/image" Target="../media/image-53-2.png"/><Relationship Id="rId21" Type="http://schemas.openxmlformats.org/officeDocument/2006/relationships/image" Target="../media/image-53-3.svg"/><Relationship Id="rId22" Type="http://schemas.openxmlformats.org/officeDocument/2006/relationships/slideLayout" Target="../slideLayouts/slideLayout2.xml"/><Relationship Id="rId23"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    </p:cNvPr>
          <p:cNvPicPr>
            <a:picLocks noChangeAspect="1"/>
          </p:cNvPicPr>
          <p:nvPr/>
        </p:nvPicPr>
        <p:blipFill>
          <a:blip r:embed="rId1"/>
          <a:stretch>
            <a:fillRect/>
          </a:stretch>
        </p:blipFill>
        <p:spPr>
          <a:xfrm>
            <a:off x="0" y="0"/>
            <a:ext cx="4800480" cy="6858000"/>
          </a:xfrm>
          <a:custGeom>
            <a:avLst/>
            <a:gdLst/>
            <a:ahLst/>
            <a:cxnLst/>
            <a:rect l="0" t="0" r="100000" b="100000"/>
            <a:pathLst>
              <a:path w="100000" h="100000">
                <a:moveTo>
                  <a:pt x="0" y="0"/>
                </a:moveTo>
                <a:lnTo>
                  <a:pt x="90530" y="100"/>
                </a:lnTo>
                <a:lnTo>
                  <a:pt x="93070" y="6350"/>
                </a:lnTo>
                <a:lnTo>
                  <a:pt x="94920" y="12210"/>
                </a:lnTo>
                <a:lnTo>
                  <a:pt x="96680" y="19820"/>
                </a:lnTo>
                <a:lnTo>
                  <a:pt x="97560" y="25880"/>
                </a:lnTo>
                <a:lnTo>
                  <a:pt x="97950" y="30960"/>
                </a:lnTo>
                <a:lnTo>
                  <a:pt x="97950" y="39060"/>
                </a:lnTo>
                <a:lnTo>
                  <a:pt x="97270" y="46480"/>
                </a:lnTo>
                <a:lnTo>
                  <a:pt x="96190" y="52640"/>
                </a:lnTo>
                <a:lnTo>
                  <a:pt x="94730" y="58500"/>
                </a:lnTo>
                <a:lnTo>
                  <a:pt x="92480" y="65230"/>
                </a:lnTo>
                <a:lnTo>
                  <a:pt x="89550" y="72070"/>
                </a:lnTo>
                <a:lnTo>
                  <a:pt x="86820" y="77340"/>
                </a:lnTo>
                <a:lnTo>
                  <a:pt x="83500" y="82810"/>
                </a:lnTo>
                <a:lnTo>
                  <a:pt x="79200" y="88870"/>
                </a:lnTo>
                <a:lnTo>
                  <a:pt x="75880" y="92770"/>
                </a:lnTo>
                <a:lnTo>
                  <a:pt x="75880" y="92970"/>
                </a:lnTo>
                <a:lnTo>
                  <a:pt x="74510" y="94340"/>
                </a:lnTo>
                <a:lnTo>
                  <a:pt x="74510" y="94530"/>
                </a:lnTo>
                <a:lnTo>
                  <a:pt x="69240" y="100000"/>
                </a:lnTo>
                <a:lnTo>
                  <a:pt x="0" y="100000"/>
                </a:lnTo>
                <a:close/>
              </a:path>
            </a:pathLst>
          </a:custGeom>
        </p:spPr>
      </p:pic>
      <p:pic>
        <p:nvPicPr>
          <p:cNvPr id="3" name="Image 1" descr="preencoded.png">    </p:cNvPr>
          <p:cNvPicPr>
            <a:picLocks noChangeAspect="1"/>
          </p:cNvPicPr>
          <p:nvPr/>
        </p:nvPicPr>
        <p:blipFill>
          <a:blip r:embed="rId2"/>
          <a:stretch>
            <a:fillRect/>
          </a:stretch>
        </p:blipFill>
        <p:spPr>
          <a:xfrm>
            <a:off x="257069" y="1841500"/>
            <a:ext cx="3174921" cy="3175000"/>
          </a:xfrm>
          <a:prstGeom prst="rect">
            <a:avLst/>
          </a:prstGeom>
        </p:spPr>
      </p:pic>
      <p:sp>
        <p:nvSpPr>
          <p:cNvPr id="4" name="Text 0"/>
          <p:cNvSpPr/>
          <p:nvPr/>
        </p:nvSpPr>
        <p:spPr>
          <a:xfrm>
            <a:off x="5203794" y="1170285"/>
            <a:ext cx="6355993" cy="2868216"/>
          </a:xfrm>
          <a:prstGeom prst="rect">
            <a:avLst/>
          </a:prstGeom>
          <a:noFill/>
          <a:ln/>
        </p:spPr>
        <p:txBody>
          <a:bodyPr wrap="square" lIns="0" tIns="0" rIns="0" bIns="0" rtlCol="0" anchor="t">
            <a:normAutofit/>
          </a:bodyPr>
          <a:lstStyle/>
          <a:p>
            <a:pPr rtl="1" algn="r" indent="0" marL="0">
              <a:lnSpc>
                <a:spcPct val="104000"/>
              </a:lnSpc>
              <a:buNone/>
            </a:pPr>
            <a:r>
              <a:rPr lang="ar-SA" altLang="en-US" sz="4500" dirty="0">
                <a:solidFill>
                  <a:srgbClr val="2E3C4E"/>
                </a:solidFill>
                <a:latin typeface="GE SS Two Light" pitchFamily="34" charset="0"/>
                <a:ea typeface="GE SS Two Light" pitchFamily="34" charset="-122"/>
                <a:cs typeface="GE SS Two Light" pitchFamily="34" charset="-120"/>
              </a:rPr>
              <a:t>دورة التعلم الشاملة في التعليم والتدريب التقني والمهني</a:t>
            </a:r>
            <a:endParaRPr lang="ar-SA" sz="4500" dirty="0"/>
          </a:p>
        </p:txBody>
      </p:sp>
      <p:sp>
        <p:nvSpPr>
          <p:cNvPr id="5" name="Text 1"/>
          <p:cNvSpPr/>
          <p:nvPr/>
        </p:nvSpPr>
        <p:spPr>
          <a:xfrm>
            <a:off x="5203794" y="4275435"/>
            <a:ext cx="6355993" cy="935236"/>
          </a:xfrm>
          <a:prstGeom prst="rect">
            <a:avLst/>
          </a:prstGeom>
          <a:noFill/>
          <a:ln/>
        </p:spPr>
        <p:txBody>
          <a:bodyPr wrap="square" lIns="0" tIns="0" rIns="0" bIns="0" rtlCol="0" anchor="t">
            <a:normAutofit/>
          </a:bodyPr>
          <a:lstStyle/>
          <a:p>
            <a:pPr rtl="1" algn="r" indent="0" marL="0">
              <a:lnSpc>
                <a:spcPct val="104000"/>
              </a:lnSpc>
              <a:buNone/>
            </a:pPr>
            <a:r>
              <a:rPr lang="ar-SA" altLang="en-US" sz="1950" dirty="0">
                <a:solidFill>
                  <a:srgbClr val="2E3C4E"/>
                </a:solidFill>
                <a:latin typeface="GE SS Two Light" pitchFamily="34" charset="0"/>
                <a:ea typeface="GE SS Two Light" pitchFamily="34" charset="-122"/>
                <a:cs typeface="GE SS Two Light" pitchFamily="34" charset="-120"/>
              </a:rPr>
              <a:t>بناء مسارات شاملة من خلال دورة التعلم في التعليم والتدريب التقني والمهني</a:t>
            </a:r>
            <a:endParaRPr lang="ar-SA" sz="1950" dirty="0"/>
          </a:p>
          <a:p>
            <a:pPr rtl="1" algn="r" indent="0" marL="0">
              <a:lnSpc>
                <a:spcPct val="104000"/>
              </a:lnSpc>
              <a:buNone/>
            </a:pPr>
            <a:r>
              <a:rPr lang="ar-SA" altLang="en-US" sz="1950" dirty="0">
                <a:solidFill>
                  <a:srgbClr val="2E3C4E"/>
                </a:solidFill>
                <a:latin typeface="GE SS Two Light" pitchFamily="34" charset="0"/>
                <a:ea typeface="GE SS Two Light" pitchFamily="34" charset="-122"/>
                <a:cs typeface="GE SS Two Light" pitchFamily="34" charset="-120"/>
              </a:rPr>
              <a:t>دليل المتدرّب — وحدة التعلّم U.2.3 </a:t>
            </a:r>
            <a:endParaRPr lang="ar-SA" sz="1950" dirty="0"/>
          </a:p>
        </p:txBody>
      </p:sp>
      <p:sp>
        <p:nvSpPr>
          <p:cNvPr id="6" name="Shape 2"/>
          <p:cNvSpPr/>
          <p:nvPr/>
        </p:nvSpPr>
        <p:spPr>
          <a:xfrm>
            <a:off x="8338830" y="5447605"/>
            <a:ext cx="3220957" cy="240010"/>
          </a:xfrm>
          <a:prstGeom prst="roundRect">
            <a:avLst>
              <a:gd name="adj" fmla="val 49999"/>
            </a:avLst>
          </a:prstGeom>
          <a:solidFill>
            <a:srgbClr val="D4E9F7"/>
          </a:solidFill>
          <a:ln/>
        </p:spPr>
      </p:sp>
      <p:sp>
        <p:nvSpPr>
          <p:cNvPr id="7" name="Text 3"/>
          <p:cNvSpPr/>
          <p:nvPr/>
        </p:nvSpPr>
        <p:spPr>
          <a:xfrm>
            <a:off x="7823996" y="5494933"/>
            <a:ext cx="3641039" cy="145355"/>
          </a:xfrm>
          <a:prstGeom prst="rect">
            <a:avLst/>
          </a:prstGeom>
          <a:noFill/>
          <a:ln/>
        </p:spPr>
        <p:txBody>
          <a:bodyPr wrap="none" lIns="0" tIns="0" rIns="0" bIns="0" rtlCol="0" anchor="t"/>
          <a:lstStyle/>
          <a:p>
            <a:pPr rtl="1" algn="r" indent="0" marL="0">
              <a:lnSpc>
                <a:spcPct val="96000"/>
              </a:lnSpc>
              <a:buNone/>
            </a:pPr>
            <a:r>
              <a:rPr lang="ar-SA" altLang="en-US" sz="950" dirty="0">
                <a:solidFill>
                  <a:srgbClr val="384653"/>
                </a:solidFill>
                <a:latin typeface="WinSoft Pro Medium" pitchFamily="34" charset="0"/>
                <a:ea typeface="WinSoft Pro Medium" pitchFamily="34" charset="-122"/>
                <a:cs typeface="WinSoft Pro Medium" pitchFamily="34" charset="-120"/>
              </a:rPr>
              <a:t>المجمّع التدريبي: التعليم والتدريب التقني والمهني الشامل وتنمية المهاراJ</a:t>
            </a:r>
            <a:endParaRPr lang="ar-SA" sz="9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631908" y="1709241"/>
            <a:ext cx="10927878" cy="519609"/>
          </a:xfrm>
          <a:prstGeom prst="rect">
            <a:avLst/>
          </a:prstGeom>
          <a:noFill/>
          <a:ln/>
        </p:spPr>
        <p:txBody>
          <a:bodyPr wrap="none" lIns="0" tIns="0" rIns="0" bIns="0" rtlCol="0" anchor="t"/>
          <a:lstStyle/>
          <a:p>
            <a:pPr rtl="1" algn="r" indent="0" marL="0">
              <a:lnSpc>
                <a:spcPct val="104000"/>
              </a:lnSpc>
              <a:buNone/>
            </a:pPr>
            <a:r>
              <a:rPr lang="ar-SA" altLang="en-US" sz="3250" dirty="0">
                <a:solidFill>
                  <a:srgbClr val="2E3C4E"/>
                </a:solidFill>
                <a:latin typeface="GE SS Two Light" pitchFamily="34" charset="0"/>
                <a:ea typeface="GE SS Two Light" pitchFamily="34" charset="-122"/>
                <a:cs typeface="GE SS Two Light" pitchFamily="34" charset="-120"/>
              </a:rPr>
              <a:t>مقدمة وتعريف عام بالوحدة</a:t>
            </a:r>
            <a:endParaRPr lang="ar-SA" sz="3250" dirty="0"/>
          </a:p>
        </p:txBody>
      </p:sp>
      <p:sp>
        <p:nvSpPr>
          <p:cNvPr id="3" name="Text 1"/>
          <p:cNvSpPr/>
          <p:nvPr/>
        </p:nvSpPr>
        <p:spPr>
          <a:xfrm>
            <a:off x="631908" y="2544763"/>
            <a:ext cx="10927878" cy="505420"/>
          </a:xfrm>
          <a:prstGeom prst="rect">
            <a:avLst/>
          </a:prstGeom>
          <a:noFill/>
          <a:ln/>
        </p:spPr>
        <p:txBody>
          <a:bodyPr wrap="square" lIns="0" tIns="0" rIns="0" bIns="0" rtlCol="0" anchor="t">
            <a:normAutofit/>
          </a:bodyPr>
          <a:lstStyle/>
          <a:p>
            <a:pPr rtl="1" algn="r" indent="0" marL="0">
              <a:lnSpc>
                <a:spcPct val="133000"/>
              </a:lnSpc>
              <a:buNone/>
            </a:pPr>
            <a:r>
              <a:rPr lang="ar-SA" altLang="en-US" sz="1200" dirty="0">
                <a:solidFill>
                  <a:srgbClr val="384653"/>
                </a:solidFill>
                <a:latin typeface="WinSoft Pro Medium" pitchFamily="34" charset="0"/>
                <a:ea typeface="WinSoft Pro Medium" pitchFamily="34" charset="-122"/>
                <a:cs typeface="WinSoft Pro Medium" pitchFamily="34" charset="-120"/>
              </a:rPr>
              <a:t>مرحبًا في دليل المتدرّب الخاص بوحدة التعلّم -.2.3 U: «دورة التعلم الشاملة في التعليم والتدريب التقني والمهني – بناء مسارات شاملة من خلال دورة التعلم في التعليم والتدريب التقني والمهني». هذا الدليل رفيقك طوال رحلتك التدريبية في وحدة التعلّم هذه:</a:t>
            </a:r>
            <a:endParaRPr lang="ar-SA" sz="1200" dirty="0"/>
          </a:p>
        </p:txBody>
      </p:sp>
      <p:sp>
        <p:nvSpPr>
          <p:cNvPr id="4" name="Shape 2"/>
          <p:cNvSpPr/>
          <p:nvPr/>
        </p:nvSpPr>
        <p:spPr>
          <a:xfrm>
            <a:off x="11422273" y="3227884"/>
            <a:ext cx="19050" cy="1920875"/>
          </a:xfrm>
          <a:prstGeom prst="roundRect">
            <a:avLst>
              <a:gd name="adj" fmla="val 49999"/>
            </a:avLst>
          </a:prstGeom>
          <a:solidFill>
            <a:srgbClr val="000000">
              <a:alpha val="8000"/>
            </a:srgbClr>
          </a:solidFill>
          <a:ln/>
        </p:spPr>
      </p:sp>
      <p:sp>
        <p:nvSpPr>
          <p:cNvPr id="5" name="Shape 3"/>
          <p:cNvSpPr/>
          <p:nvPr/>
        </p:nvSpPr>
        <p:spPr>
          <a:xfrm>
            <a:off x="10986515" y="3540621"/>
            <a:ext cx="473857" cy="19050"/>
          </a:xfrm>
          <a:prstGeom prst="roundRect">
            <a:avLst>
              <a:gd name="adj" fmla="val 49999"/>
            </a:avLst>
          </a:prstGeom>
          <a:solidFill>
            <a:srgbClr val="0094D5"/>
          </a:solidFill>
          <a:ln/>
        </p:spPr>
      </p:sp>
      <p:sp>
        <p:nvSpPr>
          <p:cNvPr id="6" name="Shape 4"/>
          <p:cNvSpPr/>
          <p:nvPr/>
        </p:nvSpPr>
        <p:spPr>
          <a:xfrm>
            <a:off x="11382090" y="3490913"/>
            <a:ext cx="118464" cy="118467"/>
          </a:xfrm>
          <a:prstGeom prst="ellipse">
            <a:avLst/>
          </a:prstGeom>
          <a:solidFill>
            <a:srgbClr val="00AEEF"/>
          </a:solidFill>
          <a:ln/>
        </p:spPr>
      </p:sp>
      <p:sp>
        <p:nvSpPr>
          <p:cNvPr id="7" name="Shape 5"/>
          <p:cNvSpPr/>
          <p:nvPr/>
        </p:nvSpPr>
        <p:spPr>
          <a:xfrm>
            <a:off x="631908" y="3227884"/>
            <a:ext cx="10335458" cy="644525"/>
          </a:xfrm>
          <a:prstGeom prst="roundRect">
            <a:avLst>
              <a:gd name="adj" fmla="val 36766"/>
            </a:avLst>
          </a:prstGeom>
          <a:solidFill>
            <a:srgbClr val="00AEEF"/>
          </a:solidFill>
          <a:ln w="6350">
            <a:solidFill>
              <a:srgbClr val="00AEEF"/>
            </a:solidFill>
            <a:prstDash val="solid"/>
          </a:ln>
        </p:spPr>
      </p:sp>
      <p:sp>
        <p:nvSpPr>
          <p:cNvPr id="8" name="Text 6"/>
          <p:cNvSpPr/>
          <p:nvPr/>
        </p:nvSpPr>
        <p:spPr>
          <a:xfrm>
            <a:off x="796211" y="3392190"/>
            <a:ext cx="10006854" cy="315913"/>
          </a:xfrm>
          <a:prstGeom prst="rect">
            <a:avLst/>
          </a:prstGeom>
          <a:noFill/>
          <a:ln/>
        </p:spPr>
        <p:txBody>
          <a:bodyPr wrap="none" lIns="0" tIns="0" rIns="0" bIns="0" rtlCol="0" anchor="t"/>
          <a:lstStyle/>
          <a:p>
            <a:pPr rtl="1" algn="r" indent="0" marL="0">
              <a:lnSpc>
                <a:spcPct val="133000"/>
              </a:lnSpc>
              <a:buNone/>
            </a:pPr>
            <a:r>
              <a:rPr lang="ar-SA" altLang="en-US" sz="1550" dirty="0">
                <a:solidFill>
                  <a:srgbClr val="000000"/>
                </a:solidFill>
                <a:latin typeface="WinSoft Pro Medium" pitchFamily="34" charset="0"/>
                <a:ea typeface="WinSoft Pro Medium" pitchFamily="34" charset="-122"/>
                <a:cs typeface="WinSoft Pro Medium" pitchFamily="34" charset="-120"/>
              </a:rPr>
              <a:t>خلال هذه الوحدة لن تكتفي بقراءة مفاهيم عن التعليم الشامل، بل ستستخدم الحالات والبيانات والأدوات لبناء ستة منتجات مهنية مترابطة.</a:t>
            </a:r>
            <a:endParaRPr lang="ar-SA" sz="1550" dirty="0"/>
          </a:p>
        </p:txBody>
      </p:sp>
      <p:sp>
        <p:nvSpPr>
          <p:cNvPr id="9" name="Shape 7"/>
          <p:cNvSpPr/>
          <p:nvPr/>
        </p:nvSpPr>
        <p:spPr>
          <a:xfrm>
            <a:off x="10986515" y="4659015"/>
            <a:ext cx="473857" cy="19050"/>
          </a:xfrm>
          <a:prstGeom prst="roundRect">
            <a:avLst>
              <a:gd name="adj" fmla="val 49999"/>
            </a:avLst>
          </a:prstGeom>
          <a:solidFill>
            <a:srgbClr val="0094D5"/>
          </a:solidFill>
          <a:ln/>
        </p:spPr>
      </p:sp>
      <p:sp>
        <p:nvSpPr>
          <p:cNvPr id="10" name="Shape 8"/>
          <p:cNvSpPr/>
          <p:nvPr/>
        </p:nvSpPr>
        <p:spPr>
          <a:xfrm>
            <a:off x="11382090" y="4609306"/>
            <a:ext cx="118464" cy="118467"/>
          </a:xfrm>
          <a:prstGeom prst="ellipse">
            <a:avLst/>
          </a:prstGeom>
          <a:solidFill>
            <a:srgbClr val="00AEEF"/>
          </a:solidFill>
          <a:ln/>
        </p:spPr>
      </p:sp>
      <p:sp>
        <p:nvSpPr>
          <p:cNvPr id="11" name="Shape 9"/>
          <p:cNvSpPr/>
          <p:nvPr/>
        </p:nvSpPr>
        <p:spPr>
          <a:xfrm>
            <a:off x="631908" y="4188321"/>
            <a:ext cx="10335458" cy="960438"/>
          </a:xfrm>
          <a:prstGeom prst="roundRect">
            <a:avLst>
              <a:gd name="adj" fmla="val 24673"/>
            </a:avLst>
          </a:prstGeom>
          <a:solidFill>
            <a:srgbClr val="00AEEF"/>
          </a:solidFill>
          <a:ln w="6350">
            <a:solidFill>
              <a:srgbClr val="00AEEF"/>
            </a:solidFill>
            <a:prstDash val="solid"/>
          </a:ln>
        </p:spPr>
      </p:sp>
      <p:sp>
        <p:nvSpPr>
          <p:cNvPr id="12" name="Text 10"/>
          <p:cNvSpPr/>
          <p:nvPr/>
        </p:nvSpPr>
        <p:spPr>
          <a:xfrm>
            <a:off x="796211" y="4352627"/>
            <a:ext cx="10006854" cy="631825"/>
          </a:xfrm>
          <a:prstGeom prst="rect">
            <a:avLst/>
          </a:prstGeom>
          <a:noFill/>
          <a:ln/>
        </p:spPr>
        <p:txBody>
          <a:bodyPr wrap="square" lIns="0" tIns="0" rIns="0" bIns="0" rtlCol="0" anchor="t">
            <a:normAutofit/>
          </a:bodyPr>
          <a:lstStyle/>
          <a:p>
            <a:pPr rtl="1" algn="r" indent="0" marL="0">
              <a:lnSpc>
                <a:spcPct val="133000"/>
              </a:lnSpc>
              <a:buNone/>
            </a:pPr>
            <a:r>
              <a:rPr lang="ar-SA" altLang="en-US" sz="1550" dirty="0">
                <a:solidFill>
                  <a:srgbClr val="000000"/>
                </a:solidFill>
                <a:latin typeface="WinSoft Pro Medium" pitchFamily="34" charset="0"/>
                <a:ea typeface="WinSoft Pro Medium" pitchFamily="34" charset="-122"/>
                <a:cs typeface="WinSoft Pro Medium" pitchFamily="34" charset="-120"/>
              </a:rPr>
              <a:t>يهدف الدليل إلى تمكينك من تصميم وتنفيذ دورة تعلم وتقويم شاملة تضمن المشاركة العادلة للمتدربين ذوي الإعاقة وذوي الاحتياجات الإضافية. وقد تم دمج المعرفة النظرية ضمن الأنشطة المختلفة بحيث تُوظَّف بصورة مباشرة في تحليل الحالات العملية وإعداد المنتجات.</a:t>
            </a:r>
            <a:endParaRPr lang="ar-SA" sz="15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    </p:cNvPr>
          <p:cNvPicPr>
            <a:picLocks noChangeAspect="1"/>
          </p:cNvPicPr>
          <p:nvPr/>
        </p:nvPicPr>
        <p:blipFill>
          <a:blip r:embed="rId1"/>
          <a:stretch>
            <a:fillRect/>
          </a:stretch>
        </p:blipFill>
        <p:spPr>
          <a:xfrm>
            <a:off x="0" y="0"/>
            <a:ext cx="4800480" cy="6858000"/>
          </a:xfrm>
          <a:custGeom>
            <a:avLst/>
            <a:gdLst/>
            <a:ahLst/>
            <a:cxnLst/>
            <a:rect l="0" t="0" r="100000" b="100000"/>
            <a:pathLst>
              <a:path w="100000" h="100000">
                <a:moveTo>
                  <a:pt x="0" y="0"/>
                </a:moveTo>
                <a:lnTo>
                  <a:pt x="90530" y="100"/>
                </a:lnTo>
                <a:lnTo>
                  <a:pt x="93070" y="6350"/>
                </a:lnTo>
                <a:lnTo>
                  <a:pt x="94920" y="12210"/>
                </a:lnTo>
                <a:lnTo>
                  <a:pt x="96680" y="19820"/>
                </a:lnTo>
                <a:lnTo>
                  <a:pt x="97560" y="25880"/>
                </a:lnTo>
                <a:lnTo>
                  <a:pt x="97950" y="30960"/>
                </a:lnTo>
                <a:lnTo>
                  <a:pt x="97950" y="39060"/>
                </a:lnTo>
                <a:lnTo>
                  <a:pt x="97270" y="46480"/>
                </a:lnTo>
                <a:lnTo>
                  <a:pt x="96190" y="52640"/>
                </a:lnTo>
                <a:lnTo>
                  <a:pt x="94730" y="58500"/>
                </a:lnTo>
                <a:lnTo>
                  <a:pt x="92480" y="65230"/>
                </a:lnTo>
                <a:lnTo>
                  <a:pt x="89550" y="72070"/>
                </a:lnTo>
                <a:lnTo>
                  <a:pt x="86820" y="77340"/>
                </a:lnTo>
                <a:lnTo>
                  <a:pt x="83500" y="82810"/>
                </a:lnTo>
                <a:lnTo>
                  <a:pt x="79200" y="88870"/>
                </a:lnTo>
                <a:lnTo>
                  <a:pt x="75880" y="92770"/>
                </a:lnTo>
                <a:lnTo>
                  <a:pt x="75880" y="92970"/>
                </a:lnTo>
                <a:lnTo>
                  <a:pt x="74510" y="94340"/>
                </a:lnTo>
                <a:lnTo>
                  <a:pt x="74510" y="94530"/>
                </a:lnTo>
                <a:lnTo>
                  <a:pt x="69240" y="100000"/>
                </a:lnTo>
                <a:lnTo>
                  <a:pt x="0" y="100000"/>
                </a:lnTo>
                <a:close/>
              </a:path>
            </a:pathLst>
          </a:custGeom>
        </p:spPr>
      </p:pic>
      <p:pic>
        <p:nvPicPr>
          <p:cNvPr id="3" name="Image 1" descr="preencoded.png">    </p:cNvPr>
          <p:cNvPicPr>
            <a:picLocks noChangeAspect="1"/>
          </p:cNvPicPr>
          <p:nvPr/>
        </p:nvPicPr>
        <p:blipFill>
          <a:blip r:embed="rId2"/>
          <a:stretch>
            <a:fillRect/>
          </a:stretch>
        </p:blipFill>
        <p:spPr>
          <a:xfrm>
            <a:off x="78976" y="780554"/>
            <a:ext cx="3531107" cy="5296793"/>
          </a:xfrm>
          <a:prstGeom prst="rect">
            <a:avLst/>
          </a:prstGeom>
        </p:spPr>
      </p:pic>
      <p:sp>
        <p:nvSpPr>
          <p:cNvPr id="4" name="Text 0"/>
          <p:cNvSpPr/>
          <p:nvPr/>
        </p:nvSpPr>
        <p:spPr>
          <a:xfrm>
            <a:off x="5203794" y="1308199"/>
            <a:ext cx="6355993" cy="1039217"/>
          </a:xfrm>
          <a:prstGeom prst="rect">
            <a:avLst/>
          </a:prstGeom>
          <a:noFill/>
          <a:ln/>
        </p:spPr>
        <p:txBody>
          <a:bodyPr wrap="square" lIns="0" tIns="0" rIns="0" bIns="0" rtlCol="0" anchor="t">
            <a:normAutofit/>
          </a:bodyPr>
          <a:lstStyle/>
          <a:p>
            <a:pPr rtl="1" algn="r" indent="0" marL="0">
              <a:lnSpc>
                <a:spcPct val="104000"/>
              </a:lnSpc>
              <a:buNone/>
            </a:pPr>
            <a:r>
              <a:rPr lang="ar-SA" altLang="en-US" sz="3250" dirty="0">
                <a:solidFill>
                  <a:srgbClr val="2E3C4E"/>
                </a:solidFill>
                <a:latin typeface="GE SS Two Light" pitchFamily="34" charset="0"/>
                <a:ea typeface="GE SS Two Light" pitchFamily="34" charset="-122"/>
                <a:cs typeface="GE SS Two Light" pitchFamily="34" charset="-120"/>
              </a:rPr>
              <a:t>برنامج التطوير المهني أثناء الخدمة (PDP)</a:t>
            </a:r>
            <a:endParaRPr lang="ar-SA" sz="3250" dirty="0"/>
          </a:p>
        </p:txBody>
      </p:sp>
      <p:sp>
        <p:nvSpPr>
          <p:cNvPr id="5" name="Text 1"/>
          <p:cNvSpPr/>
          <p:nvPr/>
        </p:nvSpPr>
        <p:spPr>
          <a:xfrm>
            <a:off x="5203794" y="2584351"/>
            <a:ext cx="6355993" cy="505420"/>
          </a:xfrm>
          <a:prstGeom prst="rect">
            <a:avLst/>
          </a:prstGeom>
          <a:noFill/>
          <a:ln/>
        </p:spPr>
        <p:txBody>
          <a:bodyPr wrap="square" lIns="0" tIns="0" rIns="0" bIns="0" rtlCol="0" anchor="t">
            <a:normAutofit/>
          </a:bodyPr>
          <a:lstStyle/>
          <a:p>
            <a:pPr rtl="1" algn="r" indent="0" marL="0">
              <a:lnSpc>
                <a:spcPct val="133000"/>
              </a:lnSpc>
              <a:buNone/>
            </a:pPr>
            <a:r>
              <a:rPr lang="ar-SA" altLang="en-US" sz="1200" dirty="0">
                <a:solidFill>
                  <a:srgbClr val="384653"/>
                </a:solidFill>
                <a:latin typeface="WinSoft Pro Medium" pitchFamily="34" charset="0"/>
                <a:ea typeface="WinSoft Pro Medium" pitchFamily="34" charset="-122"/>
                <a:cs typeface="WinSoft Pro Medium" pitchFamily="34" charset="-120"/>
              </a:rPr>
              <a:t>يهدف برنامج التطوير المهني أثناء الخدمة (PDP) لموظفي التعليم والتدريب التقني والمهني في الأونروا إلى تحديث معارفهم ومهاراتهم ومواكبة التطورات في منظومة التعليم والتدريب التقني والمهني ومتطلبات سوق العمل.</a:t>
            </a:r>
            <a:endParaRPr lang="ar-SA" sz="1200" dirty="0"/>
          </a:p>
        </p:txBody>
      </p:sp>
      <p:sp>
        <p:nvSpPr>
          <p:cNvPr id="6" name="Shape 2"/>
          <p:cNvSpPr/>
          <p:nvPr/>
        </p:nvSpPr>
        <p:spPr>
          <a:xfrm>
            <a:off x="8460766" y="3267472"/>
            <a:ext cx="3099020" cy="1188541"/>
          </a:xfrm>
          <a:prstGeom prst="roundRect">
            <a:avLst>
              <a:gd name="adj" fmla="val 19938"/>
            </a:avLst>
          </a:prstGeom>
          <a:solidFill>
            <a:srgbClr val="00AEEF"/>
          </a:solidFill>
          <a:ln w="6350">
            <a:solidFill>
              <a:srgbClr val="0094D5"/>
            </a:solidFill>
            <a:prstDash val="solid"/>
          </a:ln>
        </p:spPr>
      </p:sp>
      <p:sp>
        <p:nvSpPr>
          <p:cNvPr id="7" name="Text 3"/>
          <p:cNvSpPr/>
          <p:nvPr/>
        </p:nvSpPr>
        <p:spPr>
          <a:xfrm>
            <a:off x="8625069" y="3431778"/>
            <a:ext cx="2770416" cy="259755"/>
          </a:xfrm>
          <a:prstGeom prst="rect">
            <a:avLst/>
          </a:prstGeom>
          <a:noFill/>
          <a:ln/>
        </p:spPr>
        <p:txBody>
          <a:bodyPr wrap="none" lIns="0" tIns="0" rIns="0" bIns="0" rtlCol="0" anchor="t"/>
          <a:lstStyle/>
          <a:p>
            <a:pPr rtl="1" algn="r" indent="0" marL="0">
              <a:lnSpc>
                <a:spcPct val="104000"/>
              </a:lnSpc>
              <a:buNone/>
            </a:pPr>
            <a:r>
              <a:rPr lang="ar-SA" altLang="en-US" sz="1600" dirty="0">
                <a:solidFill>
                  <a:srgbClr val="000000"/>
                </a:solidFill>
                <a:latin typeface="GE SS Two Light" pitchFamily="34" charset="0"/>
                <a:ea typeface="GE SS Two Light" pitchFamily="34" charset="-122"/>
                <a:cs typeface="GE SS Two Light" pitchFamily="34" charset="-120"/>
              </a:rPr>
              <a:t>الممارسات الحديثة</a:t>
            </a:r>
            <a:endParaRPr lang="ar-SA" sz="1600" dirty="0"/>
          </a:p>
        </p:txBody>
      </p:sp>
      <p:sp>
        <p:nvSpPr>
          <p:cNvPr id="8" name="Text 4"/>
          <p:cNvSpPr/>
          <p:nvPr/>
        </p:nvSpPr>
        <p:spPr>
          <a:xfrm>
            <a:off x="8625069" y="3786287"/>
            <a:ext cx="2770416" cy="505420"/>
          </a:xfrm>
          <a:prstGeom prst="rect">
            <a:avLst/>
          </a:prstGeom>
          <a:noFill/>
          <a:ln/>
        </p:spPr>
        <p:txBody>
          <a:bodyPr wrap="square" lIns="0" tIns="0" rIns="0" bIns="0" rtlCol="0" anchor="t">
            <a:normAutofit/>
          </a:bodyPr>
          <a:lstStyle/>
          <a:p>
            <a:pPr rtl="1" algn="r" indent="0" marL="0">
              <a:lnSpc>
                <a:spcPct val="133000"/>
              </a:lnSpc>
              <a:buNone/>
            </a:pPr>
            <a:r>
              <a:rPr lang="ar-SA" altLang="en-US" sz="1200" dirty="0">
                <a:solidFill>
                  <a:srgbClr val="000000"/>
                </a:solidFill>
                <a:latin typeface="WinSoft Pro Medium" pitchFamily="34" charset="0"/>
                <a:ea typeface="WinSoft Pro Medium" pitchFamily="34" charset="-122"/>
                <a:cs typeface="WinSoft Pro Medium" pitchFamily="34" charset="-120"/>
              </a:rPr>
              <a:t>التعليم والتدريب، وضمان الجودة والحوكمة، والشمول والسلامة المهنية.</a:t>
            </a:r>
            <a:endParaRPr lang="ar-SA" sz="1200" dirty="0"/>
          </a:p>
        </p:txBody>
      </p:sp>
      <p:sp>
        <p:nvSpPr>
          <p:cNvPr id="9" name="Shape 5"/>
          <p:cNvSpPr/>
          <p:nvPr/>
        </p:nvSpPr>
        <p:spPr>
          <a:xfrm>
            <a:off x="5203794" y="3267472"/>
            <a:ext cx="3099020" cy="1188541"/>
          </a:xfrm>
          <a:prstGeom prst="roundRect">
            <a:avLst>
              <a:gd name="adj" fmla="val 19938"/>
            </a:avLst>
          </a:prstGeom>
          <a:solidFill>
            <a:srgbClr val="00AEEF"/>
          </a:solidFill>
          <a:ln w="6350">
            <a:solidFill>
              <a:srgbClr val="0094D5"/>
            </a:solidFill>
            <a:prstDash val="solid"/>
          </a:ln>
        </p:spPr>
      </p:sp>
      <p:sp>
        <p:nvSpPr>
          <p:cNvPr id="10" name="Text 6"/>
          <p:cNvSpPr/>
          <p:nvPr/>
        </p:nvSpPr>
        <p:spPr>
          <a:xfrm>
            <a:off x="5368096" y="3431778"/>
            <a:ext cx="2770416" cy="259755"/>
          </a:xfrm>
          <a:prstGeom prst="rect">
            <a:avLst/>
          </a:prstGeom>
          <a:noFill/>
          <a:ln/>
        </p:spPr>
        <p:txBody>
          <a:bodyPr wrap="none" lIns="0" tIns="0" rIns="0" bIns="0" rtlCol="0" anchor="t"/>
          <a:lstStyle/>
          <a:p>
            <a:pPr rtl="1" algn="r" indent="0" marL="0">
              <a:lnSpc>
                <a:spcPct val="104000"/>
              </a:lnSpc>
              <a:buNone/>
            </a:pPr>
            <a:r>
              <a:rPr lang="ar-SA" altLang="en-US" sz="1600" dirty="0">
                <a:solidFill>
                  <a:srgbClr val="000000"/>
                </a:solidFill>
                <a:latin typeface="GE SS Two Light" pitchFamily="34" charset="0"/>
                <a:ea typeface="GE SS Two Light" pitchFamily="34" charset="-122"/>
                <a:cs typeface="GE SS Two Light" pitchFamily="34" charset="-120"/>
              </a:rPr>
              <a:t>الابتكار الرقمي</a:t>
            </a:r>
            <a:endParaRPr lang="ar-SA" sz="1600" dirty="0"/>
          </a:p>
        </p:txBody>
      </p:sp>
      <p:sp>
        <p:nvSpPr>
          <p:cNvPr id="11" name="Text 7"/>
          <p:cNvSpPr/>
          <p:nvPr/>
        </p:nvSpPr>
        <p:spPr>
          <a:xfrm>
            <a:off x="5368096" y="3786287"/>
            <a:ext cx="2770416" cy="505420"/>
          </a:xfrm>
          <a:prstGeom prst="rect">
            <a:avLst/>
          </a:prstGeom>
          <a:noFill/>
          <a:ln/>
        </p:spPr>
        <p:txBody>
          <a:bodyPr wrap="square" lIns="0" tIns="0" rIns="0" bIns="0" rtlCol="0" anchor="t">
            <a:normAutofit/>
          </a:bodyPr>
          <a:lstStyle/>
          <a:p>
            <a:pPr rtl="1" algn="r" indent="0" marL="0">
              <a:lnSpc>
                <a:spcPct val="133000"/>
              </a:lnSpc>
              <a:buNone/>
            </a:pPr>
            <a:r>
              <a:rPr lang="ar-SA" altLang="en-US" sz="1200" dirty="0">
                <a:solidFill>
                  <a:srgbClr val="000000"/>
                </a:solidFill>
                <a:latin typeface="WinSoft Pro Medium" pitchFamily="34" charset="0"/>
                <a:ea typeface="WinSoft Pro Medium" pitchFamily="34" charset="-122"/>
                <a:cs typeface="WinSoft Pro Medium" pitchFamily="34" charset="-120"/>
              </a:rPr>
              <a:t>الابتكار والتحول الرقمي، والارتباط بسوق العمل والتكنولوجيات الناشئة.</a:t>
            </a:r>
            <a:endParaRPr lang="ar-SA" sz="1200" dirty="0"/>
          </a:p>
        </p:txBody>
      </p:sp>
      <p:sp>
        <p:nvSpPr>
          <p:cNvPr id="12" name="Shape 8"/>
          <p:cNvSpPr/>
          <p:nvPr/>
        </p:nvSpPr>
        <p:spPr>
          <a:xfrm>
            <a:off x="5203794" y="4613970"/>
            <a:ext cx="6355993" cy="935831"/>
          </a:xfrm>
          <a:prstGeom prst="roundRect">
            <a:avLst>
              <a:gd name="adj" fmla="val 25322"/>
            </a:avLst>
          </a:prstGeom>
          <a:solidFill>
            <a:srgbClr val="00AEEF"/>
          </a:solidFill>
          <a:ln w="6350">
            <a:solidFill>
              <a:srgbClr val="0094D5"/>
            </a:solidFill>
            <a:prstDash val="solid"/>
          </a:ln>
        </p:spPr>
      </p:sp>
      <p:sp>
        <p:nvSpPr>
          <p:cNvPr id="13" name="Text 9"/>
          <p:cNvSpPr/>
          <p:nvPr/>
        </p:nvSpPr>
        <p:spPr>
          <a:xfrm>
            <a:off x="5368096" y="4778276"/>
            <a:ext cx="6027388" cy="259755"/>
          </a:xfrm>
          <a:prstGeom prst="rect">
            <a:avLst/>
          </a:prstGeom>
          <a:noFill/>
          <a:ln/>
        </p:spPr>
        <p:txBody>
          <a:bodyPr wrap="none" lIns="0" tIns="0" rIns="0" bIns="0" rtlCol="0" anchor="t"/>
          <a:lstStyle/>
          <a:p>
            <a:pPr rtl="1" algn="r" indent="0" marL="0">
              <a:lnSpc>
                <a:spcPct val="104000"/>
              </a:lnSpc>
              <a:buNone/>
            </a:pPr>
            <a:r>
              <a:rPr lang="ar-SA" altLang="en-US" sz="1600" dirty="0">
                <a:solidFill>
                  <a:srgbClr val="000000"/>
                </a:solidFill>
                <a:latin typeface="GE SS Two Light" pitchFamily="34" charset="0"/>
                <a:ea typeface="GE SS Two Light" pitchFamily="34" charset="-122"/>
                <a:cs typeface="GE SS Two Light" pitchFamily="34" charset="-120"/>
              </a:rPr>
              <a:t>إطار الكفايات</a:t>
            </a:r>
            <a:endParaRPr lang="ar-SA" sz="1600" dirty="0"/>
          </a:p>
        </p:txBody>
      </p:sp>
      <p:sp>
        <p:nvSpPr>
          <p:cNvPr id="14" name="Text 10"/>
          <p:cNvSpPr/>
          <p:nvPr/>
        </p:nvSpPr>
        <p:spPr>
          <a:xfrm>
            <a:off x="5368096" y="5132784"/>
            <a:ext cx="6027388" cy="252710"/>
          </a:xfrm>
          <a:prstGeom prst="rect">
            <a:avLst/>
          </a:prstGeom>
          <a:noFill/>
          <a:ln/>
        </p:spPr>
        <p:txBody>
          <a:bodyPr wrap="none" lIns="0" tIns="0" rIns="0" bIns="0" rtlCol="0" anchor="t"/>
          <a:lstStyle/>
          <a:p>
            <a:pPr rtl="1" algn="r" indent="0" marL="0">
              <a:lnSpc>
                <a:spcPct val="133000"/>
              </a:lnSpc>
              <a:buNone/>
            </a:pPr>
            <a:r>
              <a:rPr lang="ar-SA" altLang="en-US" sz="1200" dirty="0">
                <a:solidFill>
                  <a:srgbClr val="000000"/>
                </a:solidFill>
                <a:latin typeface="WinSoft Pro Medium" pitchFamily="34" charset="0"/>
                <a:ea typeface="WinSoft Pro Medium" pitchFamily="34" charset="-122"/>
                <a:cs typeface="WinSoft Pro Medium" pitchFamily="34" charset="-120"/>
              </a:rPr>
              <a:t>33 وحدة تعلمية موزعة على 10 مجمّعات تدريبية رئيسية تغطي الجوانب التربوية والإدارية والفنية.</a:t>
            </a:r>
            <a:endParaRPr lang="ar-SA" sz="1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631908" y="1886248"/>
            <a:ext cx="10927878" cy="519609"/>
          </a:xfrm>
          <a:prstGeom prst="rect">
            <a:avLst/>
          </a:prstGeom>
          <a:noFill/>
          <a:ln/>
        </p:spPr>
        <p:txBody>
          <a:bodyPr wrap="none" lIns="0" tIns="0" rIns="0" bIns="0" rtlCol="0" anchor="t"/>
          <a:lstStyle/>
          <a:p>
            <a:pPr rtl="1" algn="ctr" indent="0" marL="0">
              <a:lnSpc>
                <a:spcPct val="104000"/>
              </a:lnSpc>
              <a:buNone/>
            </a:pPr>
            <a:r>
              <a:rPr lang="ar-SA" altLang="en-US" sz="3250" dirty="0">
                <a:solidFill>
                  <a:srgbClr val="2E3C4E"/>
                </a:solidFill>
                <a:latin typeface="GE SS Two Light" pitchFamily="34" charset="0"/>
                <a:ea typeface="GE SS Two Light" pitchFamily="34" charset="-122"/>
                <a:cs typeface="GE SS Two Light" pitchFamily="34" charset="-120"/>
              </a:rPr>
              <a:t>هيكل البرنامج ومتطلباته</a:t>
            </a:r>
            <a:endParaRPr lang="ar-SA" sz="3250" dirty="0"/>
          </a:p>
        </p:txBody>
      </p:sp>
      <p:sp>
        <p:nvSpPr>
          <p:cNvPr id="3" name="Shape 1"/>
          <p:cNvSpPr/>
          <p:nvPr/>
        </p:nvSpPr>
        <p:spPr>
          <a:xfrm>
            <a:off x="8022627" y="3353594"/>
            <a:ext cx="3300231" cy="157956"/>
          </a:xfrm>
          <a:prstGeom prst="roundRect">
            <a:avLst>
              <a:gd name="adj" fmla="val 49999"/>
            </a:avLst>
          </a:prstGeom>
          <a:solidFill>
            <a:srgbClr val="00AEEF"/>
          </a:solidFill>
          <a:ln w="6350">
            <a:solidFill>
              <a:srgbClr val="0094D5"/>
            </a:solidFill>
            <a:prstDash val="solid"/>
          </a:ln>
        </p:spPr>
      </p:sp>
      <p:sp>
        <p:nvSpPr>
          <p:cNvPr id="4" name="Text 2"/>
          <p:cNvSpPr/>
          <p:nvPr/>
        </p:nvSpPr>
        <p:spPr>
          <a:xfrm>
            <a:off x="8180481" y="3827462"/>
            <a:ext cx="3221354" cy="259755"/>
          </a:xfrm>
          <a:prstGeom prst="rect">
            <a:avLst/>
          </a:prstGeom>
          <a:noFill/>
          <a:ln/>
        </p:spPr>
        <p:txBody>
          <a:bodyPr wrap="none" lIns="0" tIns="0" rIns="0" bIns="0" rtlCol="0" anchor="t"/>
          <a:lstStyle/>
          <a:p>
            <a:pPr rtl="1" algn="r" indent="0" marL="0">
              <a:lnSpc>
                <a:spcPct val="104000"/>
              </a:lnSpc>
              <a:buNone/>
            </a:pPr>
            <a:r>
              <a:rPr lang="ar-SA" altLang="en-US" sz="1600" dirty="0">
                <a:solidFill>
                  <a:srgbClr val="384653"/>
                </a:solidFill>
                <a:latin typeface="GE SS Two Light" pitchFamily="34" charset="0"/>
                <a:ea typeface="GE SS Two Light" pitchFamily="34" charset="-122"/>
                <a:cs typeface="GE SS Two Light" pitchFamily="34" charset="-120"/>
              </a:rPr>
              <a:t>مدة كل وحدة</a:t>
            </a:r>
            <a:endParaRPr lang="ar-SA" sz="1600" dirty="0"/>
          </a:p>
        </p:txBody>
      </p:sp>
      <p:sp>
        <p:nvSpPr>
          <p:cNvPr id="5" name="Text 3"/>
          <p:cNvSpPr/>
          <p:nvPr/>
        </p:nvSpPr>
        <p:spPr>
          <a:xfrm>
            <a:off x="8180481" y="4181971"/>
            <a:ext cx="3221354" cy="505420"/>
          </a:xfrm>
          <a:prstGeom prst="rect">
            <a:avLst/>
          </a:prstGeom>
          <a:noFill/>
          <a:ln/>
        </p:spPr>
        <p:txBody>
          <a:bodyPr wrap="square" lIns="0" tIns="0" rIns="0" bIns="0" rtlCol="0" anchor="t">
            <a:normAutofit/>
          </a:bodyPr>
          <a:lstStyle/>
          <a:p>
            <a:pPr rtl="1" algn="r" indent="0" marL="0">
              <a:lnSpc>
                <a:spcPct val="133000"/>
              </a:lnSpc>
              <a:buNone/>
            </a:pPr>
            <a:r>
              <a:rPr lang="ar-SA" altLang="en-US" sz="1200" dirty="0">
                <a:solidFill>
                  <a:srgbClr val="384653"/>
                </a:solidFill>
                <a:latin typeface="WinSoft Pro Medium" pitchFamily="34" charset="0"/>
                <a:ea typeface="WinSoft Pro Medium" pitchFamily="34" charset="-122"/>
                <a:cs typeface="WinSoft Pro Medium" pitchFamily="34" charset="-120"/>
              </a:rPr>
              <a:t>تبلغ مدة كل وحدة تعلمية </a:t>
            </a:r>
            <a:pPr rtl="1" algn="r" indent="0" marL="0">
              <a:lnSpc>
                <a:spcPct val="133000"/>
              </a:lnSpc>
              <a:buNone/>
            </a:pPr>
            <a:r>
              <a:rPr lang="ar-SA" altLang="en-US" sz="1200" b="1" dirty="0">
                <a:solidFill>
                  <a:srgbClr val="384653"/>
                </a:solidFill>
                <a:latin typeface="WinSoft Pro Medium" pitchFamily="34" charset="0"/>
                <a:ea typeface="WinSoft Pro Medium" pitchFamily="34" charset="-122"/>
                <a:cs typeface="WinSoft Pro Medium" pitchFamily="34" charset="-120"/>
              </a:rPr>
              <a:t>25 ساعة تدريبية</a:t>
            </a:r>
            <a:pPr rtl="1" algn="r" indent="0" marL="0">
              <a:lnSpc>
                <a:spcPct val="133000"/>
              </a:lnSpc>
              <a:buNone/>
            </a:pPr>
            <a:r>
              <a:rPr lang="ar-SA" altLang="en-US" sz="1200" dirty="0">
                <a:solidFill>
                  <a:srgbClr val="384653"/>
                </a:solidFill>
                <a:latin typeface="WinSoft Pro Medium" pitchFamily="34" charset="0"/>
                <a:ea typeface="WinSoft Pro Medium" pitchFamily="34" charset="-122"/>
                <a:cs typeface="WinSoft Pro Medium" pitchFamily="34" charset="-120"/>
              </a:rPr>
              <a:t>، وتختلف الوحدات الإلزامية باختلاف الفئة الوظيفية.</a:t>
            </a:r>
            <a:endParaRPr lang="ar-SA" sz="1200" dirty="0"/>
          </a:p>
        </p:txBody>
      </p:sp>
      <p:sp>
        <p:nvSpPr>
          <p:cNvPr id="6" name="Shape 4"/>
          <p:cNvSpPr/>
          <p:nvPr/>
        </p:nvSpPr>
        <p:spPr>
          <a:xfrm>
            <a:off x="4327318" y="3116659"/>
            <a:ext cx="3300330" cy="157956"/>
          </a:xfrm>
          <a:prstGeom prst="roundRect">
            <a:avLst>
              <a:gd name="adj" fmla="val 49999"/>
            </a:avLst>
          </a:prstGeom>
          <a:solidFill>
            <a:srgbClr val="00AEEF"/>
          </a:solidFill>
          <a:ln w="6350">
            <a:solidFill>
              <a:srgbClr val="0094D5"/>
            </a:solidFill>
            <a:prstDash val="solid"/>
          </a:ln>
        </p:spPr>
      </p:sp>
      <p:sp>
        <p:nvSpPr>
          <p:cNvPr id="7" name="Text 5"/>
          <p:cNvSpPr/>
          <p:nvPr/>
        </p:nvSpPr>
        <p:spPr>
          <a:xfrm>
            <a:off x="4485171" y="3590528"/>
            <a:ext cx="3221453" cy="259755"/>
          </a:xfrm>
          <a:prstGeom prst="rect">
            <a:avLst/>
          </a:prstGeom>
          <a:noFill/>
          <a:ln/>
        </p:spPr>
        <p:txBody>
          <a:bodyPr wrap="none" lIns="0" tIns="0" rIns="0" bIns="0" rtlCol="0" anchor="t"/>
          <a:lstStyle/>
          <a:p>
            <a:pPr rtl="1" algn="r" indent="0" marL="0">
              <a:lnSpc>
                <a:spcPct val="104000"/>
              </a:lnSpc>
              <a:buNone/>
            </a:pPr>
            <a:r>
              <a:rPr lang="ar-SA" altLang="en-US" sz="1600" dirty="0">
                <a:solidFill>
                  <a:srgbClr val="384653"/>
                </a:solidFill>
                <a:latin typeface="GE SS Two Light" pitchFamily="34" charset="0"/>
                <a:ea typeface="GE SS Two Light" pitchFamily="34" charset="-122"/>
                <a:cs typeface="GE SS Two Light" pitchFamily="34" charset="-120"/>
              </a:rPr>
              <a:t>أساليب التقديم</a:t>
            </a:r>
            <a:endParaRPr lang="ar-SA" sz="1600" dirty="0"/>
          </a:p>
        </p:txBody>
      </p:sp>
      <p:sp>
        <p:nvSpPr>
          <p:cNvPr id="8" name="Text 6"/>
          <p:cNvSpPr/>
          <p:nvPr/>
        </p:nvSpPr>
        <p:spPr>
          <a:xfrm>
            <a:off x="4485171" y="3945037"/>
            <a:ext cx="3221453" cy="868660"/>
          </a:xfrm>
          <a:prstGeom prst="rect">
            <a:avLst/>
          </a:prstGeom>
          <a:noFill/>
          <a:ln/>
        </p:spPr>
        <p:txBody>
          <a:bodyPr wrap="square" lIns="0" tIns="0" rIns="63192" bIns="0" rtlCol="0" anchor="t">
            <a:normAutofit/>
          </a:bodyPr>
          <a:lstStyle/>
          <a:p>
            <a:pPr rtl="1" algn="r" marL="243840" indent="-243840">
              <a:lnSpc>
                <a:spcPct val="133000"/>
              </a:lnSpc>
              <a:buSzPct val="100000"/>
              <a:buChar char="•"/>
            </a:pPr>
            <a:r>
              <a:rPr lang="ar-SA" altLang="en-US" sz="1200" dirty="0">
                <a:solidFill>
                  <a:srgbClr val="384653"/>
                </a:solidFill>
                <a:latin typeface="WinSoft Pro Medium" pitchFamily="34" charset="0"/>
                <a:ea typeface="WinSoft Pro Medium" pitchFamily="34" charset="-122"/>
                <a:cs typeface="WinSoft Pro Medium" pitchFamily="34" charset="-120"/>
              </a:rPr>
              <a:t>التعلم الذاتي</a:t>
            </a:r>
            <a:endParaRPr lang="ar-SA" sz="1200" dirty="0"/>
          </a:p>
          <a:p>
            <a:pPr rtl="1" algn="r" marL="243840" indent="-243840">
              <a:lnSpc>
                <a:spcPct val="133000"/>
              </a:lnSpc>
              <a:buSzPct val="100000"/>
              <a:buChar char="•"/>
            </a:pPr>
            <a:r>
              <a:rPr lang="ar-SA" altLang="en-US" sz="1200" dirty="0">
                <a:solidFill>
                  <a:srgbClr val="384653"/>
                </a:solidFill>
                <a:latin typeface="WinSoft Pro Medium" pitchFamily="34" charset="0"/>
                <a:ea typeface="WinSoft Pro Medium" pitchFamily="34" charset="-122"/>
                <a:cs typeface="WinSoft Pro Medium" pitchFamily="34" charset="-120"/>
              </a:rPr>
              <a:t>التعلم الميسّر عبر الإنترنت</a:t>
            </a:r>
            <a:endParaRPr lang="ar-SA" sz="1200" dirty="0"/>
          </a:p>
          <a:p>
            <a:pPr rtl="1" algn="r" marL="243840" indent="-243840">
              <a:lnSpc>
                <a:spcPct val="133000"/>
              </a:lnSpc>
              <a:buSzPct val="100000"/>
              <a:buChar char="•"/>
            </a:pPr>
            <a:r>
              <a:rPr lang="ar-SA" altLang="en-US" sz="1200" dirty="0">
                <a:solidFill>
                  <a:srgbClr val="384653"/>
                </a:solidFill>
                <a:latin typeface="WinSoft Pro Medium" pitchFamily="34" charset="0"/>
                <a:ea typeface="WinSoft Pro Medium" pitchFamily="34" charset="-122"/>
                <a:cs typeface="WinSoft Pro Medium" pitchFamily="34" charset="-120"/>
              </a:rPr>
              <a:t>التعلم الوجاهي</a:t>
            </a:r>
            <a:endParaRPr lang="ar-SA" sz="1200" dirty="0"/>
          </a:p>
        </p:txBody>
      </p:sp>
      <p:sp>
        <p:nvSpPr>
          <p:cNvPr id="9" name="Shape 7"/>
          <p:cNvSpPr/>
          <p:nvPr/>
        </p:nvSpPr>
        <p:spPr>
          <a:xfrm>
            <a:off x="632107" y="2879725"/>
            <a:ext cx="3300231" cy="157956"/>
          </a:xfrm>
          <a:prstGeom prst="roundRect">
            <a:avLst>
              <a:gd name="adj" fmla="val 49999"/>
            </a:avLst>
          </a:prstGeom>
          <a:solidFill>
            <a:srgbClr val="00AEEF"/>
          </a:solidFill>
          <a:ln w="6350">
            <a:solidFill>
              <a:srgbClr val="0094D5"/>
            </a:solidFill>
            <a:prstDash val="solid"/>
          </a:ln>
        </p:spPr>
      </p:sp>
      <p:sp>
        <p:nvSpPr>
          <p:cNvPr id="10" name="Text 8"/>
          <p:cNvSpPr/>
          <p:nvPr/>
        </p:nvSpPr>
        <p:spPr>
          <a:xfrm>
            <a:off x="789960" y="3353594"/>
            <a:ext cx="3221354" cy="259755"/>
          </a:xfrm>
          <a:prstGeom prst="rect">
            <a:avLst/>
          </a:prstGeom>
          <a:noFill/>
          <a:ln/>
        </p:spPr>
        <p:txBody>
          <a:bodyPr wrap="none" lIns="0" tIns="0" rIns="0" bIns="0" rtlCol="0" anchor="t"/>
          <a:lstStyle/>
          <a:p>
            <a:pPr rtl="1" algn="r" indent="0" marL="0">
              <a:lnSpc>
                <a:spcPct val="104000"/>
              </a:lnSpc>
              <a:buNone/>
            </a:pPr>
            <a:r>
              <a:rPr lang="ar-SA" altLang="en-US" sz="1600" dirty="0">
                <a:solidFill>
                  <a:srgbClr val="384653"/>
                </a:solidFill>
                <a:latin typeface="GE SS Two Light" pitchFamily="34" charset="0"/>
                <a:ea typeface="GE SS Two Light" pitchFamily="34" charset="-122"/>
                <a:cs typeface="GE SS Two Light" pitchFamily="34" charset="-120"/>
              </a:rPr>
              <a:t>مدة الإكمال</a:t>
            </a:r>
            <a:endParaRPr lang="ar-SA" sz="1600" dirty="0"/>
          </a:p>
        </p:txBody>
      </p:sp>
      <p:sp>
        <p:nvSpPr>
          <p:cNvPr id="11" name="Text 9"/>
          <p:cNvSpPr/>
          <p:nvPr/>
        </p:nvSpPr>
        <p:spPr>
          <a:xfrm>
            <a:off x="789960" y="3708102"/>
            <a:ext cx="3221354" cy="505420"/>
          </a:xfrm>
          <a:prstGeom prst="rect">
            <a:avLst/>
          </a:prstGeom>
          <a:noFill/>
          <a:ln/>
        </p:spPr>
        <p:txBody>
          <a:bodyPr wrap="square" lIns="0" tIns="0" rIns="0" bIns="0" rtlCol="0" anchor="t">
            <a:normAutofit/>
          </a:bodyPr>
          <a:lstStyle/>
          <a:p>
            <a:pPr rtl="1" algn="r" indent="0" marL="0">
              <a:lnSpc>
                <a:spcPct val="133000"/>
              </a:lnSpc>
              <a:buNone/>
            </a:pPr>
            <a:r>
              <a:rPr lang="ar-SA" altLang="en-US" sz="1200" dirty="0">
                <a:solidFill>
                  <a:srgbClr val="384653"/>
                </a:solidFill>
                <a:latin typeface="WinSoft Pro Medium" pitchFamily="34" charset="0"/>
                <a:ea typeface="WinSoft Pro Medium" pitchFamily="34" charset="-122"/>
                <a:cs typeface="WinSoft Pro Medium" pitchFamily="34" charset="-120"/>
              </a:rPr>
              <a:t>يتعين إكمال المتطلبات الإلزامية خلال </a:t>
            </a:r>
            <a:pPr rtl="1" algn="r" indent="0" marL="0">
              <a:lnSpc>
                <a:spcPct val="133000"/>
              </a:lnSpc>
              <a:buNone/>
            </a:pPr>
            <a:r>
              <a:rPr lang="ar-SA" altLang="en-US" sz="1200" b="1" dirty="0">
                <a:solidFill>
                  <a:srgbClr val="384653"/>
                </a:solidFill>
                <a:latin typeface="WinSoft Pro Medium" pitchFamily="34" charset="0"/>
                <a:ea typeface="WinSoft Pro Medium" pitchFamily="34" charset="-122"/>
                <a:cs typeface="WinSoft Pro Medium" pitchFamily="34" charset="-120"/>
              </a:rPr>
              <a:t>السنوات الثلاث الأولى</a:t>
            </a:r>
            <a:pPr rtl="1" algn="r" indent="0" marL="0">
              <a:lnSpc>
                <a:spcPct val="133000"/>
              </a:lnSpc>
              <a:buNone/>
            </a:pPr>
            <a:r>
              <a:rPr lang="ar-SA" altLang="en-US" sz="1200" dirty="0">
                <a:solidFill>
                  <a:srgbClr val="384653"/>
                </a:solidFill>
                <a:latin typeface="WinSoft Pro Medium" pitchFamily="34" charset="0"/>
                <a:ea typeface="WinSoft Pro Medium" pitchFamily="34" charset="-122"/>
                <a:cs typeface="WinSoft Pro Medium" pitchFamily="34" charset="-120"/>
              </a:rPr>
              <a:t> من الخدمة، مع إمكانية التمديد إلى أربع سنوات في حالات مبررة.</a:t>
            </a:r>
            <a:endParaRPr lang="ar-SA" sz="1200" dirty="0"/>
          </a:p>
        </p:txBody>
      </p:sp>
      <p:sp>
        <p:nvSpPr>
          <p:cNvPr id="12" name="Shape 10"/>
          <p:cNvSpPr/>
          <p:nvPr/>
        </p:nvSpPr>
        <p:spPr>
          <a:xfrm>
            <a:off x="11085930" y="3195638"/>
            <a:ext cx="473857" cy="473869"/>
          </a:xfrm>
          <a:prstGeom prst="ellipse">
            <a:avLst/>
          </a:prstGeom>
          <a:solidFill>
            <a:srgbClr val="00AEEF"/>
          </a:solidFill>
          <a:ln w="6350">
            <a:solidFill>
              <a:srgbClr val="0094D5"/>
            </a:solidFill>
            <a:prstDash val="solid"/>
          </a:ln>
        </p:spPr>
      </p:sp>
      <p:sp>
        <p:nvSpPr>
          <p:cNvPr id="13" name="Text 11"/>
          <p:cNvSpPr/>
          <p:nvPr/>
        </p:nvSpPr>
        <p:spPr>
          <a:xfrm>
            <a:off x="11204394" y="3284538"/>
            <a:ext cx="236928" cy="296168"/>
          </a:xfrm>
          <a:prstGeom prst="rect">
            <a:avLst/>
          </a:prstGeom>
          <a:noFill/>
          <a:ln/>
        </p:spPr>
        <p:txBody>
          <a:bodyPr wrap="none" lIns="0" tIns="0" rIns="0" bIns="0" rtlCol="0" anchor="ctr"/>
          <a:lstStyle/>
          <a:p>
            <a:pPr rtl="1" algn="ctr" indent="0" marL="0">
              <a:lnSpc>
                <a:spcPct val="100000"/>
              </a:lnSpc>
              <a:buNone/>
            </a:pPr>
            <a:r>
              <a:rPr lang="en-US" sz="1850" dirty="0">
                <a:solidFill>
                  <a:srgbClr val="000000"/>
                </a:solidFill>
                <a:latin typeface="GE SS Two Light" pitchFamily="34" charset="0"/>
                <a:ea typeface="GE SS Two Light" pitchFamily="34" charset="-122"/>
                <a:cs typeface="GE SS Two Light" pitchFamily="34" charset="-120"/>
              </a:rPr>
              <a:t>1</a:t>
            </a:r>
            <a:endParaRPr lang="en-US" sz="1850" dirty="0"/>
          </a:p>
        </p:txBody>
      </p:sp>
      <p:sp>
        <p:nvSpPr>
          <p:cNvPr id="14" name="Shape 12"/>
          <p:cNvSpPr/>
          <p:nvPr/>
        </p:nvSpPr>
        <p:spPr>
          <a:xfrm>
            <a:off x="7390719" y="2958703"/>
            <a:ext cx="473857" cy="473869"/>
          </a:xfrm>
          <a:prstGeom prst="ellipse">
            <a:avLst/>
          </a:prstGeom>
          <a:solidFill>
            <a:srgbClr val="00AEEF"/>
          </a:solidFill>
          <a:ln w="6350">
            <a:solidFill>
              <a:srgbClr val="0094D5"/>
            </a:solidFill>
            <a:prstDash val="solid"/>
          </a:ln>
        </p:spPr>
      </p:sp>
      <p:sp>
        <p:nvSpPr>
          <p:cNvPr id="15" name="Text 13"/>
          <p:cNvSpPr/>
          <p:nvPr/>
        </p:nvSpPr>
        <p:spPr>
          <a:xfrm>
            <a:off x="7509183" y="3047603"/>
            <a:ext cx="236928" cy="296168"/>
          </a:xfrm>
          <a:prstGeom prst="rect">
            <a:avLst/>
          </a:prstGeom>
          <a:noFill/>
          <a:ln/>
        </p:spPr>
        <p:txBody>
          <a:bodyPr wrap="none" lIns="0" tIns="0" rIns="0" bIns="0" rtlCol="0" anchor="ctr"/>
          <a:lstStyle/>
          <a:p>
            <a:pPr rtl="1" algn="ctr" indent="0" marL="0">
              <a:lnSpc>
                <a:spcPct val="100000"/>
              </a:lnSpc>
              <a:buNone/>
            </a:pPr>
            <a:r>
              <a:rPr lang="en-US" sz="1850" dirty="0">
                <a:solidFill>
                  <a:srgbClr val="000000"/>
                </a:solidFill>
                <a:latin typeface="GE SS Two Light" pitchFamily="34" charset="0"/>
                <a:ea typeface="GE SS Two Light" pitchFamily="34" charset="-122"/>
                <a:cs typeface="GE SS Two Light" pitchFamily="34" charset="-120"/>
              </a:rPr>
              <a:t>2</a:t>
            </a:r>
            <a:endParaRPr lang="en-US" sz="1850" dirty="0"/>
          </a:p>
        </p:txBody>
      </p:sp>
      <p:sp>
        <p:nvSpPr>
          <p:cNvPr id="16" name="Shape 14"/>
          <p:cNvSpPr/>
          <p:nvPr/>
        </p:nvSpPr>
        <p:spPr>
          <a:xfrm>
            <a:off x="3695409" y="2721769"/>
            <a:ext cx="473857" cy="473869"/>
          </a:xfrm>
          <a:prstGeom prst="ellipse">
            <a:avLst/>
          </a:prstGeom>
          <a:solidFill>
            <a:srgbClr val="00AEEF"/>
          </a:solidFill>
          <a:ln w="6350">
            <a:solidFill>
              <a:srgbClr val="0094D5"/>
            </a:solidFill>
            <a:prstDash val="solid"/>
          </a:ln>
        </p:spPr>
      </p:sp>
      <p:sp>
        <p:nvSpPr>
          <p:cNvPr id="17" name="Text 15"/>
          <p:cNvSpPr/>
          <p:nvPr/>
        </p:nvSpPr>
        <p:spPr>
          <a:xfrm>
            <a:off x="3813873" y="2810669"/>
            <a:ext cx="236928" cy="296168"/>
          </a:xfrm>
          <a:prstGeom prst="rect">
            <a:avLst/>
          </a:prstGeom>
          <a:noFill/>
          <a:ln/>
        </p:spPr>
        <p:txBody>
          <a:bodyPr wrap="none" lIns="0" tIns="0" rIns="0" bIns="0" rtlCol="0" anchor="ctr"/>
          <a:lstStyle/>
          <a:p>
            <a:pPr rtl="1" algn="ctr" indent="0" marL="0">
              <a:lnSpc>
                <a:spcPct val="100000"/>
              </a:lnSpc>
              <a:buNone/>
            </a:pPr>
            <a:r>
              <a:rPr lang="en-US" sz="1850" dirty="0">
                <a:solidFill>
                  <a:srgbClr val="000000"/>
                </a:solidFill>
                <a:latin typeface="GE SS Two Light" pitchFamily="34" charset="0"/>
                <a:ea typeface="GE SS Two Light" pitchFamily="34" charset="-122"/>
                <a:cs typeface="GE SS Two Light" pitchFamily="34" charset="-120"/>
              </a:rPr>
              <a:t>3</a:t>
            </a:r>
            <a:endParaRPr lang="en-US" sz="18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    </p:cNvPr>
          <p:cNvPicPr>
            <a:picLocks noChangeAspect="1"/>
          </p:cNvPicPr>
          <p:nvPr/>
        </p:nvPicPr>
        <p:blipFill>
          <a:blip r:embed="rId1"/>
          <a:stretch>
            <a:fillRect/>
          </a:stretch>
        </p:blipFill>
        <p:spPr>
          <a:xfrm>
            <a:off x="7391215" y="0"/>
            <a:ext cx="4800480" cy="6858000"/>
          </a:xfrm>
          <a:custGeom>
            <a:avLst/>
            <a:gdLst/>
            <a:ahLst/>
            <a:cxnLst/>
            <a:rect l="0" t="0" r="100000" b="100000"/>
            <a:pathLst>
              <a:path w="100000" h="100000">
                <a:moveTo>
                  <a:pt x="9570" y="0"/>
                </a:moveTo>
                <a:lnTo>
                  <a:pt x="100000" y="0"/>
                </a:lnTo>
                <a:lnTo>
                  <a:pt x="100000" y="100000"/>
                </a:lnTo>
                <a:lnTo>
                  <a:pt x="30760" y="100000"/>
                </a:lnTo>
                <a:lnTo>
                  <a:pt x="26370" y="95510"/>
                </a:lnTo>
                <a:lnTo>
                  <a:pt x="26370" y="95310"/>
                </a:lnTo>
                <a:lnTo>
                  <a:pt x="25490" y="94530"/>
                </a:lnTo>
                <a:lnTo>
                  <a:pt x="25490" y="94340"/>
                </a:lnTo>
                <a:lnTo>
                  <a:pt x="22660" y="91210"/>
                </a:lnTo>
                <a:lnTo>
                  <a:pt x="18360" y="85550"/>
                </a:lnTo>
                <a:lnTo>
                  <a:pt x="15140" y="80660"/>
                </a:lnTo>
                <a:lnTo>
                  <a:pt x="11910" y="75000"/>
                </a:lnTo>
                <a:lnTo>
                  <a:pt x="9280" y="69530"/>
                </a:lnTo>
                <a:lnTo>
                  <a:pt x="6840" y="63380"/>
                </a:lnTo>
                <a:lnTo>
                  <a:pt x="4790" y="56740"/>
                </a:lnTo>
                <a:lnTo>
                  <a:pt x="3320" y="50200"/>
                </a:lnTo>
                <a:lnTo>
                  <a:pt x="2440" y="44140"/>
                </a:lnTo>
                <a:lnTo>
                  <a:pt x="2050" y="39060"/>
                </a:lnTo>
                <a:lnTo>
                  <a:pt x="2050" y="30860"/>
                </a:lnTo>
                <a:lnTo>
                  <a:pt x="2540" y="25000"/>
                </a:lnTo>
                <a:lnTo>
                  <a:pt x="3320" y="19820"/>
                </a:lnTo>
                <a:lnTo>
                  <a:pt x="4880" y="12890"/>
                </a:lnTo>
                <a:lnTo>
                  <a:pt x="6930" y="6350"/>
                </a:lnTo>
                <a:close/>
              </a:path>
            </a:pathLst>
          </a:custGeom>
        </p:spPr>
      </p:pic>
      <p:pic>
        <p:nvPicPr>
          <p:cNvPr id="3" name="Image 1" descr="preencoded.png">    </p:cNvPr>
          <p:cNvPicPr>
            <a:picLocks noChangeAspect="1"/>
          </p:cNvPicPr>
          <p:nvPr/>
        </p:nvPicPr>
        <p:blipFill>
          <a:blip r:embed="rId2"/>
          <a:stretch>
            <a:fillRect/>
          </a:stretch>
        </p:blipFill>
        <p:spPr>
          <a:xfrm>
            <a:off x="8581513" y="780554"/>
            <a:ext cx="3531107" cy="5296793"/>
          </a:xfrm>
          <a:prstGeom prst="rect">
            <a:avLst/>
          </a:prstGeom>
        </p:spPr>
      </p:pic>
      <p:sp>
        <p:nvSpPr>
          <p:cNvPr id="4" name="Text 0"/>
          <p:cNvSpPr/>
          <p:nvPr/>
        </p:nvSpPr>
        <p:spPr>
          <a:xfrm>
            <a:off x="631908" y="790873"/>
            <a:ext cx="6355993" cy="519609"/>
          </a:xfrm>
          <a:prstGeom prst="rect">
            <a:avLst/>
          </a:prstGeom>
          <a:noFill/>
          <a:ln/>
        </p:spPr>
        <p:txBody>
          <a:bodyPr wrap="none" lIns="0" tIns="0" rIns="0" bIns="0" rtlCol="0" anchor="t"/>
          <a:lstStyle/>
          <a:p>
            <a:pPr rtl="1" algn="r" indent="0" marL="0">
              <a:lnSpc>
                <a:spcPct val="104000"/>
              </a:lnSpc>
              <a:buNone/>
            </a:pPr>
            <a:r>
              <a:rPr lang="ar-SA" altLang="en-US" sz="3250" dirty="0">
                <a:solidFill>
                  <a:srgbClr val="2E3C4E"/>
                </a:solidFill>
                <a:latin typeface="GE SS Two Light" pitchFamily="34" charset="0"/>
                <a:ea typeface="GE SS Two Light" pitchFamily="34" charset="-122"/>
                <a:cs typeface="GE SS Two Light" pitchFamily="34" charset="-120"/>
              </a:rPr>
              <a:t>تعليمات الوحدة التدريبية</a:t>
            </a:r>
            <a:endParaRPr lang="ar-SA" sz="3250" dirty="0"/>
          </a:p>
        </p:txBody>
      </p:sp>
      <p:pic>
        <p:nvPicPr>
          <p:cNvPr id="5" name="Image 2"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31908" y="1725116"/>
            <a:ext cx="3120054" cy="859433"/>
          </a:xfrm>
          <a:prstGeom prst="rect">
            <a:avLst/>
          </a:prstGeom>
        </p:spPr>
      </p:pic>
      <p:sp>
        <p:nvSpPr>
          <p:cNvPr id="6" name="Text 1"/>
          <p:cNvSpPr/>
          <p:nvPr/>
        </p:nvSpPr>
        <p:spPr>
          <a:xfrm>
            <a:off x="808910" y="1902123"/>
            <a:ext cx="2689852" cy="505420"/>
          </a:xfrm>
          <a:prstGeom prst="rect">
            <a:avLst/>
          </a:prstGeom>
          <a:noFill/>
          <a:ln/>
        </p:spPr>
        <p:txBody>
          <a:bodyPr wrap="square" lIns="0" tIns="0" rIns="0" bIns="0" rtlCol="0" anchor="t">
            <a:normAutofit/>
          </a:bodyPr>
          <a:lstStyle/>
          <a:p>
            <a:pPr rtl="1" algn="r" indent="0" marL="0">
              <a:lnSpc>
                <a:spcPct val="133000"/>
              </a:lnSpc>
              <a:buNone/>
            </a:pPr>
            <a:r>
              <a:rPr lang="ar-SA" altLang="en-US" sz="1200" dirty="0">
                <a:solidFill>
                  <a:srgbClr val="384653"/>
                </a:solidFill>
                <a:latin typeface="WinSoft Pro Medium" pitchFamily="34" charset="0"/>
                <a:ea typeface="WinSoft Pro Medium" pitchFamily="34" charset="-122"/>
                <a:cs typeface="WinSoft Pro Medium" pitchFamily="34" charset="-120"/>
              </a:rPr>
              <a:t>- ابدأ بصناديق «المعرفة الأساسية» والقوالب، ونفذ المثال الموجه قبل العمل المستقل.</a:t>
            </a:r>
            <a:endParaRPr lang="ar-SA" sz="1200" dirty="0"/>
          </a:p>
        </p:txBody>
      </p:sp>
      <p:pic>
        <p:nvPicPr>
          <p:cNvPr id="7" name="Image 3"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31908" y="2742505"/>
            <a:ext cx="3120054" cy="859433"/>
          </a:xfrm>
          <a:prstGeom prst="rect">
            <a:avLst/>
          </a:prstGeom>
        </p:spPr>
      </p:pic>
      <p:sp>
        <p:nvSpPr>
          <p:cNvPr id="8" name="Text 2"/>
          <p:cNvSpPr/>
          <p:nvPr/>
        </p:nvSpPr>
        <p:spPr>
          <a:xfrm>
            <a:off x="808910" y="2919512"/>
            <a:ext cx="2689852" cy="505420"/>
          </a:xfrm>
          <a:prstGeom prst="rect">
            <a:avLst/>
          </a:prstGeom>
          <a:noFill/>
          <a:ln/>
        </p:spPr>
        <p:txBody>
          <a:bodyPr wrap="square" lIns="0" tIns="0" rIns="0" bIns="0" rtlCol="0" anchor="t">
            <a:normAutofit/>
          </a:bodyPr>
          <a:lstStyle/>
          <a:p>
            <a:pPr rtl="1" algn="r" indent="0" marL="0">
              <a:lnSpc>
                <a:spcPct val="133000"/>
              </a:lnSpc>
              <a:buNone/>
            </a:pPr>
            <a:r>
              <a:rPr lang="ar-SA" altLang="en-US" sz="1200" dirty="0">
                <a:solidFill>
                  <a:srgbClr val="384653"/>
                </a:solidFill>
                <a:latin typeface="WinSoft Pro Medium" pitchFamily="34" charset="0"/>
                <a:ea typeface="WinSoft Pro Medium" pitchFamily="34" charset="-122"/>
                <a:cs typeface="WinSoft Pro Medium" pitchFamily="34" charset="-120"/>
              </a:rPr>
              <a:t>- نفّذ الأنشطة باستقلالية وفسّر سبب اختيار كل تكييف أو تسهيل وربطه بمخرجات التعلم.</a:t>
            </a:r>
            <a:endParaRPr lang="ar-SA" sz="1200" dirty="0"/>
          </a:p>
        </p:txBody>
      </p:sp>
      <p:pic>
        <p:nvPicPr>
          <p:cNvPr id="9" name="Image 4" descr="preencoded.png">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31908" y="3759895"/>
            <a:ext cx="3120054" cy="1112143"/>
          </a:xfrm>
          <a:prstGeom prst="rect">
            <a:avLst/>
          </a:prstGeom>
        </p:spPr>
      </p:pic>
      <p:sp>
        <p:nvSpPr>
          <p:cNvPr id="10" name="Text 3"/>
          <p:cNvSpPr/>
          <p:nvPr/>
        </p:nvSpPr>
        <p:spPr>
          <a:xfrm>
            <a:off x="808910" y="3936901"/>
            <a:ext cx="2689852" cy="758130"/>
          </a:xfrm>
          <a:prstGeom prst="rect">
            <a:avLst/>
          </a:prstGeom>
          <a:noFill/>
          <a:ln/>
        </p:spPr>
        <p:txBody>
          <a:bodyPr wrap="square" lIns="0" tIns="0" rIns="0" bIns="0" rtlCol="0" anchor="t">
            <a:normAutofit/>
          </a:bodyPr>
          <a:lstStyle/>
          <a:p>
            <a:pPr rtl="1" algn="r" indent="0" marL="0">
              <a:lnSpc>
                <a:spcPct val="133000"/>
              </a:lnSpc>
              <a:buNone/>
            </a:pPr>
            <a:r>
              <a:rPr lang="ar-SA" altLang="en-US" sz="1200" dirty="0">
                <a:solidFill>
                  <a:srgbClr val="384653"/>
                </a:solidFill>
                <a:latin typeface="WinSoft Pro Medium" pitchFamily="34" charset="0"/>
                <a:ea typeface="WinSoft Pro Medium" pitchFamily="34" charset="-122"/>
                <a:cs typeface="WinSoft Pro Medium" pitchFamily="34" charset="-120"/>
              </a:rPr>
              <a:t>- استخدم برنامجًا مهنيًا حقيقيًا، وحلل الحواجز النظامية، وصمم مؤشرات متابعة ومخاطر تنفيذ، وساعد زملاءك.</a:t>
            </a:r>
            <a:endParaRPr lang="ar-SA" sz="1200" dirty="0"/>
          </a:p>
        </p:txBody>
      </p:sp>
      <p:pic>
        <p:nvPicPr>
          <p:cNvPr id="11" name="Image 5" descr="preencoded.png">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631908" y="5029994"/>
            <a:ext cx="3120054" cy="859433"/>
          </a:xfrm>
          <a:prstGeom prst="rect">
            <a:avLst/>
          </a:prstGeom>
        </p:spPr>
      </p:pic>
      <p:sp>
        <p:nvSpPr>
          <p:cNvPr id="12" name="Text 4"/>
          <p:cNvSpPr/>
          <p:nvPr/>
        </p:nvSpPr>
        <p:spPr>
          <a:xfrm>
            <a:off x="808910" y="5207000"/>
            <a:ext cx="2689852" cy="505420"/>
          </a:xfrm>
          <a:prstGeom prst="rect">
            <a:avLst/>
          </a:prstGeom>
          <a:noFill/>
          <a:ln/>
        </p:spPr>
        <p:txBody>
          <a:bodyPr wrap="square" lIns="0" tIns="0" rIns="0" bIns="0" rtlCol="0" anchor="t">
            <a:normAutofit/>
          </a:bodyPr>
          <a:lstStyle/>
          <a:p>
            <a:pPr rtl="1" algn="r" indent="0" marL="0">
              <a:lnSpc>
                <a:spcPct val="133000"/>
              </a:lnSpc>
              <a:buNone/>
            </a:pPr>
            <a:r>
              <a:rPr lang="ar-SA" altLang="en-US" sz="1200" dirty="0">
                <a:solidFill>
                  <a:srgbClr val="384653"/>
                </a:solidFill>
                <a:latin typeface="WinSoft Pro Medium" pitchFamily="34" charset="0"/>
                <a:ea typeface="WinSoft Pro Medium" pitchFamily="34" charset="-122"/>
                <a:cs typeface="WinSoft Pro Medium" pitchFamily="34" charset="-120"/>
              </a:rPr>
              <a:t>- احتفظ بمقرر أو برنامج مهني واحد ليكون السياق التطبيقي المستمر لجميع أنشطة الوحدة.</a:t>
            </a:r>
            <a:endParaRPr lang="ar-SA" sz="1200" dirty="0"/>
          </a:p>
        </p:txBody>
      </p:sp>
      <p:pic>
        <p:nvPicPr>
          <p:cNvPr id="13" name="Image 6" descr="preencoded.png">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4143668" y="1725116"/>
            <a:ext cx="2850483" cy="1364853"/>
          </a:xfrm>
          <a:prstGeom prst="rect">
            <a:avLst/>
          </a:prstGeom>
        </p:spPr>
      </p:pic>
      <p:sp>
        <p:nvSpPr>
          <p:cNvPr id="14" name="Text 5"/>
          <p:cNvSpPr/>
          <p:nvPr/>
        </p:nvSpPr>
        <p:spPr>
          <a:xfrm>
            <a:off x="4320670" y="1902123"/>
            <a:ext cx="2420282" cy="1010841"/>
          </a:xfrm>
          <a:prstGeom prst="rect">
            <a:avLst/>
          </a:prstGeom>
          <a:noFill/>
          <a:ln/>
        </p:spPr>
        <p:txBody>
          <a:bodyPr wrap="square" lIns="0" tIns="0" rIns="0" bIns="0" rtlCol="0" anchor="t">
            <a:normAutofit/>
          </a:bodyPr>
          <a:lstStyle/>
          <a:p>
            <a:pPr rtl="1" algn="r" indent="0" marL="0">
              <a:lnSpc>
                <a:spcPct val="133000"/>
              </a:lnSpc>
              <a:buNone/>
            </a:pPr>
            <a:r>
              <a:rPr lang="ar-SA" altLang="en-US" sz="1200" dirty="0">
                <a:solidFill>
                  <a:srgbClr val="384653"/>
                </a:solidFill>
                <a:latin typeface="WinSoft Pro Medium" pitchFamily="34" charset="0"/>
                <a:ea typeface="WinSoft Pro Medium" pitchFamily="34" charset="-122"/>
                <a:cs typeface="WinSoft Pro Medium" pitchFamily="34" charset="-120"/>
              </a:rPr>
              <a:t>- استخدم لغة تتمحور حول الشخص وتركز على الحواجز التي يخلقها المكان أو المهمة أو التواصل أو المعدات أو الإجراءات، وليس على افتراضات حول قدرات المتعلم.</a:t>
            </a:r>
            <a:endParaRPr lang="ar-SA" sz="1200" dirty="0"/>
          </a:p>
        </p:txBody>
      </p:sp>
      <p:pic>
        <p:nvPicPr>
          <p:cNvPr id="15" name="Image 7" descr="preencoded.png">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4143668" y="3247926"/>
            <a:ext cx="2850483" cy="859433"/>
          </a:xfrm>
          <a:prstGeom prst="rect">
            <a:avLst/>
          </a:prstGeom>
        </p:spPr>
      </p:pic>
      <p:sp>
        <p:nvSpPr>
          <p:cNvPr id="16" name="Text 6"/>
          <p:cNvSpPr/>
          <p:nvPr/>
        </p:nvSpPr>
        <p:spPr>
          <a:xfrm>
            <a:off x="4320670" y="3424932"/>
            <a:ext cx="2420282" cy="505420"/>
          </a:xfrm>
          <a:prstGeom prst="rect">
            <a:avLst/>
          </a:prstGeom>
          <a:noFill/>
          <a:ln/>
        </p:spPr>
        <p:txBody>
          <a:bodyPr wrap="square" lIns="0" tIns="0" rIns="0" bIns="0" rtlCol="0" anchor="t">
            <a:normAutofit/>
          </a:bodyPr>
          <a:lstStyle/>
          <a:p>
            <a:pPr rtl="1" algn="r" indent="0" marL="0">
              <a:lnSpc>
                <a:spcPct val="133000"/>
              </a:lnSpc>
              <a:buNone/>
            </a:pPr>
            <a:r>
              <a:rPr lang="ar-SA" altLang="en-US" sz="1200" dirty="0">
                <a:solidFill>
                  <a:srgbClr val="384653"/>
                </a:solidFill>
                <a:latin typeface="WinSoft Pro Medium" pitchFamily="34" charset="0"/>
                <a:ea typeface="WinSoft Pro Medium" pitchFamily="34" charset="-122"/>
                <a:cs typeface="WinSoft Pro Medium" pitchFamily="34" charset="-120"/>
              </a:rPr>
              <a:t>- عند تغيير طريقة جمع الأدلة، تحقق دائمًا من أن الكفاءة المهنية الأساسية ما زالت هي نفسها.</a:t>
            </a:r>
            <a:endParaRPr lang="ar-SA" sz="1200" dirty="0"/>
          </a:p>
        </p:txBody>
      </p:sp>
      <p:pic>
        <p:nvPicPr>
          <p:cNvPr id="17" name="Image 8" descr="preencoded.png">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4143668" y="4265315"/>
            <a:ext cx="2850483" cy="1112143"/>
          </a:xfrm>
          <a:prstGeom prst="rect">
            <a:avLst/>
          </a:prstGeom>
        </p:spPr>
      </p:pic>
      <p:sp>
        <p:nvSpPr>
          <p:cNvPr id="18" name="Text 7"/>
          <p:cNvSpPr/>
          <p:nvPr/>
        </p:nvSpPr>
        <p:spPr>
          <a:xfrm>
            <a:off x="4320670" y="4442321"/>
            <a:ext cx="2420282" cy="758130"/>
          </a:xfrm>
          <a:prstGeom prst="rect">
            <a:avLst/>
          </a:prstGeom>
          <a:noFill/>
          <a:ln/>
        </p:spPr>
        <p:txBody>
          <a:bodyPr wrap="square" lIns="0" tIns="0" rIns="0" bIns="0" rtlCol="0" anchor="t">
            <a:normAutofit/>
          </a:bodyPr>
          <a:lstStyle/>
          <a:p>
            <a:pPr rtl="1" algn="r" indent="0" marL="0">
              <a:lnSpc>
                <a:spcPct val="133000"/>
              </a:lnSpc>
              <a:buNone/>
            </a:pPr>
            <a:r>
              <a:rPr lang="ar-SA" altLang="en-US" sz="1200" dirty="0">
                <a:solidFill>
                  <a:srgbClr val="384653"/>
                </a:solidFill>
                <a:latin typeface="WinSoft Pro Medium" pitchFamily="34" charset="0"/>
                <a:ea typeface="WinSoft Pro Medium" pitchFamily="34" charset="-122"/>
                <a:cs typeface="WinSoft Pro Medium" pitchFamily="34" charset="-120"/>
              </a:rPr>
              <a:t>- اسأل المتعلم عن الدعم الذي يساعده على المشاركة والأداء بدل افتراض أن نوع الإعاقة يحدد التسهيل تلقائيًا.</a:t>
            </a:r>
            <a:endParaRPr lang="ar-SA" sz="1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631908" y="1341934"/>
            <a:ext cx="10927878" cy="519609"/>
          </a:xfrm>
          <a:prstGeom prst="rect">
            <a:avLst/>
          </a:prstGeom>
          <a:noFill/>
          <a:ln/>
        </p:spPr>
        <p:txBody>
          <a:bodyPr wrap="none" lIns="0" tIns="0" rIns="0" bIns="0" rtlCol="0" anchor="t"/>
          <a:lstStyle/>
          <a:p>
            <a:pPr rtl="1" algn="ctr" indent="0" marL="0">
              <a:lnSpc>
                <a:spcPct val="104000"/>
              </a:lnSpc>
              <a:buNone/>
            </a:pPr>
            <a:r>
              <a:rPr lang="ar-SA" altLang="en-US" sz="3250" dirty="0">
                <a:solidFill>
                  <a:srgbClr val="2E3C4E"/>
                </a:solidFill>
                <a:latin typeface="GE SS Two Light" pitchFamily="34" charset="0"/>
                <a:ea typeface="GE SS Two Light" pitchFamily="34" charset="-122"/>
                <a:cs typeface="GE SS Two Light" pitchFamily="34" charset="-120"/>
              </a:rPr>
              <a:t>تعليمات الوحدة التدريبية</a:t>
            </a:r>
            <a:endParaRPr lang="ar-SA" sz="3250" dirty="0"/>
          </a:p>
        </p:txBody>
      </p:sp>
      <p:sp>
        <p:nvSpPr>
          <p:cNvPr id="3" name="Text 1"/>
          <p:cNvSpPr/>
          <p:nvPr/>
        </p:nvSpPr>
        <p:spPr>
          <a:xfrm>
            <a:off x="631908" y="2177455"/>
            <a:ext cx="10927878" cy="631825"/>
          </a:xfrm>
          <a:prstGeom prst="rect">
            <a:avLst/>
          </a:prstGeom>
          <a:noFill/>
          <a:ln/>
        </p:spPr>
        <p:txBody>
          <a:bodyPr wrap="square" lIns="0" tIns="0" rIns="0" bIns="0" rtlCol="0" anchor="t">
            <a:normAutofit/>
          </a:bodyPr>
          <a:lstStyle/>
          <a:p>
            <a:pPr rtl="1" algn="ctr" indent="0" marL="0">
              <a:lnSpc>
                <a:spcPct val="133000"/>
              </a:lnSpc>
              <a:buNone/>
            </a:pPr>
            <a:r>
              <a:rPr lang="ar-SA" altLang="en-US" sz="1550" dirty="0">
                <a:solidFill>
                  <a:srgbClr val="384653"/>
                </a:solidFill>
                <a:latin typeface="WinSoft Pro Medium" pitchFamily="34" charset="0"/>
                <a:ea typeface="WinSoft Pro Medium" pitchFamily="34" charset="-122"/>
                <a:cs typeface="WinSoft Pro Medium" pitchFamily="34" charset="-120"/>
              </a:rPr>
              <a:t> الخصوصية والحماية، أثناء الأنشطة: </a:t>
            </a:r>
            <a:endParaRPr lang="ar-SA" sz="1550" dirty="0"/>
          </a:p>
        </p:txBody>
      </p:sp>
      <p:pic>
        <p:nvPicPr>
          <p:cNvPr id="4" name="Image 0"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11401834" y="3006725"/>
            <a:ext cx="157952" cy="157956"/>
          </a:xfrm>
          <a:prstGeom prst="rect">
            <a:avLst/>
          </a:prstGeom>
        </p:spPr>
      </p:pic>
      <p:sp>
        <p:nvSpPr>
          <p:cNvPr id="5" name="Shape 2"/>
          <p:cNvSpPr/>
          <p:nvPr/>
        </p:nvSpPr>
        <p:spPr>
          <a:xfrm>
            <a:off x="6174824" y="3236416"/>
            <a:ext cx="5384963" cy="19050"/>
          </a:xfrm>
          <a:prstGeom prst="rect">
            <a:avLst/>
          </a:prstGeom>
          <a:solidFill>
            <a:srgbClr val="00AEEF"/>
          </a:solidFill>
          <a:ln/>
        </p:spPr>
      </p:sp>
      <p:sp>
        <p:nvSpPr>
          <p:cNvPr id="6" name="Text 3"/>
          <p:cNvSpPr/>
          <p:nvPr/>
        </p:nvSpPr>
        <p:spPr>
          <a:xfrm>
            <a:off x="6174824" y="3353495"/>
            <a:ext cx="5384963" cy="252710"/>
          </a:xfrm>
          <a:prstGeom prst="rect">
            <a:avLst/>
          </a:prstGeom>
          <a:noFill/>
          <a:ln/>
        </p:spPr>
        <p:txBody>
          <a:bodyPr wrap="none" lIns="0" tIns="0" rIns="0" bIns="0" rtlCol="0" anchor="t"/>
          <a:lstStyle/>
          <a:p>
            <a:pPr rtl="1" algn="r" indent="0" marL="0">
              <a:lnSpc>
                <a:spcPct val="133000"/>
              </a:lnSpc>
              <a:buNone/>
            </a:pPr>
            <a:r>
              <a:rPr lang="ar-SA" altLang="en-US" sz="1200" dirty="0">
                <a:solidFill>
                  <a:srgbClr val="384653"/>
                </a:solidFill>
                <a:latin typeface="WinSoft Pro Medium" pitchFamily="34" charset="0"/>
                <a:ea typeface="WinSoft Pro Medium" pitchFamily="34" charset="-122"/>
                <a:cs typeface="WinSoft Pro Medium" pitchFamily="34" charset="-120"/>
              </a:rPr>
              <a:t>لا تستخدم أسماء حقيقية في الحالات.</a:t>
            </a:r>
            <a:endParaRPr lang="ar-SA" sz="1200" dirty="0"/>
          </a:p>
        </p:txBody>
      </p:sp>
      <p:pic>
        <p:nvPicPr>
          <p:cNvPr id="7" name="Image 1"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858919" y="3006725"/>
            <a:ext cx="157952" cy="157956"/>
          </a:xfrm>
          <a:prstGeom prst="rect">
            <a:avLst/>
          </a:prstGeom>
        </p:spPr>
      </p:pic>
      <p:sp>
        <p:nvSpPr>
          <p:cNvPr id="8" name="Shape 4"/>
          <p:cNvSpPr/>
          <p:nvPr/>
        </p:nvSpPr>
        <p:spPr>
          <a:xfrm>
            <a:off x="631908" y="3236416"/>
            <a:ext cx="5384963" cy="19050"/>
          </a:xfrm>
          <a:prstGeom prst="rect">
            <a:avLst/>
          </a:prstGeom>
          <a:solidFill>
            <a:srgbClr val="00AEEF"/>
          </a:solidFill>
          <a:ln/>
        </p:spPr>
      </p:sp>
      <p:sp>
        <p:nvSpPr>
          <p:cNvPr id="9" name="Text 5"/>
          <p:cNvSpPr/>
          <p:nvPr/>
        </p:nvSpPr>
        <p:spPr>
          <a:xfrm>
            <a:off x="631908" y="3353495"/>
            <a:ext cx="5384963" cy="252710"/>
          </a:xfrm>
          <a:prstGeom prst="rect">
            <a:avLst/>
          </a:prstGeom>
          <a:noFill/>
          <a:ln/>
        </p:spPr>
        <p:txBody>
          <a:bodyPr wrap="none" lIns="0" tIns="0" rIns="0" bIns="0" rtlCol="0" anchor="t"/>
          <a:lstStyle/>
          <a:p>
            <a:pPr rtl="1" algn="r" indent="0" marL="0">
              <a:lnSpc>
                <a:spcPct val="133000"/>
              </a:lnSpc>
              <a:buNone/>
            </a:pPr>
            <a:r>
              <a:rPr lang="ar-SA" altLang="en-US" sz="1200" dirty="0">
                <a:solidFill>
                  <a:srgbClr val="384653"/>
                </a:solidFill>
                <a:latin typeface="WinSoft Pro Medium" pitchFamily="34" charset="0"/>
                <a:ea typeface="WinSoft Pro Medium" pitchFamily="34" charset="-122"/>
                <a:cs typeface="WinSoft Pro Medium" pitchFamily="34" charset="-120"/>
              </a:rPr>
              <a:t>لا تشارك معلومات تسمح بالتعرف إلى الأشخاص.</a:t>
            </a:r>
            <a:endParaRPr lang="ar-SA" sz="1200" dirty="0"/>
          </a:p>
        </p:txBody>
      </p:sp>
      <p:pic>
        <p:nvPicPr>
          <p:cNvPr id="10" name="Image 2"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1401834" y="3902373"/>
            <a:ext cx="157952" cy="157956"/>
          </a:xfrm>
          <a:prstGeom prst="rect">
            <a:avLst/>
          </a:prstGeom>
        </p:spPr>
      </p:pic>
      <p:sp>
        <p:nvSpPr>
          <p:cNvPr id="11" name="Shape 6"/>
          <p:cNvSpPr/>
          <p:nvPr/>
        </p:nvSpPr>
        <p:spPr>
          <a:xfrm>
            <a:off x="6174824" y="4132064"/>
            <a:ext cx="5384963" cy="19050"/>
          </a:xfrm>
          <a:prstGeom prst="rect">
            <a:avLst/>
          </a:prstGeom>
          <a:solidFill>
            <a:srgbClr val="00AEEF"/>
          </a:solidFill>
          <a:ln/>
        </p:spPr>
      </p:sp>
      <p:sp>
        <p:nvSpPr>
          <p:cNvPr id="12" name="Text 7"/>
          <p:cNvSpPr/>
          <p:nvPr/>
        </p:nvSpPr>
        <p:spPr>
          <a:xfrm>
            <a:off x="6174824" y="4249142"/>
            <a:ext cx="5384963" cy="252710"/>
          </a:xfrm>
          <a:prstGeom prst="rect">
            <a:avLst/>
          </a:prstGeom>
          <a:noFill/>
          <a:ln/>
        </p:spPr>
        <p:txBody>
          <a:bodyPr wrap="none" lIns="0" tIns="0" rIns="0" bIns="0" rtlCol="0" anchor="t"/>
          <a:lstStyle/>
          <a:p>
            <a:pPr rtl="1" algn="r" indent="0" marL="0">
              <a:lnSpc>
                <a:spcPct val="133000"/>
              </a:lnSpc>
              <a:buNone/>
            </a:pPr>
            <a:r>
              <a:rPr lang="ar-SA" altLang="en-US" sz="1200" dirty="0">
                <a:solidFill>
                  <a:srgbClr val="384653"/>
                </a:solidFill>
                <a:latin typeface="WinSoft Pro Medium" pitchFamily="34" charset="0"/>
                <a:ea typeface="WinSoft Pro Medium" pitchFamily="34" charset="-122"/>
                <a:cs typeface="WinSoft Pro Medium" pitchFamily="34" charset="-120"/>
              </a:rPr>
              <a:t>لا يلزمك مشاركة تجربة شخصية.</a:t>
            </a:r>
            <a:endParaRPr lang="ar-SA" sz="1200" dirty="0"/>
          </a:p>
        </p:txBody>
      </p:sp>
      <p:pic>
        <p:nvPicPr>
          <p:cNvPr id="13" name="Image 3" descr="preencoded.png">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858919" y="3902373"/>
            <a:ext cx="157952" cy="157956"/>
          </a:xfrm>
          <a:prstGeom prst="rect">
            <a:avLst/>
          </a:prstGeom>
        </p:spPr>
      </p:pic>
      <p:sp>
        <p:nvSpPr>
          <p:cNvPr id="14" name="Shape 8"/>
          <p:cNvSpPr/>
          <p:nvPr/>
        </p:nvSpPr>
        <p:spPr>
          <a:xfrm>
            <a:off x="631908" y="4132064"/>
            <a:ext cx="5384963" cy="19050"/>
          </a:xfrm>
          <a:prstGeom prst="rect">
            <a:avLst/>
          </a:prstGeom>
          <a:solidFill>
            <a:srgbClr val="00AEEF"/>
          </a:solidFill>
          <a:ln/>
        </p:spPr>
      </p:sp>
      <p:sp>
        <p:nvSpPr>
          <p:cNvPr id="15" name="Text 9"/>
          <p:cNvSpPr/>
          <p:nvPr/>
        </p:nvSpPr>
        <p:spPr>
          <a:xfrm>
            <a:off x="631908" y="4249142"/>
            <a:ext cx="5384963" cy="252710"/>
          </a:xfrm>
          <a:prstGeom prst="rect">
            <a:avLst/>
          </a:prstGeom>
          <a:noFill/>
          <a:ln/>
        </p:spPr>
        <p:txBody>
          <a:bodyPr wrap="none" lIns="0" tIns="0" rIns="0" bIns="0" rtlCol="0" anchor="t"/>
          <a:lstStyle/>
          <a:p>
            <a:pPr rtl="1" algn="r" indent="0" marL="0">
              <a:lnSpc>
                <a:spcPct val="133000"/>
              </a:lnSpc>
              <a:buNone/>
            </a:pPr>
            <a:r>
              <a:rPr lang="ar-SA" altLang="en-US" sz="1200" dirty="0">
                <a:solidFill>
                  <a:srgbClr val="384653"/>
                </a:solidFill>
                <a:latin typeface="WinSoft Pro Medium" pitchFamily="34" charset="0"/>
                <a:ea typeface="WinSoft Pro Medium" pitchFamily="34" charset="-122"/>
                <a:cs typeface="WinSoft Pro Medium" pitchFamily="34" charset="-120"/>
              </a:rPr>
              <a:t>لا تطلب من زميلك الإفصاح عن إعاقة أو حالة صحية.</a:t>
            </a:r>
            <a:endParaRPr lang="ar-SA" sz="1200" dirty="0"/>
          </a:p>
        </p:txBody>
      </p:sp>
      <p:pic>
        <p:nvPicPr>
          <p:cNvPr id="16" name="Image 4" descr="preencoded.png">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1401834" y="4798020"/>
            <a:ext cx="157952" cy="157956"/>
          </a:xfrm>
          <a:prstGeom prst="rect">
            <a:avLst/>
          </a:prstGeom>
        </p:spPr>
      </p:pic>
      <p:sp>
        <p:nvSpPr>
          <p:cNvPr id="17" name="Shape 10"/>
          <p:cNvSpPr/>
          <p:nvPr/>
        </p:nvSpPr>
        <p:spPr>
          <a:xfrm>
            <a:off x="6174824" y="5027712"/>
            <a:ext cx="5384963" cy="19050"/>
          </a:xfrm>
          <a:prstGeom prst="rect">
            <a:avLst/>
          </a:prstGeom>
          <a:solidFill>
            <a:srgbClr val="00AEEF"/>
          </a:solidFill>
          <a:ln/>
        </p:spPr>
      </p:sp>
      <p:sp>
        <p:nvSpPr>
          <p:cNvPr id="18" name="Text 11"/>
          <p:cNvSpPr/>
          <p:nvPr/>
        </p:nvSpPr>
        <p:spPr>
          <a:xfrm>
            <a:off x="6174824" y="5144790"/>
            <a:ext cx="5384963" cy="252710"/>
          </a:xfrm>
          <a:prstGeom prst="rect">
            <a:avLst/>
          </a:prstGeom>
          <a:noFill/>
          <a:ln/>
        </p:spPr>
        <p:txBody>
          <a:bodyPr wrap="none" lIns="0" tIns="0" rIns="0" bIns="0" rtlCol="0" anchor="t"/>
          <a:lstStyle/>
          <a:p>
            <a:pPr rtl="1" algn="r" indent="0" marL="0">
              <a:lnSpc>
                <a:spcPct val="133000"/>
              </a:lnSpc>
              <a:buNone/>
            </a:pPr>
            <a:r>
              <a:rPr lang="ar-SA" altLang="en-US" sz="1200" dirty="0">
                <a:solidFill>
                  <a:srgbClr val="384653"/>
                </a:solidFill>
                <a:latin typeface="WinSoft Pro Medium" pitchFamily="34" charset="0"/>
                <a:ea typeface="WinSoft Pro Medium" pitchFamily="34" charset="-122"/>
                <a:cs typeface="WinSoft Pro Medium" pitchFamily="34" charset="-120"/>
              </a:rPr>
              <a:t>استخدم لغة لبقة.</a:t>
            </a:r>
            <a:endParaRPr lang="ar-SA" sz="1200" dirty="0"/>
          </a:p>
        </p:txBody>
      </p:sp>
      <p:pic>
        <p:nvPicPr>
          <p:cNvPr id="19" name="Image 5" descr="preencoded.png">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5858919" y="4798020"/>
            <a:ext cx="157952" cy="157956"/>
          </a:xfrm>
          <a:prstGeom prst="rect">
            <a:avLst/>
          </a:prstGeom>
        </p:spPr>
      </p:pic>
      <p:sp>
        <p:nvSpPr>
          <p:cNvPr id="20" name="Shape 12"/>
          <p:cNvSpPr/>
          <p:nvPr/>
        </p:nvSpPr>
        <p:spPr>
          <a:xfrm>
            <a:off x="631908" y="5027712"/>
            <a:ext cx="5384963" cy="19050"/>
          </a:xfrm>
          <a:prstGeom prst="rect">
            <a:avLst/>
          </a:prstGeom>
          <a:solidFill>
            <a:srgbClr val="00AEEF"/>
          </a:solidFill>
          <a:ln/>
        </p:spPr>
      </p:sp>
      <p:sp>
        <p:nvSpPr>
          <p:cNvPr id="21" name="Text 13"/>
          <p:cNvSpPr/>
          <p:nvPr/>
        </p:nvSpPr>
        <p:spPr>
          <a:xfrm>
            <a:off x="631908" y="5144790"/>
            <a:ext cx="5384963" cy="252710"/>
          </a:xfrm>
          <a:prstGeom prst="rect">
            <a:avLst/>
          </a:prstGeom>
          <a:noFill/>
          <a:ln/>
        </p:spPr>
        <p:txBody>
          <a:bodyPr wrap="none" lIns="0" tIns="0" rIns="0" bIns="0" rtlCol="0" anchor="t"/>
          <a:lstStyle/>
          <a:p>
            <a:pPr rtl="1" algn="r" indent="0" marL="0">
              <a:lnSpc>
                <a:spcPct val="133000"/>
              </a:lnSpc>
              <a:buNone/>
            </a:pPr>
            <a:r>
              <a:rPr lang="ar-SA" altLang="en-US" sz="1200" dirty="0">
                <a:solidFill>
                  <a:srgbClr val="384653"/>
                </a:solidFill>
                <a:latin typeface="WinSoft Pro Medium" pitchFamily="34" charset="0"/>
                <a:ea typeface="WinSoft Pro Medium" pitchFamily="34" charset="-122"/>
                <a:cs typeface="WinSoft Pro Medium" pitchFamily="34" charset="-120"/>
              </a:rPr>
              <a:t>ركز على الحواجز، لا على لوم الأشخاص.</a:t>
            </a:r>
            <a:endParaRPr lang="ar-SA"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    </p:cNvPr>
          <p:cNvPicPr>
            <a:picLocks noChangeAspect="1"/>
          </p:cNvPicPr>
          <p:nvPr/>
        </p:nvPicPr>
        <p:blipFill>
          <a:blip r:embed="rId1"/>
          <a:stretch>
            <a:fillRect/>
          </a:stretch>
        </p:blipFill>
        <p:spPr>
          <a:xfrm>
            <a:off x="0" y="0"/>
            <a:ext cx="4800480" cy="6858000"/>
          </a:xfrm>
          <a:custGeom>
            <a:avLst/>
            <a:gdLst/>
            <a:ahLst/>
            <a:cxnLst/>
            <a:rect l="0" t="0" r="100000" b="100000"/>
            <a:pathLst>
              <a:path w="100000" h="100000">
                <a:moveTo>
                  <a:pt x="0" y="0"/>
                </a:moveTo>
                <a:lnTo>
                  <a:pt x="90530" y="100"/>
                </a:lnTo>
                <a:lnTo>
                  <a:pt x="93070" y="6350"/>
                </a:lnTo>
                <a:lnTo>
                  <a:pt x="94920" y="12210"/>
                </a:lnTo>
                <a:lnTo>
                  <a:pt x="96680" y="19820"/>
                </a:lnTo>
                <a:lnTo>
                  <a:pt x="97560" y="25880"/>
                </a:lnTo>
                <a:lnTo>
                  <a:pt x="97950" y="30960"/>
                </a:lnTo>
                <a:lnTo>
                  <a:pt x="97950" y="39060"/>
                </a:lnTo>
                <a:lnTo>
                  <a:pt x="97270" y="46480"/>
                </a:lnTo>
                <a:lnTo>
                  <a:pt x="96190" y="52640"/>
                </a:lnTo>
                <a:lnTo>
                  <a:pt x="94730" y="58500"/>
                </a:lnTo>
                <a:lnTo>
                  <a:pt x="92480" y="65230"/>
                </a:lnTo>
                <a:lnTo>
                  <a:pt x="89550" y="72070"/>
                </a:lnTo>
                <a:lnTo>
                  <a:pt x="86820" y="77340"/>
                </a:lnTo>
                <a:lnTo>
                  <a:pt x="83500" y="82810"/>
                </a:lnTo>
                <a:lnTo>
                  <a:pt x="79200" y="88870"/>
                </a:lnTo>
                <a:lnTo>
                  <a:pt x="75880" y="92770"/>
                </a:lnTo>
                <a:lnTo>
                  <a:pt x="75880" y="92970"/>
                </a:lnTo>
                <a:lnTo>
                  <a:pt x="74510" y="94340"/>
                </a:lnTo>
                <a:lnTo>
                  <a:pt x="74510" y="94530"/>
                </a:lnTo>
                <a:lnTo>
                  <a:pt x="69240" y="100000"/>
                </a:lnTo>
                <a:lnTo>
                  <a:pt x="0" y="100000"/>
                </a:lnTo>
                <a:close/>
              </a:path>
            </a:pathLst>
          </a:custGeom>
        </p:spPr>
      </p:pic>
      <p:pic>
        <p:nvPicPr>
          <p:cNvPr id="3" name="Image 1" descr="preencoded.png">    </p:cNvPr>
          <p:cNvPicPr>
            <a:picLocks noChangeAspect="1"/>
          </p:cNvPicPr>
          <p:nvPr/>
        </p:nvPicPr>
        <p:blipFill>
          <a:blip r:embed="rId2"/>
          <a:stretch>
            <a:fillRect/>
          </a:stretch>
        </p:blipFill>
        <p:spPr>
          <a:xfrm>
            <a:off x="78976" y="1663402"/>
            <a:ext cx="3531107" cy="3531195"/>
          </a:xfrm>
          <a:prstGeom prst="rect">
            <a:avLst/>
          </a:prstGeom>
        </p:spPr>
      </p:pic>
      <p:sp>
        <p:nvSpPr>
          <p:cNvPr id="4" name="Text 0"/>
          <p:cNvSpPr/>
          <p:nvPr/>
        </p:nvSpPr>
        <p:spPr>
          <a:xfrm>
            <a:off x="5203794" y="1050925"/>
            <a:ext cx="6355993" cy="519609"/>
          </a:xfrm>
          <a:prstGeom prst="rect">
            <a:avLst/>
          </a:prstGeom>
          <a:noFill/>
          <a:ln/>
        </p:spPr>
        <p:txBody>
          <a:bodyPr wrap="none" lIns="0" tIns="0" rIns="0" bIns="0" rtlCol="0" anchor="t"/>
          <a:lstStyle/>
          <a:p>
            <a:pPr rtl="1" algn="r" indent="0" marL="0">
              <a:lnSpc>
                <a:spcPct val="104000"/>
              </a:lnSpc>
              <a:buNone/>
            </a:pPr>
            <a:r>
              <a:rPr lang="ar-SA" altLang="en-US" sz="3250" dirty="0">
                <a:solidFill>
                  <a:srgbClr val="2E3C4E"/>
                </a:solidFill>
                <a:latin typeface="GE SS Two Light" pitchFamily="34" charset="0"/>
                <a:ea typeface="GE SS Two Light" pitchFamily="34" charset="-122"/>
                <a:cs typeface="GE SS Two Light" pitchFamily="34" charset="-120"/>
              </a:rPr>
              <a:t>لماذا هذه الوحدة مهمة لك؟</a:t>
            </a:r>
            <a:endParaRPr lang="ar-SA" sz="3250" dirty="0"/>
          </a:p>
        </p:txBody>
      </p:sp>
      <p:sp>
        <p:nvSpPr>
          <p:cNvPr id="5" name="Text 1"/>
          <p:cNvSpPr/>
          <p:nvPr/>
        </p:nvSpPr>
        <p:spPr>
          <a:xfrm>
            <a:off x="5203794" y="1985169"/>
            <a:ext cx="6119064" cy="1010841"/>
          </a:xfrm>
          <a:prstGeom prst="rect">
            <a:avLst/>
          </a:prstGeom>
          <a:noFill/>
          <a:ln/>
        </p:spPr>
        <p:txBody>
          <a:bodyPr wrap="square" lIns="0" tIns="0" rIns="0" bIns="0" rtlCol="0" anchor="t">
            <a:normAutofit/>
          </a:bodyPr>
          <a:lstStyle/>
          <a:p>
            <a:pPr rtl="1" algn="r" indent="0" marL="0">
              <a:lnSpc>
                <a:spcPct val="133000"/>
              </a:lnSpc>
              <a:buNone/>
            </a:pPr>
            <a:r>
              <a:rPr lang="ar-SA" altLang="en-US" sz="1200" dirty="0">
                <a:solidFill>
                  <a:srgbClr val="384653"/>
                </a:solidFill>
                <a:latin typeface="WinSoft Pro Medium" pitchFamily="34" charset="0"/>
                <a:ea typeface="WinSoft Pro Medium" pitchFamily="34" charset="-122"/>
                <a:cs typeface="WinSoft Pro Medium" pitchFamily="34" charset="-120"/>
              </a:rPr>
              <a:t>بصفتك مدربًا أو ممارسًا في التعليم والتدريب التقني والمهني (TVET)، فأنت تتعامل مع متدربين يختلفون في قدراتهم وخبراتهم وطرق تعلمهم واحتياجاتهم. لذلك، فإن نجاحك لا يعتمد فقط على قدرتك على تقديم المهارة المهنية، بل أيضًا على قدرتك على إتاحة فرص تعلم عادلة وفعالة لجميع المتدربين وتمكينهم من المشاركة وإظهار ما تعلموه دون أن تعيقهم حواجز يمكن تجنبها.</a:t>
            </a:r>
            <a:endParaRPr lang="ar-SA" sz="1200" dirty="0"/>
          </a:p>
        </p:txBody>
      </p:sp>
      <p:sp>
        <p:nvSpPr>
          <p:cNvPr id="6" name="Shape 2"/>
          <p:cNvSpPr/>
          <p:nvPr/>
        </p:nvSpPr>
        <p:spPr>
          <a:xfrm>
            <a:off x="11540737" y="1807468"/>
            <a:ext cx="19050" cy="1366242"/>
          </a:xfrm>
          <a:prstGeom prst="roundRect">
            <a:avLst>
              <a:gd name="adj" fmla="val 49999"/>
            </a:avLst>
          </a:prstGeom>
          <a:solidFill>
            <a:srgbClr val="75BAE6"/>
          </a:solidFill>
          <a:ln/>
        </p:spPr>
      </p:sp>
      <p:sp>
        <p:nvSpPr>
          <p:cNvPr id="7" name="Text 3"/>
          <p:cNvSpPr/>
          <p:nvPr/>
        </p:nvSpPr>
        <p:spPr>
          <a:xfrm>
            <a:off x="5203794" y="3351411"/>
            <a:ext cx="6355993" cy="1010841"/>
          </a:xfrm>
          <a:prstGeom prst="rect">
            <a:avLst/>
          </a:prstGeom>
          <a:noFill/>
          <a:ln/>
        </p:spPr>
        <p:txBody>
          <a:bodyPr wrap="square" lIns="0" tIns="0" rIns="0" bIns="0" rtlCol="0" anchor="t">
            <a:normAutofit/>
          </a:bodyPr>
          <a:lstStyle/>
          <a:p>
            <a:pPr rtl="1" algn="r" indent="0" marL="0">
              <a:lnSpc>
                <a:spcPct val="133000"/>
              </a:lnSpc>
              <a:buNone/>
            </a:pPr>
            <a:r>
              <a:rPr lang="ar-SA" altLang="en-US" sz="1200" dirty="0">
                <a:solidFill>
                  <a:srgbClr val="384653"/>
                </a:solidFill>
                <a:latin typeface="WinSoft Pro Medium" pitchFamily="34" charset="0"/>
                <a:ea typeface="WinSoft Pro Medium" pitchFamily="34" charset="-122"/>
                <a:cs typeface="WinSoft Pro Medium" pitchFamily="34" charset="-120"/>
              </a:rPr>
              <a:t>تساعدك هذه الوحدة على النظر إلى تجربة المتدرب باعتبارها دورة تعلم متكاملة تبدأ من القبول والتهيئة، وتمتد إلى التدريب والمشاركة والتقويم، وتنتهي بالحصول على الشهادة والانتقال إلى العمل أو التعلم اللاحق. وستتعلم كيف تكتشف الحواجز التي قد تواجه المتدربين، وكيف تكيّف أساليب التدريس والمواد والبيئة التعليمية باستخدام مبادئ التصميم الشامل للتعلم (UDL)، وكيف تختار التسهيلات المناسبة في تقويم المهارات مع المحافظة على عدالة التقويم وصلاحيته وموثوقيته.</a:t>
            </a:r>
            <a:endParaRPr lang="ar-SA" sz="1200" dirty="0"/>
          </a:p>
        </p:txBody>
      </p:sp>
      <p:sp>
        <p:nvSpPr>
          <p:cNvPr id="8" name="Shape 4"/>
          <p:cNvSpPr/>
          <p:nvPr/>
        </p:nvSpPr>
        <p:spPr>
          <a:xfrm>
            <a:off x="5203794" y="4539952"/>
            <a:ext cx="6355993" cy="695027"/>
          </a:xfrm>
          <a:prstGeom prst="roundRect">
            <a:avLst>
              <a:gd name="adj" fmla="val 34095"/>
            </a:avLst>
          </a:prstGeom>
          <a:solidFill>
            <a:srgbClr val="FCF2B5"/>
          </a:solidFill>
          <a:ln/>
        </p:spPr>
      </p:sp>
      <p:pic>
        <p:nvPicPr>
          <p:cNvPr id="9" name="Image 2" descr="preencoded.png">    </p:cNvPr>
          <p:cNvPicPr>
            <a:picLocks noChangeAspect="1"/>
          </p:cNvPicPr>
          <p:nvPr/>
        </p:nvPicPr>
        <p:blipFill>
          <a:blip r:embed="rId3"/>
          <a:stretch>
            <a:fillRect/>
          </a:stretch>
        </p:blipFill>
        <p:spPr>
          <a:xfrm>
            <a:off x="5361746" y="4755059"/>
            <a:ext cx="246751" cy="197445"/>
          </a:xfrm>
          <a:prstGeom prst="rect">
            <a:avLst/>
          </a:prstGeom>
        </p:spPr>
      </p:pic>
      <p:sp>
        <p:nvSpPr>
          <p:cNvPr id="10" name="Text 5"/>
          <p:cNvSpPr/>
          <p:nvPr/>
        </p:nvSpPr>
        <p:spPr>
          <a:xfrm>
            <a:off x="5156865" y="4737398"/>
            <a:ext cx="6244970" cy="315913"/>
          </a:xfrm>
          <a:prstGeom prst="rect">
            <a:avLst/>
          </a:prstGeom>
          <a:noFill/>
          <a:ln/>
        </p:spPr>
        <p:txBody>
          <a:bodyPr wrap="none" lIns="0" tIns="0" rIns="0" bIns="0" rtlCol="0" anchor="t"/>
          <a:lstStyle/>
          <a:p>
            <a:pPr rtl="1" algn="r" indent="0" marL="0">
              <a:lnSpc>
                <a:spcPct val="133000"/>
              </a:lnSpc>
              <a:buNone/>
            </a:pPr>
            <a:r>
              <a:rPr lang="ar-SA" altLang="en-US" sz="1550" dirty="0">
                <a:solidFill>
                  <a:srgbClr val="000000"/>
                </a:solidFill>
                <a:latin typeface="WinSoft Pro Medium" pitchFamily="34" charset="0"/>
                <a:ea typeface="WinSoft Pro Medium" pitchFamily="34" charset="-122"/>
                <a:cs typeface="WinSoft Pro Medium" pitchFamily="34" charset="-120"/>
              </a:rPr>
              <a:t>بنهاية هذه الوحدة، لن يكون السؤال فقط: «كيف أدرّب المتدربين؟»</a:t>
            </a:r>
            <a:endParaRPr lang="ar-SA" sz="1550" dirty="0"/>
          </a:p>
        </p:txBody>
      </p:sp>
      <p:sp>
        <p:nvSpPr>
          <p:cNvPr id="11" name="Shape 6"/>
          <p:cNvSpPr/>
          <p:nvPr/>
        </p:nvSpPr>
        <p:spPr>
          <a:xfrm>
            <a:off x="5203794" y="5412680"/>
            <a:ext cx="6355993" cy="1010940"/>
          </a:xfrm>
          <a:prstGeom prst="roundRect">
            <a:avLst>
              <a:gd name="adj" fmla="val 23440"/>
            </a:avLst>
          </a:prstGeom>
          <a:solidFill>
            <a:srgbClr val="B6FCB8"/>
          </a:solidFill>
          <a:ln/>
        </p:spPr>
      </p:sp>
      <p:pic>
        <p:nvPicPr>
          <p:cNvPr id="12" name="Image 3" descr="preencoded.png">    </p:cNvPr>
          <p:cNvPicPr>
            <a:picLocks noChangeAspect="1"/>
          </p:cNvPicPr>
          <p:nvPr/>
        </p:nvPicPr>
        <p:blipFill>
          <a:blip r:embed="rId4"/>
          <a:stretch>
            <a:fillRect/>
          </a:stretch>
        </p:blipFill>
        <p:spPr>
          <a:xfrm>
            <a:off x="5361746" y="5627787"/>
            <a:ext cx="246751" cy="197445"/>
          </a:xfrm>
          <a:prstGeom prst="rect">
            <a:avLst/>
          </a:prstGeom>
        </p:spPr>
      </p:pic>
      <p:sp>
        <p:nvSpPr>
          <p:cNvPr id="13" name="Text 7"/>
          <p:cNvSpPr/>
          <p:nvPr/>
        </p:nvSpPr>
        <p:spPr>
          <a:xfrm>
            <a:off x="5766449" y="5610126"/>
            <a:ext cx="5635385" cy="631825"/>
          </a:xfrm>
          <a:prstGeom prst="rect">
            <a:avLst/>
          </a:prstGeom>
          <a:noFill/>
          <a:ln/>
        </p:spPr>
        <p:txBody>
          <a:bodyPr wrap="square" lIns="0" tIns="0" rIns="0" bIns="0" rtlCol="0" anchor="t">
            <a:normAutofit/>
          </a:bodyPr>
          <a:lstStyle/>
          <a:p>
            <a:pPr rtl="1" algn="r" indent="0" marL="0">
              <a:lnSpc>
                <a:spcPct val="133000"/>
              </a:lnSpc>
              <a:buNone/>
            </a:pPr>
            <a:r>
              <a:rPr lang="ar-SA" altLang="en-US" sz="1550" dirty="0">
                <a:solidFill>
                  <a:srgbClr val="000000"/>
                </a:solidFill>
                <a:latin typeface="WinSoft Pro Medium" pitchFamily="34" charset="0"/>
                <a:ea typeface="WinSoft Pro Medium" pitchFamily="34" charset="-122"/>
                <a:cs typeface="WinSoft Pro Medium" pitchFamily="34" charset="-120"/>
              </a:rPr>
              <a:t> بل سيصبح أيضًا: «كيف أصمم دورة تعلم يستطيع كل متدرب الوصول إليها والمشاركة فيها وإظهار كفاءته والنجاح فيها؟» وهذا هو جوهر الممارسة المهنية الشاملة في TVET.</a:t>
            </a:r>
            <a:endParaRPr lang="ar-SA" sz="15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631908" y="488057"/>
            <a:ext cx="10927878" cy="519609"/>
          </a:xfrm>
          <a:prstGeom prst="rect">
            <a:avLst/>
          </a:prstGeom>
          <a:noFill/>
          <a:ln/>
        </p:spPr>
        <p:txBody>
          <a:bodyPr wrap="none" lIns="0" tIns="0" rIns="0" bIns="0" rtlCol="0" anchor="t"/>
          <a:lstStyle/>
          <a:p>
            <a:pPr rtl="1" algn="r" indent="0" marL="0">
              <a:lnSpc>
                <a:spcPct val="104000"/>
              </a:lnSpc>
              <a:buNone/>
            </a:pPr>
            <a:r>
              <a:rPr lang="ar-SA" altLang="en-US" sz="3250" dirty="0">
                <a:solidFill>
                  <a:srgbClr val="2E3C4E"/>
                </a:solidFill>
                <a:latin typeface="GE SS Two Light" pitchFamily="34" charset="0"/>
                <a:ea typeface="GE SS Two Light" pitchFamily="34" charset="-122"/>
                <a:cs typeface="GE SS Two Light" pitchFamily="34" charset="-120"/>
              </a:rPr>
              <a:t>لماذا هذه الوحدة مهمة لك؟</a:t>
            </a:r>
            <a:endParaRPr lang="ar-SA" sz="3250" dirty="0"/>
          </a:p>
        </p:txBody>
      </p:sp>
      <p:sp>
        <p:nvSpPr>
          <p:cNvPr id="3" name="Text 1"/>
          <p:cNvSpPr/>
          <p:nvPr/>
        </p:nvSpPr>
        <p:spPr>
          <a:xfrm>
            <a:off x="22324" y="1323578"/>
            <a:ext cx="11537463" cy="252710"/>
          </a:xfrm>
          <a:prstGeom prst="rect">
            <a:avLst/>
          </a:prstGeom>
          <a:noFill/>
          <a:ln/>
        </p:spPr>
        <p:txBody>
          <a:bodyPr wrap="none" lIns="0" tIns="0" rIns="0" bIns="0" rtlCol="0" anchor="t"/>
          <a:lstStyle/>
          <a:p>
            <a:pPr rtl="1" algn="r" indent="0" marL="0">
              <a:lnSpc>
                <a:spcPct val="133000"/>
              </a:lnSpc>
              <a:buNone/>
            </a:pPr>
            <a:r>
              <a:rPr lang="ar-SA" altLang="en-US" sz="1200" dirty="0">
                <a:solidFill>
                  <a:srgbClr val="384653"/>
                </a:solidFill>
                <a:latin typeface="WinSoft Pro Medium" pitchFamily="34" charset="0"/>
                <a:ea typeface="WinSoft Pro Medium" pitchFamily="34" charset="-122"/>
                <a:cs typeface="WinSoft Pro Medium" pitchFamily="34" charset="-120"/>
              </a:rPr>
              <a:t> لن تكتفي هذه الوحدة بفهم مفهوم التعليم الدامج، بل ستنتج أدوات عملية يمكنك استخدامها في عملك مباشرة؛ مثل</a:t>
            </a:r>
            <a:endParaRPr lang="ar-SA" sz="1200" dirty="0"/>
          </a:p>
        </p:txBody>
      </p:sp>
      <p:pic>
        <p:nvPicPr>
          <p:cNvPr id="4" name="Image 0"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11164906" y="1753989"/>
            <a:ext cx="394881" cy="394891"/>
          </a:xfrm>
          <a:prstGeom prst="rect">
            <a:avLst/>
          </a:prstGeom>
        </p:spPr>
      </p:pic>
      <p:sp>
        <p:nvSpPr>
          <p:cNvPr id="5" name="Text 2"/>
          <p:cNvSpPr/>
          <p:nvPr/>
        </p:nvSpPr>
        <p:spPr>
          <a:xfrm>
            <a:off x="6194568" y="2346325"/>
            <a:ext cx="5365219" cy="259755"/>
          </a:xfrm>
          <a:prstGeom prst="rect">
            <a:avLst/>
          </a:prstGeom>
          <a:noFill/>
          <a:ln/>
        </p:spPr>
        <p:txBody>
          <a:bodyPr wrap="none" lIns="0" tIns="0" rIns="0" bIns="0" rtlCol="0" anchor="t"/>
          <a:lstStyle/>
          <a:p>
            <a:pPr rtl="1" algn="r" indent="0" marL="0">
              <a:lnSpc>
                <a:spcPct val="104000"/>
              </a:lnSpc>
              <a:buNone/>
            </a:pPr>
            <a:r>
              <a:rPr lang="ar-SA" altLang="en-US" sz="1600" dirty="0">
                <a:solidFill>
                  <a:srgbClr val="384653"/>
                </a:solidFill>
                <a:latin typeface="GE SS Two Light" pitchFamily="34" charset="0"/>
                <a:ea typeface="GE SS Two Light" pitchFamily="34" charset="-122"/>
                <a:cs typeface="GE SS Two Light" pitchFamily="34" charset="-120"/>
              </a:rPr>
              <a:t> مصفوفة تحديد الحواجز</a:t>
            </a:r>
            <a:endParaRPr lang="ar-SA" sz="1600" dirty="0"/>
          </a:p>
        </p:txBody>
      </p:sp>
      <p:pic>
        <p:nvPicPr>
          <p:cNvPr id="6" name="Image 1"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602247" y="1753989"/>
            <a:ext cx="394881" cy="394891"/>
          </a:xfrm>
          <a:prstGeom prst="rect">
            <a:avLst/>
          </a:prstGeom>
        </p:spPr>
      </p:pic>
      <p:sp>
        <p:nvSpPr>
          <p:cNvPr id="7" name="Text 3"/>
          <p:cNvSpPr/>
          <p:nvPr/>
        </p:nvSpPr>
        <p:spPr>
          <a:xfrm>
            <a:off x="631908" y="2346325"/>
            <a:ext cx="5365219" cy="259755"/>
          </a:xfrm>
          <a:prstGeom prst="rect">
            <a:avLst/>
          </a:prstGeom>
          <a:noFill/>
          <a:ln/>
        </p:spPr>
        <p:txBody>
          <a:bodyPr wrap="none" lIns="0" tIns="0" rIns="0" bIns="0" rtlCol="0" anchor="t"/>
          <a:lstStyle/>
          <a:p>
            <a:pPr rtl="1" algn="r" indent="0" marL="0">
              <a:lnSpc>
                <a:spcPct val="104000"/>
              </a:lnSpc>
              <a:buNone/>
            </a:pPr>
            <a:r>
              <a:rPr lang="ar-SA" altLang="en-US" sz="1600" dirty="0">
                <a:solidFill>
                  <a:srgbClr val="384653"/>
                </a:solidFill>
                <a:latin typeface="GE SS Two Light" pitchFamily="34" charset="0"/>
                <a:ea typeface="GE SS Two Light" pitchFamily="34" charset="-122"/>
                <a:cs typeface="GE SS Two Light" pitchFamily="34" charset="-120"/>
              </a:rPr>
              <a:t> خطة درس مكيّفة</a:t>
            </a:r>
            <a:endParaRPr lang="ar-SA" sz="1600" dirty="0"/>
          </a:p>
        </p:txBody>
      </p:sp>
      <p:pic>
        <p:nvPicPr>
          <p:cNvPr id="8" name="Image 2"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1164906" y="2921992"/>
            <a:ext cx="394881" cy="394891"/>
          </a:xfrm>
          <a:prstGeom prst="rect">
            <a:avLst/>
          </a:prstGeom>
        </p:spPr>
      </p:pic>
      <p:sp>
        <p:nvSpPr>
          <p:cNvPr id="9" name="Text 4"/>
          <p:cNvSpPr/>
          <p:nvPr/>
        </p:nvSpPr>
        <p:spPr>
          <a:xfrm>
            <a:off x="6194568" y="3514328"/>
            <a:ext cx="5365219" cy="259755"/>
          </a:xfrm>
          <a:prstGeom prst="rect">
            <a:avLst/>
          </a:prstGeom>
          <a:noFill/>
          <a:ln/>
        </p:spPr>
        <p:txBody>
          <a:bodyPr wrap="none" lIns="0" tIns="0" rIns="0" bIns="0" rtlCol="0" anchor="t"/>
          <a:lstStyle/>
          <a:p>
            <a:pPr rtl="1" algn="r" indent="0" marL="0">
              <a:lnSpc>
                <a:spcPct val="104000"/>
              </a:lnSpc>
              <a:buNone/>
            </a:pPr>
            <a:r>
              <a:rPr lang="ar-SA" altLang="en-US" sz="1600" dirty="0">
                <a:solidFill>
                  <a:srgbClr val="384653"/>
                </a:solidFill>
                <a:latin typeface="GE SS Two Light" pitchFamily="34" charset="0"/>
                <a:ea typeface="GE SS Two Light" pitchFamily="34" charset="-122"/>
                <a:cs typeface="GE SS Two Light" pitchFamily="34" charset="-120"/>
              </a:rPr>
              <a:t>مصفوفة اختيار التسهيلات</a:t>
            </a:r>
            <a:endParaRPr lang="ar-SA" sz="1600" dirty="0"/>
          </a:p>
        </p:txBody>
      </p:sp>
      <p:pic>
        <p:nvPicPr>
          <p:cNvPr id="10" name="Image 3" descr="preencoded.png">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602247" y="2921992"/>
            <a:ext cx="394881" cy="394891"/>
          </a:xfrm>
          <a:prstGeom prst="rect">
            <a:avLst/>
          </a:prstGeom>
        </p:spPr>
      </p:pic>
      <p:sp>
        <p:nvSpPr>
          <p:cNvPr id="11" name="Text 5"/>
          <p:cNvSpPr/>
          <p:nvPr/>
        </p:nvSpPr>
        <p:spPr>
          <a:xfrm>
            <a:off x="631908" y="3514328"/>
            <a:ext cx="5365219" cy="259755"/>
          </a:xfrm>
          <a:prstGeom prst="rect">
            <a:avLst/>
          </a:prstGeom>
          <a:noFill/>
          <a:ln/>
        </p:spPr>
        <p:txBody>
          <a:bodyPr wrap="none" lIns="0" tIns="0" rIns="0" bIns="0" rtlCol="0" anchor="t"/>
          <a:lstStyle/>
          <a:p>
            <a:pPr rtl="1" algn="r" indent="0" marL="0">
              <a:lnSpc>
                <a:spcPct val="104000"/>
              </a:lnSpc>
              <a:buNone/>
            </a:pPr>
            <a:r>
              <a:rPr lang="ar-SA" altLang="en-US" sz="1600" dirty="0">
                <a:solidFill>
                  <a:srgbClr val="384653"/>
                </a:solidFill>
                <a:latin typeface="GE SS Two Light" pitchFamily="34" charset="0"/>
                <a:ea typeface="GE SS Two Light" pitchFamily="34" charset="-122"/>
                <a:cs typeface="GE SS Two Light" pitchFamily="34" charset="-120"/>
              </a:rPr>
              <a:t> خطة تنفيذ لتقويم مهارات شامل</a:t>
            </a:r>
            <a:endParaRPr lang="ar-SA" sz="1600" dirty="0"/>
          </a:p>
        </p:txBody>
      </p:sp>
      <p:pic>
        <p:nvPicPr>
          <p:cNvPr id="12" name="Image 4" descr="preencoded.png">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1164906" y="4089995"/>
            <a:ext cx="394881" cy="394891"/>
          </a:xfrm>
          <a:prstGeom prst="rect">
            <a:avLst/>
          </a:prstGeom>
        </p:spPr>
      </p:pic>
      <p:sp>
        <p:nvSpPr>
          <p:cNvPr id="13" name="Text 6"/>
          <p:cNvSpPr/>
          <p:nvPr/>
        </p:nvSpPr>
        <p:spPr>
          <a:xfrm>
            <a:off x="6194568" y="4682331"/>
            <a:ext cx="5365219" cy="259755"/>
          </a:xfrm>
          <a:prstGeom prst="rect">
            <a:avLst/>
          </a:prstGeom>
          <a:noFill/>
          <a:ln/>
        </p:spPr>
        <p:txBody>
          <a:bodyPr wrap="none" lIns="0" tIns="0" rIns="0" bIns="0" rtlCol="0" anchor="t"/>
          <a:lstStyle/>
          <a:p>
            <a:pPr rtl="1" algn="r" indent="0" marL="0">
              <a:lnSpc>
                <a:spcPct val="104000"/>
              </a:lnSpc>
              <a:buNone/>
            </a:pPr>
            <a:r>
              <a:rPr lang="ar-SA" altLang="en-US" sz="1600" dirty="0">
                <a:solidFill>
                  <a:srgbClr val="384653"/>
                </a:solidFill>
                <a:latin typeface="GE SS Two Light" pitchFamily="34" charset="0"/>
                <a:ea typeface="GE SS Two Light" pitchFamily="34" charset="-122"/>
                <a:cs typeface="GE SS Two Light" pitchFamily="34" charset="-120"/>
              </a:rPr>
              <a:t>مؤشرات لمتابعة فاعلية الإجراءات</a:t>
            </a:r>
            <a:endParaRPr lang="ar-SA" sz="1600" dirty="0"/>
          </a:p>
        </p:txBody>
      </p:sp>
      <p:pic>
        <p:nvPicPr>
          <p:cNvPr id="14" name="Image 5" descr="preencoded.png">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5602247" y="4089995"/>
            <a:ext cx="394881" cy="394891"/>
          </a:xfrm>
          <a:prstGeom prst="rect">
            <a:avLst/>
          </a:prstGeom>
        </p:spPr>
      </p:pic>
      <p:sp>
        <p:nvSpPr>
          <p:cNvPr id="15" name="Text 7"/>
          <p:cNvSpPr/>
          <p:nvPr/>
        </p:nvSpPr>
        <p:spPr>
          <a:xfrm>
            <a:off x="631908" y="4682331"/>
            <a:ext cx="5365219" cy="259755"/>
          </a:xfrm>
          <a:prstGeom prst="rect">
            <a:avLst/>
          </a:prstGeom>
          <a:noFill/>
          <a:ln/>
        </p:spPr>
        <p:txBody>
          <a:bodyPr wrap="none" lIns="0" tIns="0" rIns="0" bIns="0" rtlCol="0" anchor="t"/>
          <a:lstStyle/>
          <a:p>
            <a:pPr rtl="1" algn="r" indent="0" marL="0">
              <a:lnSpc>
                <a:spcPct val="104000"/>
              </a:lnSpc>
              <a:buNone/>
            </a:pPr>
            <a:r>
              <a:rPr lang="ar-SA" altLang="en-US" sz="1600" dirty="0">
                <a:solidFill>
                  <a:srgbClr val="384653"/>
                </a:solidFill>
                <a:latin typeface="GE SS Two Light" pitchFamily="34" charset="0"/>
                <a:ea typeface="GE SS Two Light" pitchFamily="34" charset="-122"/>
                <a:cs typeface="GE SS Two Light" pitchFamily="34" charset="-120"/>
              </a:rPr>
              <a:t>المحاكاة ومراجعة الأقران والتأمل</a:t>
            </a:r>
            <a:endParaRPr lang="ar-SA" sz="1600" dirty="0"/>
          </a:p>
        </p:txBody>
      </p:sp>
      <p:pic>
        <p:nvPicPr>
          <p:cNvPr id="16" name="Image 6" descr="preencoded.png">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5602247" y="5257998"/>
            <a:ext cx="394881" cy="394891"/>
          </a:xfrm>
          <a:prstGeom prst="rect">
            <a:avLst/>
          </a:prstGeom>
        </p:spPr>
      </p:pic>
      <p:sp>
        <p:nvSpPr>
          <p:cNvPr id="17" name="Text 8"/>
          <p:cNvSpPr/>
          <p:nvPr/>
        </p:nvSpPr>
        <p:spPr>
          <a:xfrm>
            <a:off x="631908" y="5850334"/>
            <a:ext cx="5365219" cy="519509"/>
          </a:xfrm>
          <a:prstGeom prst="rect">
            <a:avLst/>
          </a:prstGeom>
          <a:noFill/>
          <a:ln/>
        </p:spPr>
        <p:txBody>
          <a:bodyPr wrap="square" lIns="0" tIns="0" rIns="0" bIns="0" rtlCol="0" anchor="t">
            <a:normAutofit/>
          </a:bodyPr>
          <a:lstStyle/>
          <a:p>
            <a:pPr rtl="1" algn="r" indent="0" marL="0">
              <a:lnSpc>
                <a:spcPct val="104000"/>
              </a:lnSpc>
              <a:buNone/>
            </a:pPr>
            <a:r>
              <a:rPr lang="ar-SA" altLang="en-US" sz="1600" dirty="0">
                <a:solidFill>
                  <a:srgbClr val="384653"/>
                </a:solidFill>
                <a:latin typeface="GE SS Two Light" pitchFamily="34" charset="0"/>
                <a:ea typeface="GE SS Two Light" pitchFamily="34" charset="-122"/>
                <a:cs typeface="GE SS Two Light" pitchFamily="34" charset="-120"/>
              </a:rPr>
              <a:t> ستتمكن من اختبار أفكارك وتحسينها قبل تطبيقها في بيئة التدريب الحقيقية.</a:t>
            </a:r>
            <a:endParaRPr lang="ar-SA" sz="16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10693132" y="478830"/>
            <a:ext cx="866654" cy="240010"/>
          </a:xfrm>
          <a:prstGeom prst="roundRect">
            <a:avLst>
              <a:gd name="adj" fmla="val 49999"/>
            </a:avLst>
          </a:prstGeom>
          <a:noFill/>
          <a:ln w="6350">
            <a:solidFill>
              <a:srgbClr val="75BAE6"/>
            </a:solidFill>
            <a:prstDash val="solid"/>
          </a:ln>
        </p:spPr>
      </p:sp>
      <p:sp>
        <p:nvSpPr>
          <p:cNvPr id="3" name="Text 1"/>
          <p:cNvSpPr/>
          <p:nvPr/>
        </p:nvSpPr>
        <p:spPr>
          <a:xfrm>
            <a:off x="10178299" y="526157"/>
            <a:ext cx="1286736" cy="145355"/>
          </a:xfrm>
          <a:prstGeom prst="rect">
            <a:avLst/>
          </a:prstGeom>
          <a:noFill/>
          <a:ln/>
        </p:spPr>
        <p:txBody>
          <a:bodyPr wrap="none" lIns="0" tIns="0" rIns="0" bIns="0" rtlCol="0" anchor="t"/>
          <a:lstStyle/>
          <a:p>
            <a:pPr rtl="1" algn="r" indent="0" marL="0">
              <a:lnSpc>
                <a:spcPct val="96000"/>
              </a:lnSpc>
              <a:buNone/>
            </a:pPr>
            <a:r>
              <a:rPr lang="ar-SA" altLang="en-US" sz="950" dirty="0">
                <a:solidFill>
                  <a:srgbClr val="75BAE6"/>
                </a:solidFill>
                <a:latin typeface="WinSoft Pro Medium" pitchFamily="34" charset="0"/>
                <a:ea typeface="WinSoft Pro Medium" pitchFamily="34" charset="-122"/>
                <a:cs typeface="WinSoft Pro Medium" pitchFamily="34" charset="-120"/>
              </a:rPr>
              <a:t>25 ساعة تدريبية</a:t>
            </a:r>
            <a:endParaRPr lang="ar-SA" sz="950" dirty="0"/>
          </a:p>
        </p:txBody>
      </p:sp>
      <p:sp>
        <p:nvSpPr>
          <p:cNvPr id="4" name="Text 2"/>
          <p:cNvSpPr/>
          <p:nvPr/>
        </p:nvSpPr>
        <p:spPr>
          <a:xfrm>
            <a:off x="631908" y="781943"/>
            <a:ext cx="10927878" cy="519609"/>
          </a:xfrm>
          <a:prstGeom prst="rect">
            <a:avLst/>
          </a:prstGeom>
          <a:noFill/>
          <a:ln/>
        </p:spPr>
        <p:txBody>
          <a:bodyPr wrap="none" lIns="0" tIns="0" rIns="0" bIns="0" rtlCol="0" anchor="t"/>
          <a:lstStyle/>
          <a:p>
            <a:pPr rtl="1" algn="ctr" indent="0" marL="0">
              <a:lnSpc>
                <a:spcPct val="104000"/>
              </a:lnSpc>
              <a:buNone/>
            </a:pPr>
            <a:r>
              <a:rPr lang="ar-SA" altLang="en-US" sz="3250" b="1" dirty="0">
                <a:solidFill>
                  <a:srgbClr val="2E3C4E"/>
                </a:solidFill>
                <a:latin typeface="GE SS Two Light" pitchFamily="34" charset="0"/>
                <a:ea typeface="GE SS Two Light" pitchFamily="34" charset="-122"/>
                <a:cs typeface="GE SS Two Light" pitchFamily="34" charset="-120"/>
              </a:rPr>
              <a:t>توزيع الوقت على الأنشطة</a:t>
            </a:r>
            <a:endParaRPr lang="ar-SA" sz="3250" dirty="0"/>
          </a:p>
        </p:txBody>
      </p:sp>
      <p:sp>
        <p:nvSpPr>
          <p:cNvPr id="5" name="Text 3"/>
          <p:cNvSpPr/>
          <p:nvPr/>
        </p:nvSpPr>
        <p:spPr>
          <a:xfrm>
            <a:off x="327116" y="1538486"/>
            <a:ext cx="11537463" cy="252710"/>
          </a:xfrm>
          <a:prstGeom prst="rect">
            <a:avLst/>
          </a:prstGeom>
          <a:noFill/>
          <a:ln/>
        </p:spPr>
        <p:txBody>
          <a:bodyPr wrap="none" lIns="0" tIns="0" rIns="0" bIns="0" rtlCol="0" anchor="t"/>
          <a:lstStyle/>
          <a:p>
            <a:pPr rtl="1" algn="ctr" indent="0" marL="0">
              <a:lnSpc>
                <a:spcPct val="133000"/>
              </a:lnSpc>
              <a:buNone/>
            </a:pPr>
            <a:r>
              <a:rPr lang="ar-SA" altLang="en-US" sz="1200" dirty="0">
                <a:solidFill>
                  <a:srgbClr val="384653"/>
                </a:solidFill>
                <a:latin typeface="WinSoft Pro Medium" pitchFamily="34" charset="0"/>
                <a:ea typeface="WinSoft Pro Medium" pitchFamily="34" charset="-122"/>
                <a:cs typeface="WinSoft Pro Medium" pitchFamily="34" charset="-120"/>
              </a:rPr>
              <a:t>يبلغ إجمالي زمن وحدة التعلّم 25 ساعة تدريبية، موزّعة على الأنشطة الستة وفق احتياج كل نشاط من الوقت، كما يوضح الجدول التالي:</a:t>
            </a:r>
            <a:endParaRPr lang="ar-SA" sz="1200" dirty="0"/>
          </a:p>
        </p:txBody>
      </p:sp>
      <p:graphicFrame>
        <p:nvGraphicFramePr>
          <p:cNvPr id="10" name="Table 0"/>
          <p:cNvGraphicFramePr>
            <a:graphicFrameLocks noGrp="1"/>
          </p:cNvGraphicFramePr>
          <p:nvPr>
            <p:extLst>
              <p:ext uri="{D42A27DB-BD31-4B8C-83A1-F6EECF244321}">
                <p14:modId xmlns:p14="http://schemas.microsoft.com/office/powerpoint/2010/main" val="1579011935"/>
              </p:ext>
            </p:extLst>
          </p:nvPr>
        </p:nvGraphicFramePr>
        <p:xfrm>
          <a:off x="631908" y="1968897"/>
          <a:ext cx="9143771" cy="914400"/>
        </p:xfrm>
        <a:graphic>
          <a:graphicData uri="http://schemas.openxmlformats.org/drawingml/2006/table">
            <a:tbl>
              <a:tblPr/>
              <a:tblGrid>
                <a:gridCol w="2700279"/>
                <a:gridCol w="3519870"/>
                <a:gridCol w="4707730"/>
              </a:tblGrid>
              <a:tr h="454907">
                <a:tc>
                  <a:txBody>
                    <a:bodyPr/>
                    <a:lstStyle/>
                    <a:p>
                      <a:pPr indent="0" marL="0">
                        <a:buNone/>
                      </a:pPr>
                      <a:r>
                        <a:rPr lang="en-US" sz="1200" b="1" dirty="0">
                          <a:solidFill>
                            <a:srgbClr val="FFFFFF"/>
                          </a:solidFill>
                          <a:latin typeface="WinSoft Pro" pitchFamily="34" charset="0"/>
                          <a:ea typeface="WinSoft Pro" pitchFamily="34" charset="-122"/>
                          <a:cs typeface="WinSoft Pro" pitchFamily="34" charset="-120"/>
                        </a:rPr>
                        <a:t>المدة (ساعات)</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AEEF"/>
                      </a:solidFill>
                      <a:prstDash val="solid"/>
                      <a:round/>
                      <a:headEnd type="none" w="med" len="med"/>
                      <a:tailEnd type="none" w="med" len="med"/>
                    </a:lnB>
                    <a:solidFill>
                      <a:srgbClr val="00AEEF"/>
                    </a:solidFill>
                  </a:tcPr>
                </a:tc>
                <a:tc>
                  <a:txBody>
                    <a:bodyPr/>
                    <a:lstStyle/>
                    <a:p>
                      <a:pPr indent="0" marL="0">
                        <a:buNone/>
                      </a:pPr>
                      <a:r>
                        <a:rPr lang="en-US" sz="1200" b="1" dirty="0">
                          <a:solidFill>
                            <a:srgbClr val="FFFFFF"/>
                          </a:solidFill>
                          <a:latin typeface="WinSoft Pro" pitchFamily="34" charset="0"/>
                          <a:ea typeface="WinSoft Pro" pitchFamily="34" charset="-122"/>
                          <a:cs typeface="WinSoft Pro" pitchFamily="34" charset="-120"/>
                        </a:rPr>
                        <a:t>النشاط</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AEEF"/>
                      </a:solidFill>
                      <a:prstDash val="solid"/>
                      <a:round/>
                      <a:headEnd type="none" w="med" len="med"/>
                      <a:tailEnd type="none" w="med" len="med"/>
                    </a:lnB>
                    <a:solidFill>
                      <a:srgbClr val="00AEEF"/>
                    </a:solidFill>
                  </a:tcPr>
                </a:tc>
                <a:tc>
                  <a:txBody>
                    <a:bodyPr/>
                    <a:lstStyle/>
                    <a:p>
                      <a:pPr indent="0" marL="0">
                        <a:buNone/>
                      </a:pPr>
                      <a:r>
                        <a:rPr lang="en-US" sz="1200" b="1" dirty="0">
                          <a:solidFill>
                            <a:srgbClr val="FFFFFF"/>
                          </a:solidFill>
                          <a:latin typeface="WinSoft Pro" pitchFamily="34" charset="0"/>
                          <a:ea typeface="WinSoft Pro" pitchFamily="34" charset="-122"/>
                          <a:cs typeface="WinSoft Pro" pitchFamily="34" charset="-120"/>
                        </a:rPr>
                        <a:t>النتاج التمكيني النشاط المدة (ساعات)</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AEEF"/>
                      </a:solidFill>
                      <a:prstDash val="solid"/>
                      <a:round/>
                      <a:headEnd type="none" w="med" len="med"/>
                      <a:tailEnd type="none" w="med" len="med"/>
                    </a:lnB>
                    <a:solidFill>
                      <a:srgbClr val="00AEEF"/>
                    </a:solidFill>
                  </a:tcPr>
                </a:tc>
              </a:tr>
              <a:tr h="454907">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3</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 النشاط 1.1: رسم خريطة الحواجز عبر رحلة المتعلم</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دمج المتدربين ذوي الإعاقة والاحتياجات الخاصة في دورة التعلم</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r>
              <a:tr h="454907">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6</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 النشاط 1.2: تكييف خطط الدروس والبيئة والدعم</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دمج المتدربين ذوي الإعاقة والاحتياجات الخاصة في دورة التعلم</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r>
              <a:tr h="454907">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3</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 النشاط 1.3: محاكاة مواقف التعلم والتأمل المهني</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دمج المتدربين ذوي الإعاقة والاحتياجات الخاصة في دورة التعلم</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r>
              <a:tr h="707610">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4</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 النشاط 2.1: اختيار التسهيلات وتبريرها</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إعداد وتنفيذ خطة شاملة لتقييم المهارات تضمن المشاركة المنصفة والتقييم العادل للمتدربين ذوي الإعاقة والاحتياجات الخاصة.</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r>
              <a:tr h="707610">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5</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 النشاط 2.2: إعداد خطة تنفيذ لتقويم مهارات شامل</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إعداد وتنفيذ خطة شاملة لتقييم المهارات تضمن المشاركة المنصفة والتقييم العادل للمتدربين ذوي الإعاقة والاحتياجات الخاصة.</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r>
              <a:tr h="707610">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4</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 النشاط 2.3: مراجعة الأقران والمحاكاة والتنقيح للخطة</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إعداد وتنفيذ خطة شاملة لتقييم المهارات تضمن المشاركة المنصفة والتقييم العادل للمتدربين ذوي الإعاقة والاحتياجات الخاصة.</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r>
              <a:tr h="454907">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  الإجمالي 25</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indent="0" marL="0">
                        <a:buNone/>
                      </a:pPr>
                      <a:endParaRPr lang="en-US" sz="12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indent="0" marL="0">
                        <a:buNone/>
                      </a:pPr>
                      <a:endParaRPr lang="en-US" sz="12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631908" y="476448"/>
            <a:ext cx="10927878" cy="519609"/>
          </a:xfrm>
          <a:prstGeom prst="rect">
            <a:avLst/>
          </a:prstGeom>
          <a:noFill/>
          <a:ln/>
        </p:spPr>
        <p:txBody>
          <a:bodyPr wrap="none" lIns="0" tIns="0" rIns="0" bIns="0" rtlCol="0" anchor="t"/>
          <a:lstStyle/>
          <a:p>
            <a:pPr rtl="1" algn="ctr" indent="0" marL="0">
              <a:lnSpc>
                <a:spcPct val="104000"/>
              </a:lnSpc>
              <a:buNone/>
            </a:pPr>
            <a:r>
              <a:rPr lang="ar-SA" altLang="en-US" sz="3250" dirty="0">
                <a:solidFill>
                  <a:srgbClr val="2E3C4E"/>
                </a:solidFill>
                <a:latin typeface="GE SS Two Light" pitchFamily="34" charset="0"/>
                <a:ea typeface="GE SS Two Light" pitchFamily="34" charset="-122"/>
                <a:cs typeface="GE SS Two Light" pitchFamily="34" charset="-120"/>
              </a:rPr>
              <a:t>مسرد المصطلحات </a:t>
            </a:r>
            <a:endParaRPr lang="ar-SA" sz="3250" dirty="0"/>
          </a:p>
        </p:txBody>
      </p:sp>
      <p:pic>
        <p:nvPicPr>
          <p:cNvPr id="3" name="Image 0"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8022528" y="1311970"/>
            <a:ext cx="3537258" cy="1668760"/>
          </a:xfrm>
          <a:prstGeom prst="rect">
            <a:avLst/>
          </a:prstGeom>
        </p:spPr>
      </p:pic>
      <p:sp>
        <p:nvSpPr>
          <p:cNvPr id="4" name="Text 1"/>
          <p:cNvSpPr/>
          <p:nvPr/>
        </p:nvSpPr>
        <p:spPr>
          <a:xfrm>
            <a:off x="8199530" y="1943795"/>
            <a:ext cx="3183255" cy="259755"/>
          </a:xfrm>
          <a:prstGeom prst="rect">
            <a:avLst/>
          </a:prstGeom>
          <a:noFill/>
          <a:ln/>
        </p:spPr>
        <p:txBody>
          <a:bodyPr wrap="none" lIns="0" tIns="0" rIns="0" bIns="0" rtlCol="0" anchor="t"/>
          <a:lstStyle/>
          <a:p>
            <a:pPr rtl="1" algn="ctr" indent="0" marL="0">
              <a:lnSpc>
                <a:spcPct val="104000"/>
              </a:lnSpc>
              <a:buNone/>
            </a:pPr>
            <a:r>
              <a:rPr lang="ar-SA" altLang="en-US" sz="1600" dirty="0">
                <a:solidFill>
                  <a:srgbClr val="384653"/>
                </a:solidFill>
                <a:latin typeface="GE SS Two Light" pitchFamily="34" charset="0"/>
                <a:ea typeface="GE SS Two Light" pitchFamily="34" charset="-122"/>
                <a:cs typeface="GE SS Two Light" pitchFamily="34" charset="-120"/>
              </a:rPr>
              <a:t>إمكانية الوصول Accessibility</a:t>
            </a:r>
            <a:endParaRPr lang="ar-SA" sz="1600" dirty="0"/>
          </a:p>
        </p:txBody>
      </p:sp>
      <p:sp>
        <p:nvSpPr>
          <p:cNvPr id="5" name="Text 2"/>
          <p:cNvSpPr/>
          <p:nvPr/>
        </p:nvSpPr>
        <p:spPr>
          <a:xfrm>
            <a:off x="8199530" y="2298303"/>
            <a:ext cx="3183255" cy="505420"/>
          </a:xfrm>
          <a:prstGeom prst="rect">
            <a:avLst/>
          </a:prstGeom>
          <a:noFill/>
          <a:ln/>
        </p:spPr>
        <p:txBody>
          <a:bodyPr wrap="square" lIns="0" tIns="0" rIns="0" bIns="0" rtlCol="0" anchor="t">
            <a:normAutofit/>
          </a:bodyPr>
          <a:lstStyle/>
          <a:p>
            <a:pPr rtl="1" algn="ctr" indent="0" marL="0">
              <a:lnSpc>
                <a:spcPct val="133000"/>
              </a:lnSpc>
              <a:buNone/>
            </a:pPr>
            <a:r>
              <a:rPr lang="ar-SA" altLang="en-US" sz="1200" dirty="0">
                <a:solidFill>
                  <a:srgbClr val="384653"/>
                </a:solidFill>
                <a:latin typeface="WinSoft Pro Medium" pitchFamily="34" charset="0"/>
                <a:ea typeface="WinSoft Pro Medium" pitchFamily="34" charset="-122"/>
                <a:cs typeface="WinSoft Pro Medium" pitchFamily="34" charset="-120"/>
              </a:rPr>
              <a:t>مدى إمكانية استخدام البيئة والمعلومات والتواصل والمعدات والموارد والإجراءات من قبل أشخاص ذوي احتياجات متنوعة.</a:t>
            </a:r>
            <a:endParaRPr lang="ar-SA" sz="1200" dirty="0"/>
          </a:p>
        </p:txBody>
      </p:sp>
      <p:pic>
        <p:nvPicPr>
          <p:cNvPr id="6" name="Image 1"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327218" y="1311970"/>
            <a:ext cx="3537358" cy="1668760"/>
          </a:xfrm>
          <a:prstGeom prst="rect">
            <a:avLst/>
          </a:prstGeom>
        </p:spPr>
      </p:pic>
      <p:sp>
        <p:nvSpPr>
          <p:cNvPr id="7" name="Text 3"/>
          <p:cNvSpPr/>
          <p:nvPr/>
        </p:nvSpPr>
        <p:spPr>
          <a:xfrm>
            <a:off x="4504220" y="1943795"/>
            <a:ext cx="3183354" cy="259755"/>
          </a:xfrm>
          <a:prstGeom prst="rect">
            <a:avLst/>
          </a:prstGeom>
          <a:noFill/>
          <a:ln/>
        </p:spPr>
        <p:txBody>
          <a:bodyPr wrap="none" lIns="0" tIns="0" rIns="0" bIns="0" rtlCol="0" anchor="t"/>
          <a:lstStyle/>
          <a:p>
            <a:pPr rtl="1" algn="ctr" indent="0" marL="0">
              <a:lnSpc>
                <a:spcPct val="104000"/>
              </a:lnSpc>
              <a:buNone/>
            </a:pPr>
            <a:r>
              <a:rPr lang="ar-SA" altLang="en-US" sz="1600" dirty="0">
                <a:solidFill>
                  <a:srgbClr val="384653"/>
                </a:solidFill>
                <a:latin typeface="GE SS Two Light" pitchFamily="34" charset="0"/>
                <a:ea typeface="GE SS Two Light" pitchFamily="34" charset="-122"/>
                <a:cs typeface="GE SS Two Light" pitchFamily="34" charset="-120"/>
              </a:rPr>
              <a:t>التسهيل Accommodation</a:t>
            </a:r>
            <a:endParaRPr lang="ar-SA" sz="1600" dirty="0"/>
          </a:p>
        </p:txBody>
      </p:sp>
      <p:sp>
        <p:nvSpPr>
          <p:cNvPr id="8" name="Text 4"/>
          <p:cNvSpPr/>
          <p:nvPr/>
        </p:nvSpPr>
        <p:spPr>
          <a:xfrm>
            <a:off x="4504220" y="2298303"/>
            <a:ext cx="3183354" cy="505420"/>
          </a:xfrm>
          <a:prstGeom prst="rect">
            <a:avLst/>
          </a:prstGeom>
          <a:noFill/>
          <a:ln/>
        </p:spPr>
        <p:txBody>
          <a:bodyPr wrap="square" lIns="0" tIns="0" rIns="0" bIns="0" rtlCol="0" anchor="t">
            <a:normAutofit/>
          </a:bodyPr>
          <a:lstStyle/>
          <a:p>
            <a:pPr rtl="1" algn="ctr" indent="0" marL="0">
              <a:lnSpc>
                <a:spcPct val="133000"/>
              </a:lnSpc>
              <a:buNone/>
            </a:pPr>
            <a:r>
              <a:rPr lang="ar-SA" altLang="en-US" sz="1200" dirty="0">
                <a:solidFill>
                  <a:srgbClr val="384653"/>
                </a:solidFill>
                <a:latin typeface="WinSoft Pro Medium" pitchFamily="34" charset="0"/>
                <a:ea typeface="WinSoft Pro Medium" pitchFamily="34" charset="-122"/>
                <a:cs typeface="WinSoft Pro Medium" pitchFamily="34" charset="-120"/>
              </a:rPr>
              <a:t>تعديل مناسب في طريقة الوصول إلى التعلم أو تقديم الدليل بهدف إزالة حاجز غير مرتبط بالكفاءة.</a:t>
            </a:r>
            <a:endParaRPr lang="ar-SA" sz="1200" dirty="0"/>
          </a:p>
        </p:txBody>
      </p:sp>
      <p:pic>
        <p:nvPicPr>
          <p:cNvPr id="9" name="Image 2"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32008" y="1311970"/>
            <a:ext cx="3537258" cy="1668760"/>
          </a:xfrm>
          <a:prstGeom prst="rect">
            <a:avLst/>
          </a:prstGeom>
        </p:spPr>
      </p:pic>
      <p:sp>
        <p:nvSpPr>
          <p:cNvPr id="10" name="Text 5"/>
          <p:cNvSpPr/>
          <p:nvPr/>
        </p:nvSpPr>
        <p:spPr>
          <a:xfrm>
            <a:off x="809009" y="1943795"/>
            <a:ext cx="3183255" cy="259755"/>
          </a:xfrm>
          <a:prstGeom prst="rect">
            <a:avLst/>
          </a:prstGeom>
          <a:noFill/>
          <a:ln/>
        </p:spPr>
        <p:txBody>
          <a:bodyPr wrap="none" lIns="0" tIns="0" rIns="0" bIns="0" rtlCol="0" anchor="t"/>
          <a:lstStyle/>
          <a:p>
            <a:pPr rtl="1" algn="ctr" indent="0" marL="0">
              <a:lnSpc>
                <a:spcPct val="104000"/>
              </a:lnSpc>
              <a:buNone/>
            </a:pPr>
            <a:r>
              <a:rPr lang="ar-SA" altLang="en-US" sz="1600" dirty="0">
                <a:solidFill>
                  <a:srgbClr val="384653"/>
                </a:solidFill>
                <a:latin typeface="GE SS Two Light" pitchFamily="34" charset="0"/>
                <a:ea typeface="GE SS Two Light" pitchFamily="34" charset="-122"/>
                <a:cs typeface="GE SS Two Light" pitchFamily="34" charset="-120"/>
              </a:rPr>
              <a:t>القابلية للتكيف Adaptability</a:t>
            </a:r>
            <a:endParaRPr lang="ar-SA" sz="1600" dirty="0"/>
          </a:p>
        </p:txBody>
      </p:sp>
      <p:sp>
        <p:nvSpPr>
          <p:cNvPr id="11" name="Text 6"/>
          <p:cNvSpPr/>
          <p:nvPr/>
        </p:nvSpPr>
        <p:spPr>
          <a:xfrm>
            <a:off x="809009" y="2298303"/>
            <a:ext cx="3183255" cy="505420"/>
          </a:xfrm>
          <a:prstGeom prst="rect">
            <a:avLst/>
          </a:prstGeom>
          <a:noFill/>
          <a:ln/>
        </p:spPr>
        <p:txBody>
          <a:bodyPr wrap="square" lIns="0" tIns="0" rIns="0" bIns="0" rtlCol="0" anchor="t">
            <a:normAutofit/>
          </a:bodyPr>
          <a:lstStyle/>
          <a:p>
            <a:pPr rtl="1" algn="ctr" indent="0" marL="0">
              <a:lnSpc>
                <a:spcPct val="133000"/>
              </a:lnSpc>
              <a:buNone/>
            </a:pPr>
            <a:r>
              <a:rPr lang="ar-SA" altLang="en-US" sz="1200" dirty="0">
                <a:solidFill>
                  <a:srgbClr val="384653"/>
                </a:solidFill>
                <a:latin typeface="WinSoft Pro Medium" pitchFamily="34" charset="0"/>
                <a:ea typeface="WinSoft Pro Medium" pitchFamily="34" charset="-122"/>
                <a:cs typeface="WinSoft Pro Medium" pitchFamily="34" charset="-120"/>
              </a:rPr>
              <a:t>قدرة البرنامج على تعديل أساليبه ومواده وترتيباته ودعمه استجابة لتنوع المتعلمين.</a:t>
            </a:r>
            <a:endParaRPr lang="ar-SA" sz="1200" dirty="0"/>
          </a:p>
        </p:txBody>
      </p:sp>
      <p:pic>
        <p:nvPicPr>
          <p:cNvPr id="12" name="Image 3" descr="preencoded.png">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022528" y="3138686"/>
            <a:ext cx="3537258" cy="1668760"/>
          </a:xfrm>
          <a:prstGeom prst="rect">
            <a:avLst/>
          </a:prstGeom>
        </p:spPr>
      </p:pic>
      <p:sp>
        <p:nvSpPr>
          <p:cNvPr id="13" name="Text 7"/>
          <p:cNvSpPr/>
          <p:nvPr/>
        </p:nvSpPr>
        <p:spPr>
          <a:xfrm>
            <a:off x="8199530" y="3770511"/>
            <a:ext cx="3183255" cy="259755"/>
          </a:xfrm>
          <a:prstGeom prst="rect">
            <a:avLst/>
          </a:prstGeom>
          <a:noFill/>
          <a:ln/>
        </p:spPr>
        <p:txBody>
          <a:bodyPr wrap="none" lIns="0" tIns="0" rIns="0" bIns="0" rtlCol="0" anchor="t"/>
          <a:lstStyle/>
          <a:p>
            <a:pPr rtl="1" algn="ctr" indent="0" marL="0">
              <a:lnSpc>
                <a:spcPct val="104000"/>
              </a:lnSpc>
              <a:buNone/>
            </a:pPr>
            <a:r>
              <a:rPr lang="ar-SA" altLang="en-US" sz="1600" dirty="0">
                <a:solidFill>
                  <a:srgbClr val="384653"/>
                </a:solidFill>
                <a:latin typeface="GE SS Two Light" pitchFamily="34" charset="0"/>
                <a:ea typeface="GE SS Two Light" pitchFamily="34" charset="-122"/>
                <a:cs typeface="GE SS Two Light" pitchFamily="34" charset="-120"/>
              </a:rPr>
              <a:t>التكنولوجيا المساعدة</a:t>
            </a:r>
            <a:endParaRPr lang="ar-SA" sz="1600" dirty="0"/>
          </a:p>
        </p:txBody>
      </p:sp>
      <p:sp>
        <p:nvSpPr>
          <p:cNvPr id="14" name="Text 8"/>
          <p:cNvSpPr/>
          <p:nvPr/>
        </p:nvSpPr>
        <p:spPr>
          <a:xfrm>
            <a:off x="8199530" y="4125020"/>
            <a:ext cx="3183255" cy="505420"/>
          </a:xfrm>
          <a:prstGeom prst="rect">
            <a:avLst/>
          </a:prstGeom>
          <a:noFill/>
          <a:ln/>
        </p:spPr>
        <p:txBody>
          <a:bodyPr wrap="square" lIns="0" tIns="0" rIns="0" bIns="0" rtlCol="0" anchor="t">
            <a:normAutofit/>
          </a:bodyPr>
          <a:lstStyle/>
          <a:p>
            <a:pPr rtl="1" algn="ctr" indent="0" marL="0">
              <a:lnSpc>
                <a:spcPct val="133000"/>
              </a:lnSpc>
              <a:buNone/>
            </a:pPr>
            <a:r>
              <a:rPr lang="ar-SA" altLang="en-US" sz="1200" dirty="0">
                <a:solidFill>
                  <a:srgbClr val="384653"/>
                </a:solidFill>
                <a:latin typeface="WinSoft Pro Medium" pitchFamily="34" charset="0"/>
                <a:ea typeface="WinSoft Pro Medium" pitchFamily="34" charset="-122"/>
                <a:cs typeface="WinSoft Pro Medium" pitchFamily="34" charset="-120"/>
              </a:rPr>
              <a:t>أجهزة أو برامج أو أدوات تدعم الوصول أو التواصل أو الحركة أو التعلم أو الأداء.</a:t>
            </a:r>
            <a:endParaRPr lang="ar-SA" sz="1200" dirty="0"/>
          </a:p>
        </p:txBody>
      </p:sp>
      <p:pic>
        <p:nvPicPr>
          <p:cNvPr id="15" name="Image 4" descr="preencoded.png">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327218" y="3138686"/>
            <a:ext cx="3537358" cy="1668760"/>
          </a:xfrm>
          <a:prstGeom prst="rect">
            <a:avLst/>
          </a:prstGeom>
        </p:spPr>
      </p:pic>
      <p:sp>
        <p:nvSpPr>
          <p:cNvPr id="16" name="Text 9"/>
          <p:cNvSpPr/>
          <p:nvPr/>
        </p:nvSpPr>
        <p:spPr>
          <a:xfrm>
            <a:off x="4504220" y="3770511"/>
            <a:ext cx="3183354" cy="259755"/>
          </a:xfrm>
          <a:prstGeom prst="rect">
            <a:avLst/>
          </a:prstGeom>
          <a:noFill/>
          <a:ln/>
        </p:spPr>
        <p:txBody>
          <a:bodyPr wrap="none" lIns="0" tIns="0" rIns="0" bIns="0" rtlCol="0" anchor="t"/>
          <a:lstStyle/>
          <a:p>
            <a:pPr rtl="1" algn="ctr" indent="0" marL="0">
              <a:lnSpc>
                <a:spcPct val="104000"/>
              </a:lnSpc>
              <a:buNone/>
            </a:pPr>
            <a:r>
              <a:rPr lang="ar-SA" altLang="en-US" sz="1600" dirty="0">
                <a:solidFill>
                  <a:srgbClr val="384653"/>
                </a:solidFill>
                <a:latin typeface="GE SS Two Light" pitchFamily="34" charset="0"/>
                <a:ea typeface="GE SS Two Light" pitchFamily="34" charset="-122"/>
                <a:cs typeface="GE SS Two Light" pitchFamily="34" charset="-120"/>
              </a:rPr>
              <a:t>الحاجز</a:t>
            </a:r>
            <a:endParaRPr lang="ar-SA" sz="1600" dirty="0"/>
          </a:p>
        </p:txBody>
      </p:sp>
      <p:sp>
        <p:nvSpPr>
          <p:cNvPr id="17" name="Text 10"/>
          <p:cNvSpPr/>
          <p:nvPr/>
        </p:nvSpPr>
        <p:spPr>
          <a:xfrm>
            <a:off x="4504220" y="4125020"/>
            <a:ext cx="3183354" cy="505420"/>
          </a:xfrm>
          <a:prstGeom prst="rect">
            <a:avLst/>
          </a:prstGeom>
          <a:noFill/>
          <a:ln/>
        </p:spPr>
        <p:txBody>
          <a:bodyPr wrap="square" lIns="0" tIns="0" rIns="0" bIns="0" rtlCol="0" anchor="t">
            <a:normAutofit/>
          </a:bodyPr>
          <a:lstStyle/>
          <a:p>
            <a:pPr rtl="1" algn="ctr" indent="0" marL="0">
              <a:lnSpc>
                <a:spcPct val="133000"/>
              </a:lnSpc>
              <a:buNone/>
            </a:pPr>
            <a:r>
              <a:rPr lang="ar-SA" altLang="en-US" sz="1200" dirty="0">
                <a:solidFill>
                  <a:srgbClr val="384653"/>
                </a:solidFill>
                <a:latin typeface="WinSoft Pro Medium" pitchFamily="34" charset="0"/>
                <a:ea typeface="WinSoft Pro Medium" pitchFamily="34" charset="-122"/>
                <a:cs typeface="WinSoft Pro Medium" pitchFamily="34" charset="-120"/>
              </a:rPr>
              <a:t>خاصية في البيئة أو الإجراء أو الاتجاه أو التواصل أو المنهج أو التقويم تقيد الوصول أو المشاركة أو التعلم.</a:t>
            </a:r>
            <a:endParaRPr lang="ar-SA" sz="1200" dirty="0"/>
          </a:p>
        </p:txBody>
      </p:sp>
      <p:pic>
        <p:nvPicPr>
          <p:cNvPr id="18" name="Image 5" descr="preencoded.png">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632008" y="3138686"/>
            <a:ext cx="3537258" cy="1668760"/>
          </a:xfrm>
          <a:prstGeom prst="rect">
            <a:avLst/>
          </a:prstGeom>
        </p:spPr>
      </p:pic>
      <p:sp>
        <p:nvSpPr>
          <p:cNvPr id="19" name="Text 11"/>
          <p:cNvSpPr/>
          <p:nvPr/>
        </p:nvSpPr>
        <p:spPr>
          <a:xfrm>
            <a:off x="809009" y="3770511"/>
            <a:ext cx="3183255" cy="259755"/>
          </a:xfrm>
          <a:prstGeom prst="rect">
            <a:avLst/>
          </a:prstGeom>
          <a:noFill/>
          <a:ln/>
        </p:spPr>
        <p:txBody>
          <a:bodyPr wrap="none" lIns="0" tIns="0" rIns="0" bIns="0" rtlCol="0" anchor="t"/>
          <a:lstStyle/>
          <a:p>
            <a:pPr rtl="1" algn="ctr" indent="0" marL="0">
              <a:lnSpc>
                <a:spcPct val="104000"/>
              </a:lnSpc>
              <a:buNone/>
            </a:pPr>
            <a:r>
              <a:rPr lang="ar-SA" altLang="en-US" sz="1600" dirty="0">
                <a:solidFill>
                  <a:srgbClr val="384653"/>
                </a:solidFill>
                <a:latin typeface="GE SS Two Light" pitchFamily="34" charset="0"/>
                <a:ea typeface="GE SS Two Light" pitchFamily="34" charset="-122"/>
                <a:cs typeface="GE SS Two Light" pitchFamily="34" charset="-120"/>
              </a:rPr>
              <a:t>التدريس المتمايز</a:t>
            </a:r>
            <a:endParaRPr lang="ar-SA" sz="1600" dirty="0"/>
          </a:p>
        </p:txBody>
      </p:sp>
      <p:sp>
        <p:nvSpPr>
          <p:cNvPr id="20" name="Text 12"/>
          <p:cNvSpPr/>
          <p:nvPr/>
        </p:nvSpPr>
        <p:spPr>
          <a:xfrm>
            <a:off x="809009" y="4125020"/>
            <a:ext cx="3183255" cy="505420"/>
          </a:xfrm>
          <a:prstGeom prst="rect">
            <a:avLst/>
          </a:prstGeom>
          <a:noFill/>
          <a:ln/>
        </p:spPr>
        <p:txBody>
          <a:bodyPr wrap="square" lIns="0" tIns="0" rIns="0" bIns="0" rtlCol="0" anchor="t">
            <a:normAutofit/>
          </a:bodyPr>
          <a:lstStyle/>
          <a:p>
            <a:pPr rtl="1" algn="ctr" indent="0" marL="0">
              <a:lnSpc>
                <a:spcPct val="133000"/>
              </a:lnSpc>
              <a:buNone/>
            </a:pPr>
            <a:r>
              <a:rPr lang="ar-SA" altLang="en-US" sz="1200" dirty="0">
                <a:solidFill>
                  <a:srgbClr val="384653"/>
                </a:solidFill>
                <a:latin typeface="WinSoft Pro Medium" pitchFamily="34" charset="0"/>
                <a:ea typeface="WinSoft Pro Medium" pitchFamily="34" charset="-122"/>
                <a:cs typeface="WinSoft Pro Medium" pitchFamily="34" charset="-120"/>
              </a:rPr>
              <a:t>تنويع مخطط للدعم أو العملية أو الموارد أو الاستجابة لمواجهة تنوع المتعلمين.</a:t>
            </a:r>
            <a:endParaRPr lang="ar-SA" sz="1200" dirty="0"/>
          </a:p>
        </p:txBody>
      </p:sp>
      <p:pic>
        <p:nvPicPr>
          <p:cNvPr id="21" name="Image 6" descr="preencoded.png">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632008" y="4965402"/>
            <a:ext cx="10927779" cy="1416050"/>
          </a:xfrm>
          <a:prstGeom prst="rect">
            <a:avLst/>
          </a:prstGeom>
        </p:spPr>
      </p:pic>
      <p:sp>
        <p:nvSpPr>
          <p:cNvPr id="22" name="Text 13"/>
          <p:cNvSpPr/>
          <p:nvPr/>
        </p:nvSpPr>
        <p:spPr>
          <a:xfrm>
            <a:off x="809009" y="5597227"/>
            <a:ext cx="10573775" cy="259755"/>
          </a:xfrm>
          <a:prstGeom prst="rect">
            <a:avLst/>
          </a:prstGeom>
          <a:noFill/>
          <a:ln/>
        </p:spPr>
        <p:txBody>
          <a:bodyPr wrap="none" lIns="0" tIns="0" rIns="0" bIns="0" rtlCol="0" anchor="t"/>
          <a:lstStyle/>
          <a:p>
            <a:pPr rtl="1" algn="ctr" indent="0" marL="0">
              <a:lnSpc>
                <a:spcPct val="104000"/>
              </a:lnSpc>
              <a:buNone/>
            </a:pPr>
            <a:r>
              <a:rPr lang="ar-SA" altLang="en-US" sz="1600" dirty="0">
                <a:solidFill>
                  <a:srgbClr val="384653"/>
                </a:solidFill>
                <a:latin typeface="GE SS Two Light" pitchFamily="34" charset="0"/>
                <a:ea typeface="GE SS Two Light" pitchFamily="34" charset="-122"/>
                <a:cs typeface="GE SS Two Light" pitchFamily="34" charset="-120"/>
              </a:rPr>
              <a:t>العدالة</a:t>
            </a:r>
            <a:endParaRPr lang="ar-SA" sz="1600" dirty="0"/>
          </a:p>
        </p:txBody>
      </p:sp>
      <p:sp>
        <p:nvSpPr>
          <p:cNvPr id="23" name="Text 14"/>
          <p:cNvSpPr/>
          <p:nvPr/>
        </p:nvSpPr>
        <p:spPr>
          <a:xfrm>
            <a:off x="809009" y="5951736"/>
            <a:ext cx="10573775" cy="252710"/>
          </a:xfrm>
          <a:prstGeom prst="rect">
            <a:avLst/>
          </a:prstGeom>
          <a:noFill/>
          <a:ln/>
        </p:spPr>
        <p:txBody>
          <a:bodyPr wrap="none" lIns="0" tIns="0" rIns="0" bIns="0" rtlCol="0" anchor="t"/>
          <a:lstStyle/>
          <a:p>
            <a:pPr rtl="1" algn="ctr" indent="0" marL="0">
              <a:lnSpc>
                <a:spcPct val="133000"/>
              </a:lnSpc>
              <a:buNone/>
            </a:pPr>
            <a:r>
              <a:rPr lang="ar-SA" altLang="en-US" sz="1200" dirty="0">
                <a:solidFill>
                  <a:srgbClr val="384653"/>
                </a:solidFill>
                <a:latin typeface="WinSoft Pro Medium" pitchFamily="34" charset="0"/>
                <a:ea typeface="WinSoft Pro Medium" pitchFamily="34" charset="-122"/>
                <a:cs typeface="WinSoft Pro Medium" pitchFamily="34" charset="-120"/>
              </a:rPr>
              <a:t>توفير فرصة عادلة لإظهار الكفاءة وعدم تشويه الحكم بسبب حواجز غير ذات صلة.</a:t>
            </a:r>
            <a:endParaRPr lang="ar-SA" sz="1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8022528" y="1377652"/>
            <a:ext cx="3537258" cy="1928515"/>
          </a:xfrm>
          <a:prstGeom prst="rect">
            <a:avLst/>
          </a:prstGeom>
        </p:spPr>
      </p:pic>
      <p:sp>
        <p:nvSpPr>
          <p:cNvPr id="3" name="Text 0"/>
          <p:cNvSpPr/>
          <p:nvPr/>
        </p:nvSpPr>
        <p:spPr>
          <a:xfrm>
            <a:off x="8199530" y="2009477"/>
            <a:ext cx="3183255" cy="519509"/>
          </a:xfrm>
          <a:prstGeom prst="rect">
            <a:avLst/>
          </a:prstGeom>
          <a:noFill/>
          <a:ln/>
        </p:spPr>
        <p:txBody>
          <a:bodyPr wrap="square" lIns="0" tIns="0" rIns="0" bIns="0" rtlCol="0" anchor="t">
            <a:normAutofit/>
          </a:bodyPr>
          <a:lstStyle/>
          <a:p>
            <a:pPr rtl="1" algn="ctr" indent="0" marL="0">
              <a:lnSpc>
                <a:spcPct val="104000"/>
              </a:lnSpc>
              <a:buNone/>
            </a:pPr>
            <a:r>
              <a:rPr lang="ar-SA" altLang="en-US" sz="1600" dirty="0">
                <a:solidFill>
                  <a:srgbClr val="384653"/>
                </a:solidFill>
                <a:latin typeface="GE SS Two Light" pitchFamily="34" charset="0"/>
                <a:ea typeface="GE SS Two Light" pitchFamily="34" charset="-122"/>
                <a:cs typeface="GE SS Two Light" pitchFamily="34" charset="-120"/>
              </a:rPr>
              <a:t>التعليم والتدريب التقني والمهني الشامل</a:t>
            </a:r>
            <a:endParaRPr lang="ar-SA" sz="1600" dirty="0"/>
          </a:p>
        </p:txBody>
      </p:sp>
      <p:sp>
        <p:nvSpPr>
          <p:cNvPr id="4" name="Text 1"/>
          <p:cNvSpPr/>
          <p:nvPr/>
        </p:nvSpPr>
        <p:spPr>
          <a:xfrm>
            <a:off x="8199530" y="2623741"/>
            <a:ext cx="3183255" cy="505420"/>
          </a:xfrm>
          <a:prstGeom prst="rect">
            <a:avLst/>
          </a:prstGeom>
          <a:noFill/>
          <a:ln/>
        </p:spPr>
        <p:txBody>
          <a:bodyPr wrap="square" lIns="0" tIns="0" rIns="0" bIns="0" rtlCol="0" anchor="t">
            <a:normAutofit/>
          </a:bodyPr>
          <a:lstStyle/>
          <a:p>
            <a:pPr rtl="1" algn="ctr" indent="0" marL="0">
              <a:lnSpc>
                <a:spcPct val="133000"/>
              </a:lnSpc>
              <a:buNone/>
            </a:pPr>
            <a:r>
              <a:rPr lang="ar-SA" altLang="en-US" sz="1200" dirty="0">
                <a:solidFill>
                  <a:srgbClr val="384653"/>
                </a:solidFill>
                <a:latin typeface="WinSoft Pro Medium" pitchFamily="34" charset="0"/>
                <a:ea typeface="WinSoft Pro Medium" pitchFamily="34" charset="-122"/>
                <a:cs typeface="WinSoft Pro Medium" pitchFamily="34" charset="-120"/>
              </a:rPr>
              <a:t>تعليم وتدريب يلبي احتياجات المتعلمين المتنوعين ويزيل حواجز الوصول والمشاركة والإكمال والانتقال.</a:t>
            </a:r>
            <a:endParaRPr lang="ar-SA" sz="1200" dirty="0"/>
          </a:p>
        </p:txBody>
      </p:sp>
      <p:pic>
        <p:nvPicPr>
          <p:cNvPr id="5" name="Image 1"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327218" y="1377652"/>
            <a:ext cx="3537358" cy="1928515"/>
          </a:xfrm>
          <a:prstGeom prst="rect">
            <a:avLst/>
          </a:prstGeom>
        </p:spPr>
      </p:pic>
      <p:sp>
        <p:nvSpPr>
          <p:cNvPr id="6" name="Text 2"/>
          <p:cNvSpPr/>
          <p:nvPr/>
        </p:nvSpPr>
        <p:spPr>
          <a:xfrm>
            <a:off x="4504220" y="2009477"/>
            <a:ext cx="3183354" cy="259755"/>
          </a:xfrm>
          <a:prstGeom prst="rect">
            <a:avLst/>
          </a:prstGeom>
          <a:noFill/>
          <a:ln/>
        </p:spPr>
        <p:txBody>
          <a:bodyPr wrap="none" lIns="0" tIns="0" rIns="0" bIns="0" rtlCol="0" anchor="t"/>
          <a:lstStyle/>
          <a:p>
            <a:pPr rtl="1" algn="ctr" indent="0" marL="0">
              <a:lnSpc>
                <a:spcPct val="104000"/>
              </a:lnSpc>
              <a:buNone/>
            </a:pPr>
            <a:r>
              <a:rPr lang="ar-SA" altLang="en-US" sz="1600" dirty="0">
                <a:solidFill>
                  <a:srgbClr val="384653"/>
                </a:solidFill>
                <a:latin typeface="GE SS Two Light" pitchFamily="34" charset="0"/>
                <a:ea typeface="GE SS Two Light" pitchFamily="34" charset="-122"/>
                <a:cs typeface="GE SS Two Light" pitchFamily="34" charset="-120"/>
              </a:rPr>
              <a:t>رحلة التعلّم</a:t>
            </a:r>
            <a:endParaRPr lang="ar-SA" sz="1600" dirty="0"/>
          </a:p>
        </p:txBody>
      </p:sp>
      <p:sp>
        <p:nvSpPr>
          <p:cNvPr id="7" name="Text 3"/>
          <p:cNvSpPr/>
          <p:nvPr/>
        </p:nvSpPr>
        <p:spPr>
          <a:xfrm>
            <a:off x="4504220" y="2363986"/>
            <a:ext cx="3183354" cy="505420"/>
          </a:xfrm>
          <a:prstGeom prst="rect">
            <a:avLst/>
          </a:prstGeom>
          <a:noFill/>
          <a:ln/>
        </p:spPr>
        <p:txBody>
          <a:bodyPr wrap="square" lIns="0" tIns="0" rIns="0" bIns="0" rtlCol="0" anchor="t">
            <a:normAutofit/>
          </a:bodyPr>
          <a:lstStyle/>
          <a:p>
            <a:pPr rtl="1" algn="ctr" indent="0" marL="0">
              <a:lnSpc>
                <a:spcPct val="133000"/>
              </a:lnSpc>
              <a:buNone/>
            </a:pPr>
            <a:r>
              <a:rPr lang="ar-SA" altLang="en-US" sz="1200" dirty="0">
                <a:solidFill>
                  <a:srgbClr val="384653"/>
                </a:solidFill>
                <a:latin typeface="WinSoft Pro Medium" pitchFamily="34" charset="0"/>
                <a:ea typeface="WinSoft Pro Medium" pitchFamily="34" charset="-122"/>
                <a:cs typeface="WinSoft Pro Medium" pitchFamily="34" charset="-120"/>
              </a:rPr>
              <a:t>المراحل التي يمر بها المتعلم من القبول والتهيئة إلى التعلم والتقويم والشهادة والانتقال.</a:t>
            </a:r>
            <a:endParaRPr lang="ar-SA" sz="1200" dirty="0"/>
          </a:p>
        </p:txBody>
      </p:sp>
      <p:pic>
        <p:nvPicPr>
          <p:cNvPr id="8" name="Image 2"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32008" y="1377652"/>
            <a:ext cx="3537258" cy="1928515"/>
          </a:xfrm>
          <a:prstGeom prst="rect">
            <a:avLst/>
          </a:prstGeom>
        </p:spPr>
      </p:pic>
      <p:sp>
        <p:nvSpPr>
          <p:cNvPr id="9" name="Text 4"/>
          <p:cNvSpPr/>
          <p:nvPr/>
        </p:nvSpPr>
        <p:spPr>
          <a:xfrm>
            <a:off x="809009" y="2009477"/>
            <a:ext cx="3183255" cy="259755"/>
          </a:xfrm>
          <a:prstGeom prst="rect">
            <a:avLst/>
          </a:prstGeom>
          <a:noFill/>
          <a:ln/>
        </p:spPr>
        <p:txBody>
          <a:bodyPr wrap="none" lIns="0" tIns="0" rIns="0" bIns="0" rtlCol="0" anchor="t"/>
          <a:lstStyle/>
          <a:p>
            <a:pPr rtl="1" algn="ctr" indent="0" marL="0">
              <a:lnSpc>
                <a:spcPct val="104000"/>
              </a:lnSpc>
              <a:buNone/>
            </a:pPr>
            <a:r>
              <a:rPr lang="ar-SA" altLang="en-US" sz="1600" dirty="0">
                <a:solidFill>
                  <a:srgbClr val="384653"/>
                </a:solidFill>
                <a:latin typeface="GE SS Two Light" pitchFamily="34" charset="0"/>
                <a:ea typeface="GE SS Two Light" pitchFamily="34" charset="-122"/>
                <a:cs typeface="GE SS Two Light" pitchFamily="34" charset="-120"/>
              </a:rPr>
              <a:t>التسهيل المعقول</a:t>
            </a:r>
            <a:endParaRPr lang="ar-SA" sz="1600" dirty="0"/>
          </a:p>
        </p:txBody>
      </p:sp>
      <p:sp>
        <p:nvSpPr>
          <p:cNvPr id="10" name="Text 5"/>
          <p:cNvSpPr/>
          <p:nvPr/>
        </p:nvSpPr>
        <p:spPr>
          <a:xfrm>
            <a:off x="809009" y="2363986"/>
            <a:ext cx="3183255" cy="505420"/>
          </a:xfrm>
          <a:prstGeom prst="rect">
            <a:avLst/>
          </a:prstGeom>
          <a:noFill/>
          <a:ln/>
        </p:spPr>
        <p:txBody>
          <a:bodyPr wrap="square" lIns="0" tIns="0" rIns="0" bIns="0" rtlCol="0" anchor="t">
            <a:normAutofit/>
          </a:bodyPr>
          <a:lstStyle/>
          <a:p>
            <a:pPr rtl="1" algn="ctr" indent="0" marL="0">
              <a:lnSpc>
                <a:spcPct val="133000"/>
              </a:lnSpc>
              <a:buNone/>
            </a:pPr>
            <a:r>
              <a:rPr lang="ar-SA" altLang="en-US" sz="1200" dirty="0">
                <a:solidFill>
                  <a:srgbClr val="384653"/>
                </a:solidFill>
                <a:latin typeface="WinSoft Pro Medium" pitchFamily="34" charset="0"/>
                <a:ea typeface="WinSoft Pro Medium" pitchFamily="34" charset="-122"/>
                <a:cs typeface="WinSoft Pro Medium" pitchFamily="34" charset="-120"/>
              </a:rPr>
              <a:t>تعديل أو دعم مناسب يمكّن الشخص ذي الإعاقة من المشاركة والوصول وفق المتطلبات المؤسسية والقانونية ذات الصلة.</a:t>
            </a:r>
            <a:endParaRPr lang="ar-SA" sz="1200" dirty="0"/>
          </a:p>
        </p:txBody>
      </p:sp>
      <p:pic>
        <p:nvPicPr>
          <p:cNvPr id="11" name="Image 3" descr="preencoded.png">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022528" y="3464123"/>
            <a:ext cx="3537258" cy="2016224"/>
          </a:xfrm>
          <a:prstGeom prst="rect">
            <a:avLst/>
          </a:prstGeom>
        </p:spPr>
      </p:pic>
      <p:sp>
        <p:nvSpPr>
          <p:cNvPr id="12" name="Text 6"/>
          <p:cNvSpPr/>
          <p:nvPr/>
        </p:nvSpPr>
        <p:spPr>
          <a:xfrm>
            <a:off x="8199530" y="4095948"/>
            <a:ext cx="3183255" cy="259755"/>
          </a:xfrm>
          <a:prstGeom prst="rect">
            <a:avLst/>
          </a:prstGeom>
          <a:noFill/>
          <a:ln/>
        </p:spPr>
        <p:txBody>
          <a:bodyPr wrap="none" lIns="0" tIns="0" rIns="0" bIns="0" rtlCol="0" anchor="t"/>
          <a:lstStyle/>
          <a:p>
            <a:pPr rtl="1" algn="ctr" indent="0" marL="0">
              <a:lnSpc>
                <a:spcPct val="104000"/>
              </a:lnSpc>
              <a:buNone/>
            </a:pPr>
            <a:r>
              <a:rPr lang="ar-SA" altLang="en-US" sz="1600" dirty="0">
                <a:solidFill>
                  <a:srgbClr val="384653"/>
                </a:solidFill>
                <a:latin typeface="GE SS Two Light" pitchFamily="34" charset="0"/>
                <a:ea typeface="GE SS Two Light" pitchFamily="34" charset="-122"/>
                <a:cs typeface="GE SS Two Light" pitchFamily="34" charset="-120"/>
              </a:rPr>
              <a:t>الموثوقية</a:t>
            </a:r>
            <a:endParaRPr lang="ar-SA" sz="1600" dirty="0"/>
          </a:p>
        </p:txBody>
      </p:sp>
      <p:sp>
        <p:nvSpPr>
          <p:cNvPr id="13" name="Text 7"/>
          <p:cNvSpPr/>
          <p:nvPr/>
        </p:nvSpPr>
        <p:spPr>
          <a:xfrm>
            <a:off x="8199530" y="4450457"/>
            <a:ext cx="3183255" cy="252710"/>
          </a:xfrm>
          <a:prstGeom prst="rect">
            <a:avLst/>
          </a:prstGeom>
          <a:noFill/>
          <a:ln/>
        </p:spPr>
        <p:txBody>
          <a:bodyPr wrap="none" lIns="0" tIns="0" rIns="0" bIns="0" rtlCol="0" anchor="t"/>
          <a:lstStyle/>
          <a:p>
            <a:pPr rtl="1" algn="ctr" indent="0" marL="0">
              <a:lnSpc>
                <a:spcPct val="133000"/>
              </a:lnSpc>
              <a:buNone/>
            </a:pPr>
            <a:r>
              <a:rPr lang="ar-SA" altLang="en-US" sz="1200" dirty="0">
                <a:solidFill>
                  <a:srgbClr val="384653"/>
                </a:solidFill>
                <a:latin typeface="WinSoft Pro Medium" pitchFamily="34" charset="0"/>
                <a:ea typeface="WinSoft Pro Medium" pitchFamily="34" charset="-122"/>
                <a:cs typeface="WinSoft Pro Medium" pitchFamily="34" charset="-120"/>
              </a:rPr>
              <a:t>اتساق واعتمادية إجراءات التقويم وقراراته.</a:t>
            </a:r>
            <a:endParaRPr lang="ar-SA" sz="1200" dirty="0"/>
          </a:p>
        </p:txBody>
      </p:sp>
      <p:pic>
        <p:nvPicPr>
          <p:cNvPr id="14" name="Image 4" descr="preencoded.png">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327218" y="3464123"/>
            <a:ext cx="3537358" cy="2016224"/>
          </a:xfrm>
          <a:prstGeom prst="rect">
            <a:avLst/>
          </a:prstGeom>
        </p:spPr>
      </p:pic>
      <p:sp>
        <p:nvSpPr>
          <p:cNvPr id="15" name="Text 8"/>
          <p:cNvSpPr/>
          <p:nvPr/>
        </p:nvSpPr>
        <p:spPr>
          <a:xfrm>
            <a:off x="4504220" y="4095948"/>
            <a:ext cx="3183354" cy="259755"/>
          </a:xfrm>
          <a:prstGeom prst="rect">
            <a:avLst/>
          </a:prstGeom>
          <a:noFill/>
          <a:ln/>
        </p:spPr>
        <p:txBody>
          <a:bodyPr wrap="none" lIns="0" tIns="0" rIns="0" bIns="0" rtlCol="0" anchor="t"/>
          <a:lstStyle/>
          <a:p>
            <a:pPr rtl="1" algn="ctr" indent="0" marL="0">
              <a:lnSpc>
                <a:spcPct val="104000"/>
              </a:lnSpc>
              <a:buNone/>
            </a:pPr>
            <a:r>
              <a:rPr lang="ar-SA" altLang="en-US" sz="1600" dirty="0">
                <a:solidFill>
                  <a:srgbClr val="384653"/>
                </a:solidFill>
                <a:latin typeface="GE SS Two Light" pitchFamily="34" charset="0"/>
                <a:ea typeface="GE SS Two Light" pitchFamily="34" charset="-122"/>
                <a:cs typeface="GE SS Two Light" pitchFamily="34" charset="-120"/>
              </a:rPr>
              <a:t>التصميم الشامل للتعلم</a:t>
            </a:r>
            <a:endParaRPr lang="ar-SA" sz="1600" dirty="0"/>
          </a:p>
        </p:txBody>
      </p:sp>
      <p:sp>
        <p:nvSpPr>
          <p:cNvPr id="16" name="Text 9"/>
          <p:cNvSpPr/>
          <p:nvPr/>
        </p:nvSpPr>
        <p:spPr>
          <a:xfrm>
            <a:off x="4504220" y="4450457"/>
            <a:ext cx="3183354" cy="852884"/>
          </a:xfrm>
          <a:prstGeom prst="rect">
            <a:avLst/>
          </a:prstGeom>
          <a:noFill/>
          <a:ln/>
        </p:spPr>
        <p:txBody>
          <a:bodyPr wrap="square" lIns="0" tIns="0" rIns="0" bIns="0" rtlCol="0" anchor="t"/>
          <a:lstStyle/>
          <a:p>
            <a:pPr algn="ctr" indent="0" marL="0">
              <a:lnSpc>
                <a:spcPct val="133000"/>
              </a:lnSpc>
              <a:spcAft>
                <a:spcPts val="700"/>
              </a:spcAft>
              <a:buNone/>
            </a:pPr>
            <a:r>
              <a:rPr lang="en-US" sz="1200" dirty="0">
                <a:solidFill>
                  <a:srgbClr val="384653"/>
                </a:solidFill>
                <a:latin typeface="WinSoft Pro Medium" pitchFamily="34" charset="0"/>
                <a:ea typeface="WinSoft Pro Medium" pitchFamily="34" charset="-122"/>
                <a:cs typeface="WinSoft Pro Medium" pitchFamily="34" charset="-120"/>
              </a:rPr>
              <a:t>UDL</a:t>
            </a:r>
            <a:endParaRPr lang="en-US" sz="1200" dirty="0"/>
          </a:p>
          <a:p>
            <a:pPr rtl="1" algn="ctr" indent="0" marL="0">
              <a:lnSpc>
                <a:spcPct val="133000"/>
              </a:lnSpc>
              <a:buNone/>
            </a:pPr>
            <a:r>
              <a:rPr lang="ar-SA" altLang="en-US" sz="1200" dirty="0">
                <a:solidFill>
                  <a:srgbClr val="384653"/>
                </a:solidFill>
                <a:latin typeface="WinSoft Pro Medium" pitchFamily="34" charset="0"/>
                <a:ea typeface="WinSoft Pro Medium" pitchFamily="34" charset="-122"/>
                <a:cs typeface="WinSoft Pro Medium" pitchFamily="34" charset="-120"/>
              </a:rPr>
              <a:t>إطار تصميم يتوقع تنوع المتعلمين ويقلل الحواجز من خلال طرائق متعددة للمشاركة والتمثيل والفعل والتعبير.</a:t>
            </a:r>
            <a:endParaRPr lang="en-US" sz="1200" dirty="0"/>
          </a:p>
        </p:txBody>
      </p:sp>
      <p:pic>
        <p:nvPicPr>
          <p:cNvPr id="17" name="Image 5" descr="preencoded.png">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632008" y="3464123"/>
            <a:ext cx="3537258" cy="2016224"/>
          </a:xfrm>
          <a:prstGeom prst="rect">
            <a:avLst/>
          </a:prstGeom>
        </p:spPr>
      </p:pic>
      <p:sp>
        <p:nvSpPr>
          <p:cNvPr id="18" name="Text 10"/>
          <p:cNvSpPr/>
          <p:nvPr/>
        </p:nvSpPr>
        <p:spPr>
          <a:xfrm>
            <a:off x="809009" y="4095948"/>
            <a:ext cx="3183255" cy="259755"/>
          </a:xfrm>
          <a:prstGeom prst="rect">
            <a:avLst/>
          </a:prstGeom>
          <a:noFill/>
          <a:ln/>
        </p:spPr>
        <p:txBody>
          <a:bodyPr wrap="none" lIns="0" tIns="0" rIns="0" bIns="0" rtlCol="0" anchor="t"/>
          <a:lstStyle/>
          <a:p>
            <a:pPr rtl="1" algn="ctr" indent="0" marL="0">
              <a:lnSpc>
                <a:spcPct val="104000"/>
              </a:lnSpc>
              <a:buNone/>
            </a:pPr>
            <a:r>
              <a:rPr lang="ar-SA" altLang="en-US" sz="1600" dirty="0">
                <a:solidFill>
                  <a:srgbClr val="384653"/>
                </a:solidFill>
                <a:latin typeface="GE SS Two Light" pitchFamily="34" charset="0"/>
                <a:ea typeface="GE SS Two Light" pitchFamily="34" charset="-122"/>
                <a:cs typeface="GE SS Two Light" pitchFamily="34" charset="-120"/>
              </a:rPr>
              <a:t>الصلاحية</a:t>
            </a:r>
            <a:endParaRPr lang="ar-SA" sz="1600" dirty="0"/>
          </a:p>
        </p:txBody>
      </p:sp>
      <p:sp>
        <p:nvSpPr>
          <p:cNvPr id="19" name="Text 11"/>
          <p:cNvSpPr/>
          <p:nvPr/>
        </p:nvSpPr>
        <p:spPr>
          <a:xfrm>
            <a:off x="809009" y="4450457"/>
            <a:ext cx="3183255" cy="505420"/>
          </a:xfrm>
          <a:prstGeom prst="rect">
            <a:avLst/>
          </a:prstGeom>
          <a:noFill/>
          <a:ln/>
        </p:spPr>
        <p:txBody>
          <a:bodyPr wrap="square" lIns="0" tIns="0" rIns="0" bIns="0" rtlCol="0" anchor="t">
            <a:normAutofit/>
          </a:bodyPr>
          <a:lstStyle/>
          <a:p>
            <a:pPr rtl="1" algn="ctr" indent="0" marL="0">
              <a:lnSpc>
                <a:spcPct val="133000"/>
              </a:lnSpc>
              <a:buNone/>
            </a:pPr>
            <a:r>
              <a:rPr lang="ar-SA" altLang="en-US" sz="1200" dirty="0">
                <a:solidFill>
                  <a:srgbClr val="384653"/>
                </a:solidFill>
                <a:latin typeface="WinSoft Pro Medium" pitchFamily="34" charset="0"/>
                <a:ea typeface="WinSoft Pro Medium" pitchFamily="34" charset="-122"/>
                <a:cs typeface="WinSoft Pro Medium" pitchFamily="34" charset="-120"/>
              </a:rPr>
              <a:t>مدى دعم التقويم لاستنتاج مناسب حول الكفاءة أو مخرج التعلم المقصود.</a:t>
            </a:r>
            <a:endParaRPr lang="ar-SA" sz="1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631908" y="600373"/>
            <a:ext cx="10927878" cy="519609"/>
          </a:xfrm>
          <a:prstGeom prst="rect">
            <a:avLst/>
          </a:prstGeom>
          <a:noFill/>
          <a:ln/>
        </p:spPr>
        <p:txBody>
          <a:bodyPr wrap="none" lIns="0" tIns="0" rIns="0" bIns="0" rtlCol="0" anchor="t"/>
          <a:lstStyle/>
          <a:p>
            <a:pPr rtl="1" algn="r" indent="0" marL="0">
              <a:lnSpc>
                <a:spcPct val="104000"/>
              </a:lnSpc>
              <a:buNone/>
            </a:pPr>
            <a:r>
              <a:rPr lang="ar-SA" altLang="en-US" sz="3250" b="1" dirty="0">
                <a:solidFill>
                  <a:srgbClr val="2E3C4E"/>
                </a:solidFill>
                <a:latin typeface="GE SS Two Light" pitchFamily="34" charset="0"/>
                <a:ea typeface="GE SS Two Light" pitchFamily="34" charset="-122"/>
                <a:cs typeface="GE SS Two Light" pitchFamily="34" charset="-120"/>
              </a:rPr>
              <a:t>قائمة الوصول إلى المراجع</a:t>
            </a:r>
            <a:endParaRPr lang="ar-SA" sz="3250" dirty="0"/>
          </a:p>
        </p:txBody>
      </p:sp>
      <p:graphicFrame>
        <p:nvGraphicFramePr>
          <p:cNvPr id="13" name="Table 0"/>
          <p:cNvGraphicFramePr>
            <a:graphicFrameLocks noGrp="1"/>
          </p:cNvGraphicFramePr>
          <p:nvPr>
            <p:extLst>
              <p:ext uri="{D42A27DB-BD31-4B8C-83A1-F6EECF244321}">
                <p14:modId xmlns:p14="http://schemas.microsoft.com/office/powerpoint/2010/main" val="1579011935"/>
              </p:ext>
            </p:extLst>
          </p:nvPr>
        </p:nvGraphicFramePr>
        <p:xfrm>
          <a:off x="631908" y="1435894"/>
          <a:ext cx="9143771" cy="914400"/>
        </p:xfrm>
        <a:graphic>
          <a:graphicData uri="http://schemas.openxmlformats.org/drawingml/2006/table">
            <a:tbl>
              <a:tblPr/>
              <a:tblGrid>
                <a:gridCol w="7285617"/>
                <a:gridCol w="3642262"/>
              </a:tblGrid>
              <a:tr h="454907">
                <a:tc>
                  <a:txBody>
                    <a:bodyPr/>
                    <a:lstStyle/>
                    <a:p>
                      <a:pPr indent="0" marL="0">
                        <a:buNone/>
                      </a:pPr>
                      <a:r>
                        <a:rPr lang="en-US" sz="1200" b="1" dirty="0">
                          <a:solidFill>
                            <a:srgbClr val="384653"/>
                          </a:solidFill>
                          <a:latin typeface="WinSoft Pro" pitchFamily="34" charset="0"/>
                          <a:ea typeface="WinSoft Pro" pitchFamily="34" charset="-122"/>
                          <a:cs typeface="WinSoft Pro" pitchFamily="34" charset="-120"/>
                        </a:rPr>
                        <a:t>المرجع</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4000"/>
                      </a:srgbClr>
                    </a:solidFill>
                  </a:tcPr>
                </a:tc>
                <a:tc>
                  <a:txBody>
                    <a:bodyPr/>
                    <a:lstStyle/>
                    <a:p>
                      <a:pPr indent="0" marL="0">
                        <a:buNone/>
                      </a:pPr>
                      <a:r>
                        <a:rPr lang="en-US" sz="1200" b="1" dirty="0">
                          <a:solidFill>
                            <a:srgbClr val="384653"/>
                          </a:solidFill>
                          <a:latin typeface="WinSoft Pro" pitchFamily="34" charset="0"/>
                          <a:ea typeface="WinSoft Pro" pitchFamily="34" charset="-122"/>
                          <a:cs typeface="WinSoft Pro" pitchFamily="34" charset="-120"/>
                        </a:rPr>
                        <a:t>الناتج التمكيني</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FFFFF"/>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4000"/>
                      </a:srgbClr>
                    </a:solidFill>
                  </a:tcPr>
                </a:tc>
              </a:tr>
              <a:tr h="454907">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UNESCO-UNEVOC – Inclusion in TVET: A Practical Guide. </a:t>
                      </a:r>
                      <a:pPr indent="0" marL="0">
                        <a:buNone/>
                      </a:pPr>
                      <a:r>
                        <a:rPr lang="en-US" sz="1200" u="sng" dirty="0">
                          <a:solidFill>
                            <a:srgbClr val="384653"/>
                          </a:solidFill>
                          <a:latin typeface="WinSoft Pro" pitchFamily="34" charset="0"/>
                          <a:ea typeface="WinSoft Pro" pitchFamily="34" charset="-122"/>
                          <a:cs typeface="WinSoft Pro" pitchFamily="34" charset="-120"/>
                          <a:hlinkClick r:id="rId1" invalidUrl="" action="" tgtFrame="" tooltip="" history="1" highlightClick="0" endSnd="0">
                            <a:extLst>
                              <a:ext uri="{A12FA001-AC4F-418D-AE19-62706E023703}">
                                <ahyp:hlinkClr xmlns:ahyp="http://schemas.microsoft.com/office/drawing/2018/hyperlinkcolor" val="tx"/>
                              </a:ext>
                            </a:extLst>
                          </a:hlinkClick>
                        </a:rPr>
                        <a:t>الرابط الرسمي</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F5F5F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F5F5F5"/>
                      </a:solidFill>
                      <a:prstDash val="solid"/>
                      <a:round/>
                      <a:headEnd type="none" w="med" len="med"/>
                      <a:tailEnd type="none" w="med" len="med"/>
                    </a:lnB>
                    <a:solidFill>
                      <a:srgbClr val="000000">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1+2</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5F5F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F5F5F5"/>
                      </a:solidFill>
                      <a:prstDash val="solid"/>
                      <a:round/>
                      <a:headEnd type="none" w="med" len="med"/>
                      <a:tailEnd type="none" w="med" len="med"/>
                    </a:lnB>
                    <a:solidFill>
                      <a:srgbClr val="000000">
                        <a:alpha val="4000"/>
                      </a:srgbClr>
                    </a:solidFill>
                  </a:tcPr>
                </a:tc>
              </a:tr>
              <a:tr h="454907">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UNESCO-UNEVOC – Inclusion in TVET. </a:t>
                      </a:r>
                      <a:pPr indent="0" marL="0">
                        <a:buNone/>
                      </a:pPr>
                      <a:r>
                        <a:rPr lang="en-US" sz="1200" u="sng" dirty="0">
                          <a:solidFill>
                            <a:srgbClr val="384653"/>
                          </a:solidFill>
                          <a:latin typeface="WinSoft Pro" pitchFamily="34" charset="0"/>
                          <a:ea typeface="WinSoft Pro" pitchFamily="34" charset="-122"/>
                          <a:cs typeface="WinSoft Pro" pitchFamily="34" charset="-120"/>
                          <a:hlinkClick r:id="rId2" invalidUrl="" action="" tgtFrame="" tooltip="" history="1" highlightClick="0" endSnd="0">
                            <a:extLst>
                              <a:ext uri="{A12FA001-AC4F-418D-AE19-62706E023703}">
                                <ahyp:hlinkClr xmlns:ahyp="http://schemas.microsoft.com/office/drawing/2018/hyperlinkcolor" val="tx"/>
                              </a:ext>
                            </a:extLst>
                          </a:hlinkClick>
                        </a:rPr>
                        <a:t>الرابط الرسمي</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1</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FFFFF"/>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4000"/>
                      </a:srgbClr>
                    </a:solidFill>
                  </a:tcPr>
                </a:tc>
              </a:tr>
              <a:tr h="454907">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CAST – Universal Design for Learning Guidelines 3.0. </a:t>
                      </a:r>
                      <a:pPr indent="0" marL="0">
                        <a:buNone/>
                      </a:pPr>
                      <a:r>
                        <a:rPr lang="en-US" sz="1200" u="sng" dirty="0">
                          <a:solidFill>
                            <a:srgbClr val="384653"/>
                          </a:solidFill>
                          <a:latin typeface="WinSoft Pro" pitchFamily="34" charset="0"/>
                          <a:ea typeface="WinSoft Pro" pitchFamily="34" charset="-122"/>
                          <a:cs typeface="WinSoft Pro" pitchFamily="34" charset="-120"/>
                          <a:hlinkClick r:id="rId3" invalidUrl="" action="" tgtFrame="" tooltip="" history="1" highlightClick="0" endSnd="0">
                            <a:extLst>
                              <a:ext uri="{A12FA001-AC4F-418D-AE19-62706E023703}">
                                <ahyp:hlinkClr xmlns:ahyp="http://schemas.microsoft.com/office/drawing/2018/hyperlinkcolor" val="tx"/>
                              </a:ext>
                            </a:extLst>
                          </a:hlinkClick>
                        </a:rPr>
                        <a:t>الرابط الرسمي</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F5F5F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F5F5F5"/>
                      </a:solidFill>
                      <a:prstDash val="solid"/>
                      <a:round/>
                      <a:headEnd type="none" w="med" len="med"/>
                      <a:tailEnd type="none" w="med" len="med"/>
                    </a:lnB>
                    <a:solidFill>
                      <a:srgbClr val="000000">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1+2</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5F5F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F5F5F5"/>
                      </a:solidFill>
                      <a:prstDash val="solid"/>
                      <a:round/>
                      <a:headEnd type="none" w="med" len="med"/>
                      <a:tailEnd type="none" w="med" len="med"/>
                    </a:lnB>
                    <a:solidFill>
                      <a:srgbClr val="000000">
                        <a:alpha val="4000"/>
                      </a:srgbClr>
                    </a:solidFill>
                  </a:tcPr>
                </a:tc>
              </a:tr>
              <a:tr h="454907">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CAST – UDL Guidelines 3.0 Downloads. </a:t>
                      </a:r>
                      <a:pPr indent="0" marL="0">
                        <a:buNone/>
                      </a:pPr>
                      <a:r>
                        <a:rPr lang="en-US" sz="1200" u="sng" dirty="0">
                          <a:solidFill>
                            <a:srgbClr val="384653"/>
                          </a:solidFill>
                          <a:latin typeface="WinSoft Pro" pitchFamily="34" charset="0"/>
                          <a:ea typeface="WinSoft Pro" pitchFamily="34" charset="-122"/>
                          <a:cs typeface="WinSoft Pro" pitchFamily="34" charset="-120"/>
                          <a:hlinkClick r:id="rId4" invalidUrl="" action="" tgtFrame="" tooltip="" history="1" highlightClick="0" endSnd="0">
                            <a:extLst>
                              <a:ext uri="{A12FA001-AC4F-418D-AE19-62706E023703}">
                                <ahyp:hlinkClr xmlns:ahyp="http://schemas.microsoft.com/office/drawing/2018/hyperlinkcolor" val="tx"/>
                              </a:ext>
                            </a:extLst>
                          </a:hlinkClick>
                        </a:rPr>
                        <a:t>الرابط الرسمي</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1</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FFFFF"/>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4000"/>
                      </a:srgbClr>
                    </a:solidFill>
                  </a:tcPr>
                </a:tc>
              </a:tr>
              <a:tr h="454907">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UNRWA – Inclusive Education. </a:t>
                      </a:r>
                      <a:pPr indent="0" marL="0">
                        <a:buNone/>
                      </a:pPr>
                      <a:r>
                        <a:rPr lang="en-US" sz="1200" u="sng" dirty="0">
                          <a:solidFill>
                            <a:srgbClr val="384653"/>
                          </a:solidFill>
                          <a:latin typeface="WinSoft Pro" pitchFamily="34" charset="0"/>
                          <a:ea typeface="WinSoft Pro" pitchFamily="34" charset="-122"/>
                          <a:cs typeface="WinSoft Pro" pitchFamily="34" charset="-120"/>
                          <a:hlinkClick r:id="rId5" invalidUrl="" action="" tgtFrame="" tooltip="" history="1" highlightClick="0" endSnd="0">
                            <a:extLst>
                              <a:ext uri="{A12FA001-AC4F-418D-AE19-62706E023703}">
                                <ahyp:hlinkClr xmlns:ahyp="http://schemas.microsoft.com/office/drawing/2018/hyperlinkcolor" val="tx"/>
                              </a:ext>
                            </a:extLst>
                          </a:hlinkClick>
                        </a:rPr>
                        <a:t>الرابط الرسمي</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F5F5F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F5F5F5"/>
                      </a:solidFill>
                      <a:prstDash val="solid"/>
                      <a:round/>
                      <a:headEnd type="none" w="med" len="med"/>
                      <a:tailEnd type="none" w="med" len="med"/>
                    </a:lnB>
                    <a:solidFill>
                      <a:srgbClr val="000000">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1+2</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5F5F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F5F5F5"/>
                      </a:solidFill>
                      <a:prstDash val="solid"/>
                      <a:round/>
                      <a:headEnd type="none" w="med" len="med"/>
                      <a:tailEnd type="none" w="med" len="med"/>
                    </a:lnB>
                    <a:solidFill>
                      <a:srgbClr val="000000">
                        <a:alpha val="4000"/>
                      </a:srgbClr>
                    </a:solidFill>
                  </a:tcPr>
                </a:tc>
              </a:tr>
              <a:tr h="454907">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UNRWA – Module 5: The Inclusive Approach to Teaching and Learning. </a:t>
                      </a:r>
                      <a:pPr indent="0" marL="0">
                        <a:buNone/>
                      </a:pPr>
                      <a:r>
                        <a:rPr lang="en-US" sz="1200" u="sng" dirty="0">
                          <a:solidFill>
                            <a:srgbClr val="384653"/>
                          </a:solidFill>
                          <a:latin typeface="WinSoft Pro" pitchFamily="34" charset="0"/>
                          <a:ea typeface="WinSoft Pro" pitchFamily="34" charset="-122"/>
                          <a:cs typeface="WinSoft Pro" pitchFamily="34" charset="-120"/>
                          <a:hlinkClick r:id="rId6" invalidUrl="" action="" tgtFrame="" tooltip="" history="1" highlightClick="0" endSnd="0">
                            <a:extLst>
                              <a:ext uri="{A12FA001-AC4F-418D-AE19-62706E023703}">
                                <ahyp:hlinkClr xmlns:ahyp="http://schemas.microsoft.com/office/drawing/2018/hyperlinkcolor" val="tx"/>
                              </a:ext>
                            </a:extLst>
                          </a:hlinkClick>
                        </a:rPr>
                        <a:t>الرابط الرسمي</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1</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FFFFF"/>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4000"/>
                      </a:srgbClr>
                    </a:solidFill>
                  </a:tcPr>
                </a:tc>
              </a:tr>
              <a:tr h="454907">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UNRWA – Disability Inclusion Guidelines. </a:t>
                      </a:r>
                      <a:pPr indent="0" marL="0">
                        <a:buNone/>
                      </a:pPr>
                      <a:r>
                        <a:rPr lang="en-US" sz="1200" u="sng" dirty="0">
                          <a:solidFill>
                            <a:srgbClr val="384653"/>
                          </a:solidFill>
                          <a:latin typeface="WinSoft Pro" pitchFamily="34" charset="0"/>
                          <a:ea typeface="WinSoft Pro" pitchFamily="34" charset="-122"/>
                          <a:cs typeface="WinSoft Pro" pitchFamily="34" charset="-120"/>
                          <a:hlinkClick r:id="rId7" invalidUrl="" action="" tgtFrame="" tooltip="" history="1" highlightClick="0" endSnd="0">
                            <a:extLst>
                              <a:ext uri="{A12FA001-AC4F-418D-AE19-62706E023703}">
                                <ahyp:hlinkClr xmlns:ahyp="http://schemas.microsoft.com/office/drawing/2018/hyperlinkcolor" val="tx"/>
                              </a:ext>
                            </a:extLst>
                          </a:hlinkClick>
                        </a:rPr>
                        <a:t>الرابط الرسمي</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F5F5F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F5F5F5"/>
                      </a:solidFill>
                      <a:prstDash val="solid"/>
                      <a:round/>
                      <a:headEnd type="none" w="med" len="med"/>
                      <a:tailEnd type="none" w="med" len="med"/>
                    </a:lnB>
                    <a:solidFill>
                      <a:srgbClr val="000000">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1+2</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5F5F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F5F5F5"/>
                      </a:solidFill>
                      <a:prstDash val="solid"/>
                      <a:round/>
                      <a:headEnd type="none" w="med" len="med"/>
                      <a:tailEnd type="none" w="med" len="med"/>
                    </a:lnB>
                    <a:solidFill>
                      <a:srgbClr val="000000">
                        <a:alpha val="4000"/>
                      </a:srgbClr>
                    </a:solidFill>
                  </a:tcPr>
                </a:tc>
              </a:tr>
              <a:tr h="454907">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UNESCO-UNEVOC – Inclusion and Youth Employability. </a:t>
                      </a:r>
                      <a:pPr indent="0" marL="0">
                        <a:buNone/>
                      </a:pPr>
                      <a:r>
                        <a:rPr lang="en-US" sz="1200" u="sng" dirty="0">
                          <a:solidFill>
                            <a:srgbClr val="384653"/>
                          </a:solidFill>
                          <a:latin typeface="WinSoft Pro" pitchFamily="34" charset="0"/>
                          <a:ea typeface="WinSoft Pro" pitchFamily="34" charset="-122"/>
                          <a:cs typeface="WinSoft Pro" pitchFamily="34" charset="-120"/>
                          <a:hlinkClick r:id="rId8" invalidUrl="" action="" tgtFrame="" tooltip="" history="1" highlightClick="0" endSnd="0">
                            <a:extLst>
                              <a:ext uri="{A12FA001-AC4F-418D-AE19-62706E023703}">
                                <ahyp:hlinkClr xmlns:ahyp="http://schemas.microsoft.com/office/drawing/2018/hyperlinkcolor" val="tx"/>
                              </a:ext>
                            </a:extLst>
                          </a:hlinkClick>
                        </a:rPr>
                        <a:t>الرابط الرسمي</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FFFFFF">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2</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FFFFF"/>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FFFFFF">
                        <a:alpha val="4000"/>
                      </a:srgbClr>
                    </a:solidFill>
                  </a:tcPr>
                </a:tc>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pic>
        <p:nvPicPr>
          <p:cNvPr id="2" name="Image 0" descr="">    </p:cNvPr>
          <p:cNvPicPr>
            <a:picLocks noChangeAspect="1"/>
          </p:cNvPicPr>
          <p:nvPr/>
        </p:nvPicPr>
        <p:blipFill>
          <a:blip r:embed="rId1"/>
          <a:stretch>
            <a:fillRect/>
          </a:stretch>
        </p:blipFill>
        <p:spPr>
          <a:xfrm>
            <a:off x="0" y="0"/>
            <a:ext cx="4800480" cy="6858000"/>
          </a:xfrm>
          <a:custGeom>
            <a:avLst/>
            <a:gdLst/>
            <a:ahLst/>
            <a:cxnLst/>
            <a:rect l="0" t="0" r="100000" b="100000"/>
            <a:pathLst>
              <a:path w="100000" h="100000">
                <a:moveTo>
                  <a:pt x="0" y="0"/>
                </a:moveTo>
                <a:lnTo>
                  <a:pt x="90530" y="100"/>
                </a:lnTo>
                <a:lnTo>
                  <a:pt x="93070" y="6350"/>
                </a:lnTo>
                <a:lnTo>
                  <a:pt x="94920" y="12210"/>
                </a:lnTo>
                <a:lnTo>
                  <a:pt x="96680" y="19820"/>
                </a:lnTo>
                <a:lnTo>
                  <a:pt x="97560" y="25880"/>
                </a:lnTo>
                <a:lnTo>
                  <a:pt x="97950" y="30960"/>
                </a:lnTo>
                <a:lnTo>
                  <a:pt x="97950" y="39060"/>
                </a:lnTo>
                <a:lnTo>
                  <a:pt x="97270" y="46480"/>
                </a:lnTo>
                <a:lnTo>
                  <a:pt x="96190" y="52640"/>
                </a:lnTo>
                <a:lnTo>
                  <a:pt x="94730" y="58500"/>
                </a:lnTo>
                <a:lnTo>
                  <a:pt x="92480" y="65230"/>
                </a:lnTo>
                <a:lnTo>
                  <a:pt x="89550" y="72070"/>
                </a:lnTo>
                <a:lnTo>
                  <a:pt x="86820" y="77340"/>
                </a:lnTo>
                <a:lnTo>
                  <a:pt x="83500" y="82810"/>
                </a:lnTo>
                <a:lnTo>
                  <a:pt x="79200" y="88870"/>
                </a:lnTo>
                <a:lnTo>
                  <a:pt x="75880" y="92770"/>
                </a:lnTo>
                <a:lnTo>
                  <a:pt x="75880" y="92970"/>
                </a:lnTo>
                <a:lnTo>
                  <a:pt x="74510" y="94340"/>
                </a:lnTo>
                <a:lnTo>
                  <a:pt x="74510" y="94530"/>
                </a:lnTo>
                <a:lnTo>
                  <a:pt x="69240" y="100000"/>
                </a:lnTo>
                <a:lnTo>
                  <a:pt x="0" y="100000"/>
                </a:lnTo>
                <a:close/>
              </a:path>
            </a:pathLst>
          </a:custGeom>
        </p:spPr>
      </p:pic>
      <p:pic>
        <p:nvPicPr>
          <p:cNvPr id="3" name="Image 1" descr="preencoded.png">    </p:cNvPr>
          <p:cNvPicPr>
            <a:picLocks noChangeAspect="1"/>
          </p:cNvPicPr>
          <p:nvPr/>
        </p:nvPicPr>
        <p:blipFill>
          <a:blip r:embed="rId2"/>
          <a:stretch>
            <a:fillRect/>
          </a:stretch>
        </p:blipFill>
        <p:spPr>
          <a:xfrm>
            <a:off x="78976" y="780554"/>
            <a:ext cx="3531107" cy="5296793"/>
          </a:xfrm>
          <a:prstGeom prst="rect">
            <a:avLst/>
          </a:prstGeom>
        </p:spPr>
      </p:pic>
      <p:sp>
        <p:nvSpPr>
          <p:cNvPr id="4" name="Text 0"/>
          <p:cNvSpPr/>
          <p:nvPr/>
        </p:nvSpPr>
        <p:spPr>
          <a:xfrm>
            <a:off x="5203794" y="1148259"/>
            <a:ext cx="6355993" cy="519609"/>
          </a:xfrm>
          <a:prstGeom prst="rect">
            <a:avLst/>
          </a:prstGeom>
          <a:noFill/>
          <a:ln/>
        </p:spPr>
        <p:txBody>
          <a:bodyPr wrap="none" lIns="0" tIns="0" rIns="0" bIns="0" rtlCol="0" anchor="t"/>
          <a:lstStyle/>
          <a:p>
            <a:pPr rtl="1" algn="r" indent="0" marL="0">
              <a:lnSpc>
                <a:spcPct val="104000"/>
              </a:lnSpc>
              <a:buNone/>
            </a:pPr>
            <a:r>
              <a:rPr lang="ar-SA" altLang="en-US" sz="3250" dirty="0">
                <a:solidFill>
                  <a:srgbClr val="2E3C4E"/>
                </a:solidFill>
                <a:latin typeface="GE SS Two Light" pitchFamily="34" charset="0"/>
                <a:ea typeface="GE SS Two Light" pitchFamily="34" charset="-122"/>
                <a:cs typeface="GE SS Two Light" pitchFamily="34" charset="-120"/>
              </a:rPr>
              <a:t>دور المتعلم</a:t>
            </a:r>
            <a:endParaRPr lang="ar-SA" sz="3250" dirty="0"/>
          </a:p>
        </p:txBody>
      </p:sp>
      <p:sp>
        <p:nvSpPr>
          <p:cNvPr id="5" name="Text 1"/>
          <p:cNvSpPr/>
          <p:nvPr/>
        </p:nvSpPr>
        <p:spPr>
          <a:xfrm>
            <a:off x="5203794" y="1904802"/>
            <a:ext cx="6355993" cy="505420"/>
          </a:xfrm>
          <a:prstGeom prst="rect">
            <a:avLst/>
          </a:prstGeom>
          <a:noFill/>
          <a:ln/>
        </p:spPr>
        <p:txBody>
          <a:bodyPr wrap="square" lIns="0" tIns="0" rIns="0" bIns="0" rtlCol="0" anchor="t">
            <a:normAutofit/>
          </a:bodyPr>
          <a:lstStyle/>
          <a:p>
            <a:pPr rtl="1" algn="r" indent="0" marL="0">
              <a:lnSpc>
                <a:spcPct val="133000"/>
              </a:lnSpc>
              <a:buNone/>
            </a:pPr>
            <a:r>
              <a:rPr lang="ar-SA" altLang="en-US" sz="1200" dirty="0">
                <a:solidFill>
                  <a:srgbClr val="384653"/>
                </a:solidFill>
                <a:latin typeface="WinSoft Pro Medium" pitchFamily="34" charset="0"/>
                <a:ea typeface="WinSoft Pro Medium" pitchFamily="34" charset="-122"/>
                <a:cs typeface="WinSoft Pro Medium" pitchFamily="34" charset="-120"/>
              </a:rPr>
              <a:t>بصفتك خبيراً أو مدربًا رئيسيًا في مؤسسة للتعليم والتدريب التقني والمهني، يُتوقع منك أن تكون مشاركًا فاعلًا في عملية التعلم وليس متلقيًا للمعلومات فقط. ويتوقع منك أن:</a:t>
            </a:r>
            <a:endParaRPr lang="ar-SA" sz="1200" dirty="0"/>
          </a:p>
        </p:txBody>
      </p:sp>
      <p:sp>
        <p:nvSpPr>
          <p:cNvPr id="6" name="Shape 2"/>
          <p:cNvSpPr/>
          <p:nvPr/>
        </p:nvSpPr>
        <p:spPr>
          <a:xfrm>
            <a:off x="11204394" y="2587923"/>
            <a:ext cx="355393" cy="355402"/>
          </a:xfrm>
          <a:prstGeom prst="ellipse">
            <a:avLst/>
          </a:prstGeom>
          <a:solidFill>
            <a:srgbClr val="00AEEF"/>
          </a:solidFill>
          <a:ln w="6350">
            <a:solidFill>
              <a:srgbClr val="0094D5"/>
            </a:solidFill>
            <a:prstDash val="solid"/>
          </a:ln>
        </p:spPr>
      </p:sp>
      <p:sp>
        <p:nvSpPr>
          <p:cNvPr id="7" name="Text 3"/>
          <p:cNvSpPr/>
          <p:nvPr/>
        </p:nvSpPr>
        <p:spPr>
          <a:xfrm>
            <a:off x="5203794" y="2642195"/>
            <a:ext cx="5842648" cy="259755"/>
          </a:xfrm>
          <a:prstGeom prst="rect">
            <a:avLst/>
          </a:prstGeom>
          <a:noFill/>
          <a:ln/>
        </p:spPr>
        <p:txBody>
          <a:bodyPr wrap="none" lIns="0" tIns="0" rIns="0" bIns="0" rtlCol="0" anchor="t"/>
          <a:lstStyle/>
          <a:p>
            <a:pPr rtl="1" algn="r" indent="0" marL="0">
              <a:lnSpc>
                <a:spcPct val="104000"/>
              </a:lnSpc>
              <a:buNone/>
            </a:pPr>
            <a:r>
              <a:rPr lang="ar-SA" altLang="en-US" sz="1600" dirty="0">
                <a:solidFill>
                  <a:srgbClr val="384653"/>
                </a:solidFill>
                <a:latin typeface="GE SS Two Light" pitchFamily="34" charset="0"/>
                <a:ea typeface="GE SS Two Light" pitchFamily="34" charset="-122"/>
                <a:cs typeface="GE SS Two Light" pitchFamily="34" charset="-120"/>
              </a:rPr>
              <a:t> توظف خبرتك السابقة في التدريب</a:t>
            </a:r>
            <a:endParaRPr lang="ar-SA" sz="1600" dirty="0"/>
          </a:p>
        </p:txBody>
      </p:sp>
      <p:sp>
        <p:nvSpPr>
          <p:cNvPr id="8" name="Text 4"/>
          <p:cNvSpPr/>
          <p:nvPr/>
        </p:nvSpPr>
        <p:spPr>
          <a:xfrm>
            <a:off x="5203794" y="2996704"/>
            <a:ext cx="5842648" cy="252710"/>
          </a:xfrm>
          <a:prstGeom prst="rect">
            <a:avLst/>
          </a:prstGeom>
          <a:noFill/>
          <a:ln/>
        </p:spPr>
        <p:txBody>
          <a:bodyPr wrap="none" lIns="0" tIns="0" rIns="0" bIns="0" rtlCol="0" anchor="t"/>
          <a:lstStyle/>
          <a:p>
            <a:pPr rtl="1" algn="r" indent="0" marL="0">
              <a:lnSpc>
                <a:spcPct val="133000"/>
              </a:lnSpc>
              <a:buNone/>
            </a:pPr>
            <a:r>
              <a:rPr lang="ar-SA" altLang="en-US" sz="1200" dirty="0">
                <a:solidFill>
                  <a:srgbClr val="384653"/>
                </a:solidFill>
                <a:latin typeface="WinSoft Pro Medium" pitchFamily="34" charset="0"/>
                <a:ea typeface="WinSoft Pro Medium" pitchFamily="34" charset="-122"/>
                <a:cs typeface="WinSoft Pro Medium" pitchFamily="34" charset="-120"/>
              </a:rPr>
              <a:t> تربط المفاهيم والمبادئ التي تتعلمها بالمواقف الحقيقية التي تواجهها في بيئة التعليم والتدريب التقني والمهني.</a:t>
            </a:r>
            <a:endParaRPr lang="ar-SA" sz="1200" dirty="0"/>
          </a:p>
        </p:txBody>
      </p:sp>
      <p:sp>
        <p:nvSpPr>
          <p:cNvPr id="9" name="Shape 5"/>
          <p:cNvSpPr/>
          <p:nvPr/>
        </p:nvSpPr>
        <p:spPr>
          <a:xfrm>
            <a:off x="11204394" y="3565327"/>
            <a:ext cx="355393" cy="355402"/>
          </a:xfrm>
          <a:prstGeom prst="ellipse">
            <a:avLst/>
          </a:prstGeom>
          <a:solidFill>
            <a:srgbClr val="00AEEF"/>
          </a:solidFill>
          <a:ln w="6350">
            <a:solidFill>
              <a:srgbClr val="0094D5"/>
            </a:solidFill>
            <a:prstDash val="solid"/>
          </a:ln>
        </p:spPr>
      </p:sp>
      <p:sp>
        <p:nvSpPr>
          <p:cNvPr id="10" name="Text 6"/>
          <p:cNvSpPr/>
          <p:nvPr/>
        </p:nvSpPr>
        <p:spPr>
          <a:xfrm>
            <a:off x="5203794" y="3619599"/>
            <a:ext cx="5842648" cy="259755"/>
          </a:xfrm>
          <a:prstGeom prst="rect">
            <a:avLst/>
          </a:prstGeom>
          <a:noFill/>
          <a:ln/>
        </p:spPr>
        <p:txBody>
          <a:bodyPr wrap="none" lIns="0" tIns="0" rIns="0" bIns="0" rtlCol="0" anchor="t"/>
          <a:lstStyle/>
          <a:p>
            <a:pPr rtl="1" algn="r" indent="0" marL="0">
              <a:lnSpc>
                <a:spcPct val="104000"/>
              </a:lnSpc>
              <a:buNone/>
            </a:pPr>
            <a:r>
              <a:rPr lang="ar-SA" altLang="en-US" sz="1600" dirty="0">
                <a:solidFill>
                  <a:srgbClr val="384653"/>
                </a:solidFill>
                <a:latin typeface="GE SS Two Light" pitchFamily="34" charset="0"/>
                <a:ea typeface="GE SS Two Light" pitchFamily="34" charset="-122"/>
                <a:cs typeface="GE SS Two Light" pitchFamily="34" charset="-120"/>
              </a:rPr>
              <a:t>تشارك في أنشطة فردية وجماعية</a:t>
            </a:r>
            <a:endParaRPr lang="ar-SA" sz="1600" dirty="0"/>
          </a:p>
        </p:txBody>
      </p:sp>
      <p:sp>
        <p:nvSpPr>
          <p:cNvPr id="11" name="Text 7"/>
          <p:cNvSpPr/>
          <p:nvPr/>
        </p:nvSpPr>
        <p:spPr>
          <a:xfrm>
            <a:off x="5203794" y="3974108"/>
            <a:ext cx="5842648" cy="505420"/>
          </a:xfrm>
          <a:prstGeom prst="rect">
            <a:avLst/>
          </a:prstGeom>
          <a:noFill/>
          <a:ln/>
        </p:spPr>
        <p:txBody>
          <a:bodyPr wrap="square" lIns="0" tIns="0" rIns="0" bIns="0" rtlCol="0" anchor="t">
            <a:normAutofit/>
          </a:bodyPr>
          <a:lstStyle/>
          <a:p>
            <a:pPr rtl="1" algn="r" indent="0" marL="0">
              <a:lnSpc>
                <a:spcPct val="133000"/>
              </a:lnSpc>
              <a:buNone/>
            </a:pPr>
            <a:r>
              <a:rPr lang="ar-SA" altLang="en-US" sz="1200" dirty="0">
                <a:solidFill>
                  <a:srgbClr val="384653"/>
                </a:solidFill>
                <a:latin typeface="WinSoft Pro Medium" pitchFamily="34" charset="0"/>
                <a:ea typeface="WinSoft Pro Medium" pitchFamily="34" charset="-122"/>
                <a:cs typeface="WinSoft Pro Medium" pitchFamily="34" charset="-120"/>
              </a:rPr>
              <a:t>تتطلب منك تحليل الحواجز التي قد تؤثر في مشاركة المتدربين في دورة التعلم، واقتراح استجابات مناسبة لها، وتكييف ممارسات التدريس والتعلم باستخدام مبادئ التعليم الشامل والتصميم الشامل للتعلم (UDL).</a:t>
            </a:r>
            <a:endParaRPr lang="ar-SA" sz="1200" dirty="0"/>
          </a:p>
        </p:txBody>
      </p:sp>
      <p:sp>
        <p:nvSpPr>
          <p:cNvPr id="12" name="Shape 8"/>
          <p:cNvSpPr/>
          <p:nvPr/>
        </p:nvSpPr>
        <p:spPr>
          <a:xfrm>
            <a:off x="11204394" y="4795441"/>
            <a:ext cx="355393" cy="355402"/>
          </a:xfrm>
          <a:prstGeom prst="ellipse">
            <a:avLst/>
          </a:prstGeom>
          <a:solidFill>
            <a:srgbClr val="00AEEF"/>
          </a:solidFill>
          <a:ln w="6350">
            <a:solidFill>
              <a:srgbClr val="0094D5"/>
            </a:solidFill>
            <a:prstDash val="solid"/>
          </a:ln>
        </p:spPr>
      </p:sp>
      <p:sp>
        <p:nvSpPr>
          <p:cNvPr id="13" name="Text 9"/>
          <p:cNvSpPr/>
          <p:nvPr/>
        </p:nvSpPr>
        <p:spPr>
          <a:xfrm>
            <a:off x="5203794" y="4849713"/>
            <a:ext cx="5842648" cy="259755"/>
          </a:xfrm>
          <a:prstGeom prst="rect">
            <a:avLst/>
          </a:prstGeom>
          <a:noFill/>
          <a:ln/>
        </p:spPr>
        <p:txBody>
          <a:bodyPr wrap="none" lIns="0" tIns="0" rIns="0" bIns="0" rtlCol="0" anchor="t"/>
          <a:lstStyle/>
          <a:p>
            <a:pPr rtl="1" algn="r" indent="0" marL="0">
              <a:lnSpc>
                <a:spcPct val="104000"/>
              </a:lnSpc>
              <a:buNone/>
            </a:pPr>
            <a:r>
              <a:rPr lang="ar-SA" altLang="en-US" sz="1600" dirty="0">
                <a:solidFill>
                  <a:srgbClr val="384653"/>
                </a:solidFill>
                <a:latin typeface="GE SS Two Light" pitchFamily="34" charset="0"/>
                <a:ea typeface="GE SS Two Light" pitchFamily="34" charset="-122"/>
                <a:cs typeface="GE SS Two Light" pitchFamily="34" charset="-120"/>
              </a:rPr>
              <a:t>تعمل على اختيار التسهيلات المناسبة في التقويم،</a:t>
            </a:r>
            <a:endParaRPr lang="ar-SA" sz="1600" dirty="0"/>
          </a:p>
        </p:txBody>
      </p:sp>
      <p:sp>
        <p:nvSpPr>
          <p:cNvPr id="14" name="Text 10"/>
          <p:cNvSpPr/>
          <p:nvPr/>
        </p:nvSpPr>
        <p:spPr>
          <a:xfrm>
            <a:off x="5203794" y="5204222"/>
            <a:ext cx="5842648" cy="505420"/>
          </a:xfrm>
          <a:prstGeom prst="rect">
            <a:avLst/>
          </a:prstGeom>
          <a:noFill/>
          <a:ln/>
        </p:spPr>
        <p:txBody>
          <a:bodyPr wrap="square" lIns="0" tIns="0" rIns="0" bIns="0" rtlCol="0" anchor="t">
            <a:normAutofit/>
          </a:bodyPr>
          <a:lstStyle/>
          <a:p>
            <a:pPr rtl="1" algn="r" indent="0" marL="0">
              <a:lnSpc>
                <a:spcPct val="133000"/>
              </a:lnSpc>
              <a:buNone/>
            </a:pPr>
            <a:r>
              <a:rPr lang="ar-SA" altLang="en-US" sz="1200" dirty="0">
                <a:solidFill>
                  <a:srgbClr val="384653"/>
                </a:solidFill>
                <a:latin typeface="WinSoft Pro Medium" pitchFamily="34" charset="0"/>
                <a:ea typeface="WinSoft Pro Medium" pitchFamily="34" charset="-122"/>
                <a:cs typeface="WinSoft Pro Medium" pitchFamily="34" charset="-120"/>
              </a:rPr>
              <a:t>وتصميم خطة لتقويم المهارات تراعي العدالة وإمكانية الوصول والصلاحية والموثوقية، ثم اختبار الخطة ومراجعتها في ضوء التغذية الراجعة.</a:t>
            </a:r>
            <a:endParaRPr lang="ar-SA" sz="12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631908" y="1755477"/>
            <a:ext cx="10927878" cy="519609"/>
          </a:xfrm>
          <a:prstGeom prst="rect">
            <a:avLst/>
          </a:prstGeom>
          <a:noFill/>
          <a:ln/>
        </p:spPr>
        <p:txBody>
          <a:bodyPr wrap="none" lIns="0" tIns="0" rIns="0" bIns="0" rtlCol="0" anchor="t"/>
          <a:lstStyle/>
          <a:p>
            <a:pPr rtl="1" algn="r" indent="0" marL="0">
              <a:lnSpc>
                <a:spcPct val="104000"/>
              </a:lnSpc>
              <a:buNone/>
            </a:pPr>
            <a:r>
              <a:rPr lang="ar-SA" altLang="en-US" sz="3250" dirty="0">
                <a:solidFill>
                  <a:srgbClr val="2E3C4E"/>
                </a:solidFill>
                <a:latin typeface="GE SS Two Light" pitchFamily="34" charset="0"/>
                <a:ea typeface="GE SS Two Light" pitchFamily="34" charset="-122"/>
                <a:cs typeface="GE SS Two Light" pitchFamily="34" charset="-120"/>
              </a:rPr>
              <a:t>دور الميسّر</a:t>
            </a:r>
            <a:endParaRPr lang="ar-SA" sz="3250" dirty="0"/>
          </a:p>
        </p:txBody>
      </p:sp>
      <p:sp>
        <p:nvSpPr>
          <p:cNvPr id="3" name="Shape 1"/>
          <p:cNvSpPr/>
          <p:nvPr/>
        </p:nvSpPr>
        <p:spPr>
          <a:xfrm>
            <a:off x="518207" y="2512020"/>
            <a:ext cx="5498665" cy="2590403"/>
          </a:xfrm>
          <a:prstGeom prst="roundRect">
            <a:avLst>
              <a:gd name="adj" fmla="val 14637"/>
            </a:avLst>
          </a:prstGeom>
          <a:solidFill>
            <a:srgbClr val="75BAE6"/>
          </a:solidFill>
          <a:ln/>
        </p:spPr>
      </p:sp>
      <p:sp>
        <p:nvSpPr>
          <p:cNvPr id="4" name="Text 2"/>
          <p:cNvSpPr/>
          <p:nvPr/>
        </p:nvSpPr>
        <p:spPr>
          <a:xfrm>
            <a:off x="676159" y="2669977"/>
            <a:ext cx="5182760" cy="259755"/>
          </a:xfrm>
          <a:prstGeom prst="rect">
            <a:avLst/>
          </a:prstGeom>
          <a:noFill/>
          <a:ln/>
        </p:spPr>
        <p:txBody>
          <a:bodyPr wrap="none" lIns="0" tIns="0" rIns="0" bIns="0" rtlCol="0" anchor="t"/>
          <a:lstStyle/>
          <a:p>
            <a:pPr rtl="1" algn="r" indent="0" marL="0">
              <a:lnSpc>
                <a:spcPct val="104000"/>
              </a:lnSpc>
              <a:buNone/>
            </a:pPr>
            <a:r>
              <a:rPr lang="ar-SA" altLang="en-US" sz="1600" dirty="0">
                <a:solidFill>
                  <a:srgbClr val="2E3C4E"/>
                </a:solidFill>
                <a:latin typeface="GE SS Two Light" pitchFamily="34" charset="0"/>
                <a:ea typeface="GE SS Two Light" pitchFamily="34" charset="-122"/>
                <a:cs typeface="GE SS Two Light" pitchFamily="34" charset="-120"/>
              </a:rPr>
              <a:t>التيسير والتغذية الراجعة</a:t>
            </a:r>
            <a:endParaRPr lang="ar-SA" sz="1600" dirty="0"/>
          </a:p>
        </p:txBody>
      </p:sp>
      <p:sp>
        <p:nvSpPr>
          <p:cNvPr id="5" name="Text 3"/>
          <p:cNvSpPr/>
          <p:nvPr/>
        </p:nvSpPr>
        <p:spPr>
          <a:xfrm>
            <a:off x="676159" y="3087688"/>
            <a:ext cx="5182760" cy="1153021"/>
          </a:xfrm>
          <a:prstGeom prst="rect">
            <a:avLst/>
          </a:prstGeom>
          <a:noFill/>
          <a:ln/>
        </p:spPr>
        <p:txBody>
          <a:bodyPr wrap="square" lIns="0" tIns="0" rIns="0" bIns="0" rtlCol="0" anchor="t">
            <a:normAutofit/>
          </a:bodyPr>
          <a:lstStyle/>
          <a:p>
            <a:pPr rtl="1" algn="r" indent="0" marL="0">
              <a:lnSpc>
                <a:spcPct val="133000"/>
              </a:lnSpc>
              <a:spcAft>
                <a:spcPts val="1100"/>
              </a:spcAft>
              <a:buNone/>
            </a:pPr>
            <a:r>
              <a:rPr lang="ar-SA" altLang="en-US" sz="1200" dirty="0">
                <a:solidFill>
                  <a:srgbClr val="000000"/>
                </a:solidFill>
                <a:latin typeface="WinSoft Pro Medium" pitchFamily="34" charset="0"/>
                <a:ea typeface="WinSoft Pro Medium" pitchFamily="34" charset="-122"/>
                <a:cs typeface="WinSoft Pro Medium" pitchFamily="34" charset="-120"/>
              </a:rPr>
              <a:t> يقدم المدرب تغذية راجعة مستمرة ومحددة وقابلة للتطبيق تساعد المتدرب على تحسين أدائه قبل الانتقال إلى النشاط التالي. كما يستخدم أدلة الأداء والمنتجات التي ينتجها المتدرب للحكم على مدى تحقق نتاجات التعلم، ويشجع المتدربين على التأمل الذاتي ومراجعة أعمالهم وتحسينها.</a:t>
            </a:r>
            <a:endParaRPr lang="ar-SA" sz="1200" dirty="0"/>
          </a:p>
        </p:txBody>
      </p:sp>
      <p:sp>
        <p:nvSpPr>
          <p:cNvPr id="6" name="Text 4"/>
          <p:cNvSpPr/>
          <p:nvPr/>
        </p:nvSpPr>
        <p:spPr>
          <a:xfrm>
            <a:off x="6294875" y="2654201"/>
            <a:ext cx="5271261" cy="2306042"/>
          </a:xfrm>
          <a:prstGeom prst="rect">
            <a:avLst/>
          </a:prstGeom>
          <a:noFill/>
          <a:ln/>
        </p:spPr>
        <p:txBody>
          <a:bodyPr wrap="square" lIns="0" tIns="0" rIns="0" bIns="0" rtlCol="0" anchor="t">
            <a:normAutofit/>
          </a:bodyPr>
          <a:lstStyle/>
          <a:p>
            <a:pPr rtl="1" algn="r" indent="0" marL="0">
              <a:lnSpc>
                <a:spcPct val="133000"/>
              </a:lnSpc>
              <a:spcAft>
                <a:spcPts val="1100"/>
              </a:spcAft>
              <a:buNone/>
            </a:pPr>
            <a:r>
              <a:rPr lang="ar-SA" altLang="en-US" sz="1200" dirty="0">
                <a:solidFill>
                  <a:srgbClr val="384653"/>
                </a:solidFill>
                <a:latin typeface="WinSoft Pro Medium" pitchFamily="34" charset="0"/>
                <a:ea typeface="WinSoft Pro Medium" pitchFamily="34" charset="-122"/>
                <a:cs typeface="WinSoft Pro Medium" pitchFamily="34" charset="-120"/>
              </a:rPr>
              <a:t>يؤدي الميسر في هذه الوحدة دور المدرب والمرشد والمقيم، وليس ناقلًا للمعلومات فقط. ويعمل على توفير بيئة تعلم آمنة وشاملة تسمح لجميع المشاركين بالمشاركة والتعبير عن أفكارهم وخبراتهم واحتياجاتهم، مع مراعاة الاختلاف في الخبرة والقدرات وطرائق التعلم.</a:t>
            </a:r>
            <a:endParaRPr lang="ar-SA" sz="1200" dirty="0"/>
          </a:p>
          <a:p>
            <a:pPr rtl="1" algn="r" indent="0" marL="0">
              <a:lnSpc>
                <a:spcPct val="133000"/>
              </a:lnSpc>
              <a:spcAft>
                <a:spcPts val="1100"/>
              </a:spcAft>
              <a:buNone/>
            </a:pPr>
            <a:r>
              <a:rPr lang="ar-SA" altLang="en-US" sz="1200" dirty="0">
                <a:solidFill>
                  <a:srgbClr val="384653"/>
                </a:solidFill>
                <a:latin typeface="WinSoft Pro Medium" pitchFamily="34" charset="0"/>
                <a:ea typeface="WinSoft Pro Medium" pitchFamily="34" charset="-122"/>
                <a:cs typeface="WinSoft Pro Medium" pitchFamily="34" charset="-120"/>
              </a:rPr>
              <a:t>يبدأ المدرب بتوضيح </a:t>
            </a:r>
            <a:pPr rtl="1" algn="r" indent="0" marL="0">
              <a:lnSpc>
                <a:spcPct val="133000"/>
              </a:lnSpc>
              <a:spcAft>
                <a:spcPts val="1100"/>
              </a:spcAft>
              <a:buNone/>
            </a:pPr>
            <a:r>
              <a:rPr lang="ar-SA" altLang="en-US" sz="1200" b="1" dirty="0">
                <a:solidFill>
                  <a:srgbClr val="384653"/>
                </a:solidFill>
                <a:latin typeface="WinSoft Pro Medium" pitchFamily="34" charset="0"/>
                <a:ea typeface="WinSoft Pro Medium" pitchFamily="34" charset="-122"/>
                <a:cs typeface="WinSoft Pro Medium" pitchFamily="34" charset="-120"/>
              </a:rPr>
              <a:t>نتاجات الوحدة</a:t>
            </a:r>
            <a:pPr rtl="1" algn="r" indent="0" marL="0">
              <a:lnSpc>
                <a:spcPct val="133000"/>
              </a:lnSpc>
              <a:spcAft>
                <a:spcPts val="1100"/>
              </a:spcAft>
              <a:buNone/>
            </a:pPr>
            <a:r>
              <a:rPr lang="ar-SA" altLang="en-US" sz="1200" dirty="0">
                <a:solidFill>
                  <a:srgbClr val="384653"/>
                </a:solidFill>
                <a:latin typeface="WinSoft Pro Medium" pitchFamily="34" charset="0"/>
                <a:ea typeface="WinSoft Pro Medium" pitchFamily="34" charset="-122"/>
                <a:cs typeface="WinSoft Pro Medium" pitchFamily="34" charset="-120"/>
              </a:rPr>
              <a:t> وتوقعات الأداء ومعايير التقييم، ثم يقدم المعرفة الأساسية اللازمة لإنجاز الأنشطة، ويوجه المتدربين إلى المصادر والقراءات المناسبة. كما يستخدم أساليب تعلم نشطة مثل دراسة الحالات، والعمل الجماعي، والمناقشة، والمحاكاة، وتحليل الممارسات التدريبية، ومراجعة الأقران، بحيث ترتبط المعرفة بالتطبيق العملي في بيئة TVET.</a:t>
            </a:r>
            <a:endParaRPr lang="ar-SA" sz="12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631908" y="1822648"/>
            <a:ext cx="10927878" cy="519609"/>
          </a:xfrm>
          <a:prstGeom prst="rect">
            <a:avLst/>
          </a:prstGeom>
          <a:noFill/>
          <a:ln/>
        </p:spPr>
        <p:txBody>
          <a:bodyPr wrap="none" lIns="0" tIns="0" rIns="0" bIns="0" rtlCol="0" anchor="t"/>
          <a:lstStyle/>
          <a:p>
            <a:pPr rtl="1" algn="r" indent="0" marL="0">
              <a:lnSpc>
                <a:spcPct val="104000"/>
              </a:lnSpc>
              <a:buNone/>
            </a:pPr>
            <a:r>
              <a:rPr lang="ar-SA" altLang="en-US" sz="3250" dirty="0">
                <a:solidFill>
                  <a:srgbClr val="2E3C4E"/>
                </a:solidFill>
                <a:latin typeface="GE SS Two Light" pitchFamily="34" charset="0"/>
                <a:ea typeface="GE SS Two Light" pitchFamily="34" charset="-122"/>
                <a:cs typeface="GE SS Two Light" pitchFamily="34" charset="-120"/>
              </a:rPr>
              <a:t>أساليب وأدوات التقييم في الوحدة</a:t>
            </a:r>
            <a:endParaRPr lang="ar-SA" sz="3250" dirty="0"/>
          </a:p>
        </p:txBody>
      </p:sp>
      <p:sp>
        <p:nvSpPr>
          <p:cNvPr id="3" name="Text 1"/>
          <p:cNvSpPr/>
          <p:nvPr/>
        </p:nvSpPr>
        <p:spPr>
          <a:xfrm>
            <a:off x="631908" y="2658170"/>
            <a:ext cx="10927878" cy="1010841"/>
          </a:xfrm>
          <a:prstGeom prst="rect">
            <a:avLst/>
          </a:prstGeom>
          <a:noFill/>
          <a:ln/>
        </p:spPr>
        <p:txBody>
          <a:bodyPr wrap="square" lIns="0" tIns="0" rIns="0" bIns="0" rtlCol="0" anchor="t">
            <a:normAutofit/>
          </a:bodyPr>
          <a:lstStyle/>
          <a:p>
            <a:pPr rtl="1" algn="r" indent="0" marL="0">
              <a:lnSpc>
                <a:spcPct val="133000"/>
              </a:lnSpc>
              <a:buNone/>
            </a:pPr>
            <a:r>
              <a:rPr lang="ar-SA" altLang="en-US" sz="1200" dirty="0">
                <a:solidFill>
                  <a:srgbClr val="384653"/>
                </a:solidFill>
                <a:latin typeface="WinSoft Pro Medium" pitchFamily="34" charset="0"/>
                <a:ea typeface="WinSoft Pro Medium" pitchFamily="34" charset="-122"/>
                <a:cs typeface="WinSoft Pro Medium" pitchFamily="34" charset="-120"/>
              </a:rPr>
              <a:t>يستند تقييم التعلم في هذه الوحدة إلى نهج التقييم القائم على الكفايات، بحيث يركز على قدرة المشارك على دمج المتدربين ذوي الإعاقة والاحتياجات الخاصة في دورة التعلم وإعداد وتنفيذ خطة شاملة لتقييم المهارات تضمن المشاركة المنصفة والتقييم العادل للمتدربين ذوي الإعاقة والاحتياجات الخاصة. ويمكن أن تشمل أساليب التقييم المشاركة الفاعلة في أنشطة الوحدة والنقاشات، وتحليل دراسات الحالة، وإنجاز المهام والتكليفات الفردية أو الجماعية. ويُستخدم </a:t>
            </a:r>
            <a:pPr rtl="1" algn="r" indent="0" marL="0">
              <a:lnSpc>
                <a:spcPct val="133000"/>
              </a:lnSpc>
              <a:buNone/>
            </a:pPr>
            <a:r>
              <a:rPr lang="ar-SA" altLang="en-US" sz="1200" b="1" dirty="0">
                <a:solidFill>
                  <a:srgbClr val="384653"/>
                </a:solidFill>
                <a:latin typeface="WinSoft Pro Medium" pitchFamily="34" charset="0"/>
                <a:ea typeface="WinSoft Pro Medium" pitchFamily="34" charset="-122"/>
                <a:cs typeface="WinSoft Pro Medium" pitchFamily="34" charset="-120"/>
              </a:rPr>
              <a:t>التقييم التكويني</a:t>
            </a:r>
            <a:pPr rtl="1" algn="r" indent="0" marL="0">
              <a:lnSpc>
                <a:spcPct val="133000"/>
              </a:lnSpc>
              <a:buNone/>
            </a:pPr>
            <a:r>
              <a:rPr lang="ar-SA" altLang="en-US" sz="1200" dirty="0">
                <a:solidFill>
                  <a:srgbClr val="384653"/>
                </a:solidFill>
                <a:latin typeface="WinSoft Pro Medium" pitchFamily="34" charset="0"/>
                <a:ea typeface="WinSoft Pro Medium" pitchFamily="34" charset="-122"/>
                <a:cs typeface="WinSoft Pro Medium" pitchFamily="34" charset="-120"/>
              </a:rPr>
              <a:t> بصورة مستمرة أثناء تنفيذ الأنشطة؛ بهدف تحديد جوانب القوة والفجوات وتقديم التغذية الراجعة التي تساعد المتدرب على تحسين أدائه في توظيف ما تعلمه في إنتاج خطة أو ممارسة شاملة قابلة للتطبيق في سياق التعليم والتدريب التقني والمهني، استناداً إلى دليل التعلّم المطوّر.</a:t>
            </a:r>
            <a:endParaRPr lang="ar-SA" sz="1200" dirty="0"/>
          </a:p>
        </p:txBody>
      </p:sp>
      <p:sp>
        <p:nvSpPr>
          <p:cNvPr id="4" name="Shape 2"/>
          <p:cNvSpPr/>
          <p:nvPr/>
        </p:nvSpPr>
        <p:spPr>
          <a:xfrm>
            <a:off x="8022528" y="3846711"/>
            <a:ext cx="3537258" cy="1188541"/>
          </a:xfrm>
          <a:prstGeom prst="roundRect">
            <a:avLst>
              <a:gd name="adj" fmla="val 19938"/>
            </a:avLst>
          </a:prstGeom>
          <a:solidFill>
            <a:srgbClr val="00AEEF"/>
          </a:solidFill>
          <a:ln w="6350">
            <a:solidFill>
              <a:srgbClr val="0094D5"/>
            </a:solidFill>
            <a:prstDash val="solid"/>
          </a:ln>
        </p:spPr>
      </p:sp>
      <p:sp>
        <p:nvSpPr>
          <p:cNvPr id="5" name="Text 3"/>
          <p:cNvSpPr/>
          <p:nvPr/>
        </p:nvSpPr>
        <p:spPr>
          <a:xfrm>
            <a:off x="8186830" y="4011017"/>
            <a:ext cx="3208654" cy="259755"/>
          </a:xfrm>
          <a:prstGeom prst="rect">
            <a:avLst/>
          </a:prstGeom>
          <a:noFill/>
          <a:ln/>
        </p:spPr>
        <p:txBody>
          <a:bodyPr wrap="none" lIns="0" tIns="0" rIns="0" bIns="0" rtlCol="0" anchor="t"/>
          <a:lstStyle/>
          <a:p>
            <a:pPr rtl="1" algn="r" indent="0" marL="0">
              <a:lnSpc>
                <a:spcPct val="104000"/>
              </a:lnSpc>
              <a:buNone/>
            </a:pPr>
            <a:r>
              <a:rPr lang="ar-SA" altLang="en-US" sz="1600" dirty="0">
                <a:solidFill>
                  <a:srgbClr val="000000"/>
                </a:solidFill>
                <a:latin typeface="GE SS Two Light" pitchFamily="34" charset="0"/>
                <a:ea typeface="GE SS Two Light" pitchFamily="34" charset="-122"/>
                <a:cs typeface="GE SS Two Light" pitchFamily="34" charset="-120"/>
              </a:rPr>
              <a:t>المشاركة الفاعلة</a:t>
            </a:r>
            <a:endParaRPr lang="ar-SA" sz="1600" dirty="0"/>
          </a:p>
        </p:txBody>
      </p:sp>
      <p:sp>
        <p:nvSpPr>
          <p:cNvPr id="6" name="Text 4"/>
          <p:cNvSpPr/>
          <p:nvPr/>
        </p:nvSpPr>
        <p:spPr>
          <a:xfrm>
            <a:off x="8186830" y="4365526"/>
            <a:ext cx="3208654" cy="252710"/>
          </a:xfrm>
          <a:prstGeom prst="rect">
            <a:avLst/>
          </a:prstGeom>
          <a:noFill/>
          <a:ln/>
        </p:spPr>
        <p:txBody>
          <a:bodyPr wrap="none" lIns="0" tIns="0" rIns="0" bIns="0" rtlCol="0" anchor="t"/>
          <a:lstStyle/>
          <a:p>
            <a:pPr rtl="1" algn="r" indent="0" marL="0">
              <a:lnSpc>
                <a:spcPct val="133000"/>
              </a:lnSpc>
              <a:buNone/>
            </a:pPr>
            <a:r>
              <a:rPr lang="ar-SA" altLang="en-US" sz="1200" dirty="0">
                <a:solidFill>
                  <a:srgbClr val="000000"/>
                </a:solidFill>
                <a:latin typeface="WinSoft Pro Medium" pitchFamily="34" charset="0"/>
                <a:ea typeface="WinSoft Pro Medium" pitchFamily="34" charset="-122"/>
                <a:cs typeface="WinSoft Pro Medium" pitchFamily="34" charset="-120"/>
              </a:rPr>
              <a:t>المشاركة الفاعلة في أنشطة الوحدة والنقاشات.</a:t>
            </a:r>
            <a:endParaRPr lang="ar-SA" sz="1200" dirty="0"/>
          </a:p>
        </p:txBody>
      </p:sp>
      <p:sp>
        <p:nvSpPr>
          <p:cNvPr id="7" name="Shape 5"/>
          <p:cNvSpPr/>
          <p:nvPr/>
        </p:nvSpPr>
        <p:spPr>
          <a:xfrm>
            <a:off x="4327218" y="3846711"/>
            <a:ext cx="3537358" cy="1188541"/>
          </a:xfrm>
          <a:prstGeom prst="roundRect">
            <a:avLst>
              <a:gd name="adj" fmla="val 19938"/>
            </a:avLst>
          </a:prstGeom>
          <a:solidFill>
            <a:srgbClr val="00AEEF"/>
          </a:solidFill>
          <a:ln w="6350">
            <a:solidFill>
              <a:srgbClr val="0094D5"/>
            </a:solidFill>
            <a:prstDash val="solid"/>
          </a:ln>
        </p:spPr>
      </p:sp>
      <p:sp>
        <p:nvSpPr>
          <p:cNvPr id="8" name="Text 6"/>
          <p:cNvSpPr/>
          <p:nvPr/>
        </p:nvSpPr>
        <p:spPr>
          <a:xfrm>
            <a:off x="4491520" y="4011017"/>
            <a:ext cx="3208753" cy="259755"/>
          </a:xfrm>
          <a:prstGeom prst="rect">
            <a:avLst/>
          </a:prstGeom>
          <a:noFill/>
          <a:ln/>
        </p:spPr>
        <p:txBody>
          <a:bodyPr wrap="none" lIns="0" tIns="0" rIns="0" bIns="0" rtlCol="0" anchor="t"/>
          <a:lstStyle/>
          <a:p>
            <a:pPr rtl="1" algn="r" indent="0" marL="0">
              <a:lnSpc>
                <a:spcPct val="104000"/>
              </a:lnSpc>
              <a:buNone/>
            </a:pPr>
            <a:r>
              <a:rPr lang="ar-SA" altLang="en-US" sz="1600" dirty="0">
                <a:solidFill>
                  <a:srgbClr val="000000"/>
                </a:solidFill>
                <a:latin typeface="GE SS Two Light" pitchFamily="34" charset="0"/>
                <a:ea typeface="GE SS Two Light" pitchFamily="34" charset="-122"/>
                <a:cs typeface="GE SS Two Light" pitchFamily="34" charset="-120"/>
              </a:rPr>
              <a:t>تحليل دراسات الحالة</a:t>
            </a:r>
            <a:endParaRPr lang="ar-SA" sz="1600" dirty="0"/>
          </a:p>
        </p:txBody>
      </p:sp>
      <p:sp>
        <p:nvSpPr>
          <p:cNvPr id="9" name="Text 7"/>
          <p:cNvSpPr/>
          <p:nvPr/>
        </p:nvSpPr>
        <p:spPr>
          <a:xfrm>
            <a:off x="4491520" y="4365526"/>
            <a:ext cx="3208753" cy="505420"/>
          </a:xfrm>
          <a:prstGeom prst="rect">
            <a:avLst/>
          </a:prstGeom>
          <a:noFill/>
          <a:ln/>
        </p:spPr>
        <p:txBody>
          <a:bodyPr wrap="square" lIns="0" tIns="0" rIns="0" bIns="0" rtlCol="0" anchor="t">
            <a:normAutofit/>
          </a:bodyPr>
          <a:lstStyle/>
          <a:p>
            <a:pPr rtl="1" algn="r" indent="0" marL="0">
              <a:lnSpc>
                <a:spcPct val="133000"/>
              </a:lnSpc>
              <a:buNone/>
            </a:pPr>
            <a:r>
              <a:rPr lang="ar-SA" altLang="en-US" sz="1200" dirty="0">
                <a:solidFill>
                  <a:srgbClr val="000000"/>
                </a:solidFill>
                <a:latin typeface="WinSoft Pro Medium" pitchFamily="34" charset="0"/>
                <a:ea typeface="WinSoft Pro Medium" pitchFamily="34" charset="-122"/>
                <a:cs typeface="WinSoft Pro Medium" pitchFamily="34" charset="-120"/>
              </a:rPr>
              <a:t>تحليل دراسات الحالة وإنجاز المهام والتكليفات الفردية أو الجماعية.</a:t>
            </a:r>
            <a:endParaRPr lang="ar-SA" sz="1200" dirty="0"/>
          </a:p>
        </p:txBody>
      </p:sp>
      <p:sp>
        <p:nvSpPr>
          <p:cNvPr id="10" name="Shape 8"/>
          <p:cNvSpPr/>
          <p:nvPr/>
        </p:nvSpPr>
        <p:spPr>
          <a:xfrm>
            <a:off x="632008" y="3846711"/>
            <a:ext cx="3537258" cy="1188541"/>
          </a:xfrm>
          <a:prstGeom prst="roundRect">
            <a:avLst>
              <a:gd name="adj" fmla="val 19938"/>
            </a:avLst>
          </a:prstGeom>
          <a:solidFill>
            <a:srgbClr val="00AEEF"/>
          </a:solidFill>
          <a:ln w="6350">
            <a:solidFill>
              <a:srgbClr val="0094D5"/>
            </a:solidFill>
            <a:prstDash val="solid"/>
          </a:ln>
        </p:spPr>
      </p:sp>
      <p:sp>
        <p:nvSpPr>
          <p:cNvPr id="11" name="Text 9"/>
          <p:cNvSpPr/>
          <p:nvPr/>
        </p:nvSpPr>
        <p:spPr>
          <a:xfrm>
            <a:off x="796310" y="4011017"/>
            <a:ext cx="3208654" cy="259755"/>
          </a:xfrm>
          <a:prstGeom prst="rect">
            <a:avLst/>
          </a:prstGeom>
          <a:noFill/>
          <a:ln/>
        </p:spPr>
        <p:txBody>
          <a:bodyPr wrap="none" lIns="0" tIns="0" rIns="0" bIns="0" rtlCol="0" anchor="t"/>
          <a:lstStyle/>
          <a:p>
            <a:pPr rtl="1" algn="r" indent="0" marL="0">
              <a:lnSpc>
                <a:spcPct val="104000"/>
              </a:lnSpc>
              <a:buNone/>
            </a:pPr>
            <a:r>
              <a:rPr lang="ar-SA" altLang="en-US" sz="1600" dirty="0">
                <a:solidFill>
                  <a:srgbClr val="000000"/>
                </a:solidFill>
                <a:latin typeface="GE SS Two Light" pitchFamily="34" charset="0"/>
                <a:ea typeface="GE SS Two Light" pitchFamily="34" charset="-122"/>
                <a:cs typeface="GE SS Two Light" pitchFamily="34" charset="-120"/>
              </a:rPr>
              <a:t>نماذج وجداول التقييم</a:t>
            </a:r>
            <a:endParaRPr lang="ar-SA" sz="1600" dirty="0"/>
          </a:p>
        </p:txBody>
      </p:sp>
      <p:sp>
        <p:nvSpPr>
          <p:cNvPr id="12" name="Text 10"/>
          <p:cNvSpPr/>
          <p:nvPr/>
        </p:nvSpPr>
        <p:spPr>
          <a:xfrm>
            <a:off x="796310" y="4365526"/>
            <a:ext cx="3208654" cy="505420"/>
          </a:xfrm>
          <a:prstGeom prst="rect">
            <a:avLst/>
          </a:prstGeom>
          <a:noFill/>
          <a:ln/>
        </p:spPr>
        <p:txBody>
          <a:bodyPr wrap="square" lIns="0" tIns="0" rIns="0" bIns="0" rtlCol="0" anchor="t">
            <a:normAutofit/>
          </a:bodyPr>
          <a:lstStyle/>
          <a:p>
            <a:pPr rtl="1" algn="r" indent="0" marL="0">
              <a:lnSpc>
                <a:spcPct val="133000"/>
              </a:lnSpc>
              <a:buNone/>
            </a:pPr>
            <a:r>
              <a:rPr lang="ar-SA" altLang="en-US" sz="1200" dirty="0">
                <a:solidFill>
                  <a:srgbClr val="000000"/>
                </a:solidFill>
                <a:latin typeface="WinSoft Pro Medium" pitchFamily="34" charset="0"/>
                <a:ea typeface="WinSoft Pro Medium" pitchFamily="34" charset="-122"/>
                <a:cs typeface="WinSoft Pro Medium" pitchFamily="34" charset="-120"/>
              </a:rPr>
              <a:t>إعداد وتنفيذ نماذج وجداول التقييم التكويني لإحدى وحدات التعلّم ضمن تخصص دورتك، استناداً إلى دليل التعلّم المطوّر.</a:t>
            </a:r>
            <a:endParaRPr lang="ar-SA" sz="12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631908" y="755551"/>
            <a:ext cx="10927878" cy="493713"/>
          </a:xfrm>
          <a:prstGeom prst="rect">
            <a:avLst/>
          </a:prstGeom>
          <a:noFill/>
          <a:ln/>
        </p:spPr>
        <p:txBody>
          <a:bodyPr wrap="none" lIns="0" tIns="0" rIns="0" bIns="0" rtlCol="0" anchor="t"/>
          <a:lstStyle/>
          <a:p>
            <a:pPr rtl="1" algn="ctr" indent="0" marL="0">
              <a:lnSpc>
                <a:spcPct val="104000"/>
              </a:lnSpc>
              <a:buNone/>
            </a:pPr>
            <a:r>
              <a:rPr lang="ar-SA" altLang="en-US" sz="3100" dirty="0">
                <a:solidFill>
                  <a:srgbClr val="2E3C4E"/>
                </a:solidFill>
                <a:latin typeface="GE SS Two Light" pitchFamily="34" charset="0"/>
                <a:ea typeface="GE SS Two Light" pitchFamily="34" charset="-122"/>
                <a:cs typeface="GE SS Two Light" pitchFamily="34" charset="-120"/>
              </a:rPr>
              <a:t>آلية التقييم</a:t>
            </a:r>
            <a:endParaRPr lang="ar-SA" sz="3100" dirty="0"/>
          </a:p>
        </p:txBody>
      </p:sp>
      <p:sp>
        <p:nvSpPr>
          <p:cNvPr id="3" name="Text 1"/>
          <p:cNvSpPr/>
          <p:nvPr/>
        </p:nvSpPr>
        <p:spPr>
          <a:xfrm>
            <a:off x="22324" y="1534418"/>
            <a:ext cx="11537463" cy="234156"/>
          </a:xfrm>
          <a:prstGeom prst="rect">
            <a:avLst/>
          </a:prstGeom>
          <a:noFill/>
          <a:ln/>
        </p:spPr>
        <p:txBody>
          <a:bodyPr wrap="none" lIns="0" tIns="0" rIns="0" bIns="0" rtlCol="0" anchor="t"/>
          <a:lstStyle/>
          <a:p>
            <a:pPr rtl="1" algn="r" indent="0" marL="0">
              <a:lnSpc>
                <a:spcPct val="130000"/>
              </a:lnSpc>
              <a:buNone/>
            </a:pPr>
            <a:r>
              <a:rPr lang="ar-SA" altLang="en-US" sz="1150" dirty="0">
                <a:solidFill>
                  <a:srgbClr val="384653"/>
                </a:solidFill>
                <a:latin typeface="WinSoft Pro Medium" pitchFamily="34" charset="0"/>
                <a:ea typeface="WinSoft Pro Medium" pitchFamily="34" charset="-122"/>
                <a:cs typeface="WinSoft Pro Medium" pitchFamily="34" charset="-120"/>
              </a:rPr>
              <a:t>يعتمد تقييمك في هذه الوحدة على أسلوب التقييم القائم على الأداء، ويركز على قدرتك على إثبات إتقانك للنتاجات المطلوبة من خلال عملك، لا على الحفظ. لكل نشاط من الأنشطة الستة تقييم مستقل بناءً على معايير واضحة.</a:t>
            </a:r>
            <a:endParaRPr lang="ar-SA" sz="1150" dirty="0"/>
          </a:p>
        </p:txBody>
      </p:sp>
      <p:pic>
        <p:nvPicPr>
          <p:cNvPr id="4" name="Image 0"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11184650" y="1928912"/>
            <a:ext cx="375137" cy="375146"/>
          </a:xfrm>
          <a:prstGeom prst="rect">
            <a:avLst/>
          </a:prstGeom>
        </p:spPr>
      </p:pic>
      <p:sp>
        <p:nvSpPr>
          <p:cNvPr id="5" name="Text 2"/>
          <p:cNvSpPr/>
          <p:nvPr/>
        </p:nvSpPr>
        <p:spPr>
          <a:xfrm>
            <a:off x="8036022" y="2482255"/>
            <a:ext cx="3523765" cy="246757"/>
          </a:xfrm>
          <a:prstGeom prst="rect">
            <a:avLst/>
          </a:prstGeom>
          <a:noFill/>
          <a:ln/>
        </p:spPr>
        <p:txBody>
          <a:bodyPr wrap="none" lIns="0" tIns="0" rIns="0" bIns="0" rtlCol="0" anchor="t"/>
          <a:lstStyle/>
          <a:p>
            <a:pPr rtl="1" algn="r" indent="0" marL="0">
              <a:lnSpc>
                <a:spcPct val="104000"/>
              </a:lnSpc>
              <a:buNone/>
            </a:pPr>
            <a:r>
              <a:rPr lang="ar-SA" altLang="en-US" sz="1550" dirty="0">
                <a:solidFill>
                  <a:srgbClr val="384653"/>
                </a:solidFill>
                <a:latin typeface="GE SS Two Light" pitchFamily="34" charset="0"/>
                <a:ea typeface="GE SS Two Light" pitchFamily="34" charset="-122"/>
                <a:cs typeface="GE SS Two Light" pitchFamily="34" charset="-120"/>
              </a:rPr>
              <a:t>منتج</a:t>
            </a:r>
            <a:endParaRPr lang="ar-SA" sz="1550" dirty="0"/>
          </a:p>
        </p:txBody>
      </p:sp>
      <p:sp>
        <p:nvSpPr>
          <p:cNvPr id="6" name="Text 3"/>
          <p:cNvSpPr/>
          <p:nvPr/>
        </p:nvSpPr>
        <p:spPr>
          <a:xfrm>
            <a:off x="8036022" y="2814538"/>
            <a:ext cx="3523765" cy="234156"/>
          </a:xfrm>
          <a:prstGeom prst="rect">
            <a:avLst/>
          </a:prstGeom>
          <a:noFill/>
          <a:ln/>
        </p:spPr>
        <p:txBody>
          <a:bodyPr wrap="none" lIns="0" tIns="0" rIns="0" bIns="0" rtlCol="0" anchor="t"/>
          <a:lstStyle/>
          <a:p>
            <a:pPr rtl="1" algn="r" indent="0" marL="0">
              <a:lnSpc>
                <a:spcPct val="130000"/>
              </a:lnSpc>
              <a:buNone/>
            </a:pPr>
            <a:r>
              <a:rPr lang="ar-SA" altLang="en-US" sz="1150" dirty="0">
                <a:solidFill>
                  <a:srgbClr val="384653"/>
                </a:solidFill>
                <a:latin typeface="WinSoft Pro Medium" pitchFamily="34" charset="0"/>
                <a:ea typeface="WinSoft Pro Medium" pitchFamily="34" charset="-122"/>
                <a:cs typeface="WinSoft Pro Medium" pitchFamily="34" charset="-120"/>
              </a:rPr>
              <a:t>عليك إنتاج منتج خاص لكل نشاط.</a:t>
            </a:r>
            <a:endParaRPr lang="ar-SA" sz="1150" dirty="0"/>
          </a:p>
        </p:txBody>
      </p:sp>
      <p:pic>
        <p:nvPicPr>
          <p:cNvPr id="7" name="Image 1"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482692" y="1928912"/>
            <a:ext cx="375137" cy="375146"/>
          </a:xfrm>
          <a:prstGeom prst="rect">
            <a:avLst/>
          </a:prstGeom>
        </p:spPr>
      </p:pic>
      <p:sp>
        <p:nvSpPr>
          <p:cNvPr id="8" name="Text 4"/>
          <p:cNvSpPr/>
          <p:nvPr/>
        </p:nvSpPr>
        <p:spPr>
          <a:xfrm>
            <a:off x="4333965" y="2482255"/>
            <a:ext cx="3523864" cy="246757"/>
          </a:xfrm>
          <a:prstGeom prst="rect">
            <a:avLst/>
          </a:prstGeom>
          <a:noFill/>
          <a:ln/>
        </p:spPr>
        <p:txBody>
          <a:bodyPr wrap="none" lIns="0" tIns="0" rIns="0" bIns="0" rtlCol="0" anchor="t"/>
          <a:lstStyle/>
          <a:p>
            <a:pPr rtl="1" algn="r" indent="0" marL="0">
              <a:lnSpc>
                <a:spcPct val="104000"/>
              </a:lnSpc>
              <a:buNone/>
            </a:pPr>
            <a:r>
              <a:rPr lang="ar-SA" altLang="en-US" sz="1550" dirty="0">
                <a:solidFill>
                  <a:srgbClr val="384653"/>
                </a:solidFill>
                <a:latin typeface="GE SS Two Light" pitchFamily="34" charset="0"/>
                <a:ea typeface="GE SS Two Light" pitchFamily="34" charset="-122"/>
                <a:cs typeface="GE SS Two Light" pitchFamily="34" charset="-120"/>
              </a:rPr>
              <a:t>أداة</a:t>
            </a:r>
            <a:endParaRPr lang="ar-SA" sz="1550" dirty="0"/>
          </a:p>
        </p:txBody>
      </p:sp>
      <p:sp>
        <p:nvSpPr>
          <p:cNvPr id="9" name="Text 5"/>
          <p:cNvSpPr/>
          <p:nvPr/>
        </p:nvSpPr>
        <p:spPr>
          <a:xfrm>
            <a:off x="4333965" y="2814538"/>
            <a:ext cx="3523864" cy="234156"/>
          </a:xfrm>
          <a:prstGeom prst="rect">
            <a:avLst/>
          </a:prstGeom>
          <a:noFill/>
          <a:ln/>
        </p:spPr>
        <p:txBody>
          <a:bodyPr wrap="none" lIns="0" tIns="0" rIns="0" bIns="0" rtlCol="0" anchor="t"/>
          <a:lstStyle/>
          <a:p>
            <a:pPr rtl="1" algn="r" indent="0" marL="0">
              <a:lnSpc>
                <a:spcPct val="130000"/>
              </a:lnSpc>
              <a:buNone/>
            </a:pPr>
            <a:r>
              <a:rPr lang="ar-SA" altLang="en-US" sz="1150" dirty="0">
                <a:solidFill>
                  <a:srgbClr val="384653"/>
                </a:solidFill>
                <a:latin typeface="WinSoft Pro Medium" pitchFamily="34" charset="0"/>
                <a:ea typeface="WinSoft Pro Medium" pitchFamily="34" charset="-122"/>
                <a:cs typeface="WinSoft Pro Medium" pitchFamily="34" charset="-120"/>
              </a:rPr>
              <a:t>تتوفر أداة لمساعدتك في بناء المنتج.</a:t>
            </a:r>
            <a:endParaRPr lang="ar-SA" sz="1150" dirty="0"/>
          </a:p>
        </p:txBody>
      </p:sp>
      <p:pic>
        <p:nvPicPr>
          <p:cNvPr id="10" name="Image 2"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780636" y="1928912"/>
            <a:ext cx="375137" cy="375146"/>
          </a:xfrm>
          <a:prstGeom prst="rect">
            <a:avLst/>
          </a:prstGeom>
        </p:spPr>
      </p:pic>
      <p:sp>
        <p:nvSpPr>
          <p:cNvPr id="11" name="Text 6"/>
          <p:cNvSpPr/>
          <p:nvPr/>
        </p:nvSpPr>
        <p:spPr>
          <a:xfrm>
            <a:off x="631908" y="2482255"/>
            <a:ext cx="3523864" cy="246757"/>
          </a:xfrm>
          <a:prstGeom prst="rect">
            <a:avLst/>
          </a:prstGeom>
          <a:noFill/>
          <a:ln/>
        </p:spPr>
        <p:txBody>
          <a:bodyPr wrap="none" lIns="0" tIns="0" rIns="0" bIns="0" rtlCol="0" anchor="t"/>
          <a:lstStyle/>
          <a:p>
            <a:pPr rtl="1" algn="r" indent="0" marL="0">
              <a:lnSpc>
                <a:spcPct val="104000"/>
              </a:lnSpc>
              <a:buNone/>
            </a:pPr>
            <a:r>
              <a:rPr lang="ar-SA" altLang="en-US" sz="1550" dirty="0">
                <a:solidFill>
                  <a:srgbClr val="384653"/>
                </a:solidFill>
                <a:latin typeface="GE SS Two Light" pitchFamily="34" charset="0"/>
                <a:ea typeface="GE SS Two Light" pitchFamily="34" charset="-122"/>
                <a:cs typeface="GE SS Two Light" pitchFamily="34" charset="-120"/>
              </a:rPr>
              <a:t>محك تقييم</a:t>
            </a:r>
            <a:endParaRPr lang="ar-SA" sz="1550" dirty="0"/>
          </a:p>
        </p:txBody>
      </p:sp>
      <p:sp>
        <p:nvSpPr>
          <p:cNvPr id="12" name="Text 7"/>
          <p:cNvSpPr/>
          <p:nvPr/>
        </p:nvSpPr>
        <p:spPr>
          <a:xfrm>
            <a:off x="631908" y="2814538"/>
            <a:ext cx="3523864" cy="234156"/>
          </a:xfrm>
          <a:prstGeom prst="rect">
            <a:avLst/>
          </a:prstGeom>
          <a:noFill/>
          <a:ln/>
        </p:spPr>
        <p:txBody>
          <a:bodyPr wrap="none" lIns="0" tIns="0" rIns="0" bIns="0" rtlCol="0" anchor="t"/>
          <a:lstStyle/>
          <a:p>
            <a:pPr rtl="1" algn="r" indent="0" marL="0">
              <a:lnSpc>
                <a:spcPct val="130000"/>
              </a:lnSpc>
              <a:buNone/>
            </a:pPr>
            <a:r>
              <a:rPr lang="ar-SA" altLang="en-US" sz="1150" dirty="0">
                <a:solidFill>
                  <a:srgbClr val="384653"/>
                </a:solidFill>
                <a:latin typeface="WinSoft Pro Medium" pitchFamily="34" charset="0"/>
                <a:ea typeface="WinSoft Pro Medium" pitchFamily="34" charset="-122"/>
                <a:cs typeface="WinSoft Pro Medium" pitchFamily="34" charset="-120"/>
              </a:rPr>
              <a:t>معايير واضحة للحكم على جودة عملك.</a:t>
            </a:r>
            <a:endParaRPr lang="ar-SA" sz="1150" dirty="0"/>
          </a:p>
        </p:txBody>
      </p:sp>
      <p:sp>
        <p:nvSpPr>
          <p:cNvPr id="13" name="Shape 8"/>
          <p:cNvSpPr/>
          <p:nvPr/>
        </p:nvSpPr>
        <p:spPr>
          <a:xfrm>
            <a:off x="7813380" y="3209032"/>
            <a:ext cx="3746406" cy="227905"/>
          </a:xfrm>
          <a:prstGeom prst="roundRect">
            <a:avLst>
              <a:gd name="adj" fmla="val 49999"/>
            </a:avLst>
          </a:prstGeom>
          <a:solidFill>
            <a:srgbClr val="D4E9F7"/>
          </a:solidFill>
          <a:ln/>
        </p:spPr>
      </p:sp>
      <p:sp>
        <p:nvSpPr>
          <p:cNvPr id="14" name="Text 9"/>
          <p:cNvSpPr/>
          <p:nvPr/>
        </p:nvSpPr>
        <p:spPr>
          <a:xfrm>
            <a:off x="7293785" y="3253978"/>
            <a:ext cx="4176013" cy="138013"/>
          </a:xfrm>
          <a:prstGeom prst="rect">
            <a:avLst/>
          </a:prstGeom>
          <a:noFill/>
          <a:ln/>
        </p:spPr>
        <p:txBody>
          <a:bodyPr wrap="none" lIns="0" tIns="0" rIns="0" bIns="0" rtlCol="0" anchor="t"/>
          <a:lstStyle/>
          <a:p>
            <a:pPr rtl="1" algn="r" indent="0" marL="0">
              <a:lnSpc>
                <a:spcPct val="96000"/>
              </a:lnSpc>
              <a:buNone/>
            </a:pPr>
            <a:r>
              <a:rPr lang="ar-SA" altLang="en-US" sz="900" dirty="0">
                <a:solidFill>
                  <a:srgbClr val="384653"/>
                </a:solidFill>
                <a:latin typeface="WinSoft Pro Medium" pitchFamily="34" charset="0"/>
                <a:ea typeface="WinSoft Pro Medium" pitchFamily="34" charset="-122"/>
                <a:cs typeface="WinSoft Pro Medium" pitchFamily="34" charset="-120"/>
              </a:rPr>
              <a:t>النجاح لا يعتمد على الحضور وحده، بل على تقديم أدلة تثبت قدرتك على تنفيذ الأداء المطلوب.</a:t>
            </a:r>
            <a:endParaRPr lang="ar-SA" sz="900" dirty="0"/>
          </a:p>
        </p:txBody>
      </p:sp>
      <p:pic>
        <p:nvPicPr>
          <p:cNvPr id="15" name="Image 3" descr="preencoded.png">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012210" y="3597275"/>
            <a:ext cx="3547577" cy="950416"/>
          </a:xfrm>
          <a:prstGeom prst="rect">
            <a:avLst/>
          </a:prstGeom>
        </p:spPr>
      </p:pic>
      <p:sp>
        <p:nvSpPr>
          <p:cNvPr id="16" name="Text 10"/>
          <p:cNvSpPr/>
          <p:nvPr/>
        </p:nvSpPr>
        <p:spPr>
          <a:xfrm>
            <a:off x="8181274" y="3766344"/>
            <a:ext cx="3133250" cy="292596"/>
          </a:xfrm>
          <a:prstGeom prst="rect">
            <a:avLst/>
          </a:prstGeom>
          <a:noFill/>
          <a:ln/>
        </p:spPr>
        <p:txBody>
          <a:bodyPr wrap="none" lIns="0" tIns="0" rIns="0" bIns="0" rtlCol="0" anchor="t"/>
          <a:lstStyle/>
          <a:p>
            <a:pPr rtl="1" algn="ctr" indent="0" marL="0">
              <a:lnSpc>
                <a:spcPct val="130000"/>
              </a:lnSpc>
              <a:buNone/>
            </a:pPr>
            <a:r>
              <a:rPr lang="ar-SA" altLang="en-US" sz="1450" dirty="0">
                <a:solidFill>
                  <a:srgbClr val="384653"/>
                </a:solidFill>
                <a:latin typeface="WinSoft Pro Medium" pitchFamily="34" charset="0"/>
                <a:ea typeface="WinSoft Pro Medium" pitchFamily="34" charset="-122"/>
                <a:cs typeface="WinSoft Pro Medium" pitchFamily="34" charset="-120"/>
              </a:rPr>
              <a:t>تقييم يحتاج لاستكمال (NYC)</a:t>
            </a:r>
            <a:endParaRPr lang="ar-SA" sz="1450" dirty="0"/>
          </a:p>
        </p:txBody>
      </p:sp>
      <p:sp>
        <p:nvSpPr>
          <p:cNvPr id="17" name="Text 11"/>
          <p:cNvSpPr/>
          <p:nvPr/>
        </p:nvSpPr>
        <p:spPr>
          <a:xfrm>
            <a:off x="8181274" y="4144466"/>
            <a:ext cx="3133250" cy="234156"/>
          </a:xfrm>
          <a:prstGeom prst="rect">
            <a:avLst/>
          </a:prstGeom>
          <a:noFill/>
          <a:ln/>
        </p:spPr>
        <p:txBody>
          <a:bodyPr wrap="none" lIns="0" tIns="0" rIns="0" bIns="0" rtlCol="0" anchor="t"/>
          <a:lstStyle/>
          <a:p>
            <a:pPr rtl="1" algn="ctr" indent="0" marL="0">
              <a:lnSpc>
                <a:spcPct val="130000"/>
              </a:lnSpc>
              <a:buNone/>
            </a:pPr>
            <a:r>
              <a:rPr lang="ar-SA" altLang="en-US" sz="1150" dirty="0">
                <a:solidFill>
                  <a:srgbClr val="384653"/>
                </a:solidFill>
                <a:latin typeface="WinSoft Pro Medium" pitchFamily="34" charset="0"/>
                <a:ea typeface="WinSoft Pro Medium" pitchFamily="34" charset="-122"/>
                <a:cs typeface="WinSoft Pro Medium" pitchFamily="34" charset="-120"/>
              </a:rPr>
              <a:t>إذا حصلت على تقييم NYC، راجع التغذية الراجعة.</a:t>
            </a:r>
            <a:endParaRPr lang="ar-SA" sz="1150" dirty="0"/>
          </a:p>
        </p:txBody>
      </p:sp>
      <p:pic>
        <p:nvPicPr>
          <p:cNvPr id="18" name="Image 4" descr="preencoded.png">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322059" y="3597275"/>
            <a:ext cx="3547577" cy="950416"/>
          </a:xfrm>
          <a:prstGeom prst="rect">
            <a:avLst/>
          </a:prstGeom>
        </p:spPr>
      </p:pic>
      <p:sp>
        <p:nvSpPr>
          <p:cNvPr id="19" name="Text 12"/>
          <p:cNvSpPr/>
          <p:nvPr/>
        </p:nvSpPr>
        <p:spPr>
          <a:xfrm>
            <a:off x="4491124" y="3766344"/>
            <a:ext cx="3133250" cy="292596"/>
          </a:xfrm>
          <a:prstGeom prst="rect">
            <a:avLst/>
          </a:prstGeom>
          <a:noFill/>
          <a:ln/>
        </p:spPr>
        <p:txBody>
          <a:bodyPr wrap="none" lIns="0" tIns="0" rIns="0" bIns="0" rtlCol="0" anchor="t"/>
          <a:lstStyle/>
          <a:p>
            <a:pPr rtl="1" algn="ctr" indent="0" marL="0">
              <a:lnSpc>
                <a:spcPct val="130000"/>
              </a:lnSpc>
              <a:buNone/>
            </a:pPr>
            <a:r>
              <a:rPr lang="ar-SA" altLang="en-US" sz="1450" dirty="0">
                <a:solidFill>
                  <a:srgbClr val="384653"/>
                </a:solidFill>
                <a:latin typeface="WinSoft Pro Medium" pitchFamily="34" charset="0"/>
                <a:ea typeface="WinSoft Pro Medium" pitchFamily="34" charset="-122"/>
                <a:cs typeface="WinSoft Pro Medium" pitchFamily="34" charset="-120"/>
              </a:rPr>
              <a:t>تعديل</a:t>
            </a:r>
            <a:endParaRPr lang="ar-SA" sz="1450" dirty="0"/>
          </a:p>
        </p:txBody>
      </p:sp>
      <p:sp>
        <p:nvSpPr>
          <p:cNvPr id="20" name="Text 13"/>
          <p:cNvSpPr/>
          <p:nvPr/>
        </p:nvSpPr>
        <p:spPr>
          <a:xfrm>
            <a:off x="4491124" y="4144466"/>
            <a:ext cx="3133250" cy="234156"/>
          </a:xfrm>
          <a:prstGeom prst="rect">
            <a:avLst/>
          </a:prstGeom>
          <a:noFill/>
          <a:ln/>
        </p:spPr>
        <p:txBody>
          <a:bodyPr wrap="none" lIns="0" tIns="0" rIns="0" bIns="0" rtlCol="0" anchor="t"/>
          <a:lstStyle/>
          <a:p>
            <a:pPr rtl="1" algn="ctr" indent="0" marL="0">
              <a:lnSpc>
                <a:spcPct val="130000"/>
              </a:lnSpc>
              <a:buNone/>
            </a:pPr>
            <a:r>
              <a:rPr lang="ar-SA" altLang="en-US" sz="1150" dirty="0">
                <a:solidFill>
                  <a:srgbClr val="384653"/>
                </a:solidFill>
                <a:latin typeface="WinSoft Pro Medium" pitchFamily="34" charset="0"/>
                <a:ea typeface="WinSoft Pro Medium" pitchFamily="34" charset="-122"/>
                <a:cs typeface="WinSoft Pro Medium" pitchFamily="34" charset="-120"/>
              </a:rPr>
              <a:t>عدّل الدليل أو المنتج المطلوب بناءً على التغذية الراجعة.</a:t>
            </a:r>
            <a:endParaRPr lang="ar-SA" sz="1150" dirty="0"/>
          </a:p>
        </p:txBody>
      </p:sp>
      <p:pic>
        <p:nvPicPr>
          <p:cNvPr id="21" name="Image 5" descr="preencoded.png">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631908" y="3597275"/>
            <a:ext cx="3547577" cy="950416"/>
          </a:xfrm>
          <a:prstGeom prst="rect">
            <a:avLst/>
          </a:prstGeom>
        </p:spPr>
      </p:pic>
      <p:sp>
        <p:nvSpPr>
          <p:cNvPr id="22" name="Text 14"/>
          <p:cNvSpPr/>
          <p:nvPr/>
        </p:nvSpPr>
        <p:spPr>
          <a:xfrm>
            <a:off x="800973" y="3766344"/>
            <a:ext cx="3133250" cy="292596"/>
          </a:xfrm>
          <a:prstGeom prst="rect">
            <a:avLst/>
          </a:prstGeom>
          <a:noFill/>
          <a:ln/>
        </p:spPr>
        <p:txBody>
          <a:bodyPr wrap="none" lIns="0" tIns="0" rIns="0" bIns="0" rtlCol="0" anchor="t"/>
          <a:lstStyle/>
          <a:p>
            <a:pPr rtl="1" algn="ctr" indent="0" marL="0">
              <a:lnSpc>
                <a:spcPct val="130000"/>
              </a:lnSpc>
              <a:buNone/>
            </a:pPr>
            <a:r>
              <a:rPr lang="ar-SA" altLang="en-US" sz="1450" dirty="0">
                <a:solidFill>
                  <a:srgbClr val="384653"/>
                </a:solidFill>
                <a:latin typeface="WinSoft Pro Medium" pitchFamily="34" charset="0"/>
                <a:ea typeface="WinSoft Pro Medium" pitchFamily="34" charset="-122"/>
                <a:cs typeface="WinSoft Pro Medium" pitchFamily="34" charset="-120"/>
              </a:rPr>
              <a:t>إعادة التقديم</a:t>
            </a:r>
            <a:endParaRPr lang="ar-SA" sz="1450" dirty="0"/>
          </a:p>
        </p:txBody>
      </p:sp>
      <p:sp>
        <p:nvSpPr>
          <p:cNvPr id="23" name="Text 15"/>
          <p:cNvSpPr/>
          <p:nvPr/>
        </p:nvSpPr>
        <p:spPr>
          <a:xfrm>
            <a:off x="800973" y="4144466"/>
            <a:ext cx="3133250" cy="234156"/>
          </a:xfrm>
          <a:prstGeom prst="rect">
            <a:avLst/>
          </a:prstGeom>
          <a:noFill/>
          <a:ln/>
        </p:spPr>
        <p:txBody>
          <a:bodyPr wrap="none" lIns="0" tIns="0" rIns="0" bIns="0" rtlCol="0" anchor="t"/>
          <a:lstStyle/>
          <a:p>
            <a:pPr rtl="1" algn="ctr" indent="0" marL="0">
              <a:lnSpc>
                <a:spcPct val="130000"/>
              </a:lnSpc>
              <a:buNone/>
            </a:pPr>
            <a:r>
              <a:rPr lang="ar-SA" altLang="en-US" sz="1150" dirty="0">
                <a:solidFill>
                  <a:srgbClr val="384653"/>
                </a:solidFill>
                <a:latin typeface="WinSoft Pro Medium" pitchFamily="34" charset="0"/>
                <a:ea typeface="WinSoft Pro Medium" pitchFamily="34" charset="-122"/>
                <a:cs typeface="WinSoft Pro Medium" pitchFamily="34" charset="-120"/>
              </a:rPr>
              <a:t>أعد تقديم المنتج المُعدَّل.</a:t>
            </a:r>
            <a:endParaRPr lang="ar-SA" sz="1150" dirty="0"/>
          </a:p>
        </p:txBody>
      </p:sp>
      <p:sp>
        <p:nvSpPr>
          <p:cNvPr id="24" name="Text 16"/>
          <p:cNvSpPr/>
          <p:nvPr/>
        </p:nvSpPr>
        <p:spPr>
          <a:xfrm>
            <a:off x="22324" y="4708029"/>
            <a:ext cx="11537463" cy="234156"/>
          </a:xfrm>
          <a:prstGeom prst="rect">
            <a:avLst/>
          </a:prstGeom>
          <a:noFill/>
          <a:ln/>
        </p:spPr>
        <p:txBody>
          <a:bodyPr wrap="none" lIns="0" tIns="0" rIns="0" bIns="0" rtlCol="0" anchor="t"/>
          <a:lstStyle/>
          <a:p>
            <a:pPr rtl="1" algn="r" indent="0" marL="0">
              <a:lnSpc>
                <a:spcPct val="130000"/>
              </a:lnSpc>
              <a:buNone/>
            </a:pPr>
            <a:r>
              <a:rPr lang="ar-SA" altLang="en-US" sz="1150" dirty="0">
                <a:solidFill>
                  <a:srgbClr val="384653"/>
                </a:solidFill>
                <a:latin typeface="WinSoft Pro Medium" pitchFamily="34" charset="0"/>
                <a:ea typeface="WinSoft Pro Medium" pitchFamily="34" charset="-122"/>
                <a:cs typeface="WinSoft Pro Medium" pitchFamily="34" charset="-120"/>
              </a:rPr>
              <a:t>خلال الوحدة، ستبني </a:t>
            </a:r>
            <a:pPr rtl="1" algn="r" indent="0" marL="0">
              <a:lnSpc>
                <a:spcPct val="130000"/>
              </a:lnSpc>
              <a:buNone/>
            </a:pPr>
            <a:r>
              <a:rPr lang="ar-SA" altLang="en-US" sz="1150" b="1" dirty="0">
                <a:solidFill>
                  <a:srgbClr val="384653"/>
                </a:solidFill>
                <a:latin typeface="WinSoft Pro Medium" pitchFamily="34" charset="0"/>
                <a:ea typeface="WinSoft Pro Medium" pitchFamily="34" charset="-122"/>
                <a:cs typeface="WinSoft Pro Medium" pitchFamily="34" charset="-120"/>
              </a:rPr>
              <a:t>ملف الإنجاز والأدلة (Evidence Portfolio)</a:t>
            </a:r>
            <a:pPr rtl="1" algn="r" indent="0" marL="0">
              <a:lnSpc>
                <a:spcPct val="130000"/>
              </a:lnSpc>
              <a:buNone/>
            </a:pPr>
            <a:r>
              <a:rPr lang="ar-SA" altLang="en-US" sz="1150" dirty="0">
                <a:solidFill>
                  <a:srgbClr val="384653"/>
                </a:solidFill>
                <a:latin typeface="WinSoft Pro Medium" pitchFamily="34" charset="0"/>
                <a:ea typeface="WinSoft Pro Medium" pitchFamily="34" charset="-122"/>
                <a:cs typeface="WinSoft Pro Medium" pitchFamily="34" charset="-120"/>
              </a:rPr>
              <a:t> الذي يضم منتجات الأنشطة الستة، بالإضافة إلى:</a:t>
            </a:r>
            <a:endParaRPr lang="ar-SA" sz="1150" dirty="0"/>
          </a:p>
        </p:txBody>
      </p:sp>
      <p:sp>
        <p:nvSpPr>
          <p:cNvPr id="25" name="Shape 17"/>
          <p:cNvSpPr/>
          <p:nvPr/>
        </p:nvSpPr>
        <p:spPr>
          <a:xfrm>
            <a:off x="8934822" y="5102523"/>
            <a:ext cx="2624965" cy="605334"/>
          </a:xfrm>
          <a:prstGeom prst="roundRect">
            <a:avLst>
              <a:gd name="adj" fmla="val 37189"/>
            </a:avLst>
          </a:prstGeom>
          <a:solidFill>
            <a:srgbClr val="00AEEF"/>
          </a:solidFill>
          <a:ln w="6350">
            <a:solidFill>
              <a:srgbClr val="0094D5"/>
            </a:solidFill>
            <a:prstDash val="solid"/>
          </a:ln>
        </p:spPr>
      </p:sp>
      <p:sp>
        <p:nvSpPr>
          <p:cNvPr id="26" name="Text 18"/>
          <p:cNvSpPr/>
          <p:nvPr/>
        </p:nvSpPr>
        <p:spPr>
          <a:xfrm>
            <a:off x="9091187" y="5258891"/>
            <a:ext cx="2312235" cy="292596"/>
          </a:xfrm>
          <a:prstGeom prst="rect">
            <a:avLst/>
          </a:prstGeom>
          <a:noFill/>
          <a:ln/>
        </p:spPr>
        <p:txBody>
          <a:bodyPr wrap="none" lIns="0" tIns="0" rIns="0" bIns="0" rtlCol="0" anchor="t"/>
          <a:lstStyle/>
          <a:p>
            <a:pPr rtl="1" algn="r" indent="0" marL="0">
              <a:lnSpc>
                <a:spcPct val="130000"/>
              </a:lnSpc>
              <a:buNone/>
            </a:pPr>
            <a:r>
              <a:rPr lang="ar-SA" altLang="en-US" sz="1450" dirty="0">
                <a:solidFill>
                  <a:srgbClr val="FFFFFF"/>
                </a:solidFill>
                <a:latin typeface="WinSoft Pro Medium" pitchFamily="34" charset="0"/>
                <a:ea typeface="WinSoft Pro Medium" pitchFamily="34" charset="-122"/>
                <a:cs typeface="WinSoft Pro Medium" pitchFamily="34" charset="-120"/>
              </a:rPr>
              <a:t>التغذية الراجعة</a:t>
            </a:r>
            <a:endParaRPr lang="ar-SA" sz="1450" dirty="0"/>
          </a:p>
        </p:txBody>
      </p:sp>
      <p:sp>
        <p:nvSpPr>
          <p:cNvPr id="27" name="Shape 19"/>
          <p:cNvSpPr/>
          <p:nvPr/>
        </p:nvSpPr>
        <p:spPr>
          <a:xfrm>
            <a:off x="6167184" y="5102523"/>
            <a:ext cx="2625064" cy="605334"/>
          </a:xfrm>
          <a:prstGeom prst="roundRect">
            <a:avLst>
              <a:gd name="adj" fmla="val 37189"/>
            </a:avLst>
          </a:prstGeom>
          <a:solidFill>
            <a:srgbClr val="00AEEF"/>
          </a:solidFill>
          <a:ln w="6350">
            <a:solidFill>
              <a:srgbClr val="0094D5"/>
            </a:solidFill>
            <a:prstDash val="solid"/>
          </a:ln>
        </p:spPr>
      </p:sp>
      <p:sp>
        <p:nvSpPr>
          <p:cNvPr id="28" name="Text 20"/>
          <p:cNvSpPr/>
          <p:nvPr/>
        </p:nvSpPr>
        <p:spPr>
          <a:xfrm>
            <a:off x="6323549" y="5258891"/>
            <a:ext cx="2312334" cy="292596"/>
          </a:xfrm>
          <a:prstGeom prst="rect">
            <a:avLst/>
          </a:prstGeom>
          <a:noFill/>
          <a:ln/>
        </p:spPr>
        <p:txBody>
          <a:bodyPr wrap="none" lIns="0" tIns="0" rIns="0" bIns="0" rtlCol="0" anchor="t"/>
          <a:lstStyle/>
          <a:p>
            <a:pPr rtl="1" algn="r" indent="0" marL="0">
              <a:lnSpc>
                <a:spcPct val="130000"/>
              </a:lnSpc>
              <a:buNone/>
            </a:pPr>
            <a:r>
              <a:rPr lang="ar-SA" altLang="en-US" sz="1450" dirty="0">
                <a:solidFill>
                  <a:srgbClr val="FFFFFF"/>
                </a:solidFill>
                <a:latin typeface="WinSoft Pro Medium" pitchFamily="34" charset="0"/>
                <a:ea typeface="WinSoft Pro Medium" pitchFamily="34" charset="-122"/>
                <a:cs typeface="WinSoft Pro Medium" pitchFamily="34" charset="-120"/>
              </a:rPr>
              <a:t> التعديلات</a:t>
            </a:r>
            <a:endParaRPr lang="ar-SA" sz="1450" dirty="0"/>
          </a:p>
        </p:txBody>
      </p:sp>
      <p:sp>
        <p:nvSpPr>
          <p:cNvPr id="29" name="Shape 21"/>
          <p:cNvSpPr/>
          <p:nvPr/>
        </p:nvSpPr>
        <p:spPr>
          <a:xfrm>
            <a:off x="3399546" y="5102523"/>
            <a:ext cx="2625064" cy="605334"/>
          </a:xfrm>
          <a:prstGeom prst="roundRect">
            <a:avLst>
              <a:gd name="adj" fmla="val 37189"/>
            </a:avLst>
          </a:prstGeom>
          <a:solidFill>
            <a:srgbClr val="00AEEF"/>
          </a:solidFill>
          <a:ln w="6350">
            <a:solidFill>
              <a:srgbClr val="0094D5"/>
            </a:solidFill>
            <a:prstDash val="solid"/>
          </a:ln>
        </p:spPr>
      </p:sp>
      <p:sp>
        <p:nvSpPr>
          <p:cNvPr id="30" name="Text 22"/>
          <p:cNvSpPr/>
          <p:nvPr/>
        </p:nvSpPr>
        <p:spPr>
          <a:xfrm>
            <a:off x="3555911" y="5258891"/>
            <a:ext cx="2312334" cy="292596"/>
          </a:xfrm>
          <a:prstGeom prst="rect">
            <a:avLst/>
          </a:prstGeom>
          <a:noFill/>
          <a:ln/>
        </p:spPr>
        <p:txBody>
          <a:bodyPr wrap="none" lIns="0" tIns="0" rIns="0" bIns="0" rtlCol="0" anchor="t"/>
          <a:lstStyle/>
          <a:p>
            <a:pPr rtl="1" algn="r" indent="0" marL="0">
              <a:lnSpc>
                <a:spcPct val="130000"/>
              </a:lnSpc>
              <a:buNone/>
            </a:pPr>
            <a:r>
              <a:rPr lang="ar-SA" altLang="en-US" sz="1450" dirty="0">
                <a:solidFill>
                  <a:srgbClr val="FFFFFF"/>
                </a:solidFill>
                <a:latin typeface="WinSoft Pro Medium" pitchFamily="34" charset="0"/>
                <a:ea typeface="WinSoft Pro Medium" pitchFamily="34" charset="-122"/>
                <a:cs typeface="WinSoft Pro Medium" pitchFamily="34" charset="-120"/>
              </a:rPr>
              <a:t>إعادة التقديم عند الحاجة</a:t>
            </a:r>
            <a:endParaRPr lang="ar-SA" sz="1450" dirty="0"/>
          </a:p>
        </p:txBody>
      </p:sp>
      <p:sp>
        <p:nvSpPr>
          <p:cNvPr id="31" name="Shape 23"/>
          <p:cNvSpPr/>
          <p:nvPr/>
        </p:nvSpPr>
        <p:spPr>
          <a:xfrm>
            <a:off x="631908" y="5102523"/>
            <a:ext cx="2625064" cy="605334"/>
          </a:xfrm>
          <a:prstGeom prst="roundRect">
            <a:avLst>
              <a:gd name="adj" fmla="val 37189"/>
            </a:avLst>
          </a:prstGeom>
          <a:solidFill>
            <a:srgbClr val="00AEEF"/>
          </a:solidFill>
          <a:ln w="6350">
            <a:solidFill>
              <a:srgbClr val="0094D5"/>
            </a:solidFill>
            <a:prstDash val="solid"/>
          </a:ln>
        </p:spPr>
      </p:sp>
      <p:sp>
        <p:nvSpPr>
          <p:cNvPr id="32" name="Text 24"/>
          <p:cNvSpPr/>
          <p:nvPr/>
        </p:nvSpPr>
        <p:spPr>
          <a:xfrm>
            <a:off x="788273" y="5258891"/>
            <a:ext cx="2312334" cy="292596"/>
          </a:xfrm>
          <a:prstGeom prst="rect">
            <a:avLst/>
          </a:prstGeom>
          <a:noFill/>
          <a:ln/>
        </p:spPr>
        <p:txBody>
          <a:bodyPr wrap="none" lIns="0" tIns="0" rIns="0" bIns="0" rtlCol="0" anchor="t"/>
          <a:lstStyle/>
          <a:p>
            <a:pPr rtl="1" algn="r" indent="0" marL="0">
              <a:lnSpc>
                <a:spcPct val="130000"/>
              </a:lnSpc>
              <a:buNone/>
            </a:pPr>
            <a:r>
              <a:rPr lang="ar-SA" altLang="en-US" sz="1450" dirty="0">
                <a:solidFill>
                  <a:srgbClr val="FFFFFF"/>
                </a:solidFill>
                <a:latin typeface="WinSoft Pro Medium" pitchFamily="34" charset="0"/>
                <a:ea typeface="WinSoft Pro Medium" pitchFamily="34" charset="-122"/>
                <a:cs typeface="WinSoft Pro Medium" pitchFamily="34" charset="-120"/>
              </a:rPr>
              <a:t>القرار النهائي</a:t>
            </a:r>
            <a:endParaRPr lang="ar-SA" sz="1450" dirty="0"/>
          </a:p>
        </p:txBody>
      </p:sp>
      <p:sp>
        <p:nvSpPr>
          <p:cNvPr id="33" name="Text 25"/>
          <p:cNvSpPr/>
          <p:nvPr/>
        </p:nvSpPr>
        <p:spPr>
          <a:xfrm>
            <a:off x="22324" y="5868194"/>
            <a:ext cx="11537463" cy="234156"/>
          </a:xfrm>
          <a:prstGeom prst="rect">
            <a:avLst/>
          </a:prstGeom>
          <a:noFill/>
          <a:ln/>
        </p:spPr>
        <p:txBody>
          <a:bodyPr wrap="none" lIns="0" tIns="0" rIns="0" bIns="0" rtlCol="0" anchor="t"/>
          <a:lstStyle/>
          <a:p>
            <a:pPr rtl="1" algn="r" indent="0" marL="0">
              <a:lnSpc>
                <a:spcPct val="130000"/>
              </a:lnSpc>
              <a:buNone/>
            </a:pPr>
            <a:r>
              <a:rPr lang="ar-SA" altLang="en-US" sz="1150" dirty="0">
                <a:solidFill>
                  <a:srgbClr val="384653"/>
                </a:solidFill>
                <a:latin typeface="WinSoft Pro Medium" pitchFamily="34" charset="0"/>
                <a:ea typeface="WinSoft Pro Medium" pitchFamily="34" charset="-122"/>
                <a:cs typeface="WinSoft Pro Medium" pitchFamily="34" charset="-120"/>
              </a:rPr>
              <a:t>حزمة ملف الإنجاز الحالية مبنية حول المنتجات الستة وسجل تقديم الأدلة والتأمل.</a:t>
            </a:r>
            <a:endParaRPr lang="ar-SA" sz="11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pic>
        <p:nvPicPr>
          <p:cNvPr id="2" name="Image 0" descr="">    </p:cNvPr>
          <p:cNvPicPr>
            <a:picLocks noChangeAspect="1"/>
          </p:cNvPicPr>
          <p:nvPr/>
        </p:nvPicPr>
        <p:blipFill>
          <a:blip r:embed="rId1"/>
          <a:stretch>
            <a:fillRect/>
          </a:stretch>
        </p:blipFill>
        <p:spPr>
          <a:xfrm>
            <a:off x="8991375" y="0"/>
            <a:ext cx="3200320" cy="6858000"/>
          </a:xfrm>
          <a:custGeom>
            <a:avLst/>
            <a:gdLst/>
            <a:ahLst/>
            <a:cxnLst/>
            <a:rect l="0" t="0" r="100000" b="100000"/>
            <a:pathLst>
              <a:path w="100000" h="100000">
                <a:moveTo>
                  <a:pt x="9570" y="0"/>
                </a:moveTo>
                <a:lnTo>
                  <a:pt x="100000" y="0"/>
                </a:lnTo>
                <a:lnTo>
                  <a:pt x="100000" y="100000"/>
                </a:lnTo>
                <a:lnTo>
                  <a:pt x="30760" y="100000"/>
                </a:lnTo>
                <a:lnTo>
                  <a:pt x="26370" y="95510"/>
                </a:lnTo>
                <a:lnTo>
                  <a:pt x="26370" y="95310"/>
                </a:lnTo>
                <a:lnTo>
                  <a:pt x="25490" y="94530"/>
                </a:lnTo>
                <a:lnTo>
                  <a:pt x="25490" y="94340"/>
                </a:lnTo>
                <a:lnTo>
                  <a:pt x="22660" y="91210"/>
                </a:lnTo>
                <a:lnTo>
                  <a:pt x="18360" y="85550"/>
                </a:lnTo>
                <a:lnTo>
                  <a:pt x="15140" y="80660"/>
                </a:lnTo>
                <a:lnTo>
                  <a:pt x="11910" y="75000"/>
                </a:lnTo>
                <a:lnTo>
                  <a:pt x="9280" y="69530"/>
                </a:lnTo>
                <a:lnTo>
                  <a:pt x="6840" y="63380"/>
                </a:lnTo>
                <a:lnTo>
                  <a:pt x="4790" y="56740"/>
                </a:lnTo>
                <a:lnTo>
                  <a:pt x="3320" y="50200"/>
                </a:lnTo>
                <a:lnTo>
                  <a:pt x="2440" y="44140"/>
                </a:lnTo>
                <a:lnTo>
                  <a:pt x="2050" y="39060"/>
                </a:lnTo>
                <a:lnTo>
                  <a:pt x="2050" y="30860"/>
                </a:lnTo>
                <a:lnTo>
                  <a:pt x="2540" y="25000"/>
                </a:lnTo>
                <a:lnTo>
                  <a:pt x="3320" y="19820"/>
                </a:lnTo>
                <a:lnTo>
                  <a:pt x="4880" y="12890"/>
                </a:lnTo>
                <a:lnTo>
                  <a:pt x="6930" y="6350"/>
                </a:lnTo>
                <a:close/>
              </a:path>
            </a:pathLst>
          </a:custGeom>
        </p:spPr>
      </p:pic>
      <p:sp>
        <p:nvSpPr>
          <p:cNvPr id="3" name="Text 0"/>
          <p:cNvSpPr/>
          <p:nvPr/>
        </p:nvSpPr>
        <p:spPr>
          <a:xfrm>
            <a:off x="631908" y="2432745"/>
            <a:ext cx="7879954" cy="717054"/>
          </a:xfrm>
          <a:prstGeom prst="rect">
            <a:avLst/>
          </a:prstGeom>
          <a:noFill/>
          <a:ln/>
        </p:spPr>
        <p:txBody>
          <a:bodyPr wrap="none" lIns="0" tIns="0" rIns="0" bIns="0" rtlCol="0" anchor="t"/>
          <a:lstStyle/>
          <a:p>
            <a:pPr rtl="1" algn="r" indent="0" marL="0">
              <a:lnSpc>
                <a:spcPct val="104000"/>
              </a:lnSpc>
              <a:buNone/>
            </a:pPr>
            <a:r>
              <a:rPr lang="ar-SA" altLang="en-US" sz="4500" b="1" dirty="0">
                <a:solidFill>
                  <a:srgbClr val="2E3C4E"/>
                </a:solidFill>
                <a:latin typeface="GE SS Two Light" pitchFamily="34" charset="0"/>
                <a:ea typeface="GE SS Two Light" pitchFamily="34" charset="-122"/>
                <a:cs typeface="GE SS Two Light" pitchFamily="34" charset="-120"/>
              </a:rPr>
              <a:t>النتاج التمكيني الأول</a:t>
            </a:r>
            <a:endParaRPr lang="ar-SA" sz="4500" dirty="0"/>
          </a:p>
        </p:txBody>
      </p:sp>
      <p:sp>
        <p:nvSpPr>
          <p:cNvPr id="4" name="Text 1"/>
          <p:cNvSpPr/>
          <p:nvPr/>
        </p:nvSpPr>
        <p:spPr>
          <a:xfrm>
            <a:off x="22324" y="3386733"/>
            <a:ext cx="8489539" cy="252710"/>
          </a:xfrm>
          <a:prstGeom prst="rect">
            <a:avLst/>
          </a:prstGeom>
          <a:noFill/>
          <a:ln/>
        </p:spPr>
        <p:txBody>
          <a:bodyPr wrap="none" lIns="0" tIns="0" rIns="0" bIns="0" rtlCol="0" anchor="t"/>
          <a:lstStyle/>
          <a:p>
            <a:pPr rtl="1" algn="r" indent="0" marL="0">
              <a:lnSpc>
                <a:spcPct val="133000"/>
              </a:lnSpc>
              <a:buNone/>
            </a:pPr>
            <a:r>
              <a:rPr lang="ar-SA" altLang="en-US" sz="1200" dirty="0">
                <a:solidFill>
                  <a:srgbClr val="384653"/>
                </a:solidFill>
                <a:latin typeface="WinSoft Pro Medium" pitchFamily="34" charset="0"/>
                <a:ea typeface="WinSoft Pro Medium" pitchFamily="34" charset="-122"/>
                <a:cs typeface="WinSoft Pro Medium" pitchFamily="34" charset="-120"/>
              </a:rPr>
              <a:t>عند الانتهاء من نشاطات التعلّم الآتية، وبالاستعانة بالموارد والإرشادات اللازمة، ستكون قادرًا على:</a:t>
            </a:r>
            <a:endParaRPr lang="ar-SA" sz="1200" dirty="0"/>
          </a:p>
        </p:txBody>
      </p:sp>
      <p:sp>
        <p:nvSpPr>
          <p:cNvPr id="5" name="Text 2"/>
          <p:cNvSpPr/>
          <p:nvPr/>
        </p:nvSpPr>
        <p:spPr>
          <a:xfrm>
            <a:off x="22324" y="3994845"/>
            <a:ext cx="8252611" cy="252710"/>
          </a:xfrm>
          <a:prstGeom prst="rect">
            <a:avLst/>
          </a:prstGeom>
          <a:noFill/>
          <a:ln/>
        </p:spPr>
        <p:txBody>
          <a:bodyPr wrap="none" lIns="0" tIns="0" rIns="0" bIns="0" rtlCol="0" anchor="t"/>
          <a:lstStyle/>
          <a:p>
            <a:pPr rtl="1" algn="r" indent="0" marL="0">
              <a:lnSpc>
                <a:spcPct val="133000"/>
              </a:lnSpc>
              <a:buNone/>
            </a:pPr>
            <a:r>
              <a:rPr lang="ar-SA" altLang="en-US" sz="1200" b="1" dirty="0">
                <a:solidFill>
                  <a:srgbClr val="384653"/>
                </a:solidFill>
                <a:latin typeface="WinSoft Pro Medium" pitchFamily="34" charset="0"/>
                <a:ea typeface="WinSoft Pro Medium" pitchFamily="34" charset="-122"/>
                <a:cs typeface="WinSoft Pro Medium" pitchFamily="34" charset="-120"/>
              </a:rPr>
              <a:t>دمج المتدربين ذوي الإعاقة والاحتياجات الخاصة في دورة التعلم</a:t>
            </a:r>
            <a:endParaRPr lang="ar-SA" sz="1200" dirty="0"/>
          </a:p>
        </p:txBody>
      </p:sp>
      <p:sp>
        <p:nvSpPr>
          <p:cNvPr id="6" name="Shape 3"/>
          <p:cNvSpPr/>
          <p:nvPr/>
        </p:nvSpPr>
        <p:spPr>
          <a:xfrm>
            <a:off x="8492813" y="3817144"/>
            <a:ext cx="19050" cy="608112"/>
          </a:xfrm>
          <a:prstGeom prst="roundRect">
            <a:avLst>
              <a:gd name="adj" fmla="val 49999"/>
            </a:avLst>
          </a:prstGeom>
          <a:solidFill>
            <a:srgbClr val="75BAE6"/>
          </a:solidFill>
          <a:ln/>
        </p:spPr>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631908" y="616248"/>
            <a:ext cx="10927878" cy="519609"/>
          </a:xfrm>
          <a:prstGeom prst="rect">
            <a:avLst/>
          </a:prstGeom>
          <a:noFill/>
          <a:ln/>
        </p:spPr>
        <p:txBody>
          <a:bodyPr wrap="none" lIns="0" tIns="0" rIns="0" bIns="0" rtlCol="0" anchor="t"/>
          <a:lstStyle/>
          <a:p>
            <a:pPr rtl="1" algn="r" indent="0" marL="0">
              <a:lnSpc>
                <a:spcPct val="104000"/>
              </a:lnSpc>
              <a:buNone/>
            </a:pPr>
            <a:r>
              <a:rPr lang="ar-SA" altLang="en-US" sz="3250" b="1" dirty="0">
                <a:solidFill>
                  <a:srgbClr val="2E3C4E"/>
                </a:solidFill>
                <a:latin typeface="GE SS Two Light" pitchFamily="34" charset="0"/>
                <a:ea typeface="GE SS Two Light" pitchFamily="34" charset="-122"/>
                <a:cs typeface="GE SS Two Light" pitchFamily="34" charset="-120"/>
              </a:rPr>
              <a:t>النشاط 1.1</a:t>
            </a:r>
            <a:endParaRPr lang="ar-SA" sz="3250" dirty="0"/>
          </a:p>
        </p:txBody>
      </p:sp>
      <p:sp>
        <p:nvSpPr>
          <p:cNvPr id="3" name="Text 1"/>
          <p:cNvSpPr/>
          <p:nvPr/>
        </p:nvSpPr>
        <p:spPr>
          <a:xfrm>
            <a:off x="631908" y="1198959"/>
            <a:ext cx="10927878" cy="519609"/>
          </a:xfrm>
          <a:prstGeom prst="rect">
            <a:avLst/>
          </a:prstGeom>
          <a:noFill/>
          <a:ln/>
        </p:spPr>
        <p:txBody>
          <a:bodyPr wrap="none" lIns="0" tIns="0" rIns="0" bIns="0" rtlCol="0" anchor="t"/>
          <a:lstStyle/>
          <a:p>
            <a:pPr rtl="1" algn="r" indent="0" marL="0">
              <a:lnSpc>
                <a:spcPct val="104000"/>
              </a:lnSpc>
              <a:buNone/>
            </a:pPr>
            <a:r>
              <a:rPr lang="ar-SA" altLang="en-US" sz="3250" b="1" dirty="0">
                <a:solidFill>
                  <a:srgbClr val="2E3C4E"/>
                </a:solidFill>
                <a:latin typeface="GE SS Two Light" pitchFamily="34" charset="0"/>
                <a:ea typeface="GE SS Two Light" pitchFamily="34" charset="-122"/>
                <a:cs typeface="GE SS Two Light" pitchFamily="34" charset="-120"/>
              </a:rPr>
              <a:t>رسم خريطة الحواجز عبر رحلة المتعلم</a:t>
            </a:r>
            <a:endParaRPr lang="ar-SA" sz="3250" dirty="0"/>
          </a:p>
        </p:txBody>
      </p:sp>
      <p:sp>
        <p:nvSpPr>
          <p:cNvPr id="4" name="Shape 2"/>
          <p:cNvSpPr/>
          <p:nvPr/>
        </p:nvSpPr>
        <p:spPr>
          <a:xfrm>
            <a:off x="6174824" y="1955502"/>
            <a:ext cx="5384963" cy="935831"/>
          </a:xfrm>
          <a:prstGeom prst="roundRect">
            <a:avLst>
              <a:gd name="adj" fmla="val 25322"/>
            </a:avLst>
          </a:prstGeom>
          <a:solidFill>
            <a:srgbClr val="00AEEF"/>
          </a:solidFill>
          <a:ln w="6350">
            <a:solidFill>
              <a:srgbClr val="0094D5"/>
            </a:solidFill>
            <a:prstDash val="solid"/>
          </a:ln>
        </p:spPr>
      </p:sp>
      <p:sp>
        <p:nvSpPr>
          <p:cNvPr id="5" name="Text 3"/>
          <p:cNvSpPr/>
          <p:nvPr/>
        </p:nvSpPr>
        <p:spPr>
          <a:xfrm>
            <a:off x="6339126" y="2119809"/>
            <a:ext cx="5056359" cy="259755"/>
          </a:xfrm>
          <a:prstGeom prst="rect">
            <a:avLst/>
          </a:prstGeom>
          <a:noFill/>
          <a:ln/>
        </p:spPr>
        <p:txBody>
          <a:bodyPr wrap="none" lIns="0" tIns="0" rIns="0" bIns="0" rtlCol="0" anchor="t"/>
          <a:lstStyle/>
          <a:p>
            <a:pPr rtl="1" algn="r" indent="0" marL="0">
              <a:lnSpc>
                <a:spcPct val="104000"/>
              </a:lnSpc>
              <a:buNone/>
            </a:pPr>
            <a:r>
              <a:rPr lang="ar-SA" altLang="en-US" sz="1600" dirty="0">
                <a:solidFill>
                  <a:srgbClr val="000000"/>
                </a:solidFill>
                <a:latin typeface="GE SS Two Light" pitchFamily="34" charset="0"/>
                <a:ea typeface="GE SS Two Light" pitchFamily="34" charset="-122"/>
                <a:cs typeface="GE SS Two Light" pitchFamily="34" charset="-120"/>
              </a:rPr>
              <a:t>المدة</a:t>
            </a:r>
            <a:endParaRPr lang="ar-SA" sz="1600" dirty="0"/>
          </a:p>
        </p:txBody>
      </p:sp>
      <p:sp>
        <p:nvSpPr>
          <p:cNvPr id="6" name="Text 4"/>
          <p:cNvSpPr/>
          <p:nvPr/>
        </p:nvSpPr>
        <p:spPr>
          <a:xfrm>
            <a:off x="6339126" y="2474317"/>
            <a:ext cx="5056359" cy="252710"/>
          </a:xfrm>
          <a:prstGeom prst="rect">
            <a:avLst/>
          </a:prstGeom>
          <a:noFill/>
          <a:ln/>
        </p:spPr>
        <p:txBody>
          <a:bodyPr wrap="none" lIns="0" tIns="0" rIns="0" bIns="0" rtlCol="0" anchor="t"/>
          <a:lstStyle/>
          <a:p>
            <a:pPr rtl="1" algn="r" indent="0" marL="0">
              <a:lnSpc>
                <a:spcPct val="133000"/>
              </a:lnSpc>
              <a:buNone/>
            </a:pPr>
            <a:r>
              <a:rPr lang="ar-SA" altLang="en-US" sz="1200" i="1" dirty="0">
                <a:solidFill>
                  <a:srgbClr val="000000"/>
                </a:solidFill>
                <a:latin typeface="WinSoft Pro Medium" pitchFamily="34" charset="0"/>
                <a:ea typeface="WinSoft Pro Medium" pitchFamily="34" charset="-122"/>
                <a:cs typeface="WinSoft Pro Medium" pitchFamily="34" charset="-120"/>
              </a:rPr>
              <a:t>3 </a:t>
            </a:r>
            <a:pPr rtl="1" algn="r" indent="0" marL="0">
              <a:lnSpc>
                <a:spcPct val="133000"/>
              </a:lnSpc>
              <a:buNone/>
            </a:pPr>
            <a:r>
              <a:rPr lang="ar-SA" altLang="en-US" sz="1200" dirty="0">
                <a:solidFill>
                  <a:srgbClr val="000000"/>
                </a:solidFill>
                <a:latin typeface="WinSoft Pro Medium" pitchFamily="34" charset="0"/>
                <a:ea typeface="WinSoft Pro Medium" pitchFamily="34" charset="-122"/>
                <a:cs typeface="WinSoft Pro Medium" pitchFamily="34" charset="-120"/>
              </a:rPr>
              <a:t>ساعات</a:t>
            </a:r>
            <a:endParaRPr lang="ar-SA" sz="1200" dirty="0"/>
          </a:p>
        </p:txBody>
      </p:sp>
      <p:sp>
        <p:nvSpPr>
          <p:cNvPr id="7" name="Shape 5"/>
          <p:cNvSpPr/>
          <p:nvPr/>
        </p:nvSpPr>
        <p:spPr>
          <a:xfrm>
            <a:off x="631908" y="1955502"/>
            <a:ext cx="5384963" cy="935831"/>
          </a:xfrm>
          <a:prstGeom prst="roundRect">
            <a:avLst>
              <a:gd name="adj" fmla="val 25322"/>
            </a:avLst>
          </a:prstGeom>
          <a:solidFill>
            <a:srgbClr val="00AEEF"/>
          </a:solidFill>
          <a:ln w="6350">
            <a:solidFill>
              <a:srgbClr val="0094D5"/>
            </a:solidFill>
            <a:prstDash val="solid"/>
          </a:ln>
        </p:spPr>
      </p:sp>
      <p:sp>
        <p:nvSpPr>
          <p:cNvPr id="8" name="Text 6"/>
          <p:cNvSpPr/>
          <p:nvPr/>
        </p:nvSpPr>
        <p:spPr>
          <a:xfrm>
            <a:off x="796211" y="2119809"/>
            <a:ext cx="5056359" cy="259755"/>
          </a:xfrm>
          <a:prstGeom prst="rect">
            <a:avLst/>
          </a:prstGeom>
          <a:noFill/>
          <a:ln/>
        </p:spPr>
        <p:txBody>
          <a:bodyPr wrap="none" lIns="0" tIns="0" rIns="0" bIns="0" rtlCol="0" anchor="t"/>
          <a:lstStyle/>
          <a:p>
            <a:pPr rtl="1" algn="r" indent="0" marL="0">
              <a:lnSpc>
                <a:spcPct val="104000"/>
              </a:lnSpc>
              <a:buNone/>
            </a:pPr>
            <a:r>
              <a:rPr lang="ar-SA" altLang="en-US" sz="1600" dirty="0">
                <a:solidFill>
                  <a:srgbClr val="000000"/>
                </a:solidFill>
                <a:latin typeface="GE SS Two Light" pitchFamily="34" charset="0"/>
                <a:ea typeface="GE SS Two Light" pitchFamily="34" charset="-122"/>
                <a:cs typeface="GE SS Two Light" pitchFamily="34" charset="-120"/>
              </a:rPr>
              <a:t>أسلوب التنفيذ</a:t>
            </a:r>
            <a:endParaRPr lang="ar-SA" sz="1600" dirty="0"/>
          </a:p>
        </p:txBody>
      </p:sp>
      <p:sp>
        <p:nvSpPr>
          <p:cNvPr id="9" name="Text 7"/>
          <p:cNvSpPr/>
          <p:nvPr/>
        </p:nvSpPr>
        <p:spPr>
          <a:xfrm>
            <a:off x="796211" y="2474317"/>
            <a:ext cx="5056359" cy="252710"/>
          </a:xfrm>
          <a:prstGeom prst="rect">
            <a:avLst/>
          </a:prstGeom>
          <a:noFill/>
          <a:ln/>
        </p:spPr>
        <p:txBody>
          <a:bodyPr wrap="none" lIns="0" tIns="0" rIns="0" bIns="0" rtlCol="0" anchor="t"/>
          <a:lstStyle/>
          <a:p>
            <a:pPr rtl="1" algn="r" indent="0" marL="0">
              <a:lnSpc>
                <a:spcPct val="133000"/>
              </a:lnSpc>
              <a:buNone/>
            </a:pPr>
            <a:r>
              <a:rPr lang="ar-SA" altLang="en-US" sz="1200" dirty="0">
                <a:solidFill>
                  <a:srgbClr val="000000"/>
                </a:solidFill>
                <a:latin typeface="WinSoft Pro Medium" pitchFamily="34" charset="0"/>
                <a:ea typeface="WinSoft Pro Medium" pitchFamily="34" charset="-122"/>
                <a:cs typeface="WinSoft Pro Medium" pitchFamily="34" charset="-120"/>
              </a:rPr>
              <a:t>مجموعات</a:t>
            </a:r>
            <a:pPr rtl="1" algn="r" indent="0" marL="0">
              <a:lnSpc>
                <a:spcPct val="133000"/>
              </a:lnSpc>
              <a:buNone/>
            </a:pPr>
            <a:r>
              <a:rPr lang="ar-SA" altLang="en-US" sz="1200" i="1" dirty="0">
                <a:solidFill>
                  <a:srgbClr val="000000"/>
                </a:solidFill>
                <a:latin typeface="WinSoft Pro Medium" pitchFamily="34" charset="0"/>
                <a:ea typeface="WinSoft Pro Medium" pitchFamily="34" charset="-122"/>
                <a:cs typeface="WinSoft Pro Medium" pitchFamily="34" charset="-120"/>
              </a:rPr>
              <a:t> </a:t>
            </a:r>
            <a:pPr rtl="1" algn="r" indent="0" marL="0">
              <a:lnSpc>
                <a:spcPct val="133000"/>
              </a:lnSpc>
              <a:buNone/>
            </a:pPr>
            <a:r>
              <a:rPr lang="ar-SA" altLang="en-US" sz="1200" dirty="0">
                <a:solidFill>
                  <a:srgbClr val="000000"/>
                </a:solidFill>
                <a:latin typeface="WinSoft Pro Medium" pitchFamily="34" charset="0"/>
                <a:ea typeface="WinSoft Pro Medium" pitchFamily="34" charset="-122"/>
                <a:cs typeface="WinSoft Pro Medium" pitchFamily="34" charset="-120"/>
              </a:rPr>
              <a:t>ثنائية</a:t>
            </a:r>
            <a:endParaRPr lang="ar-SA" sz="1200" dirty="0"/>
          </a:p>
        </p:txBody>
      </p:sp>
      <p:sp>
        <p:nvSpPr>
          <p:cNvPr id="10" name="Text 8"/>
          <p:cNvSpPr/>
          <p:nvPr/>
        </p:nvSpPr>
        <p:spPr>
          <a:xfrm>
            <a:off x="631908" y="3128268"/>
            <a:ext cx="10927878" cy="259755"/>
          </a:xfrm>
          <a:prstGeom prst="rect">
            <a:avLst/>
          </a:prstGeom>
          <a:noFill/>
          <a:ln/>
        </p:spPr>
        <p:txBody>
          <a:bodyPr wrap="none" lIns="0" tIns="0" rIns="0" bIns="0" rtlCol="0" anchor="t"/>
          <a:lstStyle/>
          <a:p>
            <a:pPr rtl="1" algn="r" indent="0" marL="0">
              <a:lnSpc>
                <a:spcPct val="104000"/>
              </a:lnSpc>
              <a:buNone/>
            </a:pPr>
            <a:r>
              <a:rPr lang="ar-SA" altLang="en-US" sz="1600" dirty="0">
                <a:solidFill>
                  <a:srgbClr val="2E3C4E"/>
                </a:solidFill>
                <a:latin typeface="GE SS Two Light" pitchFamily="34" charset="0"/>
                <a:ea typeface="GE SS Two Light" pitchFamily="34" charset="-122"/>
                <a:cs typeface="GE SS Two Light" pitchFamily="34" charset="-120"/>
              </a:rPr>
              <a:t>المعرفة</a:t>
            </a:r>
            <a:endParaRPr lang="ar-SA" sz="1600" dirty="0"/>
          </a:p>
        </p:txBody>
      </p:sp>
      <p:sp>
        <p:nvSpPr>
          <p:cNvPr id="11" name="Text 9"/>
          <p:cNvSpPr/>
          <p:nvPr/>
        </p:nvSpPr>
        <p:spPr>
          <a:xfrm>
            <a:off x="22324" y="3624957"/>
            <a:ext cx="11537463" cy="252710"/>
          </a:xfrm>
          <a:prstGeom prst="rect">
            <a:avLst/>
          </a:prstGeom>
          <a:noFill/>
          <a:ln/>
        </p:spPr>
        <p:txBody>
          <a:bodyPr wrap="none" lIns="0" tIns="0" rIns="0" bIns="0" rtlCol="0" anchor="t"/>
          <a:lstStyle/>
          <a:p>
            <a:pPr rtl="1" algn="r" indent="0" marL="0">
              <a:lnSpc>
                <a:spcPct val="133000"/>
              </a:lnSpc>
              <a:buNone/>
            </a:pPr>
            <a:r>
              <a:rPr lang="ar-SA" altLang="en-US" sz="1200" dirty="0">
                <a:solidFill>
                  <a:srgbClr val="384653"/>
                </a:solidFill>
                <a:latin typeface="WinSoft Pro Medium" pitchFamily="34" charset="0"/>
                <a:ea typeface="WinSoft Pro Medium" pitchFamily="34" charset="-122"/>
                <a:cs typeface="WinSoft Pro Medium" pitchFamily="34" charset="-120"/>
              </a:rPr>
              <a:t>ينطلق النشاط من المنظور الحقوقي للتعليم الشامل:</a:t>
            </a:r>
            <a:endParaRPr lang="ar-SA" sz="1200" dirty="0"/>
          </a:p>
        </p:txBody>
      </p:sp>
      <p:sp>
        <p:nvSpPr>
          <p:cNvPr id="12" name="Shape 10"/>
          <p:cNvSpPr/>
          <p:nvPr/>
        </p:nvSpPr>
        <p:spPr>
          <a:xfrm>
            <a:off x="631908" y="4233069"/>
            <a:ext cx="5271261" cy="616049"/>
          </a:xfrm>
          <a:prstGeom prst="roundRect">
            <a:avLst>
              <a:gd name="adj" fmla="val 38466"/>
            </a:avLst>
          </a:prstGeom>
          <a:solidFill>
            <a:srgbClr val="B6FCB8"/>
          </a:solidFill>
          <a:ln/>
        </p:spPr>
      </p:sp>
      <p:pic>
        <p:nvPicPr>
          <p:cNvPr id="13" name="Image 0" descr="preencoded.png">    </p:cNvPr>
          <p:cNvPicPr>
            <a:picLocks noChangeAspect="1"/>
          </p:cNvPicPr>
          <p:nvPr/>
        </p:nvPicPr>
        <p:blipFill>
          <a:blip r:embed="rId1"/>
          <a:stretch>
            <a:fillRect/>
          </a:stretch>
        </p:blipFill>
        <p:spPr>
          <a:xfrm>
            <a:off x="789861" y="4444702"/>
            <a:ext cx="197440" cy="157956"/>
          </a:xfrm>
          <a:prstGeom prst="rect">
            <a:avLst/>
          </a:prstGeom>
        </p:spPr>
      </p:pic>
      <p:sp>
        <p:nvSpPr>
          <p:cNvPr id="14" name="Text 11"/>
          <p:cNvSpPr/>
          <p:nvPr/>
        </p:nvSpPr>
        <p:spPr>
          <a:xfrm>
            <a:off x="535669" y="4414738"/>
            <a:ext cx="5209549" cy="252710"/>
          </a:xfrm>
          <a:prstGeom prst="rect">
            <a:avLst/>
          </a:prstGeom>
          <a:noFill/>
          <a:ln/>
        </p:spPr>
        <p:txBody>
          <a:bodyPr wrap="none" lIns="0" tIns="0" rIns="0" bIns="0" rtlCol="0" anchor="t"/>
          <a:lstStyle/>
          <a:p>
            <a:pPr rtl="1" algn="r" indent="0" marL="0">
              <a:lnSpc>
                <a:spcPct val="133000"/>
              </a:lnSpc>
              <a:buNone/>
            </a:pPr>
            <a:r>
              <a:rPr lang="ar-SA" altLang="en-US" sz="1200" dirty="0">
                <a:solidFill>
                  <a:srgbClr val="000000"/>
                </a:solidFill>
                <a:latin typeface="WinSoft Pro Medium" pitchFamily="34" charset="0"/>
                <a:ea typeface="WinSoft Pro Medium" pitchFamily="34" charset="-122"/>
                <a:cs typeface="WinSoft Pro Medium" pitchFamily="34" charset="-120"/>
              </a:rPr>
              <a:t>بل </a:t>
            </a:r>
            <a:pPr rtl="1" algn="r" indent="0" marL="0">
              <a:lnSpc>
                <a:spcPct val="133000"/>
              </a:lnSpc>
              <a:buNone/>
            </a:pPr>
            <a:r>
              <a:rPr lang="ar-SA" altLang="en-US" sz="1200" b="1" dirty="0">
                <a:solidFill>
                  <a:srgbClr val="000000"/>
                </a:solidFill>
                <a:latin typeface="WinSoft Pro Medium" pitchFamily="34" charset="0"/>
                <a:ea typeface="WinSoft Pro Medium" pitchFamily="34" charset="-122"/>
                <a:cs typeface="WinSoft Pro Medium" pitchFamily="34" charset="-120"/>
              </a:rPr>
              <a:t>«ما الحاجز في التصميم أو البيئة أو التواصل أو التقييم؟ وما أثره؟»</a:t>
            </a:r>
            <a:pPr rtl="1" algn="r" indent="0" marL="0">
              <a:lnSpc>
                <a:spcPct val="133000"/>
              </a:lnSpc>
              <a:buNone/>
            </a:pPr>
            <a:r>
              <a:rPr lang="ar-SA" altLang="en-US" sz="1200" dirty="0">
                <a:solidFill>
                  <a:srgbClr val="000000"/>
                </a:solidFill>
                <a:latin typeface="WinSoft Pro Medium" pitchFamily="34" charset="0"/>
                <a:ea typeface="WinSoft Pro Medium" pitchFamily="34" charset="-122"/>
                <a:cs typeface="WinSoft Pro Medium" pitchFamily="34" charset="-120"/>
              </a:rPr>
              <a:t>.</a:t>
            </a:r>
            <a:endParaRPr lang="ar-SA" sz="1200" dirty="0"/>
          </a:p>
        </p:txBody>
      </p:sp>
      <p:sp>
        <p:nvSpPr>
          <p:cNvPr id="15" name="Shape 12"/>
          <p:cNvSpPr/>
          <p:nvPr/>
        </p:nvSpPr>
        <p:spPr>
          <a:xfrm>
            <a:off x="6294875" y="4233069"/>
            <a:ext cx="5271261" cy="616049"/>
          </a:xfrm>
          <a:prstGeom prst="roundRect">
            <a:avLst>
              <a:gd name="adj" fmla="val 38466"/>
            </a:avLst>
          </a:prstGeom>
          <a:solidFill>
            <a:srgbClr val="D4E9F7"/>
          </a:solidFill>
          <a:ln/>
        </p:spPr>
      </p:sp>
      <p:pic>
        <p:nvPicPr>
          <p:cNvPr id="16" name="Image 1" descr="preencoded.png">    </p:cNvPr>
          <p:cNvPicPr>
            <a:picLocks noChangeAspect="1"/>
          </p:cNvPicPr>
          <p:nvPr/>
        </p:nvPicPr>
        <p:blipFill>
          <a:blip r:embed="rId2"/>
          <a:stretch>
            <a:fillRect/>
          </a:stretch>
        </p:blipFill>
        <p:spPr>
          <a:xfrm>
            <a:off x="6452828" y="4444702"/>
            <a:ext cx="197440" cy="157956"/>
          </a:xfrm>
          <a:prstGeom prst="rect">
            <a:avLst/>
          </a:prstGeom>
        </p:spPr>
      </p:pic>
      <p:sp>
        <p:nvSpPr>
          <p:cNvPr id="17" name="Text 13"/>
          <p:cNvSpPr/>
          <p:nvPr/>
        </p:nvSpPr>
        <p:spPr>
          <a:xfrm>
            <a:off x="6198636" y="4414738"/>
            <a:ext cx="5209549" cy="252710"/>
          </a:xfrm>
          <a:prstGeom prst="rect">
            <a:avLst/>
          </a:prstGeom>
          <a:noFill/>
          <a:ln/>
        </p:spPr>
        <p:txBody>
          <a:bodyPr wrap="none" lIns="0" tIns="0" rIns="0" bIns="0" rtlCol="0" anchor="t"/>
          <a:lstStyle/>
          <a:p>
            <a:pPr rtl="1" algn="r" indent="0" marL="0">
              <a:lnSpc>
                <a:spcPct val="133000"/>
              </a:lnSpc>
              <a:buNone/>
            </a:pPr>
            <a:r>
              <a:rPr lang="ar-SA" altLang="en-US" sz="1200" dirty="0">
                <a:solidFill>
                  <a:srgbClr val="000000"/>
                </a:solidFill>
                <a:latin typeface="WinSoft Pro Medium" pitchFamily="34" charset="0"/>
                <a:ea typeface="WinSoft Pro Medium" pitchFamily="34" charset="-122"/>
                <a:cs typeface="WinSoft Pro Medium" pitchFamily="34" charset="-120"/>
              </a:rPr>
              <a:t> السؤال المهني ليس </a:t>
            </a:r>
            <a:pPr rtl="1" algn="r" indent="0" marL="0">
              <a:lnSpc>
                <a:spcPct val="133000"/>
              </a:lnSpc>
              <a:buNone/>
            </a:pPr>
            <a:r>
              <a:rPr lang="ar-SA" altLang="en-US" sz="1200" b="1" dirty="0">
                <a:solidFill>
                  <a:srgbClr val="000000"/>
                </a:solidFill>
                <a:latin typeface="WinSoft Pro Medium" pitchFamily="34" charset="0"/>
                <a:ea typeface="WinSoft Pro Medium" pitchFamily="34" charset="-122"/>
                <a:cs typeface="WinSoft Pro Medium" pitchFamily="34" charset="-120"/>
              </a:rPr>
              <a:t>ما المشكلة في المتدرب؟</a:t>
            </a:r>
            <a:endParaRPr lang="ar-SA" sz="1200" dirty="0"/>
          </a:p>
        </p:txBody>
      </p:sp>
      <p:sp>
        <p:nvSpPr>
          <p:cNvPr id="18" name="Text 14"/>
          <p:cNvSpPr/>
          <p:nvPr/>
        </p:nvSpPr>
        <p:spPr>
          <a:xfrm>
            <a:off x="22324" y="5204520"/>
            <a:ext cx="11537463" cy="252710"/>
          </a:xfrm>
          <a:prstGeom prst="rect">
            <a:avLst/>
          </a:prstGeom>
          <a:noFill/>
          <a:ln/>
        </p:spPr>
        <p:txBody>
          <a:bodyPr wrap="none" lIns="0" tIns="0" rIns="0" bIns="0" rtlCol="0" anchor="t"/>
          <a:lstStyle/>
          <a:p>
            <a:pPr rtl="1" algn="r" indent="0" marL="0">
              <a:lnSpc>
                <a:spcPct val="133000"/>
              </a:lnSpc>
              <a:buNone/>
            </a:pPr>
            <a:r>
              <a:rPr lang="ar-SA" altLang="en-US" sz="1200" dirty="0">
                <a:solidFill>
                  <a:srgbClr val="384653"/>
                </a:solidFill>
                <a:latin typeface="WinSoft Pro Medium" pitchFamily="34" charset="0"/>
                <a:ea typeface="WinSoft Pro Medium" pitchFamily="34" charset="-122"/>
                <a:cs typeface="WinSoft Pro Medium" pitchFamily="34" charset="-120"/>
              </a:rPr>
              <a:t> لذلك يستند التحليل إلى أربعة مبادئ:</a:t>
            </a:r>
            <a:endParaRPr lang="ar-SA" sz="1200" dirty="0"/>
          </a:p>
        </p:txBody>
      </p:sp>
      <p:sp>
        <p:nvSpPr>
          <p:cNvPr id="19" name="Shape 15"/>
          <p:cNvSpPr/>
          <p:nvPr/>
        </p:nvSpPr>
        <p:spPr>
          <a:xfrm>
            <a:off x="8946331" y="5634930"/>
            <a:ext cx="2613456" cy="606723"/>
          </a:xfrm>
          <a:prstGeom prst="roundRect">
            <a:avLst>
              <a:gd name="adj" fmla="val 39057"/>
            </a:avLst>
          </a:prstGeom>
          <a:solidFill>
            <a:srgbClr val="FFFFFF"/>
          </a:solidFill>
          <a:ln w="19050">
            <a:solidFill>
              <a:srgbClr val="00AEEF"/>
            </a:solidFill>
            <a:prstDash val="solid"/>
          </a:ln>
        </p:spPr>
      </p:sp>
      <p:sp>
        <p:nvSpPr>
          <p:cNvPr id="20" name="Text 16"/>
          <p:cNvSpPr/>
          <p:nvPr/>
        </p:nvSpPr>
        <p:spPr>
          <a:xfrm>
            <a:off x="9123333" y="5811937"/>
            <a:ext cx="2259452" cy="252710"/>
          </a:xfrm>
          <a:prstGeom prst="rect">
            <a:avLst/>
          </a:prstGeom>
          <a:noFill/>
          <a:ln/>
        </p:spPr>
        <p:txBody>
          <a:bodyPr wrap="none" lIns="0" tIns="0" rIns="0" bIns="0" rtlCol="0" anchor="t"/>
          <a:lstStyle/>
          <a:p>
            <a:pPr rtl="1" algn="r" indent="0" marL="0">
              <a:lnSpc>
                <a:spcPct val="133000"/>
              </a:lnSpc>
              <a:buNone/>
            </a:pPr>
            <a:r>
              <a:rPr lang="ar-SA" altLang="en-US" sz="1200" dirty="0">
                <a:solidFill>
                  <a:srgbClr val="384653"/>
                </a:solidFill>
                <a:latin typeface="WinSoft Pro Medium" pitchFamily="34" charset="0"/>
                <a:ea typeface="WinSoft Pro Medium" pitchFamily="34" charset="-122"/>
                <a:cs typeface="WinSoft Pro Medium" pitchFamily="34" charset="-120"/>
              </a:rPr>
              <a:t> البدء بنقاط القوة</a:t>
            </a:r>
            <a:endParaRPr lang="ar-SA" sz="1200" dirty="0"/>
          </a:p>
        </p:txBody>
      </p:sp>
      <p:sp>
        <p:nvSpPr>
          <p:cNvPr id="21" name="Shape 17"/>
          <p:cNvSpPr/>
          <p:nvPr/>
        </p:nvSpPr>
        <p:spPr>
          <a:xfrm>
            <a:off x="6174824" y="5634930"/>
            <a:ext cx="2613555" cy="606723"/>
          </a:xfrm>
          <a:prstGeom prst="roundRect">
            <a:avLst>
              <a:gd name="adj" fmla="val 39057"/>
            </a:avLst>
          </a:prstGeom>
          <a:solidFill>
            <a:srgbClr val="FFFFFF"/>
          </a:solidFill>
          <a:ln w="19050">
            <a:solidFill>
              <a:srgbClr val="00AEEF"/>
            </a:solidFill>
            <a:prstDash val="solid"/>
          </a:ln>
        </p:spPr>
      </p:sp>
      <p:sp>
        <p:nvSpPr>
          <p:cNvPr id="22" name="Text 18"/>
          <p:cNvSpPr/>
          <p:nvPr/>
        </p:nvSpPr>
        <p:spPr>
          <a:xfrm>
            <a:off x="6351825" y="5811937"/>
            <a:ext cx="2259551" cy="252710"/>
          </a:xfrm>
          <a:prstGeom prst="rect">
            <a:avLst/>
          </a:prstGeom>
          <a:noFill/>
          <a:ln/>
        </p:spPr>
        <p:txBody>
          <a:bodyPr wrap="none" lIns="0" tIns="0" rIns="0" bIns="0" rtlCol="0" anchor="t"/>
          <a:lstStyle/>
          <a:p>
            <a:pPr rtl="1" algn="r" indent="0" marL="0">
              <a:lnSpc>
                <a:spcPct val="133000"/>
              </a:lnSpc>
              <a:buNone/>
            </a:pPr>
            <a:r>
              <a:rPr lang="ar-SA" altLang="en-US" sz="1200" dirty="0">
                <a:solidFill>
                  <a:srgbClr val="384653"/>
                </a:solidFill>
                <a:latin typeface="WinSoft Pro Medium" pitchFamily="34" charset="0"/>
                <a:ea typeface="WinSoft Pro Medium" pitchFamily="34" charset="-122"/>
                <a:cs typeface="WinSoft Pro Medium" pitchFamily="34" charset="-120"/>
              </a:rPr>
              <a:t>جمع الأدلة من أكثر من مصدر</a:t>
            </a:r>
            <a:endParaRPr lang="ar-SA" sz="1200" dirty="0"/>
          </a:p>
        </p:txBody>
      </p:sp>
      <p:sp>
        <p:nvSpPr>
          <p:cNvPr id="23" name="Shape 19"/>
          <p:cNvSpPr/>
          <p:nvPr/>
        </p:nvSpPr>
        <p:spPr>
          <a:xfrm>
            <a:off x="3403416" y="5634930"/>
            <a:ext cx="2613456" cy="606723"/>
          </a:xfrm>
          <a:prstGeom prst="roundRect">
            <a:avLst>
              <a:gd name="adj" fmla="val 39057"/>
            </a:avLst>
          </a:prstGeom>
          <a:solidFill>
            <a:srgbClr val="FFFFFF"/>
          </a:solidFill>
          <a:ln w="19050">
            <a:solidFill>
              <a:srgbClr val="00AEEF"/>
            </a:solidFill>
            <a:prstDash val="solid"/>
          </a:ln>
        </p:spPr>
      </p:sp>
      <p:sp>
        <p:nvSpPr>
          <p:cNvPr id="24" name="Text 20"/>
          <p:cNvSpPr/>
          <p:nvPr/>
        </p:nvSpPr>
        <p:spPr>
          <a:xfrm>
            <a:off x="3580417" y="5811937"/>
            <a:ext cx="2259452" cy="252710"/>
          </a:xfrm>
          <a:prstGeom prst="rect">
            <a:avLst/>
          </a:prstGeom>
          <a:noFill/>
          <a:ln/>
        </p:spPr>
        <p:txBody>
          <a:bodyPr wrap="none" lIns="0" tIns="0" rIns="0" bIns="0" rtlCol="0" anchor="t"/>
          <a:lstStyle/>
          <a:p>
            <a:pPr rtl="1" algn="r" indent="0" marL="0">
              <a:lnSpc>
                <a:spcPct val="133000"/>
              </a:lnSpc>
              <a:buNone/>
            </a:pPr>
            <a:r>
              <a:rPr lang="ar-SA" altLang="en-US" sz="1200" dirty="0">
                <a:solidFill>
                  <a:srgbClr val="384653"/>
                </a:solidFill>
                <a:latin typeface="WinSoft Pro Medium" pitchFamily="34" charset="0"/>
                <a:ea typeface="WinSoft Pro Medium" pitchFamily="34" charset="-122"/>
                <a:cs typeface="WinSoft Pro Medium" pitchFamily="34" charset="-120"/>
              </a:rPr>
              <a:t>إدماج صوت المتدرب</a:t>
            </a:r>
            <a:endParaRPr lang="ar-SA" sz="1200" dirty="0"/>
          </a:p>
        </p:txBody>
      </p:sp>
      <p:sp>
        <p:nvSpPr>
          <p:cNvPr id="25" name="Shape 21"/>
          <p:cNvSpPr/>
          <p:nvPr/>
        </p:nvSpPr>
        <p:spPr>
          <a:xfrm>
            <a:off x="631908" y="5634930"/>
            <a:ext cx="2613555" cy="606723"/>
          </a:xfrm>
          <a:prstGeom prst="roundRect">
            <a:avLst>
              <a:gd name="adj" fmla="val 39057"/>
            </a:avLst>
          </a:prstGeom>
          <a:solidFill>
            <a:srgbClr val="FFFFFF"/>
          </a:solidFill>
          <a:ln w="19050">
            <a:solidFill>
              <a:srgbClr val="00AEEF"/>
            </a:solidFill>
            <a:prstDash val="solid"/>
          </a:ln>
        </p:spPr>
      </p:sp>
      <p:sp>
        <p:nvSpPr>
          <p:cNvPr id="26" name="Text 22"/>
          <p:cNvSpPr/>
          <p:nvPr/>
        </p:nvSpPr>
        <p:spPr>
          <a:xfrm>
            <a:off x="808910" y="5811937"/>
            <a:ext cx="2259551" cy="252710"/>
          </a:xfrm>
          <a:prstGeom prst="rect">
            <a:avLst/>
          </a:prstGeom>
          <a:noFill/>
          <a:ln/>
        </p:spPr>
        <p:txBody>
          <a:bodyPr wrap="none" lIns="0" tIns="0" rIns="0" bIns="0" rtlCol="0" anchor="t"/>
          <a:lstStyle/>
          <a:p>
            <a:pPr rtl="1" algn="r" indent="0" marL="0">
              <a:lnSpc>
                <a:spcPct val="133000"/>
              </a:lnSpc>
              <a:buNone/>
            </a:pPr>
            <a:r>
              <a:rPr lang="ar-SA" altLang="en-US" sz="1200" dirty="0">
                <a:solidFill>
                  <a:srgbClr val="384653"/>
                </a:solidFill>
                <a:latin typeface="WinSoft Pro Medium" pitchFamily="34" charset="0"/>
                <a:ea typeface="WinSoft Pro Medium" pitchFamily="34" charset="-122"/>
                <a:cs typeface="WinSoft Pro Medium" pitchFamily="34" charset="-120"/>
              </a:rPr>
              <a:t> التمييز بين الملاحظة والتفسير.</a:t>
            </a:r>
            <a:endParaRPr lang="ar-SA" sz="12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631908" y="547191"/>
            <a:ext cx="10927878" cy="493713"/>
          </a:xfrm>
          <a:prstGeom prst="rect">
            <a:avLst/>
          </a:prstGeom>
          <a:noFill/>
          <a:ln/>
        </p:spPr>
        <p:txBody>
          <a:bodyPr wrap="none" lIns="0" tIns="0" rIns="0" bIns="0" rtlCol="0" anchor="t"/>
          <a:lstStyle/>
          <a:p>
            <a:pPr rtl="1" algn="r" indent="0" marL="0">
              <a:lnSpc>
                <a:spcPct val="104000"/>
              </a:lnSpc>
              <a:buNone/>
            </a:pPr>
            <a:r>
              <a:rPr lang="ar-SA" altLang="en-US" sz="3100" b="1" dirty="0">
                <a:solidFill>
                  <a:srgbClr val="2E3C4E"/>
                </a:solidFill>
                <a:latin typeface="GE SS Two Light" pitchFamily="34" charset="0"/>
                <a:ea typeface="GE SS Two Light" pitchFamily="34" charset="-122"/>
                <a:cs typeface="GE SS Two Light" pitchFamily="34" charset="-120"/>
              </a:rPr>
              <a:t>النشاط 1.1</a:t>
            </a:r>
            <a:endParaRPr lang="ar-SA" sz="3100" dirty="0"/>
          </a:p>
        </p:txBody>
      </p:sp>
      <p:sp>
        <p:nvSpPr>
          <p:cNvPr id="3" name="Text 1"/>
          <p:cNvSpPr/>
          <p:nvPr/>
        </p:nvSpPr>
        <p:spPr>
          <a:xfrm>
            <a:off x="22324" y="1326059"/>
            <a:ext cx="11537463" cy="234156"/>
          </a:xfrm>
          <a:prstGeom prst="rect">
            <a:avLst/>
          </a:prstGeom>
          <a:noFill/>
          <a:ln/>
        </p:spPr>
        <p:txBody>
          <a:bodyPr wrap="none" lIns="0" tIns="0" rIns="0" bIns="0" rtlCol="0" anchor="t"/>
          <a:lstStyle/>
          <a:p>
            <a:pPr rtl="1" algn="r" indent="0" marL="0">
              <a:lnSpc>
                <a:spcPct val="130000"/>
              </a:lnSpc>
              <a:buNone/>
            </a:pPr>
            <a:r>
              <a:rPr lang="ar-SA" altLang="en-US" sz="1150" b="1" dirty="0">
                <a:solidFill>
                  <a:srgbClr val="384653"/>
                </a:solidFill>
                <a:latin typeface="WinSoft Pro Medium" pitchFamily="34" charset="0"/>
                <a:ea typeface="WinSoft Pro Medium" pitchFamily="34" charset="-122"/>
                <a:cs typeface="WinSoft Pro Medium" pitchFamily="34" charset="-120"/>
              </a:rPr>
              <a:t>رحلة المتعلم</a:t>
            </a:r>
            <a:endParaRPr lang="ar-SA" sz="1150" dirty="0"/>
          </a:p>
        </p:txBody>
      </p:sp>
      <p:pic>
        <p:nvPicPr>
          <p:cNvPr id="4" name="Image 0" descr="preencoded.png">    </p:cNvPr>
          <p:cNvPicPr>
            <a:picLocks noChangeAspect="1"/>
          </p:cNvPicPr>
          <p:nvPr/>
        </p:nvPicPr>
        <p:blipFill>
          <a:blip r:embed="rId1"/>
          <a:stretch>
            <a:fillRect/>
          </a:stretch>
        </p:blipFill>
        <p:spPr>
          <a:xfrm>
            <a:off x="8827867" y="1720552"/>
            <a:ext cx="2731920" cy="600273"/>
          </a:xfrm>
          <a:prstGeom prst="rect">
            <a:avLst/>
          </a:prstGeom>
        </p:spPr>
      </p:pic>
      <p:sp>
        <p:nvSpPr>
          <p:cNvPr id="5" name="Text 2"/>
          <p:cNvSpPr/>
          <p:nvPr/>
        </p:nvSpPr>
        <p:spPr>
          <a:xfrm>
            <a:off x="8977882" y="2463403"/>
            <a:ext cx="2431890" cy="234156"/>
          </a:xfrm>
          <a:prstGeom prst="rect">
            <a:avLst/>
          </a:prstGeom>
          <a:noFill/>
          <a:ln/>
        </p:spPr>
        <p:txBody>
          <a:bodyPr wrap="none" lIns="0" tIns="0" rIns="0" bIns="0" rtlCol="0" anchor="t"/>
          <a:lstStyle/>
          <a:p>
            <a:pPr rtl="1" algn="r" indent="0" marL="0">
              <a:lnSpc>
                <a:spcPct val="130000"/>
              </a:lnSpc>
              <a:buNone/>
            </a:pPr>
            <a:r>
              <a:rPr lang="ar-SA" altLang="en-US" sz="1150" dirty="0">
                <a:solidFill>
                  <a:srgbClr val="384653"/>
                </a:solidFill>
                <a:latin typeface="WinSoft Pro Medium" pitchFamily="34" charset="0"/>
                <a:ea typeface="WinSoft Pro Medium" pitchFamily="34" charset="-122"/>
                <a:cs typeface="WinSoft Pro Medium" pitchFamily="34" charset="-120"/>
              </a:rPr>
              <a:t>القبول</a:t>
            </a:r>
            <a:endParaRPr lang="ar-SA" sz="1150" dirty="0"/>
          </a:p>
        </p:txBody>
      </p:sp>
      <p:pic>
        <p:nvPicPr>
          <p:cNvPr id="6" name="Image 1" descr="preencoded.png">    </p:cNvPr>
          <p:cNvPicPr>
            <a:picLocks noChangeAspect="1"/>
          </p:cNvPicPr>
          <p:nvPr/>
        </p:nvPicPr>
        <p:blipFill>
          <a:blip r:embed="rId2"/>
          <a:stretch>
            <a:fillRect/>
          </a:stretch>
        </p:blipFill>
        <p:spPr>
          <a:xfrm>
            <a:off x="6095848" y="1720552"/>
            <a:ext cx="2732019" cy="600273"/>
          </a:xfrm>
          <a:prstGeom prst="rect">
            <a:avLst/>
          </a:prstGeom>
        </p:spPr>
      </p:pic>
      <p:sp>
        <p:nvSpPr>
          <p:cNvPr id="7" name="Text 3"/>
          <p:cNvSpPr/>
          <p:nvPr/>
        </p:nvSpPr>
        <p:spPr>
          <a:xfrm>
            <a:off x="6245862" y="2463403"/>
            <a:ext cx="2431989" cy="234156"/>
          </a:xfrm>
          <a:prstGeom prst="rect">
            <a:avLst/>
          </a:prstGeom>
          <a:noFill/>
          <a:ln/>
        </p:spPr>
        <p:txBody>
          <a:bodyPr wrap="none" lIns="0" tIns="0" rIns="0" bIns="0" rtlCol="0" anchor="t"/>
          <a:lstStyle/>
          <a:p>
            <a:pPr rtl="1" algn="r" indent="0" marL="0">
              <a:lnSpc>
                <a:spcPct val="130000"/>
              </a:lnSpc>
              <a:buNone/>
            </a:pPr>
            <a:r>
              <a:rPr lang="ar-SA" altLang="en-US" sz="1150" dirty="0">
                <a:solidFill>
                  <a:srgbClr val="384653"/>
                </a:solidFill>
                <a:latin typeface="WinSoft Pro Medium" pitchFamily="34" charset="0"/>
                <a:ea typeface="WinSoft Pro Medium" pitchFamily="34" charset="-122"/>
                <a:cs typeface="WinSoft Pro Medium" pitchFamily="34" charset="-120"/>
              </a:rPr>
              <a:t>تقديم التدريب</a:t>
            </a:r>
            <a:endParaRPr lang="ar-SA" sz="1150" dirty="0"/>
          </a:p>
        </p:txBody>
      </p:sp>
      <p:pic>
        <p:nvPicPr>
          <p:cNvPr id="8" name="Image 2" descr="preencoded.png">    </p:cNvPr>
          <p:cNvPicPr>
            <a:picLocks noChangeAspect="1"/>
          </p:cNvPicPr>
          <p:nvPr/>
        </p:nvPicPr>
        <p:blipFill>
          <a:blip r:embed="rId3"/>
          <a:stretch>
            <a:fillRect/>
          </a:stretch>
        </p:blipFill>
        <p:spPr>
          <a:xfrm>
            <a:off x="3363928" y="1720552"/>
            <a:ext cx="2731920" cy="600273"/>
          </a:xfrm>
          <a:prstGeom prst="rect">
            <a:avLst/>
          </a:prstGeom>
        </p:spPr>
      </p:pic>
      <p:sp>
        <p:nvSpPr>
          <p:cNvPr id="9" name="Text 4"/>
          <p:cNvSpPr/>
          <p:nvPr/>
        </p:nvSpPr>
        <p:spPr>
          <a:xfrm>
            <a:off x="3513943" y="2463403"/>
            <a:ext cx="2431890" cy="234156"/>
          </a:xfrm>
          <a:prstGeom prst="rect">
            <a:avLst/>
          </a:prstGeom>
          <a:noFill/>
          <a:ln/>
        </p:spPr>
        <p:txBody>
          <a:bodyPr wrap="none" lIns="0" tIns="0" rIns="0" bIns="0" rtlCol="0" anchor="t"/>
          <a:lstStyle/>
          <a:p>
            <a:pPr rtl="1" algn="r" indent="0" marL="0">
              <a:lnSpc>
                <a:spcPct val="130000"/>
              </a:lnSpc>
              <a:buNone/>
            </a:pPr>
            <a:r>
              <a:rPr lang="ar-SA" altLang="en-US" sz="1150" dirty="0">
                <a:solidFill>
                  <a:srgbClr val="384653"/>
                </a:solidFill>
                <a:latin typeface="WinSoft Pro Medium" pitchFamily="34" charset="0"/>
                <a:ea typeface="WinSoft Pro Medium" pitchFamily="34" charset="-122"/>
                <a:cs typeface="WinSoft Pro Medium" pitchFamily="34" charset="-120"/>
              </a:rPr>
              <a:t>التقييم</a:t>
            </a:r>
            <a:endParaRPr lang="ar-SA" sz="1150" dirty="0"/>
          </a:p>
        </p:txBody>
      </p:sp>
      <p:pic>
        <p:nvPicPr>
          <p:cNvPr id="10" name="Image 3" descr="preencoded.png">    </p:cNvPr>
          <p:cNvPicPr>
            <a:picLocks noChangeAspect="1"/>
          </p:cNvPicPr>
          <p:nvPr/>
        </p:nvPicPr>
        <p:blipFill>
          <a:blip r:embed="rId4"/>
          <a:stretch>
            <a:fillRect/>
          </a:stretch>
        </p:blipFill>
        <p:spPr>
          <a:xfrm>
            <a:off x="631908" y="1720552"/>
            <a:ext cx="2732019" cy="600273"/>
          </a:xfrm>
          <a:prstGeom prst="rect">
            <a:avLst/>
          </a:prstGeom>
        </p:spPr>
      </p:pic>
      <p:sp>
        <p:nvSpPr>
          <p:cNvPr id="11" name="Text 5"/>
          <p:cNvSpPr/>
          <p:nvPr/>
        </p:nvSpPr>
        <p:spPr>
          <a:xfrm>
            <a:off x="781923" y="2463403"/>
            <a:ext cx="2431989" cy="234156"/>
          </a:xfrm>
          <a:prstGeom prst="rect">
            <a:avLst/>
          </a:prstGeom>
          <a:noFill/>
          <a:ln/>
        </p:spPr>
        <p:txBody>
          <a:bodyPr wrap="none" lIns="0" tIns="0" rIns="0" bIns="0" rtlCol="0" anchor="t"/>
          <a:lstStyle/>
          <a:p>
            <a:pPr rtl="1" algn="r" indent="0" marL="0">
              <a:lnSpc>
                <a:spcPct val="130000"/>
              </a:lnSpc>
              <a:buNone/>
            </a:pPr>
            <a:r>
              <a:rPr lang="ar-SA" altLang="en-US" sz="1150" dirty="0">
                <a:solidFill>
                  <a:srgbClr val="384653"/>
                </a:solidFill>
                <a:latin typeface="WinSoft Pro Medium" pitchFamily="34" charset="0"/>
                <a:ea typeface="WinSoft Pro Medium" pitchFamily="34" charset="-122"/>
                <a:cs typeface="WinSoft Pro Medium" pitchFamily="34" charset="-120"/>
              </a:rPr>
              <a:t>منح الشهادات</a:t>
            </a:r>
            <a:endParaRPr lang="ar-SA" sz="1150" dirty="0"/>
          </a:p>
        </p:txBody>
      </p:sp>
      <p:sp>
        <p:nvSpPr>
          <p:cNvPr id="12" name="Text 6"/>
          <p:cNvSpPr/>
          <p:nvPr/>
        </p:nvSpPr>
        <p:spPr>
          <a:xfrm>
            <a:off x="22324" y="3007916"/>
            <a:ext cx="11537463" cy="234156"/>
          </a:xfrm>
          <a:prstGeom prst="rect">
            <a:avLst/>
          </a:prstGeom>
          <a:noFill/>
          <a:ln/>
        </p:spPr>
        <p:txBody>
          <a:bodyPr wrap="none" lIns="0" tIns="0" rIns="0" bIns="0" rtlCol="0" anchor="t"/>
          <a:lstStyle/>
          <a:p>
            <a:pPr rtl="1" algn="r" indent="0" marL="0">
              <a:lnSpc>
                <a:spcPct val="130000"/>
              </a:lnSpc>
              <a:buNone/>
            </a:pPr>
            <a:r>
              <a:rPr lang="ar-SA" altLang="en-US" sz="1150" b="1" dirty="0">
                <a:solidFill>
                  <a:srgbClr val="384653"/>
                </a:solidFill>
                <a:latin typeface="WinSoft Pro Medium" pitchFamily="34" charset="0"/>
                <a:ea typeface="WinSoft Pro Medium" pitchFamily="34" charset="-122"/>
                <a:cs typeface="WinSoft Pro Medium" pitchFamily="34" charset="-120"/>
              </a:rPr>
              <a:t>مفاهيم أساسية</a:t>
            </a:r>
            <a:endParaRPr lang="ar-SA" sz="1150" dirty="0"/>
          </a:p>
        </p:txBody>
      </p:sp>
      <p:graphicFrame>
        <p:nvGraphicFramePr>
          <p:cNvPr id="20" name="Table 0"/>
          <p:cNvGraphicFramePr>
            <a:graphicFrameLocks noGrp="1"/>
          </p:cNvGraphicFramePr>
          <p:nvPr>
            <p:extLst>
              <p:ext uri="{D42A27DB-BD31-4B8C-83A1-F6EECF244321}">
                <p14:modId xmlns:p14="http://schemas.microsoft.com/office/powerpoint/2010/main" val="1579011935"/>
              </p:ext>
            </p:extLst>
          </p:nvPr>
        </p:nvGraphicFramePr>
        <p:xfrm>
          <a:off x="631908" y="3402409"/>
          <a:ext cx="9143771" cy="914400"/>
        </p:xfrm>
        <a:graphic>
          <a:graphicData uri="http://schemas.openxmlformats.org/drawingml/2006/table">
            <a:tbl>
              <a:tblPr/>
              <a:tblGrid>
                <a:gridCol w="7285617"/>
                <a:gridCol w="3642262"/>
              </a:tblGrid>
              <a:tr h="417899">
                <a:tc>
                  <a:txBody>
                    <a:bodyPr/>
                    <a:lstStyle/>
                    <a:p>
                      <a:pPr indent="0" marL="0">
                        <a:buNone/>
                      </a:pPr>
                      <a:r>
                        <a:rPr lang="en-US" sz="1150" b="1" dirty="0">
                          <a:solidFill>
                            <a:srgbClr val="384653"/>
                          </a:solidFill>
                          <a:latin typeface="WinSoft Pro" pitchFamily="34" charset="0"/>
                          <a:ea typeface="WinSoft Pro" pitchFamily="34" charset="-122"/>
                          <a:cs typeface="WinSoft Pro" pitchFamily="34" charset="-120"/>
                        </a:rPr>
                        <a:t>التعريف العملي</a:t>
                      </a:r>
                      <a:endParaRPr lang="en-US" sz="1150" dirty="0">
                        <a:latin typeface="WinSoft Pro" charset="0"/>
                        <a:ea typeface="WinSoft Pro" charset="0"/>
                        <a:cs typeface="WinSoft Pro" charset="0"/>
                      </a:endParaRPr>
                    </a:p>
                  </a:txBody>
                  <a:tcPr marL="150080" marR="150080" marT="6350" marB="6350" anchor="ctr">
                    <a:lnL w="12700" cap="flat" cmpd="sng" algn="ctr">
                      <a:solidFill>
                        <a:srgbClr val="0094D5"/>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4000"/>
                      </a:srgbClr>
                    </a:solidFill>
                  </a:tcPr>
                </a:tc>
                <a:tc>
                  <a:txBody>
                    <a:bodyPr/>
                    <a:lstStyle/>
                    <a:p>
                      <a:pPr indent="0" marL="0">
                        <a:buNone/>
                      </a:pPr>
                      <a:r>
                        <a:rPr lang="en-US" sz="1150" b="1" dirty="0">
                          <a:solidFill>
                            <a:srgbClr val="384653"/>
                          </a:solidFill>
                          <a:latin typeface="WinSoft Pro" pitchFamily="34" charset="0"/>
                          <a:ea typeface="WinSoft Pro" pitchFamily="34" charset="-122"/>
                          <a:cs typeface="WinSoft Pro" pitchFamily="34" charset="-120"/>
                        </a:rPr>
                        <a:t>المفهوم</a:t>
                      </a:r>
                      <a:endParaRPr lang="en-US" sz="1150" dirty="0">
                        <a:latin typeface="WinSoft Pro" charset="0"/>
                        <a:ea typeface="WinSoft Pro" charset="0"/>
                        <a:cs typeface="WinSoft Pro" charset="0"/>
                      </a:endParaRPr>
                    </a:p>
                  </a:txBody>
                  <a:tcPr marL="150080" marR="150080" marT="6350" marB="6350" anchor="ctr">
                    <a:lnL w="12700" cap="flat" cmpd="sng" algn="ctr">
                      <a:solidFill>
                        <a:srgbClr val="FFFFFF"/>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4000"/>
                      </a:srgbClr>
                    </a:solidFill>
                  </a:tcPr>
                </a:tc>
              </a:tr>
              <a:tr h="417899">
                <a:tc>
                  <a:txBody>
                    <a:bodyPr/>
                    <a:lstStyle/>
                    <a:p>
                      <a:pPr indent="0" marL="0">
                        <a:buNone/>
                      </a:pPr>
                      <a:r>
                        <a:rPr lang="en-US" sz="1150" dirty="0">
                          <a:solidFill>
                            <a:srgbClr val="384653"/>
                          </a:solidFill>
                          <a:latin typeface="WinSoft Pro" pitchFamily="34" charset="0"/>
                          <a:ea typeface="WinSoft Pro" pitchFamily="34" charset="-122"/>
                          <a:cs typeface="WinSoft Pro" pitchFamily="34" charset="-120"/>
                        </a:rPr>
                        <a:t>عامل في البيئة أو الممارسة أو التواصل أو التقييم يحد من الوصول أو المشاركة أو التعلم أو السلامة أو الأداء.</a:t>
                      </a:r>
                      <a:endParaRPr lang="en-US" sz="1150" dirty="0">
                        <a:latin typeface="WinSoft Pro" charset="0"/>
                        <a:ea typeface="WinSoft Pro" charset="0"/>
                        <a:cs typeface="WinSoft Pro" charset="0"/>
                      </a:endParaRPr>
                    </a:p>
                  </a:txBody>
                  <a:tcPr marL="150080" marR="150080" marT="6350" marB="6350" anchor="ctr">
                    <a:lnL w="12700" cap="flat" cmpd="sng" algn="ctr">
                      <a:solidFill>
                        <a:srgbClr val="0094D5"/>
                      </a:solidFill>
                      <a:prstDash val="solid"/>
                      <a:round/>
                      <a:headEnd type="none" w="med" len="med"/>
                      <a:tailEnd type="none" w="med" len="med"/>
                    </a:lnL>
                    <a:lnR w="12700" cap="flat" cmpd="sng" algn="ctr">
                      <a:solidFill>
                        <a:srgbClr val="F5F5F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F5F5F5"/>
                      </a:solidFill>
                      <a:prstDash val="solid"/>
                      <a:round/>
                      <a:headEnd type="none" w="med" len="med"/>
                      <a:tailEnd type="none" w="med" len="med"/>
                    </a:lnB>
                    <a:solidFill>
                      <a:srgbClr val="000000">
                        <a:alpha val="4000"/>
                      </a:srgbClr>
                    </a:solidFill>
                  </a:tcPr>
                </a:tc>
                <a:tc>
                  <a:txBody>
                    <a:bodyPr/>
                    <a:lstStyle/>
                    <a:p>
                      <a:pPr indent="0" marL="0">
                        <a:buNone/>
                      </a:pPr>
                      <a:r>
                        <a:rPr lang="en-US" sz="1150" dirty="0">
                          <a:solidFill>
                            <a:srgbClr val="384653"/>
                          </a:solidFill>
                          <a:latin typeface="WinSoft Pro" pitchFamily="34" charset="0"/>
                          <a:ea typeface="WinSoft Pro" pitchFamily="34" charset="-122"/>
                          <a:cs typeface="WinSoft Pro" pitchFamily="34" charset="-120"/>
                        </a:rPr>
                        <a:t>الحاجز</a:t>
                      </a:r>
                      <a:endParaRPr lang="en-US" sz="1150" dirty="0">
                        <a:latin typeface="WinSoft Pro" charset="0"/>
                        <a:ea typeface="WinSoft Pro" charset="0"/>
                        <a:cs typeface="WinSoft Pro" charset="0"/>
                      </a:endParaRPr>
                    </a:p>
                  </a:txBody>
                  <a:tcPr marL="150080" marR="150080" marT="6350" marB="6350" anchor="ctr">
                    <a:lnL w="12700" cap="flat" cmpd="sng" algn="ctr">
                      <a:solidFill>
                        <a:srgbClr val="F5F5F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F5F5F5"/>
                      </a:solidFill>
                      <a:prstDash val="solid"/>
                      <a:round/>
                      <a:headEnd type="none" w="med" len="med"/>
                      <a:tailEnd type="none" w="med" len="med"/>
                    </a:lnB>
                    <a:solidFill>
                      <a:srgbClr val="000000">
                        <a:alpha val="4000"/>
                      </a:srgbClr>
                    </a:solidFill>
                  </a:tcPr>
                </a:tc>
              </a:tr>
              <a:tr h="417899">
                <a:tc>
                  <a:txBody>
                    <a:bodyPr/>
                    <a:lstStyle/>
                    <a:p>
                      <a:pPr indent="0" marL="0">
                        <a:buNone/>
                      </a:pPr>
                      <a:r>
                        <a:rPr lang="en-US" sz="1150" dirty="0">
                          <a:solidFill>
                            <a:srgbClr val="384653"/>
                          </a:solidFill>
                          <a:latin typeface="WinSoft Pro" pitchFamily="34" charset="0"/>
                          <a:ea typeface="WinSoft Pro" pitchFamily="34" charset="-122"/>
                          <a:cs typeface="WinSoft Pro" pitchFamily="34" charset="-120"/>
                        </a:rPr>
                        <a:t>قدرة أو خبرة أو تفضيل أو مورد يمكن البناء عليه في الاستجابة.</a:t>
                      </a:r>
                      <a:endParaRPr lang="en-US" sz="1150" dirty="0">
                        <a:latin typeface="WinSoft Pro" charset="0"/>
                        <a:ea typeface="WinSoft Pro" charset="0"/>
                        <a:cs typeface="WinSoft Pro" charset="0"/>
                      </a:endParaRPr>
                    </a:p>
                  </a:txBody>
                  <a:tcPr marL="150080" marR="150080" marT="6350" marB="6350" anchor="ctr">
                    <a:lnL w="12700" cap="flat" cmpd="sng" algn="ctr">
                      <a:solidFill>
                        <a:srgbClr val="0094D5"/>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4000"/>
                      </a:srgbClr>
                    </a:solidFill>
                  </a:tcPr>
                </a:tc>
                <a:tc>
                  <a:txBody>
                    <a:bodyPr/>
                    <a:lstStyle/>
                    <a:p>
                      <a:pPr indent="0" marL="0">
                        <a:buNone/>
                      </a:pPr>
                      <a:r>
                        <a:rPr lang="en-US" sz="1150" dirty="0">
                          <a:solidFill>
                            <a:srgbClr val="384653"/>
                          </a:solidFill>
                          <a:latin typeface="WinSoft Pro" pitchFamily="34" charset="0"/>
                          <a:ea typeface="WinSoft Pro" pitchFamily="34" charset="-122"/>
                          <a:cs typeface="WinSoft Pro" pitchFamily="34" charset="-120"/>
                        </a:rPr>
                        <a:t>نقطة القوة</a:t>
                      </a:r>
                      <a:endParaRPr lang="en-US" sz="1150" dirty="0">
                        <a:latin typeface="WinSoft Pro" charset="0"/>
                        <a:ea typeface="WinSoft Pro" charset="0"/>
                        <a:cs typeface="WinSoft Pro" charset="0"/>
                      </a:endParaRPr>
                    </a:p>
                  </a:txBody>
                  <a:tcPr marL="150080" marR="150080" marT="6350" marB="6350" anchor="ctr">
                    <a:lnL w="12700" cap="flat" cmpd="sng" algn="ctr">
                      <a:solidFill>
                        <a:srgbClr val="FFFFFF"/>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4000"/>
                      </a:srgbClr>
                    </a:solidFill>
                  </a:tcPr>
                </a:tc>
              </a:tr>
              <a:tr h="417899">
                <a:tc>
                  <a:txBody>
                    <a:bodyPr/>
                    <a:lstStyle/>
                    <a:p>
                      <a:pPr indent="0" marL="0">
                        <a:buNone/>
                      </a:pPr>
                      <a:r>
                        <a:rPr lang="en-US" sz="1150" dirty="0">
                          <a:solidFill>
                            <a:srgbClr val="384653"/>
                          </a:solidFill>
                          <a:latin typeface="WinSoft Pro" pitchFamily="34" charset="0"/>
                          <a:ea typeface="WinSoft Pro" pitchFamily="34" charset="-122"/>
                          <a:cs typeface="WinSoft Pro" pitchFamily="34" charset="-120"/>
                        </a:rPr>
                        <a:t>معلومة قابلة للرصد أو التوثيق من الملاحظة أو الحوار أو نتائج الأداء/السجلات.</a:t>
                      </a:r>
                      <a:endParaRPr lang="en-US" sz="1150" dirty="0">
                        <a:latin typeface="WinSoft Pro" charset="0"/>
                        <a:ea typeface="WinSoft Pro" charset="0"/>
                        <a:cs typeface="WinSoft Pro" charset="0"/>
                      </a:endParaRPr>
                    </a:p>
                  </a:txBody>
                  <a:tcPr marL="150080" marR="150080" marT="6350" marB="6350" anchor="ctr">
                    <a:lnL w="12700" cap="flat" cmpd="sng" algn="ctr">
                      <a:solidFill>
                        <a:srgbClr val="0094D5"/>
                      </a:solidFill>
                      <a:prstDash val="solid"/>
                      <a:round/>
                      <a:headEnd type="none" w="med" len="med"/>
                      <a:tailEnd type="none" w="med" len="med"/>
                    </a:lnL>
                    <a:lnR w="12700" cap="flat" cmpd="sng" algn="ctr">
                      <a:solidFill>
                        <a:srgbClr val="F5F5F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F5F5F5"/>
                      </a:solidFill>
                      <a:prstDash val="solid"/>
                      <a:round/>
                      <a:headEnd type="none" w="med" len="med"/>
                      <a:tailEnd type="none" w="med" len="med"/>
                    </a:lnB>
                    <a:solidFill>
                      <a:srgbClr val="000000">
                        <a:alpha val="4000"/>
                      </a:srgbClr>
                    </a:solidFill>
                  </a:tcPr>
                </a:tc>
                <a:tc>
                  <a:txBody>
                    <a:bodyPr/>
                    <a:lstStyle/>
                    <a:p>
                      <a:pPr indent="0" marL="0">
                        <a:buNone/>
                      </a:pPr>
                      <a:r>
                        <a:rPr lang="en-US" sz="1150" dirty="0">
                          <a:solidFill>
                            <a:srgbClr val="384653"/>
                          </a:solidFill>
                          <a:latin typeface="WinSoft Pro" pitchFamily="34" charset="0"/>
                          <a:ea typeface="WinSoft Pro" pitchFamily="34" charset="-122"/>
                          <a:cs typeface="WinSoft Pro" pitchFamily="34" charset="-120"/>
                        </a:rPr>
                        <a:t>الدليل</a:t>
                      </a:r>
                      <a:endParaRPr lang="en-US" sz="1150" dirty="0">
                        <a:latin typeface="WinSoft Pro" charset="0"/>
                        <a:ea typeface="WinSoft Pro" charset="0"/>
                        <a:cs typeface="WinSoft Pro" charset="0"/>
                      </a:endParaRPr>
                    </a:p>
                  </a:txBody>
                  <a:tcPr marL="150080" marR="150080" marT="6350" marB="6350" anchor="ctr">
                    <a:lnL w="12700" cap="flat" cmpd="sng" algn="ctr">
                      <a:solidFill>
                        <a:srgbClr val="F5F5F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F5F5F5"/>
                      </a:solidFill>
                      <a:prstDash val="solid"/>
                      <a:round/>
                      <a:headEnd type="none" w="med" len="med"/>
                      <a:tailEnd type="none" w="med" len="med"/>
                    </a:lnB>
                    <a:solidFill>
                      <a:srgbClr val="000000">
                        <a:alpha val="4000"/>
                      </a:srgbClr>
                    </a:solidFill>
                  </a:tcPr>
                </a:tc>
              </a:tr>
              <a:tr h="417899">
                <a:tc>
                  <a:txBody>
                    <a:bodyPr/>
                    <a:lstStyle/>
                    <a:p>
                      <a:pPr indent="0" marL="0">
                        <a:buNone/>
                      </a:pPr>
                      <a:r>
                        <a:rPr lang="en-US" sz="1150" dirty="0">
                          <a:solidFill>
                            <a:srgbClr val="384653"/>
                          </a:solidFill>
                          <a:latin typeface="WinSoft Pro" pitchFamily="34" charset="0"/>
                          <a:ea typeface="WinSoft Pro" pitchFamily="34" charset="-122"/>
                          <a:cs typeface="WinSoft Pro" pitchFamily="34" charset="-120"/>
                        </a:rPr>
                        <a:t>ملاحظة منظمة + حوار مع المتدرب + وثائق/نتائج أداء؛ تقاطعها يقوي القرار.</a:t>
                      </a:r>
                      <a:endParaRPr lang="en-US" sz="1150" dirty="0">
                        <a:latin typeface="WinSoft Pro" charset="0"/>
                        <a:ea typeface="WinSoft Pro" charset="0"/>
                        <a:cs typeface="WinSoft Pro" charset="0"/>
                      </a:endParaRPr>
                    </a:p>
                  </a:txBody>
                  <a:tcPr marL="150080" marR="150080" marT="6350" marB="6350" anchor="ctr">
                    <a:lnL w="12700" cap="flat" cmpd="sng" algn="ctr">
                      <a:solidFill>
                        <a:srgbClr val="0094D5"/>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4000"/>
                      </a:srgbClr>
                    </a:solidFill>
                  </a:tcPr>
                </a:tc>
                <a:tc>
                  <a:txBody>
                    <a:bodyPr/>
                    <a:lstStyle/>
                    <a:p>
                      <a:pPr indent="0" marL="0">
                        <a:buNone/>
                      </a:pPr>
                      <a:r>
                        <a:rPr lang="en-US" sz="1150" dirty="0">
                          <a:solidFill>
                            <a:srgbClr val="384653"/>
                          </a:solidFill>
                          <a:latin typeface="WinSoft Pro" pitchFamily="34" charset="0"/>
                          <a:ea typeface="WinSoft Pro" pitchFamily="34" charset="-122"/>
                          <a:cs typeface="WinSoft Pro" pitchFamily="34" charset="-120"/>
                        </a:rPr>
                        <a:t>مثلث الأدلة</a:t>
                      </a:r>
                      <a:endParaRPr lang="en-US" sz="1150" dirty="0">
                        <a:latin typeface="WinSoft Pro" charset="0"/>
                        <a:ea typeface="WinSoft Pro" charset="0"/>
                        <a:cs typeface="WinSoft Pro" charset="0"/>
                      </a:endParaRPr>
                    </a:p>
                  </a:txBody>
                  <a:tcPr marL="150080" marR="150080" marT="6350" marB="6350" anchor="ctr">
                    <a:lnL w="12700" cap="flat" cmpd="sng" algn="ctr">
                      <a:solidFill>
                        <a:srgbClr val="FFFFFF"/>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4000"/>
                      </a:srgbClr>
                    </a:solidFill>
                  </a:tcPr>
                </a:tc>
              </a:tr>
              <a:tr h="417899">
                <a:tc>
                  <a:txBody>
                    <a:bodyPr/>
                    <a:lstStyle/>
                    <a:p>
                      <a:pPr indent="0" marL="0">
                        <a:buNone/>
                      </a:pPr>
                      <a:r>
                        <a:rPr lang="en-US" sz="1150" dirty="0">
                          <a:solidFill>
                            <a:srgbClr val="384653"/>
                          </a:solidFill>
                          <a:latin typeface="WinSoft Pro" pitchFamily="34" charset="0"/>
                          <a:ea typeface="WinSoft Pro" pitchFamily="34" charset="-122"/>
                          <a:cs typeface="WinSoft Pro" pitchFamily="34" charset="-120"/>
                        </a:rPr>
                        <a:t>استجابة عامة أولاً، ثم دعم مستهدف، ثم ترتيب فردي أو إحالة عند الحاجة.</a:t>
                      </a:r>
                      <a:endParaRPr lang="en-US" sz="1150" dirty="0">
                        <a:latin typeface="WinSoft Pro" charset="0"/>
                        <a:ea typeface="WinSoft Pro" charset="0"/>
                        <a:cs typeface="WinSoft Pro" charset="0"/>
                      </a:endParaRPr>
                    </a:p>
                  </a:txBody>
                  <a:tcPr marL="150080" marR="150080" marT="6350" marB="6350" anchor="ctr">
                    <a:lnL w="12700" cap="flat" cmpd="sng" algn="ctr">
                      <a:solidFill>
                        <a:srgbClr val="0094D5"/>
                      </a:solidFill>
                      <a:prstDash val="solid"/>
                      <a:round/>
                      <a:headEnd type="none" w="med" len="med"/>
                      <a:tailEnd type="none" w="med" len="med"/>
                    </a:lnL>
                    <a:lnR w="12700" cap="flat" cmpd="sng" algn="ctr">
                      <a:solidFill>
                        <a:srgbClr val="F5F5F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000000">
                        <a:alpha val="4000"/>
                      </a:srgbClr>
                    </a:solidFill>
                  </a:tcPr>
                </a:tc>
                <a:tc>
                  <a:txBody>
                    <a:bodyPr/>
                    <a:lstStyle/>
                    <a:p>
                      <a:pPr indent="0" marL="0">
                        <a:buNone/>
                      </a:pPr>
                      <a:r>
                        <a:rPr lang="en-US" sz="1150" dirty="0">
                          <a:solidFill>
                            <a:srgbClr val="384653"/>
                          </a:solidFill>
                          <a:latin typeface="WinSoft Pro" pitchFamily="34" charset="0"/>
                          <a:ea typeface="WinSoft Pro" pitchFamily="34" charset="-122"/>
                          <a:cs typeface="WinSoft Pro" pitchFamily="34" charset="-120"/>
                        </a:rPr>
                        <a:t>الدعم متعدد المستويات</a:t>
                      </a:r>
                      <a:endParaRPr lang="en-US" sz="1150" dirty="0">
                        <a:latin typeface="WinSoft Pro" charset="0"/>
                        <a:ea typeface="WinSoft Pro" charset="0"/>
                        <a:cs typeface="WinSoft Pro" charset="0"/>
                      </a:endParaRPr>
                    </a:p>
                  </a:txBody>
                  <a:tcPr marL="150080" marR="150080" marT="6350" marB="6350" anchor="ctr">
                    <a:lnL w="12700" cap="flat" cmpd="sng" algn="ctr">
                      <a:solidFill>
                        <a:srgbClr val="F5F5F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000000">
                        <a:alpha val="4000"/>
                      </a:srgbClr>
                    </a:solidFill>
                  </a:tcPr>
                </a:tc>
              </a:tr>
            </a:tbl>
          </a:graphicData>
        </a:graphic>
      </p:graphicFrame>
      <p:sp>
        <p:nvSpPr>
          <p:cNvPr id="14" name="Shape 7"/>
          <p:cNvSpPr/>
          <p:nvPr/>
        </p:nvSpPr>
        <p:spPr>
          <a:xfrm>
            <a:off x="8568416" y="6082903"/>
            <a:ext cx="2991370" cy="227905"/>
          </a:xfrm>
          <a:prstGeom prst="roundRect">
            <a:avLst>
              <a:gd name="adj" fmla="val 49999"/>
            </a:avLst>
          </a:prstGeom>
          <a:solidFill>
            <a:srgbClr val="D4E9F7"/>
          </a:solidFill>
          <a:ln/>
        </p:spPr>
      </p:sp>
      <p:sp>
        <p:nvSpPr>
          <p:cNvPr id="15" name="Text 8"/>
          <p:cNvSpPr/>
          <p:nvPr/>
        </p:nvSpPr>
        <p:spPr>
          <a:xfrm>
            <a:off x="8048821" y="6127849"/>
            <a:ext cx="3420977" cy="138013"/>
          </a:xfrm>
          <a:prstGeom prst="rect">
            <a:avLst/>
          </a:prstGeom>
          <a:noFill/>
          <a:ln/>
        </p:spPr>
        <p:txBody>
          <a:bodyPr wrap="none" lIns="0" tIns="0" rIns="0" bIns="0" rtlCol="0" anchor="t"/>
          <a:lstStyle/>
          <a:p>
            <a:pPr rtl="1" algn="r" indent="0" marL="0">
              <a:lnSpc>
                <a:spcPct val="96000"/>
              </a:lnSpc>
              <a:buNone/>
            </a:pPr>
            <a:r>
              <a:rPr lang="ar-SA" altLang="en-US" sz="900" dirty="0">
                <a:solidFill>
                  <a:srgbClr val="384653"/>
                </a:solidFill>
                <a:latin typeface="WinSoft Pro Medium" pitchFamily="34" charset="0"/>
                <a:ea typeface="WinSoft Pro Medium" pitchFamily="34" charset="-122"/>
                <a:cs typeface="WinSoft Pro Medium" pitchFamily="34" charset="-120"/>
              </a:rPr>
              <a:t>مثال لغوي: «يتوقف عن تنفيذ المهمة بعد تلقي تعليمات شفهية مركبة» </a:t>
            </a:r>
            <a:endParaRPr lang="ar-SA" sz="900" dirty="0"/>
          </a:p>
        </p:txBody>
      </p:sp>
      <p:sp>
        <p:nvSpPr>
          <p:cNvPr id="16" name="Shape 9"/>
          <p:cNvSpPr/>
          <p:nvPr/>
        </p:nvSpPr>
        <p:spPr>
          <a:xfrm>
            <a:off x="6546091" y="6082903"/>
            <a:ext cx="1947318" cy="227905"/>
          </a:xfrm>
          <a:prstGeom prst="roundRect">
            <a:avLst>
              <a:gd name="adj" fmla="val 49999"/>
            </a:avLst>
          </a:prstGeom>
          <a:solidFill>
            <a:srgbClr val="D4E9F7"/>
          </a:solidFill>
          <a:ln/>
        </p:spPr>
      </p:sp>
      <p:sp>
        <p:nvSpPr>
          <p:cNvPr id="17" name="Text 10"/>
          <p:cNvSpPr/>
          <p:nvPr/>
        </p:nvSpPr>
        <p:spPr>
          <a:xfrm>
            <a:off x="6026495" y="6127849"/>
            <a:ext cx="2376924" cy="138013"/>
          </a:xfrm>
          <a:prstGeom prst="rect">
            <a:avLst/>
          </a:prstGeom>
          <a:noFill/>
          <a:ln/>
        </p:spPr>
        <p:txBody>
          <a:bodyPr wrap="none" lIns="0" tIns="0" rIns="0" bIns="0" rtlCol="0" anchor="t"/>
          <a:lstStyle/>
          <a:p>
            <a:pPr rtl="1" algn="r" indent="0" marL="0">
              <a:lnSpc>
                <a:spcPct val="96000"/>
              </a:lnSpc>
              <a:buNone/>
            </a:pPr>
            <a:r>
              <a:rPr lang="ar-SA" altLang="en-US" sz="900" dirty="0">
                <a:solidFill>
                  <a:srgbClr val="384653"/>
                </a:solidFill>
                <a:latin typeface="WinSoft Pro Medium" pitchFamily="34" charset="0"/>
                <a:ea typeface="WinSoft Pro Medium" pitchFamily="34" charset="-122"/>
                <a:cs typeface="WinSoft Pro Medium" pitchFamily="34" charset="-120"/>
              </a:rPr>
              <a:t>ملاحظة. «ضعيف التركيز» = تفسير غير مثبت.</a:t>
            </a:r>
            <a:endParaRPr lang="ar-SA" sz="9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nvSpPr>
        <p:spPr>
          <a:xfrm>
            <a:off x="631908" y="919460"/>
            <a:ext cx="10927878" cy="519609"/>
          </a:xfrm>
          <a:prstGeom prst="rect">
            <a:avLst/>
          </a:prstGeom>
          <a:noFill/>
          <a:ln/>
        </p:spPr>
        <p:txBody>
          <a:bodyPr wrap="none" lIns="0" tIns="0" rIns="0" bIns="0" rtlCol="0" anchor="t"/>
          <a:lstStyle/>
          <a:p>
            <a:pPr rtl="1" algn="r" indent="0" marL="0">
              <a:lnSpc>
                <a:spcPct val="104000"/>
              </a:lnSpc>
              <a:buNone/>
            </a:pPr>
            <a:r>
              <a:rPr lang="ar-SA" altLang="en-US" sz="3250" b="1" dirty="0">
                <a:solidFill>
                  <a:srgbClr val="2E3C4E"/>
                </a:solidFill>
                <a:latin typeface="GE SS Two Light" pitchFamily="34" charset="0"/>
                <a:ea typeface="GE SS Two Light" pitchFamily="34" charset="-122"/>
                <a:cs typeface="GE SS Two Light" pitchFamily="34" charset="-120"/>
              </a:rPr>
              <a:t>النشاط 1.1</a:t>
            </a:r>
            <a:endParaRPr lang="ar-SA" sz="3250" dirty="0"/>
          </a:p>
        </p:txBody>
      </p:sp>
      <p:sp>
        <p:nvSpPr>
          <p:cNvPr id="3" name="Text 1"/>
          <p:cNvSpPr/>
          <p:nvPr/>
        </p:nvSpPr>
        <p:spPr>
          <a:xfrm>
            <a:off x="631908" y="1754981"/>
            <a:ext cx="10927878" cy="1263650"/>
          </a:xfrm>
          <a:prstGeom prst="rect">
            <a:avLst/>
          </a:prstGeom>
          <a:noFill/>
          <a:ln/>
        </p:spPr>
        <p:txBody>
          <a:bodyPr wrap="square" lIns="0" tIns="0" rIns="0" bIns="0" rtlCol="0" anchor="t">
            <a:normAutofit/>
          </a:bodyPr>
          <a:lstStyle/>
          <a:p>
            <a:pPr rtl="1" algn="r" indent="0" marL="0">
              <a:lnSpc>
                <a:spcPct val="133000"/>
              </a:lnSpc>
              <a:buNone/>
            </a:pPr>
            <a:r>
              <a:rPr lang="ar-SA" altLang="en-US" sz="1550" dirty="0">
                <a:solidFill>
                  <a:srgbClr val="384653"/>
                </a:solidFill>
                <a:latin typeface="WinSoft Pro Medium" pitchFamily="34" charset="0"/>
                <a:ea typeface="WinSoft Pro Medium" pitchFamily="34" charset="-122"/>
                <a:cs typeface="WinSoft Pro Medium" pitchFamily="34" charset="-120"/>
              </a:rPr>
              <a:t>ما الذي لا يعنيه تحليل الحواجز؟</a:t>
            </a:r>
            <a:endParaRPr lang="ar-SA" sz="1550" dirty="0"/>
          </a:p>
          <a:p>
            <a:pPr rtl="1" algn="r" indent="0" marL="0">
              <a:lnSpc>
                <a:spcPct val="133000"/>
              </a:lnSpc>
              <a:buNone/>
            </a:pPr>
            <a:r>
              <a:rPr lang="ar-SA" altLang="en-US" sz="1550" dirty="0">
                <a:solidFill>
                  <a:srgbClr val="384653"/>
                </a:solidFill>
                <a:latin typeface="WinSoft Pro Medium" pitchFamily="34" charset="0"/>
                <a:ea typeface="WinSoft Pro Medium" pitchFamily="34" charset="-122"/>
                <a:cs typeface="WinSoft Pro Medium" pitchFamily="34" charset="-120"/>
              </a:rPr>
              <a:t>لا يعني تحليل الحواجز جمع قائمة «مشكلات» عن المتدرب، ولا البحث عن تشخيص، ولا افتراض أن كل صعوبة سببها الفرد. قد يكون الحاجز في توقيت التدريب، اللغة المستخدمة، شكل التعليمات، تنظيم المشغل، الوصول الرقمي، طريقة التقييم أو الثقافة المؤسسية. التحليل الجيد يبقي الاحتمالات مفتوحة حتى تتقاطع الأدلة ويظهر أثر وظيفي يمكن وصفه.</a:t>
            </a:r>
            <a:endParaRPr lang="ar-SA" sz="1550" dirty="0"/>
          </a:p>
        </p:txBody>
      </p:sp>
      <p:graphicFrame>
        <p:nvGraphicFramePr>
          <p:cNvPr id="21" name="Table 0"/>
          <p:cNvGraphicFramePr>
            <a:graphicFrameLocks noGrp="1"/>
          </p:cNvGraphicFramePr>
          <p:nvPr>
            <p:extLst>
              <p:ext uri="{D42A27DB-BD31-4B8C-83A1-F6EECF244321}">
                <p14:modId xmlns:p14="http://schemas.microsoft.com/office/powerpoint/2010/main" val="1579011935"/>
              </p:ext>
            </p:extLst>
          </p:nvPr>
        </p:nvGraphicFramePr>
        <p:xfrm>
          <a:off x="631908" y="3196332"/>
          <a:ext cx="9143771" cy="914400"/>
        </p:xfrm>
        <a:graphic>
          <a:graphicData uri="http://schemas.openxmlformats.org/drawingml/2006/table">
            <a:tbl>
              <a:tblPr/>
              <a:tblGrid>
                <a:gridCol w="5463939"/>
                <a:gridCol w="5463939"/>
              </a:tblGrid>
              <a:tr h="454907">
                <a:tc gridSpan="2">
                  <a:txBody>
                    <a:bodyPr/>
                    <a:lstStyle/>
                    <a:p>
                      <a:pPr indent="0" marL="0">
                        <a:buNone/>
                      </a:pPr>
                      <a:r>
                        <a:rPr lang="en-US" sz="1200" b="1" dirty="0">
                          <a:solidFill>
                            <a:srgbClr val="384653"/>
                          </a:solidFill>
                          <a:latin typeface="WinSoft Pro" pitchFamily="34" charset="0"/>
                          <a:ea typeface="WinSoft Pro" pitchFamily="34" charset="-122"/>
                          <a:cs typeface="WinSoft Pro" pitchFamily="34" charset="-120"/>
                        </a:rPr>
                        <a:t>اربط النظرية بتخصصك</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4000"/>
                      </a:srgbClr>
                    </a:solidFill>
                  </a:tcPr>
                </a:tc>
                <a:tc hMerge="1">
                  <a:tcPr/>
                </a:tc>
              </a:tr>
              <a:tr h="454907">
                <a:tc>
                  <a:txBody>
                    <a:bodyPr/>
                    <a:lstStyle/>
                    <a:p>
                      <a:pPr indent="0" marL="0">
                        <a:buNone/>
                      </a:pPr>
                      <a:endParaRPr lang="en-US" sz="12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F5F5F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F5F5F5"/>
                      </a:solidFill>
                      <a:prstDash val="solid"/>
                      <a:round/>
                      <a:headEnd type="none" w="med" len="med"/>
                      <a:tailEnd type="none" w="med" len="med"/>
                    </a:lnB>
                    <a:solidFill>
                      <a:srgbClr val="000000">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مثال لحاجز سببه التصميم لا الشخص</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5F5F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F5F5F5"/>
                      </a:solidFill>
                      <a:prstDash val="solid"/>
                      <a:round/>
                      <a:headEnd type="none" w="med" len="med"/>
                      <a:tailEnd type="none" w="med" len="med"/>
                    </a:lnB>
                    <a:solidFill>
                      <a:srgbClr val="000000">
                        <a:alpha val="4000"/>
                      </a:srgbClr>
                    </a:solidFill>
                  </a:tcPr>
                </a:tc>
              </a:tr>
              <a:tr h="454907">
                <a:tc>
                  <a:txBody>
                    <a:bodyPr/>
                    <a:lstStyle/>
                    <a:p>
                      <a:pPr indent="0" marL="0">
                        <a:buNone/>
                      </a:pPr>
                      <a:endParaRPr lang="en-US" sz="12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مثال لنقطة قوة يمكن البناء عليها</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FFFFF"/>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4000"/>
                      </a:srgbClr>
                    </a:solidFill>
                  </a:tcPr>
                </a:tc>
              </a:tr>
              <a:tr h="454907">
                <a:tc>
                  <a:txBody>
                    <a:bodyPr/>
                    <a:lstStyle/>
                    <a:p>
                      <a:pPr indent="0" marL="0">
                        <a:buNone/>
                      </a:pPr>
                      <a:endParaRPr lang="en-US" sz="12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F5F5F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F5F5F5"/>
                      </a:solidFill>
                      <a:prstDash val="solid"/>
                      <a:round/>
                      <a:headEnd type="none" w="med" len="med"/>
                      <a:tailEnd type="none" w="med" len="med"/>
                    </a:lnB>
                    <a:solidFill>
                      <a:srgbClr val="000000">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مثال على افتراض يجب تحويله إلى دليل</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5F5F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F5F5F5"/>
                      </a:solidFill>
                      <a:prstDash val="solid"/>
                      <a:round/>
                      <a:headEnd type="none" w="med" len="med"/>
                      <a:tailEnd type="none" w="med" len="med"/>
                    </a:lnB>
                    <a:solidFill>
                      <a:srgbClr val="000000">
                        <a:alpha val="4000"/>
                      </a:srgbClr>
                    </a:solidFill>
                  </a:tcPr>
                </a:tc>
              </a:tr>
              <a:tr h="454907">
                <a:tc>
                  <a:txBody>
                    <a:bodyPr/>
                    <a:lstStyle/>
                    <a:p>
                      <a:pPr indent="0" marL="0">
                        <a:buNone/>
                      </a:pPr>
                      <a:endParaRPr lang="en-US" sz="12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الدليل/المثال الذي سأستند إليه</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FFFFF"/>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4000"/>
                      </a:srgbClr>
                    </a:solidFill>
                  </a:tcPr>
                </a:tc>
              </a:tr>
              <a:tr h="454907">
                <a:tc>
                  <a:txBody>
                    <a:bodyPr/>
                    <a:lstStyle/>
                    <a:p>
                      <a:pPr indent="0" marL="0">
                        <a:buNone/>
                      </a:pPr>
                      <a:endParaRPr lang="en-US" sz="12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F5F5F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000000">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ما الذي سأعدله أو أختبره بعد النقاش</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5F5F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000000">
                        <a:alpha val="4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nvSpPr>
        <p:spPr>
          <a:xfrm>
            <a:off x="631908" y="1634232"/>
            <a:ext cx="10927878" cy="519609"/>
          </a:xfrm>
          <a:prstGeom prst="rect">
            <a:avLst/>
          </a:prstGeom>
          <a:noFill/>
          <a:ln/>
        </p:spPr>
        <p:txBody>
          <a:bodyPr wrap="none" lIns="0" tIns="0" rIns="0" bIns="0" rtlCol="0" anchor="t"/>
          <a:lstStyle/>
          <a:p>
            <a:pPr rtl="1" algn="r" indent="0" marL="0">
              <a:lnSpc>
                <a:spcPct val="104000"/>
              </a:lnSpc>
              <a:buNone/>
            </a:pPr>
            <a:r>
              <a:rPr lang="ar-SA" altLang="en-US" sz="3250" b="1" dirty="0">
                <a:solidFill>
                  <a:srgbClr val="2E3C4E"/>
                </a:solidFill>
                <a:latin typeface="GE SS Two Light" pitchFamily="34" charset="0"/>
                <a:ea typeface="GE SS Two Light" pitchFamily="34" charset="-122"/>
                <a:cs typeface="GE SS Two Light" pitchFamily="34" charset="-120"/>
              </a:rPr>
              <a:t>النشاط 1.1</a:t>
            </a:r>
            <a:endParaRPr lang="ar-SA" sz="3250" dirty="0"/>
          </a:p>
        </p:txBody>
      </p:sp>
      <p:pic>
        <p:nvPicPr>
          <p:cNvPr id="3" name="Image 0"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8946331" y="2469753"/>
            <a:ext cx="2613456" cy="2753916"/>
          </a:xfrm>
          <a:prstGeom prst="rect">
            <a:avLst/>
          </a:prstGeom>
        </p:spPr>
      </p:pic>
      <p:sp>
        <p:nvSpPr>
          <p:cNvPr id="4" name="Text 1"/>
          <p:cNvSpPr/>
          <p:nvPr/>
        </p:nvSpPr>
        <p:spPr>
          <a:xfrm>
            <a:off x="9123333" y="3120628"/>
            <a:ext cx="2259452" cy="259755"/>
          </a:xfrm>
          <a:prstGeom prst="rect">
            <a:avLst/>
          </a:prstGeom>
          <a:noFill/>
          <a:ln/>
        </p:spPr>
        <p:txBody>
          <a:bodyPr wrap="none" lIns="0" tIns="0" rIns="0" bIns="0" rtlCol="0" anchor="t"/>
          <a:lstStyle/>
          <a:p>
            <a:pPr rtl="1" algn="r" indent="0" marL="0">
              <a:lnSpc>
                <a:spcPct val="104000"/>
              </a:lnSpc>
              <a:buNone/>
            </a:pPr>
            <a:r>
              <a:rPr lang="ar-SA" altLang="en-US" sz="1600" b="1" dirty="0">
                <a:solidFill>
                  <a:srgbClr val="384653"/>
                </a:solidFill>
                <a:latin typeface="GE SS Two Light" pitchFamily="34" charset="0"/>
                <a:ea typeface="GE SS Two Light" pitchFamily="34" charset="-122"/>
                <a:cs typeface="GE SS Two Light" pitchFamily="34" charset="-120"/>
              </a:rPr>
              <a:t>النشاط</a:t>
            </a:r>
            <a:endParaRPr lang="ar-SA" sz="1600" dirty="0"/>
          </a:p>
        </p:txBody>
      </p:sp>
      <p:sp>
        <p:nvSpPr>
          <p:cNvPr id="5" name="Text 2"/>
          <p:cNvSpPr/>
          <p:nvPr/>
        </p:nvSpPr>
        <p:spPr>
          <a:xfrm>
            <a:off x="9123333" y="3475137"/>
            <a:ext cx="2259452" cy="1571526"/>
          </a:xfrm>
          <a:prstGeom prst="rect">
            <a:avLst/>
          </a:prstGeom>
          <a:noFill/>
          <a:ln/>
        </p:spPr>
        <p:txBody>
          <a:bodyPr wrap="square" lIns="0" tIns="0" rIns="63192" bIns="0" rtlCol="0" anchor="t">
            <a:normAutofit/>
          </a:bodyPr>
          <a:lstStyle/>
          <a:p>
            <a:pPr rtl="1" algn="r" marL="243840" indent="-243840">
              <a:lnSpc>
                <a:spcPct val="133000"/>
              </a:lnSpc>
              <a:buSzPct val="100000"/>
              <a:buChar char="•"/>
            </a:pPr>
            <a:r>
              <a:rPr lang="ar-SA" altLang="en-US" sz="1200" dirty="0">
                <a:solidFill>
                  <a:srgbClr val="384653"/>
                </a:solidFill>
                <a:latin typeface="WinSoft Pro Medium" pitchFamily="34" charset="0"/>
                <a:ea typeface="WinSoft Pro Medium" pitchFamily="34" charset="-122"/>
                <a:cs typeface="WinSoft Pro Medium" pitchFamily="34" charset="-120"/>
              </a:rPr>
              <a:t>العمل في مجموعات ثنائية على ورقة عمل 1.1 بتوجيه من ميسّر الدورة.</a:t>
            </a:r>
            <a:endParaRPr lang="ar-SA" sz="1200" dirty="0"/>
          </a:p>
          <a:p>
            <a:pPr rtl="1" algn="r" marL="243840" indent="-243840">
              <a:lnSpc>
                <a:spcPct val="133000"/>
              </a:lnSpc>
              <a:buSzPct val="100000"/>
              <a:buChar char="​"/>
            </a:pPr>
            <a:r>
              <a:rPr lang="ar-SA" altLang="en-US" sz="1200" dirty="0">
                <a:solidFill>
                  <a:srgbClr val="384653"/>
                </a:solidFill>
                <a:latin typeface="WinSoft Pro Medium" pitchFamily="34" charset="0"/>
                <a:ea typeface="WinSoft Pro Medium" pitchFamily="34" charset="-122"/>
                <a:cs typeface="WinSoft Pro Medium" pitchFamily="34" charset="-120"/>
              </a:rPr>
              <a:t>دراسة الحالة الموجودة وتحليلها من خلال الإجابة على الأسئلة التي تليها.</a:t>
            </a:r>
            <a:endParaRPr lang="ar-SA" sz="1200" dirty="0"/>
          </a:p>
          <a:p>
            <a:pPr rtl="1" algn="r" marL="243840" indent="-243840">
              <a:lnSpc>
                <a:spcPct val="133000"/>
              </a:lnSpc>
              <a:buSzPct val="100000"/>
              <a:buChar char="•"/>
            </a:pPr>
            <a:r>
              <a:rPr lang="ar-SA" altLang="en-US" sz="1200" dirty="0">
                <a:solidFill>
                  <a:srgbClr val="384653"/>
                </a:solidFill>
                <a:latin typeface="WinSoft Pro Medium" pitchFamily="34" charset="0"/>
                <a:ea typeface="WinSoft Pro Medium" pitchFamily="34" charset="-122"/>
                <a:cs typeface="WinSoft Pro Medium" pitchFamily="34" charset="-120"/>
              </a:rPr>
              <a:t>إنتاج مصفوفة الحواجز في كل مرحلة من رحلة المتعلم.</a:t>
            </a:r>
            <a:endParaRPr lang="ar-SA" sz="1200" dirty="0"/>
          </a:p>
        </p:txBody>
      </p:sp>
      <p:pic>
        <p:nvPicPr>
          <p:cNvPr id="6" name="Image 1"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174824" y="2469753"/>
            <a:ext cx="2613555" cy="2753916"/>
          </a:xfrm>
          <a:prstGeom prst="rect">
            <a:avLst/>
          </a:prstGeom>
        </p:spPr>
      </p:pic>
      <p:sp>
        <p:nvSpPr>
          <p:cNvPr id="7" name="Text 3"/>
          <p:cNvSpPr/>
          <p:nvPr/>
        </p:nvSpPr>
        <p:spPr>
          <a:xfrm>
            <a:off x="6351825" y="3120628"/>
            <a:ext cx="2259551" cy="519509"/>
          </a:xfrm>
          <a:prstGeom prst="rect">
            <a:avLst/>
          </a:prstGeom>
          <a:noFill/>
          <a:ln/>
        </p:spPr>
        <p:txBody>
          <a:bodyPr wrap="square" lIns="0" tIns="0" rIns="0" bIns="0" rtlCol="0" anchor="t">
            <a:normAutofit/>
          </a:bodyPr>
          <a:lstStyle/>
          <a:p>
            <a:pPr rtl="1" algn="r" indent="0" marL="0">
              <a:lnSpc>
                <a:spcPct val="104000"/>
              </a:lnSpc>
              <a:buNone/>
            </a:pPr>
            <a:r>
              <a:rPr lang="ar-SA" altLang="en-US" sz="1600" b="1" dirty="0">
                <a:solidFill>
                  <a:srgbClr val="384653"/>
                </a:solidFill>
                <a:latin typeface="GE SS Two Light" pitchFamily="34" charset="0"/>
                <a:ea typeface="GE SS Two Light" pitchFamily="34" charset="-122"/>
                <a:cs typeface="GE SS Two Light" pitchFamily="34" charset="-120"/>
              </a:rPr>
              <a:t>التقييم</a:t>
            </a:r>
            <a:pPr rtl="1" algn="r" indent="0" marL="0">
              <a:lnSpc>
                <a:spcPct val="104000"/>
              </a:lnSpc>
              <a:buNone/>
            </a:pPr>
            <a:r>
              <a:rPr lang="ar-SA" altLang="en-US" sz="1600" b="1" i="1" dirty="0">
                <a:solidFill>
                  <a:srgbClr val="384653"/>
                </a:solidFill>
                <a:latin typeface="GE SS Two Light" pitchFamily="34" charset="0"/>
                <a:ea typeface="GE SS Two Light" pitchFamily="34" charset="-122"/>
                <a:cs typeface="GE SS Two Light" pitchFamily="34" charset="-120"/>
              </a:rPr>
              <a:t> </a:t>
            </a:r>
            <a:pPr rtl="1" algn="r" indent="0" marL="0">
              <a:lnSpc>
                <a:spcPct val="104000"/>
              </a:lnSpc>
              <a:buNone/>
            </a:pPr>
            <a:r>
              <a:rPr lang="ar-SA" altLang="en-US" sz="1600" b="1" dirty="0">
                <a:solidFill>
                  <a:srgbClr val="384653"/>
                </a:solidFill>
                <a:latin typeface="GE SS Two Light" pitchFamily="34" charset="0"/>
                <a:ea typeface="GE SS Two Light" pitchFamily="34" charset="-122"/>
                <a:cs typeface="GE SS Two Light" pitchFamily="34" charset="-120"/>
              </a:rPr>
              <a:t>الخاص</a:t>
            </a:r>
            <a:pPr rtl="1" algn="r" indent="0" marL="0">
              <a:lnSpc>
                <a:spcPct val="104000"/>
              </a:lnSpc>
              <a:buNone/>
            </a:pPr>
            <a:r>
              <a:rPr lang="ar-SA" altLang="en-US" sz="1600" b="1" i="1" dirty="0">
                <a:solidFill>
                  <a:srgbClr val="384653"/>
                </a:solidFill>
                <a:latin typeface="GE SS Two Light" pitchFamily="34" charset="0"/>
                <a:ea typeface="GE SS Two Light" pitchFamily="34" charset="-122"/>
                <a:cs typeface="GE SS Two Light" pitchFamily="34" charset="-120"/>
              </a:rPr>
              <a:t> </a:t>
            </a:r>
            <a:pPr rtl="1" algn="r" indent="0" marL="0">
              <a:lnSpc>
                <a:spcPct val="104000"/>
              </a:lnSpc>
              <a:buNone/>
            </a:pPr>
            <a:r>
              <a:rPr lang="ar-SA" altLang="en-US" sz="1600" b="1" dirty="0">
                <a:solidFill>
                  <a:srgbClr val="384653"/>
                </a:solidFill>
                <a:latin typeface="GE SS Two Light" pitchFamily="34" charset="0"/>
                <a:ea typeface="GE SS Two Light" pitchFamily="34" charset="-122"/>
                <a:cs typeface="GE SS Two Light" pitchFamily="34" charset="-120"/>
              </a:rPr>
              <a:t>بهذا</a:t>
            </a:r>
            <a:pPr rtl="1" algn="r" indent="0" marL="0">
              <a:lnSpc>
                <a:spcPct val="104000"/>
              </a:lnSpc>
              <a:buNone/>
            </a:pPr>
            <a:r>
              <a:rPr lang="ar-SA" altLang="en-US" sz="1600" b="1" i="1" dirty="0">
                <a:solidFill>
                  <a:srgbClr val="384653"/>
                </a:solidFill>
                <a:latin typeface="GE SS Two Light" pitchFamily="34" charset="0"/>
                <a:ea typeface="GE SS Two Light" pitchFamily="34" charset="-122"/>
                <a:cs typeface="GE SS Two Light" pitchFamily="34" charset="-120"/>
              </a:rPr>
              <a:t> </a:t>
            </a:r>
            <a:pPr rtl="1" algn="r" indent="0" marL="0">
              <a:lnSpc>
                <a:spcPct val="104000"/>
              </a:lnSpc>
              <a:buNone/>
            </a:pPr>
            <a:r>
              <a:rPr lang="ar-SA" altLang="en-US" sz="1600" b="1" dirty="0">
                <a:solidFill>
                  <a:srgbClr val="384653"/>
                </a:solidFill>
                <a:latin typeface="GE SS Two Light" pitchFamily="34" charset="0"/>
                <a:ea typeface="GE SS Two Light" pitchFamily="34" charset="-122"/>
                <a:cs typeface="GE SS Two Light" pitchFamily="34" charset="-120"/>
              </a:rPr>
              <a:t>النشاط</a:t>
            </a:r>
            <a:endParaRPr lang="ar-SA" sz="1600" dirty="0"/>
          </a:p>
        </p:txBody>
      </p:sp>
      <p:sp>
        <p:nvSpPr>
          <p:cNvPr id="8" name="Text 4"/>
          <p:cNvSpPr/>
          <p:nvPr/>
        </p:nvSpPr>
        <p:spPr>
          <a:xfrm>
            <a:off x="6351825" y="3734891"/>
            <a:ext cx="2259551" cy="505420"/>
          </a:xfrm>
          <a:prstGeom prst="rect">
            <a:avLst/>
          </a:prstGeom>
          <a:noFill/>
          <a:ln/>
        </p:spPr>
        <p:txBody>
          <a:bodyPr wrap="square" lIns="0" tIns="0" rIns="63192" bIns="0" rtlCol="0" anchor="t">
            <a:normAutofit/>
          </a:bodyPr>
          <a:lstStyle/>
          <a:p>
            <a:pPr rtl="1" algn="r" marL="243840" indent="-243840">
              <a:lnSpc>
                <a:spcPct val="133000"/>
              </a:lnSpc>
              <a:buSzPct val="100000"/>
              <a:buChar char="•"/>
            </a:pPr>
            <a:r>
              <a:rPr lang="ar-SA" altLang="en-US" sz="1200" dirty="0">
                <a:solidFill>
                  <a:srgbClr val="384653"/>
                </a:solidFill>
                <a:latin typeface="WinSoft Pro Medium" pitchFamily="34" charset="0"/>
                <a:ea typeface="WinSoft Pro Medium" pitchFamily="34" charset="-122"/>
                <a:cs typeface="WinSoft Pro Medium" pitchFamily="34" charset="-120"/>
              </a:rPr>
              <a:t>يتم تقييم المنتج بالرجوع لأداة تقييم نشاط 1.1 في حقيبة الأدوات.</a:t>
            </a:r>
            <a:endParaRPr lang="ar-SA" sz="1200" dirty="0"/>
          </a:p>
        </p:txBody>
      </p:sp>
      <p:pic>
        <p:nvPicPr>
          <p:cNvPr id="9" name="Image 2"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403416" y="2469753"/>
            <a:ext cx="2613456" cy="2753916"/>
          </a:xfrm>
          <a:prstGeom prst="rect">
            <a:avLst/>
          </a:prstGeom>
        </p:spPr>
      </p:pic>
      <p:sp>
        <p:nvSpPr>
          <p:cNvPr id="10" name="Text 5"/>
          <p:cNvSpPr/>
          <p:nvPr/>
        </p:nvSpPr>
        <p:spPr>
          <a:xfrm>
            <a:off x="3580417" y="3120628"/>
            <a:ext cx="2259452" cy="259755"/>
          </a:xfrm>
          <a:prstGeom prst="rect">
            <a:avLst/>
          </a:prstGeom>
          <a:noFill/>
          <a:ln/>
        </p:spPr>
        <p:txBody>
          <a:bodyPr wrap="none" lIns="0" tIns="0" rIns="0" bIns="0" rtlCol="0" anchor="t"/>
          <a:lstStyle/>
          <a:p>
            <a:pPr rtl="1" algn="r" indent="0" marL="0">
              <a:lnSpc>
                <a:spcPct val="104000"/>
              </a:lnSpc>
              <a:buNone/>
            </a:pPr>
            <a:r>
              <a:rPr lang="ar-SA" altLang="en-US" sz="1600" b="1" dirty="0">
                <a:solidFill>
                  <a:srgbClr val="384653"/>
                </a:solidFill>
                <a:latin typeface="GE SS Two Light" pitchFamily="34" charset="0"/>
                <a:ea typeface="GE SS Two Light" pitchFamily="34" charset="-122"/>
                <a:cs typeface="GE SS Two Light" pitchFamily="34" charset="-120"/>
              </a:rPr>
              <a:t>المراجع</a:t>
            </a:r>
            <a:endParaRPr lang="ar-SA" sz="1600" dirty="0"/>
          </a:p>
        </p:txBody>
      </p:sp>
      <p:sp>
        <p:nvSpPr>
          <p:cNvPr id="11" name="Text 6"/>
          <p:cNvSpPr/>
          <p:nvPr/>
        </p:nvSpPr>
        <p:spPr>
          <a:xfrm>
            <a:off x="3580417" y="3475137"/>
            <a:ext cx="2259452" cy="813395"/>
          </a:xfrm>
          <a:prstGeom prst="rect">
            <a:avLst/>
          </a:prstGeom>
          <a:noFill/>
          <a:ln/>
        </p:spPr>
        <p:txBody>
          <a:bodyPr wrap="square" lIns="0" tIns="0" rIns="0" bIns="0" rtlCol="0" anchor="t">
            <a:normAutofit/>
          </a:bodyPr>
          <a:lstStyle/>
          <a:p>
            <a:pPr algn="l" marL="243840" indent="-243840">
              <a:lnSpc>
                <a:spcPct val="133000"/>
              </a:lnSpc>
              <a:buSzPct val="100000"/>
              <a:buChar char="•"/>
            </a:pPr>
            <a:r>
              <a:rPr lang="en-US" sz="1200" dirty="0">
                <a:solidFill>
                  <a:srgbClr val="384653"/>
                </a:solidFill>
                <a:latin typeface="WinSoft Pro Medium" pitchFamily="34" charset="0"/>
                <a:ea typeface="WinSoft Pro Medium" pitchFamily="34" charset="-122"/>
                <a:cs typeface="WinSoft Pro Medium" pitchFamily="34" charset="-120"/>
              </a:rPr>
              <a:t>UNESCO-UNEVOC – Inclusion in TVET</a:t>
            </a:r>
            <a:endParaRPr lang="en-US" sz="1200" dirty="0"/>
          </a:p>
          <a:p>
            <a:pPr algn="l" marL="243840" indent="-243840">
              <a:lnSpc>
                <a:spcPct val="133000"/>
              </a:lnSpc>
              <a:buSzPct val="100000"/>
              <a:buChar char="•"/>
            </a:pPr>
            <a:r>
              <a:rPr lang="en-US" sz="1200" dirty="0">
                <a:solidFill>
                  <a:srgbClr val="384653"/>
                </a:solidFill>
                <a:latin typeface="WinSoft Pro Medium" pitchFamily="34" charset="0"/>
                <a:ea typeface="WinSoft Pro Medium" pitchFamily="34" charset="-122"/>
                <a:cs typeface="WinSoft Pro Medium" pitchFamily="34" charset="-120"/>
              </a:rPr>
              <a:t>UNRWA – Inclusive Education</a:t>
            </a:r>
            <a:endParaRPr lang="en-US" sz="1200" dirty="0"/>
          </a:p>
        </p:txBody>
      </p:sp>
      <p:pic>
        <p:nvPicPr>
          <p:cNvPr id="12" name="Image 3" descr="preencoded.png">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31908" y="2469753"/>
            <a:ext cx="2613555" cy="2753916"/>
          </a:xfrm>
          <a:prstGeom prst="rect">
            <a:avLst/>
          </a:prstGeom>
        </p:spPr>
      </p:pic>
      <p:sp>
        <p:nvSpPr>
          <p:cNvPr id="13" name="Text 7"/>
          <p:cNvSpPr/>
          <p:nvPr/>
        </p:nvSpPr>
        <p:spPr>
          <a:xfrm>
            <a:off x="808910" y="3120628"/>
            <a:ext cx="2259551" cy="259755"/>
          </a:xfrm>
          <a:prstGeom prst="rect">
            <a:avLst/>
          </a:prstGeom>
          <a:noFill/>
          <a:ln/>
        </p:spPr>
        <p:txBody>
          <a:bodyPr wrap="none" lIns="0" tIns="0" rIns="0" bIns="0" rtlCol="0" anchor="t"/>
          <a:lstStyle/>
          <a:p>
            <a:pPr rtl="1" algn="r" indent="0" marL="0">
              <a:lnSpc>
                <a:spcPct val="104000"/>
              </a:lnSpc>
              <a:buNone/>
            </a:pPr>
            <a:r>
              <a:rPr lang="ar-SA" altLang="en-US" sz="1600" b="1" dirty="0">
                <a:solidFill>
                  <a:srgbClr val="384653"/>
                </a:solidFill>
                <a:latin typeface="GE SS Two Light" pitchFamily="34" charset="0"/>
                <a:ea typeface="GE SS Two Light" pitchFamily="34" charset="-122"/>
                <a:cs typeface="GE SS Two Light" pitchFamily="34" charset="-120"/>
              </a:rPr>
              <a:t>القراءات</a:t>
            </a:r>
            <a:pPr rtl="1" algn="r" indent="0" marL="0">
              <a:lnSpc>
                <a:spcPct val="104000"/>
              </a:lnSpc>
              <a:buNone/>
            </a:pPr>
            <a:r>
              <a:rPr lang="ar-SA" altLang="en-US" sz="1600" b="1" i="1" dirty="0">
                <a:solidFill>
                  <a:srgbClr val="384653"/>
                </a:solidFill>
                <a:latin typeface="GE SS Two Light" pitchFamily="34" charset="0"/>
                <a:ea typeface="GE SS Two Light" pitchFamily="34" charset="-122"/>
                <a:cs typeface="GE SS Two Light" pitchFamily="34" charset="-120"/>
              </a:rPr>
              <a:t> </a:t>
            </a:r>
            <a:pPr rtl="1" algn="r" indent="0" marL="0">
              <a:lnSpc>
                <a:spcPct val="104000"/>
              </a:lnSpc>
              <a:buNone/>
            </a:pPr>
            <a:r>
              <a:rPr lang="ar-SA" altLang="en-US" sz="1600" b="1" dirty="0">
                <a:solidFill>
                  <a:srgbClr val="384653"/>
                </a:solidFill>
                <a:latin typeface="GE SS Two Light" pitchFamily="34" charset="0"/>
                <a:ea typeface="GE SS Two Light" pitchFamily="34" charset="-122"/>
                <a:cs typeface="GE SS Two Light" pitchFamily="34" charset="-120"/>
              </a:rPr>
              <a:t>الإضافية</a:t>
            </a:r>
            <a:endParaRPr lang="ar-SA" sz="1600" dirty="0"/>
          </a:p>
        </p:txBody>
      </p:sp>
      <p:sp>
        <p:nvSpPr>
          <p:cNvPr id="14" name="Text 8"/>
          <p:cNvSpPr/>
          <p:nvPr/>
        </p:nvSpPr>
        <p:spPr>
          <a:xfrm>
            <a:off x="808910" y="3475137"/>
            <a:ext cx="2259551" cy="1066105"/>
          </a:xfrm>
          <a:prstGeom prst="rect">
            <a:avLst/>
          </a:prstGeom>
          <a:noFill/>
          <a:ln/>
        </p:spPr>
        <p:txBody>
          <a:bodyPr wrap="square" lIns="0" tIns="0" rIns="0" bIns="0" rtlCol="0" anchor="t">
            <a:normAutofit/>
          </a:bodyPr>
          <a:lstStyle/>
          <a:p>
            <a:pPr algn="l" marL="243840" indent="-243840">
              <a:lnSpc>
                <a:spcPct val="133000"/>
              </a:lnSpc>
              <a:buSzPct val="100000"/>
              <a:buChar char="•"/>
            </a:pPr>
            <a:r>
              <a:rPr lang="en-US" sz="1200" dirty="0">
                <a:solidFill>
                  <a:srgbClr val="384653"/>
                </a:solidFill>
                <a:latin typeface="WinSoft Pro Medium" pitchFamily="34" charset="0"/>
                <a:ea typeface="WinSoft Pro Medium" pitchFamily="34" charset="-122"/>
                <a:cs typeface="WinSoft Pro Medium" pitchFamily="34" charset="-120"/>
              </a:rPr>
              <a:t>UNESCO-UNEVOC – Inclusion in TVET: A Practical Guide</a:t>
            </a:r>
            <a:endParaRPr lang="en-US" sz="1200" dirty="0"/>
          </a:p>
          <a:p>
            <a:pPr algn="l" marL="243840" indent="-243840">
              <a:lnSpc>
                <a:spcPct val="133000"/>
              </a:lnSpc>
              <a:buSzPct val="100000"/>
              <a:buChar char="•"/>
            </a:pPr>
            <a:r>
              <a:rPr lang="en-US" sz="1200" dirty="0">
                <a:solidFill>
                  <a:srgbClr val="384653"/>
                </a:solidFill>
                <a:latin typeface="WinSoft Pro Medium" pitchFamily="34" charset="0"/>
                <a:ea typeface="WinSoft Pro Medium" pitchFamily="34" charset="-122"/>
                <a:cs typeface="WinSoft Pro Medium" pitchFamily="34" charset="-120"/>
              </a:rPr>
              <a:t>UNRWA – Module 5: The Inclusive Approach to Teaching and Learning</a:t>
            </a:r>
            <a:endParaRPr lang="en-US" sz="12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p:nvPr/>
        </p:nvSpPr>
        <p:spPr>
          <a:xfrm>
            <a:off x="631908" y="1597918"/>
            <a:ext cx="10927878" cy="1039217"/>
          </a:xfrm>
          <a:prstGeom prst="rect">
            <a:avLst/>
          </a:prstGeom>
          <a:noFill/>
          <a:ln/>
        </p:spPr>
        <p:txBody>
          <a:bodyPr wrap="square" lIns="0" tIns="0" rIns="0" bIns="0" rtlCol="0" anchor="t">
            <a:normAutofit/>
          </a:bodyPr>
          <a:lstStyle/>
          <a:p>
            <a:pPr rtl="1" algn="r" indent="0" marL="0">
              <a:lnSpc>
                <a:spcPct val="104000"/>
              </a:lnSpc>
              <a:buNone/>
            </a:pPr>
            <a:r>
              <a:rPr lang="ar-SA" altLang="en-US" sz="3250" b="1" dirty="0">
                <a:solidFill>
                  <a:srgbClr val="2E3C4E"/>
                </a:solidFill>
                <a:latin typeface="GE SS Two Light" pitchFamily="34" charset="0"/>
                <a:ea typeface="GE SS Two Light" pitchFamily="34" charset="-122"/>
                <a:cs typeface="GE SS Two Light" pitchFamily="34" charset="-120"/>
              </a:rPr>
              <a:t>النشاط 1.2: </a:t>
            </a:r>
            <a:endParaRPr lang="ar-SA" sz="3250" dirty="0"/>
          </a:p>
          <a:p>
            <a:pPr rtl="1" algn="r" indent="0" marL="0">
              <a:lnSpc>
                <a:spcPct val="104000"/>
              </a:lnSpc>
              <a:buNone/>
            </a:pPr>
            <a:r>
              <a:rPr lang="ar-SA" altLang="en-US" sz="3250" b="1" dirty="0">
                <a:solidFill>
                  <a:srgbClr val="2E3C4E"/>
                </a:solidFill>
                <a:latin typeface="GE SS Two Light" pitchFamily="34" charset="0"/>
                <a:ea typeface="GE SS Two Light" pitchFamily="34" charset="-122"/>
                <a:cs typeface="GE SS Two Light" pitchFamily="34" charset="-120"/>
              </a:rPr>
              <a:t>تكييف خطط الدروس والبيئة والدعم</a:t>
            </a:r>
            <a:endParaRPr lang="ar-SA" sz="3250" dirty="0"/>
          </a:p>
        </p:txBody>
      </p:sp>
      <p:sp>
        <p:nvSpPr>
          <p:cNvPr id="3" name="Shape 1"/>
          <p:cNvSpPr/>
          <p:nvPr/>
        </p:nvSpPr>
        <p:spPr>
          <a:xfrm>
            <a:off x="6174824" y="2953048"/>
            <a:ext cx="5384963" cy="960438"/>
          </a:xfrm>
          <a:prstGeom prst="roundRect">
            <a:avLst>
              <a:gd name="adj" fmla="val 24673"/>
            </a:avLst>
          </a:prstGeom>
          <a:solidFill>
            <a:srgbClr val="00AEEF"/>
          </a:solidFill>
          <a:ln w="6350">
            <a:solidFill>
              <a:srgbClr val="0094D5"/>
            </a:solidFill>
            <a:prstDash val="solid"/>
          </a:ln>
        </p:spPr>
      </p:sp>
      <p:sp>
        <p:nvSpPr>
          <p:cNvPr id="4" name="Text 2"/>
          <p:cNvSpPr/>
          <p:nvPr/>
        </p:nvSpPr>
        <p:spPr>
          <a:xfrm>
            <a:off x="6339126" y="3117354"/>
            <a:ext cx="5056359" cy="631825"/>
          </a:xfrm>
          <a:prstGeom prst="rect">
            <a:avLst/>
          </a:prstGeom>
          <a:noFill/>
          <a:ln/>
        </p:spPr>
        <p:txBody>
          <a:bodyPr wrap="square" lIns="0" tIns="0" rIns="0" bIns="0" rtlCol="0" anchor="t">
            <a:normAutofit/>
          </a:bodyPr>
          <a:lstStyle/>
          <a:p>
            <a:pPr rtl="1" algn="r" indent="0" marL="0">
              <a:lnSpc>
                <a:spcPct val="133000"/>
              </a:lnSpc>
              <a:buNone/>
            </a:pPr>
            <a:r>
              <a:rPr lang="ar-SA" altLang="en-US" sz="1550" dirty="0">
                <a:solidFill>
                  <a:srgbClr val="000000"/>
                </a:solidFill>
                <a:latin typeface="WinSoft Pro Medium" pitchFamily="34" charset="0"/>
                <a:ea typeface="WinSoft Pro Medium" pitchFamily="34" charset="-122"/>
                <a:cs typeface="WinSoft Pro Medium" pitchFamily="34" charset="-120"/>
              </a:rPr>
              <a:t>المدة</a:t>
            </a:r>
            <a:pPr rtl="1" algn="r" indent="0" marL="0">
              <a:lnSpc>
                <a:spcPct val="133000"/>
              </a:lnSpc>
              <a:buNone/>
            </a:pPr>
            <a:r>
              <a:rPr lang="ar-SA" altLang="en-US" sz="1550" i="1" dirty="0">
                <a:solidFill>
                  <a:srgbClr val="000000"/>
                </a:solidFill>
                <a:latin typeface="WinSoft Pro Medium" pitchFamily="34" charset="0"/>
                <a:ea typeface="WinSoft Pro Medium" pitchFamily="34" charset="-122"/>
                <a:cs typeface="WinSoft Pro Medium" pitchFamily="34" charset="-120"/>
              </a:rPr>
              <a:t>:</a:t>
            </a:r>
            <a:endParaRPr lang="ar-SA" sz="1550" dirty="0"/>
          </a:p>
          <a:p>
            <a:pPr rtl="1" algn="r" indent="0" marL="0">
              <a:lnSpc>
                <a:spcPct val="133000"/>
              </a:lnSpc>
              <a:buNone/>
            </a:pPr>
            <a:r>
              <a:rPr lang="ar-SA" altLang="en-US" sz="1550" i="1" dirty="0">
                <a:solidFill>
                  <a:srgbClr val="000000"/>
                </a:solidFill>
                <a:latin typeface="WinSoft Pro Medium" pitchFamily="34" charset="0"/>
                <a:ea typeface="WinSoft Pro Medium" pitchFamily="34" charset="-122"/>
                <a:cs typeface="WinSoft Pro Medium" pitchFamily="34" charset="-120"/>
              </a:rPr>
              <a:t> 6 </a:t>
            </a:r>
            <a:pPr rtl="1" algn="r" indent="0" marL="0">
              <a:lnSpc>
                <a:spcPct val="133000"/>
              </a:lnSpc>
              <a:buNone/>
            </a:pPr>
            <a:r>
              <a:rPr lang="ar-SA" altLang="en-US" sz="1550" dirty="0">
                <a:solidFill>
                  <a:srgbClr val="000000"/>
                </a:solidFill>
                <a:latin typeface="WinSoft Pro Medium" pitchFamily="34" charset="0"/>
                <a:ea typeface="WinSoft Pro Medium" pitchFamily="34" charset="-122"/>
                <a:cs typeface="WinSoft Pro Medium" pitchFamily="34" charset="-120"/>
              </a:rPr>
              <a:t>ساعات</a:t>
            </a:r>
            <a:pPr rtl="1" algn="r" indent="0" marL="0">
              <a:lnSpc>
                <a:spcPct val="133000"/>
              </a:lnSpc>
              <a:buNone/>
            </a:pPr>
            <a:r>
              <a:rPr lang="ar-SA" altLang="en-US" sz="1550" i="1" dirty="0">
                <a:solidFill>
                  <a:srgbClr val="000000"/>
                </a:solidFill>
                <a:latin typeface="WinSoft Pro Medium" pitchFamily="34" charset="0"/>
                <a:ea typeface="WinSoft Pro Medium" pitchFamily="34" charset="-122"/>
                <a:cs typeface="WinSoft Pro Medium" pitchFamily="34" charset="-120"/>
              </a:rPr>
              <a:t> </a:t>
            </a:r>
            <a:pPr rtl="1" algn="r" indent="0" marL="0">
              <a:lnSpc>
                <a:spcPct val="133000"/>
              </a:lnSpc>
              <a:buNone/>
            </a:pPr>
            <a:r>
              <a:rPr lang="ar-SA" altLang="en-US" sz="1550" dirty="0">
                <a:solidFill>
                  <a:srgbClr val="000000"/>
                </a:solidFill>
                <a:latin typeface="WinSoft Pro Medium" pitchFamily="34" charset="0"/>
                <a:ea typeface="WinSoft Pro Medium" pitchFamily="34" charset="-122"/>
                <a:cs typeface="WinSoft Pro Medium" pitchFamily="34" charset="-120"/>
              </a:rPr>
              <a:t>من</a:t>
            </a:r>
            <a:pPr rtl="1" algn="r" indent="0" marL="0">
              <a:lnSpc>
                <a:spcPct val="133000"/>
              </a:lnSpc>
              <a:buNone/>
            </a:pPr>
            <a:r>
              <a:rPr lang="ar-SA" altLang="en-US" sz="1550" i="1" dirty="0">
                <a:solidFill>
                  <a:srgbClr val="000000"/>
                </a:solidFill>
                <a:latin typeface="WinSoft Pro Medium" pitchFamily="34" charset="0"/>
                <a:ea typeface="WinSoft Pro Medium" pitchFamily="34" charset="-122"/>
                <a:cs typeface="WinSoft Pro Medium" pitchFamily="34" charset="-120"/>
              </a:rPr>
              <a:t> </a:t>
            </a:r>
            <a:pPr rtl="1" algn="r" indent="0" marL="0">
              <a:lnSpc>
                <a:spcPct val="133000"/>
              </a:lnSpc>
              <a:buNone/>
            </a:pPr>
            <a:r>
              <a:rPr lang="ar-SA" altLang="en-US" sz="1550" dirty="0">
                <a:solidFill>
                  <a:srgbClr val="000000"/>
                </a:solidFill>
                <a:latin typeface="WinSoft Pro Medium" pitchFamily="34" charset="0"/>
                <a:ea typeface="WinSoft Pro Medium" pitchFamily="34" charset="-122"/>
                <a:cs typeface="WinSoft Pro Medium" pitchFamily="34" charset="-120"/>
              </a:rPr>
              <a:t>التعلّم</a:t>
            </a:r>
            <a:pPr rtl="1" algn="r" indent="0" marL="0">
              <a:lnSpc>
                <a:spcPct val="133000"/>
              </a:lnSpc>
              <a:buNone/>
            </a:pPr>
            <a:r>
              <a:rPr lang="ar-SA" altLang="en-US" sz="1550" i="1" dirty="0">
                <a:solidFill>
                  <a:srgbClr val="000000"/>
                </a:solidFill>
                <a:latin typeface="WinSoft Pro Medium" pitchFamily="34" charset="0"/>
                <a:ea typeface="WinSoft Pro Medium" pitchFamily="34" charset="-122"/>
                <a:cs typeface="WinSoft Pro Medium" pitchFamily="34" charset="-120"/>
              </a:rPr>
              <a:t> </a:t>
            </a:r>
            <a:pPr rtl="1" algn="r" indent="0" marL="0">
              <a:lnSpc>
                <a:spcPct val="133000"/>
              </a:lnSpc>
              <a:buNone/>
            </a:pPr>
            <a:r>
              <a:rPr lang="ar-SA" altLang="en-US" sz="1550" dirty="0">
                <a:solidFill>
                  <a:srgbClr val="000000"/>
                </a:solidFill>
                <a:latin typeface="WinSoft Pro Medium" pitchFamily="34" charset="0"/>
                <a:ea typeface="WinSoft Pro Medium" pitchFamily="34" charset="-122"/>
                <a:cs typeface="WinSoft Pro Medium" pitchFamily="34" charset="-120"/>
              </a:rPr>
              <a:t>المُيسّر</a:t>
            </a:r>
            <a:pPr rtl="1" algn="r" indent="0" marL="0">
              <a:lnSpc>
                <a:spcPct val="133000"/>
              </a:lnSpc>
              <a:buNone/>
            </a:pPr>
            <a:r>
              <a:rPr lang="ar-SA" altLang="en-US" sz="1550" i="1" dirty="0">
                <a:solidFill>
                  <a:srgbClr val="000000"/>
                </a:solidFill>
                <a:latin typeface="WinSoft Pro Medium" pitchFamily="34" charset="0"/>
                <a:ea typeface="WinSoft Pro Medium" pitchFamily="34" charset="-122"/>
                <a:cs typeface="WinSoft Pro Medium" pitchFamily="34" charset="-120"/>
              </a:rPr>
              <a:t> </a:t>
            </a:r>
            <a:pPr rtl="1" algn="r" indent="0" marL="0">
              <a:lnSpc>
                <a:spcPct val="133000"/>
              </a:lnSpc>
              <a:buNone/>
            </a:pPr>
            <a:r>
              <a:rPr lang="ar-SA" altLang="en-US" sz="1550" dirty="0">
                <a:solidFill>
                  <a:srgbClr val="000000"/>
                </a:solidFill>
                <a:latin typeface="WinSoft Pro Medium" pitchFamily="34" charset="0"/>
                <a:ea typeface="WinSoft Pro Medium" pitchFamily="34" charset="-122"/>
                <a:cs typeface="WinSoft Pro Medium" pitchFamily="34" charset="-120"/>
              </a:rPr>
              <a:t>عبر</a:t>
            </a:r>
            <a:pPr rtl="1" algn="r" indent="0" marL="0">
              <a:lnSpc>
                <a:spcPct val="133000"/>
              </a:lnSpc>
              <a:buNone/>
            </a:pPr>
            <a:r>
              <a:rPr lang="ar-SA" altLang="en-US" sz="1550" i="1" dirty="0">
                <a:solidFill>
                  <a:srgbClr val="000000"/>
                </a:solidFill>
                <a:latin typeface="WinSoft Pro Medium" pitchFamily="34" charset="0"/>
                <a:ea typeface="WinSoft Pro Medium" pitchFamily="34" charset="-122"/>
                <a:cs typeface="WinSoft Pro Medium" pitchFamily="34" charset="-120"/>
              </a:rPr>
              <a:t> </a:t>
            </a:r>
            <a:pPr rtl="1" algn="r" indent="0" marL="0">
              <a:lnSpc>
                <a:spcPct val="133000"/>
              </a:lnSpc>
              <a:buNone/>
            </a:pPr>
            <a:r>
              <a:rPr lang="ar-SA" altLang="en-US" sz="1550" dirty="0">
                <a:solidFill>
                  <a:srgbClr val="000000"/>
                </a:solidFill>
                <a:latin typeface="WinSoft Pro Medium" pitchFamily="34" charset="0"/>
                <a:ea typeface="WinSoft Pro Medium" pitchFamily="34" charset="-122"/>
                <a:cs typeface="WinSoft Pro Medium" pitchFamily="34" charset="-120"/>
              </a:rPr>
              <a:t>الإنترنت</a:t>
            </a:r>
            <a:endParaRPr lang="ar-SA" sz="1550" dirty="0"/>
          </a:p>
        </p:txBody>
      </p:sp>
      <p:sp>
        <p:nvSpPr>
          <p:cNvPr id="5" name="Shape 3"/>
          <p:cNvSpPr/>
          <p:nvPr/>
        </p:nvSpPr>
        <p:spPr>
          <a:xfrm>
            <a:off x="631908" y="2953048"/>
            <a:ext cx="5384963" cy="960438"/>
          </a:xfrm>
          <a:prstGeom prst="roundRect">
            <a:avLst>
              <a:gd name="adj" fmla="val 24673"/>
            </a:avLst>
          </a:prstGeom>
          <a:solidFill>
            <a:srgbClr val="00AEEF"/>
          </a:solidFill>
          <a:ln w="6350">
            <a:solidFill>
              <a:srgbClr val="0094D5"/>
            </a:solidFill>
            <a:prstDash val="solid"/>
          </a:ln>
        </p:spPr>
      </p:sp>
      <p:sp>
        <p:nvSpPr>
          <p:cNvPr id="6" name="Text 4"/>
          <p:cNvSpPr/>
          <p:nvPr/>
        </p:nvSpPr>
        <p:spPr>
          <a:xfrm>
            <a:off x="796211" y="3117354"/>
            <a:ext cx="5056359" cy="631825"/>
          </a:xfrm>
          <a:prstGeom prst="rect">
            <a:avLst/>
          </a:prstGeom>
          <a:noFill/>
          <a:ln/>
        </p:spPr>
        <p:txBody>
          <a:bodyPr wrap="square" lIns="0" tIns="0" rIns="0" bIns="0" rtlCol="0" anchor="t">
            <a:normAutofit/>
          </a:bodyPr>
          <a:lstStyle/>
          <a:p>
            <a:pPr rtl="1" algn="r" indent="0" marL="0">
              <a:lnSpc>
                <a:spcPct val="133000"/>
              </a:lnSpc>
              <a:buNone/>
            </a:pPr>
            <a:r>
              <a:rPr lang="ar-SA" altLang="en-US" sz="1550" dirty="0">
                <a:solidFill>
                  <a:srgbClr val="000000"/>
                </a:solidFill>
                <a:latin typeface="WinSoft Pro Medium" pitchFamily="34" charset="0"/>
                <a:ea typeface="WinSoft Pro Medium" pitchFamily="34" charset="-122"/>
                <a:cs typeface="WinSoft Pro Medium" pitchFamily="34" charset="-120"/>
              </a:rPr>
              <a:t>أسلوب</a:t>
            </a:r>
            <a:pPr rtl="1" algn="r" indent="0" marL="0">
              <a:lnSpc>
                <a:spcPct val="133000"/>
              </a:lnSpc>
              <a:buNone/>
            </a:pPr>
            <a:r>
              <a:rPr lang="ar-SA" altLang="en-US" sz="1550" i="1" dirty="0">
                <a:solidFill>
                  <a:srgbClr val="000000"/>
                </a:solidFill>
                <a:latin typeface="WinSoft Pro Medium" pitchFamily="34" charset="0"/>
                <a:ea typeface="WinSoft Pro Medium" pitchFamily="34" charset="-122"/>
                <a:cs typeface="WinSoft Pro Medium" pitchFamily="34" charset="-120"/>
              </a:rPr>
              <a:t> </a:t>
            </a:r>
            <a:pPr rtl="1" algn="r" indent="0" marL="0">
              <a:lnSpc>
                <a:spcPct val="133000"/>
              </a:lnSpc>
              <a:buNone/>
            </a:pPr>
            <a:r>
              <a:rPr lang="ar-SA" altLang="en-US" sz="1550" dirty="0">
                <a:solidFill>
                  <a:srgbClr val="000000"/>
                </a:solidFill>
                <a:latin typeface="WinSoft Pro Medium" pitchFamily="34" charset="0"/>
                <a:ea typeface="WinSoft Pro Medium" pitchFamily="34" charset="-122"/>
                <a:cs typeface="WinSoft Pro Medium" pitchFamily="34" charset="-120"/>
              </a:rPr>
              <a:t>التنفيذ</a:t>
            </a:r>
            <a:pPr rtl="1" algn="r" indent="0" marL="0">
              <a:lnSpc>
                <a:spcPct val="133000"/>
              </a:lnSpc>
              <a:buNone/>
            </a:pPr>
            <a:r>
              <a:rPr lang="ar-SA" altLang="en-US" sz="1550" i="1" dirty="0">
                <a:solidFill>
                  <a:srgbClr val="000000"/>
                </a:solidFill>
                <a:latin typeface="WinSoft Pro Medium" pitchFamily="34" charset="0"/>
                <a:ea typeface="WinSoft Pro Medium" pitchFamily="34" charset="-122"/>
                <a:cs typeface="WinSoft Pro Medium" pitchFamily="34" charset="-120"/>
              </a:rPr>
              <a:t>: </a:t>
            </a:r>
            <a:endParaRPr lang="ar-SA" sz="1550" dirty="0"/>
          </a:p>
          <a:p>
            <a:pPr rtl="1" algn="r" indent="0" marL="0">
              <a:lnSpc>
                <a:spcPct val="133000"/>
              </a:lnSpc>
              <a:buNone/>
            </a:pPr>
            <a:r>
              <a:rPr lang="ar-SA" altLang="en-US" sz="1550" dirty="0">
                <a:solidFill>
                  <a:srgbClr val="000000"/>
                </a:solidFill>
                <a:latin typeface="WinSoft Pro Medium" pitchFamily="34" charset="0"/>
                <a:ea typeface="WinSoft Pro Medium" pitchFamily="34" charset="-122"/>
                <a:cs typeface="WinSoft Pro Medium" pitchFamily="34" charset="-120"/>
              </a:rPr>
              <a:t>مجموعات</a:t>
            </a:r>
            <a:pPr rtl="1" algn="r" indent="0" marL="0">
              <a:lnSpc>
                <a:spcPct val="133000"/>
              </a:lnSpc>
              <a:buNone/>
            </a:pPr>
            <a:r>
              <a:rPr lang="ar-SA" altLang="en-US" sz="1550" i="1" dirty="0">
                <a:solidFill>
                  <a:srgbClr val="000000"/>
                </a:solidFill>
                <a:latin typeface="WinSoft Pro Medium" pitchFamily="34" charset="0"/>
                <a:ea typeface="WinSoft Pro Medium" pitchFamily="34" charset="-122"/>
                <a:cs typeface="WinSoft Pro Medium" pitchFamily="34" charset="-120"/>
              </a:rPr>
              <a:t> </a:t>
            </a:r>
            <a:pPr rtl="1" algn="r" indent="0" marL="0">
              <a:lnSpc>
                <a:spcPct val="133000"/>
              </a:lnSpc>
              <a:buNone/>
            </a:pPr>
            <a:r>
              <a:rPr lang="ar-SA" altLang="en-US" sz="1550" dirty="0">
                <a:solidFill>
                  <a:srgbClr val="000000"/>
                </a:solidFill>
                <a:latin typeface="WinSoft Pro Medium" pitchFamily="34" charset="0"/>
                <a:ea typeface="WinSoft Pro Medium" pitchFamily="34" charset="-122"/>
                <a:cs typeface="WinSoft Pro Medium" pitchFamily="34" charset="-120"/>
              </a:rPr>
              <a:t>صغيرة</a:t>
            </a:r>
            <a:pPr rtl="1" algn="r" indent="0" marL="0">
              <a:lnSpc>
                <a:spcPct val="133000"/>
              </a:lnSpc>
              <a:buNone/>
            </a:pPr>
            <a:r>
              <a:rPr lang="ar-SA" altLang="en-US" sz="1550" i="1" dirty="0">
                <a:solidFill>
                  <a:srgbClr val="000000"/>
                </a:solidFill>
                <a:latin typeface="WinSoft Pro Medium" pitchFamily="34" charset="0"/>
                <a:ea typeface="WinSoft Pro Medium" pitchFamily="34" charset="-122"/>
                <a:cs typeface="WinSoft Pro Medium" pitchFamily="34" charset="-120"/>
              </a:rPr>
              <a:t> </a:t>
            </a:r>
            <a:pPr rtl="1" algn="r" indent="0" marL="0">
              <a:lnSpc>
                <a:spcPct val="133000"/>
              </a:lnSpc>
              <a:buNone/>
            </a:pPr>
            <a:r>
              <a:rPr lang="ar-SA" altLang="en-US" sz="1550" dirty="0">
                <a:solidFill>
                  <a:srgbClr val="000000"/>
                </a:solidFill>
                <a:latin typeface="WinSoft Pro Medium" pitchFamily="34" charset="0"/>
                <a:ea typeface="WinSoft Pro Medium" pitchFamily="34" charset="-122"/>
                <a:cs typeface="WinSoft Pro Medium" pitchFamily="34" charset="-120"/>
              </a:rPr>
              <a:t>بتوجيه</a:t>
            </a:r>
            <a:pPr rtl="1" algn="r" indent="0" marL="0">
              <a:lnSpc>
                <a:spcPct val="133000"/>
              </a:lnSpc>
              <a:buNone/>
            </a:pPr>
            <a:r>
              <a:rPr lang="ar-SA" altLang="en-US" sz="1550" i="1" dirty="0">
                <a:solidFill>
                  <a:srgbClr val="000000"/>
                </a:solidFill>
                <a:latin typeface="WinSoft Pro Medium" pitchFamily="34" charset="0"/>
                <a:ea typeface="WinSoft Pro Medium" pitchFamily="34" charset="-122"/>
                <a:cs typeface="WinSoft Pro Medium" pitchFamily="34" charset="-120"/>
              </a:rPr>
              <a:t> </a:t>
            </a:r>
            <a:pPr rtl="1" algn="r" indent="0" marL="0">
              <a:lnSpc>
                <a:spcPct val="133000"/>
              </a:lnSpc>
              <a:buNone/>
            </a:pPr>
            <a:r>
              <a:rPr lang="ar-SA" altLang="en-US" sz="1550" dirty="0">
                <a:solidFill>
                  <a:srgbClr val="000000"/>
                </a:solidFill>
                <a:latin typeface="WinSoft Pro Medium" pitchFamily="34" charset="0"/>
                <a:ea typeface="WinSoft Pro Medium" pitchFamily="34" charset="-122"/>
                <a:cs typeface="WinSoft Pro Medium" pitchFamily="34" charset="-120"/>
              </a:rPr>
              <a:t>من</a:t>
            </a:r>
            <a:pPr rtl="1" algn="r" indent="0" marL="0">
              <a:lnSpc>
                <a:spcPct val="133000"/>
              </a:lnSpc>
              <a:buNone/>
            </a:pPr>
            <a:r>
              <a:rPr lang="ar-SA" altLang="en-US" sz="1550" i="1" dirty="0">
                <a:solidFill>
                  <a:srgbClr val="000000"/>
                </a:solidFill>
                <a:latin typeface="WinSoft Pro Medium" pitchFamily="34" charset="0"/>
                <a:ea typeface="WinSoft Pro Medium" pitchFamily="34" charset="-122"/>
                <a:cs typeface="WinSoft Pro Medium" pitchFamily="34" charset="-120"/>
              </a:rPr>
              <a:t> </a:t>
            </a:r>
            <a:pPr rtl="1" algn="r" indent="0" marL="0">
              <a:lnSpc>
                <a:spcPct val="133000"/>
              </a:lnSpc>
              <a:buNone/>
            </a:pPr>
            <a:r>
              <a:rPr lang="ar-SA" altLang="en-US" sz="1550" dirty="0">
                <a:solidFill>
                  <a:srgbClr val="000000"/>
                </a:solidFill>
                <a:latin typeface="WinSoft Pro Medium" pitchFamily="34" charset="0"/>
                <a:ea typeface="WinSoft Pro Medium" pitchFamily="34" charset="-122"/>
                <a:cs typeface="WinSoft Pro Medium" pitchFamily="34" charset="-120"/>
              </a:rPr>
              <a:t>ميسّر</a:t>
            </a:r>
            <a:pPr rtl="1" algn="r" indent="0" marL="0">
              <a:lnSpc>
                <a:spcPct val="133000"/>
              </a:lnSpc>
              <a:buNone/>
            </a:pPr>
            <a:r>
              <a:rPr lang="ar-SA" altLang="en-US" sz="1550" i="1" dirty="0">
                <a:solidFill>
                  <a:srgbClr val="000000"/>
                </a:solidFill>
                <a:latin typeface="WinSoft Pro Medium" pitchFamily="34" charset="0"/>
                <a:ea typeface="WinSoft Pro Medium" pitchFamily="34" charset="-122"/>
                <a:cs typeface="WinSoft Pro Medium" pitchFamily="34" charset="-120"/>
              </a:rPr>
              <a:t> </a:t>
            </a:r>
            <a:pPr rtl="1" algn="r" indent="0" marL="0">
              <a:lnSpc>
                <a:spcPct val="133000"/>
              </a:lnSpc>
              <a:buNone/>
            </a:pPr>
            <a:r>
              <a:rPr lang="ar-SA" altLang="en-US" sz="1550" dirty="0">
                <a:solidFill>
                  <a:srgbClr val="000000"/>
                </a:solidFill>
                <a:latin typeface="WinSoft Pro Medium" pitchFamily="34" charset="0"/>
                <a:ea typeface="WinSoft Pro Medium" pitchFamily="34" charset="-122"/>
                <a:cs typeface="WinSoft Pro Medium" pitchFamily="34" charset="-120"/>
              </a:rPr>
              <a:t>الدورة</a:t>
            </a:r>
            <a:endParaRPr lang="ar-SA" sz="1550" dirty="0"/>
          </a:p>
        </p:txBody>
      </p:sp>
      <p:sp>
        <p:nvSpPr>
          <p:cNvPr id="7" name="Text 5"/>
          <p:cNvSpPr/>
          <p:nvPr/>
        </p:nvSpPr>
        <p:spPr>
          <a:xfrm>
            <a:off x="22324" y="4268887"/>
            <a:ext cx="11300534" cy="252710"/>
          </a:xfrm>
          <a:prstGeom prst="rect">
            <a:avLst/>
          </a:prstGeom>
          <a:noFill/>
          <a:ln/>
        </p:spPr>
        <p:txBody>
          <a:bodyPr wrap="none" lIns="0" tIns="0" rIns="0" bIns="0" rtlCol="0" anchor="t"/>
          <a:lstStyle/>
          <a:p>
            <a:pPr rtl="1" algn="r" indent="0" marL="0">
              <a:lnSpc>
                <a:spcPct val="133000"/>
              </a:lnSpc>
              <a:buNone/>
            </a:pPr>
            <a:r>
              <a:rPr lang="ar-SA" altLang="en-US" sz="1200" b="1" dirty="0">
                <a:solidFill>
                  <a:srgbClr val="384653"/>
                </a:solidFill>
                <a:latin typeface="WinSoft Pro Medium" pitchFamily="34" charset="0"/>
                <a:ea typeface="WinSoft Pro Medium" pitchFamily="34" charset="-122"/>
                <a:cs typeface="WinSoft Pro Medium" pitchFamily="34" charset="-120"/>
              </a:rPr>
              <a:t>المعرفة</a:t>
            </a:r>
            <a:endParaRPr lang="ar-SA" sz="1200" dirty="0"/>
          </a:p>
        </p:txBody>
      </p:sp>
      <p:sp>
        <p:nvSpPr>
          <p:cNvPr id="8" name="Text 6"/>
          <p:cNvSpPr/>
          <p:nvPr/>
        </p:nvSpPr>
        <p:spPr>
          <a:xfrm>
            <a:off x="631908" y="4699298"/>
            <a:ext cx="10690950" cy="505420"/>
          </a:xfrm>
          <a:prstGeom prst="rect">
            <a:avLst/>
          </a:prstGeom>
          <a:noFill/>
          <a:ln/>
        </p:spPr>
        <p:txBody>
          <a:bodyPr wrap="square" lIns="0" tIns="0" rIns="63192" bIns="0" rtlCol="0" anchor="t">
            <a:normAutofit/>
          </a:bodyPr>
          <a:lstStyle/>
          <a:p>
            <a:pPr rtl="1" algn="r" marL="243840" indent="-243840">
              <a:lnSpc>
                <a:spcPct val="133000"/>
              </a:lnSpc>
              <a:buSzPct val="100000"/>
              <a:buChar char="•"/>
            </a:pPr>
            <a:r>
              <a:rPr lang="ar-SA" altLang="en-US" sz="1200" dirty="0">
                <a:solidFill>
                  <a:srgbClr val="384653"/>
                </a:solidFill>
                <a:latin typeface="WinSoft Pro Medium" pitchFamily="34" charset="0"/>
                <a:ea typeface="WinSoft Pro Medium" pitchFamily="34" charset="-122"/>
                <a:cs typeface="WinSoft Pro Medium" pitchFamily="34" charset="-120"/>
              </a:rPr>
              <a:t>يعتمد النشاط على التصميم الشامل للتعلم (UDL) لتوفير خيارات متعددة للمشاركة، وعرض المعلومات، والتعبير عن التعلم. وفي التعليم والتدريب المهني (TVET)، لا يعني ذلك تبسيط الكفاية المهنية، بل تنويع طرق الوصول والتعلم وإثبات الفهم.</a:t>
            </a:r>
            <a:endParaRPr lang="ar-SA" sz="1200" dirty="0"/>
          </a:p>
        </p:txBody>
      </p:sp>
      <p:sp>
        <p:nvSpPr>
          <p:cNvPr id="9" name="Shape 7"/>
          <p:cNvSpPr/>
          <p:nvPr/>
        </p:nvSpPr>
        <p:spPr>
          <a:xfrm>
            <a:off x="11540737" y="4091186"/>
            <a:ext cx="19050" cy="1168797"/>
          </a:xfrm>
          <a:prstGeom prst="roundRect">
            <a:avLst>
              <a:gd name="adj" fmla="val 49999"/>
            </a:avLst>
          </a:prstGeom>
          <a:solidFill>
            <a:srgbClr val="75BAE6"/>
          </a:solidFill>
          <a:ln/>
        </p:spPr>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p:nvPr/>
        </p:nvSpPr>
        <p:spPr>
          <a:xfrm>
            <a:off x="631908" y="725289"/>
            <a:ext cx="10927878" cy="519609"/>
          </a:xfrm>
          <a:prstGeom prst="rect">
            <a:avLst/>
          </a:prstGeom>
          <a:noFill/>
          <a:ln/>
        </p:spPr>
        <p:txBody>
          <a:bodyPr wrap="none" lIns="0" tIns="0" rIns="0" bIns="0" rtlCol="0" anchor="t"/>
          <a:lstStyle/>
          <a:p>
            <a:pPr rtl="1" algn="r" indent="0" marL="0">
              <a:lnSpc>
                <a:spcPct val="104000"/>
              </a:lnSpc>
              <a:buNone/>
            </a:pPr>
            <a:r>
              <a:rPr lang="ar-SA" altLang="en-US" sz="3250" b="1" dirty="0">
                <a:solidFill>
                  <a:srgbClr val="2E3C4E"/>
                </a:solidFill>
                <a:latin typeface="GE SS Two Light" pitchFamily="34" charset="0"/>
                <a:ea typeface="GE SS Two Light" pitchFamily="34" charset="-122"/>
                <a:cs typeface="GE SS Two Light" pitchFamily="34" charset="-120"/>
              </a:rPr>
              <a:t>النشاط 1.2</a:t>
            </a:r>
            <a:endParaRPr lang="ar-SA" sz="3250" dirty="0"/>
          </a:p>
        </p:txBody>
      </p:sp>
      <p:sp>
        <p:nvSpPr>
          <p:cNvPr id="3" name="Text 1"/>
          <p:cNvSpPr/>
          <p:nvPr/>
        </p:nvSpPr>
        <p:spPr>
          <a:xfrm>
            <a:off x="631908" y="1308001"/>
            <a:ext cx="10927878" cy="519609"/>
          </a:xfrm>
          <a:prstGeom prst="rect">
            <a:avLst/>
          </a:prstGeom>
          <a:noFill/>
          <a:ln/>
        </p:spPr>
        <p:txBody>
          <a:bodyPr wrap="none" lIns="0" tIns="0" rIns="0" bIns="0" rtlCol="0" anchor="t"/>
          <a:lstStyle/>
          <a:p>
            <a:pPr rtl="1" algn="r" indent="0" marL="0">
              <a:lnSpc>
                <a:spcPct val="104000"/>
              </a:lnSpc>
              <a:buNone/>
            </a:pPr>
            <a:r>
              <a:rPr lang="ar-SA" altLang="en-US" sz="3250" b="1" dirty="0">
                <a:solidFill>
                  <a:srgbClr val="2E3C4E"/>
                </a:solidFill>
                <a:latin typeface="GE SS Two Light" pitchFamily="34" charset="0"/>
                <a:ea typeface="GE SS Two Light" pitchFamily="34" charset="-122"/>
                <a:cs typeface="GE SS Two Light" pitchFamily="34" charset="-120"/>
              </a:rPr>
              <a:t>مفاهيم أساسية:</a:t>
            </a:r>
            <a:endParaRPr lang="ar-SA" sz="3250" dirty="0"/>
          </a:p>
        </p:txBody>
      </p:sp>
      <p:sp>
        <p:nvSpPr>
          <p:cNvPr id="4" name="Shape 2"/>
          <p:cNvSpPr/>
          <p:nvPr/>
        </p:nvSpPr>
        <p:spPr>
          <a:xfrm>
            <a:off x="631908" y="2637135"/>
            <a:ext cx="5271261" cy="1145084"/>
          </a:xfrm>
          <a:prstGeom prst="roundRect">
            <a:avLst>
              <a:gd name="adj" fmla="val 20694"/>
            </a:avLst>
          </a:prstGeom>
          <a:solidFill>
            <a:srgbClr val="D4E9F7"/>
          </a:solidFill>
          <a:ln/>
        </p:spPr>
      </p:sp>
      <p:pic>
        <p:nvPicPr>
          <p:cNvPr id="5" name="Image 0" descr="preencoded.png">    </p:cNvPr>
          <p:cNvPicPr>
            <a:picLocks noChangeAspect="1"/>
          </p:cNvPicPr>
          <p:nvPr/>
        </p:nvPicPr>
        <p:blipFill>
          <a:blip r:embed="rId1"/>
          <a:stretch>
            <a:fillRect/>
          </a:stretch>
        </p:blipFill>
        <p:spPr>
          <a:xfrm>
            <a:off x="789861" y="2848769"/>
            <a:ext cx="197440" cy="157956"/>
          </a:xfrm>
          <a:prstGeom prst="rect">
            <a:avLst/>
          </a:prstGeom>
        </p:spPr>
      </p:pic>
      <p:sp>
        <p:nvSpPr>
          <p:cNvPr id="6" name="Text 3"/>
          <p:cNvSpPr/>
          <p:nvPr/>
        </p:nvSpPr>
        <p:spPr>
          <a:xfrm>
            <a:off x="1145253" y="2818805"/>
            <a:ext cx="4599964" cy="868660"/>
          </a:xfrm>
          <a:prstGeom prst="rect">
            <a:avLst/>
          </a:prstGeom>
          <a:noFill/>
          <a:ln/>
        </p:spPr>
        <p:txBody>
          <a:bodyPr wrap="square" lIns="0" tIns="0" rIns="63192" bIns="0" rtlCol="0" anchor="t">
            <a:normAutofit/>
          </a:bodyPr>
          <a:lstStyle/>
          <a:p>
            <a:pPr rtl="1" algn="r" marL="243840" indent="-243840">
              <a:lnSpc>
                <a:spcPct val="133000"/>
              </a:lnSpc>
              <a:buSzPct val="100000"/>
              <a:buChar char="•"/>
            </a:pPr>
            <a:r>
              <a:rPr lang="ar-SA" altLang="en-US" sz="1200" dirty="0">
                <a:solidFill>
                  <a:srgbClr val="000000"/>
                </a:solidFill>
                <a:latin typeface="WinSoft Pro Medium" pitchFamily="34" charset="0"/>
                <a:ea typeface="WinSoft Pro Medium" pitchFamily="34" charset="-122"/>
                <a:cs typeface="WinSoft Pro Medium" pitchFamily="34" charset="-120"/>
              </a:rPr>
              <a:t>المواءمة بين مخرجات التعلم والأنشطة والممارسة والتقويم.</a:t>
            </a:r>
            <a:endParaRPr lang="ar-SA" sz="1200" dirty="0"/>
          </a:p>
          <a:p>
            <a:pPr rtl="1" algn="r" marL="243840" indent="-243840">
              <a:lnSpc>
                <a:spcPct val="133000"/>
              </a:lnSpc>
              <a:buSzPct val="100000"/>
              <a:buChar char="•"/>
            </a:pPr>
            <a:r>
              <a:rPr lang="ar-SA" altLang="en-US" sz="1200" dirty="0">
                <a:solidFill>
                  <a:srgbClr val="000000"/>
                </a:solidFill>
                <a:latin typeface="WinSoft Pro Medium" pitchFamily="34" charset="0"/>
                <a:ea typeface="WinSoft Pro Medium" pitchFamily="34" charset="-122"/>
                <a:cs typeface="WinSoft Pro Medium" pitchFamily="34" charset="-120"/>
              </a:rPr>
              <a:t>التواصل الميسر والمواد الرقمية الميسرة.</a:t>
            </a:r>
            <a:endParaRPr lang="ar-SA" sz="1200" dirty="0"/>
          </a:p>
          <a:p>
            <a:pPr rtl="1" algn="r" marL="243840" indent="-243840">
              <a:lnSpc>
                <a:spcPct val="133000"/>
              </a:lnSpc>
              <a:buSzPct val="100000"/>
              <a:buChar char="•"/>
            </a:pPr>
            <a:r>
              <a:rPr lang="ar-SA" altLang="en-US" sz="1200" dirty="0">
                <a:solidFill>
                  <a:srgbClr val="000000"/>
                </a:solidFill>
                <a:latin typeface="WinSoft Pro Medium" pitchFamily="34" charset="0"/>
                <a:ea typeface="WinSoft Pro Medium" pitchFamily="34" charset="-122"/>
                <a:cs typeface="WinSoft Pro Medium" pitchFamily="34" charset="-120"/>
              </a:rPr>
              <a:t>التفريد والتمايز مع الحفاظ على مخرج التعلم.</a:t>
            </a:r>
            <a:endParaRPr lang="ar-SA" sz="1200" dirty="0"/>
          </a:p>
        </p:txBody>
      </p:sp>
      <p:sp>
        <p:nvSpPr>
          <p:cNvPr id="7" name="Shape 4"/>
          <p:cNvSpPr/>
          <p:nvPr/>
        </p:nvSpPr>
        <p:spPr>
          <a:xfrm>
            <a:off x="6294875" y="2242245"/>
            <a:ext cx="5271261" cy="1800721"/>
          </a:xfrm>
          <a:prstGeom prst="roundRect">
            <a:avLst>
              <a:gd name="adj" fmla="val 13160"/>
            </a:avLst>
          </a:prstGeom>
          <a:solidFill>
            <a:srgbClr val="D4E9F7"/>
          </a:solidFill>
          <a:ln/>
        </p:spPr>
      </p:sp>
      <p:pic>
        <p:nvPicPr>
          <p:cNvPr id="8" name="Image 1" descr="preencoded.png">    </p:cNvPr>
          <p:cNvPicPr>
            <a:picLocks noChangeAspect="1"/>
          </p:cNvPicPr>
          <p:nvPr/>
        </p:nvPicPr>
        <p:blipFill>
          <a:blip r:embed="rId2"/>
          <a:stretch>
            <a:fillRect/>
          </a:stretch>
        </p:blipFill>
        <p:spPr>
          <a:xfrm>
            <a:off x="6452828" y="2453878"/>
            <a:ext cx="197440" cy="157956"/>
          </a:xfrm>
          <a:prstGeom prst="rect">
            <a:avLst/>
          </a:prstGeom>
        </p:spPr>
      </p:pic>
      <p:sp>
        <p:nvSpPr>
          <p:cNvPr id="9" name="Text 5"/>
          <p:cNvSpPr/>
          <p:nvPr/>
        </p:nvSpPr>
        <p:spPr>
          <a:xfrm>
            <a:off x="6808220" y="2423914"/>
            <a:ext cx="4599964" cy="1437382"/>
          </a:xfrm>
          <a:prstGeom prst="rect">
            <a:avLst/>
          </a:prstGeom>
          <a:noFill/>
          <a:ln/>
        </p:spPr>
        <p:txBody>
          <a:bodyPr wrap="square" lIns="0" tIns="0" rIns="0" bIns="0" rtlCol="0" anchor="t"/>
          <a:lstStyle/>
          <a:p>
            <a:pPr algn="r" indent="0" marL="0">
              <a:lnSpc>
                <a:spcPct val="133000"/>
              </a:lnSpc>
              <a:spcAft>
                <a:spcPts val="1100"/>
              </a:spcAft>
              <a:buNone/>
            </a:pPr>
            <a:r>
              <a:rPr lang="ar-SA" altLang="en-US" sz="1200" dirty="0">
                <a:solidFill>
                  <a:srgbClr val="000000"/>
                </a:solidFill>
                <a:latin typeface="WinSoft Pro Medium" pitchFamily="34" charset="0"/>
                <a:ea typeface="WinSoft Pro Medium" pitchFamily="34" charset="-122"/>
                <a:cs typeface="WinSoft Pro Medium" pitchFamily="34" charset="-120"/>
              </a:rPr>
              <a:t>UDL: خيارات متعددة للوصول والتعلم منذ البداية</a:t>
            </a:r>
            <a:endParaRPr lang="ar-SA" sz="1200" dirty="0"/>
          </a:p>
          <a:p>
            <a:pPr rtl="1" algn="r" indent="0" marL="0">
              <a:lnSpc>
                <a:spcPct val="133000"/>
              </a:lnSpc>
              <a:spcAft>
                <a:spcPts val="1100"/>
              </a:spcAft>
              <a:buNone/>
            </a:pPr>
            <a:r>
              <a:rPr lang="ar-SA" altLang="en-US" sz="1200" dirty="0">
                <a:solidFill>
                  <a:srgbClr val="000000"/>
                </a:solidFill>
                <a:latin typeface="WinSoft Pro Medium" pitchFamily="34" charset="0"/>
                <a:ea typeface="WinSoft Pro Medium" pitchFamily="34" charset="-122"/>
                <a:cs typeface="WinSoft Pro Medium" pitchFamily="34" charset="-120"/>
              </a:rPr>
              <a:t>التمايز: تعديل أساليب التدريس والممارسة مع ثبات المخرجات.</a:t>
            </a:r>
            <a:endParaRPr lang="ar-SA" sz="1200" dirty="0"/>
          </a:p>
          <a:p>
            <a:pPr rtl="1" algn="r" indent="0" marL="0">
              <a:lnSpc>
                <a:spcPct val="133000"/>
              </a:lnSpc>
              <a:spcAft>
                <a:spcPts val="1100"/>
              </a:spcAft>
              <a:buNone/>
            </a:pPr>
            <a:r>
              <a:rPr lang="ar-SA" altLang="en-US" sz="1200" dirty="0">
                <a:solidFill>
                  <a:srgbClr val="000000"/>
                </a:solidFill>
                <a:latin typeface="WinSoft Pro Medium" pitchFamily="34" charset="0"/>
                <a:ea typeface="WinSoft Pro Medium" pitchFamily="34" charset="-122"/>
                <a:cs typeface="WinSoft Pro Medium" pitchFamily="34" charset="-120"/>
              </a:rPr>
              <a:t>الترتيب التيسيري المعقول: تعديل فردي يزيل حاجزاً دون تغيير الكفاية.</a:t>
            </a:r>
            <a:endParaRPr lang="ar-SA" sz="1200" dirty="0"/>
          </a:p>
          <a:p>
            <a:pPr algn="r" indent="0" marL="0">
              <a:lnSpc>
                <a:spcPct val="133000"/>
              </a:lnSpc>
              <a:buNone/>
            </a:pPr>
            <a:r>
              <a:rPr lang="ar-SA" altLang="en-US" sz="1200" dirty="0">
                <a:solidFill>
                  <a:srgbClr val="000000"/>
                </a:solidFill>
                <a:latin typeface="WinSoft Pro Medium" pitchFamily="34" charset="0"/>
                <a:ea typeface="WinSoft Pro Medium" pitchFamily="34" charset="-122"/>
                <a:cs typeface="WinSoft Pro Medium" pitchFamily="34" charset="-120"/>
              </a:rPr>
              <a:t>AT: أدوات أو أنظمة تدعم الوصول والأداء.</a:t>
            </a:r>
            <a:endParaRPr lang="ar-SA" sz="1200" dirty="0"/>
          </a:p>
        </p:txBody>
      </p:sp>
      <p:sp>
        <p:nvSpPr>
          <p:cNvPr id="10" name="Text 6"/>
          <p:cNvSpPr/>
          <p:nvPr/>
        </p:nvSpPr>
        <p:spPr>
          <a:xfrm>
            <a:off x="22324" y="4398367"/>
            <a:ext cx="11537463" cy="252710"/>
          </a:xfrm>
          <a:prstGeom prst="rect">
            <a:avLst/>
          </a:prstGeom>
          <a:noFill/>
          <a:ln/>
        </p:spPr>
        <p:txBody>
          <a:bodyPr wrap="none" lIns="0" tIns="0" rIns="63192" bIns="0" rtlCol="0" anchor="t"/>
          <a:lstStyle/>
          <a:p>
            <a:pPr rtl="1" algn="r" marL="243840" indent="-243840">
              <a:lnSpc>
                <a:spcPct val="133000"/>
              </a:lnSpc>
              <a:buSzPct val="100000"/>
              <a:buChar char="•"/>
            </a:pPr>
            <a:r>
              <a:rPr lang="ar-SA" altLang="en-US" sz="1200" b="1" dirty="0">
                <a:solidFill>
                  <a:srgbClr val="384653"/>
                </a:solidFill>
                <a:latin typeface="WinSoft Pro Medium" pitchFamily="34" charset="0"/>
                <a:ea typeface="WinSoft Pro Medium" pitchFamily="34" charset="-122"/>
                <a:cs typeface="WinSoft Pro Medium" pitchFamily="34" charset="-120"/>
              </a:rPr>
              <a:t>اختبار الكفاية والسلامة: </a:t>
            </a:r>
            <a:pPr rtl="1" algn="r" indent="0" marL="0">
              <a:lnSpc>
                <a:spcPct val="133000"/>
              </a:lnSpc>
              <a:buNone/>
            </a:pPr>
            <a:r>
              <a:rPr lang="ar-SA" altLang="en-US" sz="1200" dirty="0">
                <a:solidFill>
                  <a:srgbClr val="384653"/>
                </a:solidFill>
                <a:latin typeface="WinSoft Pro Medium" pitchFamily="34" charset="0"/>
                <a:ea typeface="WinSoft Pro Medium" pitchFamily="34" charset="-122"/>
                <a:cs typeface="WinSoft Pro Medium" pitchFamily="34" charset="-120"/>
              </a:rPr>
              <a:t>اسأل:</a:t>
            </a:r>
            <a:endParaRPr lang="ar-SA" sz="1200" dirty="0"/>
          </a:p>
        </p:txBody>
      </p:sp>
      <p:pic>
        <p:nvPicPr>
          <p:cNvPr id="11" name="Image 2"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946331" y="4828778"/>
            <a:ext cx="2613456" cy="873522"/>
          </a:xfrm>
          <a:prstGeom prst="rect">
            <a:avLst/>
          </a:prstGeom>
        </p:spPr>
      </p:pic>
      <p:sp>
        <p:nvSpPr>
          <p:cNvPr id="12" name="Text 7"/>
          <p:cNvSpPr/>
          <p:nvPr/>
        </p:nvSpPr>
        <p:spPr>
          <a:xfrm>
            <a:off x="9123333" y="5005784"/>
            <a:ext cx="2183254" cy="519509"/>
          </a:xfrm>
          <a:prstGeom prst="rect">
            <a:avLst/>
          </a:prstGeom>
          <a:noFill/>
          <a:ln/>
        </p:spPr>
        <p:txBody>
          <a:bodyPr wrap="square" lIns="0" tIns="0" rIns="0" bIns="0" rtlCol="0" anchor="t">
            <a:normAutofit/>
          </a:bodyPr>
          <a:lstStyle/>
          <a:p>
            <a:pPr rtl="1" algn="r" indent="0" marL="0">
              <a:lnSpc>
                <a:spcPct val="104000"/>
              </a:lnSpc>
              <a:buNone/>
            </a:pPr>
            <a:r>
              <a:rPr lang="ar-SA" altLang="en-US" sz="1600" dirty="0">
                <a:solidFill>
                  <a:srgbClr val="384653"/>
                </a:solidFill>
                <a:latin typeface="GE SS Two Light" pitchFamily="34" charset="0"/>
                <a:ea typeface="GE SS Two Light" pitchFamily="34" charset="-122"/>
                <a:cs typeface="GE SS Two Light" pitchFamily="34" charset="-120"/>
              </a:rPr>
              <a:t>ما الكفاية الجوهرية المطلوبة؟</a:t>
            </a:r>
            <a:endParaRPr lang="ar-SA" sz="1600" dirty="0"/>
          </a:p>
        </p:txBody>
      </p:sp>
      <p:pic>
        <p:nvPicPr>
          <p:cNvPr id="13" name="Image 3"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174824" y="4828778"/>
            <a:ext cx="2613555" cy="873522"/>
          </a:xfrm>
          <a:prstGeom prst="rect">
            <a:avLst/>
          </a:prstGeom>
        </p:spPr>
      </p:pic>
      <p:sp>
        <p:nvSpPr>
          <p:cNvPr id="14" name="Text 8"/>
          <p:cNvSpPr/>
          <p:nvPr/>
        </p:nvSpPr>
        <p:spPr>
          <a:xfrm>
            <a:off x="6351825" y="5005784"/>
            <a:ext cx="2183353" cy="259755"/>
          </a:xfrm>
          <a:prstGeom prst="rect">
            <a:avLst/>
          </a:prstGeom>
          <a:noFill/>
          <a:ln/>
        </p:spPr>
        <p:txBody>
          <a:bodyPr wrap="none" lIns="0" tIns="0" rIns="0" bIns="0" rtlCol="0" anchor="t"/>
          <a:lstStyle/>
          <a:p>
            <a:pPr rtl="1" algn="r" indent="0" marL="0">
              <a:lnSpc>
                <a:spcPct val="104000"/>
              </a:lnSpc>
              <a:buNone/>
            </a:pPr>
            <a:r>
              <a:rPr lang="ar-SA" altLang="en-US" sz="1600" dirty="0">
                <a:solidFill>
                  <a:srgbClr val="384653"/>
                </a:solidFill>
                <a:latin typeface="GE SS Two Light" pitchFamily="34" charset="0"/>
                <a:ea typeface="GE SS Two Light" pitchFamily="34" charset="-122"/>
                <a:cs typeface="GE SS Two Light" pitchFamily="34" charset="-120"/>
              </a:rPr>
              <a:t>هل يغيّر التعديل الكفاية؟</a:t>
            </a:r>
            <a:endParaRPr lang="ar-SA" sz="1600" dirty="0"/>
          </a:p>
        </p:txBody>
      </p:sp>
      <p:pic>
        <p:nvPicPr>
          <p:cNvPr id="15" name="Image 4" descr="preencoded.png">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403416" y="4828778"/>
            <a:ext cx="2613456" cy="873522"/>
          </a:xfrm>
          <a:prstGeom prst="rect">
            <a:avLst/>
          </a:prstGeom>
        </p:spPr>
      </p:pic>
      <p:sp>
        <p:nvSpPr>
          <p:cNvPr id="16" name="Text 9"/>
          <p:cNvSpPr/>
          <p:nvPr/>
        </p:nvSpPr>
        <p:spPr>
          <a:xfrm>
            <a:off x="3580417" y="5005784"/>
            <a:ext cx="2183254" cy="259755"/>
          </a:xfrm>
          <a:prstGeom prst="rect">
            <a:avLst/>
          </a:prstGeom>
          <a:noFill/>
          <a:ln/>
        </p:spPr>
        <p:txBody>
          <a:bodyPr wrap="none" lIns="0" tIns="0" rIns="0" bIns="0" rtlCol="0" anchor="t"/>
          <a:lstStyle/>
          <a:p>
            <a:pPr rtl="1" algn="r" indent="0" marL="0">
              <a:lnSpc>
                <a:spcPct val="104000"/>
              </a:lnSpc>
              <a:buNone/>
            </a:pPr>
            <a:r>
              <a:rPr lang="ar-SA" altLang="en-US" sz="1600" dirty="0">
                <a:solidFill>
                  <a:srgbClr val="384653"/>
                </a:solidFill>
                <a:latin typeface="GE SS Two Light" pitchFamily="34" charset="0"/>
                <a:ea typeface="GE SS Two Light" pitchFamily="34" charset="-122"/>
                <a:cs typeface="GE SS Two Light" pitchFamily="34" charset="-120"/>
              </a:rPr>
              <a:t>هل يضيف خطراً جديداً؟</a:t>
            </a:r>
            <a:endParaRPr lang="ar-SA" sz="1600" dirty="0"/>
          </a:p>
        </p:txBody>
      </p:sp>
      <p:pic>
        <p:nvPicPr>
          <p:cNvPr id="17" name="Image 5" descr="preencoded.png">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631908" y="4828778"/>
            <a:ext cx="2613555" cy="873522"/>
          </a:xfrm>
          <a:prstGeom prst="rect">
            <a:avLst/>
          </a:prstGeom>
        </p:spPr>
      </p:pic>
      <p:sp>
        <p:nvSpPr>
          <p:cNvPr id="18" name="Text 10"/>
          <p:cNvSpPr/>
          <p:nvPr/>
        </p:nvSpPr>
        <p:spPr>
          <a:xfrm>
            <a:off x="808910" y="5005784"/>
            <a:ext cx="2183353" cy="519509"/>
          </a:xfrm>
          <a:prstGeom prst="rect">
            <a:avLst/>
          </a:prstGeom>
          <a:noFill/>
          <a:ln/>
        </p:spPr>
        <p:txBody>
          <a:bodyPr wrap="square" lIns="0" tIns="0" rIns="0" bIns="0" rtlCol="0" anchor="t">
            <a:normAutofit/>
          </a:bodyPr>
          <a:lstStyle/>
          <a:p>
            <a:pPr rtl="1" algn="r" indent="0" marL="0">
              <a:lnSpc>
                <a:spcPct val="104000"/>
              </a:lnSpc>
              <a:buNone/>
            </a:pPr>
            <a:r>
              <a:rPr lang="ar-SA" altLang="en-US" sz="1600" dirty="0">
                <a:solidFill>
                  <a:srgbClr val="384653"/>
                </a:solidFill>
                <a:latin typeface="GE SS Two Light" pitchFamily="34" charset="0"/>
                <a:ea typeface="GE SS Two Light" pitchFamily="34" charset="-122"/>
                <a:cs typeface="GE SS Two Light" pitchFamily="34" charset="-120"/>
              </a:rPr>
              <a:t>هل يبقى الدليل صالحاً للحكم على الأداء؟</a:t>
            </a:r>
            <a:endParaRPr lang="ar-SA" sz="16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p:nvPr/>
        </p:nvSpPr>
        <p:spPr>
          <a:xfrm>
            <a:off x="631908" y="484783"/>
            <a:ext cx="10927878" cy="493713"/>
          </a:xfrm>
          <a:prstGeom prst="rect">
            <a:avLst/>
          </a:prstGeom>
          <a:noFill/>
          <a:ln/>
        </p:spPr>
        <p:txBody>
          <a:bodyPr wrap="none" lIns="0" tIns="0" rIns="0" bIns="0" rtlCol="0" anchor="t"/>
          <a:lstStyle/>
          <a:p>
            <a:pPr rtl="1" algn="r" indent="0" marL="0">
              <a:lnSpc>
                <a:spcPct val="104000"/>
              </a:lnSpc>
              <a:buNone/>
            </a:pPr>
            <a:r>
              <a:rPr lang="ar-SA" altLang="en-US" sz="3100" b="1" dirty="0">
                <a:solidFill>
                  <a:srgbClr val="2E3C4E"/>
                </a:solidFill>
                <a:latin typeface="GE SS Two Light" pitchFamily="34" charset="0"/>
                <a:ea typeface="GE SS Two Light" pitchFamily="34" charset="-122"/>
                <a:cs typeface="GE SS Two Light" pitchFamily="34" charset="-120"/>
              </a:rPr>
              <a:t>النشاط 1.2</a:t>
            </a:r>
            <a:endParaRPr lang="ar-SA" sz="3100" dirty="0"/>
          </a:p>
        </p:txBody>
      </p:sp>
      <p:sp>
        <p:nvSpPr>
          <p:cNvPr id="3" name="Text 1"/>
          <p:cNvSpPr/>
          <p:nvPr/>
        </p:nvSpPr>
        <p:spPr>
          <a:xfrm>
            <a:off x="22324" y="1263650"/>
            <a:ext cx="11537463" cy="234156"/>
          </a:xfrm>
          <a:prstGeom prst="rect">
            <a:avLst/>
          </a:prstGeom>
          <a:noFill/>
          <a:ln/>
        </p:spPr>
        <p:txBody>
          <a:bodyPr wrap="none" lIns="0" tIns="0" rIns="60032" bIns="0" rtlCol="0" anchor="t"/>
          <a:lstStyle/>
          <a:p>
            <a:pPr rtl="1" algn="r" marL="233680" indent="-233680">
              <a:lnSpc>
                <a:spcPct val="130000"/>
              </a:lnSpc>
              <a:buSzPct val="100000"/>
              <a:buChar char="•"/>
            </a:pPr>
            <a:r>
              <a:rPr lang="ar-SA" altLang="en-US" sz="1150" dirty="0">
                <a:solidFill>
                  <a:srgbClr val="384653"/>
                </a:solidFill>
                <a:latin typeface="WinSoft Pro Medium" pitchFamily="34" charset="0"/>
                <a:ea typeface="WinSoft Pro Medium" pitchFamily="34" charset="-122"/>
                <a:cs typeface="WinSoft Pro Medium" pitchFamily="34" charset="-120"/>
              </a:rPr>
              <a:t>الثابت والمرن في التصميم الشامل:</a:t>
            </a:r>
            <a:endParaRPr lang="ar-SA" sz="1150" dirty="0"/>
          </a:p>
        </p:txBody>
      </p:sp>
      <p:pic>
        <p:nvPicPr>
          <p:cNvPr id="4" name="Image 0" descr="preencoded.png">    </p:cNvPr>
          <p:cNvPicPr>
            <a:picLocks noChangeAspect="1"/>
          </p:cNvPicPr>
          <p:nvPr/>
        </p:nvPicPr>
        <p:blipFill>
          <a:blip r:embed="rId1"/>
          <a:stretch>
            <a:fillRect/>
          </a:stretch>
        </p:blipFill>
        <p:spPr>
          <a:xfrm>
            <a:off x="1446474" y="1658144"/>
            <a:ext cx="9298747" cy="4067373"/>
          </a:xfrm>
          <a:prstGeom prst="rect">
            <a:avLst/>
          </a:prstGeom>
        </p:spPr>
      </p:pic>
      <p:sp>
        <p:nvSpPr>
          <p:cNvPr id="5" name="Text 2"/>
          <p:cNvSpPr/>
          <p:nvPr/>
        </p:nvSpPr>
        <p:spPr>
          <a:xfrm>
            <a:off x="6532821" y="3704634"/>
            <a:ext cx="1089480" cy="266608"/>
          </a:xfrm>
          <a:prstGeom prst="rect">
            <a:avLst/>
          </a:prstGeom>
          <a:noFill/>
          <a:ln/>
        </p:spPr>
        <p:txBody>
          <a:bodyPr wrap="none" lIns="0" tIns="0" rIns="0" bIns="0" rtlCol="0" anchor="t"/>
          <a:lstStyle/>
          <a:p>
            <a:pPr rtl="1" algn="ctr" indent="0" marL="0">
              <a:lnSpc>
                <a:spcPct val="104000"/>
              </a:lnSpc>
              <a:buNone/>
            </a:pPr>
            <a:r>
              <a:rPr lang="ar-SA" altLang="en-US" sz="1650" dirty="0">
                <a:solidFill>
                  <a:srgbClr val="000000"/>
                </a:solidFill>
                <a:latin typeface="GE SS Two Light" pitchFamily="34" charset="0"/>
                <a:ea typeface="GE SS Two Light" pitchFamily="34" charset="-122"/>
                <a:cs typeface="GE SS Two Light" pitchFamily="34" charset="-120"/>
              </a:rPr>
              <a:t>ثابت</a:t>
            </a:r>
            <a:endParaRPr lang="ar-SA" sz="1650" dirty="0"/>
          </a:p>
        </p:txBody>
      </p:sp>
      <p:sp>
        <p:nvSpPr>
          <p:cNvPr id="6" name="Text 3"/>
          <p:cNvSpPr/>
          <p:nvPr/>
        </p:nvSpPr>
        <p:spPr>
          <a:xfrm>
            <a:off x="4470913" y="3704634"/>
            <a:ext cx="1089480" cy="266608"/>
          </a:xfrm>
          <a:prstGeom prst="rect">
            <a:avLst/>
          </a:prstGeom>
          <a:noFill/>
          <a:ln/>
        </p:spPr>
        <p:txBody>
          <a:bodyPr wrap="none" lIns="0" tIns="0" rIns="0" bIns="0" rtlCol="0" anchor="t"/>
          <a:lstStyle/>
          <a:p>
            <a:pPr rtl="1" algn="ctr" indent="0" marL="0">
              <a:lnSpc>
                <a:spcPct val="104000"/>
              </a:lnSpc>
              <a:buNone/>
            </a:pPr>
            <a:r>
              <a:rPr lang="ar-SA" altLang="en-US" sz="1650" dirty="0">
                <a:solidFill>
                  <a:srgbClr val="000000"/>
                </a:solidFill>
                <a:latin typeface="GE SS Two Light" pitchFamily="34" charset="0"/>
                <a:ea typeface="GE SS Two Light" pitchFamily="34" charset="-122"/>
                <a:cs typeface="GE SS Two Light" pitchFamily="34" charset="-120"/>
              </a:rPr>
              <a:t>مرن</a:t>
            </a:r>
            <a:endParaRPr lang="ar-SA" sz="1650" dirty="0"/>
          </a:p>
        </p:txBody>
      </p:sp>
      <p:sp>
        <p:nvSpPr>
          <p:cNvPr id="7" name="Text 4"/>
          <p:cNvSpPr/>
          <p:nvPr/>
        </p:nvSpPr>
        <p:spPr>
          <a:xfrm>
            <a:off x="1954023" y="4979711"/>
            <a:ext cx="1791790" cy="197529"/>
          </a:xfrm>
          <a:prstGeom prst="rect">
            <a:avLst/>
          </a:prstGeom>
          <a:noFill/>
          <a:ln/>
        </p:spPr>
        <p:txBody>
          <a:bodyPr wrap="none" lIns="0" tIns="0" rIns="0" bIns="0" rtlCol="0" anchor="t"/>
          <a:lstStyle/>
          <a:p>
            <a:pPr rtl="1" algn="r" indent="0" marL="0">
              <a:lnSpc>
                <a:spcPct val="102000"/>
              </a:lnSpc>
              <a:buNone/>
            </a:pPr>
            <a:r>
              <a:rPr lang="ar-SA" altLang="en-US" sz="1250" dirty="0">
                <a:solidFill>
                  <a:srgbClr val="384653"/>
                </a:solidFill>
                <a:latin typeface="WinSoft Pro Medium" pitchFamily="34" charset="0"/>
                <a:ea typeface="WinSoft Pro Medium" pitchFamily="34" charset="-122"/>
                <a:cs typeface="WinSoft Pro Medium" pitchFamily="34" charset="-120"/>
              </a:rPr>
              <a:t>بعض جوانب الوقت وإظهار التعلم.</a:t>
            </a:r>
            <a:endParaRPr lang="ar-SA" sz="1250" dirty="0"/>
          </a:p>
        </p:txBody>
      </p:sp>
      <p:sp>
        <p:nvSpPr>
          <p:cNvPr id="8" name="Text 5"/>
          <p:cNvSpPr/>
          <p:nvPr/>
        </p:nvSpPr>
        <p:spPr>
          <a:xfrm>
            <a:off x="1665896" y="3710120"/>
            <a:ext cx="1584698" cy="197530"/>
          </a:xfrm>
          <a:prstGeom prst="rect">
            <a:avLst/>
          </a:prstGeom>
          <a:noFill/>
          <a:ln/>
        </p:spPr>
        <p:txBody>
          <a:bodyPr wrap="none" lIns="0" tIns="0" rIns="0" bIns="0" rtlCol="0" anchor="t"/>
          <a:lstStyle/>
          <a:p>
            <a:pPr rtl="1" algn="r" indent="0" marL="0">
              <a:lnSpc>
                <a:spcPct val="102000"/>
              </a:lnSpc>
              <a:buNone/>
            </a:pPr>
            <a:r>
              <a:rPr lang="ar-SA" altLang="en-US" sz="1250" dirty="0">
                <a:solidFill>
                  <a:srgbClr val="384653"/>
                </a:solidFill>
                <a:latin typeface="WinSoft Pro Medium" pitchFamily="34" charset="0"/>
                <a:ea typeface="WinSoft Pro Medium" pitchFamily="34" charset="-122"/>
                <a:cs typeface="WinSoft Pro Medium" pitchFamily="34" charset="-120"/>
              </a:rPr>
              <a:t>البيئة، الممارسة</a:t>
            </a:r>
            <a:endParaRPr lang="ar-SA" sz="1250" dirty="0"/>
          </a:p>
        </p:txBody>
      </p:sp>
      <p:sp>
        <p:nvSpPr>
          <p:cNvPr id="9" name="Text 6"/>
          <p:cNvSpPr/>
          <p:nvPr/>
        </p:nvSpPr>
        <p:spPr>
          <a:xfrm>
            <a:off x="1990039" y="2440529"/>
            <a:ext cx="1800793" cy="197529"/>
          </a:xfrm>
          <a:prstGeom prst="rect">
            <a:avLst/>
          </a:prstGeom>
          <a:noFill/>
          <a:ln/>
        </p:spPr>
        <p:txBody>
          <a:bodyPr wrap="none" lIns="0" tIns="0" rIns="0" bIns="0" rtlCol="0" anchor="t"/>
          <a:lstStyle/>
          <a:p>
            <a:pPr rtl="1" algn="r" indent="0" marL="0">
              <a:lnSpc>
                <a:spcPct val="102000"/>
              </a:lnSpc>
              <a:buNone/>
            </a:pPr>
            <a:r>
              <a:rPr lang="ar-SA" altLang="en-US" sz="1250" dirty="0">
                <a:solidFill>
                  <a:srgbClr val="384653"/>
                </a:solidFill>
                <a:latin typeface="WinSoft Pro Medium" pitchFamily="34" charset="0"/>
                <a:ea typeface="WinSoft Pro Medium" pitchFamily="34" charset="-122"/>
                <a:cs typeface="WinSoft Pro Medium" pitchFamily="34" charset="-120"/>
              </a:rPr>
              <a:t> التعليمات، الوسائط</a:t>
            </a:r>
            <a:endParaRPr lang="ar-SA" sz="1250" dirty="0"/>
          </a:p>
        </p:txBody>
      </p:sp>
      <p:sp>
        <p:nvSpPr>
          <p:cNvPr id="10" name="Text 7"/>
          <p:cNvSpPr/>
          <p:nvPr/>
        </p:nvSpPr>
        <p:spPr>
          <a:xfrm>
            <a:off x="8328831" y="4984213"/>
            <a:ext cx="1773781" cy="197529"/>
          </a:xfrm>
          <a:prstGeom prst="rect">
            <a:avLst/>
          </a:prstGeom>
          <a:noFill/>
          <a:ln/>
        </p:spPr>
        <p:txBody>
          <a:bodyPr wrap="none" lIns="0" tIns="0" rIns="0" bIns="0" rtlCol="0" anchor="t"/>
          <a:lstStyle/>
          <a:p>
            <a:pPr rtl="1" algn="l" indent="0" marL="0">
              <a:lnSpc>
                <a:spcPct val="102000"/>
              </a:lnSpc>
              <a:buNone/>
            </a:pPr>
            <a:r>
              <a:rPr lang="ar-SA" altLang="en-US" sz="1250" dirty="0">
                <a:solidFill>
                  <a:srgbClr val="384653"/>
                </a:solidFill>
                <a:latin typeface="WinSoft Pro Medium" pitchFamily="34" charset="0"/>
                <a:ea typeface="WinSoft Pro Medium" pitchFamily="34" charset="-122"/>
                <a:cs typeface="WinSoft Pro Medium" pitchFamily="34" charset="-120"/>
              </a:rPr>
              <a:t>متطلبات السلامة</a:t>
            </a:r>
            <a:endParaRPr lang="ar-SA" sz="1250" dirty="0"/>
          </a:p>
        </p:txBody>
      </p:sp>
      <p:sp>
        <p:nvSpPr>
          <p:cNvPr id="11" name="Text 8"/>
          <p:cNvSpPr/>
          <p:nvPr/>
        </p:nvSpPr>
        <p:spPr>
          <a:xfrm>
            <a:off x="8878073" y="3701116"/>
            <a:ext cx="1566690" cy="197530"/>
          </a:xfrm>
          <a:prstGeom prst="rect">
            <a:avLst/>
          </a:prstGeom>
          <a:noFill/>
          <a:ln/>
        </p:spPr>
        <p:txBody>
          <a:bodyPr wrap="none" lIns="0" tIns="0" rIns="0" bIns="0" rtlCol="0" anchor="t"/>
          <a:lstStyle/>
          <a:p>
            <a:pPr rtl="1" algn="l" indent="0" marL="0">
              <a:lnSpc>
                <a:spcPct val="102000"/>
              </a:lnSpc>
              <a:buNone/>
            </a:pPr>
            <a:r>
              <a:rPr lang="ar-SA" altLang="en-US" sz="1250" dirty="0">
                <a:solidFill>
                  <a:srgbClr val="384653"/>
                </a:solidFill>
                <a:latin typeface="WinSoft Pro Medium" pitchFamily="34" charset="0"/>
                <a:ea typeface="WinSoft Pro Medium" pitchFamily="34" charset="-122"/>
                <a:cs typeface="WinSoft Pro Medium" pitchFamily="34" charset="-120"/>
              </a:rPr>
              <a:t> الأداء الجوهري</a:t>
            </a:r>
            <a:endParaRPr lang="ar-SA" sz="1250" dirty="0"/>
          </a:p>
        </p:txBody>
      </p:sp>
      <p:sp>
        <p:nvSpPr>
          <p:cNvPr id="12" name="Text 9"/>
          <p:cNvSpPr/>
          <p:nvPr/>
        </p:nvSpPr>
        <p:spPr>
          <a:xfrm>
            <a:off x="8328831" y="2445031"/>
            <a:ext cx="1773781" cy="197529"/>
          </a:xfrm>
          <a:prstGeom prst="rect">
            <a:avLst/>
          </a:prstGeom>
          <a:noFill/>
          <a:ln/>
        </p:spPr>
        <p:txBody>
          <a:bodyPr wrap="none" lIns="0" tIns="0" rIns="0" bIns="0" rtlCol="0" anchor="t"/>
          <a:lstStyle/>
          <a:p>
            <a:pPr rtl="1" algn="l" indent="0" marL="0">
              <a:lnSpc>
                <a:spcPct val="102000"/>
              </a:lnSpc>
              <a:buNone/>
            </a:pPr>
            <a:r>
              <a:rPr lang="ar-SA" altLang="en-US" sz="1250" dirty="0">
                <a:solidFill>
                  <a:srgbClr val="384653"/>
                </a:solidFill>
                <a:latin typeface="WinSoft Pro Medium" pitchFamily="34" charset="0"/>
                <a:ea typeface="WinSoft Pro Medium" pitchFamily="34" charset="-122"/>
                <a:cs typeface="WinSoft Pro Medium" pitchFamily="34" charset="-120"/>
              </a:rPr>
              <a:t> الكفاية المهنية</a:t>
            </a:r>
            <a:endParaRPr lang="ar-SA" sz="1250" dirty="0"/>
          </a:p>
        </p:txBody>
      </p:sp>
      <p:sp>
        <p:nvSpPr>
          <p:cNvPr id="13" name="Shape 10"/>
          <p:cNvSpPr/>
          <p:nvPr/>
        </p:nvSpPr>
        <p:spPr>
          <a:xfrm>
            <a:off x="631908" y="5885855"/>
            <a:ext cx="10927878" cy="487263"/>
          </a:xfrm>
          <a:prstGeom prst="roundRect">
            <a:avLst>
              <a:gd name="adj" fmla="val 46201"/>
            </a:avLst>
          </a:prstGeom>
          <a:solidFill>
            <a:srgbClr val="D4E9F7"/>
          </a:solidFill>
          <a:ln/>
        </p:spPr>
      </p:sp>
      <p:pic>
        <p:nvPicPr>
          <p:cNvPr id="14" name="Image 1" descr="preencoded.png">    </p:cNvPr>
          <p:cNvPicPr>
            <a:picLocks noChangeAspect="1"/>
          </p:cNvPicPr>
          <p:nvPr/>
        </p:nvPicPr>
        <p:blipFill>
          <a:blip r:embed="rId2"/>
          <a:stretch>
            <a:fillRect/>
          </a:stretch>
        </p:blipFill>
        <p:spPr>
          <a:xfrm>
            <a:off x="781923" y="6087070"/>
            <a:ext cx="187519" cy="150019"/>
          </a:xfrm>
          <a:prstGeom prst="rect">
            <a:avLst/>
          </a:prstGeom>
        </p:spPr>
      </p:pic>
      <p:sp>
        <p:nvSpPr>
          <p:cNvPr id="15" name="Text 11"/>
          <p:cNvSpPr/>
          <p:nvPr/>
        </p:nvSpPr>
        <p:spPr>
          <a:xfrm>
            <a:off x="509872" y="6051649"/>
            <a:ext cx="10899899" cy="234156"/>
          </a:xfrm>
          <a:prstGeom prst="rect">
            <a:avLst/>
          </a:prstGeom>
          <a:noFill/>
          <a:ln/>
        </p:spPr>
        <p:txBody>
          <a:bodyPr wrap="none" lIns="0" tIns="0" rIns="60032" bIns="0" rtlCol="0" anchor="t"/>
          <a:lstStyle/>
          <a:p>
            <a:pPr rtl="1" algn="r" marL="233680" indent="-233680">
              <a:lnSpc>
                <a:spcPct val="130000"/>
              </a:lnSpc>
              <a:buSzPct val="100000"/>
              <a:buChar char="•"/>
            </a:pPr>
            <a:r>
              <a:rPr lang="ar-SA" altLang="en-US" sz="1150" b="1" dirty="0">
                <a:solidFill>
                  <a:srgbClr val="000000"/>
                </a:solidFill>
                <a:latin typeface="WinSoft Pro Medium" pitchFamily="34" charset="0"/>
                <a:ea typeface="WinSoft Pro Medium" pitchFamily="34" charset="-122"/>
                <a:cs typeface="WinSoft Pro Medium" pitchFamily="34" charset="-120"/>
              </a:rPr>
              <a:t>السؤال الحاسم:</a:t>
            </a:r>
            <a:pPr rtl="1" algn="r" indent="0" marL="0">
              <a:lnSpc>
                <a:spcPct val="130000"/>
              </a:lnSpc>
              <a:buNone/>
            </a:pPr>
            <a:r>
              <a:rPr lang="ar-SA" altLang="en-US" sz="1150" dirty="0">
                <a:solidFill>
                  <a:srgbClr val="000000"/>
                </a:solidFill>
                <a:latin typeface="WinSoft Pro Medium" pitchFamily="34" charset="0"/>
                <a:ea typeface="WinSoft Pro Medium" pitchFamily="34" charset="-122"/>
                <a:cs typeface="WinSoft Pro Medium" pitchFamily="34" charset="-120"/>
              </a:rPr>
              <a:t> هل يزيل التعديل حاجزاً دون أن يغيّر ما يجب إثباته مهنياً؟</a:t>
            </a:r>
            <a:endParaRPr lang="ar-SA" sz="115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pic>
        <p:nvPicPr>
          <p:cNvPr id="2" name="Image 0" descr="">    </p:cNvPr>
          <p:cNvPicPr>
            <a:picLocks noChangeAspect="1"/>
          </p:cNvPicPr>
          <p:nvPr/>
        </p:nvPicPr>
        <p:blipFill>
          <a:blip r:embed="rId1"/>
          <a:stretch>
            <a:fillRect/>
          </a:stretch>
        </p:blipFill>
        <p:spPr>
          <a:xfrm>
            <a:off x="0" y="0"/>
            <a:ext cx="4800480" cy="6858000"/>
          </a:xfrm>
          <a:custGeom>
            <a:avLst/>
            <a:gdLst/>
            <a:ahLst/>
            <a:cxnLst/>
            <a:rect l="0" t="0" r="100000" b="100000"/>
            <a:pathLst>
              <a:path w="100000" h="100000">
                <a:moveTo>
                  <a:pt x="0" y="0"/>
                </a:moveTo>
                <a:lnTo>
                  <a:pt x="90530" y="100"/>
                </a:lnTo>
                <a:lnTo>
                  <a:pt x="93070" y="6350"/>
                </a:lnTo>
                <a:lnTo>
                  <a:pt x="94920" y="12210"/>
                </a:lnTo>
                <a:lnTo>
                  <a:pt x="96680" y="19820"/>
                </a:lnTo>
                <a:lnTo>
                  <a:pt x="97560" y="25880"/>
                </a:lnTo>
                <a:lnTo>
                  <a:pt x="97950" y="30960"/>
                </a:lnTo>
                <a:lnTo>
                  <a:pt x="97950" y="39060"/>
                </a:lnTo>
                <a:lnTo>
                  <a:pt x="97270" y="46480"/>
                </a:lnTo>
                <a:lnTo>
                  <a:pt x="96190" y="52640"/>
                </a:lnTo>
                <a:lnTo>
                  <a:pt x="94730" y="58500"/>
                </a:lnTo>
                <a:lnTo>
                  <a:pt x="92480" y="65230"/>
                </a:lnTo>
                <a:lnTo>
                  <a:pt x="89550" y="72070"/>
                </a:lnTo>
                <a:lnTo>
                  <a:pt x="86820" y="77340"/>
                </a:lnTo>
                <a:lnTo>
                  <a:pt x="83500" y="82810"/>
                </a:lnTo>
                <a:lnTo>
                  <a:pt x="79200" y="88870"/>
                </a:lnTo>
                <a:lnTo>
                  <a:pt x="75880" y="92770"/>
                </a:lnTo>
                <a:lnTo>
                  <a:pt x="75880" y="92970"/>
                </a:lnTo>
                <a:lnTo>
                  <a:pt x="74510" y="94340"/>
                </a:lnTo>
                <a:lnTo>
                  <a:pt x="74510" y="94530"/>
                </a:lnTo>
                <a:lnTo>
                  <a:pt x="69240" y="100000"/>
                </a:lnTo>
                <a:lnTo>
                  <a:pt x="0" y="100000"/>
                </a:lnTo>
                <a:close/>
              </a:path>
            </a:pathLst>
          </a:custGeom>
        </p:spPr>
      </p:pic>
      <p:sp>
        <p:nvSpPr>
          <p:cNvPr id="3" name="Text 0"/>
          <p:cNvSpPr/>
          <p:nvPr/>
        </p:nvSpPr>
        <p:spPr>
          <a:xfrm>
            <a:off x="5203794" y="1536105"/>
            <a:ext cx="6119064" cy="519609"/>
          </a:xfrm>
          <a:prstGeom prst="rect">
            <a:avLst/>
          </a:prstGeom>
          <a:noFill/>
          <a:ln/>
        </p:spPr>
        <p:txBody>
          <a:bodyPr wrap="none" lIns="0" tIns="0" rIns="0" bIns="0" rtlCol="0" anchor="t"/>
          <a:lstStyle/>
          <a:p>
            <a:pPr rtl="1" algn="r" indent="0" marL="0">
              <a:lnSpc>
                <a:spcPct val="104000"/>
              </a:lnSpc>
              <a:buNone/>
            </a:pPr>
            <a:r>
              <a:rPr lang="ar-SA" altLang="en-US" sz="3250" b="1" dirty="0">
                <a:solidFill>
                  <a:srgbClr val="2E3C4E"/>
                </a:solidFill>
                <a:latin typeface="GE SS Two Light" pitchFamily="34" charset="0"/>
                <a:ea typeface="GE SS Two Light" pitchFamily="34" charset="-122"/>
                <a:cs typeface="GE SS Two Light" pitchFamily="34" charset="-120"/>
              </a:rPr>
              <a:t>النشاط 1.2</a:t>
            </a:r>
            <a:endParaRPr lang="ar-SA" sz="3250" dirty="0"/>
          </a:p>
        </p:txBody>
      </p:sp>
      <p:sp>
        <p:nvSpPr>
          <p:cNvPr id="4" name="Shape 1"/>
          <p:cNvSpPr/>
          <p:nvPr/>
        </p:nvSpPr>
        <p:spPr>
          <a:xfrm>
            <a:off x="11540737" y="1299170"/>
            <a:ext cx="19050" cy="993477"/>
          </a:xfrm>
          <a:prstGeom prst="roundRect">
            <a:avLst>
              <a:gd name="adj" fmla="val 49999"/>
            </a:avLst>
          </a:prstGeom>
          <a:solidFill>
            <a:srgbClr val="75BAE6"/>
          </a:solidFill>
          <a:ln/>
        </p:spPr>
      </p:sp>
      <p:sp>
        <p:nvSpPr>
          <p:cNvPr id="5" name="Shape 2"/>
          <p:cNvSpPr/>
          <p:nvPr/>
        </p:nvSpPr>
        <p:spPr>
          <a:xfrm>
            <a:off x="5203794" y="2509838"/>
            <a:ext cx="6355993" cy="19050"/>
          </a:xfrm>
          <a:prstGeom prst="roundRect">
            <a:avLst>
              <a:gd name="adj" fmla="val 49999"/>
            </a:avLst>
          </a:prstGeom>
          <a:solidFill>
            <a:srgbClr val="384653">
              <a:alpha val="50000"/>
            </a:srgbClr>
          </a:solidFill>
          <a:ln/>
        </p:spPr>
      </p:sp>
      <p:sp>
        <p:nvSpPr>
          <p:cNvPr id="6" name="Text 3"/>
          <p:cNvSpPr/>
          <p:nvPr/>
        </p:nvSpPr>
        <p:spPr>
          <a:xfrm>
            <a:off x="5203794" y="2746077"/>
            <a:ext cx="6355993" cy="758130"/>
          </a:xfrm>
          <a:prstGeom prst="rect">
            <a:avLst/>
          </a:prstGeom>
          <a:noFill/>
          <a:ln/>
        </p:spPr>
        <p:txBody>
          <a:bodyPr wrap="square" lIns="0" tIns="0" rIns="0" bIns="0" rtlCol="0" anchor="t">
            <a:normAutofit/>
          </a:bodyPr>
          <a:lstStyle/>
          <a:p>
            <a:pPr rtl="1" algn="r" indent="0" marL="0">
              <a:lnSpc>
                <a:spcPct val="133000"/>
              </a:lnSpc>
              <a:buNone/>
            </a:pPr>
            <a:r>
              <a:rPr lang="ar-SA" altLang="en-US" sz="1200" b="1" dirty="0">
                <a:solidFill>
                  <a:srgbClr val="384653"/>
                </a:solidFill>
                <a:latin typeface="WinSoft Pro Medium" pitchFamily="34" charset="0"/>
                <a:ea typeface="WinSoft Pro Medium" pitchFamily="34" charset="-122"/>
                <a:cs typeface="WinSoft Pro Medium" pitchFamily="34" charset="-120"/>
              </a:rPr>
              <a:t>تطبيق نظري سريع:</a:t>
            </a:r>
            <a:endParaRPr lang="ar-SA" sz="1200" dirty="0"/>
          </a:p>
        </p:txBody>
      </p:sp>
      <p:pic>
        <p:nvPicPr>
          <p:cNvPr id="7" name="Image 1" descr="preencoded.png">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9546490" y="3681909"/>
            <a:ext cx="2013297" cy="859433"/>
          </a:xfrm>
          <a:prstGeom prst="rect">
            <a:avLst/>
          </a:prstGeom>
        </p:spPr>
      </p:pic>
      <p:sp>
        <p:nvSpPr>
          <p:cNvPr id="8" name="Text 4"/>
          <p:cNvSpPr/>
          <p:nvPr/>
        </p:nvSpPr>
        <p:spPr>
          <a:xfrm>
            <a:off x="9723492" y="3858915"/>
            <a:ext cx="1583095" cy="505420"/>
          </a:xfrm>
          <a:prstGeom prst="rect">
            <a:avLst/>
          </a:prstGeom>
          <a:noFill/>
          <a:ln/>
        </p:spPr>
        <p:txBody>
          <a:bodyPr wrap="square" lIns="0" tIns="0" rIns="0" bIns="0" rtlCol="0" anchor="t">
            <a:normAutofit/>
          </a:bodyPr>
          <a:lstStyle/>
          <a:p>
            <a:pPr rtl="1" algn="r" indent="0" marL="0">
              <a:lnSpc>
                <a:spcPct val="133000"/>
              </a:lnSpc>
              <a:buNone/>
            </a:pPr>
            <a:r>
              <a:rPr lang="ar-SA" altLang="en-US" sz="1200" dirty="0">
                <a:solidFill>
                  <a:srgbClr val="384653"/>
                </a:solidFill>
                <a:latin typeface="WinSoft Pro Medium" pitchFamily="34" charset="0"/>
                <a:ea typeface="WinSoft Pro Medium" pitchFamily="34" charset="-122"/>
                <a:cs typeface="WinSoft Pro Medium" pitchFamily="34" charset="-120"/>
              </a:rPr>
              <a:t>عنصر ثابت في كفاية من تخصصي:</a:t>
            </a:r>
            <a:endParaRPr lang="ar-SA" sz="1200" dirty="0"/>
          </a:p>
        </p:txBody>
      </p:sp>
      <p:pic>
        <p:nvPicPr>
          <p:cNvPr id="9" name="Image 2" descr="preencoded.png">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375142" y="3681909"/>
            <a:ext cx="2013396" cy="859433"/>
          </a:xfrm>
          <a:prstGeom prst="rect">
            <a:avLst/>
          </a:prstGeom>
        </p:spPr>
      </p:pic>
      <p:sp>
        <p:nvSpPr>
          <p:cNvPr id="10" name="Text 5"/>
          <p:cNvSpPr/>
          <p:nvPr/>
        </p:nvSpPr>
        <p:spPr>
          <a:xfrm>
            <a:off x="7552144" y="3858915"/>
            <a:ext cx="1583194" cy="505420"/>
          </a:xfrm>
          <a:prstGeom prst="rect">
            <a:avLst/>
          </a:prstGeom>
          <a:noFill/>
          <a:ln/>
        </p:spPr>
        <p:txBody>
          <a:bodyPr wrap="square" lIns="0" tIns="0" rIns="0" bIns="0" rtlCol="0" anchor="t">
            <a:normAutofit/>
          </a:bodyPr>
          <a:lstStyle/>
          <a:p>
            <a:pPr rtl="1" algn="r" indent="0" marL="0">
              <a:lnSpc>
                <a:spcPct val="133000"/>
              </a:lnSpc>
              <a:buNone/>
            </a:pPr>
            <a:r>
              <a:rPr lang="ar-SA" altLang="en-US" sz="1200" dirty="0">
                <a:solidFill>
                  <a:srgbClr val="384653"/>
                </a:solidFill>
                <a:latin typeface="WinSoft Pro Medium" pitchFamily="34" charset="0"/>
                <a:ea typeface="WinSoft Pro Medium" pitchFamily="34" charset="-122"/>
                <a:cs typeface="WinSoft Pro Medium" pitchFamily="34" charset="-120"/>
              </a:rPr>
              <a:t>عنصر مرن يمكن إعادة تصميمه:</a:t>
            </a:r>
            <a:endParaRPr lang="ar-SA" sz="1200" dirty="0"/>
          </a:p>
        </p:txBody>
      </p:sp>
      <p:pic>
        <p:nvPicPr>
          <p:cNvPr id="11" name="Image 3" descr="preencoded.png">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203893" y="3681909"/>
            <a:ext cx="2013297" cy="859433"/>
          </a:xfrm>
          <a:prstGeom prst="rect">
            <a:avLst/>
          </a:prstGeom>
        </p:spPr>
      </p:pic>
      <p:sp>
        <p:nvSpPr>
          <p:cNvPr id="12" name="Text 6"/>
          <p:cNvSpPr/>
          <p:nvPr/>
        </p:nvSpPr>
        <p:spPr>
          <a:xfrm>
            <a:off x="5380895" y="3858915"/>
            <a:ext cx="1583095" cy="505420"/>
          </a:xfrm>
          <a:prstGeom prst="rect">
            <a:avLst/>
          </a:prstGeom>
          <a:noFill/>
          <a:ln/>
        </p:spPr>
        <p:txBody>
          <a:bodyPr wrap="square" lIns="0" tIns="0" rIns="0" bIns="0" rtlCol="0" anchor="t">
            <a:normAutofit/>
          </a:bodyPr>
          <a:lstStyle/>
          <a:p>
            <a:pPr rtl="1" algn="r" indent="0" marL="0">
              <a:lnSpc>
                <a:spcPct val="133000"/>
              </a:lnSpc>
              <a:buNone/>
            </a:pPr>
            <a:r>
              <a:rPr lang="ar-SA" altLang="en-US" sz="1200" dirty="0">
                <a:solidFill>
                  <a:srgbClr val="384653"/>
                </a:solidFill>
                <a:latin typeface="WinSoft Pro Medium" pitchFamily="34" charset="0"/>
                <a:ea typeface="WinSoft Pro Medium" pitchFamily="34" charset="-122"/>
                <a:cs typeface="WinSoft Pro Medium" pitchFamily="34" charset="-120"/>
              </a:rPr>
              <a:t>تغيير UDL يمكن أن يفيد الجميع:</a:t>
            </a:r>
            <a:endParaRPr lang="ar-SA" sz="1200" dirty="0"/>
          </a:p>
        </p:txBody>
      </p:sp>
      <p:pic>
        <p:nvPicPr>
          <p:cNvPr id="13" name="Image 4" descr="preencoded.png">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9546490" y="4699298"/>
            <a:ext cx="2013297" cy="859433"/>
          </a:xfrm>
          <a:prstGeom prst="rect">
            <a:avLst/>
          </a:prstGeom>
        </p:spPr>
      </p:pic>
      <p:sp>
        <p:nvSpPr>
          <p:cNvPr id="14" name="Text 7"/>
          <p:cNvSpPr/>
          <p:nvPr/>
        </p:nvSpPr>
        <p:spPr>
          <a:xfrm>
            <a:off x="9723492" y="4876304"/>
            <a:ext cx="1583095" cy="505420"/>
          </a:xfrm>
          <a:prstGeom prst="rect">
            <a:avLst/>
          </a:prstGeom>
          <a:noFill/>
          <a:ln/>
        </p:spPr>
        <p:txBody>
          <a:bodyPr wrap="square" lIns="0" tIns="0" rIns="0" bIns="0" rtlCol="0" anchor="t">
            <a:normAutofit/>
          </a:bodyPr>
          <a:lstStyle/>
          <a:p>
            <a:pPr rtl="1" algn="r" indent="0" marL="0">
              <a:lnSpc>
                <a:spcPct val="133000"/>
              </a:lnSpc>
              <a:buNone/>
            </a:pPr>
            <a:r>
              <a:rPr lang="ar-SA" altLang="en-US" sz="1200" dirty="0">
                <a:solidFill>
                  <a:srgbClr val="384653"/>
                </a:solidFill>
                <a:latin typeface="WinSoft Pro Medium" pitchFamily="34" charset="0"/>
                <a:ea typeface="WinSoft Pro Medium" pitchFamily="34" charset="-122"/>
                <a:cs typeface="WinSoft Pro Medium" pitchFamily="34" charset="-120"/>
              </a:rPr>
              <a:t>الدليل/ المثال الذي سأستند إليه:</a:t>
            </a:r>
            <a:endParaRPr lang="ar-SA" sz="1200" dirty="0"/>
          </a:p>
        </p:txBody>
      </p:sp>
      <p:pic>
        <p:nvPicPr>
          <p:cNvPr id="15" name="Image 5" descr="preencoded.png">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7375142" y="4699298"/>
            <a:ext cx="2013396" cy="859433"/>
          </a:xfrm>
          <a:prstGeom prst="rect">
            <a:avLst/>
          </a:prstGeom>
        </p:spPr>
      </p:pic>
      <p:sp>
        <p:nvSpPr>
          <p:cNvPr id="16" name="Text 8"/>
          <p:cNvSpPr/>
          <p:nvPr/>
        </p:nvSpPr>
        <p:spPr>
          <a:xfrm>
            <a:off x="7552144" y="4876304"/>
            <a:ext cx="1583194" cy="505420"/>
          </a:xfrm>
          <a:prstGeom prst="rect">
            <a:avLst/>
          </a:prstGeom>
          <a:noFill/>
          <a:ln/>
        </p:spPr>
        <p:txBody>
          <a:bodyPr wrap="square" lIns="0" tIns="0" rIns="0" bIns="0" rtlCol="0" anchor="t">
            <a:normAutofit/>
          </a:bodyPr>
          <a:lstStyle/>
          <a:p>
            <a:pPr rtl="1" algn="r" indent="0" marL="0">
              <a:lnSpc>
                <a:spcPct val="133000"/>
              </a:lnSpc>
              <a:buNone/>
            </a:pPr>
            <a:r>
              <a:rPr lang="ar-SA" altLang="en-US" sz="1200" dirty="0">
                <a:solidFill>
                  <a:srgbClr val="384653"/>
                </a:solidFill>
                <a:latin typeface="WinSoft Pro Medium" pitchFamily="34" charset="0"/>
                <a:ea typeface="WinSoft Pro Medium" pitchFamily="34" charset="-122"/>
                <a:cs typeface="WinSoft Pro Medium" pitchFamily="34" charset="-120"/>
              </a:rPr>
              <a:t>ما الذي سأعدله أو أختبره بعد النقاش:</a:t>
            </a:r>
            <a:endParaRPr lang="ar-SA" sz="12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p:nvPr/>
        </p:nvSpPr>
        <p:spPr>
          <a:xfrm>
            <a:off x="631908" y="1867198"/>
            <a:ext cx="10927878" cy="519609"/>
          </a:xfrm>
          <a:prstGeom prst="rect">
            <a:avLst/>
          </a:prstGeom>
          <a:noFill/>
          <a:ln/>
        </p:spPr>
        <p:txBody>
          <a:bodyPr wrap="none" lIns="0" tIns="0" rIns="0" bIns="0" rtlCol="0" anchor="t"/>
          <a:lstStyle/>
          <a:p>
            <a:pPr rtl="1" algn="r" indent="0" marL="0">
              <a:lnSpc>
                <a:spcPct val="104000"/>
              </a:lnSpc>
              <a:buNone/>
            </a:pPr>
            <a:r>
              <a:rPr lang="ar-SA" altLang="en-US" sz="3250" b="1" dirty="0">
                <a:solidFill>
                  <a:srgbClr val="2E3C4E"/>
                </a:solidFill>
                <a:latin typeface="GE SS Two Light" pitchFamily="34" charset="0"/>
                <a:ea typeface="GE SS Two Light" pitchFamily="34" charset="-122"/>
                <a:cs typeface="GE SS Two Light" pitchFamily="34" charset="-120"/>
              </a:rPr>
              <a:t>النشاط 1.2</a:t>
            </a:r>
            <a:endParaRPr lang="ar-SA" sz="3250" dirty="0"/>
          </a:p>
        </p:txBody>
      </p:sp>
      <p:pic>
        <p:nvPicPr>
          <p:cNvPr id="3" name="Image 0"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8946331" y="2702719"/>
            <a:ext cx="2613456" cy="2287984"/>
          </a:xfrm>
          <a:prstGeom prst="rect">
            <a:avLst/>
          </a:prstGeom>
        </p:spPr>
      </p:pic>
      <p:sp>
        <p:nvSpPr>
          <p:cNvPr id="4" name="Text 1"/>
          <p:cNvSpPr/>
          <p:nvPr/>
        </p:nvSpPr>
        <p:spPr>
          <a:xfrm>
            <a:off x="9123333" y="3353594"/>
            <a:ext cx="2259452" cy="259755"/>
          </a:xfrm>
          <a:prstGeom prst="rect">
            <a:avLst/>
          </a:prstGeom>
          <a:noFill/>
          <a:ln/>
        </p:spPr>
        <p:txBody>
          <a:bodyPr wrap="none" lIns="0" tIns="0" rIns="0" bIns="0" rtlCol="0" anchor="t"/>
          <a:lstStyle/>
          <a:p>
            <a:pPr rtl="1" algn="r" indent="0" marL="0">
              <a:lnSpc>
                <a:spcPct val="104000"/>
              </a:lnSpc>
              <a:buNone/>
            </a:pPr>
            <a:r>
              <a:rPr lang="ar-SA" altLang="en-US" sz="1600" b="1" dirty="0">
                <a:solidFill>
                  <a:srgbClr val="384653"/>
                </a:solidFill>
                <a:latin typeface="GE SS Two Light" pitchFamily="34" charset="0"/>
                <a:ea typeface="GE SS Two Light" pitchFamily="34" charset="-122"/>
                <a:cs typeface="GE SS Two Light" pitchFamily="34" charset="-120"/>
              </a:rPr>
              <a:t>النشاط</a:t>
            </a:r>
            <a:endParaRPr lang="ar-SA" sz="1600" dirty="0"/>
          </a:p>
        </p:txBody>
      </p:sp>
      <p:sp>
        <p:nvSpPr>
          <p:cNvPr id="5" name="Text 2"/>
          <p:cNvSpPr/>
          <p:nvPr/>
        </p:nvSpPr>
        <p:spPr>
          <a:xfrm>
            <a:off x="9123333" y="3708102"/>
            <a:ext cx="2259452" cy="505420"/>
          </a:xfrm>
          <a:prstGeom prst="rect">
            <a:avLst/>
          </a:prstGeom>
          <a:noFill/>
          <a:ln/>
        </p:spPr>
        <p:txBody>
          <a:bodyPr wrap="square" lIns="0" tIns="0" rIns="63192" bIns="0" rtlCol="0" anchor="t">
            <a:normAutofit/>
          </a:bodyPr>
          <a:lstStyle/>
          <a:p>
            <a:pPr rtl="1" algn="r" marL="243840" indent="-243840">
              <a:lnSpc>
                <a:spcPct val="133000"/>
              </a:lnSpc>
              <a:buSzPct val="100000"/>
              <a:buChar char="•"/>
            </a:pPr>
            <a:r>
              <a:rPr lang="ar-SA" altLang="en-US" sz="1200" dirty="0">
                <a:solidFill>
                  <a:srgbClr val="384653"/>
                </a:solidFill>
                <a:latin typeface="WinSoft Pro Medium" pitchFamily="34" charset="0"/>
                <a:ea typeface="WinSoft Pro Medium" pitchFamily="34" charset="-122"/>
                <a:cs typeface="WinSoft Pro Medium" pitchFamily="34" charset="-120"/>
              </a:rPr>
              <a:t>العمل على هذا النشاط بشكل مجموعات صغيرة.</a:t>
            </a:r>
            <a:endParaRPr lang="ar-SA" sz="1200" dirty="0"/>
          </a:p>
        </p:txBody>
      </p:sp>
      <p:sp>
        <p:nvSpPr>
          <p:cNvPr id="6" name="Text 3"/>
          <p:cNvSpPr/>
          <p:nvPr/>
        </p:nvSpPr>
        <p:spPr>
          <a:xfrm>
            <a:off x="9123333" y="4308277"/>
            <a:ext cx="2259452" cy="505420"/>
          </a:xfrm>
          <a:prstGeom prst="rect">
            <a:avLst/>
          </a:prstGeom>
          <a:noFill/>
          <a:ln/>
        </p:spPr>
        <p:txBody>
          <a:bodyPr wrap="square" lIns="0" tIns="0" rIns="0" bIns="0" rtlCol="0" anchor="t">
            <a:normAutofit/>
          </a:bodyPr>
          <a:lstStyle/>
          <a:p>
            <a:pPr rtl="1" algn="r" indent="0" marL="0">
              <a:lnSpc>
                <a:spcPct val="133000"/>
              </a:lnSpc>
              <a:buNone/>
            </a:pPr>
            <a:r>
              <a:rPr lang="ar-SA" altLang="en-US" sz="1200" dirty="0">
                <a:solidFill>
                  <a:srgbClr val="384653"/>
                </a:solidFill>
                <a:latin typeface="WinSoft Pro Medium" pitchFamily="34" charset="0"/>
                <a:ea typeface="WinSoft Pro Medium" pitchFamily="34" charset="-122"/>
                <a:cs typeface="WinSoft Pro Medium" pitchFamily="34" charset="-120"/>
              </a:rPr>
              <a:t>إنتاج خطة درس مهني مكيّفة وفق تعليمات ورقة عمل 1.2.</a:t>
            </a:r>
            <a:endParaRPr lang="ar-SA" sz="1200" dirty="0"/>
          </a:p>
        </p:txBody>
      </p:sp>
      <p:pic>
        <p:nvPicPr>
          <p:cNvPr id="7" name="Image 1"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174824" y="2702719"/>
            <a:ext cx="2613555" cy="2287984"/>
          </a:xfrm>
          <a:prstGeom prst="rect">
            <a:avLst/>
          </a:prstGeom>
        </p:spPr>
      </p:pic>
      <p:sp>
        <p:nvSpPr>
          <p:cNvPr id="8" name="Text 4"/>
          <p:cNvSpPr/>
          <p:nvPr/>
        </p:nvSpPr>
        <p:spPr>
          <a:xfrm>
            <a:off x="6351825" y="3353594"/>
            <a:ext cx="2259551" cy="519509"/>
          </a:xfrm>
          <a:prstGeom prst="rect">
            <a:avLst/>
          </a:prstGeom>
          <a:noFill/>
          <a:ln/>
        </p:spPr>
        <p:txBody>
          <a:bodyPr wrap="square" lIns="0" tIns="0" rIns="0" bIns="0" rtlCol="0" anchor="t">
            <a:normAutofit/>
          </a:bodyPr>
          <a:lstStyle/>
          <a:p>
            <a:pPr rtl="1" algn="r" indent="0" marL="0">
              <a:lnSpc>
                <a:spcPct val="104000"/>
              </a:lnSpc>
              <a:buNone/>
            </a:pPr>
            <a:r>
              <a:rPr lang="ar-SA" altLang="en-US" sz="1600" b="1" dirty="0">
                <a:solidFill>
                  <a:srgbClr val="384653"/>
                </a:solidFill>
                <a:latin typeface="GE SS Two Light" pitchFamily="34" charset="0"/>
                <a:ea typeface="GE SS Two Light" pitchFamily="34" charset="-122"/>
                <a:cs typeface="GE SS Two Light" pitchFamily="34" charset="-120"/>
              </a:rPr>
              <a:t>التقييم</a:t>
            </a:r>
            <a:pPr rtl="1" algn="r" indent="0" marL="0">
              <a:lnSpc>
                <a:spcPct val="104000"/>
              </a:lnSpc>
              <a:buNone/>
            </a:pPr>
            <a:r>
              <a:rPr lang="ar-SA" altLang="en-US" sz="1600" b="1" i="1" dirty="0">
                <a:solidFill>
                  <a:srgbClr val="384653"/>
                </a:solidFill>
                <a:latin typeface="GE SS Two Light" pitchFamily="34" charset="0"/>
                <a:ea typeface="GE SS Two Light" pitchFamily="34" charset="-122"/>
                <a:cs typeface="GE SS Two Light" pitchFamily="34" charset="-120"/>
              </a:rPr>
              <a:t> </a:t>
            </a:r>
            <a:pPr rtl="1" algn="r" indent="0" marL="0">
              <a:lnSpc>
                <a:spcPct val="104000"/>
              </a:lnSpc>
              <a:buNone/>
            </a:pPr>
            <a:r>
              <a:rPr lang="ar-SA" altLang="en-US" sz="1600" b="1" dirty="0">
                <a:solidFill>
                  <a:srgbClr val="384653"/>
                </a:solidFill>
                <a:latin typeface="GE SS Two Light" pitchFamily="34" charset="0"/>
                <a:ea typeface="GE SS Two Light" pitchFamily="34" charset="-122"/>
                <a:cs typeface="GE SS Two Light" pitchFamily="34" charset="-120"/>
              </a:rPr>
              <a:t>الخاص</a:t>
            </a:r>
            <a:pPr rtl="1" algn="r" indent="0" marL="0">
              <a:lnSpc>
                <a:spcPct val="104000"/>
              </a:lnSpc>
              <a:buNone/>
            </a:pPr>
            <a:r>
              <a:rPr lang="ar-SA" altLang="en-US" sz="1600" b="1" i="1" dirty="0">
                <a:solidFill>
                  <a:srgbClr val="384653"/>
                </a:solidFill>
                <a:latin typeface="GE SS Two Light" pitchFamily="34" charset="0"/>
                <a:ea typeface="GE SS Two Light" pitchFamily="34" charset="-122"/>
                <a:cs typeface="GE SS Two Light" pitchFamily="34" charset="-120"/>
              </a:rPr>
              <a:t> </a:t>
            </a:r>
            <a:pPr rtl="1" algn="r" indent="0" marL="0">
              <a:lnSpc>
                <a:spcPct val="104000"/>
              </a:lnSpc>
              <a:buNone/>
            </a:pPr>
            <a:r>
              <a:rPr lang="ar-SA" altLang="en-US" sz="1600" b="1" dirty="0">
                <a:solidFill>
                  <a:srgbClr val="384653"/>
                </a:solidFill>
                <a:latin typeface="GE SS Two Light" pitchFamily="34" charset="0"/>
                <a:ea typeface="GE SS Two Light" pitchFamily="34" charset="-122"/>
                <a:cs typeface="GE SS Two Light" pitchFamily="34" charset="-120"/>
              </a:rPr>
              <a:t>بهذا</a:t>
            </a:r>
            <a:pPr rtl="1" algn="r" indent="0" marL="0">
              <a:lnSpc>
                <a:spcPct val="104000"/>
              </a:lnSpc>
              <a:buNone/>
            </a:pPr>
            <a:r>
              <a:rPr lang="ar-SA" altLang="en-US" sz="1600" b="1" i="1" dirty="0">
                <a:solidFill>
                  <a:srgbClr val="384653"/>
                </a:solidFill>
                <a:latin typeface="GE SS Two Light" pitchFamily="34" charset="0"/>
                <a:ea typeface="GE SS Two Light" pitchFamily="34" charset="-122"/>
                <a:cs typeface="GE SS Two Light" pitchFamily="34" charset="-120"/>
              </a:rPr>
              <a:t> </a:t>
            </a:r>
            <a:pPr rtl="1" algn="r" indent="0" marL="0">
              <a:lnSpc>
                <a:spcPct val="104000"/>
              </a:lnSpc>
              <a:buNone/>
            </a:pPr>
            <a:r>
              <a:rPr lang="ar-SA" altLang="en-US" sz="1600" b="1" dirty="0">
                <a:solidFill>
                  <a:srgbClr val="384653"/>
                </a:solidFill>
                <a:latin typeface="GE SS Two Light" pitchFamily="34" charset="0"/>
                <a:ea typeface="GE SS Two Light" pitchFamily="34" charset="-122"/>
                <a:cs typeface="GE SS Two Light" pitchFamily="34" charset="-120"/>
              </a:rPr>
              <a:t>النشاط</a:t>
            </a:r>
            <a:endParaRPr lang="ar-SA" sz="1600" dirty="0"/>
          </a:p>
        </p:txBody>
      </p:sp>
      <p:sp>
        <p:nvSpPr>
          <p:cNvPr id="9" name="Text 5"/>
          <p:cNvSpPr/>
          <p:nvPr/>
        </p:nvSpPr>
        <p:spPr>
          <a:xfrm>
            <a:off x="6351825" y="3967857"/>
            <a:ext cx="2259551" cy="505420"/>
          </a:xfrm>
          <a:prstGeom prst="rect">
            <a:avLst/>
          </a:prstGeom>
          <a:noFill/>
          <a:ln/>
        </p:spPr>
        <p:txBody>
          <a:bodyPr wrap="square" lIns="0" tIns="0" rIns="63192" bIns="0" rtlCol="0" anchor="t">
            <a:normAutofit/>
          </a:bodyPr>
          <a:lstStyle/>
          <a:p>
            <a:pPr rtl="1" algn="r" marL="243840" indent="-243840">
              <a:lnSpc>
                <a:spcPct val="133000"/>
              </a:lnSpc>
              <a:buSzPct val="100000"/>
              <a:buChar char="•"/>
            </a:pPr>
            <a:r>
              <a:rPr lang="ar-SA" altLang="en-US" sz="1200" dirty="0">
                <a:solidFill>
                  <a:srgbClr val="384653"/>
                </a:solidFill>
                <a:latin typeface="WinSoft Pro Medium" pitchFamily="34" charset="0"/>
                <a:ea typeface="WinSoft Pro Medium" pitchFamily="34" charset="-122"/>
                <a:cs typeface="WinSoft Pro Medium" pitchFamily="34" charset="-120"/>
              </a:rPr>
              <a:t>يتم تقييم المنتج بالرجوع لأداة تقييم نشاط 1.2 في حقيبة الأدوات.</a:t>
            </a:r>
            <a:endParaRPr lang="ar-SA" sz="1200" dirty="0"/>
          </a:p>
        </p:txBody>
      </p:sp>
      <p:pic>
        <p:nvPicPr>
          <p:cNvPr id="10" name="Image 2"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403416" y="2702719"/>
            <a:ext cx="2613456" cy="2287984"/>
          </a:xfrm>
          <a:prstGeom prst="rect">
            <a:avLst/>
          </a:prstGeom>
        </p:spPr>
      </p:pic>
      <p:sp>
        <p:nvSpPr>
          <p:cNvPr id="11" name="Text 6"/>
          <p:cNvSpPr/>
          <p:nvPr/>
        </p:nvSpPr>
        <p:spPr>
          <a:xfrm>
            <a:off x="3580417" y="3353594"/>
            <a:ext cx="2259452" cy="259755"/>
          </a:xfrm>
          <a:prstGeom prst="rect">
            <a:avLst/>
          </a:prstGeom>
          <a:noFill/>
          <a:ln/>
        </p:spPr>
        <p:txBody>
          <a:bodyPr wrap="none" lIns="0" tIns="0" rIns="0" bIns="0" rtlCol="0" anchor="t"/>
          <a:lstStyle/>
          <a:p>
            <a:pPr rtl="1" algn="r" indent="0" marL="0">
              <a:lnSpc>
                <a:spcPct val="104000"/>
              </a:lnSpc>
              <a:buNone/>
            </a:pPr>
            <a:r>
              <a:rPr lang="ar-SA" altLang="en-US" sz="1600" b="1" dirty="0">
                <a:solidFill>
                  <a:srgbClr val="384653"/>
                </a:solidFill>
                <a:latin typeface="GE SS Two Light" pitchFamily="34" charset="0"/>
                <a:ea typeface="GE SS Two Light" pitchFamily="34" charset="-122"/>
                <a:cs typeface="GE SS Two Light" pitchFamily="34" charset="-120"/>
              </a:rPr>
              <a:t>المراجع</a:t>
            </a:r>
            <a:endParaRPr lang="ar-SA" sz="1600" dirty="0"/>
          </a:p>
        </p:txBody>
      </p:sp>
      <p:sp>
        <p:nvSpPr>
          <p:cNvPr id="12" name="Text 7"/>
          <p:cNvSpPr/>
          <p:nvPr/>
        </p:nvSpPr>
        <p:spPr>
          <a:xfrm>
            <a:off x="3580417" y="3708102"/>
            <a:ext cx="2259452" cy="1066105"/>
          </a:xfrm>
          <a:prstGeom prst="rect">
            <a:avLst/>
          </a:prstGeom>
          <a:noFill/>
          <a:ln/>
        </p:spPr>
        <p:txBody>
          <a:bodyPr wrap="square" lIns="0" tIns="0" rIns="0" bIns="0" rtlCol="0" anchor="t">
            <a:normAutofit/>
          </a:bodyPr>
          <a:lstStyle/>
          <a:p>
            <a:pPr algn="l" marL="243840" indent="-243840">
              <a:lnSpc>
                <a:spcPct val="133000"/>
              </a:lnSpc>
              <a:buSzPct val="100000"/>
              <a:buChar char="•"/>
            </a:pPr>
            <a:r>
              <a:rPr lang="en-US" sz="1200" dirty="0">
                <a:solidFill>
                  <a:srgbClr val="384653"/>
                </a:solidFill>
                <a:latin typeface="WinSoft Pro Medium" pitchFamily="34" charset="0"/>
                <a:ea typeface="WinSoft Pro Medium" pitchFamily="34" charset="-122"/>
                <a:cs typeface="WinSoft Pro Medium" pitchFamily="34" charset="-120"/>
              </a:rPr>
              <a:t>CAST – Universal Design for Learning Guidelines 3.0</a:t>
            </a:r>
            <a:endParaRPr lang="en-US" sz="1200" dirty="0"/>
          </a:p>
          <a:p>
            <a:pPr algn="l" marL="243840" indent="-243840">
              <a:lnSpc>
                <a:spcPct val="133000"/>
              </a:lnSpc>
              <a:buSzPct val="100000"/>
              <a:buChar char="•"/>
            </a:pPr>
            <a:r>
              <a:rPr lang="en-US" sz="1200" dirty="0">
                <a:solidFill>
                  <a:srgbClr val="384653"/>
                </a:solidFill>
                <a:latin typeface="WinSoft Pro Medium" pitchFamily="34" charset="0"/>
                <a:ea typeface="WinSoft Pro Medium" pitchFamily="34" charset="-122"/>
                <a:cs typeface="WinSoft Pro Medium" pitchFamily="34" charset="-120"/>
              </a:rPr>
              <a:t>UNRWA – Module 5: The Inclusive Approach to Teaching and Learning</a:t>
            </a:r>
            <a:endParaRPr lang="en-US" sz="1200" dirty="0"/>
          </a:p>
        </p:txBody>
      </p:sp>
      <p:pic>
        <p:nvPicPr>
          <p:cNvPr id="13" name="Image 3" descr="preencoded.png">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31908" y="2702719"/>
            <a:ext cx="2613555" cy="2287984"/>
          </a:xfrm>
          <a:prstGeom prst="rect">
            <a:avLst/>
          </a:prstGeom>
        </p:spPr>
      </p:pic>
      <p:sp>
        <p:nvSpPr>
          <p:cNvPr id="14" name="Text 8"/>
          <p:cNvSpPr/>
          <p:nvPr/>
        </p:nvSpPr>
        <p:spPr>
          <a:xfrm>
            <a:off x="808910" y="3353594"/>
            <a:ext cx="2259551" cy="259755"/>
          </a:xfrm>
          <a:prstGeom prst="rect">
            <a:avLst/>
          </a:prstGeom>
          <a:noFill/>
          <a:ln/>
        </p:spPr>
        <p:txBody>
          <a:bodyPr wrap="none" lIns="0" tIns="0" rIns="0" bIns="0" rtlCol="0" anchor="t"/>
          <a:lstStyle/>
          <a:p>
            <a:pPr rtl="1" algn="r" indent="0" marL="0">
              <a:lnSpc>
                <a:spcPct val="104000"/>
              </a:lnSpc>
              <a:buNone/>
            </a:pPr>
            <a:r>
              <a:rPr lang="ar-SA" altLang="en-US" sz="1600" b="1" dirty="0">
                <a:solidFill>
                  <a:srgbClr val="384653"/>
                </a:solidFill>
                <a:latin typeface="GE SS Two Light" pitchFamily="34" charset="0"/>
                <a:ea typeface="GE SS Two Light" pitchFamily="34" charset="-122"/>
                <a:cs typeface="GE SS Two Light" pitchFamily="34" charset="-120"/>
              </a:rPr>
              <a:t>القراءات</a:t>
            </a:r>
            <a:pPr rtl="1" algn="r" indent="0" marL="0">
              <a:lnSpc>
                <a:spcPct val="104000"/>
              </a:lnSpc>
              <a:buNone/>
            </a:pPr>
            <a:r>
              <a:rPr lang="ar-SA" altLang="en-US" sz="1600" b="1" i="1" dirty="0">
                <a:solidFill>
                  <a:srgbClr val="384653"/>
                </a:solidFill>
                <a:latin typeface="GE SS Two Light" pitchFamily="34" charset="0"/>
                <a:ea typeface="GE SS Two Light" pitchFamily="34" charset="-122"/>
                <a:cs typeface="GE SS Two Light" pitchFamily="34" charset="-120"/>
              </a:rPr>
              <a:t> </a:t>
            </a:r>
            <a:pPr rtl="1" algn="r" indent="0" marL="0">
              <a:lnSpc>
                <a:spcPct val="104000"/>
              </a:lnSpc>
              <a:buNone/>
            </a:pPr>
            <a:r>
              <a:rPr lang="ar-SA" altLang="en-US" sz="1600" b="1" dirty="0">
                <a:solidFill>
                  <a:srgbClr val="384653"/>
                </a:solidFill>
                <a:latin typeface="GE SS Two Light" pitchFamily="34" charset="0"/>
                <a:ea typeface="GE SS Two Light" pitchFamily="34" charset="-122"/>
                <a:cs typeface="GE SS Two Light" pitchFamily="34" charset="-120"/>
              </a:rPr>
              <a:t>الإضافية</a:t>
            </a:r>
            <a:endParaRPr lang="ar-SA" sz="1600" dirty="0"/>
          </a:p>
        </p:txBody>
      </p:sp>
      <p:sp>
        <p:nvSpPr>
          <p:cNvPr id="15" name="Text 9"/>
          <p:cNvSpPr/>
          <p:nvPr/>
        </p:nvSpPr>
        <p:spPr>
          <a:xfrm>
            <a:off x="808910" y="3708102"/>
            <a:ext cx="2259551" cy="505420"/>
          </a:xfrm>
          <a:prstGeom prst="rect">
            <a:avLst/>
          </a:prstGeom>
          <a:noFill/>
          <a:ln/>
        </p:spPr>
        <p:txBody>
          <a:bodyPr wrap="square" lIns="0" tIns="0" rIns="0" bIns="0" rtlCol="0" anchor="t">
            <a:normAutofit/>
          </a:bodyPr>
          <a:lstStyle/>
          <a:p>
            <a:pPr algn="l" marL="243840" indent="-243840">
              <a:lnSpc>
                <a:spcPct val="133000"/>
              </a:lnSpc>
              <a:buSzPct val="100000"/>
              <a:buChar char="•"/>
            </a:pPr>
            <a:r>
              <a:rPr lang="en-US" sz="1200" dirty="0">
                <a:solidFill>
                  <a:srgbClr val="384653"/>
                </a:solidFill>
                <a:latin typeface="WinSoft Pro Medium" pitchFamily="34" charset="0"/>
                <a:ea typeface="WinSoft Pro Medium" pitchFamily="34" charset="-122"/>
                <a:cs typeface="WinSoft Pro Medium" pitchFamily="34" charset="-120"/>
              </a:rPr>
              <a:t>CAST – UDL Guidelines 3.0 Downloads</a:t>
            </a:r>
            <a:endParaRPr lang="en-US" sz="12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p:nvPr/>
        </p:nvSpPr>
        <p:spPr>
          <a:xfrm>
            <a:off x="631908" y="1584226"/>
            <a:ext cx="10927878" cy="519609"/>
          </a:xfrm>
          <a:prstGeom prst="rect">
            <a:avLst/>
          </a:prstGeom>
          <a:noFill/>
          <a:ln/>
        </p:spPr>
        <p:txBody>
          <a:bodyPr wrap="none" lIns="0" tIns="0" rIns="0" bIns="0" rtlCol="0" anchor="t"/>
          <a:lstStyle/>
          <a:p>
            <a:pPr rtl="1" algn="r" indent="0" marL="0">
              <a:lnSpc>
                <a:spcPct val="104000"/>
              </a:lnSpc>
              <a:buNone/>
            </a:pPr>
            <a:r>
              <a:rPr lang="ar-SA" altLang="en-US" sz="3250" b="1" dirty="0">
                <a:solidFill>
                  <a:srgbClr val="2E3C4E"/>
                </a:solidFill>
                <a:latin typeface="GE SS Two Light" pitchFamily="34" charset="0"/>
                <a:ea typeface="GE SS Two Light" pitchFamily="34" charset="-122"/>
                <a:cs typeface="GE SS Two Light" pitchFamily="34" charset="-120"/>
              </a:rPr>
              <a:t>النشاط 1.3: </a:t>
            </a:r>
            <a:endParaRPr lang="ar-SA" sz="3250" dirty="0"/>
          </a:p>
        </p:txBody>
      </p:sp>
      <p:sp>
        <p:nvSpPr>
          <p:cNvPr id="3" name="Text 1"/>
          <p:cNvSpPr/>
          <p:nvPr/>
        </p:nvSpPr>
        <p:spPr>
          <a:xfrm>
            <a:off x="631908" y="2166938"/>
            <a:ext cx="10927878" cy="519609"/>
          </a:xfrm>
          <a:prstGeom prst="rect">
            <a:avLst/>
          </a:prstGeom>
          <a:noFill/>
          <a:ln/>
        </p:spPr>
        <p:txBody>
          <a:bodyPr wrap="none" lIns="0" tIns="0" rIns="0" bIns="0" rtlCol="0" anchor="t"/>
          <a:lstStyle/>
          <a:p>
            <a:pPr rtl="1" algn="r" indent="0" marL="0">
              <a:lnSpc>
                <a:spcPct val="104000"/>
              </a:lnSpc>
              <a:buNone/>
            </a:pPr>
            <a:r>
              <a:rPr lang="ar-SA" altLang="en-US" sz="3250" b="1" dirty="0">
                <a:solidFill>
                  <a:srgbClr val="2E3C4E"/>
                </a:solidFill>
                <a:latin typeface="GE SS Two Light" pitchFamily="34" charset="0"/>
                <a:ea typeface="GE SS Two Light" pitchFamily="34" charset="-122"/>
                <a:cs typeface="GE SS Two Light" pitchFamily="34" charset="-120"/>
              </a:rPr>
              <a:t>محاكاة مواقف التعلم والتأمل المهني</a:t>
            </a:r>
            <a:endParaRPr lang="ar-SA" sz="3250" dirty="0"/>
          </a:p>
        </p:txBody>
      </p:sp>
      <p:sp>
        <p:nvSpPr>
          <p:cNvPr id="4" name="Shape 2"/>
          <p:cNvSpPr/>
          <p:nvPr/>
        </p:nvSpPr>
        <p:spPr>
          <a:xfrm>
            <a:off x="6174824" y="2923480"/>
            <a:ext cx="5384963" cy="928787"/>
          </a:xfrm>
          <a:prstGeom prst="roundRect">
            <a:avLst>
              <a:gd name="adj" fmla="val 25514"/>
            </a:avLst>
          </a:prstGeom>
          <a:solidFill>
            <a:srgbClr val="00AEEF"/>
          </a:solidFill>
          <a:ln w="6350">
            <a:solidFill>
              <a:srgbClr val="0094D5"/>
            </a:solidFill>
            <a:prstDash val="solid"/>
          </a:ln>
        </p:spPr>
      </p:sp>
      <p:sp>
        <p:nvSpPr>
          <p:cNvPr id="5" name="Text 3"/>
          <p:cNvSpPr/>
          <p:nvPr/>
        </p:nvSpPr>
        <p:spPr>
          <a:xfrm>
            <a:off x="6339126" y="3087787"/>
            <a:ext cx="5056359" cy="600174"/>
          </a:xfrm>
          <a:prstGeom prst="rect">
            <a:avLst/>
          </a:prstGeom>
          <a:noFill/>
          <a:ln/>
        </p:spPr>
        <p:txBody>
          <a:bodyPr wrap="square" lIns="0" tIns="0" rIns="0" bIns="0" rtlCol="0" anchor="t"/>
          <a:lstStyle/>
          <a:p>
            <a:pPr rtl="1" algn="r" indent="0" marL="0">
              <a:lnSpc>
                <a:spcPct val="133000"/>
              </a:lnSpc>
              <a:spcAft>
                <a:spcPts val="700"/>
              </a:spcAft>
              <a:buNone/>
            </a:pPr>
            <a:r>
              <a:rPr lang="ar-SA" altLang="en-US" sz="1200" dirty="0">
                <a:solidFill>
                  <a:srgbClr val="000000"/>
                </a:solidFill>
                <a:latin typeface="WinSoft Pro Medium" pitchFamily="34" charset="0"/>
                <a:ea typeface="WinSoft Pro Medium" pitchFamily="34" charset="-122"/>
                <a:cs typeface="WinSoft Pro Medium" pitchFamily="34" charset="-120"/>
              </a:rPr>
              <a:t>المدة</a:t>
            </a:r>
            <a:endParaRPr lang="ar-SA" sz="1200" dirty="0"/>
          </a:p>
          <a:p>
            <a:pPr rtl="1" algn="r" indent="0" marL="0">
              <a:lnSpc>
                <a:spcPct val="133000"/>
              </a:lnSpc>
              <a:buNone/>
            </a:pPr>
            <a:r>
              <a:rPr lang="ar-SA" altLang="en-US" sz="1200" i="1" dirty="0">
                <a:solidFill>
                  <a:srgbClr val="000000"/>
                </a:solidFill>
                <a:latin typeface="WinSoft Pro Medium" pitchFamily="34" charset="0"/>
                <a:ea typeface="WinSoft Pro Medium" pitchFamily="34" charset="-122"/>
                <a:cs typeface="WinSoft Pro Medium" pitchFamily="34" charset="-120"/>
              </a:rPr>
              <a:t>: 3 </a:t>
            </a:r>
            <a:pPr rtl="1" algn="r" indent="0" marL="0">
              <a:lnSpc>
                <a:spcPct val="133000"/>
              </a:lnSpc>
              <a:buNone/>
            </a:pPr>
            <a:r>
              <a:rPr lang="ar-SA" altLang="en-US" sz="1200" dirty="0">
                <a:solidFill>
                  <a:srgbClr val="000000"/>
                </a:solidFill>
                <a:latin typeface="WinSoft Pro Medium" pitchFamily="34" charset="0"/>
                <a:ea typeface="WinSoft Pro Medium" pitchFamily="34" charset="-122"/>
                <a:cs typeface="WinSoft Pro Medium" pitchFamily="34" charset="-120"/>
              </a:rPr>
              <a:t>ساعات</a:t>
            </a:r>
            <a:pPr rtl="1" algn="r" indent="0" marL="0">
              <a:lnSpc>
                <a:spcPct val="133000"/>
              </a:lnSpc>
              <a:buNone/>
            </a:pPr>
            <a:r>
              <a:rPr lang="ar-SA" altLang="en-US" sz="1200" i="1" dirty="0">
                <a:solidFill>
                  <a:srgbClr val="000000"/>
                </a:solidFill>
                <a:latin typeface="WinSoft Pro Medium" pitchFamily="34" charset="0"/>
                <a:ea typeface="WinSoft Pro Medium" pitchFamily="34" charset="-122"/>
                <a:cs typeface="WinSoft Pro Medium" pitchFamily="34" charset="-120"/>
              </a:rPr>
              <a:t> </a:t>
            </a:r>
            <a:pPr rtl="1" algn="r" indent="0" marL="0">
              <a:lnSpc>
                <a:spcPct val="133000"/>
              </a:lnSpc>
              <a:buNone/>
            </a:pPr>
            <a:r>
              <a:rPr lang="ar-SA" altLang="en-US" sz="1200" dirty="0">
                <a:solidFill>
                  <a:srgbClr val="000000"/>
                </a:solidFill>
                <a:latin typeface="WinSoft Pro Medium" pitchFamily="34" charset="0"/>
                <a:ea typeface="WinSoft Pro Medium" pitchFamily="34" charset="-122"/>
                <a:cs typeface="WinSoft Pro Medium" pitchFamily="34" charset="-120"/>
              </a:rPr>
              <a:t>من</a:t>
            </a:r>
            <a:pPr rtl="1" algn="r" indent="0" marL="0">
              <a:lnSpc>
                <a:spcPct val="133000"/>
              </a:lnSpc>
              <a:buNone/>
            </a:pPr>
            <a:r>
              <a:rPr lang="ar-SA" altLang="en-US" sz="1200" i="1" dirty="0">
                <a:solidFill>
                  <a:srgbClr val="000000"/>
                </a:solidFill>
                <a:latin typeface="WinSoft Pro Medium" pitchFamily="34" charset="0"/>
                <a:ea typeface="WinSoft Pro Medium" pitchFamily="34" charset="-122"/>
                <a:cs typeface="WinSoft Pro Medium" pitchFamily="34" charset="-120"/>
              </a:rPr>
              <a:t> </a:t>
            </a:r>
            <a:pPr rtl="1" algn="r" indent="0" marL="0">
              <a:lnSpc>
                <a:spcPct val="133000"/>
              </a:lnSpc>
              <a:buNone/>
            </a:pPr>
            <a:r>
              <a:rPr lang="ar-SA" altLang="en-US" sz="1200" dirty="0">
                <a:solidFill>
                  <a:srgbClr val="000000"/>
                </a:solidFill>
                <a:latin typeface="WinSoft Pro Medium" pitchFamily="34" charset="0"/>
                <a:ea typeface="WinSoft Pro Medium" pitchFamily="34" charset="-122"/>
                <a:cs typeface="WinSoft Pro Medium" pitchFamily="34" charset="-120"/>
              </a:rPr>
              <a:t>التعلّم</a:t>
            </a:r>
            <a:pPr rtl="1" algn="r" indent="0" marL="0">
              <a:lnSpc>
                <a:spcPct val="133000"/>
              </a:lnSpc>
              <a:buNone/>
            </a:pPr>
            <a:r>
              <a:rPr lang="ar-SA" altLang="en-US" sz="1200" i="1" dirty="0">
                <a:solidFill>
                  <a:srgbClr val="000000"/>
                </a:solidFill>
                <a:latin typeface="WinSoft Pro Medium" pitchFamily="34" charset="0"/>
                <a:ea typeface="WinSoft Pro Medium" pitchFamily="34" charset="-122"/>
                <a:cs typeface="WinSoft Pro Medium" pitchFamily="34" charset="-120"/>
              </a:rPr>
              <a:t> </a:t>
            </a:r>
            <a:pPr rtl="1" algn="r" indent="0" marL="0">
              <a:lnSpc>
                <a:spcPct val="133000"/>
              </a:lnSpc>
              <a:buNone/>
            </a:pPr>
            <a:r>
              <a:rPr lang="ar-SA" altLang="en-US" sz="1200" dirty="0">
                <a:solidFill>
                  <a:srgbClr val="000000"/>
                </a:solidFill>
                <a:latin typeface="WinSoft Pro Medium" pitchFamily="34" charset="0"/>
                <a:ea typeface="WinSoft Pro Medium" pitchFamily="34" charset="-122"/>
                <a:cs typeface="WinSoft Pro Medium" pitchFamily="34" charset="-120"/>
              </a:rPr>
              <a:t>المُيسّر</a:t>
            </a:r>
            <a:pPr rtl="1" algn="r" indent="0" marL="0">
              <a:lnSpc>
                <a:spcPct val="133000"/>
              </a:lnSpc>
              <a:buNone/>
            </a:pPr>
            <a:r>
              <a:rPr lang="ar-SA" altLang="en-US" sz="1200" i="1" dirty="0">
                <a:solidFill>
                  <a:srgbClr val="000000"/>
                </a:solidFill>
                <a:latin typeface="WinSoft Pro Medium" pitchFamily="34" charset="0"/>
                <a:ea typeface="WinSoft Pro Medium" pitchFamily="34" charset="-122"/>
                <a:cs typeface="WinSoft Pro Medium" pitchFamily="34" charset="-120"/>
              </a:rPr>
              <a:t> </a:t>
            </a:r>
            <a:pPr rtl="1" algn="r" indent="0" marL="0">
              <a:lnSpc>
                <a:spcPct val="133000"/>
              </a:lnSpc>
              <a:buNone/>
            </a:pPr>
            <a:r>
              <a:rPr lang="ar-SA" altLang="en-US" sz="1200" dirty="0">
                <a:solidFill>
                  <a:srgbClr val="000000"/>
                </a:solidFill>
                <a:latin typeface="WinSoft Pro Medium" pitchFamily="34" charset="0"/>
                <a:ea typeface="WinSoft Pro Medium" pitchFamily="34" charset="-122"/>
                <a:cs typeface="WinSoft Pro Medium" pitchFamily="34" charset="-120"/>
              </a:rPr>
              <a:t>عبر</a:t>
            </a:r>
            <a:pPr rtl="1" algn="r" indent="0" marL="0">
              <a:lnSpc>
                <a:spcPct val="133000"/>
              </a:lnSpc>
              <a:buNone/>
            </a:pPr>
            <a:r>
              <a:rPr lang="ar-SA" altLang="en-US" sz="1200" i="1" dirty="0">
                <a:solidFill>
                  <a:srgbClr val="000000"/>
                </a:solidFill>
                <a:latin typeface="WinSoft Pro Medium" pitchFamily="34" charset="0"/>
                <a:ea typeface="WinSoft Pro Medium" pitchFamily="34" charset="-122"/>
                <a:cs typeface="WinSoft Pro Medium" pitchFamily="34" charset="-120"/>
              </a:rPr>
              <a:t> </a:t>
            </a:r>
            <a:pPr rtl="1" algn="r" indent="0" marL="0">
              <a:lnSpc>
                <a:spcPct val="133000"/>
              </a:lnSpc>
              <a:buNone/>
            </a:pPr>
            <a:r>
              <a:rPr lang="ar-SA" altLang="en-US" sz="1200" dirty="0">
                <a:solidFill>
                  <a:srgbClr val="000000"/>
                </a:solidFill>
                <a:latin typeface="WinSoft Pro Medium" pitchFamily="34" charset="0"/>
                <a:ea typeface="WinSoft Pro Medium" pitchFamily="34" charset="-122"/>
                <a:cs typeface="WinSoft Pro Medium" pitchFamily="34" charset="-120"/>
              </a:rPr>
              <a:t>الإنترنت</a:t>
            </a:r>
            <a:endParaRPr lang="ar-SA" sz="1200" dirty="0"/>
          </a:p>
        </p:txBody>
      </p:sp>
      <p:sp>
        <p:nvSpPr>
          <p:cNvPr id="6" name="Shape 4"/>
          <p:cNvSpPr/>
          <p:nvPr/>
        </p:nvSpPr>
        <p:spPr>
          <a:xfrm>
            <a:off x="631908" y="2923480"/>
            <a:ext cx="5384963" cy="928787"/>
          </a:xfrm>
          <a:prstGeom prst="roundRect">
            <a:avLst>
              <a:gd name="adj" fmla="val 25514"/>
            </a:avLst>
          </a:prstGeom>
          <a:solidFill>
            <a:srgbClr val="00AEEF"/>
          </a:solidFill>
          <a:ln w="6350">
            <a:solidFill>
              <a:srgbClr val="0094D5"/>
            </a:solidFill>
            <a:prstDash val="solid"/>
          </a:ln>
        </p:spPr>
      </p:sp>
      <p:sp>
        <p:nvSpPr>
          <p:cNvPr id="7" name="Text 5"/>
          <p:cNvSpPr/>
          <p:nvPr/>
        </p:nvSpPr>
        <p:spPr>
          <a:xfrm>
            <a:off x="796211" y="3087787"/>
            <a:ext cx="5056359" cy="600174"/>
          </a:xfrm>
          <a:prstGeom prst="rect">
            <a:avLst/>
          </a:prstGeom>
          <a:noFill/>
          <a:ln/>
        </p:spPr>
        <p:txBody>
          <a:bodyPr wrap="square" lIns="0" tIns="0" rIns="0" bIns="0" rtlCol="0" anchor="t"/>
          <a:lstStyle/>
          <a:p>
            <a:pPr rtl="1" algn="r" indent="0" marL="0">
              <a:lnSpc>
                <a:spcPct val="133000"/>
              </a:lnSpc>
              <a:spcAft>
                <a:spcPts val="700"/>
              </a:spcAft>
              <a:buNone/>
            </a:pPr>
            <a:r>
              <a:rPr lang="ar-SA" altLang="en-US" sz="1200" dirty="0">
                <a:solidFill>
                  <a:srgbClr val="000000"/>
                </a:solidFill>
                <a:latin typeface="WinSoft Pro Medium" pitchFamily="34" charset="0"/>
                <a:ea typeface="WinSoft Pro Medium" pitchFamily="34" charset="-122"/>
                <a:cs typeface="WinSoft Pro Medium" pitchFamily="34" charset="-120"/>
              </a:rPr>
              <a:t>أسلوب</a:t>
            </a:r>
            <a:pPr rtl="1" algn="r" indent="0" marL="0">
              <a:lnSpc>
                <a:spcPct val="133000"/>
              </a:lnSpc>
              <a:spcAft>
                <a:spcPts val="700"/>
              </a:spcAft>
              <a:buNone/>
            </a:pPr>
            <a:r>
              <a:rPr lang="ar-SA" altLang="en-US" sz="1200" i="1" dirty="0">
                <a:solidFill>
                  <a:srgbClr val="000000"/>
                </a:solidFill>
                <a:latin typeface="WinSoft Pro Medium" pitchFamily="34" charset="0"/>
                <a:ea typeface="WinSoft Pro Medium" pitchFamily="34" charset="-122"/>
                <a:cs typeface="WinSoft Pro Medium" pitchFamily="34" charset="-120"/>
              </a:rPr>
              <a:t> </a:t>
            </a:r>
            <a:pPr rtl="1" algn="r" indent="0" marL="0">
              <a:lnSpc>
                <a:spcPct val="133000"/>
              </a:lnSpc>
              <a:spcAft>
                <a:spcPts val="700"/>
              </a:spcAft>
              <a:buNone/>
            </a:pPr>
            <a:r>
              <a:rPr lang="ar-SA" altLang="en-US" sz="1200" dirty="0">
                <a:solidFill>
                  <a:srgbClr val="000000"/>
                </a:solidFill>
                <a:latin typeface="WinSoft Pro Medium" pitchFamily="34" charset="0"/>
                <a:ea typeface="WinSoft Pro Medium" pitchFamily="34" charset="-122"/>
                <a:cs typeface="WinSoft Pro Medium" pitchFamily="34" charset="-120"/>
              </a:rPr>
              <a:t>التنفيذ</a:t>
            </a:r>
            <a:pPr rtl="1" algn="r" indent="0" marL="0">
              <a:lnSpc>
                <a:spcPct val="133000"/>
              </a:lnSpc>
              <a:spcAft>
                <a:spcPts val="700"/>
              </a:spcAft>
              <a:buNone/>
            </a:pPr>
            <a:r>
              <a:rPr lang="ar-SA" altLang="en-US" sz="1200" i="1" dirty="0">
                <a:solidFill>
                  <a:srgbClr val="000000"/>
                </a:solidFill>
                <a:latin typeface="WinSoft Pro Medium" pitchFamily="34" charset="0"/>
                <a:ea typeface="WinSoft Pro Medium" pitchFamily="34" charset="-122"/>
                <a:cs typeface="WinSoft Pro Medium" pitchFamily="34" charset="-120"/>
              </a:rPr>
              <a:t>: </a:t>
            </a:r>
            <a:endParaRPr lang="ar-SA" sz="1200" dirty="0"/>
          </a:p>
          <a:p>
            <a:pPr rtl="1" algn="r" indent="0" marL="0">
              <a:lnSpc>
                <a:spcPct val="133000"/>
              </a:lnSpc>
              <a:buNone/>
            </a:pPr>
            <a:r>
              <a:rPr lang="ar-SA" altLang="en-US" sz="1200" dirty="0">
                <a:solidFill>
                  <a:srgbClr val="000000"/>
                </a:solidFill>
                <a:latin typeface="WinSoft Pro Medium" pitchFamily="34" charset="0"/>
                <a:ea typeface="WinSoft Pro Medium" pitchFamily="34" charset="-122"/>
                <a:cs typeface="WinSoft Pro Medium" pitchFamily="34" charset="-120"/>
              </a:rPr>
              <a:t>عمل</a:t>
            </a:r>
            <a:pPr rtl="1" algn="r" indent="0" marL="0">
              <a:lnSpc>
                <a:spcPct val="133000"/>
              </a:lnSpc>
              <a:buNone/>
            </a:pPr>
            <a:r>
              <a:rPr lang="ar-SA" altLang="en-US" sz="1200" i="1" dirty="0">
                <a:solidFill>
                  <a:srgbClr val="000000"/>
                </a:solidFill>
                <a:latin typeface="WinSoft Pro Medium" pitchFamily="34" charset="0"/>
                <a:ea typeface="WinSoft Pro Medium" pitchFamily="34" charset="-122"/>
                <a:cs typeface="WinSoft Pro Medium" pitchFamily="34" charset="-120"/>
              </a:rPr>
              <a:t> </a:t>
            </a:r>
            <a:pPr rtl="1" algn="r" indent="0" marL="0">
              <a:lnSpc>
                <a:spcPct val="133000"/>
              </a:lnSpc>
              <a:buNone/>
            </a:pPr>
            <a:r>
              <a:rPr lang="ar-SA" altLang="en-US" sz="1200" dirty="0">
                <a:solidFill>
                  <a:srgbClr val="000000"/>
                </a:solidFill>
                <a:latin typeface="WinSoft Pro Medium" pitchFamily="34" charset="0"/>
                <a:ea typeface="WinSoft Pro Medium" pitchFamily="34" charset="-122"/>
                <a:cs typeface="WinSoft Pro Medium" pitchFamily="34" charset="-120"/>
              </a:rPr>
              <a:t>مجموعات</a:t>
            </a:r>
            <a:pPr rtl="1" algn="r" indent="0" marL="0">
              <a:lnSpc>
                <a:spcPct val="133000"/>
              </a:lnSpc>
              <a:buNone/>
            </a:pPr>
            <a:r>
              <a:rPr lang="ar-SA" altLang="en-US" sz="1200" i="1" dirty="0">
                <a:solidFill>
                  <a:srgbClr val="000000"/>
                </a:solidFill>
                <a:latin typeface="WinSoft Pro Medium" pitchFamily="34" charset="0"/>
                <a:ea typeface="WinSoft Pro Medium" pitchFamily="34" charset="-122"/>
                <a:cs typeface="WinSoft Pro Medium" pitchFamily="34" charset="-120"/>
              </a:rPr>
              <a:t> </a:t>
            </a:r>
            <a:pPr rtl="1" algn="r" indent="0" marL="0">
              <a:lnSpc>
                <a:spcPct val="133000"/>
              </a:lnSpc>
              <a:buNone/>
            </a:pPr>
            <a:r>
              <a:rPr lang="ar-SA" altLang="en-US" sz="1200" dirty="0">
                <a:solidFill>
                  <a:srgbClr val="000000"/>
                </a:solidFill>
                <a:latin typeface="WinSoft Pro Medium" pitchFamily="34" charset="0"/>
                <a:ea typeface="WinSoft Pro Medium" pitchFamily="34" charset="-122"/>
                <a:cs typeface="WinSoft Pro Medium" pitchFamily="34" charset="-120"/>
              </a:rPr>
              <a:t>صغيرة،</a:t>
            </a:r>
            <a:pPr rtl="1" algn="r" indent="0" marL="0">
              <a:lnSpc>
                <a:spcPct val="133000"/>
              </a:lnSpc>
              <a:buNone/>
            </a:pPr>
            <a:r>
              <a:rPr lang="ar-SA" altLang="en-US" sz="1200" i="1" dirty="0">
                <a:solidFill>
                  <a:srgbClr val="000000"/>
                </a:solidFill>
                <a:latin typeface="WinSoft Pro Medium" pitchFamily="34" charset="0"/>
                <a:ea typeface="WinSoft Pro Medium" pitchFamily="34" charset="-122"/>
                <a:cs typeface="WinSoft Pro Medium" pitchFamily="34" charset="-120"/>
              </a:rPr>
              <a:t> </a:t>
            </a:r>
            <a:pPr rtl="1" algn="r" indent="0" marL="0">
              <a:lnSpc>
                <a:spcPct val="133000"/>
              </a:lnSpc>
              <a:buNone/>
            </a:pPr>
            <a:r>
              <a:rPr lang="ar-SA" altLang="en-US" sz="1200" dirty="0">
                <a:solidFill>
                  <a:srgbClr val="000000"/>
                </a:solidFill>
                <a:latin typeface="WinSoft Pro Medium" pitchFamily="34" charset="0"/>
                <a:ea typeface="WinSoft Pro Medium" pitchFamily="34" charset="-122"/>
                <a:cs typeface="WinSoft Pro Medium" pitchFamily="34" charset="-120"/>
              </a:rPr>
              <a:t>بعد</a:t>
            </a:r>
            <a:pPr rtl="1" algn="r" indent="0" marL="0">
              <a:lnSpc>
                <a:spcPct val="133000"/>
              </a:lnSpc>
              <a:buNone/>
            </a:pPr>
            <a:r>
              <a:rPr lang="ar-SA" altLang="en-US" sz="1200" i="1" dirty="0">
                <a:solidFill>
                  <a:srgbClr val="000000"/>
                </a:solidFill>
                <a:latin typeface="WinSoft Pro Medium" pitchFamily="34" charset="0"/>
                <a:ea typeface="WinSoft Pro Medium" pitchFamily="34" charset="-122"/>
                <a:cs typeface="WinSoft Pro Medium" pitchFamily="34" charset="-120"/>
              </a:rPr>
              <a:t> </a:t>
            </a:r>
            <a:pPr rtl="1" algn="r" indent="0" marL="0">
              <a:lnSpc>
                <a:spcPct val="133000"/>
              </a:lnSpc>
              <a:buNone/>
            </a:pPr>
            <a:r>
              <a:rPr lang="ar-SA" altLang="en-US" sz="1200" dirty="0">
                <a:solidFill>
                  <a:srgbClr val="000000"/>
                </a:solidFill>
                <a:latin typeface="WinSoft Pro Medium" pitchFamily="34" charset="0"/>
                <a:ea typeface="WinSoft Pro Medium" pitchFamily="34" charset="-122"/>
                <a:cs typeface="WinSoft Pro Medium" pitchFamily="34" charset="-120"/>
              </a:rPr>
              <a:t>عرض</a:t>
            </a:r>
            <a:pPr rtl="1" algn="r" indent="0" marL="0">
              <a:lnSpc>
                <a:spcPct val="133000"/>
              </a:lnSpc>
              <a:buNone/>
            </a:pPr>
            <a:r>
              <a:rPr lang="ar-SA" altLang="en-US" sz="1200" i="1" dirty="0">
                <a:solidFill>
                  <a:srgbClr val="000000"/>
                </a:solidFill>
                <a:latin typeface="WinSoft Pro Medium" pitchFamily="34" charset="0"/>
                <a:ea typeface="WinSoft Pro Medium" pitchFamily="34" charset="-122"/>
                <a:cs typeface="WinSoft Pro Medium" pitchFamily="34" charset="-120"/>
              </a:rPr>
              <a:t> </a:t>
            </a:r>
            <a:pPr rtl="1" algn="r" indent="0" marL="0">
              <a:lnSpc>
                <a:spcPct val="133000"/>
              </a:lnSpc>
              <a:buNone/>
            </a:pPr>
            <a:r>
              <a:rPr lang="ar-SA" altLang="en-US" sz="1200" dirty="0">
                <a:solidFill>
                  <a:srgbClr val="000000"/>
                </a:solidFill>
                <a:latin typeface="WinSoft Pro Medium" pitchFamily="34" charset="0"/>
                <a:ea typeface="WinSoft Pro Medium" pitchFamily="34" charset="-122"/>
                <a:cs typeface="WinSoft Pro Medium" pitchFamily="34" charset="-120"/>
              </a:rPr>
              <a:t>تقديمي</a:t>
            </a:r>
            <a:pPr rtl="1" algn="r" indent="0" marL="0">
              <a:lnSpc>
                <a:spcPct val="133000"/>
              </a:lnSpc>
              <a:buNone/>
            </a:pPr>
            <a:r>
              <a:rPr lang="ar-SA" altLang="en-US" sz="1200" i="1" dirty="0">
                <a:solidFill>
                  <a:srgbClr val="000000"/>
                </a:solidFill>
                <a:latin typeface="WinSoft Pro Medium" pitchFamily="34" charset="0"/>
                <a:ea typeface="WinSoft Pro Medium" pitchFamily="34" charset="-122"/>
                <a:cs typeface="WinSoft Pro Medium" pitchFamily="34" charset="-120"/>
              </a:rPr>
              <a:t> </a:t>
            </a:r>
            <a:pPr rtl="1" algn="r" indent="0" marL="0">
              <a:lnSpc>
                <a:spcPct val="133000"/>
              </a:lnSpc>
              <a:buNone/>
            </a:pPr>
            <a:r>
              <a:rPr lang="ar-SA" altLang="en-US" sz="1200" dirty="0">
                <a:solidFill>
                  <a:srgbClr val="000000"/>
                </a:solidFill>
                <a:latin typeface="WinSoft Pro Medium" pitchFamily="34" charset="0"/>
                <a:ea typeface="WinSoft Pro Medium" pitchFamily="34" charset="-122"/>
                <a:cs typeface="WinSoft Pro Medium" pitchFamily="34" charset="-120"/>
              </a:rPr>
              <a:t>يقدّمه</a:t>
            </a:r>
            <a:pPr rtl="1" algn="r" indent="0" marL="0">
              <a:lnSpc>
                <a:spcPct val="133000"/>
              </a:lnSpc>
              <a:buNone/>
            </a:pPr>
            <a:r>
              <a:rPr lang="ar-SA" altLang="en-US" sz="1200" i="1" dirty="0">
                <a:solidFill>
                  <a:srgbClr val="000000"/>
                </a:solidFill>
                <a:latin typeface="WinSoft Pro Medium" pitchFamily="34" charset="0"/>
                <a:ea typeface="WinSoft Pro Medium" pitchFamily="34" charset="-122"/>
                <a:cs typeface="WinSoft Pro Medium" pitchFamily="34" charset="-120"/>
              </a:rPr>
              <a:t> </a:t>
            </a:r>
            <a:pPr rtl="1" algn="r" indent="0" marL="0">
              <a:lnSpc>
                <a:spcPct val="133000"/>
              </a:lnSpc>
              <a:buNone/>
            </a:pPr>
            <a:r>
              <a:rPr lang="ar-SA" altLang="en-US" sz="1200" dirty="0">
                <a:solidFill>
                  <a:srgbClr val="000000"/>
                </a:solidFill>
                <a:latin typeface="WinSoft Pro Medium" pitchFamily="34" charset="0"/>
                <a:ea typeface="WinSoft Pro Medium" pitchFamily="34" charset="-122"/>
                <a:cs typeface="WinSoft Pro Medium" pitchFamily="34" charset="-120"/>
              </a:rPr>
              <a:t>ميسّر</a:t>
            </a:r>
            <a:pPr rtl="1" algn="r" indent="0" marL="0">
              <a:lnSpc>
                <a:spcPct val="133000"/>
              </a:lnSpc>
              <a:buNone/>
            </a:pPr>
            <a:r>
              <a:rPr lang="ar-SA" altLang="en-US" sz="1200" i="1" dirty="0">
                <a:solidFill>
                  <a:srgbClr val="000000"/>
                </a:solidFill>
                <a:latin typeface="WinSoft Pro Medium" pitchFamily="34" charset="0"/>
                <a:ea typeface="WinSoft Pro Medium" pitchFamily="34" charset="-122"/>
                <a:cs typeface="WinSoft Pro Medium" pitchFamily="34" charset="-120"/>
              </a:rPr>
              <a:t> </a:t>
            </a:r>
            <a:pPr rtl="1" algn="r" indent="0" marL="0">
              <a:lnSpc>
                <a:spcPct val="133000"/>
              </a:lnSpc>
              <a:buNone/>
            </a:pPr>
            <a:r>
              <a:rPr lang="ar-SA" altLang="en-US" sz="1200" dirty="0">
                <a:solidFill>
                  <a:srgbClr val="000000"/>
                </a:solidFill>
                <a:latin typeface="WinSoft Pro Medium" pitchFamily="34" charset="0"/>
                <a:ea typeface="WinSoft Pro Medium" pitchFamily="34" charset="-122"/>
                <a:cs typeface="WinSoft Pro Medium" pitchFamily="34" charset="-120"/>
              </a:rPr>
              <a:t>الدورة</a:t>
            </a:r>
            <a:endParaRPr lang="ar-SA" sz="1200" dirty="0"/>
          </a:p>
        </p:txBody>
      </p:sp>
      <p:sp>
        <p:nvSpPr>
          <p:cNvPr id="8" name="Text 6"/>
          <p:cNvSpPr/>
          <p:nvPr/>
        </p:nvSpPr>
        <p:spPr>
          <a:xfrm>
            <a:off x="22324" y="4029968"/>
            <a:ext cx="11537463" cy="252710"/>
          </a:xfrm>
          <a:prstGeom prst="rect">
            <a:avLst/>
          </a:prstGeom>
          <a:noFill/>
          <a:ln/>
        </p:spPr>
        <p:txBody>
          <a:bodyPr wrap="none" lIns="0" tIns="0" rIns="0" bIns="0" rtlCol="0" anchor="t"/>
          <a:lstStyle/>
          <a:p>
            <a:pPr rtl="1" algn="r" indent="0" marL="0">
              <a:lnSpc>
                <a:spcPct val="133000"/>
              </a:lnSpc>
              <a:buNone/>
            </a:pPr>
            <a:r>
              <a:rPr lang="ar-SA" altLang="en-US" sz="1200" b="1" dirty="0">
                <a:solidFill>
                  <a:srgbClr val="384653"/>
                </a:solidFill>
                <a:latin typeface="WinSoft Pro Medium" pitchFamily="34" charset="0"/>
                <a:ea typeface="WinSoft Pro Medium" pitchFamily="34" charset="-122"/>
                <a:cs typeface="WinSoft Pro Medium" pitchFamily="34" charset="-120"/>
              </a:rPr>
              <a:t>المعرفة</a:t>
            </a:r>
            <a:endParaRPr lang="ar-SA" sz="1200" dirty="0"/>
          </a:p>
        </p:txBody>
      </p:sp>
      <p:sp>
        <p:nvSpPr>
          <p:cNvPr id="9" name="Text 7"/>
          <p:cNvSpPr/>
          <p:nvPr/>
        </p:nvSpPr>
        <p:spPr>
          <a:xfrm>
            <a:off x="631908" y="4460379"/>
            <a:ext cx="10927878" cy="813395"/>
          </a:xfrm>
          <a:prstGeom prst="rect">
            <a:avLst/>
          </a:prstGeom>
          <a:noFill/>
          <a:ln/>
        </p:spPr>
        <p:txBody>
          <a:bodyPr wrap="square" lIns="0" tIns="0" rIns="63192" bIns="0" rtlCol="0" anchor="t">
            <a:normAutofit/>
          </a:bodyPr>
          <a:lstStyle/>
          <a:p>
            <a:pPr rtl="1" algn="r" marL="243840" indent="-243840">
              <a:lnSpc>
                <a:spcPct val="133000"/>
              </a:lnSpc>
              <a:buSzPct val="100000"/>
              <a:buChar char="•"/>
            </a:pPr>
            <a:r>
              <a:rPr lang="ar-SA" altLang="en-US" sz="1200" dirty="0">
                <a:solidFill>
                  <a:srgbClr val="384653"/>
                </a:solidFill>
                <a:latin typeface="WinSoft Pro Medium" pitchFamily="34" charset="0"/>
                <a:ea typeface="WinSoft Pro Medium" pitchFamily="34" charset="-122"/>
                <a:cs typeface="WinSoft Pro Medium" pitchFamily="34" charset="-120"/>
              </a:rPr>
              <a:t>محاكاة مهنية منظمة تختبر قدرتك على تنفيذ استجابة جامعة في موقف واقعي ثم تحليل الأداء بالتأمل والتغذية الراجعة. المحاكاة تدريب وتقييم آمن قبل التطبيق الحقيقي وليست تمثيلاً ترفيهياً.</a:t>
            </a:r>
            <a:endParaRPr lang="ar-SA" sz="1200" dirty="0"/>
          </a:p>
          <a:p>
            <a:pPr rtl="1" algn="r" marL="243840" indent="-243840">
              <a:lnSpc>
                <a:spcPct val="133000"/>
              </a:lnSpc>
              <a:buSzPct val="100000"/>
              <a:buChar char="•"/>
            </a:pPr>
            <a:r>
              <a:rPr lang="ar-SA" altLang="en-US" sz="1200" dirty="0">
                <a:solidFill>
                  <a:srgbClr val="384653"/>
                </a:solidFill>
                <a:latin typeface="WinSoft Pro Medium" pitchFamily="34" charset="0"/>
                <a:ea typeface="WinSoft Pro Medium" pitchFamily="34" charset="-122"/>
                <a:cs typeface="WinSoft Pro Medium" pitchFamily="34" charset="-120"/>
              </a:rPr>
              <a:t>يستند النشاط إلى التعلم الخبراتي والممارسة التأملية: تخطيط → تنفيذ → ملاحظة → تغذية راجعة → تعديل → إعادة محاولة. وهو مناسب للكفايات المركبة التي لا يكفي فيها الشرح النظري، مثل إعطاء تعليمات متاحة، إدارة حوار، تطبيق ترتيب تيسيري أو حماية الكرامة والسلامة.</a:t>
            </a:r>
            <a:endParaRPr lang="ar-SA" sz="12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p:nvPr/>
        </p:nvSpPr>
        <p:spPr>
          <a:xfrm>
            <a:off x="631908" y="647402"/>
            <a:ext cx="10927878" cy="519609"/>
          </a:xfrm>
          <a:prstGeom prst="rect">
            <a:avLst/>
          </a:prstGeom>
          <a:noFill/>
          <a:ln/>
        </p:spPr>
        <p:txBody>
          <a:bodyPr wrap="none" lIns="0" tIns="0" rIns="0" bIns="0" rtlCol="0" anchor="t"/>
          <a:lstStyle/>
          <a:p>
            <a:pPr rtl="1" algn="r" indent="0" marL="0">
              <a:lnSpc>
                <a:spcPct val="104000"/>
              </a:lnSpc>
              <a:buNone/>
            </a:pPr>
            <a:r>
              <a:rPr lang="ar-SA" altLang="en-US" sz="3250" b="1" dirty="0">
                <a:solidFill>
                  <a:srgbClr val="2E3C4E"/>
                </a:solidFill>
                <a:latin typeface="GE SS Two Light" pitchFamily="34" charset="0"/>
                <a:ea typeface="GE SS Two Light" pitchFamily="34" charset="-122"/>
                <a:cs typeface="GE SS Two Light" pitchFamily="34" charset="-120"/>
              </a:rPr>
              <a:t>النشاط 1.3</a:t>
            </a:r>
            <a:endParaRPr lang="ar-SA" sz="3250" dirty="0"/>
          </a:p>
        </p:txBody>
      </p:sp>
      <p:sp>
        <p:nvSpPr>
          <p:cNvPr id="3" name="Text 1"/>
          <p:cNvSpPr/>
          <p:nvPr/>
        </p:nvSpPr>
        <p:spPr>
          <a:xfrm>
            <a:off x="631908" y="1230114"/>
            <a:ext cx="10927878" cy="519609"/>
          </a:xfrm>
          <a:prstGeom prst="rect">
            <a:avLst/>
          </a:prstGeom>
          <a:noFill/>
          <a:ln/>
        </p:spPr>
        <p:txBody>
          <a:bodyPr wrap="none" lIns="0" tIns="0" rIns="0" bIns="0" rtlCol="0" anchor="t"/>
          <a:lstStyle/>
          <a:p>
            <a:pPr rtl="1" algn="r" indent="0" marL="0">
              <a:lnSpc>
                <a:spcPct val="104000"/>
              </a:lnSpc>
              <a:buNone/>
            </a:pPr>
            <a:r>
              <a:rPr lang="ar-SA" altLang="en-US" sz="3250" b="1" dirty="0">
                <a:solidFill>
                  <a:srgbClr val="2E3C4E"/>
                </a:solidFill>
                <a:latin typeface="GE SS Two Light" pitchFamily="34" charset="0"/>
                <a:ea typeface="GE SS Two Light" pitchFamily="34" charset="-122"/>
                <a:cs typeface="GE SS Two Light" pitchFamily="34" charset="-120"/>
              </a:rPr>
              <a:t>الأمان النفسي والواقعية</a:t>
            </a:r>
            <a:endParaRPr lang="ar-SA" sz="3250" dirty="0"/>
          </a:p>
        </p:txBody>
      </p:sp>
      <p:pic>
        <p:nvPicPr>
          <p:cNvPr id="4" name="Image 0" descr="preencoded.png">    </p:cNvPr>
          <p:cNvPicPr>
            <a:picLocks noChangeAspect="1"/>
          </p:cNvPicPr>
          <p:nvPr/>
        </p:nvPicPr>
        <p:blipFill>
          <a:blip r:embed="rId1"/>
          <a:stretch>
            <a:fillRect/>
          </a:stretch>
        </p:blipFill>
        <p:spPr>
          <a:xfrm>
            <a:off x="2817544" y="2932112"/>
            <a:ext cx="6556707" cy="6556871"/>
          </a:xfrm>
          <a:prstGeom prst="rect">
            <a:avLst/>
          </a:prstGeom>
        </p:spPr>
      </p:pic>
      <p:sp>
        <p:nvSpPr>
          <p:cNvPr id="5" name="Text 2"/>
          <p:cNvSpPr/>
          <p:nvPr/>
        </p:nvSpPr>
        <p:spPr>
          <a:xfrm>
            <a:off x="8234157" y="5102920"/>
            <a:ext cx="266495" cy="333177"/>
          </a:xfrm>
          <a:prstGeom prst="rect">
            <a:avLst/>
          </a:prstGeom>
          <a:noFill/>
          <a:ln/>
        </p:spPr>
        <p:txBody>
          <a:bodyPr wrap="none" lIns="0" tIns="0" rIns="0" bIns="0" rtlCol="0" anchor="ctr"/>
          <a:lstStyle/>
          <a:p>
            <a:pPr rtl="1" algn="ctr" indent="0" marL="0">
              <a:lnSpc>
                <a:spcPct val="100000"/>
              </a:lnSpc>
              <a:buNone/>
            </a:pPr>
            <a:r>
              <a:rPr lang="en-US" sz="2050" dirty="0">
                <a:solidFill>
                  <a:srgbClr val="000000"/>
                </a:solidFill>
                <a:latin typeface="GE SS Two Light" pitchFamily="34" charset="0"/>
                <a:ea typeface="GE SS Two Light" pitchFamily="34" charset="-122"/>
                <a:cs typeface="GE SS Two Light" pitchFamily="34" charset="-120"/>
              </a:rPr>
              <a:t>1</a:t>
            </a:r>
            <a:endParaRPr lang="en-US" sz="2050" dirty="0"/>
          </a:p>
        </p:txBody>
      </p:sp>
      <p:pic>
        <p:nvPicPr>
          <p:cNvPr id="6" name="Image 1" descr="preencoded.png">    </p:cNvPr>
          <p:cNvPicPr>
            <a:picLocks noChangeAspect="1"/>
          </p:cNvPicPr>
          <p:nvPr/>
        </p:nvPicPr>
        <p:blipFill>
          <a:blip r:embed="rId2"/>
          <a:stretch>
            <a:fillRect/>
          </a:stretch>
        </p:blipFill>
        <p:spPr>
          <a:xfrm>
            <a:off x="2817544" y="2932112"/>
            <a:ext cx="6556707" cy="6556871"/>
          </a:xfrm>
          <a:prstGeom prst="rect">
            <a:avLst/>
          </a:prstGeom>
        </p:spPr>
      </p:pic>
      <p:sp>
        <p:nvSpPr>
          <p:cNvPr id="7" name="Text 3"/>
          <p:cNvSpPr/>
          <p:nvPr/>
        </p:nvSpPr>
        <p:spPr>
          <a:xfrm>
            <a:off x="6903468" y="3772198"/>
            <a:ext cx="266495" cy="333177"/>
          </a:xfrm>
          <a:prstGeom prst="rect">
            <a:avLst/>
          </a:prstGeom>
          <a:noFill/>
          <a:ln/>
        </p:spPr>
        <p:txBody>
          <a:bodyPr wrap="none" lIns="0" tIns="0" rIns="0" bIns="0" rtlCol="0" anchor="ctr"/>
          <a:lstStyle/>
          <a:p>
            <a:pPr rtl="1" algn="ctr" indent="0" marL="0">
              <a:lnSpc>
                <a:spcPct val="100000"/>
              </a:lnSpc>
              <a:buNone/>
            </a:pPr>
            <a:r>
              <a:rPr lang="en-US" sz="2050" dirty="0">
                <a:solidFill>
                  <a:srgbClr val="000000"/>
                </a:solidFill>
                <a:latin typeface="GE SS Two Light" pitchFamily="34" charset="0"/>
                <a:ea typeface="GE SS Two Light" pitchFamily="34" charset="-122"/>
                <a:cs typeface="GE SS Two Light" pitchFamily="34" charset="-120"/>
              </a:rPr>
              <a:t>2</a:t>
            </a:r>
            <a:endParaRPr lang="en-US" sz="2050" dirty="0"/>
          </a:p>
        </p:txBody>
      </p:sp>
      <p:pic>
        <p:nvPicPr>
          <p:cNvPr id="8" name="Image 2" descr="preencoded.png">    </p:cNvPr>
          <p:cNvPicPr>
            <a:picLocks noChangeAspect="1"/>
          </p:cNvPicPr>
          <p:nvPr/>
        </p:nvPicPr>
        <p:blipFill>
          <a:blip r:embed="rId3"/>
          <a:stretch>
            <a:fillRect/>
          </a:stretch>
        </p:blipFill>
        <p:spPr>
          <a:xfrm>
            <a:off x="2817544" y="2932112"/>
            <a:ext cx="6556707" cy="6556871"/>
          </a:xfrm>
          <a:prstGeom prst="rect">
            <a:avLst/>
          </a:prstGeom>
        </p:spPr>
      </p:pic>
      <p:sp>
        <p:nvSpPr>
          <p:cNvPr id="9" name="Text 4"/>
          <p:cNvSpPr/>
          <p:nvPr/>
        </p:nvSpPr>
        <p:spPr>
          <a:xfrm>
            <a:off x="5021633" y="3772198"/>
            <a:ext cx="266495" cy="333177"/>
          </a:xfrm>
          <a:prstGeom prst="rect">
            <a:avLst/>
          </a:prstGeom>
          <a:noFill/>
          <a:ln/>
        </p:spPr>
        <p:txBody>
          <a:bodyPr wrap="none" lIns="0" tIns="0" rIns="0" bIns="0" rtlCol="0" anchor="ctr"/>
          <a:lstStyle/>
          <a:p>
            <a:pPr rtl="1" algn="ctr" indent="0" marL="0">
              <a:lnSpc>
                <a:spcPct val="100000"/>
              </a:lnSpc>
              <a:buNone/>
            </a:pPr>
            <a:r>
              <a:rPr lang="en-US" sz="2050" dirty="0">
                <a:solidFill>
                  <a:srgbClr val="000000"/>
                </a:solidFill>
                <a:latin typeface="GE SS Two Light" pitchFamily="34" charset="0"/>
                <a:ea typeface="GE SS Two Light" pitchFamily="34" charset="-122"/>
                <a:cs typeface="GE SS Two Light" pitchFamily="34" charset="-120"/>
              </a:rPr>
              <a:t>3</a:t>
            </a:r>
            <a:endParaRPr lang="en-US" sz="2050" dirty="0"/>
          </a:p>
        </p:txBody>
      </p:sp>
      <p:pic>
        <p:nvPicPr>
          <p:cNvPr id="10" name="Image 3" descr="preencoded.png">    </p:cNvPr>
          <p:cNvPicPr>
            <a:picLocks noChangeAspect="1"/>
          </p:cNvPicPr>
          <p:nvPr/>
        </p:nvPicPr>
        <p:blipFill>
          <a:blip r:embed="rId4"/>
          <a:stretch>
            <a:fillRect/>
          </a:stretch>
        </p:blipFill>
        <p:spPr>
          <a:xfrm>
            <a:off x="2817544" y="2932112"/>
            <a:ext cx="6556707" cy="6556871"/>
          </a:xfrm>
          <a:prstGeom prst="rect">
            <a:avLst/>
          </a:prstGeom>
        </p:spPr>
      </p:pic>
      <p:sp>
        <p:nvSpPr>
          <p:cNvPr id="11" name="Text 5"/>
          <p:cNvSpPr/>
          <p:nvPr/>
        </p:nvSpPr>
        <p:spPr>
          <a:xfrm>
            <a:off x="3690944" y="5102920"/>
            <a:ext cx="266495" cy="333177"/>
          </a:xfrm>
          <a:prstGeom prst="rect">
            <a:avLst/>
          </a:prstGeom>
          <a:noFill/>
          <a:ln/>
        </p:spPr>
        <p:txBody>
          <a:bodyPr wrap="none" lIns="0" tIns="0" rIns="0" bIns="0" rtlCol="0" anchor="ctr"/>
          <a:lstStyle/>
          <a:p>
            <a:pPr rtl="1" algn="ctr" indent="0" marL="0">
              <a:lnSpc>
                <a:spcPct val="100000"/>
              </a:lnSpc>
              <a:buNone/>
            </a:pPr>
            <a:r>
              <a:rPr lang="en-US" sz="2050" dirty="0">
                <a:solidFill>
                  <a:srgbClr val="000000"/>
                </a:solidFill>
                <a:latin typeface="GE SS Two Light" pitchFamily="34" charset="0"/>
                <a:ea typeface="GE SS Two Light" pitchFamily="34" charset="-122"/>
                <a:cs typeface="GE SS Two Light" pitchFamily="34" charset="-120"/>
              </a:rPr>
              <a:t>4</a:t>
            </a:r>
            <a:endParaRPr lang="en-US" sz="2050" dirty="0"/>
          </a:p>
        </p:txBody>
      </p:sp>
      <p:sp>
        <p:nvSpPr>
          <p:cNvPr id="12" name="Text 6"/>
          <p:cNvSpPr/>
          <p:nvPr/>
        </p:nvSpPr>
        <p:spPr>
          <a:xfrm>
            <a:off x="9005563" y="3310930"/>
            <a:ext cx="2554224" cy="519509"/>
          </a:xfrm>
          <a:prstGeom prst="rect">
            <a:avLst/>
          </a:prstGeom>
          <a:noFill/>
          <a:ln/>
        </p:spPr>
        <p:txBody>
          <a:bodyPr wrap="square" lIns="0" tIns="0" rIns="0" bIns="0" rtlCol="0" anchor="t">
            <a:normAutofit/>
          </a:bodyPr>
          <a:lstStyle/>
          <a:p>
            <a:pPr rtl="1" algn="ctr" indent="0" marL="0">
              <a:lnSpc>
                <a:spcPct val="104000"/>
              </a:lnSpc>
              <a:buNone/>
            </a:pPr>
            <a:r>
              <a:rPr lang="ar-SA" altLang="en-US" sz="1600" dirty="0">
                <a:solidFill>
                  <a:srgbClr val="2E3C4E"/>
                </a:solidFill>
                <a:latin typeface="GE SS Two Light" pitchFamily="34" charset="0"/>
                <a:ea typeface="GE SS Two Light" pitchFamily="34" charset="-122"/>
                <a:cs typeface="GE SS Two Light" pitchFamily="34" charset="-120"/>
              </a:rPr>
              <a:t>استخدم حالة قريبة من TVET دون كشف معلومات حقيقية.</a:t>
            </a:r>
            <a:endParaRPr lang="ar-SA" sz="1600" dirty="0"/>
          </a:p>
        </p:txBody>
      </p:sp>
      <p:sp>
        <p:nvSpPr>
          <p:cNvPr id="13" name="Text 7"/>
          <p:cNvSpPr/>
          <p:nvPr/>
        </p:nvSpPr>
        <p:spPr>
          <a:xfrm>
            <a:off x="6214312" y="1986657"/>
            <a:ext cx="2554323" cy="779264"/>
          </a:xfrm>
          <a:prstGeom prst="rect">
            <a:avLst/>
          </a:prstGeom>
          <a:noFill/>
          <a:ln/>
        </p:spPr>
        <p:txBody>
          <a:bodyPr wrap="square" lIns="0" tIns="0" rIns="0" bIns="0" rtlCol="0" anchor="t">
            <a:normAutofit/>
          </a:bodyPr>
          <a:lstStyle/>
          <a:p>
            <a:pPr rtl="1" algn="ctr" indent="0" marL="0">
              <a:lnSpc>
                <a:spcPct val="104000"/>
              </a:lnSpc>
              <a:buNone/>
            </a:pPr>
            <a:r>
              <a:rPr lang="ar-SA" altLang="en-US" sz="1600" dirty="0">
                <a:solidFill>
                  <a:srgbClr val="2E3C4E"/>
                </a:solidFill>
                <a:latin typeface="GE SS Two Light" pitchFamily="34" charset="0"/>
                <a:ea typeface="GE SS Two Light" pitchFamily="34" charset="-122"/>
                <a:cs typeface="GE SS Two Light" pitchFamily="34" charset="-120"/>
              </a:rPr>
              <a:t>لا تطلب من مشارك تمثيل إعاقة بطريقة نمطية؛ ركز على الحاجز والاستجابة.</a:t>
            </a:r>
            <a:endParaRPr lang="ar-SA" sz="1600" dirty="0"/>
          </a:p>
        </p:txBody>
      </p:sp>
      <p:sp>
        <p:nvSpPr>
          <p:cNvPr id="14" name="Text 8"/>
          <p:cNvSpPr/>
          <p:nvPr/>
        </p:nvSpPr>
        <p:spPr>
          <a:xfrm>
            <a:off x="3423160" y="1986657"/>
            <a:ext cx="2554224" cy="779264"/>
          </a:xfrm>
          <a:prstGeom prst="rect">
            <a:avLst/>
          </a:prstGeom>
          <a:noFill/>
          <a:ln/>
        </p:spPr>
        <p:txBody>
          <a:bodyPr wrap="square" lIns="0" tIns="0" rIns="0" bIns="0" rtlCol="0" anchor="t">
            <a:normAutofit/>
          </a:bodyPr>
          <a:lstStyle/>
          <a:p>
            <a:pPr rtl="1" algn="ctr" indent="0" marL="0">
              <a:lnSpc>
                <a:spcPct val="104000"/>
              </a:lnSpc>
              <a:buNone/>
            </a:pPr>
            <a:r>
              <a:rPr lang="ar-SA" altLang="en-US" sz="1600" dirty="0">
                <a:solidFill>
                  <a:srgbClr val="2E3C4E"/>
                </a:solidFill>
                <a:latin typeface="GE SS Two Light" pitchFamily="34" charset="0"/>
                <a:ea typeface="GE SS Two Light" pitchFamily="34" charset="-122"/>
                <a:cs typeface="GE SS Two Light" pitchFamily="34" charset="-120"/>
              </a:rPr>
              <a:t>ركز المراجعة على السلوك القابل للملاحظة، لا على الشخصية.</a:t>
            </a:r>
            <a:endParaRPr lang="ar-SA" sz="1600" dirty="0"/>
          </a:p>
        </p:txBody>
      </p:sp>
      <p:sp>
        <p:nvSpPr>
          <p:cNvPr id="15" name="Text 9"/>
          <p:cNvSpPr/>
          <p:nvPr/>
        </p:nvSpPr>
        <p:spPr>
          <a:xfrm>
            <a:off x="631908" y="3310930"/>
            <a:ext cx="2554323" cy="519509"/>
          </a:xfrm>
          <a:prstGeom prst="rect">
            <a:avLst/>
          </a:prstGeom>
          <a:noFill/>
          <a:ln/>
        </p:spPr>
        <p:txBody>
          <a:bodyPr wrap="square" lIns="0" tIns="0" rIns="0" bIns="0" rtlCol="0" anchor="t">
            <a:normAutofit/>
          </a:bodyPr>
          <a:lstStyle/>
          <a:p>
            <a:pPr rtl="1" algn="ctr" indent="0" marL="0">
              <a:lnSpc>
                <a:spcPct val="104000"/>
              </a:lnSpc>
              <a:buNone/>
            </a:pPr>
            <a:r>
              <a:rPr lang="ar-SA" altLang="en-US" sz="1600" dirty="0">
                <a:solidFill>
                  <a:srgbClr val="2E3C4E"/>
                </a:solidFill>
                <a:latin typeface="GE SS Two Light" pitchFamily="34" charset="0"/>
                <a:ea typeface="GE SS Two Light" pitchFamily="34" charset="-122"/>
                <a:cs typeface="GE SS Two Light" pitchFamily="34" charset="-120"/>
              </a:rPr>
              <a:t>توقف فوراً إذا ظهر خطر سلامة أو إساءة/ إذلال.</a:t>
            </a:r>
            <a:endParaRPr lang="ar-SA" sz="16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p:nvPr/>
        </p:nvSpPr>
        <p:spPr>
          <a:xfrm>
            <a:off x="631908" y="1040904"/>
            <a:ext cx="10927878" cy="1039217"/>
          </a:xfrm>
          <a:prstGeom prst="rect">
            <a:avLst/>
          </a:prstGeom>
          <a:noFill/>
          <a:ln/>
        </p:spPr>
        <p:txBody>
          <a:bodyPr wrap="square" lIns="0" tIns="0" rIns="0" bIns="0" rtlCol="0" anchor="t">
            <a:normAutofit/>
          </a:bodyPr>
          <a:lstStyle/>
          <a:p>
            <a:pPr rtl="1" algn="r" indent="0" marL="0">
              <a:lnSpc>
                <a:spcPct val="104000"/>
              </a:lnSpc>
              <a:buNone/>
            </a:pPr>
            <a:r>
              <a:rPr lang="ar-SA" altLang="en-US" sz="3250" b="1" dirty="0">
                <a:solidFill>
                  <a:srgbClr val="2E3C4E"/>
                </a:solidFill>
                <a:latin typeface="GE SS Two Light" pitchFamily="34" charset="0"/>
                <a:ea typeface="GE SS Two Light" pitchFamily="34" charset="-122"/>
                <a:cs typeface="GE SS Two Light" pitchFamily="34" charset="-120"/>
              </a:rPr>
              <a:t>النشاط 1.3 </a:t>
            </a:r>
            <a:endParaRPr lang="ar-SA" sz="3250" dirty="0"/>
          </a:p>
          <a:p>
            <a:pPr rtl="1" algn="r" indent="0" marL="0">
              <a:lnSpc>
                <a:spcPct val="104000"/>
              </a:lnSpc>
              <a:buNone/>
            </a:pPr>
            <a:r>
              <a:rPr lang="ar-SA" altLang="en-US" sz="3250" b="1" dirty="0">
                <a:solidFill>
                  <a:srgbClr val="2E3C4E"/>
                </a:solidFill>
                <a:latin typeface="GE SS Two Light" pitchFamily="34" charset="0"/>
                <a:ea typeface="GE SS Two Light" pitchFamily="34" charset="-122"/>
                <a:cs typeface="GE SS Two Light" pitchFamily="34" charset="-120"/>
              </a:rPr>
              <a:t>الأدوار</a:t>
            </a:r>
            <a:endParaRPr lang="ar-SA" sz="3250" dirty="0"/>
          </a:p>
        </p:txBody>
      </p:sp>
      <p:pic>
        <p:nvPicPr>
          <p:cNvPr id="3" name="Image 0" descr="preencoded.png">    </p:cNvPr>
          <p:cNvPicPr>
            <a:picLocks noChangeAspect="1"/>
          </p:cNvPicPr>
          <p:nvPr/>
        </p:nvPicPr>
        <p:blipFill>
          <a:blip r:embed="rId1"/>
          <a:stretch>
            <a:fillRect/>
          </a:stretch>
        </p:blipFill>
        <p:spPr>
          <a:xfrm>
            <a:off x="631908" y="2396034"/>
            <a:ext cx="10927878" cy="3421063"/>
          </a:xfrm>
          <a:prstGeom prst="rect">
            <a:avLst/>
          </a:prstGeom>
        </p:spPr>
      </p:pic>
      <p:sp>
        <p:nvSpPr>
          <p:cNvPr id="4" name="Text 1"/>
          <p:cNvSpPr/>
          <p:nvPr/>
        </p:nvSpPr>
        <p:spPr>
          <a:xfrm>
            <a:off x="9185459" y="3785116"/>
            <a:ext cx="1701488" cy="311446"/>
          </a:xfrm>
          <a:prstGeom prst="rect">
            <a:avLst/>
          </a:prstGeom>
          <a:noFill/>
          <a:ln/>
        </p:spPr>
        <p:txBody>
          <a:bodyPr wrap="none" lIns="0" tIns="0" rIns="0" bIns="0" rtlCol="0" anchor="t"/>
          <a:lstStyle/>
          <a:p>
            <a:pPr rtl="1" algn="ctr" indent="0" marL="0">
              <a:lnSpc>
                <a:spcPct val="104000"/>
              </a:lnSpc>
              <a:buNone/>
            </a:pPr>
            <a:r>
              <a:rPr lang="ar-SA" altLang="en-US" sz="1950" dirty="0">
                <a:solidFill>
                  <a:srgbClr val="000000"/>
                </a:solidFill>
                <a:latin typeface="GE SS Two Light" pitchFamily="34" charset="0"/>
                <a:ea typeface="GE SS Two Light" pitchFamily="34" charset="-122"/>
                <a:cs typeface="GE SS Two Light" pitchFamily="34" charset="-120"/>
              </a:rPr>
              <a:t>الممارس</a:t>
            </a:r>
            <a:endParaRPr lang="ar-SA" sz="1950" dirty="0"/>
          </a:p>
        </p:txBody>
      </p:sp>
      <p:sp>
        <p:nvSpPr>
          <p:cNvPr id="5" name="Text 2"/>
          <p:cNvSpPr/>
          <p:nvPr/>
        </p:nvSpPr>
        <p:spPr>
          <a:xfrm>
            <a:off x="9185459" y="4180710"/>
            <a:ext cx="1701488" cy="236666"/>
          </a:xfrm>
          <a:prstGeom prst="rect">
            <a:avLst/>
          </a:prstGeom>
          <a:noFill/>
          <a:ln/>
        </p:spPr>
        <p:txBody>
          <a:bodyPr wrap="none" lIns="0" tIns="0" rIns="0" bIns="0" rtlCol="0" anchor="t"/>
          <a:lstStyle/>
          <a:p>
            <a:pPr rtl="1" algn="ctr" indent="0" marL="0">
              <a:lnSpc>
                <a:spcPct val="104000"/>
              </a:lnSpc>
              <a:buNone/>
            </a:pPr>
            <a:r>
              <a:rPr lang="ar-SA" altLang="en-US" sz="1450" dirty="0">
                <a:solidFill>
                  <a:srgbClr val="000000"/>
                </a:solidFill>
                <a:latin typeface="WinSoft Pro Medium" pitchFamily="34" charset="0"/>
                <a:ea typeface="WinSoft Pro Medium" pitchFamily="34" charset="-122"/>
                <a:cs typeface="WinSoft Pro Medium" pitchFamily="34" charset="-120"/>
              </a:rPr>
              <a:t>ينفذ الاستجابة.</a:t>
            </a:r>
            <a:endParaRPr lang="ar-SA" sz="1450" dirty="0"/>
          </a:p>
        </p:txBody>
      </p:sp>
      <p:sp>
        <p:nvSpPr>
          <p:cNvPr id="6" name="Text 3"/>
          <p:cNvSpPr/>
          <p:nvPr/>
        </p:nvSpPr>
        <p:spPr>
          <a:xfrm>
            <a:off x="6600113" y="3629475"/>
            <a:ext cx="1701488" cy="622891"/>
          </a:xfrm>
          <a:prstGeom prst="rect">
            <a:avLst/>
          </a:prstGeom>
          <a:noFill/>
          <a:ln/>
        </p:spPr>
        <p:txBody>
          <a:bodyPr wrap="square" lIns="0" tIns="0" rIns="0" bIns="0" rtlCol="0" anchor="t">
            <a:normAutofit/>
          </a:bodyPr>
          <a:lstStyle/>
          <a:p>
            <a:pPr rtl="1" algn="ctr" indent="0" marL="0">
              <a:lnSpc>
                <a:spcPct val="104000"/>
              </a:lnSpc>
              <a:buNone/>
            </a:pPr>
            <a:r>
              <a:rPr lang="ar-SA" altLang="en-US" sz="1950" dirty="0">
                <a:solidFill>
                  <a:srgbClr val="000000"/>
                </a:solidFill>
                <a:latin typeface="GE SS Two Light" pitchFamily="34" charset="0"/>
                <a:ea typeface="GE SS Two Light" pitchFamily="34" charset="-122"/>
                <a:cs typeface="GE SS Two Light" pitchFamily="34" charset="-120"/>
              </a:rPr>
              <a:t>المتدرب في السيناريو</a:t>
            </a:r>
            <a:endParaRPr lang="ar-SA" sz="1950" dirty="0"/>
          </a:p>
        </p:txBody>
      </p:sp>
      <p:sp>
        <p:nvSpPr>
          <p:cNvPr id="7" name="Text 4"/>
          <p:cNvSpPr/>
          <p:nvPr/>
        </p:nvSpPr>
        <p:spPr>
          <a:xfrm>
            <a:off x="6600113" y="4336515"/>
            <a:ext cx="1701488" cy="236666"/>
          </a:xfrm>
          <a:prstGeom prst="rect">
            <a:avLst/>
          </a:prstGeom>
          <a:noFill/>
          <a:ln/>
        </p:spPr>
        <p:txBody>
          <a:bodyPr wrap="none" lIns="0" tIns="0" rIns="0" bIns="0" rtlCol="0" anchor="t"/>
          <a:lstStyle/>
          <a:p>
            <a:pPr rtl="1" algn="ctr" indent="0" marL="0">
              <a:lnSpc>
                <a:spcPct val="104000"/>
              </a:lnSpc>
              <a:buNone/>
            </a:pPr>
            <a:r>
              <a:rPr lang="ar-SA" altLang="en-US" sz="1450" dirty="0">
                <a:solidFill>
                  <a:srgbClr val="000000"/>
                </a:solidFill>
                <a:latin typeface="WinSoft Pro Medium" pitchFamily="34" charset="0"/>
                <a:ea typeface="WinSoft Pro Medium" pitchFamily="34" charset="-122"/>
                <a:cs typeface="WinSoft Pro Medium" pitchFamily="34" charset="-120"/>
              </a:rPr>
              <a:t>يلتزم بمعلومات الحالة.</a:t>
            </a:r>
            <a:endParaRPr lang="ar-SA" sz="1450" dirty="0"/>
          </a:p>
        </p:txBody>
      </p:sp>
      <p:sp>
        <p:nvSpPr>
          <p:cNvPr id="8" name="Text 5"/>
          <p:cNvSpPr/>
          <p:nvPr/>
        </p:nvSpPr>
        <p:spPr>
          <a:xfrm>
            <a:off x="4097926" y="3548450"/>
            <a:ext cx="1701487" cy="311446"/>
          </a:xfrm>
          <a:prstGeom prst="rect">
            <a:avLst/>
          </a:prstGeom>
          <a:noFill/>
          <a:ln/>
        </p:spPr>
        <p:txBody>
          <a:bodyPr wrap="none" lIns="0" tIns="0" rIns="0" bIns="0" rtlCol="0" anchor="t"/>
          <a:lstStyle/>
          <a:p>
            <a:pPr rtl="1" algn="ctr" indent="0" marL="0">
              <a:lnSpc>
                <a:spcPct val="104000"/>
              </a:lnSpc>
              <a:buNone/>
            </a:pPr>
            <a:r>
              <a:rPr lang="ar-SA" altLang="en-US" sz="1950" dirty="0">
                <a:solidFill>
                  <a:srgbClr val="000000"/>
                </a:solidFill>
                <a:latin typeface="GE SS Two Light" pitchFamily="34" charset="0"/>
                <a:ea typeface="GE SS Two Light" pitchFamily="34" charset="-122"/>
                <a:cs typeface="GE SS Two Light" pitchFamily="34" charset="-120"/>
              </a:rPr>
              <a:t>الملاحظ</a:t>
            </a:r>
            <a:endParaRPr lang="ar-SA" sz="1950" dirty="0"/>
          </a:p>
        </p:txBody>
      </p:sp>
      <p:sp>
        <p:nvSpPr>
          <p:cNvPr id="9" name="Text 6"/>
          <p:cNvSpPr/>
          <p:nvPr/>
        </p:nvSpPr>
        <p:spPr>
          <a:xfrm>
            <a:off x="4097926" y="3944044"/>
            <a:ext cx="1701487" cy="709998"/>
          </a:xfrm>
          <a:prstGeom prst="rect">
            <a:avLst/>
          </a:prstGeom>
          <a:noFill/>
          <a:ln/>
        </p:spPr>
        <p:txBody>
          <a:bodyPr wrap="square" lIns="0" tIns="0" rIns="0" bIns="0" rtlCol="0" anchor="t">
            <a:normAutofit/>
          </a:bodyPr>
          <a:lstStyle/>
          <a:p>
            <a:pPr rtl="1" algn="ctr" indent="0" marL="0">
              <a:lnSpc>
                <a:spcPct val="104000"/>
              </a:lnSpc>
              <a:buNone/>
            </a:pPr>
            <a:r>
              <a:rPr lang="ar-SA" altLang="en-US" sz="1450" dirty="0">
                <a:solidFill>
                  <a:srgbClr val="000000"/>
                </a:solidFill>
                <a:latin typeface="WinSoft Pro Medium" pitchFamily="34" charset="0"/>
                <a:ea typeface="WinSoft Pro Medium" pitchFamily="34" charset="-122"/>
                <a:cs typeface="WinSoft Pro Medium" pitchFamily="34" charset="-120"/>
              </a:rPr>
              <a:t>يسجل سلوكاً قابلاً للمشاهدة باستخدام أداة الملاحظة.</a:t>
            </a:r>
            <a:endParaRPr lang="ar-SA" sz="1450" dirty="0"/>
          </a:p>
        </p:txBody>
      </p:sp>
      <p:sp>
        <p:nvSpPr>
          <p:cNvPr id="10" name="Text 7"/>
          <p:cNvSpPr/>
          <p:nvPr/>
        </p:nvSpPr>
        <p:spPr>
          <a:xfrm>
            <a:off x="1334426" y="3629968"/>
            <a:ext cx="1889994" cy="622891"/>
          </a:xfrm>
          <a:prstGeom prst="rect">
            <a:avLst/>
          </a:prstGeom>
          <a:noFill/>
          <a:ln/>
        </p:spPr>
        <p:txBody>
          <a:bodyPr wrap="square" lIns="0" tIns="0" rIns="0" bIns="0" rtlCol="0" anchor="t">
            <a:normAutofit/>
          </a:bodyPr>
          <a:lstStyle/>
          <a:p>
            <a:pPr rtl="1" algn="ctr" indent="0" marL="0">
              <a:lnSpc>
                <a:spcPct val="104000"/>
              </a:lnSpc>
              <a:buNone/>
            </a:pPr>
            <a:r>
              <a:rPr lang="ar-SA" altLang="en-US" sz="1950" dirty="0">
                <a:solidFill>
                  <a:srgbClr val="000000"/>
                </a:solidFill>
                <a:latin typeface="GE SS Two Light" pitchFamily="34" charset="0"/>
                <a:ea typeface="GE SS Two Light" pitchFamily="34" charset="-122"/>
                <a:cs typeface="GE SS Two Light" pitchFamily="34" charset="-120"/>
              </a:rPr>
              <a:t>مراقب الوقت/الميسر</a:t>
            </a:r>
            <a:endParaRPr lang="ar-SA" sz="1950" dirty="0"/>
          </a:p>
        </p:txBody>
      </p:sp>
      <p:sp>
        <p:nvSpPr>
          <p:cNvPr id="11" name="Text 8"/>
          <p:cNvSpPr/>
          <p:nvPr/>
        </p:nvSpPr>
        <p:spPr>
          <a:xfrm>
            <a:off x="1334426" y="4337008"/>
            <a:ext cx="1889994" cy="236666"/>
          </a:xfrm>
          <a:prstGeom prst="rect">
            <a:avLst/>
          </a:prstGeom>
          <a:noFill/>
          <a:ln/>
        </p:spPr>
        <p:txBody>
          <a:bodyPr wrap="none" lIns="0" tIns="0" rIns="0" bIns="0" rtlCol="0" anchor="t"/>
          <a:lstStyle/>
          <a:p>
            <a:pPr rtl="1" algn="ctr" indent="0" marL="0">
              <a:lnSpc>
                <a:spcPct val="104000"/>
              </a:lnSpc>
              <a:buNone/>
            </a:pPr>
            <a:r>
              <a:rPr lang="ar-SA" altLang="en-US" sz="1450" dirty="0">
                <a:solidFill>
                  <a:srgbClr val="000000"/>
                </a:solidFill>
                <a:latin typeface="WinSoft Pro Medium" pitchFamily="34" charset="0"/>
                <a:ea typeface="WinSoft Pro Medium" pitchFamily="34" charset="-122"/>
                <a:cs typeface="WinSoft Pro Medium" pitchFamily="34" charset="-120"/>
              </a:rPr>
              <a:t>يحافظ على الزمن والأمان.</a:t>
            </a:r>
            <a:endParaRPr lang="ar-SA" sz="145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pic>
        <p:nvPicPr>
          <p:cNvPr id="2" name="Image 0" descr="">    </p:cNvPr>
          <p:cNvPicPr>
            <a:picLocks noChangeAspect="1"/>
          </p:cNvPicPr>
          <p:nvPr/>
        </p:nvPicPr>
        <p:blipFill>
          <a:blip r:embed="rId1"/>
          <a:stretch>
            <a:fillRect/>
          </a:stretch>
        </p:blipFill>
        <p:spPr>
          <a:xfrm>
            <a:off x="0" y="0"/>
            <a:ext cx="4800480" cy="6858000"/>
          </a:xfrm>
          <a:custGeom>
            <a:avLst/>
            <a:gdLst/>
            <a:ahLst/>
            <a:cxnLst/>
            <a:rect l="0" t="0" r="100000" b="100000"/>
            <a:pathLst>
              <a:path w="100000" h="100000">
                <a:moveTo>
                  <a:pt x="0" y="0"/>
                </a:moveTo>
                <a:lnTo>
                  <a:pt x="90530" y="100"/>
                </a:lnTo>
                <a:lnTo>
                  <a:pt x="93070" y="6350"/>
                </a:lnTo>
                <a:lnTo>
                  <a:pt x="94920" y="12210"/>
                </a:lnTo>
                <a:lnTo>
                  <a:pt x="96680" y="19820"/>
                </a:lnTo>
                <a:lnTo>
                  <a:pt x="97560" y="25880"/>
                </a:lnTo>
                <a:lnTo>
                  <a:pt x="97950" y="30960"/>
                </a:lnTo>
                <a:lnTo>
                  <a:pt x="97950" y="39060"/>
                </a:lnTo>
                <a:lnTo>
                  <a:pt x="97270" y="46480"/>
                </a:lnTo>
                <a:lnTo>
                  <a:pt x="96190" y="52640"/>
                </a:lnTo>
                <a:lnTo>
                  <a:pt x="94730" y="58500"/>
                </a:lnTo>
                <a:lnTo>
                  <a:pt x="92480" y="65230"/>
                </a:lnTo>
                <a:lnTo>
                  <a:pt x="89550" y="72070"/>
                </a:lnTo>
                <a:lnTo>
                  <a:pt x="86820" y="77340"/>
                </a:lnTo>
                <a:lnTo>
                  <a:pt x="83500" y="82810"/>
                </a:lnTo>
                <a:lnTo>
                  <a:pt x="79200" y="88870"/>
                </a:lnTo>
                <a:lnTo>
                  <a:pt x="75880" y="92770"/>
                </a:lnTo>
                <a:lnTo>
                  <a:pt x="75880" y="92970"/>
                </a:lnTo>
                <a:lnTo>
                  <a:pt x="74510" y="94340"/>
                </a:lnTo>
                <a:lnTo>
                  <a:pt x="74510" y="94530"/>
                </a:lnTo>
                <a:lnTo>
                  <a:pt x="69240" y="100000"/>
                </a:lnTo>
                <a:lnTo>
                  <a:pt x="0" y="100000"/>
                </a:lnTo>
                <a:close/>
              </a:path>
            </a:pathLst>
          </a:custGeom>
        </p:spPr>
      </p:pic>
      <p:sp>
        <p:nvSpPr>
          <p:cNvPr id="3" name="Text 0"/>
          <p:cNvSpPr/>
          <p:nvPr/>
        </p:nvSpPr>
        <p:spPr>
          <a:xfrm>
            <a:off x="5203794" y="877193"/>
            <a:ext cx="6355993" cy="831453"/>
          </a:xfrm>
          <a:prstGeom prst="rect">
            <a:avLst/>
          </a:prstGeom>
          <a:noFill/>
          <a:ln/>
        </p:spPr>
        <p:txBody>
          <a:bodyPr wrap="square" lIns="0" tIns="0" rIns="0" bIns="0" rtlCol="0" anchor="t">
            <a:normAutofit/>
          </a:bodyPr>
          <a:lstStyle/>
          <a:p>
            <a:pPr rtl="1" algn="r" indent="0" marL="0">
              <a:lnSpc>
                <a:spcPct val="104000"/>
              </a:lnSpc>
              <a:buNone/>
            </a:pPr>
            <a:r>
              <a:rPr lang="ar-SA" altLang="en-US" sz="2600" b="1" dirty="0">
                <a:solidFill>
                  <a:srgbClr val="2E3C4E"/>
                </a:solidFill>
                <a:latin typeface="GE SS Two Light" pitchFamily="34" charset="0"/>
                <a:ea typeface="GE SS Two Light" pitchFamily="34" charset="-122"/>
                <a:cs typeface="GE SS Two Light" pitchFamily="34" charset="-120"/>
              </a:rPr>
              <a:t>النشاط 1.3 </a:t>
            </a:r>
            <a:endParaRPr lang="ar-SA" sz="2600" dirty="0"/>
          </a:p>
          <a:p>
            <a:pPr rtl="1" algn="r" indent="0" marL="0">
              <a:lnSpc>
                <a:spcPct val="104000"/>
              </a:lnSpc>
              <a:buNone/>
            </a:pPr>
            <a:r>
              <a:rPr lang="ar-SA" altLang="en-US" sz="2600" b="1" dirty="0">
                <a:solidFill>
                  <a:srgbClr val="2E3C4E"/>
                </a:solidFill>
                <a:latin typeface="GE SS Two Light" pitchFamily="34" charset="0"/>
                <a:ea typeface="GE SS Two Light" pitchFamily="34" charset="-122"/>
                <a:cs typeface="GE SS Two Light" pitchFamily="34" charset="-120"/>
              </a:rPr>
              <a:t>منطق المحاكاة المهنية</a:t>
            </a:r>
            <a:endParaRPr lang="ar-SA" sz="2600" dirty="0"/>
          </a:p>
        </p:txBody>
      </p:sp>
      <p:sp>
        <p:nvSpPr>
          <p:cNvPr id="4" name="Text 1"/>
          <p:cNvSpPr/>
          <p:nvPr/>
        </p:nvSpPr>
        <p:spPr>
          <a:xfrm>
            <a:off x="5203794" y="2123281"/>
            <a:ext cx="6119064" cy="758130"/>
          </a:xfrm>
          <a:prstGeom prst="rect">
            <a:avLst/>
          </a:prstGeom>
          <a:noFill/>
          <a:ln/>
        </p:spPr>
        <p:txBody>
          <a:bodyPr wrap="square" lIns="0" tIns="0" rIns="0" bIns="0" rtlCol="0" anchor="t">
            <a:normAutofit/>
          </a:bodyPr>
          <a:lstStyle/>
          <a:p>
            <a:pPr rtl="1" algn="r" indent="0" marL="0">
              <a:lnSpc>
                <a:spcPct val="133000"/>
              </a:lnSpc>
              <a:buNone/>
            </a:pPr>
            <a:r>
              <a:rPr lang="ar-SA" altLang="en-US" sz="1200" dirty="0">
                <a:solidFill>
                  <a:srgbClr val="384653"/>
                </a:solidFill>
                <a:latin typeface="WinSoft Pro Medium" pitchFamily="34" charset="0"/>
                <a:ea typeface="WinSoft Pro Medium" pitchFamily="34" charset="-122"/>
                <a:cs typeface="WinSoft Pro Medium" pitchFamily="34" charset="-120"/>
              </a:rPr>
              <a:t>قيمة المحاكاة في جعل التفكير والسلوك مرئيين. لذلك يجب أن يتضمن السيناريو قراراً أو حاجزاً حقيقياً، وأن تكون الأدوار واضحة، وأن يعرف الملاحظ ما الذي يبحث عنه. لا تحتاج المحاكاة إلى أداء مسرحي؛ المطلوب واقعية وظيفية. إذا لم ينتج عنها تعديل قابل للمشاهدة في المحاولة الثانية، فغالباً قد تكون التغذية الراجعة عامة أكثر من اللازم.</a:t>
            </a:r>
            <a:endParaRPr lang="ar-SA" sz="1200" dirty="0"/>
          </a:p>
        </p:txBody>
      </p:sp>
      <p:sp>
        <p:nvSpPr>
          <p:cNvPr id="5" name="Shape 2"/>
          <p:cNvSpPr/>
          <p:nvPr/>
        </p:nvSpPr>
        <p:spPr>
          <a:xfrm>
            <a:off x="11540737" y="1945580"/>
            <a:ext cx="19050" cy="1113532"/>
          </a:xfrm>
          <a:prstGeom prst="roundRect">
            <a:avLst>
              <a:gd name="adj" fmla="val 49999"/>
            </a:avLst>
          </a:prstGeom>
          <a:solidFill>
            <a:srgbClr val="75BAE6"/>
          </a:solidFill>
          <a:ln/>
        </p:spPr>
      </p:sp>
      <p:sp>
        <p:nvSpPr>
          <p:cNvPr id="6" name="Text 3"/>
          <p:cNvSpPr/>
          <p:nvPr/>
        </p:nvSpPr>
        <p:spPr>
          <a:xfrm>
            <a:off x="5203794" y="3296047"/>
            <a:ext cx="6355993" cy="311745"/>
          </a:xfrm>
          <a:prstGeom prst="rect">
            <a:avLst/>
          </a:prstGeom>
          <a:noFill/>
          <a:ln/>
        </p:spPr>
        <p:txBody>
          <a:bodyPr wrap="none" lIns="0" tIns="0" rIns="0" bIns="0" rtlCol="0" anchor="t"/>
          <a:lstStyle/>
          <a:p>
            <a:pPr rtl="1" algn="ctr" indent="0" marL="0">
              <a:lnSpc>
                <a:spcPct val="104000"/>
              </a:lnSpc>
              <a:buNone/>
            </a:pPr>
            <a:r>
              <a:rPr lang="ar-SA" altLang="en-US" sz="1950" dirty="0">
                <a:solidFill>
                  <a:srgbClr val="2E3C4E"/>
                </a:solidFill>
                <a:latin typeface="GE SS Two Light" pitchFamily="34" charset="0"/>
                <a:ea typeface="GE SS Two Light" pitchFamily="34" charset="-122"/>
                <a:cs typeface="GE SS Two Light" pitchFamily="34" charset="-120"/>
              </a:rPr>
              <a:t>استعداد للمحاكاة</a:t>
            </a:r>
            <a:endParaRPr lang="ar-SA" sz="1950" dirty="0"/>
          </a:p>
        </p:txBody>
      </p:sp>
      <p:pic>
        <p:nvPicPr>
          <p:cNvPr id="7" name="Image 1" descr="preencoded.png">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460766" y="3844727"/>
            <a:ext cx="3099020" cy="606723"/>
          </a:xfrm>
          <a:prstGeom prst="rect">
            <a:avLst/>
          </a:prstGeom>
        </p:spPr>
      </p:pic>
      <p:sp>
        <p:nvSpPr>
          <p:cNvPr id="8" name="Text 4"/>
          <p:cNvSpPr/>
          <p:nvPr/>
        </p:nvSpPr>
        <p:spPr>
          <a:xfrm>
            <a:off x="8637768" y="4021733"/>
            <a:ext cx="2668818" cy="252710"/>
          </a:xfrm>
          <a:prstGeom prst="rect">
            <a:avLst/>
          </a:prstGeom>
          <a:noFill/>
          <a:ln/>
        </p:spPr>
        <p:txBody>
          <a:bodyPr wrap="none" lIns="0" tIns="0" rIns="0" bIns="0" rtlCol="0" anchor="t"/>
          <a:lstStyle/>
          <a:p>
            <a:pPr rtl="1" algn="r" indent="0" marL="0">
              <a:lnSpc>
                <a:spcPct val="133000"/>
              </a:lnSpc>
              <a:buNone/>
            </a:pPr>
            <a:r>
              <a:rPr lang="ar-SA" altLang="en-US" sz="1200" dirty="0">
                <a:solidFill>
                  <a:srgbClr val="384653"/>
                </a:solidFill>
                <a:latin typeface="WinSoft Pro Medium" pitchFamily="34" charset="0"/>
                <a:ea typeface="WinSoft Pro Medium" pitchFamily="34" charset="-122"/>
                <a:cs typeface="WinSoft Pro Medium" pitchFamily="34" charset="-120"/>
              </a:rPr>
              <a:t>السلوك الذي أريد أن يراه الملاحظ</a:t>
            </a:r>
            <a:endParaRPr lang="ar-SA" sz="1200" dirty="0"/>
          </a:p>
        </p:txBody>
      </p:sp>
      <p:pic>
        <p:nvPicPr>
          <p:cNvPr id="9" name="Image 2" descr="preencoded.png">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203794" y="3844727"/>
            <a:ext cx="3099020" cy="606723"/>
          </a:xfrm>
          <a:prstGeom prst="rect">
            <a:avLst/>
          </a:prstGeom>
        </p:spPr>
      </p:pic>
      <p:sp>
        <p:nvSpPr>
          <p:cNvPr id="10" name="Text 5"/>
          <p:cNvSpPr/>
          <p:nvPr/>
        </p:nvSpPr>
        <p:spPr>
          <a:xfrm>
            <a:off x="5380796" y="4021733"/>
            <a:ext cx="2668818" cy="252710"/>
          </a:xfrm>
          <a:prstGeom prst="rect">
            <a:avLst/>
          </a:prstGeom>
          <a:noFill/>
          <a:ln/>
        </p:spPr>
        <p:txBody>
          <a:bodyPr wrap="none" lIns="0" tIns="0" rIns="0" bIns="0" rtlCol="0" anchor="t"/>
          <a:lstStyle/>
          <a:p>
            <a:pPr rtl="1" algn="r" indent="0" marL="0">
              <a:lnSpc>
                <a:spcPct val="133000"/>
              </a:lnSpc>
              <a:buNone/>
            </a:pPr>
            <a:r>
              <a:rPr lang="ar-SA" altLang="en-US" sz="1200" dirty="0">
                <a:solidFill>
                  <a:srgbClr val="384653"/>
                </a:solidFill>
                <a:latin typeface="WinSoft Pro Medium" pitchFamily="34" charset="0"/>
                <a:ea typeface="WinSoft Pro Medium" pitchFamily="34" charset="-122"/>
                <a:cs typeface="WinSoft Pro Medium" pitchFamily="34" charset="-120"/>
              </a:rPr>
              <a:t>الخطر/الحساسية التي يجب تجنبها</a:t>
            </a:r>
            <a:endParaRPr lang="ar-SA" sz="1200" dirty="0"/>
          </a:p>
        </p:txBody>
      </p:sp>
      <p:pic>
        <p:nvPicPr>
          <p:cNvPr id="11" name="Image 3" descr="preencoded.png">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460766" y="4609405"/>
            <a:ext cx="3099020" cy="606723"/>
          </a:xfrm>
          <a:prstGeom prst="rect">
            <a:avLst/>
          </a:prstGeom>
        </p:spPr>
      </p:pic>
      <p:sp>
        <p:nvSpPr>
          <p:cNvPr id="12" name="Text 6"/>
          <p:cNvSpPr/>
          <p:nvPr/>
        </p:nvSpPr>
        <p:spPr>
          <a:xfrm>
            <a:off x="8637768" y="4786412"/>
            <a:ext cx="2668818" cy="252710"/>
          </a:xfrm>
          <a:prstGeom prst="rect">
            <a:avLst/>
          </a:prstGeom>
          <a:noFill/>
          <a:ln/>
        </p:spPr>
        <p:txBody>
          <a:bodyPr wrap="none" lIns="0" tIns="0" rIns="0" bIns="0" rtlCol="0" anchor="t"/>
          <a:lstStyle/>
          <a:p>
            <a:pPr rtl="1" algn="r" indent="0" marL="0">
              <a:lnSpc>
                <a:spcPct val="133000"/>
              </a:lnSpc>
              <a:buNone/>
            </a:pPr>
            <a:r>
              <a:rPr lang="ar-SA" altLang="en-US" sz="1200" dirty="0">
                <a:solidFill>
                  <a:srgbClr val="384653"/>
                </a:solidFill>
                <a:latin typeface="WinSoft Pro Medium" pitchFamily="34" charset="0"/>
                <a:ea typeface="WinSoft Pro Medium" pitchFamily="34" charset="-122"/>
                <a:cs typeface="WinSoft Pro Medium" pitchFamily="34" charset="-120"/>
              </a:rPr>
              <a:t>ما الذي سأعيده في المحاولة الثانية؟</a:t>
            </a:r>
            <a:endParaRPr lang="ar-SA" sz="1200" dirty="0"/>
          </a:p>
        </p:txBody>
      </p:sp>
      <p:pic>
        <p:nvPicPr>
          <p:cNvPr id="13" name="Image 4" descr="preencoded.png">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5203794" y="4609405"/>
            <a:ext cx="3099020" cy="606723"/>
          </a:xfrm>
          <a:prstGeom prst="rect">
            <a:avLst/>
          </a:prstGeom>
        </p:spPr>
      </p:pic>
      <p:sp>
        <p:nvSpPr>
          <p:cNvPr id="14" name="Text 7"/>
          <p:cNvSpPr/>
          <p:nvPr/>
        </p:nvSpPr>
        <p:spPr>
          <a:xfrm>
            <a:off x="5380796" y="4786412"/>
            <a:ext cx="2668818" cy="252710"/>
          </a:xfrm>
          <a:prstGeom prst="rect">
            <a:avLst/>
          </a:prstGeom>
          <a:noFill/>
          <a:ln/>
        </p:spPr>
        <p:txBody>
          <a:bodyPr wrap="none" lIns="0" tIns="0" rIns="0" bIns="0" rtlCol="0" anchor="t"/>
          <a:lstStyle/>
          <a:p>
            <a:pPr rtl="1" algn="r" indent="0" marL="0">
              <a:lnSpc>
                <a:spcPct val="133000"/>
              </a:lnSpc>
              <a:buNone/>
            </a:pPr>
            <a:r>
              <a:rPr lang="ar-SA" altLang="en-US" sz="1200" dirty="0">
                <a:solidFill>
                  <a:srgbClr val="384653"/>
                </a:solidFill>
                <a:latin typeface="WinSoft Pro Medium" pitchFamily="34" charset="0"/>
                <a:ea typeface="WinSoft Pro Medium" pitchFamily="34" charset="-122"/>
                <a:cs typeface="WinSoft Pro Medium" pitchFamily="34" charset="-120"/>
              </a:rPr>
              <a:t>الدليل/المثال الذي سأستند إليه</a:t>
            </a:r>
            <a:endParaRPr lang="ar-SA" sz="1200" dirty="0"/>
          </a:p>
        </p:txBody>
      </p:sp>
      <p:pic>
        <p:nvPicPr>
          <p:cNvPr id="15" name="Image 5" descr="preencoded.png">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8460766" y="5374084"/>
            <a:ext cx="3099020" cy="606723"/>
          </a:xfrm>
          <a:prstGeom prst="rect">
            <a:avLst/>
          </a:prstGeom>
        </p:spPr>
      </p:pic>
      <p:sp>
        <p:nvSpPr>
          <p:cNvPr id="16" name="Text 8"/>
          <p:cNvSpPr/>
          <p:nvPr/>
        </p:nvSpPr>
        <p:spPr>
          <a:xfrm>
            <a:off x="8637768" y="5551091"/>
            <a:ext cx="2668818" cy="252710"/>
          </a:xfrm>
          <a:prstGeom prst="rect">
            <a:avLst/>
          </a:prstGeom>
          <a:noFill/>
          <a:ln/>
        </p:spPr>
        <p:txBody>
          <a:bodyPr wrap="none" lIns="0" tIns="0" rIns="0" bIns="0" rtlCol="0" anchor="t"/>
          <a:lstStyle/>
          <a:p>
            <a:pPr rtl="1" algn="r" indent="0" marL="0">
              <a:lnSpc>
                <a:spcPct val="133000"/>
              </a:lnSpc>
              <a:buNone/>
            </a:pPr>
            <a:r>
              <a:rPr lang="ar-SA" altLang="en-US" sz="1200" dirty="0">
                <a:solidFill>
                  <a:srgbClr val="384653"/>
                </a:solidFill>
                <a:latin typeface="WinSoft Pro Medium" pitchFamily="34" charset="0"/>
                <a:ea typeface="WinSoft Pro Medium" pitchFamily="34" charset="-122"/>
                <a:cs typeface="WinSoft Pro Medium" pitchFamily="34" charset="-120"/>
              </a:rPr>
              <a:t>ما الذي سأعدله أو أختبره بعد النقاش</a:t>
            </a:r>
            <a:endParaRPr lang="ar-SA" sz="12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p:nvPr/>
        </p:nvSpPr>
        <p:spPr>
          <a:xfrm>
            <a:off x="631908" y="1886942"/>
            <a:ext cx="10927878" cy="519609"/>
          </a:xfrm>
          <a:prstGeom prst="rect">
            <a:avLst/>
          </a:prstGeom>
          <a:noFill/>
          <a:ln/>
        </p:spPr>
        <p:txBody>
          <a:bodyPr wrap="none" lIns="0" tIns="0" rIns="0" bIns="0" rtlCol="0" anchor="t"/>
          <a:lstStyle/>
          <a:p>
            <a:pPr rtl="1" algn="r" indent="0" marL="0">
              <a:lnSpc>
                <a:spcPct val="104000"/>
              </a:lnSpc>
              <a:buNone/>
            </a:pPr>
            <a:r>
              <a:rPr lang="ar-SA" altLang="en-US" sz="3250" b="1" dirty="0">
                <a:solidFill>
                  <a:srgbClr val="2E3C4E"/>
                </a:solidFill>
                <a:latin typeface="GE SS Two Light" pitchFamily="34" charset="0"/>
                <a:ea typeface="GE SS Two Light" pitchFamily="34" charset="-122"/>
                <a:cs typeface="GE SS Two Light" pitchFamily="34" charset="-120"/>
              </a:rPr>
              <a:t>النشاط 1.3</a:t>
            </a:r>
            <a:endParaRPr lang="ar-SA" sz="3250" dirty="0"/>
          </a:p>
        </p:txBody>
      </p:sp>
      <p:pic>
        <p:nvPicPr>
          <p:cNvPr id="3" name="Image 0"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8946331" y="2722463"/>
            <a:ext cx="2613456" cy="2248495"/>
          </a:xfrm>
          <a:prstGeom prst="rect">
            <a:avLst/>
          </a:prstGeom>
        </p:spPr>
      </p:pic>
      <p:sp>
        <p:nvSpPr>
          <p:cNvPr id="4" name="Text 1"/>
          <p:cNvSpPr/>
          <p:nvPr/>
        </p:nvSpPr>
        <p:spPr>
          <a:xfrm>
            <a:off x="9123333" y="3373338"/>
            <a:ext cx="2259452" cy="259755"/>
          </a:xfrm>
          <a:prstGeom prst="rect">
            <a:avLst/>
          </a:prstGeom>
          <a:noFill/>
          <a:ln/>
        </p:spPr>
        <p:txBody>
          <a:bodyPr wrap="none" lIns="0" tIns="0" rIns="0" bIns="0" rtlCol="0" anchor="t"/>
          <a:lstStyle/>
          <a:p>
            <a:pPr rtl="1" algn="r" indent="0" marL="0">
              <a:lnSpc>
                <a:spcPct val="104000"/>
              </a:lnSpc>
              <a:buNone/>
            </a:pPr>
            <a:r>
              <a:rPr lang="ar-SA" altLang="en-US" sz="1600" b="1" dirty="0">
                <a:solidFill>
                  <a:srgbClr val="384653"/>
                </a:solidFill>
                <a:latin typeface="GE SS Two Light" pitchFamily="34" charset="0"/>
                <a:ea typeface="GE SS Two Light" pitchFamily="34" charset="-122"/>
                <a:cs typeface="GE SS Two Light" pitchFamily="34" charset="-120"/>
              </a:rPr>
              <a:t>النشاط</a:t>
            </a:r>
            <a:endParaRPr lang="ar-SA" sz="1600" dirty="0"/>
          </a:p>
        </p:txBody>
      </p:sp>
      <p:sp>
        <p:nvSpPr>
          <p:cNvPr id="5" name="Text 2"/>
          <p:cNvSpPr/>
          <p:nvPr/>
        </p:nvSpPr>
        <p:spPr>
          <a:xfrm>
            <a:off x="9123333" y="3727847"/>
            <a:ext cx="2259452" cy="505420"/>
          </a:xfrm>
          <a:prstGeom prst="rect">
            <a:avLst/>
          </a:prstGeom>
          <a:noFill/>
          <a:ln/>
        </p:spPr>
        <p:txBody>
          <a:bodyPr wrap="square" lIns="0" tIns="0" rIns="63192" bIns="0" rtlCol="0" anchor="t">
            <a:normAutofit/>
          </a:bodyPr>
          <a:lstStyle/>
          <a:p>
            <a:pPr rtl="1" algn="r" marL="243840" indent="-243840">
              <a:lnSpc>
                <a:spcPct val="133000"/>
              </a:lnSpc>
              <a:buSzPct val="100000"/>
              <a:buChar char="•"/>
            </a:pPr>
            <a:r>
              <a:rPr lang="ar-SA" altLang="en-US" sz="1200" dirty="0">
                <a:solidFill>
                  <a:srgbClr val="384653"/>
                </a:solidFill>
                <a:latin typeface="WinSoft Pro Medium" pitchFamily="34" charset="0"/>
                <a:ea typeface="WinSoft Pro Medium" pitchFamily="34" charset="-122"/>
                <a:cs typeface="WinSoft Pro Medium" pitchFamily="34" charset="-120"/>
              </a:rPr>
              <a:t>العمل بشكل فردي على ورقة العمل (1.3): تأمل موقف مهني.</a:t>
            </a:r>
            <a:endParaRPr lang="ar-SA" sz="1200" dirty="0"/>
          </a:p>
        </p:txBody>
      </p:sp>
      <p:pic>
        <p:nvPicPr>
          <p:cNvPr id="6" name="Image 1"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174824" y="2722463"/>
            <a:ext cx="2613555" cy="2248495"/>
          </a:xfrm>
          <a:prstGeom prst="rect">
            <a:avLst/>
          </a:prstGeom>
        </p:spPr>
      </p:pic>
      <p:sp>
        <p:nvSpPr>
          <p:cNvPr id="7" name="Text 3"/>
          <p:cNvSpPr/>
          <p:nvPr/>
        </p:nvSpPr>
        <p:spPr>
          <a:xfrm>
            <a:off x="6351825" y="3373338"/>
            <a:ext cx="2259551" cy="519509"/>
          </a:xfrm>
          <a:prstGeom prst="rect">
            <a:avLst/>
          </a:prstGeom>
          <a:noFill/>
          <a:ln/>
        </p:spPr>
        <p:txBody>
          <a:bodyPr wrap="square" lIns="0" tIns="0" rIns="0" bIns="0" rtlCol="0" anchor="t">
            <a:normAutofit/>
          </a:bodyPr>
          <a:lstStyle/>
          <a:p>
            <a:pPr rtl="1" algn="r" indent="0" marL="0">
              <a:lnSpc>
                <a:spcPct val="104000"/>
              </a:lnSpc>
              <a:buNone/>
            </a:pPr>
            <a:r>
              <a:rPr lang="ar-SA" altLang="en-US" sz="1600" b="1" dirty="0">
                <a:solidFill>
                  <a:srgbClr val="384653"/>
                </a:solidFill>
                <a:latin typeface="GE SS Two Light" pitchFamily="34" charset="0"/>
                <a:ea typeface="GE SS Two Light" pitchFamily="34" charset="-122"/>
                <a:cs typeface="GE SS Two Light" pitchFamily="34" charset="-120"/>
              </a:rPr>
              <a:t>التقييم</a:t>
            </a:r>
            <a:pPr rtl="1" algn="r" indent="0" marL="0">
              <a:lnSpc>
                <a:spcPct val="104000"/>
              </a:lnSpc>
              <a:buNone/>
            </a:pPr>
            <a:r>
              <a:rPr lang="ar-SA" altLang="en-US" sz="1600" b="1" i="1" dirty="0">
                <a:solidFill>
                  <a:srgbClr val="384653"/>
                </a:solidFill>
                <a:latin typeface="GE SS Two Light" pitchFamily="34" charset="0"/>
                <a:ea typeface="GE SS Two Light" pitchFamily="34" charset="-122"/>
                <a:cs typeface="GE SS Two Light" pitchFamily="34" charset="-120"/>
              </a:rPr>
              <a:t> </a:t>
            </a:r>
            <a:pPr rtl="1" algn="r" indent="0" marL="0">
              <a:lnSpc>
                <a:spcPct val="104000"/>
              </a:lnSpc>
              <a:buNone/>
            </a:pPr>
            <a:r>
              <a:rPr lang="ar-SA" altLang="en-US" sz="1600" b="1" dirty="0">
                <a:solidFill>
                  <a:srgbClr val="384653"/>
                </a:solidFill>
                <a:latin typeface="GE SS Two Light" pitchFamily="34" charset="0"/>
                <a:ea typeface="GE SS Two Light" pitchFamily="34" charset="-122"/>
                <a:cs typeface="GE SS Two Light" pitchFamily="34" charset="-120"/>
              </a:rPr>
              <a:t>الخاص</a:t>
            </a:r>
            <a:pPr rtl="1" algn="r" indent="0" marL="0">
              <a:lnSpc>
                <a:spcPct val="104000"/>
              </a:lnSpc>
              <a:buNone/>
            </a:pPr>
            <a:r>
              <a:rPr lang="ar-SA" altLang="en-US" sz="1600" b="1" i="1" dirty="0">
                <a:solidFill>
                  <a:srgbClr val="384653"/>
                </a:solidFill>
                <a:latin typeface="GE SS Two Light" pitchFamily="34" charset="0"/>
                <a:ea typeface="GE SS Two Light" pitchFamily="34" charset="-122"/>
                <a:cs typeface="GE SS Two Light" pitchFamily="34" charset="-120"/>
              </a:rPr>
              <a:t> </a:t>
            </a:r>
            <a:pPr rtl="1" algn="r" indent="0" marL="0">
              <a:lnSpc>
                <a:spcPct val="104000"/>
              </a:lnSpc>
              <a:buNone/>
            </a:pPr>
            <a:r>
              <a:rPr lang="ar-SA" altLang="en-US" sz="1600" b="1" dirty="0">
                <a:solidFill>
                  <a:srgbClr val="384653"/>
                </a:solidFill>
                <a:latin typeface="GE SS Two Light" pitchFamily="34" charset="0"/>
                <a:ea typeface="GE SS Two Light" pitchFamily="34" charset="-122"/>
                <a:cs typeface="GE SS Two Light" pitchFamily="34" charset="-120"/>
              </a:rPr>
              <a:t>بهذا</a:t>
            </a:r>
            <a:pPr rtl="1" algn="r" indent="0" marL="0">
              <a:lnSpc>
                <a:spcPct val="104000"/>
              </a:lnSpc>
              <a:buNone/>
            </a:pPr>
            <a:r>
              <a:rPr lang="ar-SA" altLang="en-US" sz="1600" b="1" i="1" dirty="0">
                <a:solidFill>
                  <a:srgbClr val="384653"/>
                </a:solidFill>
                <a:latin typeface="GE SS Two Light" pitchFamily="34" charset="0"/>
                <a:ea typeface="GE SS Two Light" pitchFamily="34" charset="-122"/>
                <a:cs typeface="GE SS Two Light" pitchFamily="34" charset="-120"/>
              </a:rPr>
              <a:t> </a:t>
            </a:r>
            <a:pPr rtl="1" algn="r" indent="0" marL="0">
              <a:lnSpc>
                <a:spcPct val="104000"/>
              </a:lnSpc>
              <a:buNone/>
            </a:pPr>
            <a:r>
              <a:rPr lang="ar-SA" altLang="en-US" sz="1600" b="1" dirty="0">
                <a:solidFill>
                  <a:srgbClr val="384653"/>
                </a:solidFill>
                <a:latin typeface="GE SS Two Light" pitchFamily="34" charset="0"/>
                <a:ea typeface="GE SS Two Light" pitchFamily="34" charset="-122"/>
                <a:cs typeface="GE SS Two Light" pitchFamily="34" charset="-120"/>
              </a:rPr>
              <a:t>النشاط</a:t>
            </a:r>
            <a:endParaRPr lang="ar-SA" sz="1600" dirty="0"/>
          </a:p>
        </p:txBody>
      </p:sp>
      <p:sp>
        <p:nvSpPr>
          <p:cNvPr id="8" name="Text 4"/>
          <p:cNvSpPr/>
          <p:nvPr/>
        </p:nvSpPr>
        <p:spPr>
          <a:xfrm>
            <a:off x="6351825" y="3987602"/>
            <a:ext cx="2259551" cy="505420"/>
          </a:xfrm>
          <a:prstGeom prst="rect">
            <a:avLst/>
          </a:prstGeom>
          <a:noFill/>
          <a:ln/>
        </p:spPr>
        <p:txBody>
          <a:bodyPr wrap="square" lIns="0" tIns="0" rIns="63192" bIns="0" rtlCol="0" anchor="t">
            <a:normAutofit/>
          </a:bodyPr>
          <a:lstStyle/>
          <a:p>
            <a:pPr rtl="1" algn="r" marL="243840" indent="-243840">
              <a:lnSpc>
                <a:spcPct val="133000"/>
              </a:lnSpc>
              <a:buSzPct val="100000"/>
              <a:buChar char="•"/>
            </a:pPr>
            <a:r>
              <a:rPr lang="ar-SA" altLang="en-US" sz="1200" dirty="0">
                <a:solidFill>
                  <a:srgbClr val="384653"/>
                </a:solidFill>
                <a:latin typeface="WinSoft Pro Medium" pitchFamily="34" charset="0"/>
                <a:ea typeface="WinSoft Pro Medium" pitchFamily="34" charset="-122"/>
                <a:cs typeface="WinSoft Pro Medium" pitchFamily="34" charset="-120"/>
              </a:rPr>
              <a:t>يتم تقييم المنتج بالرجوع لأداة تقييم نشاط 1.3 في حقيبة الأدوات.</a:t>
            </a:r>
            <a:endParaRPr lang="ar-SA" sz="1200" dirty="0"/>
          </a:p>
        </p:txBody>
      </p:sp>
      <p:pic>
        <p:nvPicPr>
          <p:cNvPr id="9" name="Image 2"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403416" y="2722463"/>
            <a:ext cx="2613456" cy="2248495"/>
          </a:xfrm>
          <a:prstGeom prst="rect">
            <a:avLst/>
          </a:prstGeom>
        </p:spPr>
      </p:pic>
      <p:sp>
        <p:nvSpPr>
          <p:cNvPr id="10" name="Text 5"/>
          <p:cNvSpPr/>
          <p:nvPr/>
        </p:nvSpPr>
        <p:spPr>
          <a:xfrm>
            <a:off x="3580417" y="3373338"/>
            <a:ext cx="2259452" cy="259755"/>
          </a:xfrm>
          <a:prstGeom prst="rect">
            <a:avLst/>
          </a:prstGeom>
          <a:noFill/>
          <a:ln/>
        </p:spPr>
        <p:txBody>
          <a:bodyPr wrap="none" lIns="0" tIns="0" rIns="0" bIns="0" rtlCol="0" anchor="t"/>
          <a:lstStyle/>
          <a:p>
            <a:pPr rtl="1" algn="r" indent="0" marL="0">
              <a:lnSpc>
                <a:spcPct val="104000"/>
              </a:lnSpc>
              <a:buNone/>
            </a:pPr>
            <a:r>
              <a:rPr lang="ar-SA" altLang="en-US" sz="1600" b="1" dirty="0">
                <a:solidFill>
                  <a:srgbClr val="384653"/>
                </a:solidFill>
                <a:latin typeface="GE SS Two Light" pitchFamily="34" charset="0"/>
                <a:ea typeface="GE SS Two Light" pitchFamily="34" charset="-122"/>
                <a:cs typeface="GE SS Two Light" pitchFamily="34" charset="-120"/>
              </a:rPr>
              <a:t>المراجع</a:t>
            </a:r>
            <a:endParaRPr lang="ar-SA" sz="1600" dirty="0"/>
          </a:p>
        </p:txBody>
      </p:sp>
      <p:sp>
        <p:nvSpPr>
          <p:cNvPr id="11" name="Text 6"/>
          <p:cNvSpPr/>
          <p:nvPr/>
        </p:nvSpPr>
        <p:spPr>
          <a:xfrm>
            <a:off x="3580417" y="3727847"/>
            <a:ext cx="2259452" cy="505420"/>
          </a:xfrm>
          <a:prstGeom prst="rect">
            <a:avLst/>
          </a:prstGeom>
          <a:noFill/>
          <a:ln/>
        </p:spPr>
        <p:txBody>
          <a:bodyPr wrap="square" lIns="0" tIns="0" rIns="0" bIns="0" rtlCol="0" anchor="t">
            <a:normAutofit/>
          </a:bodyPr>
          <a:lstStyle/>
          <a:p>
            <a:pPr algn="l" marL="243840" indent="-243840">
              <a:lnSpc>
                <a:spcPct val="133000"/>
              </a:lnSpc>
              <a:buSzPct val="100000"/>
              <a:buChar char="•"/>
            </a:pPr>
            <a:r>
              <a:rPr lang="en-US" sz="1200" dirty="0">
                <a:solidFill>
                  <a:srgbClr val="384653"/>
                </a:solidFill>
                <a:latin typeface="WinSoft Pro Medium" pitchFamily="34" charset="0"/>
                <a:ea typeface="WinSoft Pro Medium" pitchFamily="34" charset="-122"/>
                <a:cs typeface="WinSoft Pro Medium" pitchFamily="34" charset="-120"/>
              </a:rPr>
              <a:t>UNRWA – Module 5: The Inclusive Approach to Teaching and Learning</a:t>
            </a:r>
            <a:endParaRPr lang="en-US" sz="1200" dirty="0"/>
          </a:p>
        </p:txBody>
      </p:sp>
      <p:pic>
        <p:nvPicPr>
          <p:cNvPr id="12" name="Image 3" descr="preencoded.png">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31908" y="2722463"/>
            <a:ext cx="2613555" cy="2248495"/>
          </a:xfrm>
          <a:prstGeom prst="rect">
            <a:avLst/>
          </a:prstGeom>
        </p:spPr>
      </p:pic>
      <p:sp>
        <p:nvSpPr>
          <p:cNvPr id="13" name="Text 7"/>
          <p:cNvSpPr/>
          <p:nvPr/>
        </p:nvSpPr>
        <p:spPr>
          <a:xfrm>
            <a:off x="808910" y="3373338"/>
            <a:ext cx="2259551" cy="259755"/>
          </a:xfrm>
          <a:prstGeom prst="rect">
            <a:avLst/>
          </a:prstGeom>
          <a:noFill/>
          <a:ln/>
        </p:spPr>
        <p:txBody>
          <a:bodyPr wrap="none" lIns="0" tIns="0" rIns="0" bIns="0" rtlCol="0" anchor="t"/>
          <a:lstStyle/>
          <a:p>
            <a:pPr rtl="1" algn="r" indent="0" marL="0">
              <a:lnSpc>
                <a:spcPct val="104000"/>
              </a:lnSpc>
              <a:buNone/>
            </a:pPr>
            <a:r>
              <a:rPr lang="ar-SA" altLang="en-US" sz="1600" b="1" dirty="0">
                <a:solidFill>
                  <a:srgbClr val="384653"/>
                </a:solidFill>
                <a:latin typeface="GE SS Two Light" pitchFamily="34" charset="0"/>
                <a:ea typeface="GE SS Two Light" pitchFamily="34" charset="-122"/>
                <a:cs typeface="GE SS Two Light" pitchFamily="34" charset="-120"/>
              </a:rPr>
              <a:t>القراءات</a:t>
            </a:r>
            <a:pPr rtl="1" algn="r" indent="0" marL="0">
              <a:lnSpc>
                <a:spcPct val="104000"/>
              </a:lnSpc>
              <a:buNone/>
            </a:pPr>
            <a:r>
              <a:rPr lang="ar-SA" altLang="en-US" sz="1600" b="1" i="1" dirty="0">
                <a:solidFill>
                  <a:srgbClr val="384653"/>
                </a:solidFill>
                <a:latin typeface="GE SS Two Light" pitchFamily="34" charset="0"/>
                <a:ea typeface="GE SS Two Light" pitchFamily="34" charset="-122"/>
                <a:cs typeface="GE SS Two Light" pitchFamily="34" charset="-120"/>
              </a:rPr>
              <a:t> </a:t>
            </a:r>
            <a:pPr rtl="1" algn="r" indent="0" marL="0">
              <a:lnSpc>
                <a:spcPct val="104000"/>
              </a:lnSpc>
              <a:buNone/>
            </a:pPr>
            <a:r>
              <a:rPr lang="ar-SA" altLang="en-US" sz="1600" b="1" dirty="0">
                <a:solidFill>
                  <a:srgbClr val="384653"/>
                </a:solidFill>
                <a:latin typeface="GE SS Two Light" pitchFamily="34" charset="0"/>
                <a:ea typeface="GE SS Two Light" pitchFamily="34" charset="-122"/>
                <a:cs typeface="GE SS Two Light" pitchFamily="34" charset="-120"/>
              </a:rPr>
              <a:t>الإضافية</a:t>
            </a:r>
            <a:endParaRPr lang="ar-SA" sz="1600" dirty="0"/>
          </a:p>
        </p:txBody>
      </p:sp>
      <p:sp>
        <p:nvSpPr>
          <p:cNvPr id="14" name="Text 8"/>
          <p:cNvSpPr/>
          <p:nvPr/>
        </p:nvSpPr>
        <p:spPr>
          <a:xfrm>
            <a:off x="808910" y="3727847"/>
            <a:ext cx="2259551" cy="1066105"/>
          </a:xfrm>
          <a:prstGeom prst="rect">
            <a:avLst/>
          </a:prstGeom>
          <a:noFill/>
          <a:ln/>
        </p:spPr>
        <p:txBody>
          <a:bodyPr wrap="square" lIns="0" tIns="0" rIns="0" bIns="0" rtlCol="0" anchor="t">
            <a:normAutofit/>
          </a:bodyPr>
          <a:lstStyle/>
          <a:p>
            <a:pPr algn="l" marL="243840" indent="-243840">
              <a:lnSpc>
                <a:spcPct val="133000"/>
              </a:lnSpc>
              <a:buSzPct val="100000"/>
              <a:buChar char="•"/>
            </a:pPr>
            <a:r>
              <a:rPr lang="en-US" sz="1200" dirty="0">
                <a:solidFill>
                  <a:srgbClr val="384653"/>
                </a:solidFill>
                <a:latin typeface="WinSoft Pro Medium" pitchFamily="34" charset="0"/>
                <a:ea typeface="WinSoft Pro Medium" pitchFamily="34" charset="-122"/>
                <a:cs typeface="WinSoft Pro Medium" pitchFamily="34" charset="-120"/>
              </a:rPr>
              <a:t>UNRWA – Disability Inclusion Guidelines</a:t>
            </a:r>
            <a:endParaRPr lang="en-US" sz="1200" dirty="0"/>
          </a:p>
          <a:p>
            <a:pPr algn="l" marL="243840" indent="-243840">
              <a:lnSpc>
                <a:spcPct val="133000"/>
              </a:lnSpc>
              <a:buSzPct val="100000"/>
              <a:buChar char="•"/>
            </a:pPr>
            <a:r>
              <a:rPr lang="en-US" sz="1200" dirty="0">
                <a:solidFill>
                  <a:srgbClr val="384653"/>
                </a:solidFill>
                <a:latin typeface="WinSoft Pro Medium" pitchFamily="34" charset="0"/>
                <a:ea typeface="WinSoft Pro Medium" pitchFamily="34" charset="-122"/>
                <a:cs typeface="WinSoft Pro Medium" pitchFamily="34" charset="-120"/>
              </a:rPr>
              <a:t>UNESCO-UNEVOC – Inclusion in TVET: A Practical Guide</a:t>
            </a:r>
            <a:endParaRPr lang="en-US" sz="12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pic>
        <p:nvPicPr>
          <p:cNvPr id="2" name="Image 0" descr="">    </p:cNvPr>
          <p:cNvPicPr>
            <a:picLocks noChangeAspect="1"/>
          </p:cNvPicPr>
          <p:nvPr/>
        </p:nvPicPr>
        <p:blipFill>
          <a:blip r:embed="rId1"/>
          <a:stretch>
            <a:fillRect/>
          </a:stretch>
        </p:blipFill>
        <p:spPr>
          <a:xfrm>
            <a:off x="7391215" y="0"/>
            <a:ext cx="4800480" cy="6858000"/>
          </a:xfrm>
          <a:custGeom>
            <a:avLst/>
            <a:gdLst/>
            <a:ahLst/>
            <a:cxnLst/>
            <a:rect l="0" t="0" r="100000" b="100000"/>
            <a:pathLst>
              <a:path w="100000" h="100000">
                <a:moveTo>
                  <a:pt x="9570" y="0"/>
                </a:moveTo>
                <a:lnTo>
                  <a:pt x="100000" y="0"/>
                </a:lnTo>
                <a:lnTo>
                  <a:pt x="100000" y="100000"/>
                </a:lnTo>
                <a:lnTo>
                  <a:pt x="30760" y="100000"/>
                </a:lnTo>
                <a:lnTo>
                  <a:pt x="26370" y="95510"/>
                </a:lnTo>
                <a:lnTo>
                  <a:pt x="26370" y="95310"/>
                </a:lnTo>
                <a:lnTo>
                  <a:pt x="25490" y="94530"/>
                </a:lnTo>
                <a:lnTo>
                  <a:pt x="25490" y="94340"/>
                </a:lnTo>
                <a:lnTo>
                  <a:pt x="22660" y="91210"/>
                </a:lnTo>
                <a:lnTo>
                  <a:pt x="18360" y="85550"/>
                </a:lnTo>
                <a:lnTo>
                  <a:pt x="15140" y="80660"/>
                </a:lnTo>
                <a:lnTo>
                  <a:pt x="11910" y="75000"/>
                </a:lnTo>
                <a:lnTo>
                  <a:pt x="9280" y="69530"/>
                </a:lnTo>
                <a:lnTo>
                  <a:pt x="6840" y="63380"/>
                </a:lnTo>
                <a:lnTo>
                  <a:pt x="4790" y="56740"/>
                </a:lnTo>
                <a:lnTo>
                  <a:pt x="3320" y="50200"/>
                </a:lnTo>
                <a:lnTo>
                  <a:pt x="2440" y="44140"/>
                </a:lnTo>
                <a:lnTo>
                  <a:pt x="2050" y="39060"/>
                </a:lnTo>
                <a:lnTo>
                  <a:pt x="2050" y="30860"/>
                </a:lnTo>
                <a:lnTo>
                  <a:pt x="2540" y="25000"/>
                </a:lnTo>
                <a:lnTo>
                  <a:pt x="3320" y="19820"/>
                </a:lnTo>
                <a:lnTo>
                  <a:pt x="4880" y="12890"/>
                </a:lnTo>
                <a:lnTo>
                  <a:pt x="6930" y="6350"/>
                </a:lnTo>
                <a:close/>
              </a:path>
            </a:pathLst>
          </a:custGeom>
        </p:spPr>
      </p:pic>
      <p:sp>
        <p:nvSpPr>
          <p:cNvPr id="3" name="Text 0"/>
          <p:cNvSpPr/>
          <p:nvPr/>
        </p:nvSpPr>
        <p:spPr>
          <a:xfrm>
            <a:off x="631908" y="2306340"/>
            <a:ext cx="6355993" cy="717054"/>
          </a:xfrm>
          <a:prstGeom prst="rect">
            <a:avLst/>
          </a:prstGeom>
          <a:noFill/>
          <a:ln/>
        </p:spPr>
        <p:txBody>
          <a:bodyPr wrap="none" lIns="0" tIns="0" rIns="0" bIns="0" rtlCol="0" anchor="t"/>
          <a:lstStyle/>
          <a:p>
            <a:pPr rtl="1" algn="r" indent="0" marL="0">
              <a:lnSpc>
                <a:spcPct val="104000"/>
              </a:lnSpc>
              <a:buNone/>
            </a:pPr>
            <a:r>
              <a:rPr lang="ar-SA" altLang="en-US" sz="4500" b="1" dirty="0">
                <a:solidFill>
                  <a:srgbClr val="2E3C4E"/>
                </a:solidFill>
                <a:latin typeface="GE SS Two Light" pitchFamily="34" charset="0"/>
                <a:ea typeface="GE SS Two Light" pitchFamily="34" charset="-122"/>
                <a:cs typeface="GE SS Two Light" pitchFamily="34" charset="-120"/>
              </a:rPr>
              <a:t>النتاج التمكيني الثاني</a:t>
            </a:r>
            <a:endParaRPr lang="ar-SA" sz="4500" dirty="0"/>
          </a:p>
        </p:txBody>
      </p:sp>
      <p:sp>
        <p:nvSpPr>
          <p:cNvPr id="4" name="Text 1"/>
          <p:cNvSpPr/>
          <p:nvPr/>
        </p:nvSpPr>
        <p:spPr>
          <a:xfrm>
            <a:off x="22324" y="3260328"/>
            <a:ext cx="6965577" cy="252710"/>
          </a:xfrm>
          <a:prstGeom prst="rect">
            <a:avLst/>
          </a:prstGeom>
          <a:noFill/>
          <a:ln/>
        </p:spPr>
        <p:txBody>
          <a:bodyPr wrap="none" lIns="0" tIns="0" rIns="0" bIns="0" rtlCol="0" anchor="t"/>
          <a:lstStyle/>
          <a:p>
            <a:pPr rtl="1" algn="r" indent="0" marL="0">
              <a:lnSpc>
                <a:spcPct val="133000"/>
              </a:lnSpc>
              <a:buNone/>
            </a:pPr>
            <a:r>
              <a:rPr lang="ar-SA" altLang="en-US" sz="1200" dirty="0">
                <a:solidFill>
                  <a:srgbClr val="384653"/>
                </a:solidFill>
                <a:latin typeface="WinSoft Pro Medium" pitchFamily="34" charset="0"/>
                <a:ea typeface="WinSoft Pro Medium" pitchFamily="34" charset="-122"/>
                <a:cs typeface="WinSoft Pro Medium" pitchFamily="34" charset="-120"/>
              </a:rPr>
              <a:t>عند الانتهاء من نشاطات التعلّم الآتية، وبالاستعانة بالموارد والإرشادات اللازمة، ستكون قادرًا على:</a:t>
            </a:r>
            <a:endParaRPr lang="ar-SA" sz="1200" dirty="0"/>
          </a:p>
        </p:txBody>
      </p:sp>
      <p:sp>
        <p:nvSpPr>
          <p:cNvPr id="5" name="Text 2"/>
          <p:cNvSpPr/>
          <p:nvPr/>
        </p:nvSpPr>
        <p:spPr>
          <a:xfrm>
            <a:off x="631908" y="3868440"/>
            <a:ext cx="6119064" cy="505420"/>
          </a:xfrm>
          <a:prstGeom prst="rect">
            <a:avLst/>
          </a:prstGeom>
          <a:noFill/>
          <a:ln/>
        </p:spPr>
        <p:txBody>
          <a:bodyPr wrap="square" lIns="0" tIns="0" rIns="0" bIns="0" rtlCol="0" anchor="t">
            <a:normAutofit/>
          </a:bodyPr>
          <a:lstStyle/>
          <a:p>
            <a:pPr rtl="1" algn="r" indent="0" marL="0">
              <a:lnSpc>
                <a:spcPct val="133000"/>
              </a:lnSpc>
              <a:buNone/>
            </a:pPr>
            <a:r>
              <a:rPr lang="ar-SA" altLang="en-US" sz="1200" b="1" dirty="0">
                <a:solidFill>
                  <a:srgbClr val="384653"/>
                </a:solidFill>
                <a:latin typeface="WinSoft Pro Medium" pitchFamily="34" charset="0"/>
                <a:ea typeface="WinSoft Pro Medium" pitchFamily="34" charset="-122"/>
                <a:cs typeface="WinSoft Pro Medium" pitchFamily="34" charset="-120"/>
              </a:rPr>
              <a:t>إعداد وتنفيذ خطة شاملة لتقييم المهارات تضمن المشاركة المنصفة والتقييم العادل للمتدربين ذوي الإعاقة والاحتياجات الخاصة.</a:t>
            </a:r>
            <a:endParaRPr lang="ar-SA" sz="1200" dirty="0"/>
          </a:p>
        </p:txBody>
      </p:sp>
      <p:sp>
        <p:nvSpPr>
          <p:cNvPr id="6" name="Shape 3"/>
          <p:cNvSpPr/>
          <p:nvPr/>
        </p:nvSpPr>
        <p:spPr>
          <a:xfrm>
            <a:off x="6968851" y="3690739"/>
            <a:ext cx="19050" cy="860822"/>
          </a:xfrm>
          <a:prstGeom prst="roundRect">
            <a:avLst>
              <a:gd name="adj" fmla="val 49999"/>
            </a:avLst>
          </a:prstGeom>
          <a:solidFill>
            <a:srgbClr val="75BAE6"/>
          </a:solidFill>
          <a:ln/>
        </p:spPr>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p:nvPr/>
        </p:nvSpPr>
        <p:spPr>
          <a:xfrm>
            <a:off x="631908" y="862905"/>
            <a:ext cx="10927878" cy="519609"/>
          </a:xfrm>
          <a:prstGeom prst="rect">
            <a:avLst/>
          </a:prstGeom>
          <a:noFill/>
          <a:ln/>
        </p:spPr>
        <p:txBody>
          <a:bodyPr wrap="none" lIns="0" tIns="0" rIns="0" bIns="0" rtlCol="0" anchor="t"/>
          <a:lstStyle/>
          <a:p>
            <a:pPr rtl="1" algn="r" indent="0" marL="0">
              <a:lnSpc>
                <a:spcPct val="104000"/>
              </a:lnSpc>
              <a:buNone/>
            </a:pPr>
            <a:r>
              <a:rPr lang="ar-SA" altLang="en-US" sz="3250" b="1" dirty="0">
                <a:solidFill>
                  <a:srgbClr val="2E3C4E"/>
                </a:solidFill>
                <a:latin typeface="GE SS Two Light" pitchFamily="34" charset="0"/>
                <a:ea typeface="GE SS Two Light" pitchFamily="34" charset="-122"/>
                <a:cs typeface="GE SS Two Light" pitchFamily="34" charset="-120"/>
              </a:rPr>
              <a:t>النشاط 2.1: </a:t>
            </a:r>
            <a:endParaRPr lang="ar-SA" sz="3250" dirty="0"/>
          </a:p>
        </p:txBody>
      </p:sp>
      <p:sp>
        <p:nvSpPr>
          <p:cNvPr id="3" name="Text 1"/>
          <p:cNvSpPr/>
          <p:nvPr/>
        </p:nvSpPr>
        <p:spPr>
          <a:xfrm>
            <a:off x="631908" y="1445617"/>
            <a:ext cx="10927878" cy="519609"/>
          </a:xfrm>
          <a:prstGeom prst="rect">
            <a:avLst/>
          </a:prstGeom>
          <a:noFill/>
          <a:ln/>
        </p:spPr>
        <p:txBody>
          <a:bodyPr wrap="none" lIns="0" tIns="0" rIns="0" bIns="0" rtlCol="0" anchor="t"/>
          <a:lstStyle/>
          <a:p>
            <a:pPr rtl="1" algn="r" indent="0" marL="0">
              <a:lnSpc>
                <a:spcPct val="104000"/>
              </a:lnSpc>
              <a:buNone/>
            </a:pPr>
            <a:r>
              <a:rPr lang="ar-SA" altLang="en-US" sz="3250" b="1" dirty="0">
                <a:solidFill>
                  <a:srgbClr val="2E3C4E"/>
                </a:solidFill>
                <a:latin typeface="GE SS Two Light" pitchFamily="34" charset="0"/>
                <a:ea typeface="GE SS Two Light" pitchFamily="34" charset="-122"/>
                <a:cs typeface="GE SS Two Light" pitchFamily="34" charset="-120"/>
              </a:rPr>
              <a:t> اختيار التسهيلات وتبريرها</a:t>
            </a:r>
            <a:endParaRPr lang="ar-SA" sz="3250" dirty="0"/>
          </a:p>
        </p:txBody>
      </p:sp>
      <p:sp>
        <p:nvSpPr>
          <p:cNvPr id="4" name="Shape 2"/>
          <p:cNvSpPr/>
          <p:nvPr/>
        </p:nvSpPr>
        <p:spPr>
          <a:xfrm>
            <a:off x="6174824" y="2202160"/>
            <a:ext cx="5384963" cy="960438"/>
          </a:xfrm>
          <a:prstGeom prst="roundRect">
            <a:avLst>
              <a:gd name="adj" fmla="val 24673"/>
            </a:avLst>
          </a:prstGeom>
          <a:solidFill>
            <a:srgbClr val="00AEEF"/>
          </a:solidFill>
          <a:ln w="6350">
            <a:solidFill>
              <a:srgbClr val="0094D5"/>
            </a:solidFill>
            <a:prstDash val="solid"/>
          </a:ln>
        </p:spPr>
      </p:sp>
      <p:sp>
        <p:nvSpPr>
          <p:cNvPr id="5" name="Text 3"/>
          <p:cNvSpPr/>
          <p:nvPr/>
        </p:nvSpPr>
        <p:spPr>
          <a:xfrm>
            <a:off x="6339126" y="2366466"/>
            <a:ext cx="5056359" cy="631825"/>
          </a:xfrm>
          <a:prstGeom prst="rect">
            <a:avLst/>
          </a:prstGeom>
          <a:noFill/>
          <a:ln/>
        </p:spPr>
        <p:txBody>
          <a:bodyPr wrap="square" lIns="0" tIns="0" rIns="0" bIns="0" rtlCol="0" anchor="t">
            <a:normAutofit/>
          </a:bodyPr>
          <a:lstStyle/>
          <a:p>
            <a:pPr rtl="1" algn="r" indent="0" marL="0">
              <a:lnSpc>
                <a:spcPct val="133000"/>
              </a:lnSpc>
              <a:buNone/>
            </a:pPr>
            <a:r>
              <a:rPr lang="ar-SA" altLang="en-US" sz="1550" dirty="0">
                <a:solidFill>
                  <a:srgbClr val="000000"/>
                </a:solidFill>
                <a:latin typeface="WinSoft Pro Medium" pitchFamily="34" charset="0"/>
                <a:ea typeface="WinSoft Pro Medium" pitchFamily="34" charset="-122"/>
                <a:cs typeface="WinSoft Pro Medium" pitchFamily="34" charset="-120"/>
              </a:rPr>
              <a:t>المدة</a:t>
            </a:r>
            <a:pPr rtl="1" algn="r" indent="0" marL="0">
              <a:lnSpc>
                <a:spcPct val="133000"/>
              </a:lnSpc>
              <a:buNone/>
            </a:pPr>
            <a:r>
              <a:rPr lang="ar-SA" altLang="en-US" sz="1550" i="1" dirty="0">
                <a:solidFill>
                  <a:srgbClr val="000000"/>
                </a:solidFill>
                <a:latin typeface="WinSoft Pro Medium" pitchFamily="34" charset="0"/>
                <a:ea typeface="WinSoft Pro Medium" pitchFamily="34" charset="-122"/>
                <a:cs typeface="WinSoft Pro Medium" pitchFamily="34" charset="-120"/>
              </a:rPr>
              <a:t>:</a:t>
            </a:r>
            <a:endParaRPr lang="ar-SA" sz="1550" dirty="0"/>
          </a:p>
          <a:p>
            <a:pPr rtl="1" algn="r" indent="0" marL="0">
              <a:lnSpc>
                <a:spcPct val="133000"/>
              </a:lnSpc>
              <a:buNone/>
            </a:pPr>
            <a:r>
              <a:rPr lang="ar-SA" altLang="en-US" sz="1550" i="1" dirty="0">
                <a:solidFill>
                  <a:srgbClr val="000000"/>
                </a:solidFill>
                <a:latin typeface="WinSoft Pro Medium" pitchFamily="34" charset="0"/>
                <a:ea typeface="WinSoft Pro Medium" pitchFamily="34" charset="-122"/>
                <a:cs typeface="WinSoft Pro Medium" pitchFamily="34" charset="-120"/>
              </a:rPr>
              <a:t>4 </a:t>
            </a:r>
            <a:pPr rtl="1" algn="r" indent="0" marL="0">
              <a:lnSpc>
                <a:spcPct val="133000"/>
              </a:lnSpc>
              <a:buNone/>
            </a:pPr>
            <a:r>
              <a:rPr lang="ar-SA" altLang="en-US" sz="1550" dirty="0">
                <a:solidFill>
                  <a:srgbClr val="000000"/>
                </a:solidFill>
                <a:latin typeface="WinSoft Pro Medium" pitchFamily="34" charset="0"/>
                <a:ea typeface="WinSoft Pro Medium" pitchFamily="34" charset="-122"/>
                <a:cs typeface="WinSoft Pro Medium" pitchFamily="34" charset="-120"/>
              </a:rPr>
              <a:t>ساعات</a:t>
            </a:r>
            <a:endParaRPr lang="ar-SA" sz="1550" dirty="0"/>
          </a:p>
        </p:txBody>
      </p:sp>
      <p:sp>
        <p:nvSpPr>
          <p:cNvPr id="6" name="Shape 4"/>
          <p:cNvSpPr/>
          <p:nvPr/>
        </p:nvSpPr>
        <p:spPr>
          <a:xfrm>
            <a:off x="631908" y="2202160"/>
            <a:ext cx="5384963" cy="960438"/>
          </a:xfrm>
          <a:prstGeom prst="roundRect">
            <a:avLst>
              <a:gd name="adj" fmla="val 24673"/>
            </a:avLst>
          </a:prstGeom>
          <a:solidFill>
            <a:srgbClr val="00AEEF"/>
          </a:solidFill>
          <a:ln w="6350">
            <a:solidFill>
              <a:srgbClr val="0094D5"/>
            </a:solidFill>
            <a:prstDash val="solid"/>
          </a:ln>
        </p:spPr>
      </p:sp>
      <p:sp>
        <p:nvSpPr>
          <p:cNvPr id="7" name="Text 5"/>
          <p:cNvSpPr/>
          <p:nvPr/>
        </p:nvSpPr>
        <p:spPr>
          <a:xfrm>
            <a:off x="796211" y="2366466"/>
            <a:ext cx="5056359" cy="631825"/>
          </a:xfrm>
          <a:prstGeom prst="rect">
            <a:avLst/>
          </a:prstGeom>
          <a:noFill/>
          <a:ln/>
        </p:spPr>
        <p:txBody>
          <a:bodyPr wrap="square" lIns="0" tIns="0" rIns="0" bIns="0" rtlCol="0" anchor="t">
            <a:normAutofit/>
          </a:bodyPr>
          <a:lstStyle/>
          <a:p>
            <a:pPr rtl="1" algn="r" indent="0" marL="0">
              <a:lnSpc>
                <a:spcPct val="133000"/>
              </a:lnSpc>
              <a:buNone/>
            </a:pPr>
            <a:r>
              <a:rPr lang="ar-SA" altLang="en-US" sz="1550" dirty="0">
                <a:solidFill>
                  <a:srgbClr val="000000"/>
                </a:solidFill>
                <a:latin typeface="WinSoft Pro Medium" pitchFamily="34" charset="0"/>
                <a:ea typeface="WinSoft Pro Medium" pitchFamily="34" charset="-122"/>
                <a:cs typeface="WinSoft Pro Medium" pitchFamily="34" charset="-120"/>
              </a:rPr>
              <a:t>أسلوب</a:t>
            </a:r>
            <a:pPr rtl="1" algn="r" indent="0" marL="0">
              <a:lnSpc>
                <a:spcPct val="133000"/>
              </a:lnSpc>
              <a:buNone/>
            </a:pPr>
            <a:r>
              <a:rPr lang="ar-SA" altLang="en-US" sz="1550" i="1" dirty="0">
                <a:solidFill>
                  <a:srgbClr val="000000"/>
                </a:solidFill>
                <a:latin typeface="WinSoft Pro Medium" pitchFamily="34" charset="0"/>
                <a:ea typeface="WinSoft Pro Medium" pitchFamily="34" charset="-122"/>
                <a:cs typeface="WinSoft Pro Medium" pitchFamily="34" charset="-120"/>
              </a:rPr>
              <a:t> </a:t>
            </a:r>
            <a:pPr rtl="1" algn="r" indent="0" marL="0">
              <a:lnSpc>
                <a:spcPct val="133000"/>
              </a:lnSpc>
              <a:buNone/>
            </a:pPr>
            <a:r>
              <a:rPr lang="ar-SA" altLang="en-US" sz="1550" dirty="0">
                <a:solidFill>
                  <a:srgbClr val="000000"/>
                </a:solidFill>
                <a:latin typeface="WinSoft Pro Medium" pitchFamily="34" charset="0"/>
                <a:ea typeface="WinSoft Pro Medium" pitchFamily="34" charset="-122"/>
                <a:cs typeface="WinSoft Pro Medium" pitchFamily="34" charset="-120"/>
              </a:rPr>
              <a:t>التنفيذ</a:t>
            </a:r>
            <a:pPr rtl="1" algn="r" indent="0" marL="0">
              <a:lnSpc>
                <a:spcPct val="133000"/>
              </a:lnSpc>
              <a:buNone/>
            </a:pPr>
            <a:r>
              <a:rPr lang="ar-SA" altLang="en-US" sz="1550" i="1" dirty="0">
                <a:solidFill>
                  <a:srgbClr val="000000"/>
                </a:solidFill>
                <a:latin typeface="WinSoft Pro Medium" pitchFamily="34" charset="0"/>
                <a:ea typeface="WinSoft Pro Medium" pitchFamily="34" charset="-122"/>
                <a:cs typeface="WinSoft Pro Medium" pitchFamily="34" charset="-120"/>
              </a:rPr>
              <a:t>: </a:t>
            </a:r>
            <a:endParaRPr lang="ar-SA" sz="1550" dirty="0"/>
          </a:p>
          <a:p>
            <a:pPr rtl="1" algn="r" indent="0" marL="0">
              <a:lnSpc>
                <a:spcPct val="133000"/>
              </a:lnSpc>
              <a:buNone/>
            </a:pPr>
            <a:r>
              <a:rPr lang="ar-SA" altLang="en-US" sz="1550" dirty="0">
                <a:solidFill>
                  <a:srgbClr val="000000"/>
                </a:solidFill>
                <a:latin typeface="WinSoft Pro Medium" pitchFamily="34" charset="0"/>
                <a:ea typeface="WinSoft Pro Medium" pitchFamily="34" charset="-122"/>
                <a:cs typeface="WinSoft Pro Medium" pitchFamily="34" charset="-120"/>
              </a:rPr>
              <a:t>مجموعات</a:t>
            </a:r>
            <a:pPr rtl="1" algn="r" indent="0" marL="0">
              <a:lnSpc>
                <a:spcPct val="133000"/>
              </a:lnSpc>
              <a:buNone/>
            </a:pPr>
            <a:r>
              <a:rPr lang="ar-SA" altLang="en-US" sz="1550" i="1" dirty="0">
                <a:solidFill>
                  <a:srgbClr val="000000"/>
                </a:solidFill>
                <a:latin typeface="WinSoft Pro Medium" pitchFamily="34" charset="0"/>
                <a:ea typeface="WinSoft Pro Medium" pitchFamily="34" charset="-122"/>
                <a:cs typeface="WinSoft Pro Medium" pitchFamily="34" charset="-120"/>
              </a:rPr>
              <a:t> </a:t>
            </a:r>
            <a:pPr rtl="1" algn="r" indent="0" marL="0">
              <a:lnSpc>
                <a:spcPct val="133000"/>
              </a:lnSpc>
              <a:buNone/>
            </a:pPr>
            <a:r>
              <a:rPr lang="ar-SA" altLang="en-US" sz="1550" dirty="0">
                <a:solidFill>
                  <a:srgbClr val="000000"/>
                </a:solidFill>
                <a:latin typeface="WinSoft Pro Medium" pitchFamily="34" charset="0"/>
                <a:ea typeface="WinSoft Pro Medium" pitchFamily="34" charset="-122"/>
                <a:cs typeface="WinSoft Pro Medium" pitchFamily="34" charset="-120"/>
              </a:rPr>
              <a:t>صغيرة،</a:t>
            </a:r>
            <a:pPr rtl="1" algn="r" indent="0" marL="0">
              <a:lnSpc>
                <a:spcPct val="133000"/>
              </a:lnSpc>
              <a:buNone/>
            </a:pPr>
            <a:r>
              <a:rPr lang="ar-SA" altLang="en-US" sz="1550" i="1" dirty="0">
                <a:solidFill>
                  <a:srgbClr val="000000"/>
                </a:solidFill>
                <a:latin typeface="WinSoft Pro Medium" pitchFamily="34" charset="0"/>
                <a:ea typeface="WinSoft Pro Medium" pitchFamily="34" charset="-122"/>
                <a:cs typeface="WinSoft Pro Medium" pitchFamily="34" charset="-120"/>
              </a:rPr>
              <a:t> </a:t>
            </a:r>
            <a:pPr rtl="1" algn="r" indent="0" marL="0">
              <a:lnSpc>
                <a:spcPct val="133000"/>
              </a:lnSpc>
              <a:buNone/>
            </a:pPr>
            <a:r>
              <a:rPr lang="ar-SA" altLang="en-US" sz="1550" dirty="0">
                <a:solidFill>
                  <a:srgbClr val="000000"/>
                </a:solidFill>
                <a:latin typeface="WinSoft Pro Medium" pitchFamily="34" charset="0"/>
                <a:ea typeface="WinSoft Pro Medium" pitchFamily="34" charset="-122"/>
                <a:cs typeface="WinSoft Pro Medium" pitchFamily="34" charset="-120"/>
              </a:rPr>
              <a:t>بعد</a:t>
            </a:r>
            <a:pPr rtl="1" algn="r" indent="0" marL="0">
              <a:lnSpc>
                <a:spcPct val="133000"/>
              </a:lnSpc>
              <a:buNone/>
            </a:pPr>
            <a:r>
              <a:rPr lang="ar-SA" altLang="en-US" sz="1550" i="1" dirty="0">
                <a:solidFill>
                  <a:srgbClr val="000000"/>
                </a:solidFill>
                <a:latin typeface="WinSoft Pro Medium" pitchFamily="34" charset="0"/>
                <a:ea typeface="WinSoft Pro Medium" pitchFamily="34" charset="-122"/>
                <a:cs typeface="WinSoft Pro Medium" pitchFamily="34" charset="-120"/>
              </a:rPr>
              <a:t> </a:t>
            </a:r>
            <a:pPr rtl="1" algn="r" indent="0" marL="0">
              <a:lnSpc>
                <a:spcPct val="133000"/>
              </a:lnSpc>
              <a:buNone/>
            </a:pPr>
            <a:r>
              <a:rPr lang="ar-SA" altLang="en-US" sz="1550" dirty="0">
                <a:solidFill>
                  <a:srgbClr val="000000"/>
                </a:solidFill>
                <a:latin typeface="WinSoft Pro Medium" pitchFamily="34" charset="0"/>
                <a:ea typeface="WinSoft Pro Medium" pitchFamily="34" charset="-122"/>
                <a:cs typeface="WinSoft Pro Medium" pitchFamily="34" charset="-120"/>
              </a:rPr>
              <a:t>عرض</a:t>
            </a:r>
            <a:pPr rtl="1" algn="r" indent="0" marL="0">
              <a:lnSpc>
                <a:spcPct val="133000"/>
              </a:lnSpc>
              <a:buNone/>
            </a:pPr>
            <a:r>
              <a:rPr lang="ar-SA" altLang="en-US" sz="1550" i="1" dirty="0">
                <a:solidFill>
                  <a:srgbClr val="000000"/>
                </a:solidFill>
                <a:latin typeface="WinSoft Pro Medium" pitchFamily="34" charset="0"/>
                <a:ea typeface="WinSoft Pro Medium" pitchFamily="34" charset="-122"/>
                <a:cs typeface="WinSoft Pro Medium" pitchFamily="34" charset="-120"/>
              </a:rPr>
              <a:t> </a:t>
            </a:r>
            <a:pPr rtl="1" algn="r" indent="0" marL="0">
              <a:lnSpc>
                <a:spcPct val="133000"/>
              </a:lnSpc>
              <a:buNone/>
            </a:pPr>
            <a:r>
              <a:rPr lang="ar-SA" altLang="en-US" sz="1550" dirty="0">
                <a:solidFill>
                  <a:srgbClr val="000000"/>
                </a:solidFill>
                <a:latin typeface="WinSoft Pro Medium" pitchFamily="34" charset="0"/>
                <a:ea typeface="WinSoft Pro Medium" pitchFamily="34" charset="-122"/>
                <a:cs typeface="WinSoft Pro Medium" pitchFamily="34" charset="-120"/>
              </a:rPr>
              <a:t>تقديمي</a:t>
            </a:r>
            <a:pPr rtl="1" algn="r" indent="0" marL="0">
              <a:lnSpc>
                <a:spcPct val="133000"/>
              </a:lnSpc>
              <a:buNone/>
            </a:pPr>
            <a:r>
              <a:rPr lang="ar-SA" altLang="en-US" sz="1550" i="1" dirty="0">
                <a:solidFill>
                  <a:srgbClr val="000000"/>
                </a:solidFill>
                <a:latin typeface="WinSoft Pro Medium" pitchFamily="34" charset="0"/>
                <a:ea typeface="WinSoft Pro Medium" pitchFamily="34" charset="-122"/>
                <a:cs typeface="WinSoft Pro Medium" pitchFamily="34" charset="-120"/>
              </a:rPr>
              <a:t> </a:t>
            </a:r>
            <a:pPr rtl="1" algn="r" indent="0" marL="0">
              <a:lnSpc>
                <a:spcPct val="133000"/>
              </a:lnSpc>
              <a:buNone/>
            </a:pPr>
            <a:r>
              <a:rPr lang="ar-SA" altLang="en-US" sz="1550" dirty="0">
                <a:solidFill>
                  <a:srgbClr val="000000"/>
                </a:solidFill>
                <a:latin typeface="WinSoft Pro Medium" pitchFamily="34" charset="0"/>
                <a:ea typeface="WinSoft Pro Medium" pitchFamily="34" charset="-122"/>
                <a:cs typeface="WinSoft Pro Medium" pitchFamily="34" charset="-120"/>
              </a:rPr>
              <a:t>يقدّمه</a:t>
            </a:r>
            <a:pPr rtl="1" algn="r" indent="0" marL="0">
              <a:lnSpc>
                <a:spcPct val="133000"/>
              </a:lnSpc>
              <a:buNone/>
            </a:pPr>
            <a:r>
              <a:rPr lang="ar-SA" altLang="en-US" sz="1550" i="1" dirty="0">
                <a:solidFill>
                  <a:srgbClr val="000000"/>
                </a:solidFill>
                <a:latin typeface="WinSoft Pro Medium" pitchFamily="34" charset="0"/>
                <a:ea typeface="WinSoft Pro Medium" pitchFamily="34" charset="-122"/>
                <a:cs typeface="WinSoft Pro Medium" pitchFamily="34" charset="-120"/>
              </a:rPr>
              <a:t> </a:t>
            </a:r>
            <a:pPr rtl="1" algn="r" indent="0" marL="0">
              <a:lnSpc>
                <a:spcPct val="133000"/>
              </a:lnSpc>
              <a:buNone/>
            </a:pPr>
            <a:r>
              <a:rPr lang="ar-SA" altLang="en-US" sz="1550" dirty="0">
                <a:solidFill>
                  <a:srgbClr val="000000"/>
                </a:solidFill>
                <a:latin typeface="WinSoft Pro Medium" pitchFamily="34" charset="0"/>
                <a:ea typeface="WinSoft Pro Medium" pitchFamily="34" charset="-122"/>
                <a:cs typeface="WinSoft Pro Medium" pitchFamily="34" charset="-120"/>
              </a:rPr>
              <a:t>ميسّر</a:t>
            </a:r>
            <a:pPr rtl="1" algn="r" indent="0" marL="0">
              <a:lnSpc>
                <a:spcPct val="133000"/>
              </a:lnSpc>
              <a:buNone/>
            </a:pPr>
            <a:r>
              <a:rPr lang="ar-SA" altLang="en-US" sz="1550" i="1" dirty="0">
                <a:solidFill>
                  <a:srgbClr val="000000"/>
                </a:solidFill>
                <a:latin typeface="WinSoft Pro Medium" pitchFamily="34" charset="0"/>
                <a:ea typeface="WinSoft Pro Medium" pitchFamily="34" charset="-122"/>
                <a:cs typeface="WinSoft Pro Medium" pitchFamily="34" charset="-120"/>
              </a:rPr>
              <a:t> </a:t>
            </a:r>
            <a:pPr rtl="1" algn="r" indent="0" marL="0">
              <a:lnSpc>
                <a:spcPct val="133000"/>
              </a:lnSpc>
              <a:buNone/>
            </a:pPr>
            <a:r>
              <a:rPr lang="ar-SA" altLang="en-US" sz="1550" dirty="0">
                <a:solidFill>
                  <a:srgbClr val="000000"/>
                </a:solidFill>
                <a:latin typeface="WinSoft Pro Medium" pitchFamily="34" charset="0"/>
                <a:ea typeface="WinSoft Pro Medium" pitchFamily="34" charset="-122"/>
                <a:cs typeface="WinSoft Pro Medium" pitchFamily="34" charset="-120"/>
              </a:rPr>
              <a:t>الدورة</a:t>
            </a:r>
            <a:endParaRPr lang="ar-SA" sz="1550" dirty="0"/>
          </a:p>
        </p:txBody>
      </p:sp>
      <p:sp>
        <p:nvSpPr>
          <p:cNvPr id="8" name="Text 6"/>
          <p:cNvSpPr/>
          <p:nvPr/>
        </p:nvSpPr>
        <p:spPr>
          <a:xfrm>
            <a:off x="631908" y="3340298"/>
            <a:ext cx="10927878" cy="505420"/>
          </a:xfrm>
          <a:prstGeom prst="rect">
            <a:avLst/>
          </a:prstGeom>
          <a:noFill/>
          <a:ln/>
        </p:spPr>
        <p:txBody>
          <a:bodyPr wrap="square" lIns="0" tIns="0" rIns="0" bIns="0" rtlCol="0" anchor="t">
            <a:normAutofit/>
          </a:bodyPr>
          <a:lstStyle/>
          <a:p>
            <a:pPr rtl="1" algn="r" indent="0" marL="0">
              <a:lnSpc>
                <a:spcPct val="133000"/>
              </a:lnSpc>
              <a:buNone/>
            </a:pPr>
            <a:r>
              <a:rPr lang="ar-SA" altLang="en-US" sz="1200" b="1" dirty="0">
                <a:solidFill>
                  <a:srgbClr val="384653"/>
                </a:solidFill>
                <a:latin typeface="WinSoft Pro Medium" pitchFamily="34" charset="0"/>
                <a:ea typeface="WinSoft Pro Medium" pitchFamily="34" charset="-122"/>
                <a:cs typeface="WinSoft Pro Medium" pitchFamily="34" charset="-120"/>
              </a:rPr>
              <a:t>المعرفة</a:t>
            </a:r>
            <a:endParaRPr lang="ar-SA" sz="1200" dirty="0"/>
          </a:p>
        </p:txBody>
      </p:sp>
      <p:sp>
        <p:nvSpPr>
          <p:cNvPr id="9" name="Text 7"/>
          <p:cNvSpPr/>
          <p:nvPr/>
        </p:nvSpPr>
        <p:spPr>
          <a:xfrm>
            <a:off x="8048821" y="4219476"/>
            <a:ext cx="3510966" cy="1010841"/>
          </a:xfrm>
          <a:prstGeom prst="rect">
            <a:avLst/>
          </a:prstGeom>
          <a:noFill/>
          <a:ln/>
        </p:spPr>
        <p:txBody>
          <a:bodyPr wrap="square" lIns="0" tIns="0" rIns="0" bIns="0" rtlCol="0" anchor="t">
            <a:normAutofit/>
          </a:bodyPr>
          <a:lstStyle/>
          <a:p>
            <a:pPr rtl="1" algn="r" indent="0" marL="0">
              <a:lnSpc>
                <a:spcPct val="133000"/>
              </a:lnSpc>
              <a:buNone/>
            </a:pPr>
            <a:r>
              <a:rPr lang="ar-SA" altLang="en-US" sz="1200" dirty="0">
                <a:solidFill>
                  <a:srgbClr val="384653"/>
                </a:solidFill>
                <a:latin typeface="WinSoft Pro Medium" pitchFamily="34" charset="0"/>
                <a:ea typeface="WinSoft Pro Medium" pitchFamily="34" charset="-122"/>
                <a:cs typeface="WinSoft Pro Medium" pitchFamily="34" charset="-120"/>
              </a:rPr>
              <a:t>نشاط اتخاذ قرار حول ترتيبات تقييم المهارات، بحيث يستطيع المتدرب إظهار الكفاية المطلوبة دون أن تعيقه عناصر ليست جزءاً من الكفاية نفسها. يميز بين تغيير طريقة الوصول/الاستجابة وبين خفض معيار الأداء المهني.</a:t>
            </a:r>
            <a:endParaRPr lang="ar-SA" sz="1200" dirty="0"/>
          </a:p>
        </p:txBody>
      </p:sp>
      <p:sp>
        <p:nvSpPr>
          <p:cNvPr id="10" name="Text 8"/>
          <p:cNvSpPr/>
          <p:nvPr/>
        </p:nvSpPr>
        <p:spPr>
          <a:xfrm>
            <a:off x="4340414" y="4219476"/>
            <a:ext cx="3510966" cy="252710"/>
          </a:xfrm>
          <a:prstGeom prst="rect">
            <a:avLst/>
          </a:prstGeom>
          <a:noFill/>
          <a:ln/>
        </p:spPr>
        <p:txBody>
          <a:bodyPr wrap="none" lIns="0" tIns="0" rIns="0" bIns="0" rtlCol="0" anchor="t"/>
          <a:lstStyle/>
          <a:p>
            <a:pPr rtl="1" algn="r" indent="0" marL="0">
              <a:lnSpc>
                <a:spcPct val="133000"/>
              </a:lnSpc>
              <a:buNone/>
            </a:pPr>
            <a:r>
              <a:rPr lang="ar-SA" altLang="en-US" sz="1200" dirty="0">
                <a:solidFill>
                  <a:srgbClr val="384653"/>
                </a:solidFill>
                <a:latin typeface="WinSoft Pro Medium" pitchFamily="34" charset="0"/>
                <a:ea typeface="WinSoft Pro Medium" pitchFamily="34" charset="-122"/>
                <a:cs typeface="WinSoft Pro Medium" pitchFamily="34" charset="-120"/>
              </a:rPr>
              <a:t>الفرق بين التسهيل وتغيير الكفاءة.</a:t>
            </a:r>
            <a:endParaRPr lang="ar-SA" sz="1200" dirty="0"/>
          </a:p>
        </p:txBody>
      </p:sp>
      <p:sp>
        <p:nvSpPr>
          <p:cNvPr id="11" name="Text 9"/>
          <p:cNvSpPr/>
          <p:nvPr/>
        </p:nvSpPr>
        <p:spPr>
          <a:xfrm>
            <a:off x="631908" y="4219476"/>
            <a:ext cx="3511065" cy="505420"/>
          </a:xfrm>
          <a:prstGeom prst="rect">
            <a:avLst/>
          </a:prstGeom>
          <a:noFill/>
          <a:ln/>
        </p:spPr>
        <p:txBody>
          <a:bodyPr wrap="square" lIns="0" tIns="0" rIns="0" bIns="0" rtlCol="0" anchor="t">
            <a:normAutofit/>
          </a:bodyPr>
          <a:lstStyle/>
          <a:p>
            <a:pPr rtl="1" algn="r" indent="0" marL="0">
              <a:lnSpc>
                <a:spcPct val="133000"/>
              </a:lnSpc>
              <a:buNone/>
            </a:pPr>
            <a:r>
              <a:rPr lang="ar-SA" altLang="en-US" sz="1200" dirty="0">
                <a:solidFill>
                  <a:srgbClr val="384653"/>
                </a:solidFill>
                <a:latin typeface="WinSoft Pro Medium" pitchFamily="34" charset="0"/>
                <a:ea typeface="WinSoft Pro Medium" pitchFamily="34" charset="-122"/>
                <a:cs typeface="WinSoft Pro Medium" pitchFamily="34" charset="-120"/>
              </a:rPr>
              <a:t>فئات التسهيلات: شكل المادة، التكنولوجيا المساعدة، الوقت، طريقة الاستجابة، البيئة والتواصل.</a:t>
            </a:r>
            <a:endParaRPr lang="ar-SA" sz="1200" dirty="0"/>
          </a:p>
        </p:txBody>
      </p:sp>
      <p:sp>
        <p:nvSpPr>
          <p:cNvPr id="12" name="Text 10"/>
          <p:cNvSpPr/>
          <p:nvPr/>
        </p:nvSpPr>
        <p:spPr>
          <a:xfrm>
            <a:off x="8048821" y="5742285"/>
            <a:ext cx="3510966" cy="252710"/>
          </a:xfrm>
          <a:prstGeom prst="rect">
            <a:avLst/>
          </a:prstGeom>
          <a:noFill/>
          <a:ln/>
        </p:spPr>
        <p:txBody>
          <a:bodyPr wrap="none" lIns="0" tIns="0" rIns="0" bIns="0" rtlCol="0" anchor="t"/>
          <a:lstStyle/>
          <a:p>
            <a:pPr rtl="1" algn="r" indent="0" marL="0">
              <a:lnSpc>
                <a:spcPct val="133000"/>
              </a:lnSpc>
              <a:buNone/>
            </a:pPr>
            <a:r>
              <a:rPr lang="ar-SA" altLang="en-US" sz="1200" dirty="0">
                <a:solidFill>
                  <a:srgbClr val="384653"/>
                </a:solidFill>
                <a:latin typeface="WinSoft Pro Medium" pitchFamily="34" charset="0"/>
                <a:ea typeface="WinSoft Pro Medium" pitchFamily="34" charset="-122"/>
                <a:cs typeface="WinSoft Pro Medium" pitchFamily="34" charset="-120"/>
              </a:rPr>
              <a:t>ضرورة حماية صلاحية التقويم.</a:t>
            </a:r>
            <a:endParaRPr lang="ar-SA" sz="1200" dirty="0"/>
          </a:p>
        </p:txBody>
      </p:sp>
      <p:sp>
        <p:nvSpPr>
          <p:cNvPr id="13" name="Text 11"/>
          <p:cNvSpPr/>
          <p:nvPr/>
        </p:nvSpPr>
        <p:spPr>
          <a:xfrm>
            <a:off x="4340414" y="5742285"/>
            <a:ext cx="3510966" cy="252710"/>
          </a:xfrm>
          <a:prstGeom prst="rect">
            <a:avLst/>
          </a:prstGeom>
          <a:noFill/>
          <a:ln/>
        </p:spPr>
        <p:txBody>
          <a:bodyPr wrap="none" lIns="0" tIns="0" rIns="0" bIns="0" rtlCol="0" anchor="t"/>
          <a:lstStyle/>
          <a:p>
            <a:pPr rtl="1" algn="r" indent="0" marL="0">
              <a:lnSpc>
                <a:spcPct val="133000"/>
              </a:lnSpc>
              <a:buNone/>
            </a:pPr>
            <a:r>
              <a:rPr lang="ar-SA" altLang="en-US" sz="1200" dirty="0">
                <a:solidFill>
                  <a:srgbClr val="384653"/>
                </a:solidFill>
                <a:latin typeface="WinSoft Pro Medium" pitchFamily="34" charset="0"/>
                <a:ea typeface="WinSoft Pro Medium" pitchFamily="34" charset="-122"/>
                <a:cs typeface="WinSoft Pro Medium" pitchFamily="34" charset="-120"/>
              </a:rPr>
              <a:t>اختيار التسهيل بناء على الحاجز الفعلي وليس التشخيص فقط.</a:t>
            </a:r>
            <a:endParaRPr lang="ar-SA" sz="1200" dirty="0"/>
          </a:p>
        </p:txBody>
      </p:sp>
      <p:sp>
        <p:nvSpPr>
          <p:cNvPr id="14" name="Text 12"/>
          <p:cNvSpPr/>
          <p:nvPr/>
        </p:nvSpPr>
        <p:spPr>
          <a:xfrm>
            <a:off x="631908" y="5742285"/>
            <a:ext cx="3511065" cy="252710"/>
          </a:xfrm>
          <a:prstGeom prst="rect">
            <a:avLst/>
          </a:prstGeom>
          <a:noFill/>
          <a:ln/>
        </p:spPr>
        <p:txBody>
          <a:bodyPr wrap="none" lIns="0" tIns="0" rIns="0" bIns="0" rtlCol="0" anchor="t"/>
          <a:lstStyle/>
          <a:p>
            <a:pPr rtl="1" algn="r" indent="0" marL="0">
              <a:lnSpc>
                <a:spcPct val="133000"/>
              </a:lnSpc>
              <a:buNone/>
            </a:pPr>
            <a:r>
              <a:rPr lang="ar-SA" altLang="en-US" sz="1200" dirty="0">
                <a:solidFill>
                  <a:srgbClr val="384653"/>
                </a:solidFill>
                <a:latin typeface="WinSoft Pro Medium" pitchFamily="34" charset="0"/>
                <a:ea typeface="WinSoft Pro Medium" pitchFamily="34" charset="-122"/>
                <a:cs typeface="WinSoft Pro Medium" pitchFamily="34" charset="-120"/>
              </a:rPr>
              <a:t>توثيق الترتيبات وإبلاغ الأطراف قبل التقويم</a:t>
            </a:r>
            <a:endParaRPr lang="ar-SA" sz="1200" dirty="0"/>
          </a:p>
        </p:txBody>
      </p:sp>
      <p:sp>
        <p:nvSpPr>
          <p:cNvPr id="15" name="Shape 13"/>
          <p:cNvSpPr/>
          <p:nvPr/>
        </p:nvSpPr>
        <p:spPr>
          <a:xfrm>
            <a:off x="8029771" y="4023420"/>
            <a:ext cx="3549065" cy="38100"/>
          </a:xfrm>
          <a:prstGeom prst="rect">
            <a:avLst/>
          </a:prstGeom>
          <a:solidFill>
            <a:srgbClr val="00AEEF"/>
          </a:solidFill>
          <a:ln/>
        </p:spPr>
      </p:sp>
      <p:sp>
        <p:nvSpPr>
          <p:cNvPr id="16" name="Shape 14"/>
          <p:cNvSpPr/>
          <p:nvPr/>
        </p:nvSpPr>
        <p:spPr>
          <a:xfrm>
            <a:off x="4321365" y="4023420"/>
            <a:ext cx="3549065" cy="38100"/>
          </a:xfrm>
          <a:prstGeom prst="rect">
            <a:avLst/>
          </a:prstGeom>
          <a:solidFill>
            <a:srgbClr val="00AEEF"/>
          </a:solidFill>
          <a:ln/>
        </p:spPr>
      </p:sp>
      <p:sp>
        <p:nvSpPr>
          <p:cNvPr id="17" name="Shape 15"/>
          <p:cNvSpPr/>
          <p:nvPr/>
        </p:nvSpPr>
        <p:spPr>
          <a:xfrm>
            <a:off x="612859" y="4023420"/>
            <a:ext cx="3549164" cy="38100"/>
          </a:xfrm>
          <a:prstGeom prst="rect">
            <a:avLst/>
          </a:prstGeom>
          <a:solidFill>
            <a:srgbClr val="00AEEF"/>
          </a:solidFill>
          <a:ln/>
        </p:spPr>
      </p:sp>
      <p:sp>
        <p:nvSpPr>
          <p:cNvPr id="18" name="Shape 16"/>
          <p:cNvSpPr/>
          <p:nvPr/>
        </p:nvSpPr>
        <p:spPr>
          <a:xfrm>
            <a:off x="8029771" y="5546229"/>
            <a:ext cx="3549065" cy="38100"/>
          </a:xfrm>
          <a:prstGeom prst="rect">
            <a:avLst/>
          </a:prstGeom>
          <a:solidFill>
            <a:srgbClr val="00AEEF"/>
          </a:solidFill>
          <a:ln/>
        </p:spPr>
      </p:sp>
      <p:sp>
        <p:nvSpPr>
          <p:cNvPr id="19" name="Shape 17"/>
          <p:cNvSpPr/>
          <p:nvPr/>
        </p:nvSpPr>
        <p:spPr>
          <a:xfrm>
            <a:off x="4321365" y="5546229"/>
            <a:ext cx="3549065" cy="38100"/>
          </a:xfrm>
          <a:prstGeom prst="rect">
            <a:avLst/>
          </a:prstGeom>
          <a:solidFill>
            <a:srgbClr val="00AEEF"/>
          </a:solidFill>
          <a:ln/>
        </p:spPr>
      </p:sp>
      <p:sp>
        <p:nvSpPr>
          <p:cNvPr id="20" name="Shape 18"/>
          <p:cNvSpPr/>
          <p:nvPr/>
        </p:nvSpPr>
        <p:spPr>
          <a:xfrm>
            <a:off x="612859" y="5546229"/>
            <a:ext cx="3549164" cy="38100"/>
          </a:xfrm>
          <a:prstGeom prst="rect">
            <a:avLst/>
          </a:prstGeom>
          <a:solidFill>
            <a:srgbClr val="00AEEF"/>
          </a:solidFill>
          <a:ln/>
        </p:spPr>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p:nvPr/>
        </p:nvSpPr>
        <p:spPr>
          <a:xfrm>
            <a:off x="631908" y="708620"/>
            <a:ext cx="10927878" cy="519609"/>
          </a:xfrm>
          <a:prstGeom prst="rect">
            <a:avLst/>
          </a:prstGeom>
          <a:noFill/>
          <a:ln/>
        </p:spPr>
        <p:txBody>
          <a:bodyPr wrap="none" lIns="0" tIns="0" rIns="0" bIns="0" rtlCol="0" anchor="t"/>
          <a:lstStyle/>
          <a:p>
            <a:pPr rtl="1" algn="r" indent="0" marL="0">
              <a:lnSpc>
                <a:spcPct val="104000"/>
              </a:lnSpc>
              <a:buNone/>
            </a:pPr>
            <a:r>
              <a:rPr lang="ar-SA" altLang="en-US" sz="3250" b="1" dirty="0">
                <a:solidFill>
                  <a:srgbClr val="2E3C4E"/>
                </a:solidFill>
                <a:latin typeface="GE SS Two Light" pitchFamily="34" charset="0"/>
                <a:ea typeface="GE SS Two Light" pitchFamily="34" charset="-122"/>
                <a:cs typeface="GE SS Two Light" pitchFamily="34" charset="-120"/>
              </a:rPr>
              <a:t>النشاط 2.1: </a:t>
            </a:r>
            <a:endParaRPr lang="ar-SA" sz="3250" dirty="0"/>
          </a:p>
        </p:txBody>
      </p:sp>
      <p:sp>
        <p:nvSpPr>
          <p:cNvPr id="3" name="Text 1"/>
          <p:cNvSpPr/>
          <p:nvPr/>
        </p:nvSpPr>
        <p:spPr>
          <a:xfrm>
            <a:off x="631908" y="1291332"/>
            <a:ext cx="10927878" cy="519609"/>
          </a:xfrm>
          <a:prstGeom prst="rect">
            <a:avLst/>
          </a:prstGeom>
          <a:noFill/>
          <a:ln/>
        </p:spPr>
        <p:txBody>
          <a:bodyPr wrap="none" lIns="0" tIns="0" rIns="0" bIns="0" rtlCol="0" anchor="t"/>
          <a:lstStyle/>
          <a:p>
            <a:pPr rtl="1" algn="r" indent="0" marL="0">
              <a:lnSpc>
                <a:spcPct val="104000"/>
              </a:lnSpc>
              <a:buNone/>
            </a:pPr>
            <a:r>
              <a:rPr lang="ar-SA" altLang="en-US" sz="3250" b="1" dirty="0">
                <a:solidFill>
                  <a:srgbClr val="2E3C4E"/>
                </a:solidFill>
                <a:latin typeface="GE SS Two Light" pitchFamily="34" charset="0"/>
                <a:ea typeface="GE SS Two Light" pitchFamily="34" charset="-122"/>
                <a:cs typeface="GE SS Two Light" pitchFamily="34" charset="-120"/>
              </a:rPr>
              <a:t>التقييم القائم على الكفايات CBA</a:t>
            </a:r>
            <a:endParaRPr lang="ar-SA" sz="3250" dirty="0"/>
          </a:p>
        </p:txBody>
      </p:sp>
      <p:sp>
        <p:nvSpPr>
          <p:cNvPr id="4" name="Shape 2"/>
          <p:cNvSpPr/>
          <p:nvPr/>
        </p:nvSpPr>
        <p:spPr>
          <a:xfrm>
            <a:off x="631908" y="2225576"/>
            <a:ext cx="3612663" cy="868759"/>
          </a:xfrm>
          <a:prstGeom prst="roundRect">
            <a:avLst>
              <a:gd name="adj" fmla="val 27277"/>
            </a:avLst>
          </a:prstGeom>
          <a:solidFill>
            <a:srgbClr val="F4FBFF"/>
          </a:solidFill>
          <a:ln/>
        </p:spPr>
      </p:sp>
      <p:pic>
        <p:nvPicPr>
          <p:cNvPr id="5" name="Image 0" descr="preencoded.png">    </p:cNvPr>
          <p:cNvPicPr>
            <a:picLocks noChangeAspect="1"/>
          </p:cNvPicPr>
          <p:nvPr/>
        </p:nvPicPr>
        <p:blipFill>
          <a:blip r:embed="rId1"/>
          <a:stretch>
            <a:fillRect/>
          </a:stretch>
        </p:blipFill>
        <p:spPr>
          <a:xfrm>
            <a:off x="789861" y="2437209"/>
            <a:ext cx="197440" cy="157956"/>
          </a:xfrm>
          <a:prstGeom prst="rect">
            <a:avLst/>
          </a:prstGeom>
        </p:spPr>
      </p:pic>
      <p:sp>
        <p:nvSpPr>
          <p:cNvPr id="6" name="Text 3"/>
          <p:cNvSpPr/>
          <p:nvPr/>
        </p:nvSpPr>
        <p:spPr>
          <a:xfrm>
            <a:off x="1145253" y="2407245"/>
            <a:ext cx="2941365" cy="505420"/>
          </a:xfrm>
          <a:prstGeom prst="rect">
            <a:avLst/>
          </a:prstGeom>
          <a:noFill/>
          <a:ln/>
        </p:spPr>
        <p:txBody>
          <a:bodyPr wrap="square" lIns="0" tIns="0" rIns="0" bIns="0" rtlCol="0" anchor="t">
            <a:normAutofit/>
          </a:bodyPr>
          <a:lstStyle/>
          <a:p>
            <a:pPr rtl="1" algn="r" indent="0" marL="0">
              <a:lnSpc>
                <a:spcPct val="133000"/>
              </a:lnSpc>
              <a:buNone/>
            </a:pPr>
            <a:r>
              <a:rPr lang="ar-SA" altLang="en-US" sz="1200" dirty="0">
                <a:solidFill>
                  <a:srgbClr val="000000"/>
                </a:solidFill>
                <a:latin typeface="WinSoft Pro Medium" pitchFamily="34" charset="0"/>
                <a:ea typeface="WinSoft Pro Medium" pitchFamily="34" charset="-122"/>
                <a:cs typeface="WinSoft Pro Medium" pitchFamily="34" charset="-120"/>
              </a:rPr>
              <a:t>إذا قاس التقييم متغيراً غير جوهري، مثل سرعة القراءة في مهمة لا تتطلبها المهنة، قد ينشأ حاجز غير ذي صلة.</a:t>
            </a:r>
            <a:endParaRPr lang="ar-SA" sz="1200" dirty="0"/>
          </a:p>
        </p:txBody>
      </p:sp>
      <p:sp>
        <p:nvSpPr>
          <p:cNvPr id="7" name="Shape 4"/>
          <p:cNvSpPr/>
          <p:nvPr/>
        </p:nvSpPr>
        <p:spPr>
          <a:xfrm>
            <a:off x="4636277" y="2225576"/>
            <a:ext cx="3369484" cy="868759"/>
          </a:xfrm>
          <a:prstGeom prst="roundRect">
            <a:avLst>
              <a:gd name="adj" fmla="val 27277"/>
            </a:avLst>
          </a:prstGeom>
          <a:solidFill>
            <a:srgbClr val="B6D6FC"/>
          </a:solidFill>
          <a:ln/>
        </p:spPr>
      </p:sp>
      <p:pic>
        <p:nvPicPr>
          <p:cNvPr id="8" name="Image 1" descr="preencoded.png">    </p:cNvPr>
          <p:cNvPicPr>
            <a:picLocks noChangeAspect="1"/>
          </p:cNvPicPr>
          <p:nvPr/>
        </p:nvPicPr>
        <p:blipFill>
          <a:blip r:embed="rId2"/>
          <a:stretch>
            <a:fillRect/>
          </a:stretch>
        </p:blipFill>
        <p:spPr>
          <a:xfrm>
            <a:off x="4794229" y="2437209"/>
            <a:ext cx="197440" cy="157956"/>
          </a:xfrm>
          <a:prstGeom prst="rect">
            <a:avLst/>
          </a:prstGeom>
        </p:spPr>
      </p:pic>
      <p:sp>
        <p:nvSpPr>
          <p:cNvPr id="9" name="Text 5"/>
          <p:cNvSpPr/>
          <p:nvPr/>
        </p:nvSpPr>
        <p:spPr>
          <a:xfrm>
            <a:off x="5149622" y="2407245"/>
            <a:ext cx="2698186" cy="505420"/>
          </a:xfrm>
          <a:prstGeom prst="rect">
            <a:avLst/>
          </a:prstGeom>
          <a:noFill/>
          <a:ln/>
        </p:spPr>
        <p:txBody>
          <a:bodyPr wrap="square" lIns="0" tIns="0" rIns="0" bIns="0" rtlCol="0" anchor="t">
            <a:normAutofit/>
          </a:bodyPr>
          <a:lstStyle/>
          <a:p>
            <a:pPr rtl="1" algn="r" indent="0" marL="0">
              <a:lnSpc>
                <a:spcPct val="133000"/>
              </a:lnSpc>
              <a:buNone/>
            </a:pPr>
            <a:r>
              <a:rPr lang="ar-SA" altLang="en-US" sz="1200" dirty="0">
                <a:solidFill>
                  <a:srgbClr val="000000"/>
                </a:solidFill>
                <a:latin typeface="WinSoft Pro Medium" pitchFamily="34" charset="0"/>
                <a:ea typeface="WinSoft Pro Medium" pitchFamily="34" charset="-122"/>
                <a:cs typeface="WinSoft Pro Medium" pitchFamily="34" charset="-120"/>
              </a:rPr>
              <a:t>يجب أن تكون الأدلة صالحة لقياس الكفاية، كافية للحكم، أصيلة تعكس أداء المتدرب، ومتسقة.</a:t>
            </a:r>
            <a:endParaRPr lang="ar-SA" sz="1200" dirty="0"/>
          </a:p>
        </p:txBody>
      </p:sp>
      <p:sp>
        <p:nvSpPr>
          <p:cNvPr id="10" name="Shape 6"/>
          <p:cNvSpPr/>
          <p:nvPr/>
        </p:nvSpPr>
        <p:spPr>
          <a:xfrm>
            <a:off x="8397466" y="2225576"/>
            <a:ext cx="3174821" cy="868759"/>
          </a:xfrm>
          <a:prstGeom prst="roundRect">
            <a:avLst>
              <a:gd name="adj" fmla="val 27277"/>
            </a:avLst>
          </a:prstGeom>
          <a:solidFill>
            <a:srgbClr val="D9D9D9"/>
          </a:solidFill>
          <a:ln/>
        </p:spPr>
      </p:sp>
      <p:pic>
        <p:nvPicPr>
          <p:cNvPr id="11" name="Image 2" descr="preencoded.png">    </p:cNvPr>
          <p:cNvPicPr>
            <a:picLocks noChangeAspect="1"/>
          </p:cNvPicPr>
          <p:nvPr/>
        </p:nvPicPr>
        <p:blipFill>
          <a:blip r:embed="rId3"/>
          <a:stretch>
            <a:fillRect/>
          </a:stretch>
        </p:blipFill>
        <p:spPr>
          <a:xfrm>
            <a:off x="8555419" y="2437209"/>
            <a:ext cx="197440" cy="157956"/>
          </a:xfrm>
          <a:prstGeom prst="rect">
            <a:avLst/>
          </a:prstGeom>
        </p:spPr>
      </p:pic>
      <p:sp>
        <p:nvSpPr>
          <p:cNvPr id="12" name="Text 7"/>
          <p:cNvSpPr/>
          <p:nvPr/>
        </p:nvSpPr>
        <p:spPr>
          <a:xfrm>
            <a:off x="8910811" y="2407245"/>
            <a:ext cx="2503524" cy="505420"/>
          </a:xfrm>
          <a:prstGeom prst="rect">
            <a:avLst/>
          </a:prstGeom>
          <a:noFill/>
          <a:ln/>
        </p:spPr>
        <p:txBody>
          <a:bodyPr wrap="square" lIns="0" tIns="0" rIns="0" bIns="0" rtlCol="0" anchor="t">
            <a:normAutofit/>
          </a:bodyPr>
          <a:lstStyle/>
          <a:p>
            <a:pPr rtl="1" algn="r" indent="0" marL="0">
              <a:lnSpc>
                <a:spcPct val="133000"/>
              </a:lnSpc>
              <a:buNone/>
            </a:pPr>
            <a:r>
              <a:rPr lang="ar-SA" altLang="en-US" sz="1200" dirty="0">
                <a:solidFill>
                  <a:srgbClr val="000000"/>
                </a:solidFill>
                <a:latin typeface="WinSoft Pro Medium" pitchFamily="34" charset="0"/>
                <a:ea typeface="WinSoft Pro Medium" pitchFamily="34" charset="-122"/>
                <a:cs typeface="WinSoft Pro Medium" pitchFamily="34" charset="-120"/>
              </a:rPr>
              <a:t>يسأل: هل يستطيع المتدرب أداء المهمة أو إنتاج الدليل وفق معيار محدد؟</a:t>
            </a:r>
            <a:endParaRPr lang="ar-SA" sz="1200" dirty="0"/>
          </a:p>
        </p:txBody>
      </p:sp>
      <p:sp>
        <p:nvSpPr>
          <p:cNvPr id="13" name="Text 8"/>
          <p:cNvSpPr/>
          <p:nvPr/>
        </p:nvSpPr>
        <p:spPr>
          <a:xfrm>
            <a:off x="22324" y="3449737"/>
            <a:ext cx="11537463" cy="252710"/>
          </a:xfrm>
          <a:prstGeom prst="rect">
            <a:avLst/>
          </a:prstGeom>
          <a:noFill/>
          <a:ln/>
        </p:spPr>
        <p:txBody>
          <a:bodyPr wrap="none" lIns="0" tIns="0" rIns="0" bIns="0" rtlCol="0" anchor="t"/>
          <a:lstStyle/>
          <a:p>
            <a:pPr rtl="1" algn="r" indent="0" marL="0">
              <a:lnSpc>
                <a:spcPct val="133000"/>
              </a:lnSpc>
              <a:buNone/>
            </a:pPr>
            <a:r>
              <a:rPr lang="ar-SA" altLang="en-US" sz="1200" b="1" dirty="0">
                <a:solidFill>
                  <a:srgbClr val="384653"/>
                </a:solidFill>
                <a:latin typeface="WinSoft Pro Medium" pitchFamily="34" charset="0"/>
                <a:ea typeface="WinSoft Pro Medium" pitchFamily="34" charset="-122"/>
                <a:cs typeface="WinSoft Pro Medium" pitchFamily="34" charset="-120"/>
              </a:rPr>
              <a:t>الترتيب التيسيري مقابل تعديل المعيار</a:t>
            </a:r>
            <a:endParaRPr lang="ar-SA" sz="1200" dirty="0"/>
          </a:p>
        </p:txBody>
      </p:sp>
      <p:graphicFrame>
        <p:nvGraphicFramePr>
          <p:cNvPr id="35" name="Table 0"/>
          <p:cNvGraphicFramePr>
            <a:graphicFrameLocks noGrp="1"/>
          </p:cNvGraphicFramePr>
          <p:nvPr>
            <p:extLst>
              <p:ext uri="{D42A27DB-BD31-4B8C-83A1-F6EECF244321}">
                <p14:modId xmlns:p14="http://schemas.microsoft.com/office/powerpoint/2010/main" val="1579011935"/>
              </p:ext>
            </p:extLst>
          </p:nvPr>
        </p:nvGraphicFramePr>
        <p:xfrm>
          <a:off x="631908" y="3880148"/>
          <a:ext cx="9143771" cy="914400"/>
        </p:xfrm>
        <a:graphic>
          <a:graphicData uri="http://schemas.openxmlformats.org/drawingml/2006/table">
            <a:tbl>
              <a:tblPr/>
              <a:tblGrid>
                <a:gridCol w="3747169"/>
                <a:gridCol w="3433539"/>
                <a:gridCol w="3747169"/>
              </a:tblGrid>
              <a:tr h="458082">
                <a:tc>
                  <a:txBody>
                    <a:bodyPr/>
                    <a:lstStyle/>
                    <a:p>
                      <a:pPr indent="0" marL="0">
                        <a:buNone/>
                      </a:pPr>
                      <a:r>
                        <a:rPr lang="en-US" sz="1200" b="1" dirty="0">
                          <a:solidFill>
                            <a:srgbClr val="FFFFFF"/>
                          </a:solidFill>
                          <a:latin typeface="WinSoft Pro" pitchFamily="34" charset="0"/>
                          <a:ea typeface="WinSoft Pro" pitchFamily="34" charset="-122"/>
                          <a:cs typeface="WinSoft Pro" pitchFamily="34" charset="-120"/>
                        </a:rPr>
                        <a:t>ترتيب تيسيري</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00AEEF"/>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00AEEF"/>
                    </a:solidFill>
                  </a:tcPr>
                </a:tc>
                <a:tc>
                  <a:txBody>
                    <a:bodyPr/>
                    <a:lstStyle/>
                    <a:p>
                      <a:pPr indent="0" marL="0">
                        <a:buNone/>
                      </a:pPr>
                      <a:r>
                        <a:rPr lang="en-US" sz="1200" b="1" dirty="0">
                          <a:solidFill>
                            <a:srgbClr val="FFFFFF"/>
                          </a:solidFill>
                          <a:latin typeface="WinSoft Pro" pitchFamily="34" charset="0"/>
                          <a:ea typeface="WinSoft Pro" pitchFamily="34" charset="-122"/>
                          <a:cs typeface="WinSoft Pro" pitchFamily="34" charset="-120"/>
                        </a:rPr>
                        <a:t>تعديل معيار</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00AEEF"/>
                      </a:solidFill>
                      <a:prstDash val="solid"/>
                      <a:round/>
                      <a:headEnd type="none" w="med" len="med"/>
                      <a:tailEnd type="none" w="med" len="med"/>
                    </a:lnL>
                    <a:lnR w="12700" cap="flat" cmpd="sng" algn="ctr">
                      <a:solidFill>
                        <a:srgbClr val="00AEEF"/>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00AEEF"/>
                    </a:solidFill>
                  </a:tcPr>
                </a:tc>
                <a:tc>
                  <a:txBody>
                    <a:bodyPr/>
                    <a:lstStyle/>
                    <a:p>
                      <a:pPr indent="0" marL="0">
                        <a:buNone/>
                      </a:pPr>
                      <a:r>
                        <a:rPr lang="en-US" sz="1200" b="1" dirty="0">
                          <a:solidFill>
                            <a:srgbClr val="FFFFFF"/>
                          </a:solidFill>
                          <a:latin typeface="WinSoft Pro" pitchFamily="34" charset="0"/>
                          <a:ea typeface="WinSoft Pro" pitchFamily="34" charset="-122"/>
                          <a:cs typeface="WinSoft Pro" pitchFamily="34" charset="-120"/>
                        </a:rPr>
                        <a:t>البعد</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00AEEF"/>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00AEEF"/>
                    </a:solidFill>
                  </a:tcPr>
                </a:tc>
              </a:tr>
              <a:tr h="461256">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الوصول/الوقت/العرض/الاستجابة/البيئة عندما لا تكون جوهرية.</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ما يجب معرفته أو فعله أو مستوى الأداء المطلوب.</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ما الذي يتغير؟</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FFFFF"/>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r>
              <a:tr h="461256">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نعم.</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لا.</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هل الكفاية ثابتة؟</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FFFFF"/>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r>
              <a:tr h="458082">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نعم إذا بقي البناء المقاس ثابتاً.</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قد لا يصلح لنفس الحكم/الشهادة.</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هل يصلح للحكم على نفس الكفاية؟</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FFFFF"/>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r>
            </a:tbl>
          </a:graphicData>
        </a:graphic>
      </p:graphicFrame>
      <p:sp>
        <p:nvSpPr>
          <p:cNvPr id="15" name="Shape 9"/>
          <p:cNvSpPr/>
          <p:nvPr/>
        </p:nvSpPr>
        <p:spPr>
          <a:xfrm>
            <a:off x="8340219" y="5909270"/>
            <a:ext cx="3219568" cy="240010"/>
          </a:xfrm>
          <a:prstGeom prst="roundRect">
            <a:avLst>
              <a:gd name="adj" fmla="val 49999"/>
            </a:avLst>
          </a:prstGeom>
          <a:solidFill>
            <a:srgbClr val="D4E9F7"/>
          </a:solidFill>
          <a:ln/>
        </p:spPr>
      </p:sp>
      <p:sp>
        <p:nvSpPr>
          <p:cNvPr id="16" name="Text 10"/>
          <p:cNvSpPr/>
          <p:nvPr/>
        </p:nvSpPr>
        <p:spPr>
          <a:xfrm>
            <a:off x="7825385" y="5956598"/>
            <a:ext cx="3639650" cy="145355"/>
          </a:xfrm>
          <a:prstGeom prst="rect">
            <a:avLst/>
          </a:prstGeom>
          <a:noFill/>
          <a:ln/>
        </p:spPr>
        <p:txBody>
          <a:bodyPr wrap="none" lIns="0" tIns="0" rIns="0" bIns="0" rtlCol="0" anchor="t"/>
          <a:lstStyle/>
          <a:p>
            <a:pPr rtl="1" algn="r" indent="0" marL="0">
              <a:lnSpc>
                <a:spcPct val="96000"/>
              </a:lnSpc>
              <a:buNone/>
            </a:pPr>
            <a:r>
              <a:rPr lang="ar-SA" altLang="en-US" sz="950" dirty="0">
                <a:solidFill>
                  <a:srgbClr val="384653"/>
                </a:solidFill>
                <a:latin typeface="WinSoft Pro Medium" pitchFamily="34" charset="0"/>
                <a:ea typeface="WinSoft Pro Medium" pitchFamily="34" charset="-122"/>
                <a:cs typeface="WinSoft Pro Medium" pitchFamily="34" charset="-120"/>
              </a:rPr>
              <a:t>قاعدة: حدد الكفاية الجوهرية أولاً، ثم ناقش الترتيب. لا تبدأ بقائمة تسهيلات.</a:t>
            </a:r>
            <a:endParaRPr lang="ar-SA" sz="95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p:nvPr/>
        </p:nvSpPr>
        <p:spPr>
          <a:xfrm>
            <a:off x="631908" y="1274167"/>
            <a:ext cx="10927878" cy="519609"/>
          </a:xfrm>
          <a:prstGeom prst="rect">
            <a:avLst/>
          </a:prstGeom>
          <a:noFill/>
          <a:ln/>
        </p:spPr>
        <p:txBody>
          <a:bodyPr wrap="none" lIns="0" tIns="0" rIns="0" bIns="0" rtlCol="0" anchor="t"/>
          <a:lstStyle/>
          <a:p>
            <a:pPr rtl="1" algn="r" indent="0" marL="0">
              <a:lnSpc>
                <a:spcPct val="104000"/>
              </a:lnSpc>
              <a:buNone/>
            </a:pPr>
            <a:r>
              <a:rPr lang="ar-SA" altLang="en-US" sz="3250" b="1" dirty="0">
                <a:solidFill>
                  <a:srgbClr val="2E3C4E"/>
                </a:solidFill>
                <a:latin typeface="GE SS Two Light" pitchFamily="34" charset="0"/>
                <a:ea typeface="GE SS Two Light" pitchFamily="34" charset="-122"/>
                <a:cs typeface="GE SS Two Light" pitchFamily="34" charset="-120"/>
              </a:rPr>
              <a:t>النشاط 2.1: </a:t>
            </a:r>
            <a:endParaRPr lang="ar-SA" sz="3250" dirty="0"/>
          </a:p>
        </p:txBody>
      </p:sp>
      <p:sp>
        <p:nvSpPr>
          <p:cNvPr id="3" name="Text 1"/>
          <p:cNvSpPr/>
          <p:nvPr/>
        </p:nvSpPr>
        <p:spPr>
          <a:xfrm>
            <a:off x="631908" y="1856879"/>
            <a:ext cx="10927878" cy="519609"/>
          </a:xfrm>
          <a:prstGeom prst="rect">
            <a:avLst/>
          </a:prstGeom>
          <a:noFill/>
          <a:ln/>
        </p:spPr>
        <p:txBody>
          <a:bodyPr wrap="none" lIns="0" tIns="0" rIns="0" bIns="0" rtlCol="0" anchor="t"/>
          <a:lstStyle/>
          <a:p>
            <a:pPr rtl="1" algn="r" indent="0" marL="0">
              <a:lnSpc>
                <a:spcPct val="104000"/>
              </a:lnSpc>
              <a:buNone/>
            </a:pPr>
            <a:r>
              <a:rPr lang="ar-SA" altLang="en-US" sz="3250" b="1" dirty="0">
                <a:solidFill>
                  <a:srgbClr val="2E3C4E"/>
                </a:solidFill>
                <a:latin typeface="GE SS Two Light" pitchFamily="34" charset="0"/>
                <a:ea typeface="GE SS Two Light" pitchFamily="34" charset="-122"/>
                <a:cs typeface="GE SS Two Light" pitchFamily="34" charset="-120"/>
              </a:rPr>
              <a:t>صلاحية التقييم والإنصاف </a:t>
            </a:r>
            <a:endParaRPr lang="ar-SA" sz="3250" dirty="0"/>
          </a:p>
        </p:txBody>
      </p:sp>
      <p:sp>
        <p:nvSpPr>
          <p:cNvPr id="4" name="Text 2"/>
          <p:cNvSpPr/>
          <p:nvPr/>
        </p:nvSpPr>
        <p:spPr>
          <a:xfrm>
            <a:off x="631908" y="2613422"/>
            <a:ext cx="10927878" cy="505420"/>
          </a:xfrm>
          <a:prstGeom prst="rect">
            <a:avLst/>
          </a:prstGeom>
          <a:noFill/>
          <a:ln/>
        </p:spPr>
        <p:txBody>
          <a:bodyPr wrap="square" lIns="0" tIns="0" rIns="0" bIns="0" rtlCol="0" anchor="t">
            <a:normAutofit/>
          </a:bodyPr>
          <a:lstStyle/>
          <a:p>
            <a:pPr rtl="1" algn="r" indent="0" marL="0">
              <a:lnSpc>
                <a:spcPct val="133000"/>
              </a:lnSpc>
              <a:buNone/>
            </a:pPr>
            <a:r>
              <a:rPr lang="ar-SA" altLang="en-US" sz="1200" dirty="0">
                <a:solidFill>
                  <a:srgbClr val="384653"/>
                </a:solidFill>
                <a:latin typeface="WinSoft Pro Medium" pitchFamily="34" charset="0"/>
                <a:ea typeface="WinSoft Pro Medium" pitchFamily="34" charset="-122"/>
                <a:cs typeface="WinSoft Pro Medium" pitchFamily="34" charset="-120"/>
              </a:rPr>
              <a:t>الإنصاف لا يعني أن جميع المتدربين يؤدون تحت شروط متطابقة؛ بل أن الشروط لا تضيف حواجز غير مرتبطة بالكفاية. الترتيب المقبول يزيل عائقاً عرضياً ويبقي البناء المقاس ثابتاً. مثال: تكبير المخطط قد يغير الوصول إلى المعلومات لا مهارة التركيب. أما قيام شخص آخر بجزء جوهري من الأداء فيغير الدليل نفسه وقد يمنع الحكم على كفاية المتدرب.</a:t>
            </a:r>
            <a:endParaRPr lang="ar-SA" sz="1200" dirty="0"/>
          </a:p>
        </p:txBody>
      </p:sp>
      <p:graphicFrame>
        <p:nvGraphicFramePr>
          <p:cNvPr id="36" name="Table 0"/>
          <p:cNvGraphicFramePr>
            <a:graphicFrameLocks noGrp="1"/>
          </p:cNvGraphicFramePr>
          <p:nvPr>
            <p:extLst>
              <p:ext uri="{D42A27DB-BD31-4B8C-83A1-F6EECF244321}">
                <p14:modId xmlns:p14="http://schemas.microsoft.com/office/powerpoint/2010/main" val="1579011935"/>
              </p:ext>
            </p:extLst>
          </p:nvPr>
        </p:nvGraphicFramePr>
        <p:xfrm>
          <a:off x="631908" y="3296543"/>
          <a:ext cx="9143771" cy="914400"/>
        </p:xfrm>
        <a:graphic>
          <a:graphicData uri="http://schemas.openxmlformats.org/drawingml/2006/table">
            <a:tbl>
              <a:tblPr/>
              <a:tblGrid>
                <a:gridCol w="6777470"/>
                <a:gridCol w="4150408"/>
              </a:tblGrid>
              <a:tr h="454907">
                <a:tc>
                  <a:txBody>
                    <a:bodyPr/>
                    <a:lstStyle/>
                    <a:p>
                      <a:pPr indent="0" marL="0">
                        <a:buNone/>
                      </a:pPr>
                      <a:endParaRPr lang="en-US" sz="12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4000"/>
                      </a:srgbClr>
                    </a:solidFill>
                  </a:tcPr>
                </a:tc>
                <a:tc>
                  <a:txBody>
                    <a:bodyPr/>
                    <a:lstStyle/>
                    <a:p>
                      <a:pPr indent="0" marL="0">
                        <a:buNone/>
                      </a:pPr>
                      <a:r>
                        <a:rPr lang="en-US" sz="1200" b="1" dirty="0">
                          <a:solidFill>
                            <a:srgbClr val="384653"/>
                          </a:solidFill>
                          <a:latin typeface="WinSoft Pro" pitchFamily="34" charset="0"/>
                          <a:ea typeface="WinSoft Pro" pitchFamily="34" charset="-122"/>
                          <a:cs typeface="WinSoft Pro" pitchFamily="34" charset="-120"/>
                        </a:rPr>
                        <a:t>فحص صلاحية التقييم</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FFFFF"/>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4000"/>
                      </a:srgbClr>
                    </a:solidFill>
                  </a:tcPr>
                </a:tc>
              </a:tr>
              <a:tr h="454907">
                <a:tc>
                  <a:txBody>
                    <a:bodyPr/>
                    <a:lstStyle/>
                    <a:p>
                      <a:pPr indent="0" marL="0">
                        <a:buNone/>
                      </a:pPr>
                      <a:endParaRPr lang="en-US" sz="12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F5F5F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F5F5F5"/>
                      </a:solidFill>
                      <a:prstDash val="solid"/>
                      <a:round/>
                      <a:headEnd type="none" w="med" len="med"/>
                      <a:tailEnd type="none" w="med" len="med"/>
                    </a:lnB>
                    <a:solidFill>
                      <a:srgbClr val="000000">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مثال على حاجز غير جوهري في تقييم مهني</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5F5F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F5F5F5"/>
                      </a:solidFill>
                      <a:prstDash val="solid"/>
                      <a:round/>
                      <a:headEnd type="none" w="med" len="med"/>
                      <a:tailEnd type="none" w="med" len="med"/>
                    </a:lnB>
                    <a:solidFill>
                      <a:srgbClr val="000000">
                        <a:alpha val="4000"/>
                      </a:srgbClr>
                    </a:solidFill>
                  </a:tcPr>
                </a:tc>
              </a:tr>
              <a:tr h="454907">
                <a:tc>
                  <a:txBody>
                    <a:bodyPr/>
                    <a:lstStyle/>
                    <a:p>
                      <a:pPr indent="0" marL="0">
                        <a:buNone/>
                      </a:pPr>
                      <a:endParaRPr lang="en-US" sz="12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مثال على عنصر لا يجوز تغييره لأنه جزء من الكفاية</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FFFFF"/>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4000"/>
                      </a:srgbClr>
                    </a:solidFill>
                  </a:tcPr>
                </a:tc>
              </a:tr>
              <a:tr h="454907">
                <a:tc>
                  <a:txBody>
                    <a:bodyPr/>
                    <a:lstStyle/>
                    <a:p>
                      <a:pPr indent="0" marL="0">
                        <a:buNone/>
                      </a:pPr>
                      <a:endParaRPr lang="en-US" sz="12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F5F5F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F5F5F5"/>
                      </a:solidFill>
                      <a:prstDash val="solid"/>
                      <a:round/>
                      <a:headEnd type="none" w="med" len="med"/>
                      <a:tailEnd type="none" w="med" len="med"/>
                    </a:lnB>
                    <a:solidFill>
                      <a:srgbClr val="000000">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الدليل</a:t>
                      </a:r>
                      <a:pPr indent="0" marL="0">
                        <a:buNone/>
                      </a:pPr>
                      <a:r>
                        <a:rPr lang="en-US" sz="1200" b="1" dirty="0">
                          <a:solidFill>
                            <a:srgbClr val="384653"/>
                          </a:solidFill>
                          <a:latin typeface="WinSoft Pro" pitchFamily="34" charset="0"/>
                          <a:ea typeface="WinSoft Pro" pitchFamily="34" charset="-122"/>
                          <a:cs typeface="WinSoft Pro" pitchFamily="34" charset="-120"/>
                        </a:rPr>
                        <a:t>/ </a:t>
                      </a:r>
                      <a:pPr indent="0" marL="0">
                        <a:buNone/>
                      </a:pPr>
                      <a:r>
                        <a:rPr lang="en-US" sz="1200" dirty="0">
                          <a:solidFill>
                            <a:srgbClr val="384653"/>
                          </a:solidFill>
                          <a:latin typeface="WinSoft Pro" pitchFamily="34" charset="0"/>
                          <a:ea typeface="WinSoft Pro" pitchFamily="34" charset="-122"/>
                          <a:cs typeface="WinSoft Pro" pitchFamily="34" charset="-120"/>
                        </a:rPr>
                        <a:t>المثال الذي سأستند إليه</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5F5F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F5F5F5"/>
                      </a:solidFill>
                      <a:prstDash val="solid"/>
                      <a:round/>
                      <a:headEnd type="none" w="med" len="med"/>
                      <a:tailEnd type="none" w="med" len="med"/>
                    </a:lnB>
                    <a:solidFill>
                      <a:srgbClr val="000000">
                        <a:alpha val="4000"/>
                      </a:srgbClr>
                    </a:solidFill>
                  </a:tcPr>
                </a:tc>
              </a:tr>
              <a:tr h="454907">
                <a:tc>
                  <a:txBody>
                    <a:bodyPr/>
                    <a:lstStyle/>
                    <a:p>
                      <a:pPr indent="0" marL="0">
                        <a:buNone/>
                      </a:pPr>
                      <a:endParaRPr lang="en-US" sz="12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FFFFFF">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ما الذي سأعدله أو أختبره بعد النقاش</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FFFFF"/>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FFFFFF">
                        <a:alpha val="4000"/>
                      </a:srgbClr>
                    </a:solidFill>
                  </a:tcPr>
                </a:tc>
              </a:tr>
            </a:tbl>
          </a:graphicData>
        </a:graphic>
      </p:graphicFrame>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p:nvPr/>
        </p:nvSpPr>
        <p:spPr>
          <a:xfrm>
            <a:off x="631908" y="1760637"/>
            <a:ext cx="10927878" cy="519609"/>
          </a:xfrm>
          <a:prstGeom prst="rect">
            <a:avLst/>
          </a:prstGeom>
          <a:noFill/>
          <a:ln/>
        </p:spPr>
        <p:txBody>
          <a:bodyPr wrap="none" lIns="0" tIns="0" rIns="0" bIns="0" rtlCol="0" anchor="t"/>
          <a:lstStyle/>
          <a:p>
            <a:pPr rtl="1" algn="r" indent="0" marL="0">
              <a:lnSpc>
                <a:spcPct val="104000"/>
              </a:lnSpc>
              <a:buNone/>
            </a:pPr>
            <a:r>
              <a:rPr lang="ar-SA" altLang="en-US" sz="3250" b="1" dirty="0">
                <a:solidFill>
                  <a:srgbClr val="2E3C4E"/>
                </a:solidFill>
                <a:latin typeface="GE SS Two Light" pitchFamily="34" charset="0"/>
                <a:ea typeface="GE SS Two Light" pitchFamily="34" charset="-122"/>
                <a:cs typeface="GE SS Two Light" pitchFamily="34" charset="-120"/>
              </a:rPr>
              <a:t>النشاط 2.1: </a:t>
            </a:r>
            <a:endParaRPr lang="ar-SA" sz="3250" dirty="0"/>
          </a:p>
        </p:txBody>
      </p:sp>
      <p:pic>
        <p:nvPicPr>
          <p:cNvPr id="3" name="Image 0"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8946331" y="2596158"/>
            <a:ext cx="2613456" cy="2501205"/>
          </a:xfrm>
          <a:prstGeom prst="rect">
            <a:avLst/>
          </a:prstGeom>
        </p:spPr>
      </p:pic>
      <p:sp>
        <p:nvSpPr>
          <p:cNvPr id="4" name="Text 1"/>
          <p:cNvSpPr/>
          <p:nvPr/>
        </p:nvSpPr>
        <p:spPr>
          <a:xfrm>
            <a:off x="9123333" y="3247033"/>
            <a:ext cx="2259452" cy="259755"/>
          </a:xfrm>
          <a:prstGeom prst="rect">
            <a:avLst/>
          </a:prstGeom>
          <a:noFill/>
          <a:ln/>
        </p:spPr>
        <p:txBody>
          <a:bodyPr wrap="none" lIns="0" tIns="0" rIns="0" bIns="0" rtlCol="0" anchor="t"/>
          <a:lstStyle/>
          <a:p>
            <a:pPr rtl="1" algn="r" indent="0" marL="0">
              <a:lnSpc>
                <a:spcPct val="104000"/>
              </a:lnSpc>
              <a:buNone/>
            </a:pPr>
            <a:r>
              <a:rPr lang="ar-SA" altLang="en-US" sz="1600" b="1" dirty="0">
                <a:solidFill>
                  <a:srgbClr val="384653"/>
                </a:solidFill>
                <a:latin typeface="GE SS Two Light" pitchFamily="34" charset="0"/>
                <a:ea typeface="GE SS Two Light" pitchFamily="34" charset="-122"/>
                <a:cs typeface="GE SS Two Light" pitchFamily="34" charset="-120"/>
              </a:rPr>
              <a:t>النشاط</a:t>
            </a:r>
            <a:endParaRPr lang="ar-SA" sz="1600" dirty="0"/>
          </a:p>
        </p:txBody>
      </p:sp>
      <p:sp>
        <p:nvSpPr>
          <p:cNvPr id="5" name="Text 2"/>
          <p:cNvSpPr/>
          <p:nvPr/>
        </p:nvSpPr>
        <p:spPr>
          <a:xfrm>
            <a:off x="9123333" y="3601541"/>
            <a:ext cx="2259452" cy="1318816"/>
          </a:xfrm>
          <a:prstGeom prst="rect">
            <a:avLst/>
          </a:prstGeom>
          <a:noFill/>
          <a:ln/>
        </p:spPr>
        <p:txBody>
          <a:bodyPr wrap="square" lIns="0" tIns="0" rIns="63192" bIns="0" rtlCol="0" anchor="t">
            <a:normAutofit/>
          </a:bodyPr>
          <a:lstStyle/>
          <a:p>
            <a:pPr rtl="1" algn="r" marL="243840" indent="-243840">
              <a:lnSpc>
                <a:spcPct val="133000"/>
              </a:lnSpc>
              <a:buSzPct val="100000"/>
              <a:buChar char="•"/>
            </a:pPr>
            <a:r>
              <a:rPr lang="ar-SA" altLang="en-US" sz="1200" dirty="0">
                <a:solidFill>
                  <a:srgbClr val="384653"/>
                </a:solidFill>
                <a:latin typeface="WinSoft Pro Medium" pitchFamily="34" charset="0"/>
                <a:ea typeface="WinSoft Pro Medium" pitchFamily="34" charset="-122"/>
                <a:cs typeface="WinSoft Pro Medium" pitchFamily="34" charset="-120"/>
              </a:rPr>
              <a:t>العمل في مجموعات ثنائية على ورقة عمل 2.1 حسب التعليمات الواردة.</a:t>
            </a:r>
            <a:endParaRPr lang="ar-SA" sz="1200" dirty="0"/>
          </a:p>
          <a:p>
            <a:pPr rtl="1" algn="r" marL="243840" indent="-243840">
              <a:lnSpc>
                <a:spcPct val="133000"/>
              </a:lnSpc>
              <a:buSzPct val="100000"/>
              <a:buChar char="•"/>
            </a:pPr>
            <a:r>
              <a:rPr lang="ar-SA" altLang="en-US" sz="1200" dirty="0">
                <a:solidFill>
                  <a:srgbClr val="384653"/>
                </a:solidFill>
                <a:latin typeface="WinSoft Pro Medium" pitchFamily="34" charset="0"/>
                <a:ea typeface="WinSoft Pro Medium" pitchFamily="34" charset="-122"/>
                <a:cs typeface="WinSoft Pro Medium" pitchFamily="34" charset="-120"/>
              </a:rPr>
              <a:t>إنتاج مصفوفة تسهيلات تتضمن خمسة تسهيلات على الأقل وتبريرًا لكل منها.</a:t>
            </a:r>
            <a:endParaRPr lang="ar-SA" sz="1200" dirty="0"/>
          </a:p>
        </p:txBody>
      </p:sp>
      <p:pic>
        <p:nvPicPr>
          <p:cNvPr id="6" name="Image 1"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174824" y="2596158"/>
            <a:ext cx="2613555" cy="2501205"/>
          </a:xfrm>
          <a:prstGeom prst="rect">
            <a:avLst/>
          </a:prstGeom>
        </p:spPr>
      </p:pic>
      <p:sp>
        <p:nvSpPr>
          <p:cNvPr id="7" name="Text 3"/>
          <p:cNvSpPr/>
          <p:nvPr/>
        </p:nvSpPr>
        <p:spPr>
          <a:xfrm>
            <a:off x="6351825" y="3247033"/>
            <a:ext cx="2259551" cy="519509"/>
          </a:xfrm>
          <a:prstGeom prst="rect">
            <a:avLst/>
          </a:prstGeom>
          <a:noFill/>
          <a:ln/>
        </p:spPr>
        <p:txBody>
          <a:bodyPr wrap="square" lIns="0" tIns="0" rIns="0" bIns="0" rtlCol="0" anchor="t">
            <a:normAutofit/>
          </a:bodyPr>
          <a:lstStyle/>
          <a:p>
            <a:pPr rtl="1" algn="r" indent="0" marL="0">
              <a:lnSpc>
                <a:spcPct val="104000"/>
              </a:lnSpc>
              <a:buNone/>
            </a:pPr>
            <a:r>
              <a:rPr lang="ar-SA" altLang="en-US" sz="1600" b="1" dirty="0">
                <a:solidFill>
                  <a:srgbClr val="384653"/>
                </a:solidFill>
                <a:latin typeface="GE SS Two Light" pitchFamily="34" charset="0"/>
                <a:ea typeface="GE SS Two Light" pitchFamily="34" charset="-122"/>
                <a:cs typeface="GE SS Two Light" pitchFamily="34" charset="-120"/>
              </a:rPr>
              <a:t>التقييم</a:t>
            </a:r>
            <a:pPr rtl="1" algn="r" indent="0" marL="0">
              <a:lnSpc>
                <a:spcPct val="104000"/>
              </a:lnSpc>
              <a:buNone/>
            </a:pPr>
            <a:r>
              <a:rPr lang="ar-SA" altLang="en-US" sz="1600" b="1" i="1" dirty="0">
                <a:solidFill>
                  <a:srgbClr val="384653"/>
                </a:solidFill>
                <a:latin typeface="GE SS Two Light" pitchFamily="34" charset="0"/>
                <a:ea typeface="GE SS Two Light" pitchFamily="34" charset="-122"/>
                <a:cs typeface="GE SS Two Light" pitchFamily="34" charset="-120"/>
              </a:rPr>
              <a:t> </a:t>
            </a:r>
            <a:pPr rtl="1" algn="r" indent="0" marL="0">
              <a:lnSpc>
                <a:spcPct val="104000"/>
              </a:lnSpc>
              <a:buNone/>
            </a:pPr>
            <a:r>
              <a:rPr lang="ar-SA" altLang="en-US" sz="1600" b="1" dirty="0">
                <a:solidFill>
                  <a:srgbClr val="384653"/>
                </a:solidFill>
                <a:latin typeface="GE SS Two Light" pitchFamily="34" charset="0"/>
                <a:ea typeface="GE SS Two Light" pitchFamily="34" charset="-122"/>
                <a:cs typeface="GE SS Two Light" pitchFamily="34" charset="-120"/>
              </a:rPr>
              <a:t>الخاص</a:t>
            </a:r>
            <a:pPr rtl="1" algn="r" indent="0" marL="0">
              <a:lnSpc>
                <a:spcPct val="104000"/>
              </a:lnSpc>
              <a:buNone/>
            </a:pPr>
            <a:r>
              <a:rPr lang="ar-SA" altLang="en-US" sz="1600" b="1" i="1" dirty="0">
                <a:solidFill>
                  <a:srgbClr val="384653"/>
                </a:solidFill>
                <a:latin typeface="GE SS Two Light" pitchFamily="34" charset="0"/>
                <a:ea typeface="GE SS Two Light" pitchFamily="34" charset="-122"/>
                <a:cs typeface="GE SS Two Light" pitchFamily="34" charset="-120"/>
              </a:rPr>
              <a:t> </a:t>
            </a:r>
            <a:pPr rtl="1" algn="r" indent="0" marL="0">
              <a:lnSpc>
                <a:spcPct val="104000"/>
              </a:lnSpc>
              <a:buNone/>
            </a:pPr>
            <a:r>
              <a:rPr lang="ar-SA" altLang="en-US" sz="1600" b="1" dirty="0">
                <a:solidFill>
                  <a:srgbClr val="384653"/>
                </a:solidFill>
                <a:latin typeface="GE SS Two Light" pitchFamily="34" charset="0"/>
                <a:ea typeface="GE SS Two Light" pitchFamily="34" charset="-122"/>
                <a:cs typeface="GE SS Two Light" pitchFamily="34" charset="-120"/>
              </a:rPr>
              <a:t>بهذا</a:t>
            </a:r>
            <a:pPr rtl="1" algn="r" indent="0" marL="0">
              <a:lnSpc>
                <a:spcPct val="104000"/>
              </a:lnSpc>
              <a:buNone/>
            </a:pPr>
            <a:r>
              <a:rPr lang="ar-SA" altLang="en-US" sz="1600" b="1" i="1" dirty="0">
                <a:solidFill>
                  <a:srgbClr val="384653"/>
                </a:solidFill>
                <a:latin typeface="GE SS Two Light" pitchFamily="34" charset="0"/>
                <a:ea typeface="GE SS Two Light" pitchFamily="34" charset="-122"/>
                <a:cs typeface="GE SS Two Light" pitchFamily="34" charset="-120"/>
              </a:rPr>
              <a:t> </a:t>
            </a:r>
            <a:pPr rtl="1" algn="r" indent="0" marL="0">
              <a:lnSpc>
                <a:spcPct val="104000"/>
              </a:lnSpc>
              <a:buNone/>
            </a:pPr>
            <a:r>
              <a:rPr lang="ar-SA" altLang="en-US" sz="1600" b="1" dirty="0">
                <a:solidFill>
                  <a:srgbClr val="384653"/>
                </a:solidFill>
                <a:latin typeface="GE SS Two Light" pitchFamily="34" charset="0"/>
                <a:ea typeface="GE SS Two Light" pitchFamily="34" charset="-122"/>
                <a:cs typeface="GE SS Two Light" pitchFamily="34" charset="-120"/>
              </a:rPr>
              <a:t>النشاط</a:t>
            </a:r>
            <a:endParaRPr lang="ar-SA" sz="1600" dirty="0"/>
          </a:p>
        </p:txBody>
      </p:sp>
      <p:sp>
        <p:nvSpPr>
          <p:cNvPr id="8" name="Text 4"/>
          <p:cNvSpPr/>
          <p:nvPr/>
        </p:nvSpPr>
        <p:spPr>
          <a:xfrm>
            <a:off x="6351825" y="3861296"/>
            <a:ext cx="2259551" cy="505420"/>
          </a:xfrm>
          <a:prstGeom prst="rect">
            <a:avLst/>
          </a:prstGeom>
          <a:noFill/>
          <a:ln/>
        </p:spPr>
        <p:txBody>
          <a:bodyPr wrap="square" lIns="0" tIns="0" rIns="63192" bIns="0" rtlCol="0" anchor="t">
            <a:normAutofit/>
          </a:bodyPr>
          <a:lstStyle/>
          <a:p>
            <a:pPr rtl="1" algn="r" marL="243840" indent="-243840">
              <a:lnSpc>
                <a:spcPct val="133000"/>
              </a:lnSpc>
              <a:buSzPct val="100000"/>
              <a:buChar char="•"/>
            </a:pPr>
            <a:r>
              <a:rPr lang="ar-SA" altLang="en-US" sz="1200" dirty="0">
                <a:solidFill>
                  <a:srgbClr val="384653"/>
                </a:solidFill>
                <a:latin typeface="WinSoft Pro Medium" pitchFamily="34" charset="0"/>
                <a:ea typeface="WinSoft Pro Medium" pitchFamily="34" charset="-122"/>
                <a:cs typeface="WinSoft Pro Medium" pitchFamily="34" charset="-120"/>
              </a:rPr>
              <a:t>يتم تقييم المنتج بالرجوع لأداة تقييم نشاط 2.1 في حقيبة الأدوات.</a:t>
            </a:r>
            <a:endParaRPr lang="ar-SA" sz="1200" dirty="0"/>
          </a:p>
        </p:txBody>
      </p:sp>
      <p:pic>
        <p:nvPicPr>
          <p:cNvPr id="9" name="Image 2"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403416" y="2596158"/>
            <a:ext cx="2613456" cy="2501205"/>
          </a:xfrm>
          <a:prstGeom prst="rect">
            <a:avLst/>
          </a:prstGeom>
        </p:spPr>
      </p:pic>
      <p:sp>
        <p:nvSpPr>
          <p:cNvPr id="10" name="Text 5"/>
          <p:cNvSpPr/>
          <p:nvPr/>
        </p:nvSpPr>
        <p:spPr>
          <a:xfrm>
            <a:off x="3580417" y="3247033"/>
            <a:ext cx="2259452" cy="259755"/>
          </a:xfrm>
          <a:prstGeom prst="rect">
            <a:avLst/>
          </a:prstGeom>
          <a:noFill/>
          <a:ln/>
        </p:spPr>
        <p:txBody>
          <a:bodyPr wrap="none" lIns="0" tIns="0" rIns="0" bIns="0" rtlCol="0" anchor="t"/>
          <a:lstStyle/>
          <a:p>
            <a:pPr rtl="1" algn="r" indent="0" marL="0">
              <a:lnSpc>
                <a:spcPct val="104000"/>
              </a:lnSpc>
              <a:buNone/>
            </a:pPr>
            <a:r>
              <a:rPr lang="ar-SA" altLang="en-US" sz="1600" b="1" dirty="0">
                <a:solidFill>
                  <a:srgbClr val="384653"/>
                </a:solidFill>
                <a:latin typeface="GE SS Two Light" pitchFamily="34" charset="0"/>
                <a:ea typeface="GE SS Two Light" pitchFamily="34" charset="-122"/>
                <a:cs typeface="GE SS Two Light" pitchFamily="34" charset="-120"/>
              </a:rPr>
              <a:t>المراجع</a:t>
            </a:r>
            <a:endParaRPr lang="ar-SA" sz="1600" dirty="0"/>
          </a:p>
        </p:txBody>
      </p:sp>
      <p:sp>
        <p:nvSpPr>
          <p:cNvPr id="11" name="Text 6"/>
          <p:cNvSpPr/>
          <p:nvPr/>
        </p:nvSpPr>
        <p:spPr>
          <a:xfrm>
            <a:off x="3580417" y="3601541"/>
            <a:ext cx="2259452" cy="813395"/>
          </a:xfrm>
          <a:prstGeom prst="rect">
            <a:avLst/>
          </a:prstGeom>
          <a:noFill/>
          <a:ln/>
        </p:spPr>
        <p:txBody>
          <a:bodyPr wrap="square" lIns="0" tIns="0" rIns="0" bIns="0" rtlCol="0" anchor="t">
            <a:normAutofit/>
          </a:bodyPr>
          <a:lstStyle/>
          <a:p>
            <a:pPr algn="l" marL="243840" indent="-243840">
              <a:lnSpc>
                <a:spcPct val="133000"/>
              </a:lnSpc>
              <a:buSzPct val="100000"/>
              <a:buChar char="•"/>
            </a:pPr>
            <a:r>
              <a:rPr lang="en-US" sz="1200" dirty="0">
                <a:solidFill>
                  <a:srgbClr val="384653"/>
                </a:solidFill>
                <a:latin typeface="WinSoft Pro Medium" pitchFamily="34" charset="0"/>
                <a:ea typeface="WinSoft Pro Medium" pitchFamily="34" charset="-122"/>
                <a:cs typeface="WinSoft Pro Medium" pitchFamily="34" charset="-120"/>
              </a:rPr>
              <a:t>UNRWA – Disability Inclusion Guidelines</a:t>
            </a:r>
            <a:endParaRPr lang="en-US" sz="1200" dirty="0"/>
          </a:p>
          <a:p>
            <a:pPr algn="l" marL="243840" indent="-243840">
              <a:lnSpc>
                <a:spcPct val="133000"/>
              </a:lnSpc>
              <a:buSzPct val="100000"/>
              <a:buChar char="•"/>
            </a:pPr>
            <a:r>
              <a:rPr lang="en-US" sz="1200" dirty="0">
                <a:solidFill>
                  <a:srgbClr val="384653"/>
                </a:solidFill>
                <a:latin typeface="WinSoft Pro Medium" pitchFamily="34" charset="0"/>
                <a:ea typeface="WinSoft Pro Medium" pitchFamily="34" charset="-122"/>
                <a:cs typeface="WinSoft Pro Medium" pitchFamily="34" charset="-120"/>
              </a:rPr>
              <a:t>UNRWA – Inclusive Education</a:t>
            </a:r>
            <a:endParaRPr lang="en-US" sz="1200" dirty="0"/>
          </a:p>
        </p:txBody>
      </p:sp>
      <p:pic>
        <p:nvPicPr>
          <p:cNvPr id="12" name="Image 3" descr="preencoded.png">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31908" y="2596158"/>
            <a:ext cx="2613555" cy="2501205"/>
          </a:xfrm>
          <a:prstGeom prst="rect">
            <a:avLst/>
          </a:prstGeom>
        </p:spPr>
      </p:pic>
      <p:sp>
        <p:nvSpPr>
          <p:cNvPr id="13" name="Text 7"/>
          <p:cNvSpPr/>
          <p:nvPr/>
        </p:nvSpPr>
        <p:spPr>
          <a:xfrm>
            <a:off x="808910" y="3247033"/>
            <a:ext cx="2259551" cy="259755"/>
          </a:xfrm>
          <a:prstGeom prst="rect">
            <a:avLst/>
          </a:prstGeom>
          <a:noFill/>
          <a:ln/>
        </p:spPr>
        <p:txBody>
          <a:bodyPr wrap="none" lIns="0" tIns="0" rIns="0" bIns="0" rtlCol="0" anchor="t"/>
          <a:lstStyle/>
          <a:p>
            <a:pPr rtl="1" algn="r" indent="0" marL="0">
              <a:lnSpc>
                <a:spcPct val="104000"/>
              </a:lnSpc>
              <a:buNone/>
            </a:pPr>
            <a:r>
              <a:rPr lang="ar-SA" altLang="en-US" sz="1600" b="1" dirty="0">
                <a:solidFill>
                  <a:srgbClr val="384653"/>
                </a:solidFill>
                <a:latin typeface="GE SS Two Light" pitchFamily="34" charset="0"/>
                <a:ea typeface="GE SS Two Light" pitchFamily="34" charset="-122"/>
                <a:cs typeface="GE SS Two Light" pitchFamily="34" charset="-120"/>
              </a:rPr>
              <a:t>القراءات</a:t>
            </a:r>
            <a:pPr rtl="1" algn="r" indent="0" marL="0">
              <a:lnSpc>
                <a:spcPct val="104000"/>
              </a:lnSpc>
              <a:buNone/>
            </a:pPr>
            <a:r>
              <a:rPr lang="ar-SA" altLang="en-US" sz="1600" b="1" i="1" dirty="0">
                <a:solidFill>
                  <a:srgbClr val="384653"/>
                </a:solidFill>
                <a:latin typeface="GE SS Two Light" pitchFamily="34" charset="0"/>
                <a:ea typeface="GE SS Two Light" pitchFamily="34" charset="-122"/>
                <a:cs typeface="GE SS Two Light" pitchFamily="34" charset="-120"/>
              </a:rPr>
              <a:t> </a:t>
            </a:r>
            <a:pPr rtl="1" algn="r" indent="0" marL="0">
              <a:lnSpc>
                <a:spcPct val="104000"/>
              </a:lnSpc>
              <a:buNone/>
            </a:pPr>
            <a:r>
              <a:rPr lang="ar-SA" altLang="en-US" sz="1600" b="1" dirty="0">
                <a:solidFill>
                  <a:srgbClr val="384653"/>
                </a:solidFill>
                <a:latin typeface="GE SS Two Light" pitchFamily="34" charset="0"/>
                <a:ea typeface="GE SS Two Light" pitchFamily="34" charset="-122"/>
                <a:cs typeface="GE SS Two Light" pitchFamily="34" charset="-120"/>
              </a:rPr>
              <a:t>الإضافية</a:t>
            </a:r>
            <a:endParaRPr lang="ar-SA" sz="1600" dirty="0"/>
          </a:p>
        </p:txBody>
      </p:sp>
      <p:sp>
        <p:nvSpPr>
          <p:cNvPr id="14" name="Text 8"/>
          <p:cNvSpPr/>
          <p:nvPr/>
        </p:nvSpPr>
        <p:spPr>
          <a:xfrm>
            <a:off x="808910" y="3601541"/>
            <a:ext cx="2259551" cy="505420"/>
          </a:xfrm>
          <a:prstGeom prst="rect">
            <a:avLst/>
          </a:prstGeom>
          <a:noFill/>
          <a:ln/>
        </p:spPr>
        <p:txBody>
          <a:bodyPr wrap="square" lIns="0" tIns="0" rIns="0" bIns="0" rtlCol="0" anchor="t">
            <a:normAutofit/>
          </a:bodyPr>
          <a:lstStyle/>
          <a:p>
            <a:pPr algn="l" marL="243840" indent="-243840">
              <a:lnSpc>
                <a:spcPct val="133000"/>
              </a:lnSpc>
              <a:buSzPct val="100000"/>
              <a:buChar char="•"/>
            </a:pPr>
            <a:r>
              <a:rPr lang="en-US" sz="1200" dirty="0">
                <a:solidFill>
                  <a:srgbClr val="384653"/>
                </a:solidFill>
                <a:latin typeface="WinSoft Pro Medium" pitchFamily="34" charset="0"/>
                <a:ea typeface="WinSoft Pro Medium" pitchFamily="34" charset="-122"/>
                <a:cs typeface="WinSoft Pro Medium" pitchFamily="34" charset="-120"/>
              </a:rPr>
              <a:t>UNESCO-UNEVOC – Inclusion in TVET</a:t>
            </a:r>
            <a:endParaRPr lang="en-US" sz="12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p:nvPr/>
        </p:nvSpPr>
        <p:spPr>
          <a:xfrm>
            <a:off x="631908" y="617141"/>
            <a:ext cx="10927878" cy="1039217"/>
          </a:xfrm>
          <a:prstGeom prst="rect">
            <a:avLst/>
          </a:prstGeom>
          <a:noFill/>
          <a:ln/>
        </p:spPr>
        <p:txBody>
          <a:bodyPr wrap="square" lIns="0" tIns="0" rIns="0" bIns="0" rtlCol="0" anchor="t">
            <a:normAutofit/>
          </a:bodyPr>
          <a:lstStyle/>
          <a:p>
            <a:pPr rtl="1" algn="r" indent="0" marL="0">
              <a:lnSpc>
                <a:spcPct val="104000"/>
              </a:lnSpc>
              <a:buNone/>
            </a:pPr>
            <a:r>
              <a:rPr lang="ar-SA" altLang="en-US" sz="3250" b="1" dirty="0">
                <a:solidFill>
                  <a:srgbClr val="2E3C4E"/>
                </a:solidFill>
                <a:latin typeface="GE SS Two Light" pitchFamily="34" charset="0"/>
                <a:ea typeface="GE SS Two Light" pitchFamily="34" charset="-122"/>
                <a:cs typeface="GE SS Two Light" pitchFamily="34" charset="-120"/>
              </a:rPr>
              <a:t>النشاط 2.2: </a:t>
            </a:r>
            <a:endParaRPr lang="ar-SA" sz="3250" dirty="0"/>
          </a:p>
          <a:p>
            <a:pPr rtl="1" algn="r" indent="0" marL="0">
              <a:lnSpc>
                <a:spcPct val="104000"/>
              </a:lnSpc>
              <a:buNone/>
            </a:pPr>
            <a:r>
              <a:rPr lang="ar-SA" altLang="en-US" sz="3250" b="1" dirty="0">
                <a:solidFill>
                  <a:srgbClr val="2E3C4E"/>
                </a:solidFill>
                <a:latin typeface="GE SS Two Light" pitchFamily="34" charset="0"/>
                <a:ea typeface="GE SS Two Light" pitchFamily="34" charset="-122"/>
                <a:cs typeface="GE SS Two Light" pitchFamily="34" charset="-120"/>
              </a:rPr>
              <a:t>إعداد خطة تنفيذ لتقويم مهارات شامل</a:t>
            </a:r>
            <a:endParaRPr lang="ar-SA" sz="3250" dirty="0"/>
          </a:p>
        </p:txBody>
      </p:sp>
      <p:sp>
        <p:nvSpPr>
          <p:cNvPr id="3" name="Shape 1"/>
          <p:cNvSpPr/>
          <p:nvPr/>
        </p:nvSpPr>
        <p:spPr>
          <a:xfrm>
            <a:off x="6174824" y="1893292"/>
            <a:ext cx="5384963" cy="1592263"/>
          </a:xfrm>
          <a:prstGeom prst="roundRect">
            <a:avLst>
              <a:gd name="adj" fmla="val 14882"/>
            </a:avLst>
          </a:prstGeom>
          <a:solidFill>
            <a:srgbClr val="00AEEF"/>
          </a:solidFill>
          <a:ln w="6350">
            <a:solidFill>
              <a:srgbClr val="00AEEF"/>
            </a:solidFill>
            <a:prstDash val="solid"/>
          </a:ln>
        </p:spPr>
      </p:sp>
      <p:sp>
        <p:nvSpPr>
          <p:cNvPr id="4" name="Shape 2"/>
          <p:cNvSpPr/>
          <p:nvPr/>
        </p:nvSpPr>
        <p:spPr>
          <a:xfrm>
            <a:off x="10921628" y="2057598"/>
            <a:ext cx="473857" cy="473869"/>
          </a:xfrm>
          <a:prstGeom prst="ellipse">
            <a:avLst/>
          </a:prstGeom>
          <a:solidFill>
            <a:srgbClr val="00AEEF"/>
          </a:solidFill>
          <a:ln/>
        </p:spPr>
      </p:sp>
      <p:pic>
        <p:nvPicPr>
          <p:cNvPr id="5" name="Image 0"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11051998" y="2187873"/>
            <a:ext cx="213216" cy="213221"/>
          </a:xfrm>
          <a:prstGeom prst="rect">
            <a:avLst/>
          </a:prstGeom>
        </p:spPr>
      </p:pic>
      <p:sp>
        <p:nvSpPr>
          <p:cNvPr id="6" name="Text 3"/>
          <p:cNvSpPr/>
          <p:nvPr/>
        </p:nvSpPr>
        <p:spPr>
          <a:xfrm>
            <a:off x="6339126" y="2689423"/>
            <a:ext cx="5056359" cy="631825"/>
          </a:xfrm>
          <a:prstGeom prst="rect">
            <a:avLst/>
          </a:prstGeom>
          <a:noFill/>
          <a:ln/>
        </p:spPr>
        <p:txBody>
          <a:bodyPr wrap="square" lIns="0" tIns="0" rIns="0" bIns="0" rtlCol="0" anchor="t">
            <a:normAutofit/>
          </a:bodyPr>
          <a:lstStyle/>
          <a:p>
            <a:pPr rtl="1" algn="r" indent="0" marL="0">
              <a:lnSpc>
                <a:spcPct val="133000"/>
              </a:lnSpc>
              <a:buNone/>
            </a:pPr>
            <a:r>
              <a:rPr lang="ar-SA" altLang="en-US" sz="1550" dirty="0">
                <a:solidFill>
                  <a:srgbClr val="000000"/>
                </a:solidFill>
                <a:latin typeface="WinSoft Pro Medium" pitchFamily="34" charset="0"/>
                <a:ea typeface="WinSoft Pro Medium" pitchFamily="34" charset="-122"/>
                <a:cs typeface="WinSoft Pro Medium" pitchFamily="34" charset="-120"/>
              </a:rPr>
              <a:t>المدة</a:t>
            </a:r>
            <a:pPr rtl="1" algn="r" indent="0" marL="0">
              <a:lnSpc>
                <a:spcPct val="133000"/>
              </a:lnSpc>
              <a:buNone/>
            </a:pPr>
            <a:r>
              <a:rPr lang="ar-SA" altLang="en-US" sz="1550" i="1" dirty="0">
                <a:solidFill>
                  <a:srgbClr val="000000"/>
                </a:solidFill>
                <a:latin typeface="WinSoft Pro Medium" pitchFamily="34" charset="0"/>
                <a:ea typeface="WinSoft Pro Medium" pitchFamily="34" charset="-122"/>
                <a:cs typeface="WinSoft Pro Medium" pitchFamily="34" charset="-120"/>
              </a:rPr>
              <a:t>:</a:t>
            </a:r>
            <a:endParaRPr lang="ar-SA" sz="1550" dirty="0"/>
          </a:p>
          <a:p>
            <a:pPr rtl="1" algn="r" indent="0" marL="0">
              <a:lnSpc>
                <a:spcPct val="133000"/>
              </a:lnSpc>
              <a:buNone/>
            </a:pPr>
            <a:r>
              <a:rPr lang="ar-SA" altLang="en-US" sz="1550" i="1" dirty="0">
                <a:solidFill>
                  <a:srgbClr val="000000"/>
                </a:solidFill>
                <a:latin typeface="WinSoft Pro Medium" pitchFamily="34" charset="0"/>
                <a:ea typeface="WinSoft Pro Medium" pitchFamily="34" charset="-122"/>
                <a:cs typeface="WinSoft Pro Medium" pitchFamily="34" charset="-120"/>
              </a:rPr>
              <a:t> 5 </a:t>
            </a:r>
            <a:pPr rtl="1" algn="r" indent="0" marL="0">
              <a:lnSpc>
                <a:spcPct val="133000"/>
              </a:lnSpc>
              <a:buNone/>
            </a:pPr>
            <a:r>
              <a:rPr lang="ar-SA" altLang="en-US" sz="1550" dirty="0">
                <a:solidFill>
                  <a:srgbClr val="000000"/>
                </a:solidFill>
                <a:latin typeface="WinSoft Pro Medium" pitchFamily="34" charset="0"/>
                <a:ea typeface="WinSoft Pro Medium" pitchFamily="34" charset="-122"/>
                <a:cs typeface="WinSoft Pro Medium" pitchFamily="34" charset="-120"/>
              </a:rPr>
              <a:t>ساعات</a:t>
            </a:r>
            <a:endParaRPr lang="ar-SA" sz="1550" dirty="0"/>
          </a:p>
        </p:txBody>
      </p:sp>
      <p:sp>
        <p:nvSpPr>
          <p:cNvPr id="7" name="Shape 4"/>
          <p:cNvSpPr/>
          <p:nvPr/>
        </p:nvSpPr>
        <p:spPr>
          <a:xfrm>
            <a:off x="631908" y="1893292"/>
            <a:ext cx="5384963" cy="1592263"/>
          </a:xfrm>
          <a:prstGeom prst="roundRect">
            <a:avLst>
              <a:gd name="adj" fmla="val 14882"/>
            </a:avLst>
          </a:prstGeom>
          <a:solidFill>
            <a:srgbClr val="00AEEF"/>
          </a:solidFill>
          <a:ln w="6350">
            <a:solidFill>
              <a:srgbClr val="00AEEF"/>
            </a:solidFill>
            <a:prstDash val="solid"/>
          </a:ln>
        </p:spPr>
      </p:sp>
      <p:sp>
        <p:nvSpPr>
          <p:cNvPr id="8" name="Shape 5"/>
          <p:cNvSpPr/>
          <p:nvPr/>
        </p:nvSpPr>
        <p:spPr>
          <a:xfrm>
            <a:off x="5378712" y="2057598"/>
            <a:ext cx="473857" cy="473869"/>
          </a:xfrm>
          <a:prstGeom prst="ellipse">
            <a:avLst/>
          </a:prstGeom>
          <a:solidFill>
            <a:srgbClr val="00AEEF"/>
          </a:solidFill>
          <a:ln/>
        </p:spPr>
      </p:sp>
      <p:pic>
        <p:nvPicPr>
          <p:cNvPr id="9" name="Image 1"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509082" y="2187873"/>
            <a:ext cx="213216" cy="213221"/>
          </a:xfrm>
          <a:prstGeom prst="rect">
            <a:avLst/>
          </a:prstGeom>
        </p:spPr>
      </p:pic>
      <p:sp>
        <p:nvSpPr>
          <p:cNvPr id="10" name="Text 6"/>
          <p:cNvSpPr/>
          <p:nvPr/>
        </p:nvSpPr>
        <p:spPr>
          <a:xfrm>
            <a:off x="796211" y="2689423"/>
            <a:ext cx="5056359" cy="631825"/>
          </a:xfrm>
          <a:prstGeom prst="rect">
            <a:avLst/>
          </a:prstGeom>
          <a:noFill/>
          <a:ln/>
        </p:spPr>
        <p:txBody>
          <a:bodyPr wrap="square" lIns="0" tIns="0" rIns="0" bIns="0" rtlCol="0" anchor="t">
            <a:normAutofit/>
          </a:bodyPr>
          <a:lstStyle/>
          <a:p>
            <a:pPr rtl="1" algn="r" indent="0" marL="0">
              <a:lnSpc>
                <a:spcPct val="133000"/>
              </a:lnSpc>
              <a:buNone/>
            </a:pPr>
            <a:r>
              <a:rPr lang="ar-SA" altLang="en-US" sz="1550" dirty="0">
                <a:solidFill>
                  <a:srgbClr val="000000"/>
                </a:solidFill>
                <a:latin typeface="WinSoft Pro Medium" pitchFamily="34" charset="0"/>
                <a:ea typeface="WinSoft Pro Medium" pitchFamily="34" charset="-122"/>
                <a:cs typeface="WinSoft Pro Medium" pitchFamily="34" charset="-120"/>
              </a:rPr>
              <a:t>أسلوب</a:t>
            </a:r>
            <a:pPr rtl="1" algn="r" indent="0" marL="0">
              <a:lnSpc>
                <a:spcPct val="133000"/>
              </a:lnSpc>
              <a:buNone/>
            </a:pPr>
            <a:r>
              <a:rPr lang="ar-SA" altLang="en-US" sz="1550" i="1" dirty="0">
                <a:solidFill>
                  <a:srgbClr val="000000"/>
                </a:solidFill>
                <a:latin typeface="WinSoft Pro Medium" pitchFamily="34" charset="0"/>
                <a:ea typeface="WinSoft Pro Medium" pitchFamily="34" charset="-122"/>
                <a:cs typeface="WinSoft Pro Medium" pitchFamily="34" charset="-120"/>
              </a:rPr>
              <a:t> </a:t>
            </a:r>
            <a:pPr rtl="1" algn="r" indent="0" marL="0">
              <a:lnSpc>
                <a:spcPct val="133000"/>
              </a:lnSpc>
              <a:buNone/>
            </a:pPr>
            <a:r>
              <a:rPr lang="ar-SA" altLang="en-US" sz="1550" dirty="0">
                <a:solidFill>
                  <a:srgbClr val="000000"/>
                </a:solidFill>
                <a:latin typeface="WinSoft Pro Medium" pitchFamily="34" charset="0"/>
                <a:ea typeface="WinSoft Pro Medium" pitchFamily="34" charset="-122"/>
                <a:cs typeface="WinSoft Pro Medium" pitchFamily="34" charset="-120"/>
              </a:rPr>
              <a:t>التنفيذ</a:t>
            </a:r>
            <a:pPr rtl="1" algn="r" indent="0" marL="0">
              <a:lnSpc>
                <a:spcPct val="133000"/>
              </a:lnSpc>
              <a:buNone/>
            </a:pPr>
            <a:r>
              <a:rPr lang="ar-SA" altLang="en-US" sz="1550" i="1" dirty="0">
                <a:solidFill>
                  <a:srgbClr val="000000"/>
                </a:solidFill>
                <a:latin typeface="WinSoft Pro Medium" pitchFamily="34" charset="0"/>
                <a:ea typeface="WinSoft Pro Medium" pitchFamily="34" charset="-122"/>
                <a:cs typeface="WinSoft Pro Medium" pitchFamily="34" charset="-120"/>
              </a:rPr>
              <a:t>:</a:t>
            </a:r>
            <a:endParaRPr lang="ar-SA" sz="1550" dirty="0"/>
          </a:p>
          <a:p>
            <a:pPr rtl="1" algn="r" indent="0" marL="0">
              <a:lnSpc>
                <a:spcPct val="133000"/>
              </a:lnSpc>
              <a:buNone/>
            </a:pPr>
            <a:r>
              <a:rPr lang="ar-SA" altLang="en-US" sz="1550" i="1" dirty="0">
                <a:solidFill>
                  <a:srgbClr val="000000"/>
                </a:solidFill>
                <a:latin typeface="WinSoft Pro Medium" pitchFamily="34" charset="0"/>
                <a:ea typeface="WinSoft Pro Medium" pitchFamily="34" charset="-122"/>
                <a:cs typeface="WinSoft Pro Medium" pitchFamily="34" charset="-120"/>
              </a:rPr>
              <a:t> </a:t>
            </a:r>
            <a:pPr rtl="1" algn="r" indent="0" marL="0">
              <a:lnSpc>
                <a:spcPct val="133000"/>
              </a:lnSpc>
              <a:buNone/>
            </a:pPr>
            <a:r>
              <a:rPr lang="ar-SA" altLang="en-US" sz="1550" dirty="0">
                <a:solidFill>
                  <a:srgbClr val="000000"/>
                </a:solidFill>
                <a:latin typeface="WinSoft Pro Medium" pitchFamily="34" charset="0"/>
                <a:ea typeface="WinSoft Pro Medium" pitchFamily="34" charset="-122"/>
                <a:cs typeface="WinSoft Pro Medium" pitchFamily="34" charset="-120"/>
              </a:rPr>
              <a:t>مجموعات</a:t>
            </a:r>
            <a:pPr rtl="1" algn="r" indent="0" marL="0">
              <a:lnSpc>
                <a:spcPct val="133000"/>
              </a:lnSpc>
              <a:buNone/>
            </a:pPr>
            <a:r>
              <a:rPr lang="ar-SA" altLang="en-US" sz="1550" i="1" dirty="0">
                <a:solidFill>
                  <a:srgbClr val="000000"/>
                </a:solidFill>
                <a:latin typeface="WinSoft Pro Medium" pitchFamily="34" charset="0"/>
                <a:ea typeface="WinSoft Pro Medium" pitchFamily="34" charset="-122"/>
                <a:cs typeface="WinSoft Pro Medium" pitchFamily="34" charset="-120"/>
              </a:rPr>
              <a:t> </a:t>
            </a:r>
            <a:pPr rtl="1" algn="r" indent="0" marL="0">
              <a:lnSpc>
                <a:spcPct val="133000"/>
              </a:lnSpc>
              <a:buNone/>
            </a:pPr>
            <a:r>
              <a:rPr lang="ar-SA" altLang="en-US" sz="1550" dirty="0">
                <a:solidFill>
                  <a:srgbClr val="000000"/>
                </a:solidFill>
                <a:latin typeface="WinSoft Pro Medium" pitchFamily="34" charset="0"/>
                <a:ea typeface="WinSoft Pro Medium" pitchFamily="34" charset="-122"/>
                <a:cs typeface="WinSoft Pro Medium" pitchFamily="34" charset="-120"/>
              </a:rPr>
              <a:t>صغيرة،</a:t>
            </a:r>
            <a:pPr rtl="1" algn="r" indent="0" marL="0">
              <a:lnSpc>
                <a:spcPct val="133000"/>
              </a:lnSpc>
              <a:buNone/>
            </a:pPr>
            <a:r>
              <a:rPr lang="ar-SA" altLang="en-US" sz="1550" i="1" dirty="0">
                <a:solidFill>
                  <a:srgbClr val="000000"/>
                </a:solidFill>
                <a:latin typeface="WinSoft Pro Medium" pitchFamily="34" charset="0"/>
                <a:ea typeface="WinSoft Pro Medium" pitchFamily="34" charset="-122"/>
                <a:cs typeface="WinSoft Pro Medium" pitchFamily="34" charset="-120"/>
              </a:rPr>
              <a:t> </a:t>
            </a:r>
            <a:pPr rtl="1" algn="r" indent="0" marL="0">
              <a:lnSpc>
                <a:spcPct val="133000"/>
              </a:lnSpc>
              <a:buNone/>
            </a:pPr>
            <a:r>
              <a:rPr lang="ar-SA" altLang="en-US" sz="1550" dirty="0">
                <a:solidFill>
                  <a:srgbClr val="000000"/>
                </a:solidFill>
                <a:latin typeface="WinSoft Pro Medium" pitchFamily="34" charset="0"/>
                <a:ea typeface="WinSoft Pro Medium" pitchFamily="34" charset="-122"/>
                <a:cs typeface="WinSoft Pro Medium" pitchFamily="34" charset="-120"/>
              </a:rPr>
              <a:t>بعد</a:t>
            </a:r>
            <a:pPr rtl="1" algn="r" indent="0" marL="0">
              <a:lnSpc>
                <a:spcPct val="133000"/>
              </a:lnSpc>
              <a:buNone/>
            </a:pPr>
            <a:r>
              <a:rPr lang="ar-SA" altLang="en-US" sz="1550" i="1" dirty="0">
                <a:solidFill>
                  <a:srgbClr val="000000"/>
                </a:solidFill>
                <a:latin typeface="WinSoft Pro Medium" pitchFamily="34" charset="0"/>
                <a:ea typeface="WinSoft Pro Medium" pitchFamily="34" charset="-122"/>
                <a:cs typeface="WinSoft Pro Medium" pitchFamily="34" charset="-120"/>
              </a:rPr>
              <a:t> </a:t>
            </a:r>
            <a:pPr rtl="1" algn="r" indent="0" marL="0">
              <a:lnSpc>
                <a:spcPct val="133000"/>
              </a:lnSpc>
              <a:buNone/>
            </a:pPr>
            <a:r>
              <a:rPr lang="ar-SA" altLang="en-US" sz="1550" dirty="0">
                <a:solidFill>
                  <a:srgbClr val="000000"/>
                </a:solidFill>
                <a:latin typeface="WinSoft Pro Medium" pitchFamily="34" charset="0"/>
                <a:ea typeface="WinSoft Pro Medium" pitchFamily="34" charset="-122"/>
                <a:cs typeface="WinSoft Pro Medium" pitchFamily="34" charset="-120"/>
              </a:rPr>
              <a:t>عرض</a:t>
            </a:r>
            <a:pPr rtl="1" algn="r" indent="0" marL="0">
              <a:lnSpc>
                <a:spcPct val="133000"/>
              </a:lnSpc>
              <a:buNone/>
            </a:pPr>
            <a:r>
              <a:rPr lang="ar-SA" altLang="en-US" sz="1550" i="1" dirty="0">
                <a:solidFill>
                  <a:srgbClr val="000000"/>
                </a:solidFill>
                <a:latin typeface="WinSoft Pro Medium" pitchFamily="34" charset="0"/>
                <a:ea typeface="WinSoft Pro Medium" pitchFamily="34" charset="-122"/>
                <a:cs typeface="WinSoft Pro Medium" pitchFamily="34" charset="-120"/>
              </a:rPr>
              <a:t> </a:t>
            </a:r>
            <a:pPr rtl="1" algn="r" indent="0" marL="0">
              <a:lnSpc>
                <a:spcPct val="133000"/>
              </a:lnSpc>
              <a:buNone/>
            </a:pPr>
            <a:r>
              <a:rPr lang="ar-SA" altLang="en-US" sz="1550" dirty="0">
                <a:solidFill>
                  <a:srgbClr val="000000"/>
                </a:solidFill>
                <a:latin typeface="WinSoft Pro Medium" pitchFamily="34" charset="0"/>
                <a:ea typeface="WinSoft Pro Medium" pitchFamily="34" charset="-122"/>
                <a:cs typeface="WinSoft Pro Medium" pitchFamily="34" charset="-120"/>
              </a:rPr>
              <a:t>تقديمي</a:t>
            </a:r>
            <a:pPr rtl="1" algn="r" indent="0" marL="0">
              <a:lnSpc>
                <a:spcPct val="133000"/>
              </a:lnSpc>
              <a:buNone/>
            </a:pPr>
            <a:r>
              <a:rPr lang="ar-SA" altLang="en-US" sz="1550" i="1" dirty="0">
                <a:solidFill>
                  <a:srgbClr val="000000"/>
                </a:solidFill>
                <a:latin typeface="WinSoft Pro Medium" pitchFamily="34" charset="0"/>
                <a:ea typeface="WinSoft Pro Medium" pitchFamily="34" charset="-122"/>
                <a:cs typeface="WinSoft Pro Medium" pitchFamily="34" charset="-120"/>
              </a:rPr>
              <a:t> </a:t>
            </a:r>
            <a:pPr rtl="1" algn="r" indent="0" marL="0">
              <a:lnSpc>
                <a:spcPct val="133000"/>
              </a:lnSpc>
              <a:buNone/>
            </a:pPr>
            <a:r>
              <a:rPr lang="ar-SA" altLang="en-US" sz="1550" dirty="0">
                <a:solidFill>
                  <a:srgbClr val="000000"/>
                </a:solidFill>
                <a:latin typeface="WinSoft Pro Medium" pitchFamily="34" charset="0"/>
                <a:ea typeface="WinSoft Pro Medium" pitchFamily="34" charset="-122"/>
                <a:cs typeface="WinSoft Pro Medium" pitchFamily="34" charset="-120"/>
              </a:rPr>
              <a:t>يقدّمه</a:t>
            </a:r>
            <a:pPr rtl="1" algn="r" indent="0" marL="0">
              <a:lnSpc>
                <a:spcPct val="133000"/>
              </a:lnSpc>
              <a:buNone/>
            </a:pPr>
            <a:r>
              <a:rPr lang="ar-SA" altLang="en-US" sz="1550" i="1" dirty="0">
                <a:solidFill>
                  <a:srgbClr val="000000"/>
                </a:solidFill>
                <a:latin typeface="WinSoft Pro Medium" pitchFamily="34" charset="0"/>
                <a:ea typeface="WinSoft Pro Medium" pitchFamily="34" charset="-122"/>
                <a:cs typeface="WinSoft Pro Medium" pitchFamily="34" charset="-120"/>
              </a:rPr>
              <a:t> </a:t>
            </a:r>
            <a:pPr rtl="1" algn="r" indent="0" marL="0">
              <a:lnSpc>
                <a:spcPct val="133000"/>
              </a:lnSpc>
              <a:buNone/>
            </a:pPr>
            <a:r>
              <a:rPr lang="ar-SA" altLang="en-US" sz="1550" dirty="0">
                <a:solidFill>
                  <a:srgbClr val="000000"/>
                </a:solidFill>
                <a:latin typeface="WinSoft Pro Medium" pitchFamily="34" charset="0"/>
                <a:ea typeface="WinSoft Pro Medium" pitchFamily="34" charset="-122"/>
                <a:cs typeface="WinSoft Pro Medium" pitchFamily="34" charset="-120"/>
              </a:rPr>
              <a:t>ميسّر</a:t>
            </a:r>
            <a:pPr rtl="1" algn="r" indent="0" marL="0">
              <a:lnSpc>
                <a:spcPct val="133000"/>
              </a:lnSpc>
              <a:buNone/>
            </a:pPr>
            <a:r>
              <a:rPr lang="ar-SA" altLang="en-US" sz="1550" i="1" dirty="0">
                <a:solidFill>
                  <a:srgbClr val="000000"/>
                </a:solidFill>
                <a:latin typeface="WinSoft Pro Medium" pitchFamily="34" charset="0"/>
                <a:ea typeface="WinSoft Pro Medium" pitchFamily="34" charset="-122"/>
                <a:cs typeface="WinSoft Pro Medium" pitchFamily="34" charset="-120"/>
              </a:rPr>
              <a:t> </a:t>
            </a:r>
            <a:pPr rtl="1" algn="r" indent="0" marL="0">
              <a:lnSpc>
                <a:spcPct val="133000"/>
              </a:lnSpc>
              <a:buNone/>
            </a:pPr>
            <a:r>
              <a:rPr lang="ar-SA" altLang="en-US" sz="1550" dirty="0">
                <a:solidFill>
                  <a:srgbClr val="000000"/>
                </a:solidFill>
                <a:latin typeface="WinSoft Pro Medium" pitchFamily="34" charset="0"/>
                <a:ea typeface="WinSoft Pro Medium" pitchFamily="34" charset="-122"/>
                <a:cs typeface="WinSoft Pro Medium" pitchFamily="34" charset="-120"/>
              </a:rPr>
              <a:t>الدورة</a:t>
            </a:r>
            <a:endParaRPr lang="ar-SA" sz="1550" dirty="0"/>
          </a:p>
        </p:txBody>
      </p:sp>
      <p:sp>
        <p:nvSpPr>
          <p:cNvPr id="11" name="Text 7"/>
          <p:cNvSpPr/>
          <p:nvPr/>
        </p:nvSpPr>
        <p:spPr>
          <a:xfrm>
            <a:off x="22324" y="3663255"/>
            <a:ext cx="11537463" cy="252710"/>
          </a:xfrm>
          <a:prstGeom prst="rect">
            <a:avLst/>
          </a:prstGeom>
          <a:noFill/>
          <a:ln/>
        </p:spPr>
        <p:txBody>
          <a:bodyPr wrap="none" lIns="0" tIns="0" rIns="0" bIns="0" rtlCol="0" anchor="t"/>
          <a:lstStyle/>
          <a:p>
            <a:pPr rtl="1" algn="r" indent="0" marL="0">
              <a:lnSpc>
                <a:spcPct val="133000"/>
              </a:lnSpc>
              <a:buNone/>
            </a:pPr>
            <a:r>
              <a:rPr lang="ar-SA" altLang="en-US" sz="1200" b="1" dirty="0">
                <a:solidFill>
                  <a:srgbClr val="384653"/>
                </a:solidFill>
                <a:latin typeface="WinSoft Pro Medium" pitchFamily="34" charset="0"/>
                <a:ea typeface="WinSoft Pro Medium" pitchFamily="34" charset="-122"/>
                <a:cs typeface="WinSoft Pro Medium" pitchFamily="34" charset="-120"/>
              </a:rPr>
              <a:t>المعرفة</a:t>
            </a:r>
            <a:endParaRPr lang="ar-SA" sz="1200" dirty="0"/>
          </a:p>
        </p:txBody>
      </p:sp>
      <p:sp>
        <p:nvSpPr>
          <p:cNvPr id="12" name="Text 8"/>
          <p:cNvSpPr/>
          <p:nvPr/>
        </p:nvSpPr>
        <p:spPr>
          <a:xfrm>
            <a:off x="631908" y="4413548"/>
            <a:ext cx="4129183" cy="1176635"/>
          </a:xfrm>
          <a:prstGeom prst="rect">
            <a:avLst/>
          </a:prstGeom>
          <a:noFill/>
          <a:ln/>
        </p:spPr>
        <p:txBody>
          <a:bodyPr wrap="square" lIns="0" tIns="0" rIns="63192" bIns="0" rtlCol="0" anchor="t">
            <a:normAutofit/>
          </a:bodyPr>
          <a:lstStyle/>
          <a:p>
            <a:pPr rtl="1" algn="r" marL="243840" indent="-243840">
              <a:lnSpc>
                <a:spcPct val="133000"/>
              </a:lnSpc>
              <a:buSzPct val="100000"/>
              <a:buChar char="•"/>
            </a:pPr>
            <a:r>
              <a:rPr lang="ar-SA" altLang="en-US" sz="1200" dirty="0">
                <a:solidFill>
                  <a:srgbClr val="384653"/>
                </a:solidFill>
                <a:latin typeface="WinSoft Pro Medium" pitchFamily="34" charset="0"/>
                <a:ea typeface="WinSoft Pro Medium" pitchFamily="34" charset="-122"/>
                <a:cs typeface="WinSoft Pro Medium" pitchFamily="34" charset="-120"/>
              </a:rPr>
              <a:t>الأدوار والمسؤوليات.</a:t>
            </a:r>
            <a:endParaRPr lang="ar-SA" sz="1200" dirty="0"/>
          </a:p>
          <a:p>
            <a:pPr rtl="1" algn="r" marL="243840" indent="-243840">
              <a:lnSpc>
                <a:spcPct val="133000"/>
              </a:lnSpc>
              <a:buSzPct val="100000"/>
              <a:buChar char="•"/>
            </a:pPr>
            <a:r>
              <a:rPr lang="ar-SA" altLang="en-US" sz="1200" dirty="0">
                <a:solidFill>
                  <a:srgbClr val="384653"/>
                </a:solidFill>
                <a:latin typeface="WinSoft Pro Medium" pitchFamily="34" charset="0"/>
                <a:ea typeface="WinSoft Pro Medium" pitchFamily="34" charset="-122"/>
                <a:cs typeface="WinSoft Pro Medium" pitchFamily="34" charset="-120"/>
              </a:rPr>
              <a:t>إجراءات التنفيذ والتوثيق.</a:t>
            </a:r>
            <a:endParaRPr lang="ar-SA" sz="1200" dirty="0"/>
          </a:p>
          <a:p>
            <a:pPr rtl="1" algn="r" marL="243840" indent="-243840">
              <a:lnSpc>
                <a:spcPct val="133000"/>
              </a:lnSpc>
              <a:buSzPct val="100000"/>
              <a:buChar char="•"/>
            </a:pPr>
            <a:r>
              <a:rPr lang="ar-SA" altLang="en-US" sz="1200" dirty="0">
                <a:solidFill>
                  <a:srgbClr val="384653"/>
                </a:solidFill>
                <a:latin typeface="WinSoft Pro Medium" pitchFamily="34" charset="0"/>
                <a:ea typeface="WinSoft Pro Medium" pitchFamily="34" charset="-122"/>
                <a:cs typeface="WinSoft Pro Medium" pitchFamily="34" charset="-120"/>
              </a:rPr>
              <a:t>المؤشرات ومصادر البيانات.</a:t>
            </a:r>
            <a:endParaRPr lang="ar-SA" sz="1200" dirty="0"/>
          </a:p>
          <a:p>
            <a:pPr rtl="1" algn="r" marL="243840" indent="-243840">
              <a:lnSpc>
                <a:spcPct val="133000"/>
              </a:lnSpc>
              <a:buSzPct val="100000"/>
              <a:buChar char="•"/>
            </a:pPr>
            <a:r>
              <a:rPr lang="ar-SA" altLang="en-US" sz="1200" dirty="0">
                <a:solidFill>
                  <a:srgbClr val="384653"/>
                </a:solidFill>
                <a:latin typeface="WinSoft Pro Medium" pitchFamily="34" charset="0"/>
                <a:ea typeface="WinSoft Pro Medium" pitchFamily="34" charset="-122"/>
                <a:cs typeface="WinSoft Pro Medium" pitchFamily="34" charset="-120"/>
              </a:rPr>
              <a:t>الخصوصية والسرية.</a:t>
            </a:r>
            <a:endParaRPr lang="ar-SA" sz="1200" dirty="0"/>
          </a:p>
        </p:txBody>
      </p:sp>
      <p:sp>
        <p:nvSpPr>
          <p:cNvPr id="13" name="Shape 9"/>
          <p:cNvSpPr/>
          <p:nvPr/>
        </p:nvSpPr>
        <p:spPr>
          <a:xfrm>
            <a:off x="4978970" y="4271367"/>
            <a:ext cx="19050" cy="1374080"/>
          </a:xfrm>
          <a:prstGeom prst="roundRect">
            <a:avLst>
              <a:gd name="adj" fmla="val 49999"/>
            </a:avLst>
          </a:prstGeom>
          <a:solidFill>
            <a:srgbClr val="75BAE6"/>
          </a:solidFill>
          <a:ln/>
        </p:spPr>
      </p:sp>
      <p:sp>
        <p:nvSpPr>
          <p:cNvPr id="14" name="Text 10"/>
          <p:cNvSpPr/>
          <p:nvPr/>
        </p:nvSpPr>
        <p:spPr>
          <a:xfrm>
            <a:off x="5389725" y="4413548"/>
            <a:ext cx="5939383" cy="1121370"/>
          </a:xfrm>
          <a:prstGeom prst="rect">
            <a:avLst/>
          </a:prstGeom>
          <a:noFill/>
          <a:ln/>
        </p:spPr>
        <p:txBody>
          <a:bodyPr wrap="square" lIns="0" tIns="0" rIns="63192" bIns="0" rtlCol="0" anchor="t">
            <a:normAutofit/>
          </a:bodyPr>
          <a:lstStyle/>
          <a:p>
            <a:pPr rtl="1" algn="r" marL="243840" indent="-243840">
              <a:lnSpc>
                <a:spcPct val="133000"/>
              </a:lnSpc>
              <a:buSzPct val="100000"/>
              <a:buChar char="•"/>
            </a:pPr>
            <a:r>
              <a:rPr lang="ar-SA" altLang="en-US" sz="1200" dirty="0">
                <a:solidFill>
                  <a:srgbClr val="384653"/>
                </a:solidFill>
                <a:latin typeface="WinSoft Pro Medium" pitchFamily="34" charset="0"/>
                <a:ea typeface="WinSoft Pro Medium" pitchFamily="34" charset="-122"/>
                <a:cs typeface="WinSoft Pro Medium" pitchFamily="34" charset="-120"/>
              </a:rPr>
              <a:t>نشاط تخطيط تنفيذي يحوّل قرار التقييم الشامل من فكرة إلى إجراء منظم يمكن تطبيقه ومراقبته وتدقيقه. يجمع بين استراتيجية الأدلة، الترتيبات، الأدوار، الموارد، السرية، المخاطر، التوثيق والمؤشرات.</a:t>
            </a:r>
            <a:endParaRPr lang="ar-SA" sz="1200" dirty="0"/>
          </a:p>
          <a:p>
            <a:pPr rtl="1" algn="r" marL="243840" indent="-243840">
              <a:lnSpc>
                <a:spcPct val="133000"/>
              </a:lnSpc>
              <a:buSzPct val="100000"/>
              <a:buChar char="•"/>
            </a:pPr>
            <a:r>
              <a:rPr lang="ar-SA" altLang="en-US" sz="1200" dirty="0">
                <a:solidFill>
                  <a:srgbClr val="384653"/>
                </a:solidFill>
                <a:latin typeface="WinSoft Pro Medium" pitchFamily="34" charset="0"/>
                <a:ea typeface="WinSoft Pro Medium" pitchFamily="34" charset="-122"/>
                <a:cs typeface="WinSoft Pro Medium" pitchFamily="34" charset="-120"/>
              </a:rPr>
              <a:t>تخطيط التقويم: الغرض، المخرجات، الأدلة، الأساليب، المعايير وقواعد القرار.</a:t>
            </a:r>
            <a:endParaRPr lang="ar-SA" sz="1200" dirty="0"/>
          </a:p>
          <a:p>
            <a:pPr rtl="1" algn="r" marL="243840" indent="-243840">
              <a:lnSpc>
                <a:spcPct val="133000"/>
              </a:lnSpc>
              <a:buSzPct val="100000"/>
              <a:buChar char="•"/>
            </a:pPr>
            <a:r>
              <a:rPr lang="ar-SA" altLang="en-US" sz="1200" dirty="0">
                <a:solidFill>
                  <a:srgbClr val="384653"/>
                </a:solidFill>
                <a:latin typeface="WinSoft Pro Medium" pitchFamily="34" charset="0"/>
                <a:ea typeface="WinSoft Pro Medium" pitchFamily="34" charset="-122"/>
                <a:cs typeface="WinSoft Pro Medium" pitchFamily="34" charset="-120"/>
              </a:rPr>
              <a:t>التسهيلات وفحص الصلاحية.</a:t>
            </a:r>
            <a:endParaRPr lang="ar-SA" sz="1200" dirty="0"/>
          </a:p>
        </p:txBody>
      </p:sp>
      <p:sp>
        <p:nvSpPr>
          <p:cNvPr id="15" name="Shape 11"/>
          <p:cNvSpPr/>
          <p:nvPr/>
        </p:nvSpPr>
        <p:spPr>
          <a:xfrm>
            <a:off x="11546988" y="4271367"/>
            <a:ext cx="19050" cy="1318816"/>
          </a:xfrm>
          <a:prstGeom prst="roundRect">
            <a:avLst>
              <a:gd name="adj" fmla="val 49999"/>
            </a:avLst>
          </a:prstGeom>
          <a:solidFill>
            <a:srgbClr val="75BAE6"/>
          </a:solidFill>
          <a:ln/>
        </p:spPr>
      </p:sp>
      <p:sp>
        <p:nvSpPr>
          <p:cNvPr id="16" name="Shape 12"/>
          <p:cNvSpPr/>
          <p:nvPr/>
        </p:nvSpPr>
        <p:spPr>
          <a:xfrm>
            <a:off x="2620202" y="6000849"/>
            <a:ext cx="8939584" cy="240010"/>
          </a:xfrm>
          <a:prstGeom prst="roundRect">
            <a:avLst>
              <a:gd name="adj" fmla="val 49999"/>
            </a:avLst>
          </a:prstGeom>
          <a:solidFill>
            <a:srgbClr val="D4E9F7"/>
          </a:solidFill>
          <a:ln/>
        </p:spPr>
      </p:sp>
      <p:sp>
        <p:nvSpPr>
          <p:cNvPr id="17" name="Text 13"/>
          <p:cNvSpPr/>
          <p:nvPr/>
        </p:nvSpPr>
        <p:spPr>
          <a:xfrm>
            <a:off x="2105369" y="6048177"/>
            <a:ext cx="9359666" cy="145355"/>
          </a:xfrm>
          <a:prstGeom prst="rect">
            <a:avLst/>
          </a:prstGeom>
          <a:noFill/>
          <a:ln/>
        </p:spPr>
        <p:txBody>
          <a:bodyPr wrap="none" lIns="0" tIns="0" rIns="0" bIns="0" rtlCol="0" anchor="t"/>
          <a:lstStyle/>
          <a:p>
            <a:pPr rtl="1" algn="r" indent="0" marL="0">
              <a:lnSpc>
                <a:spcPct val="96000"/>
              </a:lnSpc>
              <a:buNone/>
            </a:pPr>
            <a:r>
              <a:rPr lang="ar-SA" altLang="en-US" sz="950" dirty="0">
                <a:solidFill>
                  <a:srgbClr val="384653"/>
                </a:solidFill>
                <a:latin typeface="WinSoft Pro Medium" pitchFamily="34" charset="0"/>
                <a:ea typeface="WinSoft Pro Medium" pitchFamily="34" charset="-122"/>
                <a:cs typeface="WinSoft Pro Medium" pitchFamily="34" charset="-120"/>
              </a:rPr>
              <a:t>قد تكون أداة التقييم جيدة لكن التنفيذ يفشل بسبب تعليمات غير واضحة، إعداد معدات غير مناسب، عدم اتساق المقيمين، غياب ترتيب متفق عليه أو ضعف السجلات. لذلك ترتبط كل خطوة بمسؤول وموعد ودليل تحقق.</a:t>
            </a:r>
            <a:endParaRPr lang="ar-SA" sz="95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p:nvPr/>
        </p:nvSpPr>
        <p:spPr>
          <a:xfrm>
            <a:off x="631908" y="1179413"/>
            <a:ext cx="10927878" cy="519609"/>
          </a:xfrm>
          <a:prstGeom prst="rect">
            <a:avLst/>
          </a:prstGeom>
          <a:noFill/>
          <a:ln/>
        </p:spPr>
        <p:txBody>
          <a:bodyPr wrap="none" lIns="0" tIns="0" rIns="0" bIns="0" rtlCol="0" anchor="t"/>
          <a:lstStyle/>
          <a:p>
            <a:pPr rtl="1" algn="r" indent="0" marL="0">
              <a:lnSpc>
                <a:spcPct val="104000"/>
              </a:lnSpc>
              <a:buNone/>
            </a:pPr>
            <a:r>
              <a:rPr lang="ar-SA" altLang="en-US" sz="3250" b="1" dirty="0">
                <a:solidFill>
                  <a:srgbClr val="2E3C4E"/>
                </a:solidFill>
                <a:latin typeface="GE SS Two Light" pitchFamily="34" charset="0"/>
                <a:ea typeface="GE SS Two Light" pitchFamily="34" charset="-122"/>
                <a:cs typeface="GE SS Two Light" pitchFamily="34" charset="-120"/>
              </a:rPr>
              <a:t>النشاط 2.2:</a:t>
            </a:r>
            <a:endParaRPr lang="ar-SA" sz="3250" dirty="0"/>
          </a:p>
        </p:txBody>
      </p:sp>
      <p:sp>
        <p:nvSpPr>
          <p:cNvPr id="3" name="Text 1"/>
          <p:cNvSpPr/>
          <p:nvPr/>
        </p:nvSpPr>
        <p:spPr>
          <a:xfrm>
            <a:off x="631908" y="1762125"/>
            <a:ext cx="10927878" cy="519609"/>
          </a:xfrm>
          <a:prstGeom prst="rect">
            <a:avLst/>
          </a:prstGeom>
          <a:noFill/>
          <a:ln/>
        </p:spPr>
        <p:txBody>
          <a:bodyPr wrap="none" lIns="0" tIns="0" rIns="0" bIns="0" rtlCol="0" anchor="t"/>
          <a:lstStyle/>
          <a:p>
            <a:pPr rtl="1" algn="r" indent="0" marL="0">
              <a:lnSpc>
                <a:spcPct val="104000"/>
              </a:lnSpc>
              <a:buNone/>
            </a:pPr>
            <a:r>
              <a:rPr lang="ar-SA" altLang="en-US" sz="3250" b="1" dirty="0">
                <a:solidFill>
                  <a:srgbClr val="2E3C4E"/>
                </a:solidFill>
                <a:latin typeface="GE SS Two Light" pitchFamily="34" charset="0"/>
                <a:ea typeface="GE SS Two Light" pitchFamily="34" charset="-122"/>
                <a:cs typeface="GE SS Two Light" pitchFamily="34" charset="-120"/>
              </a:rPr>
              <a:t>استراتيجية الأدلة</a:t>
            </a:r>
            <a:endParaRPr lang="ar-SA" sz="3250" dirty="0"/>
          </a:p>
        </p:txBody>
      </p:sp>
      <p:graphicFrame>
        <p:nvGraphicFramePr>
          <p:cNvPr id="39" name="Table 0"/>
          <p:cNvGraphicFramePr>
            <a:graphicFrameLocks noGrp="1"/>
          </p:cNvGraphicFramePr>
          <p:nvPr>
            <p:extLst>
              <p:ext uri="{D42A27DB-BD31-4B8C-83A1-F6EECF244321}">
                <p14:modId xmlns:p14="http://schemas.microsoft.com/office/powerpoint/2010/main" val="1579011935"/>
              </p:ext>
            </p:extLst>
          </p:nvPr>
        </p:nvGraphicFramePr>
        <p:xfrm>
          <a:off x="631908" y="2518668"/>
          <a:ext cx="9143771" cy="914400"/>
        </p:xfrm>
        <a:graphic>
          <a:graphicData uri="http://schemas.openxmlformats.org/drawingml/2006/table">
            <a:tbl>
              <a:tblPr/>
              <a:tblGrid>
                <a:gridCol w="3642626"/>
                <a:gridCol w="3642626"/>
                <a:gridCol w="3642626"/>
              </a:tblGrid>
              <a:tr h="454907">
                <a:tc>
                  <a:txBody>
                    <a:bodyPr/>
                    <a:lstStyle/>
                    <a:p>
                      <a:pPr indent="0" marL="0">
                        <a:buNone/>
                      </a:pPr>
                      <a:r>
                        <a:rPr lang="en-US" sz="1200" b="1" dirty="0">
                          <a:solidFill>
                            <a:srgbClr val="384653"/>
                          </a:solidFill>
                          <a:latin typeface="WinSoft Pro" pitchFamily="34" charset="0"/>
                          <a:ea typeface="WinSoft Pro" pitchFamily="34" charset="-122"/>
                          <a:cs typeface="WinSoft Pro" pitchFamily="34" charset="-120"/>
                        </a:rPr>
                        <a:t>نوع الدليل</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4000"/>
                      </a:srgbClr>
                    </a:solidFill>
                  </a:tcPr>
                </a:tc>
                <a:tc>
                  <a:txBody>
                    <a:bodyPr/>
                    <a:lstStyle/>
                    <a:p>
                      <a:pPr indent="0" marL="0">
                        <a:buNone/>
                      </a:pPr>
                      <a:r>
                        <a:rPr lang="en-US" sz="1200" b="1" dirty="0">
                          <a:solidFill>
                            <a:srgbClr val="384653"/>
                          </a:solidFill>
                          <a:latin typeface="WinSoft Pro" pitchFamily="34" charset="0"/>
                          <a:ea typeface="WinSoft Pro" pitchFamily="34" charset="-122"/>
                          <a:cs typeface="WinSoft Pro" pitchFamily="34" charset="-120"/>
                        </a:rPr>
                        <a:t>متى يناسب؟</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4000"/>
                      </a:srgbClr>
                    </a:solidFill>
                  </a:tcPr>
                </a:tc>
                <a:tc>
                  <a:txBody>
                    <a:bodyPr/>
                    <a:lstStyle/>
                    <a:p>
                      <a:pPr indent="0" marL="0">
                        <a:buNone/>
                      </a:pPr>
                      <a:r>
                        <a:rPr lang="en-US" sz="1200" b="1" dirty="0">
                          <a:solidFill>
                            <a:srgbClr val="384653"/>
                          </a:solidFill>
                          <a:latin typeface="WinSoft Pro" pitchFamily="34" charset="0"/>
                          <a:ea typeface="WinSoft Pro" pitchFamily="34" charset="-122"/>
                          <a:cs typeface="WinSoft Pro" pitchFamily="34" charset="-120"/>
                        </a:rPr>
                        <a:t>سؤال فحص</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FFFFF"/>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4000"/>
                      </a:srgbClr>
                    </a:solidFill>
                  </a:tcPr>
                </a:tc>
              </a:tr>
              <a:tr h="454907">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ملاحظة مباشرة</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F5F5F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F5F5F5"/>
                      </a:solidFill>
                      <a:prstDash val="solid"/>
                      <a:round/>
                      <a:headEnd type="none" w="med" len="med"/>
                      <a:tailEnd type="none" w="med" len="med"/>
                    </a:lnB>
                    <a:solidFill>
                      <a:srgbClr val="000000">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عندما يكون الأداء الفعلي جوهر الكفاية.</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5F5F5"/>
                      </a:solidFill>
                      <a:prstDash val="solid"/>
                      <a:round/>
                      <a:headEnd type="none" w="med" len="med"/>
                      <a:tailEnd type="none" w="med" len="med"/>
                    </a:lnL>
                    <a:lnR w="12700" cap="flat" cmpd="sng" algn="ctr">
                      <a:solidFill>
                        <a:srgbClr val="F5F5F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F5F5F5"/>
                      </a:solidFill>
                      <a:prstDash val="solid"/>
                      <a:round/>
                      <a:headEnd type="none" w="med" len="med"/>
                      <a:tailEnd type="none" w="med" len="med"/>
                    </a:lnB>
                    <a:solidFill>
                      <a:srgbClr val="000000">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هل رأى المقيم السلوك المطلوب؟</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5F5F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F5F5F5"/>
                      </a:solidFill>
                      <a:prstDash val="solid"/>
                      <a:round/>
                      <a:headEnd type="none" w="med" len="med"/>
                      <a:tailEnd type="none" w="med" len="med"/>
                    </a:lnB>
                    <a:solidFill>
                      <a:srgbClr val="000000">
                        <a:alpha val="4000"/>
                      </a:srgbClr>
                    </a:solidFill>
                  </a:tcPr>
                </a:tc>
              </a:tr>
              <a:tr h="454907">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منتج عمل</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عندما يمكن الحكم على جودة المخرج.</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هل المنتج أصيل ويعكس المعيار؟</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FFFFF"/>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4000"/>
                      </a:srgbClr>
                    </a:solidFill>
                  </a:tcPr>
                </a:tc>
              </a:tr>
              <a:tr h="454907">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أسئلة مهنية</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F5F5F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F5F5F5"/>
                      </a:solidFill>
                      <a:prstDash val="solid"/>
                      <a:round/>
                      <a:headEnd type="none" w="med" len="med"/>
                      <a:tailEnd type="none" w="med" len="med"/>
                    </a:lnB>
                    <a:solidFill>
                      <a:srgbClr val="000000">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للتحقق من المعرفة/القرار وراء الأداء.</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5F5F5"/>
                      </a:solidFill>
                      <a:prstDash val="solid"/>
                      <a:round/>
                      <a:headEnd type="none" w="med" len="med"/>
                      <a:tailEnd type="none" w="med" len="med"/>
                    </a:lnL>
                    <a:lnR w="12700" cap="flat" cmpd="sng" algn="ctr">
                      <a:solidFill>
                        <a:srgbClr val="F5F5F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F5F5F5"/>
                      </a:solidFill>
                      <a:prstDash val="solid"/>
                      <a:round/>
                      <a:headEnd type="none" w="med" len="med"/>
                      <a:tailEnd type="none" w="med" len="med"/>
                    </a:lnB>
                    <a:solidFill>
                      <a:srgbClr val="000000">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هل تقيس فهماً ضرورياً؟</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5F5F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F5F5F5"/>
                      </a:solidFill>
                      <a:prstDash val="solid"/>
                      <a:round/>
                      <a:headEnd type="none" w="med" len="med"/>
                      <a:tailEnd type="none" w="med" len="med"/>
                    </a:lnB>
                    <a:solidFill>
                      <a:srgbClr val="000000">
                        <a:alpha val="4000"/>
                      </a:srgbClr>
                    </a:solidFill>
                  </a:tcPr>
                </a:tc>
              </a:tr>
              <a:tr h="454907">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محاكاة</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عند تعذر الموقف الحقيقي أو ارتفاع المخاطر.</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هل تحاكي شروط العمل بما يكفي؟</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FFFFF"/>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4000"/>
                      </a:srgbClr>
                    </a:solidFill>
                  </a:tcPr>
                </a:tc>
              </a:tr>
              <a:tr h="454907">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سجلات/طرف ثالث</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F5F5F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000000">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لدعم الحكم عند وجود أداء موثق.</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5F5F5"/>
                      </a:solidFill>
                      <a:prstDash val="solid"/>
                      <a:round/>
                      <a:headEnd type="none" w="med" len="med"/>
                      <a:tailEnd type="none" w="med" len="med"/>
                    </a:lnL>
                    <a:lnR w="12700" cap="flat" cmpd="sng" algn="ctr">
                      <a:solidFill>
                        <a:srgbClr val="F5F5F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000000">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هل المصدر موثوق ومحدد؟</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5F5F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000000">
                        <a:alpha val="4000"/>
                      </a:srgbClr>
                    </a:solidFill>
                  </a:tcPr>
                </a:tc>
              </a:tr>
            </a:tbl>
          </a:graphicData>
        </a:graphic>
      </p:graphicFrame>
      <p:sp>
        <p:nvSpPr>
          <p:cNvPr id="5" name="Shape 2"/>
          <p:cNvSpPr/>
          <p:nvPr/>
        </p:nvSpPr>
        <p:spPr>
          <a:xfrm>
            <a:off x="8183457" y="5438577"/>
            <a:ext cx="3376330" cy="240010"/>
          </a:xfrm>
          <a:prstGeom prst="roundRect">
            <a:avLst>
              <a:gd name="adj" fmla="val 49999"/>
            </a:avLst>
          </a:prstGeom>
          <a:solidFill>
            <a:srgbClr val="D4E9F7"/>
          </a:solidFill>
          <a:ln/>
        </p:spPr>
      </p:sp>
      <p:sp>
        <p:nvSpPr>
          <p:cNvPr id="6" name="Text 3"/>
          <p:cNvSpPr/>
          <p:nvPr/>
        </p:nvSpPr>
        <p:spPr>
          <a:xfrm>
            <a:off x="7668624" y="5485904"/>
            <a:ext cx="3796411" cy="145355"/>
          </a:xfrm>
          <a:prstGeom prst="rect">
            <a:avLst/>
          </a:prstGeom>
          <a:noFill/>
          <a:ln/>
        </p:spPr>
        <p:txBody>
          <a:bodyPr wrap="none" lIns="0" tIns="0" rIns="0" bIns="0" rtlCol="0" anchor="t"/>
          <a:lstStyle/>
          <a:p>
            <a:pPr rtl="1" algn="r" indent="0" marL="0">
              <a:lnSpc>
                <a:spcPct val="96000"/>
              </a:lnSpc>
              <a:buNone/>
            </a:pPr>
            <a:r>
              <a:rPr lang="ar-SA" altLang="en-US" sz="950" dirty="0">
                <a:solidFill>
                  <a:srgbClr val="384653"/>
                </a:solidFill>
                <a:latin typeface="WinSoft Pro Medium" pitchFamily="34" charset="0"/>
                <a:ea typeface="WinSoft Pro Medium" pitchFamily="34" charset="-122"/>
                <a:cs typeface="WinSoft Pro Medium" pitchFamily="34" charset="-120"/>
              </a:rPr>
              <a:t>تنوع الأدلة لا يعني تخفيف المعيار؛ بل يقلل الاعتماد على قناة واحدة غير ضرورية.</a:t>
            </a:r>
            <a:endParaRPr lang="ar-SA" sz="95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p:nvPr/>
        </p:nvSpPr>
        <p:spPr>
          <a:xfrm>
            <a:off x="631908" y="1046659"/>
            <a:ext cx="10927878" cy="519609"/>
          </a:xfrm>
          <a:prstGeom prst="rect">
            <a:avLst/>
          </a:prstGeom>
          <a:noFill/>
          <a:ln/>
        </p:spPr>
        <p:txBody>
          <a:bodyPr wrap="none" lIns="0" tIns="0" rIns="0" bIns="0" rtlCol="0" anchor="t"/>
          <a:lstStyle/>
          <a:p>
            <a:pPr rtl="1" algn="r" indent="0" marL="0">
              <a:lnSpc>
                <a:spcPct val="104000"/>
              </a:lnSpc>
              <a:buNone/>
            </a:pPr>
            <a:r>
              <a:rPr lang="ar-SA" altLang="en-US" sz="3250" b="1" dirty="0">
                <a:solidFill>
                  <a:srgbClr val="2E3C4E"/>
                </a:solidFill>
                <a:latin typeface="GE SS Two Light" pitchFamily="34" charset="0"/>
                <a:ea typeface="GE SS Two Light" pitchFamily="34" charset="-122"/>
                <a:cs typeface="GE SS Two Light" pitchFamily="34" charset="-120"/>
              </a:rPr>
              <a:t>النشاط 2.2:</a:t>
            </a:r>
            <a:endParaRPr lang="ar-SA" sz="3250" dirty="0"/>
          </a:p>
        </p:txBody>
      </p:sp>
      <p:sp>
        <p:nvSpPr>
          <p:cNvPr id="3" name="Text 1"/>
          <p:cNvSpPr/>
          <p:nvPr/>
        </p:nvSpPr>
        <p:spPr>
          <a:xfrm>
            <a:off x="631908" y="1629370"/>
            <a:ext cx="10927878" cy="519609"/>
          </a:xfrm>
          <a:prstGeom prst="rect">
            <a:avLst/>
          </a:prstGeom>
          <a:noFill/>
          <a:ln/>
        </p:spPr>
        <p:txBody>
          <a:bodyPr wrap="none" lIns="0" tIns="0" rIns="0" bIns="0" rtlCol="0" anchor="t"/>
          <a:lstStyle/>
          <a:p>
            <a:pPr rtl="1" algn="r" indent="0" marL="0">
              <a:lnSpc>
                <a:spcPct val="104000"/>
              </a:lnSpc>
              <a:buNone/>
            </a:pPr>
            <a:r>
              <a:rPr lang="ar-SA" altLang="en-US" sz="3250" b="1" dirty="0">
                <a:solidFill>
                  <a:srgbClr val="2E3C4E"/>
                </a:solidFill>
                <a:latin typeface="GE SS Two Light" pitchFamily="34" charset="0"/>
                <a:ea typeface="GE SS Two Light" pitchFamily="34" charset="-122"/>
                <a:cs typeface="GE SS Two Light" pitchFamily="34" charset="-120"/>
              </a:rPr>
              <a:t>لماذا نحتاج استراتيجية أدلة؟</a:t>
            </a:r>
            <a:endParaRPr lang="ar-SA" sz="3250" dirty="0"/>
          </a:p>
        </p:txBody>
      </p:sp>
      <p:sp>
        <p:nvSpPr>
          <p:cNvPr id="4" name="Text 2"/>
          <p:cNvSpPr/>
          <p:nvPr/>
        </p:nvSpPr>
        <p:spPr>
          <a:xfrm>
            <a:off x="631908" y="2385913"/>
            <a:ext cx="10927878" cy="505420"/>
          </a:xfrm>
          <a:prstGeom prst="rect">
            <a:avLst/>
          </a:prstGeom>
          <a:noFill/>
          <a:ln/>
        </p:spPr>
        <p:txBody>
          <a:bodyPr wrap="square" lIns="0" tIns="0" rIns="0" bIns="0" rtlCol="0" anchor="t">
            <a:normAutofit/>
          </a:bodyPr>
          <a:lstStyle/>
          <a:p>
            <a:pPr rtl="1" algn="r" indent="0" marL="0">
              <a:lnSpc>
                <a:spcPct val="133000"/>
              </a:lnSpc>
              <a:buNone/>
            </a:pPr>
            <a:r>
              <a:rPr lang="ar-SA" altLang="en-US" sz="1200" dirty="0">
                <a:solidFill>
                  <a:srgbClr val="384653"/>
                </a:solidFill>
                <a:latin typeface="WinSoft Pro Medium" pitchFamily="34" charset="0"/>
                <a:ea typeface="WinSoft Pro Medium" pitchFamily="34" charset="-122"/>
                <a:cs typeface="WinSoft Pro Medium" pitchFamily="34" charset="-120"/>
              </a:rPr>
              <a:t>قد يكون أداء مهني واحد معقداً بحيث لا يكفي مصدر واحد للحكم عليه. الملاحظة تثبت الأداء، منتج العمل يثبت جودة المخرج، والأسئلة المهنية تكشف منطق القرار أو المعرفة الضرورية. اختر أقل مجموعة أدلة تكفي للحكم، وتجنب التكرار الذي يزيد العبء دون قيمة. في المقابل، لا تستبدل دليلاً جوهرياً بدليل أسهل لمجرد أنه أكثر إتاحة.</a:t>
            </a:r>
            <a:endParaRPr lang="ar-SA" sz="1200" dirty="0"/>
          </a:p>
        </p:txBody>
      </p:sp>
      <p:graphicFrame>
        <p:nvGraphicFramePr>
          <p:cNvPr id="40" name="Table 0"/>
          <p:cNvGraphicFramePr>
            <a:graphicFrameLocks noGrp="1"/>
          </p:cNvGraphicFramePr>
          <p:nvPr>
            <p:extLst>
              <p:ext uri="{D42A27DB-BD31-4B8C-83A1-F6EECF244321}">
                <p14:modId xmlns:p14="http://schemas.microsoft.com/office/powerpoint/2010/main" val="1579011935"/>
              </p:ext>
            </p:extLst>
          </p:nvPr>
        </p:nvGraphicFramePr>
        <p:xfrm>
          <a:off x="631908" y="3069034"/>
          <a:ext cx="9143771" cy="914400"/>
        </p:xfrm>
        <a:graphic>
          <a:graphicData uri="http://schemas.openxmlformats.org/drawingml/2006/table">
            <a:tbl>
              <a:tblPr/>
              <a:tblGrid>
                <a:gridCol w="6243097"/>
                <a:gridCol w="4684781"/>
              </a:tblGrid>
              <a:tr h="454907">
                <a:tc>
                  <a:txBody>
                    <a:bodyPr/>
                    <a:lstStyle/>
                    <a:p>
                      <a:pPr indent="0" marL="0">
                        <a:buNone/>
                      </a:pPr>
                      <a:endParaRPr lang="en-US" sz="12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4000"/>
                      </a:srgbClr>
                    </a:solidFill>
                  </a:tcPr>
                </a:tc>
                <a:tc>
                  <a:txBody>
                    <a:bodyPr/>
                    <a:lstStyle/>
                    <a:p>
                      <a:pPr indent="0" marL="0">
                        <a:buNone/>
                      </a:pPr>
                      <a:r>
                        <a:rPr lang="en-US" sz="1200" b="1" dirty="0">
                          <a:solidFill>
                            <a:srgbClr val="384653"/>
                          </a:solidFill>
                          <a:latin typeface="WinSoft Pro" pitchFamily="34" charset="0"/>
                          <a:ea typeface="WinSoft Pro" pitchFamily="34" charset="-122"/>
                          <a:cs typeface="WinSoft Pro" pitchFamily="34" charset="-120"/>
                        </a:rPr>
                        <a:t>اختيار الأدلة</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FFFFF"/>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4000"/>
                      </a:srgbClr>
                    </a:solidFill>
                  </a:tcPr>
                </a:tc>
              </a:tr>
              <a:tr h="454907">
                <a:tc>
                  <a:txBody>
                    <a:bodyPr/>
                    <a:lstStyle/>
                    <a:p>
                      <a:pPr indent="0" marL="0">
                        <a:buNone/>
                      </a:pPr>
                      <a:endParaRPr lang="en-US" sz="12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F5F5F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F5F5F5"/>
                      </a:solidFill>
                      <a:prstDash val="solid"/>
                      <a:round/>
                      <a:headEnd type="none" w="med" len="med"/>
                      <a:tailEnd type="none" w="med" len="med"/>
                    </a:lnB>
                    <a:solidFill>
                      <a:srgbClr val="000000">
                        <a:alpha val="4000"/>
                      </a:srgbClr>
                    </a:solidFill>
                  </a:tcPr>
                </a:tc>
                <a:tc>
                  <a:txBody>
                    <a:bodyPr/>
                    <a:lstStyle/>
                    <a:p>
                      <a:pPr indent="0" marL="0">
                        <a:buNone/>
                      </a:pPr>
                      <a:r>
                        <a:rPr lang="en-US" sz="1200" b="1" dirty="0">
                          <a:solidFill>
                            <a:srgbClr val="384653"/>
                          </a:solidFill>
                          <a:latin typeface="WinSoft Pro" pitchFamily="34" charset="0"/>
                          <a:ea typeface="WinSoft Pro" pitchFamily="34" charset="-122"/>
                          <a:cs typeface="WinSoft Pro" pitchFamily="34" charset="-120"/>
                        </a:rPr>
                        <a:t>دليل مباشر أحتاجه</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5F5F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F5F5F5"/>
                      </a:solidFill>
                      <a:prstDash val="solid"/>
                      <a:round/>
                      <a:headEnd type="none" w="med" len="med"/>
                      <a:tailEnd type="none" w="med" len="med"/>
                    </a:lnB>
                    <a:solidFill>
                      <a:srgbClr val="000000">
                        <a:alpha val="4000"/>
                      </a:srgbClr>
                    </a:solidFill>
                  </a:tcPr>
                </a:tc>
              </a:tr>
              <a:tr h="454907">
                <a:tc>
                  <a:txBody>
                    <a:bodyPr/>
                    <a:lstStyle/>
                    <a:p>
                      <a:pPr indent="0" marL="0">
                        <a:buNone/>
                      </a:pPr>
                      <a:endParaRPr lang="en-US" sz="12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4000"/>
                      </a:srgbClr>
                    </a:solidFill>
                  </a:tcPr>
                </a:tc>
                <a:tc>
                  <a:txBody>
                    <a:bodyPr/>
                    <a:lstStyle/>
                    <a:p>
                      <a:pPr indent="0" marL="0">
                        <a:buNone/>
                      </a:pPr>
                      <a:r>
                        <a:rPr lang="en-US" sz="1200" b="1" dirty="0">
                          <a:solidFill>
                            <a:srgbClr val="384653"/>
                          </a:solidFill>
                          <a:latin typeface="WinSoft Pro" pitchFamily="34" charset="0"/>
                          <a:ea typeface="WinSoft Pro" pitchFamily="34" charset="-122"/>
                          <a:cs typeface="WinSoft Pro" pitchFamily="34" charset="-120"/>
                        </a:rPr>
                        <a:t>دليل مساند يضيف قيمة</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FFFFF"/>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4000"/>
                      </a:srgbClr>
                    </a:solidFill>
                  </a:tcPr>
                </a:tc>
              </a:tr>
              <a:tr h="454907">
                <a:tc>
                  <a:txBody>
                    <a:bodyPr/>
                    <a:lstStyle/>
                    <a:p>
                      <a:pPr indent="0" marL="0">
                        <a:buNone/>
                      </a:pPr>
                      <a:endParaRPr lang="en-US" sz="12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F5F5F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F5F5F5"/>
                      </a:solidFill>
                      <a:prstDash val="solid"/>
                      <a:round/>
                      <a:headEnd type="none" w="med" len="med"/>
                      <a:tailEnd type="none" w="med" len="med"/>
                    </a:lnB>
                    <a:solidFill>
                      <a:srgbClr val="000000">
                        <a:alpha val="4000"/>
                      </a:srgbClr>
                    </a:solidFill>
                  </a:tcPr>
                </a:tc>
                <a:tc>
                  <a:txBody>
                    <a:bodyPr/>
                    <a:lstStyle/>
                    <a:p>
                      <a:pPr indent="0" marL="0">
                        <a:buNone/>
                      </a:pPr>
                      <a:r>
                        <a:rPr lang="en-US" sz="1200" b="1" dirty="0">
                          <a:solidFill>
                            <a:srgbClr val="384653"/>
                          </a:solidFill>
                          <a:latin typeface="WinSoft Pro" pitchFamily="34" charset="0"/>
                          <a:ea typeface="WinSoft Pro" pitchFamily="34" charset="-122"/>
                          <a:cs typeface="WinSoft Pro" pitchFamily="34" charset="-120"/>
                        </a:rPr>
                        <a:t>دليل زائد يمكن الاستغناء عنه</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5F5F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F5F5F5"/>
                      </a:solidFill>
                      <a:prstDash val="solid"/>
                      <a:round/>
                      <a:headEnd type="none" w="med" len="med"/>
                      <a:tailEnd type="none" w="med" len="med"/>
                    </a:lnB>
                    <a:solidFill>
                      <a:srgbClr val="000000">
                        <a:alpha val="4000"/>
                      </a:srgbClr>
                    </a:solidFill>
                  </a:tcPr>
                </a:tc>
              </a:tr>
              <a:tr h="454907">
                <a:tc>
                  <a:txBody>
                    <a:bodyPr/>
                    <a:lstStyle/>
                    <a:p>
                      <a:pPr indent="0" marL="0">
                        <a:buNone/>
                      </a:pPr>
                      <a:endParaRPr lang="en-US" sz="12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4000"/>
                      </a:srgbClr>
                    </a:solidFill>
                  </a:tcPr>
                </a:tc>
                <a:tc>
                  <a:txBody>
                    <a:bodyPr/>
                    <a:lstStyle/>
                    <a:p>
                      <a:pPr indent="0" marL="0">
                        <a:buNone/>
                      </a:pPr>
                      <a:r>
                        <a:rPr lang="en-US" sz="1200" b="1" dirty="0">
                          <a:solidFill>
                            <a:srgbClr val="384653"/>
                          </a:solidFill>
                          <a:latin typeface="WinSoft Pro" pitchFamily="34" charset="0"/>
                          <a:ea typeface="WinSoft Pro" pitchFamily="34" charset="-122"/>
                          <a:cs typeface="WinSoft Pro" pitchFamily="34" charset="-120"/>
                        </a:rPr>
                        <a:t>الدليل/المثال الذي سأستند إليه</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FFFFF"/>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4000"/>
                      </a:srgbClr>
                    </a:solidFill>
                  </a:tcPr>
                </a:tc>
              </a:tr>
              <a:tr h="454907">
                <a:tc>
                  <a:txBody>
                    <a:bodyPr/>
                    <a:lstStyle/>
                    <a:p>
                      <a:pPr indent="0" marL="0">
                        <a:buNone/>
                      </a:pPr>
                      <a:endParaRPr lang="en-US" sz="12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F5F5F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000000">
                        <a:alpha val="4000"/>
                      </a:srgbClr>
                    </a:solidFill>
                  </a:tcPr>
                </a:tc>
                <a:tc>
                  <a:txBody>
                    <a:bodyPr/>
                    <a:lstStyle/>
                    <a:p>
                      <a:pPr indent="0" marL="0">
                        <a:buNone/>
                      </a:pPr>
                      <a:r>
                        <a:rPr lang="en-US" sz="1200" b="1" dirty="0">
                          <a:solidFill>
                            <a:srgbClr val="384653"/>
                          </a:solidFill>
                          <a:latin typeface="WinSoft Pro" pitchFamily="34" charset="0"/>
                          <a:ea typeface="WinSoft Pro" pitchFamily="34" charset="-122"/>
                          <a:cs typeface="WinSoft Pro" pitchFamily="34" charset="-120"/>
                        </a:rPr>
                        <a:t>ما الذي سأعدله أو أختبره بعد النقاش</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5F5F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000000">
                        <a:alpha val="4000"/>
                      </a:srgbClr>
                    </a:solidFill>
                  </a:tcPr>
                </a:tc>
              </a:tr>
            </a:tbl>
          </a:graphicData>
        </a:graphic>
      </p:graphicFrame>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p:nvPr/>
        </p:nvSpPr>
        <p:spPr>
          <a:xfrm>
            <a:off x="631908" y="1760637"/>
            <a:ext cx="10927878" cy="519609"/>
          </a:xfrm>
          <a:prstGeom prst="rect">
            <a:avLst/>
          </a:prstGeom>
          <a:noFill/>
          <a:ln/>
        </p:spPr>
        <p:txBody>
          <a:bodyPr wrap="none" lIns="0" tIns="0" rIns="0" bIns="0" rtlCol="0" anchor="t"/>
          <a:lstStyle/>
          <a:p>
            <a:pPr rtl="1" algn="r" indent="0" marL="0">
              <a:lnSpc>
                <a:spcPct val="104000"/>
              </a:lnSpc>
              <a:buNone/>
            </a:pPr>
            <a:r>
              <a:rPr lang="ar-SA" altLang="en-US" sz="3250" b="1" dirty="0">
                <a:solidFill>
                  <a:srgbClr val="2E3C4E"/>
                </a:solidFill>
                <a:latin typeface="GE SS Two Light" pitchFamily="34" charset="0"/>
                <a:ea typeface="GE SS Two Light" pitchFamily="34" charset="-122"/>
                <a:cs typeface="GE SS Two Light" pitchFamily="34" charset="-120"/>
              </a:rPr>
              <a:t>النشاط 2.2:</a:t>
            </a:r>
            <a:endParaRPr lang="ar-SA" sz="3250" dirty="0"/>
          </a:p>
        </p:txBody>
      </p:sp>
      <p:pic>
        <p:nvPicPr>
          <p:cNvPr id="3" name="Image 0"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8946331" y="2596158"/>
            <a:ext cx="2613456" cy="2501205"/>
          </a:xfrm>
          <a:prstGeom prst="rect">
            <a:avLst/>
          </a:prstGeom>
        </p:spPr>
      </p:pic>
      <p:sp>
        <p:nvSpPr>
          <p:cNvPr id="4" name="Text 1"/>
          <p:cNvSpPr/>
          <p:nvPr/>
        </p:nvSpPr>
        <p:spPr>
          <a:xfrm>
            <a:off x="9123333" y="3247033"/>
            <a:ext cx="2259452" cy="259755"/>
          </a:xfrm>
          <a:prstGeom prst="rect">
            <a:avLst/>
          </a:prstGeom>
          <a:noFill/>
          <a:ln/>
        </p:spPr>
        <p:txBody>
          <a:bodyPr wrap="none" lIns="0" tIns="0" rIns="0" bIns="0" rtlCol="0" anchor="t"/>
          <a:lstStyle/>
          <a:p>
            <a:pPr rtl="1" algn="r" indent="0" marL="0">
              <a:lnSpc>
                <a:spcPct val="104000"/>
              </a:lnSpc>
              <a:buNone/>
            </a:pPr>
            <a:r>
              <a:rPr lang="ar-SA" altLang="en-US" sz="1600" b="1" dirty="0">
                <a:solidFill>
                  <a:srgbClr val="384653"/>
                </a:solidFill>
                <a:latin typeface="GE SS Two Light" pitchFamily="34" charset="0"/>
                <a:ea typeface="GE SS Two Light" pitchFamily="34" charset="-122"/>
                <a:cs typeface="GE SS Two Light" pitchFamily="34" charset="-120"/>
              </a:rPr>
              <a:t>النشاط</a:t>
            </a:r>
            <a:endParaRPr lang="ar-SA" sz="1600" dirty="0"/>
          </a:p>
        </p:txBody>
      </p:sp>
      <p:sp>
        <p:nvSpPr>
          <p:cNvPr id="5" name="Text 2"/>
          <p:cNvSpPr/>
          <p:nvPr/>
        </p:nvSpPr>
        <p:spPr>
          <a:xfrm>
            <a:off x="9123333" y="3601541"/>
            <a:ext cx="2259452" cy="1318816"/>
          </a:xfrm>
          <a:prstGeom prst="rect">
            <a:avLst/>
          </a:prstGeom>
          <a:noFill/>
          <a:ln/>
        </p:spPr>
        <p:txBody>
          <a:bodyPr wrap="square" lIns="0" tIns="0" rIns="63192" bIns="0" rtlCol="0" anchor="t">
            <a:normAutofit/>
          </a:bodyPr>
          <a:lstStyle/>
          <a:p>
            <a:pPr rtl="1" algn="r" marL="243840" indent="-243840">
              <a:lnSpc>
                <a:spcPct val="133000"/>
              </a:lnSpc>
              <a:buSzPct val="100000"/>
              <a:buChar char="•"/>
            </a:pPr>
            <a:r>
              <a:rPr lang="ar-SA" altLang="en-US" sz="1200" dirty="0">
                <a:solidFill>
                  <a:srgbClr val="384653"/>
                </a:solidFill>
                <a:latin typeface="WinSoft Pro Medium" pitchFamily="34" charset="0"/>
                <a:ea typeface="WinSoft Pro Medium" pitchFamily="34" charset="-122"/>
                <a:cs typeface="WinSoft Pro Medium" pitchFamily="34" charset="-120"/>
              </a:rPr>
              <a:t>العمل في مجموعات ثنائية على ورقة عمل 2.1 حسب التعليمات الواردة.</a:t>
            </a:r>
            <a:endParaRPr lang="ar-SA" sz="1200" dirty="0"/>
          </a:p>
          <a:p>
            <a:pPr rtl="1" algn="r" marL="243840" indent="-243840">
              <a:lnSpc>
                <a:spcPct val="133000"/>
              </a:lnSpc>
              <a:buSzPct val="100000"/>
              <a:buChar char="•"/>
            </a:pPr>
            <a:r>
              <a:rPr lang="ar-SA" altLang="en-US" sz="1200" dirty="0">
                <a:solidFill>
                  <a:srgbClr val="384653"/>
                </a:solidFill>
                <a:latin typeface="WinSoft Pro Medium" pitchFamily="34" charset="0"/>
                <a:ea typeface="WinSoft Pro Medium" pitchFamily="34" charset="-122"/>
                <a:cs typeface="WinSoft Pro Medium" pitchFamily="34" charset="-120"/>
              </a:rPr>
              <a:t>إنتاج مصفوفة تسهيلات تتضمن خمسة تسهيلات على الأقل وتبريرًا لكل منها.</a:t>
            </a:r>
            <a:endParaRPr lang="ar-SA" sz="1200" dirty="0"/>
          </a:p>
        </p:txBody>
      </p:sp>
      <p:pic>
        <p:nvPicPr>
          <p:cNvPr id="6" name="Image 1"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174824" y="2596158"/>
            <a:ext cx="2613555" cy="2501205"/>
          </a:xfrm>
          <a:prstGeom prst="rect">
            <a:avLst/>
          </a:prstGeom>
        </p:spPr>
      </p:pic>
      <p:sp>
        <p:nvSpPr>
          <p:cNvPr id="7" name="Text 3"/>
          <p:cNvSpPr/>
          <p:nvPr/>
        </p:nvSpPr>
        <p:spPr>
          <a:xfrm>
            <a:off x="6351825" y="3247033"/>
            <a:ext cx="2259551" cy="519509"/>
          </a:xfrm>
          <a:prstGeom prst="rect">
            <a:avLst/>
          </a:prstGeom>
          <a:noFill/>
          <a:ln/>
        </p:spPr>
        <p:txBody>
          <a:bodyPr wrap="square" lIns="0" tIns="0" rIns="0" bIns="0" rtlCol="0" anchor="t">
            <a:normAutofit/>
          </a:bodyPr>
          <a:lstStyle/>
          <a:p>
            <a:pPr rtl="1" algn="r" indent="0" marL="0">
              <a:lnSpc>
                <a:spcPct val="104000"/>
              </a:lnSpc>
              <a:buNone/>
            </a:pPr>
            <a:r>
              <a:rPr lang="ar-SA" altLang="en-US" sz="1600" b="1" dirty="0">
                <a:solidFill>
                  <a:srgbClr val="384653"/>
                </a:solidFill>
                <a:latin typeface="GE SS Two Light" pitchFamily="34" charset="0"/>
                <a:ea typeface="GE SS Two Light" pitchFamily="34" charset="-122"/>
                <a:cs typeface="GE SS Two Light" pitchFamily="34" charset="-120"/>
              </a:rPr>
              <a:t>التقييم</a:t>
            </a:r>
            <a:pPr rtl="1" algn="r" indent="0" marL="0">
              <a:lnSpc>
                <a:spcPct val="104000"/>
              </a:lnSpc>
              <a:buNone/>
            </a:pPr>
            <a:r>
              <a:rPr lang="ar-SA" altLang="en-US" sz="1600" b="1" i="1" dirty="0">
                <a:solidFill>
                  <a:srgbClr val="384653"/>
                </a:solidFill>
                <a:latin typeface="GE SS Two Light" pitchFamily="34" charset="0"/>
                <a:ea typeface="GE SS Two Light" pitchFamily="34" charset="-122"/>
                <a:cs typeface="GE SS Two Light" pitchFamily="34" charset="-120"/>
              </a:rPr>
              <a:t> </a:t>
            </a:r>
            <a:pPr rtl="1" algn="r" indent="0" marL="0">
              <a:lnSpc>
                <a:spcPct val="104000"/>
              </a:lnSpc>
              <a:buNone/>
            </a:pPr>
            <a:r>
              <a:rPr lang="ar-SA" altLang="en-US" sz="1600" b="1" dirty="0">
                <a:solidFill>
                  <a:srgbClr val="384653"/>
                </a:solidFill>
                <a:latin typeface="GE SS Two Light" pitchFamily="34" charset="0"/>
                <a:ea typeface="GE SS Two Light" pitchFamily="34" charset="-122"/>
                <a:cs typeface="GE SS Two Light" pitchFamily="34" charset="-120"/>
              </a:rPr>
              <a:t>الخاص</a:t>
            </a:r>
            <a:pPr rtl="1" algn="r" indent="0" marL="0">
              <a:lnSpc>
                <a:spcPct val="104000"/>
              </a:lnSpc>
              <a:buNone/>
            </a:pPr>
            <a:r>
              <a:rPr lang="ar-SA" altLang="en-US" sz="1600" b="1" i="1" dirty="0">
                <a:solidFill>
                  <a:srgbClr val="384653"/>
                </a:solidFill>
                <a:latin typeface="GE SS Two Light" pitchFamily="34" charset="0"/>
                <a:ea typeface="GE SS Two Light" pitchFamily="34" charset="-122"/>
                <a:cs typeface="GE SS Two Light" pitchFamily="34" charset="-120"/>
              </a:rPr>
              <a:t> </a:t>
            </a:r>
            <a:pPr rtl="1" algn="r" indent="0" marL="0">
              <a:lnSpc>
                <a:spcPct val="104000"/>
              </a:lnSpc>
              <a:buNone/>
            </a:pPr>
            <a:r>
              <a:rPr lang="ar-SA" altLang="en-US" sz="1600" b="1" dirty="0">
                <a:solidFill>
                  <a:srgbClr val="384653"/>
                </a:solidFill>
                <a:latin typeface="GE SS Two Light" pitchFamily="34" charset="0"/>
                <a:ea typeface="GE SS Two Light" pitchFamily="34" charset="-122"/>
                <a:cs typeface="GE SS Two Light" pitchFamily="34" charset="-120"/>
              </a:rPr>
              <a:t>بهذا</a:t>
            </a:r>
            <a:pPr rtl="1" algn="r" indent="0" marL="0">
              <a:lnSpc>
                <a:spcPct val="104000"/>
              </a:lnSpc>
              <a:buNone/>
            </a:pPr>
            <a:r>
              <a:rPr lang="ar-SA" altLang="en-US" sz="1600" b="1" i="1" dirty="0">
                <a:solidFill>
                  <a:srgbClr val="384653"/>
                </a:solidFill>
                <a:latin typeface="GE SS Two Light" pitchFamily="34" charset="0"/>
                <a:ea typeface="GE SS Two Light" pitchFamily="34" charset="-122"/>
                <a:cs typeface="GE SS Two Light" pitchFamily="34" charset="-120"/>
              </a:rPr>
              <a:t> </a:t>
            </a:r>
            <a:pPr rtl="1" algn="r" indent="0" marL="0">
              <a:lnSpc>
                <a:spcPct val="104000"/>
              </a:lnSpc>
              <a:buNone/>
            </a:pPr>
            <a:r>
              <a:rPr lang="ar-SA" altLang="en-US" sz="1600" b="1" dirty="0">
                <a:solidFill>
                  <a:srgbClr val="384653"/>
                </a:solidFill>
                <a:latin typeface="GE SS Two Light" pitchFamily="34" charset="0"/>
                <a:ea typeface="GE SS Two Light" pitchFamily="34" charset="-122"/>
                <a:cs typeface="GE SS Two Light" pitchFamily="34" charset="-120"/>
              </a:rPr>
              <a:t>النشاط</a:t>
            </a:r>
            <a:endParaRPr lang="ar-SA" sz="1600" dirty="0"/>
          </a:p>
        </p:txBody>
      </p:sp>
      <p:sp>
        <p:nvSpPr>
          <p:cNvPr id="8" name="Text 4"/>
          <p:cNvSpPr/>
          <p:nvPr/>
        </p:nvSpPr>
        <p:spPr>
          <a:xfrm>
            <a:off x="6351825" y="3861296"/>
            <a:ext cx="2259551" cy="505420"/>
          </a:xfrm>
          <a:prstGeom prst="rect">
            <a:avLst/>
          </a:prstGeom>
          <a:noFill/>
          <a:ln/>
        </p:spPr>
        <p:txBody>
          <a:bodyPr wrap="square" lIns="0" tIns="0" rIns="63192" bIns="0" rtlCol="0" anchor="t">
            <a:normAutofit/>
          </a:bodyPr>
          <a:lstStyle/>
          <a:p>
            <a:pPr rtl="1" algn="r" marL="243840" indent="-243840">
              <a:lnSpc>
                <a:spcPct val="133000"/>
              </a:lnSpc>
              <a:buSzPct val="100000"/>
              <a:buChar char="•"/>
            </a:pPr>
            <a:r>
              <a:rPr lang="ar-SA" altLang="en-US" sz="1200" dirty="0">
                <a:solidFill>
                  <a:srgbClr val="384653"/>
                </a:solidFill>
                <a:latin typeface="WinSoft Pro Medium" pitchFamily="34" charset="0"/>
                <a:ea typeface="WinSoft Pro Medium" pitchFamily="34" charset="-122"/>
                <a:cs typeface="WinSoft Pro Medium" pitchFamily="34" charset="-120"/>
              </a:rPr>
              <a:t>يتم تقييم المنتج بالرجوع لأداة تقييم نشاط 2.1 في حقيبة الأدوات.</a:t>
            </a:r>
            <a:endParaRPr lang="ar-SA" sz="1200" dirty="0"/>
          </a:p>
        </p:txBody>
      </p:sp>
      <p:pic>
        <p:nvPicPr>
          <p:cNvPr id="9" name="Image 2"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403416" y="2596158"/>
            <a:ext cx="2613456" cy="2501205"/>
          </a:xfrm>
          <a:prstGeom prst="rect">
            <a:avLst/>
          </a:prstGeom>
        </p:spPr>
      </p:pic>
      <p:sp>
        <p:nvSpPr>
          <p:cNvPr id="10" name="Text 5"/>
          <p:cNvSpPr/>
          <p:nvPr/>
        </p:nvSpPr>
        <p:spPr>
          <a:xfrm>
            <a:off x="3580417" y="3247033"/>
            <a:ext cx="2259452" cy="259755"/>
          </a:xfrm>
          <a:prstGeom prst="rect">
            <a:avLst/>
          </a:prstGeom>
          <a:noFill/>
          <a:ln/>
        </p:spPr>
        <p:txBody>
          <a:bodyPr wrap="none" lIns="0" tIns="0" rIns="0" bIns="0" rtlCol="0" anchor="t"/>
          <a:lstStyle/>
          <a:p>
            <a:pPr rtl="1" algn="r" indent="0" marL="0">
              <a:lnSpc>
                <a:spcPct val="104000"/>
              </a:lnSpc>
              <a:buNone/>
            </a:pPr>
            <a:r>
              <a:rPr lang="ar-SA" altLang="en-US" sz="1600" b="1" dirty="0">
                <a:solidFill>
                  <a:srgbClr val="384653"/>
                </a:solidFill>
                <a:latin typeface="GE SS Two Light" pitchFamily="34" charset="0"/>
                <a:ea typeface="GE SS Two Light" pitchFamily="34" charset="-122"/>
                <a:cs typeface="GE SS Two Light" pitchFamily="34" charset="-120"/>
              </a:rPr>
              <a:t>المراجع</a:t>
            </a:r>
            <a:endParaRPr lang="ar-SA" sz="1600" dirty="0"/>
          </a:p>
        </p:txBody>
      </p:sp>
      <p:sp>
        <p:nvSpPr>
          <p:cNvPr id="11" name="Text 6"/>
          <p:cNvSpPr/>
          <p:nvPr/>
        </p:nvSpPr>
        <p:spPr>
          <a:xfrm>
            <a:off x="3580417" y="3601541"/>
            <a:ext cx="2259452" cy="813395"/>
          </a:xfrm>
          <a:prstGeom prst="rect">
            <a:avLst/>
          </a:prstGeom>
          <a:noFill/>
          <a:ln/>
        </p:spPr>
        <p:txBody>
          <a:bodyPr wrap="square" lIns="0" tIns="0" rIns="0" bIns="0" rtlCol="0" anchor="t">
            <a:normAutofit/>
          </a:bodyPr>
          <a:lstStyle/>
          <a:p>
            <a:pPr algn="l" marL="243840" indent="-243840">
              <a:lnSpc>
                <a:spcPct val="133000"/>
              </a:lnSpc>
              <a:buSzPct val="100000"/>
              <a:buChar char="•"/>
            </a:pPr>
            <a:r>
              <a:rPr lang="en-US" sz="1200" dirty="0">
                <a:solidFill>
                  <a:srgbClr val="384653"/>
                </a:solidFill>
                <a:latin typeface="WinSoft Pro Medium" pitchFamily="34" charset="0"/>
                <a:ea typeface="WinSoft Pro Medium" pitchFamily="34" charset="-122"/>
                <a:cs typeface="WinSoft Pro Medium" pitchFamily="34" charset="-120"/>
              </a:rPr>
              <a:t>UNRWA – Disability Inclusion Guidelines</a:t>
            </a:r>
            <a:endParaRPr lang="en-US" sz="1200" dirty="0"/>
          </a:p>
          <a:p>
            <a:pPr algn="l" marL="243840" indent="-243840">
              <a:lnSpc>
                <a:spcPct val="133000"/>
              </a:lnSpc>
              <a:buSzPct val="100000"/>
              <a:buChar char="•"/>
            </a:pPr>
            <a:r>
              <a:rPr lang="en-US" sz="1200" dirty="0">
                <a:solidFill>
                  <a:srgbClr val="384653"/>
                </a:solidFill>
                <a:latin typeface="WinSoft Pro Medium" pitchFamily="34" charset="0"/>
                <a:ea typeface="WinSoft Pro Medium" pitchFamily="34" charset="-122"/>
                <a:cs typeface="WinSoft Pro Medium" pitchFamily="34" charset="-120"/>
              </a:rPr>
              <a:t>UNRWA – Inclusive Education</a:t>
            </a:r>
            <a:endParaRPr lang="en-US" sz="1200" dirty="0"/>
          </a:p>
        </p:txBody>
      </p:sp>
      <p:pic>
        <p:nvPicPr>
          <p:cNvPr id="12" name="Image 3" descr="preencoded.png">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31908" y="2596158"/>
            <a:ext cx="2613555" cy="2501205"/>
          </a:xfrm>
          <a:prstGeom prst="rect">
            <a:avLst/>
          </a:prstGeom>
        </p:spPr>
      </p:pic>
      <p:sp>
        <p:nvSpPr>
          <p:cNvPr id="13" name="Text 7"/>
          <p:cNvSpPr/>
          <p:nvPr/>
        </p:nvSpPr>
        <p:spPr>
          <a:xfrm>
            <a:off x="808910" y="3247033"/>
            <a:ext cx="2259551" cy="259755"/>
          </a:xfrm>
          <a:prstGeom prst="rect">
            <a:avLst/>
          </a:prstGeom>
          <a:noFill/>
          <a:ln/>
        </p:spPr>
        <p:txBody>
          <a:bodyPr wrap="none" lIns="0" tIns="0" rIns="0" bIns="0" rtlCol="0" anchor="t"/>
          <a:lstStyle/>
          <a:p>
            <a:pPr rtl="1" algn="r" indent="0" marL="0">
              <a:lnSpc>
                <a:spcPct val="104000"/>
              </a:lnSpc>
              <a:buNone/>
            </a:pPr>
            <a:r>
              <a:rPr lang="ar-SA" altLang="en-US" sz="1600" b="1" dirty="0">
                <a:solidFill>
                  <a:srgbClr val="384653"/>
                </a:solidFill>
                <a:latin typeface="GE SS Two Light" pitchFamily="34" charset="0"/>
                <a:ea typeface="GE SS Two Light" pitchFamily="34" charset="-122"/>
                <a:cs typeface="GE SS Two Light" pitchFamily="34" charset="-120"/>
              </a:rPr>
              <a:t>القراءات</a:t>
            </a:r>
            <a:pPr rtl="1" algn="r" indent="0" marL="0">
              <a:lnSpc>
                <a:spcPct val="104000"/>
              </a:lnSpc>
              <a:buNone/>
            </a:pPr>
            <a:r>
              <a:rPr lang="ar-SA" altLang="en-US" sz="1600" b="1" i="1" dirty="0">
                <a:solidFill>
                  <a:srgbClr val="384653"/>
                </a:solidFill>
                <a:latin typeface="GE SS Two Light" pitchFamily="34" charset="0"/>
                <a:ea typeface="GE SS Two Light" pitchFamily="34" charset="-122"/>
                <a:cs typeface="GE SS Two Light" pitchFamily="34" charset="-120"/>
              </a:rPr>
              <a:t> </a:t>
            </a:r>
            <a:pPr rtl="1" algn="r" indent="0" marL="0">
              <a:lnSpc>
                <a:spcPct val="104000"/>
              </a:lnSpc>
              <a:buNone/>
            </a:pPr>
            <a:r>
              <a:rPr lang="ar-SA" altLang="en-US" sz="1600" b="1" dirty="0">
                <a:solidFill>
                  <a:srgbClr val="384653"/>
                </a:solidFill>
                <a:latin typeface="GE SS Two Light" pitchFamily="34" charset="0"/>
                <a:ea typeface="GE SS Two Light" pitchFamily="34" charset="-122"/>
                <a:cs typeface="GE SS Two Light" pitchFamily="34" charset="-120"/>
              </a:rPr>
              <a:t>الإضافية</a:t>
            </a:r>
            <a:endParaRPr lang="ar-SA" sz="1600" dirty="0"/>
          </a:p>
        </p:txBody>
      </p:sp>
      <p:sp>
        <p:nvSpPr>
          <p:cNvPr id="14" name="Text 8"/>
          <p:cNvSpPr/>
          <p:nvPr/>
        </p:nvSpPr>
        <p:spPr>
          <a:xfrm>
            <a:off x="808910" y="3601541"/>
            <a:ext cx="2259551" cy="505420"/>
          </a:xfrm>
          <a:prstGeom prst="rect">
            <a:avLst/>
          </a:prstGeom>
          <a:noFill/>
          <a:ln/>
        </p:spPr>
        <p:txBody>
          <a:bodyPr wrap="square" lIns="0" tIns="0" rIns="0" bIns="0" rtlCol="0" anchor="t">
            <a:normAutofit/>
          </a:bodyPr>
          <a:lstStyle/>
          <a:p>
            <a:pPr algn="l" marL="243840" indent="-243840">
              <a:lnSpc>
                <a:spcPct val="133000"/>
              </a:lnSpc>
              <a:buSzPct val="100000"/>
              <a:buChar char="•"/>
            </a:pPr>
            <a:r>
              <a:rPr lang="en-US" sz="1200" dirty="0">
                <a:solidFill>
                  <a:srgbClr val="384653"/>
                </a:solidFill>
                <a:latin typeface="WinSoft Pro Medium" pitchFamily="34" charset="0"/>
                <a:ea typeface="WinSoft Pro Medium" pitchFamily="34" charset="-122"/>
                <a:cs typeface="WinSoft Pro Medium" pitchFamily="34" charset="-120"/>
              </a:rPr>
              <a:t>UNESCO-UNEVOC – Inclusion in TVET</a:t>
            </a:r>
            <a:endParaRPr lang="en-US" sz="120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Text 0"/>
          <p:cNvSpPr/>
          <p:nvPr/>
        </p:nvSpPr>
        <p:spPr>
          <a:xfrm>
            <a:off x="631908" y="919559"/>
            <a:ext cx="10927878" cy="1558826"/>
          </a:xfrm>
          <a:prstGeom prst="rect">
            <a:avLst/>
          </a:prstGeom>
          <a:noFill/>
          <a:ln/>
        </p:spPr>
        <p:txBody>
          <a:bodyPr wrap="square" lIns="0" tIns="0" rIns="0" bIns="0" rtlCol="0" anchor="t">
            <a:normAutofit/>
          </a:bodyPr>
          <a:lstStyle/>
          <a:p>
            <a:pPr rtl="1" algn="r" indent="0" marL="0">
              <a:lnSpc>
                <a:spcPct val="104000"/>
              </a:lnSpc>
              <a:buNone/>
            </a:pPr>
            <a:r>
              <a:rPr lang="ar-SA" altLang="en-US" sz="3250" b="1" dirty="0">
                <a:solidFill>
                  <a:srgbClr val="2E3C4E"/>
                </a:solidFill>
                <a:latin typeface="GE SS Two Light" pitchFamily="34" charset="0"/>
                <a:ea typeface="GE SS Two Light" pitchFamily="34" charset="-122"/>
                <a:cs typeface="GE SS Two Light" pitchFamily="34" charset="-120"/>
              </a:rPr>
              <a:t>النشاط 2.3: </a:t>
            </a:r>
            <a:endParaRPr lang="ar-SA" sz="3250" dirty="0"/>
          </a:p>
          <a:p>
            <a:pPr rtl="1" algn="r" indent="0" marL="0">
              <a:lnSpc>
                <a:spcPct val="104000"/>
              </a:lnSpc>
              <a:buNone/>
            </a:pPr>
            <a:r>
              <a:rPr lang="ar-SA" altLang="en-US" sz="3250" b="1" dirty="0">
                <a:solidFill>
                  <a:srgbClr val="2E3C4E"/>
                </a:solidFill>
                <a:latin typeface="GE SS Two Light" pitchFamily="34" charset="0"/>
                <a:ea typeface="GE SS Two Light" pitchFamily="34" charset="-122"/>
                <a:cs typeface="GE SS Two Light" pitchFamily="34" charset="-120"/>
              </a:rPr>
              <a:t>مراجعة الأقران والمحاكاة والتنقيح للخطة</a:t>
            </a:r>
            <a:endParaRPr lang="ar-SA" sz="3250" dirty="0"/>
          </a:p>
        </p:txBody>
      </p:sp>
      <p:sp>
        <p:nvSpPr>
          <p:cNvPr id="3" name="Shape 1"/>
          <p:cNvSpPr/>
          <p:nvPr/>
        </p:nvSpPr>
        <p:spPr>
          <a:xfrm>
            <a:off x="6174824" y="2794298"/>
            <a:ext cx="5384963" cy="1592263"/>
          </a:xfrm>
          <a:prstGeom prst="roundRect">
            <a:avLst>
              <a:gd name="adj" fmla="val 14882"/>
            </a:avLst>
          </a:prstGeom>
          <a:solidFill>
            <a:srgbClr val="00AEEF"/>
          </a:solidFill>
          <a:ln w="6350">
            <a:solidFill>
              <a:srgbClr val="00AEEF"/>
            </a:solidFill>
            <a:prstDash val="solid"/>
          </a:ln>
        </p:spPr>
      </p:sp>
      <p:sp>
        <p:nvSpPr>
          <p:cNvPr id="4" name="Shape 2"/>
          <p:cNvSpPr/>
          <p:nvPr/>
        </p:nvSpPr>
        <p:spPr>
          <a:xfrm>
            <a:off x="10921628" y="2958604"/>
            <a:ext cx="473857" cy="473869"/>
          </a:xfrm>
          <a:prstGeom prst="ellipse">
            <a:avLst/>
          </a:prstGeom>
          <a:solidFill>
            <a:srgbClr val="00AEEF"/>
          </a:solidFill>
          <a:ln/>
        </p:spPr>
      </p:sp>
      <p:pic>
        <p:nvPicPr>
          <p:cNvPr id="5" name="Image 0"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11051998" y="3088878"/>
            <a:ext cx="213216" cy="213221"/>
          </a:xfrm>
          <a:prstGeom prst="rect">
            <a:avLst/>
          </a:prstGeom>
        </p:spPr>
      </p:pic>
      <p:sp>
        <p:nvSpPr>
          <p:cNvPr id="6" name="Text 3"/>
          <p:cNvSpPr/>
          <p:nvPr/>
        </p:nvSpPr>
        <p:spPr>
          <a:xfrm>
            <a:off x="6339126" y="3590429"/>
            <a:ext cx="5056359" cy="631825"/>
          </a:xfrm>
          <a:prstGeom prst="rect">
            <a:avLst/>
          </a:prstGeom>
          <a:noFill/>
          <a:ln/>
        </p:spPr>
        <p:txBody>
          <a:bodyPr wrap="square" lIns="0" tIns="0" rIns="0" bIns="0" rtlCol="0" anchor="t">
            <a:normAutofit/>
          </a:bodyPr>
          <a:lstStyle/>
          <a:p>
            <a:pPr rtl="1" algn="r" indent="0" marL="0">
              <a:lnSpc>
                <a:spcPct val="133000"/>
              </a:lnSpc>
              <a:buNone/>
            </a:pPr>
            <a:r>
              <a:rPr lang="ar-SA" altLang="en-US" sz="1550" dirty="0">
                <a:solidFill>
                  <a:srgbClr val="000000"/>
                </a:solidFill>
                <a:latin typeface="WinSoft Pro Medium" pitchFamily="34" charset="0"/>
                <a:ea typeface="WinSoft Pro Medium" pitchFamily="34" charset="-122"/>
                <a:cs typeface="WinSoft Pro Medium" pitchFamily="34" charset="-120"/>
              </a:rPr>
              <a:t>المدة</a:t>
            </a:r>
            <a:pPr rtl="1" algn="r" indent="0" marL="0">
              <a:lnSpc>
                <a:spcPct val="133000"/>
              </a:lnSpc>
              <a:buNone/>
            </a:pPr>
            <a:r>
              <a:rPr lang="ar-SA" altLang="en-US" sz="1550" i="1" dirty="0">
                <a:solidFill>
                  <a:srgbClr val="000000"/>
                </a:solidFill>
                <a:latin typeface="WinSoft Pro Medium" pitchFamily="34" charset="0"/>
                <a:ea typeface="WinSoft Pro Medium" pitchFamily="34" charset="-122"/>
                <a:cs typeface="WinSoft Pro Medium" pitchFamily="34" charset="-120"/>
              </a:rPr>
              <a:t>:</a:t>
            </a:r>
            <a:endParaRPr lang="ar-SA" sz="1550" dirty="0"/>
          </a:p>
          <a:p>
            <a:pPr rtl="1" algn="r" indent="0" marL="0">
              <a:lnSpc>
                <a:spcPct val="133000"/>
              </a:lnSpc>
              <a:buNone/>
            </a:pPr>
            <a:r>
              <a:rPr lang="ar-SA" altLang="en-US" sz="1550" i="1" dirty="0">
                <a:solidFill>
                  <a:srgbClr val="000000"/>
                </a:solidFill>
                <a:latin typeface="WinSoft Pro Medium" pitchFamily="34" charset="0"/>
                <a:ea typeface="WinSoft Pro Medium" pitchFamily="34" charset="-122"/>
                <a:cs typeface="WinSoft Pro Medium" pitchFamily="34" charset="-120"/>
              </a:rPr>
              <a:t> 5 </a:t>
            </a:r>
            <a:pPr rtl="1" algn="r" indent="0" marL="0">
              <a:lnSpc>
                <a:spcPct val="133000"/>
              </a:lnSpc>
              <a:buNone/>
            </a:pPr>
            <a:r>
              <a:rPr lang="ar-SA" altLang="en-US" sz="1550" dirty="0">
                <a:solidFill>
                  <a:srgbClr val="000000"/>
                </a:solidFill>
                <a:latin typeface="WinSoft Pro Medium" pitchFamily="34" charset="0"/>
                <a:ea typeface="WinSoft Pro Medium" pitchFamily="34" charset="-122"/>
                <a:cs typeface="WinSoft Pro Medium" pitchFamily="34" charset="-120"/>
              </a:rPr>
              <a:t>ساعات</a:t>
            </a:r>
            <a:endParaRPr lang="ar-SA" sz="1550" dirty="0"/>
          </a:p>
        </p:txBody>
      </p:sp>
      <p:sp>
        <p:nvSpPr>
          <p:cNvPr id="7" name="Shape 4"/>
          <p:cNvSpPr/>
          <p:nvPr/>
        </p:nvSpPr>
        <p:spPr>
          <a:xfrm>
            <a:off x="631908" y="2794298"/>
            <a:ext cx="5384963" cy="1592263"/>
          </a:xfrm>
          <a:prstGeom prst="roundRect">
            <a:avLst>
              <a:gd name="adj" fmla="val 14882"/>
            </a:avLst>
          </a:prstGeom>
          <a:solidFill>
            <a:srgbClr val="00AEEF"/>
          </a:solidFill>
          <a:ln w="6350">
            <a:solidFill>
              <a:srgbClr val="00AEEF"/>
            </a:solidFill>
            <a:prstDash val="solid"/>
          </a:ln>
        </p:spPr>
      </p:sp>
      <p:sp>
        <p:nvSpPr>
          <p:cNvPr id="8" name="Shape 5"/>
          <p:cNvSpPr/>
          <p:nvPr/>
        </p:nvSpPr>
        <p:spPr>
          <a:xfrm>
            <a:off x="5378712" y="2958604"/>
            <a:ext cx="473857" cy="473869"/>
          </a:xfrm>
          <a:prstGeom prst="ellipse">
            <a:avLst/>
          </a:prstGeom>
          <a:solidFill>
            <a:srgbClr val="00AEEF"/>
          </a:solidFill>
          <a:ln/>
        </p:spPr>
      </p:sp>
      <p:pic>
        <p:nvPicPr>
          <p:cNvPr id="9" name="Image 1"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509082" y="3088878"/>
            <a:ext cx="213216" cy="213221"/>
          </a:xfrm>
          <a:prstGeom prst="rect">
            <a:avLst/>
          </a:prstGeom>
        </p:spPr>
      </p:pic>
      <p:sp>
        <p:nvSpPr>
          <p:cNvPr id="10" name="Text 6"/>
          <p:cNvSpPr/>
          <p:nvPr/>
        </p:nvSpPr>
        <p:spPr>
          <a:xfrm>
            <a:off x="796211" y="3590429"/>
            <a:ext cx="5056359" cy="631825"/>
          </a:xfrm>
          <a:prstGeom prst="rect">
            <a:avLst/>
          </a:prstGeom>
          <a:noFill/>
          <a:ln/>
        </p:spPr>
        <p:txBody>
          <a:bodyPr wrap="square" lIns="0" tIns="0" rIns="0" bIns="0" rtlCol="0" anchor="t">
            <a:normAutofit/>
          </a:bodyPr>
          <a:lstStyle/>
          <a:p>
            <a:pPr rtl="1" algn="r" indent="0" marL="0">
              <a:lnSpc>
                <a:spcPct val="133000"/>
              </a:lnSpc>
              <a:buNone/>
            </a:pPr>
            <a:r>
              <a:rPr lang="ar-SA" altLang="en-US" sz="1550" dirty="0">
                <a:solidFill>
                  <a:srgbClr val="000000"/>
                </a:solidFill>
                <a:latin typeface="WinSoft Pro Medium" pitchFamily="34" charset="0"/>
                <a:ea typeface="WinSoft Pro Medium" pitchFamily="34" charset="-122"/>
                <a:cs typeface="WinSoft Pro Medium" pitchFamily="34" charset="-120"/>
              </a:rPr>
              <a:t>أسلوب</a:t>
            </a:r>
            <a:pPr rtl="1" algn="r" indent="0" marL="0">
              <a:lnSpc>
                <a:spcPct val="133000"/>
              </a:lnSpc>
              <a:buNone/>
            </a:pPr>
            <a:r>
              <a:rPr lang="ar-SA" altLang="en-US" sz="1550" i="1" dirty="0">
                <a:solidFill>
                  <a:srgbClr val="000000"/>
                </a:solidFill>
                <a:latin typeface="WinSoft Pro Medium" pitchFamily="34" charset="0"/>
                <a:ea typeface="WinSoft Pro Medium" pitchFamily="34" charset="-122"/>
                <a:cs typeface="WinSoft Pro Medium" pitchFamily="34" charset="-120"/>
              </a:rPr>
              <a:t> </a:t>
            </a:r>
            <a:pPr rtl="1" algn="r" indent="0" marL="0">
              <a:lnSpc>
                <a:spcPct val="133000"/>
              </a:lnSpc>
              <a:buNone/>
            </a:pPr>
            <a:r>
              <a:rPr lang="ar-SA" altLang="en-US" sz="1550" dirty="0">
                <a:solidFill>
                  <a:srgbClr val="000000"/>
                </a:solidFill>
                <a:latin typeface="WinSoft Pro Medium" pitchFamily="34" charset="0"/>
                <a:ea typeface="WinSoft Pro Medium" pitchFamily="34" charset="-122"/>
                <a:cs typeface="WinSoft Pro Medium" pitchFamily="34" charset="-120"/>
              </a:rPr>
              <a:t>التنفيذ</a:t>
            </a:r>
            <a:pPr rtl="1" algn="r" indent="0" marL="0">
              <a:lnSpc>
                <a:spcPct val="133000"/>
              </a:lnSpc>
              <a:buNone/>
            </a:pPr>
            <a:r>
              <a:rPr lang="ar-SA" altLang="en-US" sz="1550" i="1" dirty="0">
                <a:solidFill>
                  <a:srgbClr val="000000"/>
                </a:solidFill>
                <a:latin typeface="WinSoft Pro Medium" pitchFamily="34" charset="0"/>
                <a:ea typeface="WinSoft Pro Medium" pitchFamily="34" charset="-122"/>
                <a:cs typeface="WinSoft Pro Medium" pitchFamily="34" charset="-120"/>
              </a:rPr>
              <a:t>:</a:t>
            </a:r>
            <a:endParaRPr lang="ar-SA" sz="1550" dirty="0"/>
          </a:p>
          <a:p>
            <a:pPr rtl="1" algn="r" indent="0" marL="0">
              <a:lnSpc>
                <a:spcPct val="133000"/>
              </a:lnSpc>
              <a:buNone/>
            </a:pPr>
            <a:r>
              <a:rPr lang="ar-SA" altLang="en-US" sz="1550" dirty="0">
                <a:solidFill>
                  <a:srgbClr val="000000"/>
                </a:solidFill>
                <a:latin typeface="WinSoft Pro Medium" pitchFamily="34" charset="0"/>
                <a:ea typeface="WinSoft Pro Medium" pitchFamily="34" charset="-122"/>
                <a:cs typeface="WinSoft Pro Medium" pitchFamily="34" charset="-120"/>
              </a:rPr>
              <a:t>مجموعات</a:t>
            </a:r>
            <a:pPr rtl="1" algn="r" indent="0" marL="0">
              <a:lnSpc>
                <a:spcPct val="133000"/>
              </a:lnSpc>
              <a:buNone/>
            </a:pPr>
            <a:r>
              <a:rPr lang="ar-SA" altLang="en-US" sz="1550" i="1" dirty="0">
                <a:solidFill>
                  <a:srgbClr val="000000"/>
                </a:solidFill>
                <a:latin typeface="WinSoft Pro Medium" pitchFamily="34" charset="0"/>
                <a:ea typeface="WinSoft Pro Medium" pitchFamily="34" charset="-122"/>
                <a:cs typeface="WinSoft Pro Medium" pitchFamily="34" charset="-120"/>
              </a:rPr>
              <a:t> </a:t>
            </a:r>
            <a:pPr rtl="1" algn="r" indent="0" marL="0">
              <a:lnSpc>
                <a:spcPct val="133000"/>
              </a:lnSpc>
              <a:buNone/>
            </a:pPr>
            <a:r>
              <a:rPr lang="ar-SA" altLang="en-US" sz="1550" dirty="0">
                <a:solidFill>
                  <a:srgbClr val="000000"/>
                </a:solidFill>
                <a:latin typeface="WinSoft Pro Medium" pitchFamily="34" charset="0"/>
                <a:ea typeface="WinSoft Pro Medium" pitchFamily="34" charset="-122"/>
                <a:cs typeface="WinSoft Pro Medium" pitchFamily="34" charset="-120"/>
              </a:rPr>
              <a:t>ثنائية،</a:t>
            </a:r>
            <a:pPr rtl="1" algn="r" indent="0" marL="0">
              <a:lnSpc>
                <a:spcPct val="133000"/>
              </a:lnSpc>
              <a:buNone/>
            </a:pPr>
            <a:r>
              <a:rPr lang="ar-SA" altLang="en-US" sz="1550" i="1" dirty="0">
                <a:solidFill>
                  <a:srgbClr val="000000"/>
                </a:solidFill>
                <a:latin typeface="WinSoft Pro Medium" pitchFamily="34" charset="0"/>
                <a:ea typeface="WinSoft Pro Medium" pitchFamily="34" charset="-122"/>
                <a:cs typeface="WinSoft Pro Medium" pitchFamily="34" charset="-120"/>
              </a:rPr>
              <a:t> </a:t>
            </a:r>
            <a:pPr rtl="1" algn="r" indent="0" marL="0">
              <a:lnSpc>
                <a:spcPct val="133000"/>
              </a:lnSpc>
              <a:buNone/>
            </a:pPr>
            <a:r>
              <a:rPr lang="ar-SA" altLang="en-US" sz="1550" dirty="0">
                <a:solidFill>
                  <a:srgbClr val="000000"/>
                </a:solidFill>
                <a:latin typeface="WinSoft Pro Medium" pitchFamily="34" charset="0"/>
                <a:ea typeface="WinSoft Pro Medium" pitchFamily="34" charset="-122"/>
                <a:cs typeface="WinSoft Pro Medium" pitchFamily="34" charset="-120"/>
              </a:rPr>
              <a:t>بعد</a:t>
            </a:r>
            <a:pPr rtl="1" algn="r" indent="0" marL="0">
              <a:lnSpc>
                <a:spcPct val="133000"/>
              </a:lnSpc>
              <a:buNone/>
            </a:pPr>
            <a:r>
              <a:rPr lang="ar-SA" altLang="en-US" sz="1550" i="1" dirty="0">
                <a:solidFill>
                  <a:srgbClr val="000000"/>
                </a:solidFill>
                <a:latin typeface="WinSoft Pro Medium" pitchFamily="34" charset="0"/>
                <a:ea typeface="WinSoft Pro Medium" pitchFamily="34" charset="-122"/>
                <a:cs typeface="WinSoft Pro Medium" pitchFamily="34" charset="-120"/>
              </a:rPr>
              <a:t> </a:t>
            </a:r>
            <a:pPr rtl="1" algn="r" indent="0" marL="0">
              <a:lnSpc>
                <a:spcPct val="133000"/>
              </a:lnSpc>
              <a:buNone/>
            </a:pPr>
            <a:r>
              <a:rPr lang="ar-SA" altLang="en-US" sz="1550" dirty="0">
                <a:solidFill>
                  <a:srgbClr val="000000"/>
                </a:solidFill>
                <a:latin typeface="WinSoft Pro Medium" pitchFamily="34" charset="0"/>
                <a:ea typeface="WinSoft Pro Medium" pitchFamily="34" charset="-122"/>
                <a:cs typeface="WinSoft Pro Medium" pitchFamily="34" charset="-120"/>
              </a:rPr>
              <a:t>عرض</a:t>
            </a:r>
            <a:pPr rtl="1" algn="r" indent="0" marL="0">
              <a:lnSpc>
                <a:spcPct val="133000"/>
              </a:lnSpc>
              <a:buNone/>
            </a:pPr>
            <a:r>
              <a:rPr lang="ar-SA" altLang="en-US" sz="1550" i="1" dirty="0">
                <a:solidFill>
                  <a:srgbClr val="000000"/>
                </a:solidFill>
                <a:latin typeface="WinSoft Pro Medium" pitchFamily="34" charset="0"/>
                <a:ea typeface="WinSoft Pro Medium" pitchFamily="34" charset="-122"/>
                <a:cs typeface="WinSoft Pro Medium" pitchFamily="34" charset="-120"/>
              </a:rPr>
              <a:t> </a:t>
            </a:r>
            <a:pPr rtl="1" algn="r" indent="0" marL="0">
              <a:lnSpc>
                <a:spcPct val="133000"/>
              </a:lnSpc>
              <a:buNone/>
            </a:pPr>
            <a:r>
              <a:rPr lang="ar-SA" altLang="en-US" sz="1550" dirty="0">
                <a:solidFill>
                  <a:srgbClr val="000000"/>
                </a:solidFill>
                <a:latin typeface="WinSoft Pro Medium" pitchFamily="34" charset="0"/>
                <a:ea typeface="WinSoft Pro Medium" pitchFamily="34" charset="-122"/>
                <a:cs typeface="WinSoft Pro Medium" pitchFamily="34" charset="-120"/>
              </a:rPr>
              <a:t>تقديمي</a:t>
            </a:r>
            <a:pPr rtl="1" algn="r" indent="0" marL="0">
              <a:lnSpc>
                <a:spcPct val="133000"/>
              </a:lnSpc>
              <a:buNone/>
            </a:pPr>
            <a:r>
              <a:rPr lang="ar-SA" altLang="en-US" sz="1550" i="1" dirty="0">
                <a:solidFill>
                  <a:srgbClr val="000000"/>
                </a:solidFill>
                <a:latin typeface="WinSoft Pro Medium" pitchFamily="34" charset="0"/>
                <a:ea typeface="WinSoft Pro Medium" pitchFamily="34" charset="-122"/>
                <a:cs typeface="WinSoft Pro Medium" pitchFamily="34" charset="-120"/>
              </a:rPr>
              <a:t> </a:t>
            </a:r>
            <a:pPr rtl="1" algn="r" indent="0" marL="0">
              <a:lnSpc>
                <a:spcPct val="133000"/>
              </a:lnSpc>
              <a:buNone/>
            </a:pPr>
            <a:r>
              <a:rPr lang="ar-SA" altLang="en-US" sz="1550" dirty="0">
                <a:solidFill>
                  <a:srgbClr val="000000"/>
                </a:solidFill>
                <a:latin typeface="WinSoft Pro Medium" pitchFamily="34" charset="0"/>
                <a:ea typeface="WinSoft Pro Medium" pitchFamily="34" charset="-122"/>
                <a:cs typeface="WinSoft Pro Medium" pitchFamily="34" charset="-120"/>
              </a:rPr>
              <a:t>يقدّمه</a:t>
            </a:r>
            <a:pPr rtl="1" algn="r" indent="0" marL="0">
              <a:lnSpc>
                <a:spcPct val="133000"/>
              </a:lnSpc>
              <a:buNone/>
            </a:pPr>
            <a:r>
              <a:rPr lang="ar-SA" altLang="en-US" sz="1550" i="1" dirty="0">
                <a:solidFill>
                  <a:srgbClr val="000000"/>
                </a:solidFill>
                <a:latin typeface="WinSoft Pro Medium" pitchFamily="34" charset="0"/>
                <a:ea typeface="WinSoft Pro Medium" pitchFamily="34" charset="-122"/>
                <a:cs typeface="WinSoft Pro Medium" pitchFamily="34" charset="-120"/>
              </a:rPr>
              <a:t> </a:t>
            </a:r>
            <a:pPr rtl="1" algn="r" indent="0" marL="0">
              <a:lnSpc>
                <a:spcPct val="133000"/>
              </a:lnSpc>
              <a:buNone/>
            </a:pPr>
            <a:r>
              <a:rPr lang="ar-SA" altLang="en-US" sz="1550" dirty="0">
                <a:solidFill>
                  <a:srgbClr val="000000"/>
                </a:solidFill>
                <a:latin typeface="WinSoft Pro Medium" pitchFamily="34" charset="0"/>
                <a:ea typeface="WinSoft Pro Medium" pitchFamily="34" charset="-122"/>
                <a:cs typeface="WinSoft Pro Medium" pitchFamily="34" charset="-120"/>
              </a:rPr>
              <a:t>ميسّر</a:t>
            </a:r>
            <a:pPr rtl="1" algn="r" indent="0" marL="0">
              <a:lnSpc>
                <a:spcPct val="133000"/>
              </a:lnSpc>
              <a:buNone/>
            </a:pPr>
            <a:r>
              <a:rPr lang="ar-SA" altLang="en-US" sz="1550" i="1" dirty="0">
                <a:solidFill>
                  <a:srgbClr val="000000"/>
                </a:solidFill>
                <a:latin typeface="WinSoft Pro Medium" pitchFamily="34" charset="0"/>
                <a:ea typeface="WinSoft Pro Medium" pitchFamily="34" charset="-122"/>
                <a:cs typeface="WinSoft Pro Medium" pitchFamily="34" charset="-120"/>
              </a:rPr>
              <a:t> </a:t>
            </a:r>
            <a:pPr rtl="1" algn="r" indent="0" marL="0">
              <a:lnSpc>
                <a:spcPct val="133000"/>
              </a:lnSpc>
              <a:buNone/>
            </a:pPr>
            <a:r>
              <a:rPr lang="ar-SA" altLang="en-US" sz="1550" dirty="0">
                <a:solidFill>
                  <a:srgbClr val="000000"/>
                </a:solidFill>
                <a:latin typeface="WinSoft Pro Medium" pitchFamily="34" charset="0"/>
                <a:ea typeface="WinSoft Pro Medium" pitchFamily="34" charset="-122"/>
                <a:cs typeface="WinSoft Pro Medium" pitchFamily="34" charset="-120"/>
              </a:rPr>
              <a:t>الدورة</a:t>
            </a:r>
            <a:endParaRPr lang="ar-SA" sz="1550" dirty="0"/>
          </a:p>
        </p:txBody>
      </p:sp>
      <p:sp>
        <p:nvSpPr>
          <p:cNvPr id="11" name="Text 7"/>
          <p:cNvSpPr/>
          <p:nvPr/>
        </p:nvSpPr>
        <p:spPr>
          <a:xfrm>
            <a:off x="631908" y="4706441"/>
            <a:ext cx="5271261" cy="1176635"/>
          </a:xfrm>
          <a:prstGeom prst="rect">
            <a:avLst/>
          </a:prstGeom>
          <a:noFill/>
          <a:ln/>
        </p:spPr>
        <p:txBody>
          <a:bodyPr wrap="square" lIns="0" tIns="0" rIns="63192" bIns="0" rtlCol="0" anchor="t">
            <a:normAutofit/>
          </a:bodyPr>
          <a:lstStyle/>
          <a:p>
            <a:pPr rtl="1" algn="r" marL="243840" indent="-243840">
              <a:lnSpc>
                <a:spcPct val="133000"/>
              </a:lnSpc>
              <a:buSzPct val="100000"/>
              <a:buChar char="•"/>
            </a:pPr>
            <a:r>
              <a:rPr lang="ar-SA" altLang="en-US" sz="1200" dirty="0">
                <a:solidFill>
                  <a:srgbClr val="384653"/>
                </a:solidFill>
                <a:latin typeface="WinSoft Pro Medium" pitchFamily="34" charset="0"/>
                <a:ea typeface="WinSoft Pro Medium" pitchFamily="34" charset="-122"/>
                <a:cs typeface="WinSoft Pro Medium" pitchFamily="34" charset="-120"/>
              </a:rPr>
              <a:t>مراجعة الأقران كأداة لضمان الجودة.</a:t>
            </a:r>
            <a:endParaRPr lang="ar-SA" sz="1200" dirty="0"/>
          </a:p>
          <a:p>
            <a:pPr rtl="1" algn="r" marL="243840" indent="-243840">
              <a:lnSpc>
                <a:spcPct val="133000"/>
              </a:lnSpc>
              <a:buSzPct val="100000"/>
              <a:buChar char="•"/>
            </a:pPr>
            <a:r>
              <a:rPr lang="ar-SA" altLang="en-US" sz="1200" dirty="0">
                <a:solidFill>
                  <a:srgbClr val="384653"/>
                </a:solidFill>
                <a:latin typeface="WinSoft Pro Medium" pitchFamily="34" charset="0"/>
                <a:ea typeface="WinSoft Pro Medium" pitchFamily="34" charset="-122"/>
                <a:cs typeface="WinSoft Pro Medium" pitchFamily="34" charset="-120"/>
              </a:rPr>
              <a:t>المحاكاة لاختبار الإجراء عمليًا.</a:t>
            </a:r>
            <a:endParaRPr lang="ar-SA" sz="1200" dirty="0"/>
          </a:p>
          <a:p>
            <a:pPr rtl="1" algn="r" marL="243840" indent="-243840">
              <a:lnSpc>
                <a:spcPct val="133000"/>
              </a:lnSpc>
              <a:buSzPct val="100000"/>
              <a:buChar char="•"/>
            </a:pPr>
            <a:r>
              <a:rPr lang="ar-SA" altLang="en-US" sz="1200" dirty="0">
                <a:solidFill>
                  <a:srgbClr val="384653"/>
                </a:solidFill>
                <a:latin typeface="WinSoft Pro Medium" pitchFamily="34" charset="0"/>
                <a:ea typeface="WinSoft Pro Medium" pitchFamily="34" charset="-122"/>
                <a:cs typeface="WinSoft Pro Medium" pitchFamily="34" charset="-120"/>
              </a:rPr>
              <a:t>التغذية الراجعة المحددة والقابلة للتنفيذ.</a:t>
            </a:r>
            <a:endParaRPr lang="ar-SA" sz="1200" dirty="0"/>
          </a:p>
          <a:p>
            <a:pPr rtl="1" algn="r" marL="243840" indent="-243840">
              <a:lnSpc>
                <a:spcPct val="133000"/>
              </a:lnSpc>
              <a:buSzPct val="100000"/>
              <a:buChar char="•"/>
            </a:pPr>
            <a:r>
              <a:rPr lang="ar-SA" altLang="en-US" sz="1200" dirty="0">
                <a:solidFill>
                  <a:srgbClr val="384653"/>
                </a:solidFill>
                <a:latin typeface="WinSoft Pro Medium" pitchFamily="34" charset="0"/>
                <a:ea typeface="WinSoft Pro Medium" pitchFamily="34" charset="-122"/>
                <a:cs typeface="WinSoft Pro Medium" pitchFamily="34" charset="-120"/>
              </a:rPr>
              <a:t>التحسين المستمر باستخدام نتائج الاختبار والمتابعة.</a:t>
            </a:r>
            <a:endParaRPr lang="ar-SA" sz="1200" dirty="0"/>
          </a:p>
        </p:txBody>
      </p:sp>
      <p:sp>
        <p:nvSpPr>
          <p:cNvPr id="12" name="Text 8"/>
          <p:cNvSpPr/>
          <p:nvPr/>
        </p:nvSpPr>
        <p:spPr>
          <a:xfrm>
            <a:off x="5685291" y="4706441"/>
            <a:ext cx="5880846" cy="252710"/>
          </a:xfrm>
          <a:prstGeom prst="rect">
            <a:avLst/>
          </a:prstGeom>
          <a:noFill/>
          <a:ln/>
        </p:spPr>
        <p:txBody>
          <a:bodyPr wrap="none" lIns="0" tIns="0" rIns="0" bIns="0" rtlCol="0" anchor="t"/>
          <a:lstStyle/>
          <a:p>
            <a:pPr rtl="1" algn="r" indent="0" marL="0">
              <a:lnSpc>
                <a:spcPct val="133000"/>
              </a:lnSpc>
              <a:buNone/>
            </a:pPr>
            <a:r>
              <a:rPr lang="ar-SA" altLang="en-US" sz="1200" b="1" dirty="0">
                <a:solidFill>
                  <a:srgbClr val="384653"/>
                </a:solidFill>
                <a:latin typeface="WinSoft Pro Medium" pitchFamily="34" charset="0"/>
                <a:ea typeface="WinSoft Pro Medium" pitchFamily="34" charset="-122"/>
                <a:cs typeface="WinSoft Pro Medium" pitchFamily="34" charset="-120"/>
              </a:rPr>
              <a:t>المعرفة</a:t>
            </a:r>
            <a:endParaRPr lang="ar-SA" sz="1200" dirty="0"/>
          </a:p>
        </p:txBody>
      </p:sp>
      <p:sp>
        <p:nvSpPr>
          <p:cNvPr id="13" name="Text 9"/>
          <p:cNvSpPr/>
          <p:nvPr/>
        </p:nvSpPr>
        <p:spPr>
          <a:xfrm>
            <a:off x="6294875" y="5101332"/>
            <a:ext cx="5271261" cy="758130"/>
          </a:xfrm>
          <a:prstGeom prst="rect">
            <a:avLst/>
          </a:prstGeom>
          <a:noFill/>
          <a:ln/>
        </p:spPr>
        <p:txBody>
          <a:bodyPr wrap="square" lIns="0" tIns="0" rIns="63192" bIns="0" rtlCol="0" anchor="t">
            <a:normAutofit/>
          </a:bodyPr>
          <a:lstStyle/>
          <a:p>
            <a:pPr rtl="1" algn="r" marL="243840" indent="-243840">
              <a:lnSpc>
                <a:spcPct val="133000"/>
              </a:lnSpc>
              <a:buSzPct val="100000"/>
              <a:buChar char="•"/>
            </a:pPr>
            <a:r>
              <a:rPr lang="ar-SA" altLang="en-US" sz="1200" dirty="0">
                <a:solidFill>
                  <a:srgbClr val="384653"/>
                </a:solidFill>
                <a:latin typeface="WinSoft Pro Medium" pitchFamily="34" charset="0"/>
                <a:ea typeface="WinSoft Pro Medium" pitchFamily="34" charset="-122"/>
                <a:cs typeface="WinSoft Pro Medium" pitchFamily="34" charset="-120"/>
              </a:rPr>
              <a:t>اختبار جودة للخطة من خلال المحاكاة ومراجعة الأقران ثم التنقيح. الهدف ليس الدفاع عن الخطة في النشاط السابق، بل كشف نقاط الفشل قبل التطبيق الحقيقي: مثل تعليمات غامضة، ترتيب غير قابل للتنفيذ، تضارب أدوار، ضعف أدلة، خطر سلامة أو مؤشر غير قابل للقياس.</a:t>
            </a:r>
            <a:endParaRPr lang="ar-SA" sz="120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Text 0"/>
          <p:cNvSpPr/>
          <p:nvPr/>
        </p:nvSpPr>
        <p:spPr>
          <a:xfrm>
            <a:off x="631908" y="483989"/>
            <a:ext cx="10927878" cy="249337"/>
          </a:xfrm>
          <a:prstGeom prst="rect">
            <a:avLst/>
          </a:prstGeom>
          <a:noFill/>
          <a:ln/>
        </p:spPr>
        <p:txBody>
          <a:bodyPr wrap="none" lIns="0" tIns="0" rIns="0" bIns="0" rtlCol="0" anchor="t"/>
          <a:lstStyle/>
          <a:p>
            <a:pPr rtl="1" algn="r" indent="0" marL="0">
              <a:lnSpc>
                <a:spcPct val="104000"/>
              </a:lnSpc>
              <a:buNone/>
            </a:pPr>
            <a:r>
              <a:rPr lang="ar-SA" altLang="en-US" sz="1550" dirty="0">
                <a:solidFill>
                  <a:srgbClr val="2E3C4E"/>
                </a:solidFill>
                <a:latin typeface="GE SS Two Light" pitchFamily="34" charset="0"/>
                <a:ea typeface="GE SS Two Light" pitchFamily="34" charset="-122"/>
                <a:cs typeface="GE SS Two Light" pitchFamily="34" charset="-120"/>
              </a:rPr>
              <a:t>يعتمد النشاط على التحسين التكراري:</a:t>
            </a:r>
            <a:endParaRPr lang="ar-SA" sz="1550" dirty="0"/>
          </a:p>
        </p:txBody>
      </p:sp>
      <p:sp>
        <p:nvSpPr>
          <p:cNvPr id="3" name="Text 1"/>
          <p:cNvSpPr/>
          <p:nvPr/>
        </p:nvSpPr>
        <p:spPr>
          <a:xfrm>
            <a:off x="7815166" y="1549102"/>
            <a:ext cx="3744620" cy="207863"/>
          </a:xfrm>
          <a:prstGeom prst="rect">
            <a:avLst/>
          </a:prstGeom>
          <a:noFill/>
          <a:ln/>
        </p:spPr>
        <p:txBody>
          <a:bodyPr wrap="none" lIns="0" tIns="0" rIns="0" bIns="0" rtlCol="0" anchor="t"/>
          <a:lstStyle/>
          <a:p>
            <a:pPr rtl="1" algn="l" indent="0" marL="0">
              <a:lnSpc>
                <a:spcPct val="104000"/>
              </a:lnSpc>
              <a:buNone/>
            </a:pPr>
            <a:r>
              <a:rPr lang="ar-SA" altLang="en-US" sz="1300" dirty="0">
                <a:solidFill>
                  <a:srgbClr val="384653"/>
                </a:solidFill>
                <a:latin typeface="GE SS Two Light" pitchFamily="34" charset="0"/>
                <a:ea typeface="GE SS Two Light" pitchFamily="34" charset="-122"/>
                <a:cs typeface="GE SS Two Light" pitchFamily="34" charset="-120"/>
              </a:rPr>
              <a:t>تصميم</a:t>
            </a:r>
            <a:endParaRPr lang="ar-SA" sz="1300" dirty="0"/>
          </a:p>
        </p:txBody>
      </p:sp>
      <p:pic>
        <p:nvPicPr>
          <p:cNvPr id="4" name="Image 0" descr="preencoded.png">    </p:cNvPr>
          <p:cNvPicPr>
            <a:picLocks noChangeAspect="1"/>
          </p:cNvPicPr>
          <p:nvPr/>
        </p:nvPicPr>
        <p:blipFill>
          <a:blip r:embed="rId1"/>
          <a:stretch>
            <a:fillRect/>
          </a:stretch>
        </p:blipFill>
        <p:spPr>
          <a:xfrm>
            <a:off x="4565933" y="935534"/>
            <a:ext cx="3059730" cy="3059807"/>
          </a:xfrm>
          <a:prstGeom prst="rect">
            <a:avLst/>
          </a:prstGeom>
        </p:spPr>
      </p:pic>
      <p:sp>
        <p:nvSpPr>
          <p:cNvPr id="5" name="Text 2"/>
          <p:cNvSpPr/>
          <p:nvPr/>
        </p:nvSpPr>
        <p:spPr>
          <a:xfrm>
            <a:off x="6746409" y="1578173"/>
            <a:ext cx="189007" cy="236339"/>
          </a:xfrm>
          <a:prstGeom prst="rect">
            <a:avLst/>
          </a:prstGeom>
          <a:noFill/>
          <a:ln/>
        </p:spPr>
        <p:txBody>
          <a:bodyPr wrap="none" lIns="0" tIns="0" rIns="0" bIns="0" rtlCol="0" anchor="ctr"/>
          <a:lstStyle/>
          <a:p>
            <a:pPr algn="ctr" indent="0" marL="0">
              <a:lnSpc>
                <a:spcPct val="100000"/>
              </a:lnSpc>
              <a:buNone/>
            </a:pPr>
            <a:r>
              <a:rPr lang="en-US" sz="1450" dirty="0">
                <a:solidFill>
                  <a:srgbClr val="000000"/>
                </a:solidFill>
                <a:latin typeface="GE SS Two Light" pitchFamily="34" charset="0"/>
                <a:ea typeface="GE SS Two Light" pitchFamily="34" charset="-122"/>
                <a:cs typeface="GE SS Two Light" pitchFamily="34" charset="-120"/>
              </a:rPr>
              <a:t>1</a:t>
            </a:r>
            <a:endParaRPr lang="en-US" sz="1450" dirty="0"/>
          </a:p>
        </p:txBody>
      </p:sp>
      <p:sp>
        <p:nvSpPr>
          <p:cNvPr id="6" name="Text 3"/>
          <p:cNvSpPr/>
          <p:nvPr/>
        </p:nvSpPr>
        <p:spPr>
          <a:xfrm>
            <a:off x="631908" y="1278334"/>
            <a:ext cx="3744521" cy="207863"/>
          </a:xfrm>
          <a:prstGeom prst="rect">
            <a:avLst/>
          </a:prstGeom>
          <a:noFill/>
          <a:ln/>
        </p:spPr>
        <p:txBody>
          <a:bodyPr wrap="none" lIns="0" tIns="0" rIns="0" bIns="0" rtlCol="0" anchor="t"/>
          <a:lstStyle/>
          <a:p>
            <a:pPr rtl="1" algn="r" indent="0" marL="0">
              <a:lnSpc>
                <a:spcPct val="104000"/>
              </a:lnSpc>
              <a:buNone/>
            </a:pPr>
            <a:r>
              <a:rPr lang="ar-SA" altLang="en-US" sz="1300" dirty="0">
                <a:solidFill>
                  <a:srgbClr val="384653"/>
                </a:solidFill>
                <a:latin typeface="GE SS Two Light" pitchFamily="34" charset="0"/>
                <a:ea typeface="GE SS Two Light" pitchFamily="34" charset="-122"/>
                <a:cs typeface="GE SS Two Light" pitchFamily="34" charset="-120"/>
              </a:rPr>
              <a:t>اختبار</a:t>
            </a:r>
            <a:endParaRPr lang="ar-SA" sz="1300" dirty="0"/>
          </a:p>
        </p:txBody>
      </p:sp>
      <p:pic>
        <p:nvPicPr>
          <p:cNvPr id="7" name="Image 1" descr="preencoded.png">    </p:cNvPr>
          <p:cNvPicPr>
            <a:picLocks noChangeAspect="1"/>
          </p:cNvPicPr>
          <p:nvPr/>
        </p:nvPicPr>
        <p:blipFill>
          <a:blip r:embed="rId2"/>
          <a:stretch>
            <a:fillRect/>
          </a:stretch>
        </p:blipFill>
        <p:spPr>
          <a:xfrm>
            <a:off x="4565933" y="935534"/>
            <a:ext cx="3059730" cy="3059807"/>
          </a:xfrm>
          <a:prstGeom prst="rect">
            <a:avLst/>
          </a:prstGeom>
        </p:spPr>
      </p:pic>
      <p:sp>
        <p:nvSpPr>
          <p:cNvPr id="8" name="Text 4"/>
          <p:cNvSpPr/>
          <p:nvPr/>
        </p:nvSpPr>
        <p:spPr>
          <a:xfrm>
            <a:off x="5500054" y="1400770"/>
            <a:ext cx="189007" cy="236339"/>
          </a:xfrm>
          <a:prstGeom prst="rect">
            <a:avLst/>
          </a:prstGeom>
          <a:noFill/>
          <a:ln/>
        </p:spPr>
        <p:txBody>
          <a:bodyPr wrap="none" lIns="0" tIns="0" rIns="0" bIns="0" rtlCol="0" anchor="ctr"/>
          <a:lstStyle/>
          <a:p>
            <a:pPr algn="ctr" indent="0" marL="0">
              <a:lnSpc>
                <a:spcPct val="100000"/>
              </a:lnSpc>
              <a:buNone/>
            </a:pPr>
            <a:r>
              <a:rPr lang="en-US" sz="1450" dirty="0">
                <a:solidFill>
                  <a:srgbClr val="000000"/>
                </a:solidFill>
                <a:latin typeface="GE SS Two Light" pitchFamily="34" charset="0"/>
                <a:ea typeface="GE SS Two Light" pitchFamily="34" charset="-122"/>
                <a:cs typeface="GE SS Two Light" pitchFamily="34" charset="-120"/>
              </a:rPr>
              <a:t>2</a:t>
            </a:r>
            <a:endParaRPr lang="en-US" sz="1450" dirty="0"/>
          </a:p>
        </p:txBody>
      </p:sp>
      <p:sp>
        <p:nvSpPr>
          <p:cNvPr id="9" name="Text 5"/>
          <p:cNvSpPr/>
          <p:nvPr/>
        </p:nvSpPr>
        <p:spPr>
          <a:xfrm>
            <a:off x="631908" y="2361406"/>
            <a:ext cx="3681320" cy="207863"/>
          </a:xfrm>
          <a:prstGeom prst="rect">
            <a:avLst/>
          </a:prstGeom>
          <a:noFill/>
          <a:ln/>
        </p:spPr>
        <p:txBody>
          <a:bodyPr wrap="none" lIns="0" tIns="0" rIns="0" bIns="0" rtlCol="0" anchor="t"/>
          <a:lstStyle/>
          <a:p>
            <a:pPr rtl="1" algn="r" indent="0" marL="0">
              <a:lnSpc>
                <a:spcPct val="104000"/>
              </a:lnSpc>
              <a:buNone/>
            </a:pPr>
            <a:r>
              <a:rPr lang="ar-SA" altLang="en-US" sz="1300" dirty="0">
                <a:solidFill>
                  <a:srgbClr val="384653"/>
                </a:solidFill>
                <a:latin typeface="GE SS Two Light" pitchFamily="34" charset="0"/>
                <a:ea typeface="GE SS Two Light" pitchFamily="34" charset="-122"/>
                <a:cs typeface="GE SS Two Light" pitchFamily="34" charset="-120"/>
              </a:rPr>
              <a:t> تغذية راجعة</a:t>
            </a:r>
            <a:endParaRPr lang="ar-SA" sz="1300" dirty="0"/>
          </a:p>
        </p:txBody>
      </p:sp>
      <p:pic>
        <p:nvPicPr>
          <p:cNvPr id="10" name="Image 2" descr="preencoded.png">    </p:cNvPr>
          <p:cNvPicPr>
            <a:picLocks noChangeAspect="1"/>
          </p:cNvPicPr>
          <p:nvPr/>
        </p:nvPicPr>
        <p:blipFill>
          <a:blip r:embed="rId3"/>
          <a:stretch>
            <a:fillRect/>
          </a:stretch>
        </p:blipFill>
        <p:spPr>
          <a:xfrm>
            <a:off x="4565933" y="935534"/>
            <a:ext cx="3059730" cy="3059807"/>
          </a:xfrm>
          <a:prstGeom prst="rect">
            <a:avLst/>
          </a:prstGeom>
        </p:spPr>
      </p:pic>
      <p:sp>
        <p:nvSpPr>
          <p:cNvPr id="11" name="Text 6"/>
          <p:cNvSpPr/>
          <p:nvPr/>
        </p:nvSpPr>
        <p:spPr>
          <a:xfrm>
            <a:off x="4946229" y="2531368"/>
            <a:ext cx="189007" cy="236339"/>
          </a:xfrm>
          <a:prstGeom prst="rect">
            <a:avLst/>
          </a:prstGeom>
          <a:noFill/>
          <a:ln/>
        </p:spPr>
        <p:txBody>
          <a:bodyPr wrap="none" lIns="0" tIns="0" rIns="0" bIns="0" rtlCol="0" anchor="ctr"/>
          <a:lstStyle/>
          <a:p>
            <a:pPr algn="ctr" indent="0" marL="0">
              <a:lnSpc>
                <a:spcPct val="100000"/>
              </a:lnSpc>
              <a:buNone/>
            </a:pPr>
            <a:r>
              <a:rPr lang="en-US" sz="1450" dirty="0">
                <a:solidFill>
                  <a:srgbClr val="000000"/>
                </a:solidFill>
                <a:latin typeface="GE SS Two Light" pitchFamily="34" charset="0"/>
                <a:ea typeface="GE SS Two Light" pitchFamily="34" charset="-122"/>
                <a:cs typeface="GE SS Two Light" pitchFamily="34" charset="-120"/>
              </a:rPr>
              <a:t>3</a:t>
            </a:r>
            <a:endParaRPr lang="en-US" sz="1450" dirty="0"/>
          </a:p>
        </p:txBody>
      </p:sp>
      <p:sp>
        <p:nvSpPr>
          <p:cNvPr id="12" name="Text 7"/>
          <p:cNvSpPr/>
          <p:nvPr/>
        </p:nvSpPr>
        <p:spPr>
          <a:xfrm>
            <a:off x="631908" y="3444577"/>
            <a:ext cx="3744521" cy="207863"/>
          </a:xfrm>
          <a:prstGeom prst="rect">
            <a:avLst/>
          </a:prstGeom>
          <a:noFill/>
          <a:ln/>
        </p:spPr>
        <p:txBody>
          <a:bodyPr wrap="none" lIns="0" tIns="0" rIns="0" bIns="0" rtlCol="0" anchor="t"/>
          <a:lstStyle/>
          <a:p>
            <a:pPr rtl="1" algn="r" indent="0" marL="0">
              <a:lnSpc>
                <a:spcPct val="104000"/>
              </a:lnSpc>
              <a:buNone/>
            </a:pPr>
            <a:r>
              <a:rPr lang="ar-SA" altLang="en-US" sz="1300" dirty="0">
                <a:solidFill>
                  <a:srgbClr val="384653"/>
                </a:solidFill>
                <a:latin typeface="GE SS Two Light" pitchFamily="34" charset="0"/>
                <a:ea typeface="GE SS Two Light" pitchFamily="34" charset="-122"/>
                <a:cs typeface="GE SS Two Light" pitchFamily="34" charset="-120"/>
              </a:rPr>
              <a:t>تعديل</a:t>
            </a:r>
            <a:endParaRPr lang="ar-SA" sz="1300" dirty="0"/>
          </a:p>
        </p:txBody>
      </p:sp>
      <p:pic>
        <p:nvPicPr>
          <p:cNvPr id="13" name="Image 3" descr="preencoded.png">    </p:cNvPr>
          <p:cNvPicPr>
            <a:picLocks noChangeAspect="1"/>
          </p:cNvPicPr>
          <p:nvPr/>
        </p:nvPicPr>
        <p:blipFill>
          <a:blip r:embed="rId4"/>
          <a:stretch>
            <a:fillRect/>
          </a:stretch>
        </p:blipFill>
        <p:spPr>
          <a:xfrm>
            <a:off x="4565933" y="935534"/>
            <a:ext cx="3059730" cy="3059807"/>
          </a:xfrm>
          <a:prstGeom prst="rect">
            <a:avLst/>
          </a:prstGeom>
        </p:spPr>
      </p:pic>
      <p:sp>
        <p:nvSpPr>
          <p:cNvPr id="14" name="Text 8"/>
          <p:cNvSpPr/>
          <p:nvPr/>
        </p:nvSpPr>
        <p:spPr>
          <a:xfrm>
            <a:off x="5850287" y="3407470"/>
            <a:ext cx="189007" cy="236339"/>
          </a:xfrm>
          <a:prstGeom prst="rect">
            <a:avLst/>
          </a:prstGeom>
          <a:noFill/>
          <a:ln/>
        </p:spPr>
        <p:txBody>
          <a:bodyPr wrap="none" lIns="0" tIns="0" rIns="0" bIns="0" rtlCol="0" anchor="ctr"/>
          <a:lstStyle/>
          <a:p>
            <a:pPr algn="ctr" indent="0" marL="0">
              <a:lnSpc>
                <a:spcPct val="100000"/>
              </a:lnSpc>
              <a:buNone/>
            </a:pPr>
            <a:r>
              <a:rPr lang="en-US" sz="1450" dirty="0">
                <a:solidFill>
                  <a:srgbClr val="000000"/>
                </a:solidFill>
                <a:latin typeface="GE SS Two Light" pitchFamily="34" charset="0"/>
                <a:ea typeface="GE SS Two Light" pitchFamily="34" charset="-122"/>
                <a:cs typeface="GE SS Two Light" pitchFamily="34" charset="-120"/>
              </a:rPr>
              <a:t>4</a:t>
            </a:r>
            <a:endParaRPr lang="en-US" sz="1450" dirty="0"/>
          </a:p>
        </p:txBody>
      </p:sp>
      <p:sp>
        <p:nvSpPr>
          <p:cNvPr id="15" name="Text 9"/>
          <p:cNvSpPr/>
          <p:nvPr/>
        </p:nvSpPr>
        <p:spPr>
          <a:xfrm>
            <a:off x="7815166" y="3173710"/>
            <a:ext cx="3744620" cy="207863"/>
          </a:xfrm>
          <a:prstGeom prst="rect">
            <a:avLst/>
          </a:prstGeom>
          <a:noFill/>
          <a:ln/>
        </p:spPr>
        <p:txBody>
          <a:bodyPr wrap="none" lIns="0" tIns="0" rIns="0" bIns="0" rtlCol="0" anchor="t"/>
          <a:lstStyle/>
          <a:p>
            <a:pPr rtl="1" algn="l" indent="0" marL="0">
              <a:lnSpc>
                <a:spcPct val="104000"/>
              </a:lnSpc>
              <a:buNone/>
            </a:pPr>
            <a:r>
              <a:rPr lang="ar-SA" altLang="en-US" sz="1300" dirty="0">
                <a:solidFill>
                  <a:srgbClr val="384653"/>
                </a:solidFill>
                <a:latin typeface="GE SS Two Light" pitchFamily="34" charset="0"/>
                <a:ea typeface="GE SS Two Light" pitchFamily="34" charset="-122"/>
                <a:cs typeface="GE SS Two Light" pitchFamily="34" charset="-120"/>
              </a:rPr>
              <a:t>إعادة اختبار</a:t>
            </a:r>
            <a:endParaRPr lang="ar-SA" sz="1300" dirty="0"/>
          </a:p>
        </p:txBody>
      </p:sp>
      <p:pic>
        <p:nvPicPr>
          <p:cNvPr id="16" name="Image 4" descr="preencoded.png">    </p:cNvPr>
          <p:cNvPicPr>
            <a:picLocks noChangeAspect="1"/>
          </p:cNvPicPr>
          <p:nvPr/>
        </p:nvPicPr>
        <p:blipFill>
          <a:blip r:embed="rId5"/>
          <a:stretch>
            <a:fillRect/>
          </a:stretch>
        </p:blipFill>
        <p:spPr>
          <a:xfrm>
            <a:off x="4565933" y="935534"/>
            <a:ext cx="3059730" cy="3059807"/>
          </a:xfrm>
          <a:prstGeom prst="rect">
            <a:avLst/>
          </a:prstGeom>
        </p:spPr>
      </p:pic>
      <p:sp>
        <p:nvSpPr>
          <p:cNvPr id="17" name="Text 10"/>
          <p:cNvSpPr/>
          <p:nvPr/>
        </p:nvSpPr>
        <p:spPr>
          <a:xfrm>
            <a:off x="6962898" y="2818408"/>
            <a:ext cx="189007" cy="236339"/>
          </a:xfrm>
          <a:prstGeom prst="rect">
            <a:avLst/>
          </a:prstGeom>
          <a:noFill/>
          <a:ln/>
        </p:spPr>
        <p:txBody>
          <a:bodyPr wrap="none" lIns="0" tIns="0" rIns="0" bIns="0" rtlCol="0" anchor="ctr"/>
          <a:lstStyle/>
          <a:p>
            <a:pPr algn="ctr" indent="0" marL="0">
              <a:lnSpc>
                <a:spcPct val="100000"/>
              </a:lnSpc>
              <a:buNone/>
            </a:pPr>
            <a:r>
              <a:rPr lang="en-US" sz="1450" dirty="0">
                <a:solidFill>
                  <a:srgbClr val="000000"/>
                </a:solidFill>
                <a:latin typeface="GE SS Two Light" pitchFamily="34" charset="0"/>
                <a:ea typeface="GE SS Two Light" pitchFamily="34" charset="-122"/>
                <a:cs typeface="GE SS Two Light" pitchFamily="34" charset="-120"/>
              </a:rPr>
              <a:t>5</a:t>
            </a:r>
            <a:endParaRPr lang="en-US" sz="1450" dirty="0"/>
          </a:p>
        </p:txBody>
      </p:sp>
      <p:sp>
        <p:nvSpPr>
          <p:cNvPr id="18" name="Shape 11"/>
          <p:cNvSpPr/>
          <p:nvPr/>
        </p:nvSpPr>
        <p:spPr>
          <a:xfrm>
            <a:off x="7479914" y="4109045"/>
            <a:ext cx="4079872" cy="191988"/>
          </a:xfrm>
          <a:prstGeom prst="roundRect">
            <a:avLst>
              <a:gd name="adj" fmla="val 49999"/>
            </a:avLst>
          </a:prstGeom>
          <a:solidFill>
            <a:srgbClr val="D4E9F7"/>
          </a:solidFill>
          <a:ln/>
        </p:spPr>
      </p:sp>
      <p:sp>
        <p:nvSpPr>
          <p:cNvPr id="19" name="Text 12"/>
          <p:cNvSpPr/>
          <p:nvPr/>
        </p:nvSpPr>
        <p:spPr>
          <a:xfrm>
            <a:off x="6946131" y="4146947"/>
            <a:ext cx="4537854" cy="116185"/>
          </a:xfrm>
          <a:prstGeom prst="rect">
            <a:avLst/>
          </a:prstGeom>
          <a:noFill/>
          <a:ln/>
        </p:spPr>
        <p:txBody>
          <a:bodyPr wrap="none" lIns="0" tIns="0" rIns="0" bIns="0" rtlCol="0" anchor="t"/>
          <a:lstStyle/>
          <a:p>
            <a:pPr rtl="1" algn="r" indent="0" marL="0">
              <a:lnSpc>
                <a:spcPct val="96000"/>
              </a:lnSpc>
              <a:buNone/>
            </a:pPr>
            <a:r>
              <a:rPr lang="ar-SA" altLang="en-US" sz="750" dirty="0">
                <a:solidFill>
                  <a:srgbClr val="384653"/>
                </a:solidFill>
                <a:latin typeface="WinSoft Pro Medium" pitchFamily="34" charset="0"/>
                <a:ea typeface="WinSoft Pro Medium" pitchFamily="34" charset="-122"/>
                <a:cs typeface="WinSoft Pro Medium" pitchFamily="34" charset="-120"/>
              </a:rPr>
              <a:t> المراجعة المنظمة للأقران تزيد تعدد وجهات النظر وتقلل التحيز عندما ترتبط الملاحظات بمحك واضح لا بالذوق الشخصي.</a:t>
            </a:r>
            <a:endParaRPr lang="ar-SA" sz="750" dirty="0"/>
          </a:p>
        </p:txBody>
      </p:sp>
      <p:pic>
        <p:nvPicPr>
          <p:cNvPr id="20" name="Image 5" descr="preencoded.png">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903668" y="4414738"/>
            <a:ext cx="2656119" cy="1663601"/>
          </a:xfrm>
          <a:prstGeom prst="rect">
            <a:avLst/>
          </a:prstGeom>
        </p:spPr>
      </p:pic>
      <p:sp>
        <p:nvSpPr>
          <p:cNvPr id="21" name="Text 13"/>
          <p:cNvSpPr/>
          <p:nvPr/>
        </p:nvSpPr>
        <p:spPr>
          <a:xfrm>
            <a:off x="9042670" y="4907657"/>
            <a:ext cx="2378115" cy="207863"/>
          </a:xfrm>
          <a:prstGeom prst="rect">
            <a:avLst/>
          </a:prstGeom>
          <a:noFill/>
          <a:ln/>
        </p:spPr>
        <p:txBody>
          <a:bodyPr wrap="none" lIns="0" tIns="0" rIns="0" bIns="0" rtlCol="0" anchor="t"/>
          <a:lstStyle/>
          <a:p>
            <a:pPr rtl="1" algn="r" indent="0" marL="0">
              <a:lnSpc>
                <a:spcPct val="104000"/>
              </a:lnSpc>
              <a:buNone/>
            </a:pPr>
            <a:r>
              <a:rPr lang="ar-SA" altLang="en-US" sz="1300" b="1" dirty="0">
                <a:solidFill>
                  <a:srgbClr val="384653"/>
                </a:solidFill>
                <a:latin typeface="GE SS Two Light" pitchFamily="34" charset="0"/>
                <a:ea typeface="GE SS Two Light" pitchFamily="34" charset="-122"/>
                <a:cs typeface="GE SS Two Light" pitchFamily="34" charset="-120"/>
              </a:rPr>
              <a:t>النشاط</a:t>
            </a:r>
            <a:endParaRPr lang="ar-SA" sz="1300" dirty="0"/>
          </a:p>
        </p:txBody>
      </p:sp>
      <p:sp>
        <p:nvSpPr>
          <p:cNvPr id="22" name="Text 14"/>
          <p:cNvSpPr/>
          <p:nvPr/>
        </p:nvSpPr>
        <p:spPr>
          <a:xfrm>
            <a:off x="9042670" y="5176143"/>
            <a:ext cx="2378115" cy="763191"/>
          </a:xfrm>
          <a:prstGeom prst="rect">
            <a:avLst/>
          </a:prstGeom>
          <a:noFill/>
          <a:ln/>
        </p:spPr>
        <p:txBody>
          <a:bodyPr wrap="square" lIns="0" tIns="0" rIns="50553" bIns="0" rtlCol="0" anchor="t">
            <a:normAutofit/>
          </a:bodyPr>
          <a:lstStyle/>
          <a:p>
            <a:pPr rtl="1" algn="r" marL="193040" indent="-193040">
              <a:lnSpc>
                <a:spcPct val="120000"/>
              </a:lnSpc>
              <a:buSzPct val="100000"/>
              <a:buChar char="•"/>
            </a:pPr>
            <a:r>
              <a:rPr lang="ar-SA" altLang="en-US" sz="950" dirty="0">
                <a:solidFill>
                  <a:srgbClr val="384653"/>
                </a:solidFill>
                <a:latin typeface="WinSoft Pro Medium" pitchFamily="34" charset="0"/>
                <a:ea typeface="WinSoft Pro Medium" pitchFamily="34" charset="-122"/>
                <a:cs typeface="WinSoft Pro Medium" pitchFamily="34" charset="-120"/>
              </a:rPr>
              <a:t>العمل في مجموعات ثنائية على ورقة عمل 2.3 بتوجيه من ميسّر الدورة.</a:t>
            </a:r>
            <a:endParaRPr lang="ar-SA" sz="950" dirty="0"/>
          </a:p>
          <a:p>
            <a:pPr rtl="1" algn="r" marL="193040" indent="-193040">
              <a:lnSpc>
                <a:spcPct val="120000"/>
              </a:lnSpc>
              <a:buSzPct val="100000"/>
              <a:buChar char="•"/>
            </a:pPr>
            <a:r>
              <a:rPr lang="ar-SA" altLang="en-US" sz="950" dirty="0">
                <a:solidFill>
                  <a:srgbClr val="384653"/>
                </a:solidFill>
                <a:latin typeface="WinSoft Pro Medium" pitchFamily="34" charset="0"/>
                <a:ea typeface="WinSoft Pro Medium" pitchFamily="34" charset="-122"/>
                <a:cs typeface="WinSoft Pro Medium" pitchFamily="34" charset="-120"/>
              </a:rPr>
              <a:t>إنتاج النسخة النهائية من خطة تقييم المهارات الشاملة.</a:t>
            </a:r>
            <a:endParaRPr lang="ar-SA" sz="950" dirty="0"/>
          </a:p>
        </p:txBody>
      </p:sp>
      <p:pic>
        <p:nvPicPr>
          <p:cNvPr id="23" name="Image 6" descr="preencoded.png">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6146448" y="4414738"/>
            <a:ext cx="2656119" cy="1663601"/>
          </a:xfrm>
          <a:prstGeom prst="rect">
            <a:avLst/>
          </a:prstGeom>
        </p:spPr>
      </p:pic>
      <p:sp>
        <p:nvSpPr>
          <p:cNvPr id="24" name="Text 15"/>
          <p:cNvSpPr/>
          <p:nvPr/>
        </p:nvSpPr>
        <p:spPr>
          <a:xfrm>
            <a:off x="6285450" y="4907657"/>
            <a:ext cx="2378115" cy="207863"/>
          </a:xfrm>
          <a:prstGeom prst="rect">
            <a:avLst/>
          </a:prstGeom>
          <a:noFill/>
          <a:ln/>
        </p:spPr>
        <p:txBody>
          <a:bodyPr wrap="none" lIns="0" tIns="0" rIns="0" bIns="0" rtlCol="0" anchor="t"/>
          <a:lstStyle/>
          <a:p>
            <a:pPr rtl="1" algn="r" indent="0" marL="0">
              <a:lnSpc>
                <a:spcPct val="104000"/>
              </a:lnSpc>
              <a:buNone/>
            </a:pPr>
            <a:r>
              <a:rPr lang="ar-SA" altLang="en-US" sz="1300" b="1" dirty="0">
                <a:solidFill>
                  <a:srgbClr val="384653"/>
                </a:solidFill>
                <a:latin typeface="GE SS Two Light" pitchFamily="34" charset="0"/>
                <a:ea typeface="GE SS Two Light" pitchFamily="34" charset="-122"/>
                <a:cs typeface="GE SS Two Light" pitchFamily="34" charset="-120"/>
              </a:rPr>
              <a:t>التقييم</a:t>
            </a:r>
            <a:pPr rtl="1" algn="r" indent="0" marL="0">
              <a:lnSpc>
                <a:spcPct val="104000"/>
              </a:lnSpc>
              <a:buNone/>
            </a:pPr>
            <a:r>
              <a:rPr lang="ar-SA" altLang="en-US" sz="1300" b="1" i="1" dirty="0">
                <a:solidFill>
                  <a:srgbClr val="384653"/>
                </a:solidFill>
                <a:latin typeface="GE SS Two Light" pitchFamily="34" charset="0"/>
                <a:ea typeface="GE SS Two Light" pitchFamily="34" charset="-122"/>
                <a:cs typeface="GE SS Two Light" pitchFamily="34" charset="-120"/>
              </a:rPr>
              <a:t> </a:t>
            </a:r>
            <a:pPr rtl="1" algn="r" indent="0" marL="0">
              <a:lnSpc>
                <a:spcPct val="104000"/>
              </a:lnSpc>
              <a:buNone/>
            </a:pPr>
            <a:r>
              <a:rPr lang="ar-SA" altLang="en-US" sz="1300" b="1" dirty="0">
                <a:solidFill>
                  <a:srgbClr val="384653"/>
                </a:solidFill>
                <a:latin typeface="GE SS Two Light" pitchFamily="34" charset="0"/>
                <a:ea typeface="GE SS Two Light" pitchFamily="34" charset="-122"/>
                <a:cs typeface="GE SS Two Light" pitchFamily="34" charset="-120"/>
              </a:rPr>
              <a:t>الخاص</a:t>
            </a:r>
            <a:pPr rtl="1" algn="r" indent="0" marL="0">
              <a:lnSpc>
                <a:spcPct val="104000"/>
              </a:lnSpc>
              <a:buNone/>
            </a:pPr>
            <a:r>
              <a:rPr lang="ar-SA" altLang="en-US" sz="1300" b="1" i="1" dirty="0">
                <a:solidFill>
                  <a:srgbClr val="384653"/>
                </a:solidFill>
                <a:latin typeface="GE SS Two Light" pitchFamily="34" charset="0"/>
                <a:ea typeface="GE SS Two Light" pitchFamily="34" charset="-122"/>
                <a:cs typeface="GE SS Two Light" pitchFamily="34" charset="-120"/>
              </a:rPr>
              <a:t> </a:t>
            </a:r>
            <a:pPr rtl="1" algn="r" indent="0" marL="0">
              <a:lnSpc>
                <a:spcPct val="104000"/>
              </a:lnSpc>
              <a:buNone/>
            </a:pPr>
            <a:r>
              <a:rPr lang="ar-SA" altLang="en-US" sz="1300" b="1" dirty="0">
                <a:solidFill>
                  <a:srgbClr val="384653"/>
                </a:solidFill>
                <a:latin typeface="GE SS Two Light" pitchFamily="34" charset="0"/>
                <a:ea typeface="GE SS Two Light" pitchFamily="34" charset="-122"/>
                <a:cs typeface="GE SS Two Light" pitchFamily="34" charset="-120"/>
              </a:rPr>
              <a:t>بهذا</a:t>
            </a:r>
            <a:pPr rtl="1" algn="r" indent="0" marL="0">
              <a:lnSpc>
                <a:spcPct val="104000"/>
              </a:lnSpc>
              <a:buNone/>
            </a:pPr>
            <a:r>
              <a:rPr lang="ar-SA" altLang="en-US" sz="1300" b="1" i="1" dirty="0">
                <a:solidFill>
                  <a:srgbClr val="384653"/>
                </a:solidFill>
                <a:latin typeface="GE SS Two Light" pitchFamily="34" charset="0"/>
                <a:ea typeface="GE SS Two Light" pitchFamily="34" charset="-122"/>
                <a:cs typeface="GE SS Two Light" pitchFamily="34" charset="-120"/>
              </a:rPr>
              <a:t> </a:t>
            </a:r>
            <a:pPr rtl="1" algn="r" indent="0" marL="0">
              <a:lnSpc>
                <a:spcPct val="104000"/>
              </a:lnSpc>
              <a:buNone/>
            </a:pPr>
            <a:r>
              <a:rPr lang="ar-SA" altLang="en-US" sz="1300" b="1" dirty="0">
                <a:solidFill>
                  <a:srgbClr val="384653"/>
                </a:solidFill>
                <a:latin typeface="GE SS Two Light" pitchFamily="34" charset="0"/>
                <a:ea typeface="GE SS Two Light" pitchFamily="34" charset="-122"/>
                <a:cs typeface="GE SS Two Light" pitchFamily="34" charset="-120"/>
              </a:rPr>
              <a:t>النشاط</a:t>
            </a:r>
            <a:endParaRPr lang="ar-SA" sz="1300" dirty="0"/>
          </a:p>
        </p:txBody>
      </p:sp>
      <p:sp>
        <p:nvSpPr>
          <p:cNvPr id="25" name="Text 16"/>
          <p:cNvSpPr/>
          <p:nvPr/>
        </p:nvSpPr>
        <p:spPr>
          <a:xfrm>
            <a:off x="6285450" y="5176143"/>
            <a:ext cx="2378115" cy="363934"/>
          </a:xfrm>
          <a:prstGeom prst="rect">
            <a:avLst/>
          </a:prstGeom>
          <a:noFill/>
          <a:ln/>
        </p:spPr>
        <p:txBody>
          <a:bodyPr wrap="square" lIns="0" tIns="0" rIns="50553" bIns="0" rtlCol="0" anchor="t">
            <a:normAutofit/>
          </a:bodyPr>
          <a:lstStyle/>
          <a:p>
            <a:pPr rtl="1" algn="r" marL="193040" indent="-193040">
              <a:lnSpc>
                <a:spcPct val="120000"/>
              </a:lnSpc>
              <a:buSzPct val="100000"/>
              <a:buChar char="•"/>
            </a:pPr>
            <a:r>
              <a:rPr lang="ar-SA" altLang="en-US" sz="950" dirty="0">
                <a:solidFill>
                  <a:srgbClr val="384653"/>
                </a:solidFill>
                <a:latin typeface="WinSoft Pro Medium" pitchFamily="34" charset="0"/>
                <a:ea typeface="WinSoft Pro Medium" pitchFamily="34" charset="-122"/>
                <a:cs typeface="WinSoft Pro Medium" pitchFamily="34" charset="-120"/>
              </a:rPr>
              <a:t>يتم تقييم المنتج بالرجوع لأداة تقييم نشاط 2.3 في حقيبة الأدوات.</a:t>
            </a:r>
            <a:endParaRPr lang="ar-SA" sz="950" dirty="0"/>
          </a:p>
        </p:txBody>
      </p:sp>
      <p:pic>
        <p:nvPicPr>
          <p:cNvPr id="26" name="Image 7" descr="preencoded.png">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3389228" y="4414738"/>
            <a:ext cx="2656119" cy="1663601"/>
          </a:xfrm>
          <a:prstGeom prst="rect">
            <a:avLst/>
          </a:prstGeom>
        </p:spPr>
      </p:pic>
      <p:sp>
        <p:nvSpPr>
          <p:cNvPr id="27" name="Text 17"/>
          <p:cNvSpPr/>
          <p:nvPr/>
        </p:nvSpPr>
        <p:spPr>
          <a:xfrm>
            <a:off x="3528230" y="4907657"/>
            <a:ext cx="2378115" cy="207863"/>
          </a:xfrm>
          <a:prstGeom prst="rect">
            <a:avLst/>
          </a:prstGeom>
          <a:noFill/>
          <a:ln/>
        </p:spPr>
        <p:txBody>
          <a:bodyPr wrap="none" lIns="0" tIns="0" rIns="0" bIns="0" rtlCol="0" anchor="t"/>
          <a:lstStyle/>
          <a:p>
            <a:pPr rtl="1" algn="r" indent="0" marL="0">
              <a:lnSpc>
                <a:spcPct val="104000"/>
              </a:lnSpc>
              <a:buNone/>
            </a:pPr>
            <a:r>
              <a:rPr lang="ar-SA" altLang="en-US" sz="1300" b="1" dirty="0">
                <a:solidFill>
                  <a:srgbClr val="384653"/>
                </a:solidFill>
                <a:latin typeface="GE SS Two Light" pitchFamily="34" charset="0"/>
                <a:ea typeface="GE SS Two Light" pitchFamily="34" charset="-122"/>
                <a:cs typeface="GE SS Two Light" pitchFamily="34" charset="-120"/>
              </a:rPr>
              <a:t>المراجع</a:t>
            </a:r>
            <a:endParaRPr lang="ar-SA" sz="1300" dirty="0"/>
          </a:p>
        </p:txBody>
      </p:sp>
      <p:sp>
        <p:nvSpPr>
          <p:cNvPr id="28" name="Text 18"/>
          <p:cNvSpPr/>
          <p:nvPr/>
        </p:nvSpPr>
        <p:spPr>
          <a:xfrm>
            <a:off x="3528230" y="5176143"/>
            <a:ext cx="2378115" cy="763191"/>
          </a:xfrm>
          <a:prstGeom prst="rect">
            <a:avLst/>
          </a:prstGeom>
          <a:noFill/>
          <a:ln/>
        </p:spPr>
        <p:txBody>
          <a:bodyPr wrap="square" lIns="0" tIns="0" rIns="0" bIns="0" rtlCol="0" anchor="t">
            <a:normAutofit/>
          </a:bodyPr>
          <a:lstStyle/>
          <a:p>
            <a:pPr algn="l" marL="193040" indent="-193040">
              <a:lnSpc>
                <a:spcPct val="120000"/>
              </a:lnSpc>
              <a:buSzPct val="100000"/>
              <a:buChar char="•"/>
            </a:pPr>
            <a:r>
              <a:rPr lang="en-US" sz="950" dirty="0">
                <a:solidFill>
                  <a:srgbClr val="384653"/>
                </a:solidFill>
                <a:latin typeface="WinSoft Pro Medium" pitchFamily="34" charset="0"/>
                <a:ea typeface="WinSoft Pro Medium" pitchFamily="34" charset="-122"/>
                <a:cs typeface="WinSoft Pro Medium" pitchFamily="34" charset="-120"/>
              </a:rPr>
              <a:t>UNESCO-UNEVOC – Inclusion in TVET: A Practical Guide</a:t>
            </a:r>
            <a:endParaRPr lang="en-US" sz="950" dirty="0"/>
          </a:p>
          <a:p>
            <a:pPr algn="l" marL="193040" indent="-193040">
              <a:lnSpc>
                <a:spcPct val="120000"/>
              </a:lnSpc>
              <a:buSzPct val="100000"/>
              <a:buChar char="•"/>
            </a:pPr>
            <a:r>
              <a:rPr lang="en-US" sz="950" dirty="0">
                <a:solidFill>
                  <a:srgbClr val="384653"/>
                </a:solidFill>
                <a:latin typeface="WinSoft Pro Medium" pitchFamily="34" charset="0"/>
                <a:ea typeface="WinSoft Pro Medium" pitchFamily="34" charset="-122"/>
                <a:cs typeface="WinSoft Pro Medium" pitchFamily="34" charset="-120"/>
              </a:rPr>
              <a:t>UNESCO-UNEVOC – Inclusion and Youth Employability</a:t>
            </a:r>
            <a:endParaRPr lang="en-US" sz="950" dirty="0"/>
          </a:p>
        </p:txBody>
      </p:sp>
      <p:pic>
        <p:nvPicPr>
          <p:cNvPr id="29" name="Image 8" descr="preencoded.png">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631908" y="4414738"/>
            <a:ext cx="2656218" cy="1663601"/>
          </a:xfrm>
          <a:prstGeom prst="rect">
            <a:avLst/>
          </a:prstGeom>
        </p:spPr>
      </p:pic>
      <p:sp>
        <p:nvSpPr>
          <p:cNvPr id="30" name="Text 19"/>
          <p:cNvSpPr/>
          <p:nvPr/>
        </p:nvSpPr>
        <p:spPr>
          <a:xfrm>
            <a:off x="770910" y="4907657"/>
            <a:ext cx="2378214" cy="207863"/>
          </a:xfrm>
          <a:prstGeom prst="rect">
            <a:avLst/>
          </a:prstGeom>
          <a:noFill/>
          <a:ln/>
        </p:spPr>
        <p:txBody>
          <a:bodyPr wrap="none" lIns="0" tIns="0" rIns="0" bIns="0" rtlCol="0" anchor="t"/>
          <a:lstStyle/>
          <a:p>
            <a:pPr rtl="1" algn="r" indent="0" marL="0">
              <a:lnSpc>
                <a:spcPct val="104000"/>
              </a:lnSpc>
              <a:buNone/>
            </a:pPr>
            <a:r>
              <a:rPr lang="ar-SA" altLang="en-US" sz="1300" b="1" dirty="0">
                <a:solidFill>
                  <a:srgbClr val="384653"/>
                </a:solidFill>
                <a:latin typeface="GE SS Two Light" pitchFamily="34" charset="0"/>
                <a:ea typeface="GE SS Two Light" pitchFamily="34" charset="-122"/>
                <a:cs typeface="GE SS Two Light" pitchFamily="34" charset="-120"/>
              </a:rPr>
              <a:t>القراءات</a:t>
            </a:r>
            <a:pPr rtl="1" algn="r" indent="0" marL="0">
              <a:lnSpc>
                <a:spcPct val="104000"/>
              </a:lnSpc>
              <a:buNone/>
            </a:pPr>
            <a:r>
              <a:rPr lang="ar-SA" altLang="en-US" sz="1300" b="1" i="1" dirty="0">
                <a:solidFill>
                  <a:srgbClr val="384653"/>
                </a:solidFill>
                <a:latin typeface="GE SS Two Light" pitchFamily="34" charset="0"/>
                <a:ea typeface="GE SS Two Light" pitchFamily="34" charset="-122"/>
                <a:cs typeface="GE SS Two Light" pitchFamily="34" charset="-120"/>
              </a:rPr>
              <a:t> </a:t>
            </a:r>
            <a:pPr rtl="1" algn="r" indent="0" marL="0">
              <a:lnSpc>
                <a:spcPct val="104000"/>
              </a:lnSpc>
              <a:buNone/>
            </a:pPr>
            <a:r>
              <a:rPr lang="ar-SA" altLang="en-US" sz="1300" b="1" dirty="0">
                <a:solidFill>
                  <a:srgbClr val="384653"/>
                </a:solidFill>
                <a:latin typeface="GE SS Two Light" pitchFamily="34" charset="0"/>
                <a:ea typeface="GE SS Two Light" pitchFamily="34" charset="-122"/>
                <a:cs typeface="GE SS Two Light" pitchFamily="34" charset="-120"/>
              </a:rPr>
              <a:t>الإضافية</a:t>
            </a:r>
            <a:endParaRPr lang="ar-SA" sz="1300" dirty="0"/>
          </a:p>
        </p:txBody>
      </p:sp>
      <p:sp>
        <p:nvSpPr>
          <p:cNvPr id="31" name="Text 20"/>
          <p:cNvSpPr/>
          <p:nvPr/>
        </p:nvSpPr>
        <p:spPr>
          <a:xfrm>
            <a:off x="770910" y="5176143"/>
            <a:ext cx="2378214" cy="581223"/>
          </a:xfrm>
          <a:prstGeom prst="rect">
            <a:avLst/>
          </a:prstGeom>
          <a:noFill/>
          <a:ln/>
        </p:spPr>
        <p:txBody>
          <a:bodyPr wrap="square" lIns="0" tIns="0" rIns="0" bIns="0" rtlCol="0" anchor="t">
            <a:normAutofit/>
          </a:bodyPr>
          <a:lstStyle/>
          <a:p>
            <a:pPr algn="l" marL="193040" indent="-193040">
              <a:lnSpc>
                <a:spcPct val="120000"/>
              </a:lnSpc>
              <a:buSzPct val="100000"/>
              <a:buChar char="•"/>
            </a:pPr>
            <a:r>
              <a:rPr lang="en-US" sz="950" dirty="0">
                <a:solidFill>
                  <a:srgbClr val="384653"/>
                </a:solidFill>
                <a:latin typeface="WinSoft Pro Medium" pitchFamily="34" charset="0"/>
                <a:ea typeface="WinSoft Pro Medium" pitchFamily="34" charset="-122"/>
                <a:cs typeface="WinSoft Pro Medium" pitchFamily="34" charset="-120"/>
              </a:rPr>
              <a:t>UNRWA – Disability Inclusion Guidelines</a:t>
            </a:r>
            <a:endParaRPr lang="en-US" sz="950" dirty="0"/>
          </a:p>
          <a:p>
            <a:pPr algn="l" marL="193040" indent="-193040">
              <a:lnSpc>
                <a:spcPct val="120000"/>
              </a:lnSpc>
              <a:buSzPct val="100000"/>
              <a:buChar char="•"/>
            </a:pPr>
            <a:r>
              <a:rPr lang="en-US" sz="950" dirty="0">
                <a:solidFill>
                  <a:srgbClr val="384653"/>
                </a:solidFill>
                <a:latin typeface="WinSoft Pro Medium" pitchFamily="34" charset="0"/>
                <a:ea typeface="WinSoft Pro Medium" pitchFamily="34" charset="-122"/>
                <a:cs typeface="WinSoft Pro Medium" pitchFamily="34" charset="-120"/>
              </a:rPr>
              <a:t>CAST – Universal Design for Learning Guidelines 3.0</a:t>
            </a:r>
            <a:endParaRPr lang="en-US" sz="95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pic>
        <p:nvPicPr>
          <p:cNvPr id="2" name="Image 0" descr="">    </p:cNvPr>
          <p:cNvPicPr>
            <a:picLocks noChangeAspect="1"/>
          </p:cNvPicPr>
          <p:nvPr/>
        </p:nvPicPr>
        <p:blipFill>
          <a:blip r:embed="rId1"/>
          <a:stretch>
            <a:fillRect/>
          </a:stretch>
        </p:blipFill>
        <p:spPr>
          <a:xfrm>
            <a:off x="7391215" y="0"/>
            <a:ext cx="4800480" cy="6858000"/>
          </a:xfrm>
          <a:custGeom>
            <a:avLst/>
            <a:gdLst/>
            <a:ahLst/>
            <a:cxnLst/>
            <a:rect l="0" t="0" r="100000" b="100000"/>
            <a:pathLst>
              <a:path w="100000" h="100000">
                <a:moveTo>
                  <a:pt x="9570" y="0"/>
                </a:moveTo>
                <a:lnTo>
                  <a:pt x="100000" y="0"/>
                </a:lnTo>
                <a:lnTo>
                  <a:pt x="100000" y="100000"/>
                </a:lnTo>
                <a:lnTo>
                  <a:pt x="30760" y="100000"/>
                </a:lnTo>
                <a:lnTo>
                  <a:pt x="26370" y="95510"/>
                </a:lnTo>
                <a:lnTo>
                  <a:pt x="26370" y="95310"/>
                </a:lnTo>
                <a:lnTo>
                  <a:pt x="25490" y="94530"/>
                </a:lnTo>
                <a:lnTo>
                  <a:pt x="25490" y="94340"/>
                </a:lnTo>
                <a:lnTo>
                  <a:pt x="22660" y="91210"/>
                </a:lnTo>
                <a:lnTo>
                  <a:pt x="18360" y="85550"/>
                </a:lnTo>
                <a:lnTo>
                  <a:pt x="15140" y="80660"/>
                </a:lnTo>
                <a:lnTo>
                  <a:pt x="11910" y="75000"/>
                </a:lnTo>
                <a:lnTo>
                  <a:pt x="9280" y="69530"/>
                </a:lnTo>
                <a:lnTo>
                  <a:pt x="6840" y="63380"/>
                </a:lnTo>
                <a:lnTo>
                  <a:pt x="4790" y="56740"/>
                </a:lnTo>
                <a:lnTo>
                  <a:pt x="3320" y="50200"/>
                </a:lnTo>
                <a:lnTo>
                  <a:pt x="2440" y="44140"/>
                </a:lnTo>
                <a:lnTo>
                  <a:pt x="2050" y="39060"/>
                </a:lnTo>
                <a:lnTo>
                  <a:pt x="2050" y="30860"/>
                </a:lnTo>
                <a:lnTo>
                  <a:pt x="2540" y="25000"/>
                </a:lnTo>
                <a:lnTo>
                  <a:pt x="3320" y="19820"/>
                </a:lnTo>
                <a:lnTo>
                  <a:pt x="4880" y="12890"/>
                </a:lnTo>
                <a:lnTo>
                  <a:pt x="6930" y="6350"/>
                </a:lnTo>
                <a:close/>
              </a:path>
            </a:pathLst>
          </a:custGeom>
        </p:spPr>
      </p:pic>
      <p:sp>
        <p:nvSpPr>
          <p:cNvPr id="3" name="Text 0"/>
          <p:cNvSpPr/>
          <p:nvPr/>
        </p:nvSpPr>
        <p:spPr>
          <a:xfrm>
            <a:off x="631908" y="2797969"/>
            <a:ext cx="6355993" cy="519609"/>
          </a:xfrm>
          <a:prstGeom prst="rect">
            <a:avLst/>
          </a:prstGeom>
          <a:noFill/>
          <a:ln/>
        </p:spPr>
        <p:txBody>
          <a:bodyPr wrap="none" lIns="0" tIns="0" rIns="0" bIns="0" rtlCol="0" anchor="t"/>
          <a:lstStyle/>
          <a:p>
            <a:pPr rtl="1" algn="ctr" indent="0" marL="0">
              <a:lnSpc>
                <a:spcPct val="104000"/>
              </a:lnSpc>
              <a:buNone/>
            </a:pPr>
            <a:r>
              <a:rPr lang="ar-SA" altLang="en-US" sz="3250" dirty="0">
                <a:solidFill>
                  <a:srgbClr val="2E3C4E"/>
                </a:solidFill>
                <a:latin typeface="GE SS Two Light" pitchFamily="34" charset="0"/>
                <a:ea typeface="GE SS Two Light" pitchFamily="34" charset="-122"/>
                <a:cs typeface="GE SS Two Light" pitchFamily="34" charset="-120"/>
              </a:rPr>
              <a:t>حقيبة الأدوات</a:t>
            </a:r>
            <a:endParaRPr lang="ar-SA" sz="3250" dirty="0"/>
          </a:p>
        </p:txBody>
      </p:sp>
      <p:sp>
        <p:nvSpPr>
          <p:cNvPr id="4" name="Text 1"/>
          <p:cNvSpPr/>
          <p:nvPr/>
        </p:nvSpPr>
        <p:spPr>
          <a:xfrm>
            <a:off x="631908" y="3554512"/>
            <a:ext cx="6355993" cy="505420"/>
          </a:xfrm>
          <a:prstGeom prst="rect">
            <a:avLst/>
          </a:prstGeom>
          <a:noFill/>
          <a:ln/>
        </p:spPr>
        <p:txBody>
          <a:bodyPr wrap="square" lIns="0" tIns="0" rIns="0" bIns="0" rtlCol="0" anchor="t">
            <a:normAutofit/>
          </a:bodyPr>
          <a:lstStyle/>
          <a:p>
            <a:pPr rtl="1" algn="ctr" indent="0" marL="0">
              <a:lnSpc>
                <a:spcPct val="133000"/>
              </a:lnSpc>
              <a:buNone/>
            </a:pPr>
            <a:r>
              <a:rPr lang="ar-SA" altLang="en-US" sz="1200" dirty="0">
                <a:solidFill>
                  <a:srgbClr val="384653"/>
                </a:solidFill>
                <a:latin typeface="WinSoft Pro Medium" pitchFamily="34" charset="0"/>
                <a:ea typeface="WinSoft Pro Medium" pitchFamily="34" charset="-122"/>
                <a:cs typeface="WinSoft Pro Medium" pitchFamily="34" charset="-120"/>
              </a:rPr>
              <a:t>تضم حقيبة الأدوات أوراق العمل ودراسات الحالة التي أُشير إليها ضمن أنشطة التعلّم أعلاه، مرتّبة وفق تسلسل الأنشطة، لتستخدمها مباشرة أثناء تنفيذ كل نشاط.</a:t>
            </a:r>
            <a:endParaRPr lang="ar-SA" sz="120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spTree>
      <p:nvGrpSpPr>
        <p:cNvPr id="1" name=""/>
        <p:cNvGrpSpPr/>
        <p:nvPr/>
      </p:nvGrpSpPr>
      <p:grpSpPr>
        <a:xfrm>
          <a:off x="0" y="0"/>
          <a:ext cx="0" cy="0"/>
          <a:chOff x="0" y="0"/>
          <a:chExt cx="0" cy="0"/>
        </a:xfrm>
      </p:grpSpPr>
      <p:sp>
        <p:nvSpPr>
          <p:cNvPr id="2" name="Text 0"/>
          <p:cNvSpPr/>
          <p:nvPr/>
        </p:nvSpPr>
        <p:spPr>
          <a:xfrm>
            <a:off x="631908" y="682625"/>
            <a:ext cx="10927878" cy="519609"/>
          </a:xfrm>
          <a:prstGeom prst="rect">
            <a:avLst/>
          </a:prstGeom>
          <a:noFill/>
          <a:ln/>
        </p:spPr>
        <p:txBody>
          <a:bodyPr wrap="none" lIns="0" tIns="0" rIns="0" bIns="0" rtlCol="0" anchor="t"/>
          <a:lstStyle/>
          <a:p>
            <a:pPr rtl="1" algn="r" indent="0" marL="0">
              <a:lnSpc>
                <a:spcPct val="104000"/>
              </a:lnSpc>
              <a:buNone/>
            </a:pPr>
            <a:r>
              <a:rPr lang="ar-SA" altLang="en-US" sz="3250" b="1" dirty="0">
                <a:solidFill>
                  <a:srgbClr val="2E3C4E"/>
                </a:solidFill>
                <a:latin typeface="GE SS Two Light" pitchFamily="34" charset="0"/>
                <a:ea typeface="GE SS Two Light" pitchFamily="34" charset="-122"/>
                <a:cs typeface="GE SS Two Light" pitchFamily="34" charset="-120"/>
              </a:rPr>
              <a:t>ورقة العمل (1.1): مصفوفة حواجز دورة التعلم</a:t>
            </a:r>
            <a:endParaRPr lang="ar-SA" sz="3250" dirty="0"/>
          </a:p>
        </p:txBody>
      </p:sp>
      <p:sp>
        <p:nvSpPr>
          <p:cNvPr id="3" name="Text 1"/>
          <p:cNvSpPr/>
          <p:nvPr/>
        </p:nvSpPr>
        <p:spPr>
          <a:xfrm>
            <a:off x="631908" y="1518146"/>
            <a:ext cx="10927878" cy="1737320"/>
          </a:xfrm>
          <a:prstGeom prst="rect">
            <a:avLst/>
          </a:prstGeom>
          <a:noFill/>
          <a:ln/>
        </p:spPr>
        <p:txBody>
          <a:bodyPr wrap="square" lIns="0" tIns="0" rIns="63192" bIns="0" rtlCol="0" anchor="t">
            <a:normAutofit/>
          </a:bodyPr>
          <a:lstStyle/>
          <a:p>
            <a:pPr rtl="1" algn="r" marL="243840" indent="-243840">
              <a:lnSpc>
                <a:spcPct val="133000"/>
              </a:lnSpc>
              <a:buSzPct val="100000"/>
              <a:buChar char="•"/>
            </a:pPr>
            <a:r>
              <a:rPr lang="ar-SA" altLang="en-US" sz="1200" dirty="0">
                <a:solidFill>
                  <a:srgbClr val="384653"/>
                </a:solidFill>
                <a:latin typeface="WinSoft Pro Medium" pitchFamily="34" charset="0"/>
                <a:ea typeface="WinSoft Pro Medium" pitchFamily="34" charset="-122"/>
                <a:cs typeface="WinSoft Pro Medium" pitchFamily="34" charset="-120"/>
              </a:rPr>
              <a:t>اختر برنامجًا مهنيًا تعرفه. ثم اكتب حالة (من تخصصك) على غرار الحالة في النقطة التالية.</a:t>
            </a:r>
            <a:endParaRPr lang="ar-SA" sz="1200" dirty="0"/>
          </a:p>
          <a:p>
            <a:pPr rtl="1" algn="r" marL="243840" indent="-243840">
              <a:lnSpc>
                <a:spcPct val="133000"/>
              </a:lnSpc>
              <a:buSzPct val="100000"/>
              <a:buChar char="•"/>
            </a:pPr>
            <a:r>
              <a:rPr lang="ar-SA" altLang="en-US" sz="1200" b="1" dirty="0">
                <a:solidFill>
                  <a:srgbClr val="384653"/>
                </a:solidFill>
                <a:latin typeface="WinSoft Pro Medium" pitchFamily="34" charset="0"/>
                <a:ea typeface="WinSoft Pro Medium" pitchFamily="34" charset="-122"/>
                <a:cs typeface="WinSoft Pro Medium" pitchFamily="34" charset="-120"/>
              </a:rPr>
              <a:t>الحالة:</a:t>
            </a:r>
            <a:pPr rtl="1" algn="r" marL="243840" indent="-243840">
              <a:lnSpc>
                <a:spcPct val="133000"/>
              </a:lnSpc>
              <a:buSzPct val="100000"/>
              <a:buChar char="•"/>
            </a:pPr>
            <a:r>
              <a:rPr lang="ar-SA" altLang="en-US" sz="1200" dirty="0">
                <a:solidFill>
                  <a:srgbClr val="384653"/>
                </a:solidFill>
                <a:latin typeface="WinSoft Pro Medium" pitchFamily="34" charset="0"/>
                <a:ea typeface="WinSoft Pro Medium" pitchFamily="34" charset="-122"/>
                <a:cs typeface="WinSoft Pro Medium" pitchFamily="34" charset="-120"/>
              </a:rPr>
              <a:t> متدرب لديه إعاقة بصرية يتقدم لدورة لحام؛ معلومات القبول متاحة كصورة ممسوحة، والعروض العملية بلا وصف لفظي، واختبار النظرية يستخدم رسومات صغيرة، والتقويم العملي في غرفة غير مألوفة.</a:t>
            </a:r>
            <a:endParaRPr lang="ar-SA" sz="1200" dirty="0"/>
          </a:p>
          <a:p>
            <a:pPr rtl="1" algn="r" marL="243840" indent="-243840">
              <a:lnSpc>
                <a:spcPct val="133000"/>
              </a:lnSpc>
              <a:buSzPct val="100000"/>
              <a:buChar char="•"/>
            </a:pPr>
            <a:r>
              <a:rPr lang="ar-SA" altLang="en-US" sz="1200" dirty="0">
                <a:solidFill>
                  <a:srgbClr val="384653"/>
                </a:solidFill>
                <a:latin typeface="WinSoft Pro Medium" pitchFamily="34" charset="0"/>
                <a:ea typeface="WinSoft Pro Medium" pitchFamily="34" charset="-122"/>
                <a:cs typeface="WinSoft Pro Medium" pitchFamily="34" charset="-120"/>
              </a:rPr>
              <a:t>ابدأ بمرحلة محددة من رحلة المتعلم. اكتب ملاحظة قابلة للرصد، ثم سجل مصدرها.</a:t>
            </a:r>
            <a:endParaRPr lang="ar-SA" sz="1200" dirty="0"/>
          </a:p>
          <a:p>
            <a:pPr rtl="1" algn="r" marL="243840" indent="-243840">
              <a:lnSpc>
                <a:spcPct val="133000"/>
              </a:lnSpc>
              <a:buSzPct val="100000"/>
              <a:buChar char="•"/>
            </a:pPr>
            <a:r>
              <a:rPr lang="ar-SA" altLang="en-US" sz="1200" dirty="0">
                <a:solidFill>
                  <a:srgbClr val="384653"/>
                </a:solidFill>
                <a:latin typeface="WinSoft Pro Medium" pitchFamily="34" charset="0"/>
                <a:ea typeface="WinSoft Pro Medium" pitchFamily="34" charset="-122"/>
                <a:cs typeface="WinSoft Pro Medium" pitchFamily="34" charset="-120"/>
              </a:rPr>
              <a:t>أضف نقطة قوة وصوت المتدرب. صغ الحاجز بوصفه تفاعلاً بين الشخص والبيئة، وحدد أثره. اقترح استجابة أولية قابلة للتجربة، ثم اكتب مسبقاً ما الدليل الذي سيشير إلى نجاحها أو الحاجة إلى تعديلها. إذا احتجت معلومة حساسة لا تؤثر في القرار، فلا تجمعها.</a:t>
            </a:r>
            <a:endParaRPr lang="ar-SA" sz="1200" dirty="0"/>
          </a:p>
          <a:p>
            <a:pPr rtl="1" algn="r" marL="243840" indent="-243840">
              <a:lnSpc>
                <a:spcPct val="133000"/>
              </a:lnSpc>
              <a:buSzPct val="100000"/>
              <a:buChar char="•"/>
            </a:pPr>
            <a:r>
              <a:rPr lang="ar-SA" altLang="en-US" sz="1200" dirty="0">
                <a:solidFill>
                  <a:srgbClr val="384653"/>
                </a:solidFill>
                <a:latin typeface="WinSoft Pro Medium" pitchFamily="34" charset="0"/>
                <a:ea typeface="WinSoft Pro Medium" pitchFamily="34" charset="-122"/>
                <a:cs typeface="WinSoft Pro Medium" pitchFamily="34" charset="-120"/>
              </a:rPr>
              <a:t>قم ببناء مصفوفة الحواجز/ التحديات في ضوء المعايير في الجدول الآتي:</a:t>
            </a:r>
            <a:endParaRPr lang="ar-SA" sz="1200" dirty="0"/>
          </a:p>
        </p:txBody>
      </p:sp>
      <p:graphicFrame>
        <p:nvGraphicFramePr>
          <p:cNvPr id="45" name="Table 0"/>
          <p:cNvGraphicFramePr>
            <a:graphicFrameLocks noGrp="1"/>
          </p:cNvGraphicFramePr>
          <p:nvPr>
            <p:extLst>
              <p:ext uri="{D42A27DB-BD31-4B8C-83A1-F6EECF244321}">
                <p14:modId xmlns:p14="http://schemas.microsoft.com/office/powerpoint/2010/main" val="1579011935"/>
              </p:ext>
            </p:extLst>
          </p:nvPr>
        </p:nvGraphicFramePr>
        <p:xfrm>
          <a:off x="631908" y="3433167"/>
          <a:ext cx="9143771" cy="914400"/>
        </p:xfrm>
        <a:graphic>
          <a:graphicData uri="http://schemas.openxmlformats.org/drawingml/2006/table">
            <a:tbl>
              <a:tblPr/>
              <a:tblGrid>
                <a:gridCol w="2272999"/>
                <a:gridCol w="4812638"/>
                <a:gridCol w="3842242"/>
              </a:tblGrid>
              <a:tr h="454907">
                <a:tc>
                  <a:txBody>
                    <a:bodyPr/>
                    <a:lstStyle/>
                    <a:p>
                      <a:pPr indent="0" marL="0">
                        <a:buNone/>
                      </a:pPr>
                      <a:r>
                        <a:rPr lang="en-US" sz="1200" b="1" dirty="0">
                          <a:solidFill>
                            <a:srgbClr val="FFFFFF"/>
                          </a:solidFill>
                          <a:latin typeface="WinSoft Pro" pitchFamily="34" charset="0"/>
                          <a:ea typeface="WinSoft Pro" pitchFamily="34" charset="-122"/>
                          <a:cs typeface="WinSoft Pro" pitchFamily="34" charset="-120"/>
                        </a:rPr>
                        <a:t>المؤشر</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00AEEF"/>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AEEF"/>
                      </a:solidFill>
                      <a:prstDash val="solid"/>
                      <a:round/>
                      <a:headEnd type="none" w="med" len="med"/>
                      <a:tailEnd type="none" w="med" len="med"/>
                    </a:lnB>
                    <a:solidFill>
                      <a:srgbClr val="00AEEF"/>
                    </a:solidFill>
                  </a:tcPr>
                </a:tc>
                <a:tc>
                  <a:txBody>
                    <a:bodyPr/>
                    <a:lstStyle/>
                    <a:p>
                      <a:pPr indent="0" marL="0">
                        <a:buNone/>
                      </a:pPr>
                      <a:r>
                        <a:rPr lang="en-US" sz="1200" b="1" dirty="0">
                          <a:solidFill>
                            <a:srgbClr val="FFFFFF"/>
                          </a:solidFill>
                          <a:latin typeface="WinSoft Pro" pitchFamily="34" charset="0"/>
                          <a:ea typeface="WinSoft Pro" pitchFamily="34" charset="-122"/>
                          <a:cs typeface="WinSoft Pro" pitchFamily="34" charset="-120"/>
                        </a:rPr>
                        <a:t>ماذا يعني عملياً؟</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00AEEF"/>
                      </a:solidFill>
                      <a:prstDash val="solid"/>
                      <a:round/>
                      <a:headEnd type="none" w="med" len="med"/>
                      <a:tailEnd type="none" w="med" len="med"/>
                    </a:lnL>
                    <a:lnR w="12700" cap="flat" cmpd="sng" algn="ctr">
                      <a:solidFill>
                        <a:srgbClr val="00AEEF"/>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AEEF"/>
                      </a:solidFill>
                      <a:prstDash val="solid"/>
                      <a:round/>
                      <a:headEnd type="none" w="med" len="med"/>
                      <a:tailEnd type="none" w="med" len="med"/>
                    </a:lnB>
                    <a:solidFill>
                      <a:srgbClr val="00AEEF"/>
                    </a:solidFill>
                  </a:tcPr>
                </a:tc>
                <a:tc>
                  <a:txBody>
                    <a:bodyPr/>
                    <a:lstStyle/>
                    <a:p>
                      <a:pPr indent="0" marL="0">
                        <a:buNone/>
                      </a:pPr>
                      <a:r>
                        <a:rPr lang="en-US" sz="1200" b="1" dirty="0">
                          <a:solidFill>
                            <a:srgbClr val="FFFFFF"/>
                          </a:solidFill>
                          <a:latin typeface="WinSoft Pro" pitchFamily="34" charset="0"/>
                          <a:ea typeface="WinSoft Pro" pitchFamily="34" charset="-122"/>
                          <a:cs typeface="WinSoft Pro" pitchFamily="34" charset="-120"/>
                        </a:rPr>
                        <a:t>الدليل المقبول في المنتج</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00AEEF"/>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AEEF"/>
                      </a:solidFill>
                      <a:prstDash val="solid"/>
                      <a:round/>
                      <a:headEnd type="none" w="med" len="med"/>
                      <a:tailEnd type="none" w="med" len="med"/>
                    </a:lnB>
                    <a:solidFill>
                      <a:srgbClr val="00AEEF"/>
                    </a:solidFill>
                  </a:tcPr>
                </a:tc>
              </a:tr>
              <a:tr h="454907">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التمييز بين الدليل والافتراض</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F5F5F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F5F5F5"/>
                      </a:solidFill>
                      <a:prstDash val="solid"/>
                      <a:round/>
                      <a:headEnd type="none" w="med" len="med"/>
                      <a:tailEnd type="none" w="med" len="med"/>
                    </a:lnB>
                    <a:solidFill>
                      <a:srgbClr val="000000">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صياغة ملاحظات قابلة للرصد وعدم تحويلها إلى أحكام أو تشخيصات.</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5F5F5"/>
                      </a:solidFill>
                      <a:prstDash val="solid"/>
                      <a:round/>
                      <a:headEnd type="none" w="med" len="med"/>
                      <a:tailEnd type="none" w="med" len="med"/>
                    </a:lnL>
                    <a:lnR w="12700" cap="flat" cmpd="sng" algn="ctr">
                      <a:solidFill>
                        <a:srgbClr val="F5F5F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F5F5F5"/>
                      </a:solidFill>
                      <a:prstDash val="solid"/>
                      <a:round/>
                      <a:headEnd type="none" w="med" len="med"/>
                      <a:tailEnd type="none" w="med" len="med"/>
                    </a:lnB>
                    <a:solidFill>
                      <a:srgbClr val="000000">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أمثلة محددة + مصدر معلوم لكل استنتاج رئيس.</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5F5F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F5F5F5"/>
                      </a:solidFill>
                      <a:prstDash val="solid"/>
                      <a:round/>
                      <a:headEnd type="none" w="med" len="med"/>
                      <a:tailEnd type="none" w="med" len="med"/>
                    </a:lnB>
                    <a:solidFill>
                      <a:srgbClr val="000000">
                        <a:alpha val="4000"/>
                      </a:srgbClr>
                    </a:solidFill>
                  </a:tcPr>
                </a:tc>
              </a:tr>
              <a:tr h="454907">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إظهار نقطة قوة</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بيان ما يستطيع المتدرب فعله أو المورد الذي يمكن البناء عليه.</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نقطة قوة واحدة على الأقل مرتبطة بالاستجابة.</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FFFFF"/>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4000"/>
                      </a:srgbClr>
                    </a:solidFill>
                  </a:tcPr>
                </a:tc>
              </a:tr>
              <a:tr h="454907">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إدماج صوت المتدرب</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F5F5F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F5F5F5"/>
                      </a:solidFill>
                      <a:prstDash val="solid"/>
                      <a:round/>
                      <a:headEnd type="none" w="med" len="med"/>
                      <a:tailEnd type="none" w="med" len="med"/>
                    </a:lnB>
                    <a:solidFill>
                      <a:srgbClr val="000000">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إشراك المتدرب في فهم الحاجز والحل دون إفصاح حساس.</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5F5F5"/>
                      </a:solidFill>
                      <a:prstDash val="solid"/>
                      <a:round/>
                      <a:headEnd type="none" w="med" len="med"/>
                      <a:tailEnd type="none" w="med" len="med"/>
                    </a:lnL>
                    <a:lnR w="12700" cap="flat" cmpd="sng" algn="ctr">
                      <a:solidFill>
                        <a:srgbClr val="F5F5F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F5F5F5"/>
                      </a:solidFill>
                      <a:prstDash val="solid"/>
                      <a:round/>
                      <a:headEnd type="none" w="med" len="med"/>
                      <a:tailEnd type="none" w="med" len="med"/>
                    </a:lnB>
                    <a:solidFill>
                      <a:srgbClr val="000000">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اقتباس/ تلخيص تفضيل أو وصف وظيفي أثر في القرار.</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5F5F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F5F5F5"/>
                      </a:solidFill>
                      <a:prstDash val="solid"/>
                      <a:round/>
                      <a:headEnd type="none" w="med" len="med"/>
                      <a:tailEnd type="none" w="med" len="med"/>
                    </a:lnB>
                    <a:solidFill>
                      <a:srgbClr val="000000">
                        <a:alpha val="4000"/>
                      </a:srgbClr>
                    </a:solidFill>
                  </a:tcPr>
                </a:tc>
              </a:tr>
              <a:tr h="454907">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ربط الحاجز بالأثر</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شرح كيف يؤثر الحاجز في الوصول/ المشاركة/ التعلم/ السلامة/ الكفاية أو المهارة.</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سلسلة منطقية واضحة لا مجرد تسمية للحاجز.</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FFFFF"/>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4000"/>
                      </a:srgbClr>
                    </a:solidFill>
                  </a:tcPr>
                </a:tc>
              </a:tr>
              <a:tr h="454907">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استجابة متناسبة قابلة للمتابعة</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F5F5F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000000">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حل ضمن الدور يحافظ على الكفاية والسلامة وله دليل متابعة.</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5F5F5"/>
                      </a:solidFill>
                      <a:prstDash val="solid"/>
                      <a:round/>
                      <a:headEnd type="none" w="med" len="med"/>
                      <a:tailEnd type="none" w="med" len="med"/>
                    </a:lnL>
                    <a:lnR w="12700" cap="flat" cmpd="sng" algn="ctr">
                      <a:solidFill>
                        <a:srgbClr val="F5F5F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000000">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إجراء محدد + مسؤول/توقيت عند الحاجة + دليل نجاح.</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5F5F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000000">
                        <a:alpha val="4000"/>
                      </a:srgbClr>
                    </a:solidFill>
                  </a:tcPr>
                </a:tc>
              </a:tr>
            </a:tbl>
          </a:graphicData>
        </a:graphic>
      </p:graphicFrame>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spTree>
      <p:nvGrpSpPr>
        <p:cNvPr id="1" name=""/>
        <p:cNvGrpSpPr/>
        <p:nvPr/>
      </p:nvGrpSpPr>
      <p:grpSpPr>
        <a:xfrm>
          <a:off x="0" y="0"/>
          <a:ext cx="0" cy="0"/>
          <a:chOff x="0" y="0"/>
          <a:chExt cx="0" cy="0"/>
        </a:xfrm>
      </p:grpSpPr>
      <p:sp>
        <p:nvSpPr>
          <p:cNvPr id="2" name="Text 0"/>
          <p:cNvSpPr/>
          <p:nvPr/>
        </p:nvSpPr>
        <p:spPr>
          <a:xfrm>
            <a:off x="22324" y="1477466"/>
            <a:ext cx="11537463" cy="252710"/>
          </a:xfrm>
          <a:prstGeom prst="rect">
            <a:avLst/>
          </a:prstGeom>
          <a:noFill/>
          <a:ln/>
        </p:spPr>
        <p:txBody>
          <a:bodyPr wrap="none" lIns="0" tIns="0" rIns="0" bIns="0" rtlCol="0" anchor="t"/>
          <a:lstStyle/>
          <a:p>
            <a:pPr rtl="1" algn="r" indent="0" marL="0">
              <a:lnSpc>
                <a:spcPct val="133000"/>
              </a:lnSpc>
              <a:buNone/>
            </a:pPr>
            <a:r>
              <a:rPr lang="ar-SA" altLang="en-US" sz="1200" dirty="0">
                <a:solidFill>
                  <a:srgbClr val="384653"/>
                </a:solidFill>
                <a:latin typeface="WinSoft Pro Medium" pitchFamily="34" charset="0"/>
                <a:ea typeface="WinSoft Pro Medium" pitchFamily="34" charset="-122"/>
                <a:cs typeface="WinSoft Pro Medium" pitchFamily="34" charset="-120"/>
              </a:rPr>
              <a:t>بإمكانك استخدام النموذج الآتي لبناء مصفوفة الحواجز/ التحديات:</a:t>
            </a:r>
            <a:endParaRPr lang="ar-SA" sz="1200" dirty="0"/>
          </a:p>
        </p:txBody>
      </p:sp>
      <p:graphicFrame>
        <p:nvGraphicFramePr>
          <p:cNvPr id="46" name="Table 0"/>
          <p:cNvGraphicFramePr>
            <a:graphicFrameLocks noGrp="1"/>
          </p:cNvGraphicFramePr>
          <p:nvPr>
            <p:extLst>
              <p:ext uri="{D42A27DB-BD31-4B8C-83A1-F6EECF244321}">
                <p14:modId xmlns:p14="http://schemas.microsoft.com/office/powerpoint/2010/main" val="1579011935"/>
              </p:ext>
            </p:extLst>
          </p:nvPr>
        </p:nvGraphicFramePr>
        <p:xfrm>
          <a:off x="631908" y="1907877"/>
          <a:ext cx="9143771" cy="914400"/>
        </p:xfrm>
        <a:graphic>
          <a:graphicData uri="http://schemas.openxmlformats.org/drawingml/2006/table">
            <a:tbl>
              <a:tblPr/>
              <a:tblGrid>
                <a:gridCol w="1215180"/>
                <a:gridCol w="2429267"/>
                <a:gridCol w="2091596"/>
                <a:gridCol w="1883966"/>
                <a:gridCol w="1720048"/>
                <a:gridCol w="1587821"/>
              </a:tblGrid>
              <a:tr h="454907">
                <a:tc>
                  <a:txBody>
                    <a:bodyPr/>
                    <a:lstStyle/>
                    <a:p>
                      <a:pPr indent="0" marL="0">
                        <a:buNone/>
                      </a:pPr>
                      <a:r>
                        <a:rPr lang="en-US" sz="1200" b="1" dirty="0">
                          <a:solidFill>
                            <a:srgbClr val="FFFFFF"/>
                          </a:solidFill>
                          <a:latin typeface="WinSoft Pro" pitchFamily="34" charset="0"/>
                          <a:ea typeface="WinSoft Pro" pitchFamily="34" charset="-122"/>
                          <a:cs typeface="WinSoft Pro" pitchFamily="34" charset="-120"/>
                        </a:rPr>
                        <a:t>الاستجابة</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00AEEF"/>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AEEF"/>
                      </a:solidFill>
                      <a:prstDash val="solid"/>
                      <a:round/>
                      <a:headEnd type="none" w="med" len="med"/>
                      <a:tailEnd type="none" w="med" len="med"/>
                    </a:lnB>
                    <a:solidFill>
                      <a:srgbClr val="00AEEF"/>
                    </a:solidFill>
                  </a:tcPr>
                </a:tc>
                <a:tc>
                  <a:txBody>
                    <a:bodyPr/>
                    <a:lstStyle/>
                    <a:p>
                      <a:pPr indent="0" marL="0">
                        <a:buNone/>
                      </a:pPr>
                      <a:r>
                        <a:rPr lang="en-US" sz="1200" b="1" dirty="0">
                          <a:solidFill>
                            <a:srgbClr val="FFFFFF"/>
                          </a:solidFill>
                          <a:latin typeface="WinSoft Pro" pitchFamily="34" charset="0"/>
                          <a:ea typeface="WinSoft Pro" pitchFamily="34" charset="-122"/>
                          <a:cs typeface="WinSoft Pro" pitchFamily="34" charset="-120"/>
                        </a:rPr>
                        <a:t>الأثر</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00AEEF"/>
                      </a:solidFill>
                      <a:prstDash val="solid"/>
                      <a:round/>
                      <a:headEnd type="none" w="med" len="med"/>
                      <a:tailEnd type="none" w="med" len="med"/>
                    </a:lnL>
                    <a:lnR w="12700" cap="flat" cmpd="sng" algn="ctr">
                      <a:solidFill>
                        <a:srgbClr val="00AEEF"/>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AEEF"/>
                      </a:solidFill>
                      <a:prstDash val="solid"/>
                      <a:round/>
                      <a:headEnd type="none" w="med" len="med"/>
                      <a:tailEnd type="none" w="med" len="med"/>
                    </a:lnB>
                    <a:solidFill>
                      <a:srgbClr val="00AEEF"/>
                    </a:solidFill>
                  </a:tcPr>
                </a:tc>
                <a:tc>
                  <a:txBody>
                    <a:bodyPr/>
                    <a:lstStyle/>
                    <a:p>
                      <a:pPr indent="0" marL="0">
                        <a:buNone/>
                      </a:pPr>
                      <a:r>
                        <a:rPr lang="en-US" sz="1200" b="1" dirty="0">
                          <a:solidFill>
                            <a:srgbClr val="FFFFFF"/>
                          </a:solidFill>
                          <a:latin typeface="WinSoft Pro" pitchFamily="34" charset="0"/>
                          <a:ea typeface="WinSoft Pro" pitchFamily="34" charset="-122"/>
                          <a:cs typeface="WinSoft Pro" pitchFamily="34" charset="-120"/>
                        </a:rPr>
                        <a:t>تصنيف الحاجز</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00AEEF"/>
                      </a:solidFill>
                      <a:prstDash val="solid"/>
                      <a:round/>
                      <a:headEnd type="none" w="med" len="med"/>
                      <a:tailEnd type="none" w="med" len="med"/>
                    </a:lnL>
                    <a:lnR w="12700" cap="flat" cmpd="sng" algn="ctr">
                      <a:solidFill>
                        <a:srgbClr val="00AEEF"/>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AEEF"/>
                      </a:solidFill>
                      <a:prstDash val="solid"/>
                      <a:round/>
                      <a:headEnd type="none" w="med" len="med"/>
                      <a:tailEnd type="none" w="med" len="med"/>
                    </a:lnB>
                    <a:solidFill>
                      <a:srgbClr val="00AEEF"/>
                    </a:solidFill>
                  </a:tcPr>
                </a:tc>
                <a:tc>
                  <a:txBody>
                    <a:bodyPr/>
                    <a:lstStyle/>
                    <a:p>
                      <a:pPr indent="0" marL="0">
                        <a:buNone/>
                      </a:pPr>
                      <a:r>
                        <a:rPr lang="en-US" sz="1200" b="1" dirty="0">
                          <a:solidFill>
                            <a:srgbClr val="FFFFFF"/>
                          </a:solidFill>
                          <a:latin typeface="WinSoft Pro" pitchFamily="34" charset="0"/>
                          <a:ea typeface="WinSoft Pro" pitchFamily="34" charset="-122"/>
                          <a:cs typeface="WinSoft Pro" pitchFamily="34" charset="-120"/>
                        </a:rPr>
                        <a:t>نوع الحاجز</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00AEEF"/>
                      </a:solidFill>
                      <a:prstDash val="solid"/>
                      <a:round/>
                      <a:headEnd type="none" w="med" len="med"/>
                      <a:tailEnd type="none" w="med" len="med"/>
                    </a:lnL>
                    <a:lnR w="12700" cap="flat" cmpd="sng" algn="ctr">
                      <a:solidFill>
                        <a:srgbClr val="00AEEF"/>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AEEF"/>
                      </a:solidFill>
                      <a:prstDash val="solid"/>
                      <a:round/>
                      <a:headEnd type="none" w="med" len="med"/>
                      <a:tailEnd type="none" w="med" len="med"/>
                    </a:lnB>
                    <a:solidFill>
                      <a:srgbClr val="00AEEF"/>
                    </a:solidFill>
                  </a:tcPr>
                </a:tc>
                <a:tc>
                  <a:txBody>
                    <a:bodyPr/>
                    <a:lstStyle/>
                    <a:p>
                      <a:pPr indent="0" marL="0">
                        <a:buNone/>
                      </a:pPr>
                      <a:r>
                        <a:rPr lang="en-US" sz="1200" b="1" dirty="0">
                          <a:solidFill>
                            <a:srgbClr val="FFFFFF"/>
                          </a:solidFill>
                          <a:latin typeface="WinSoft Pro" pitchFamily="34" charset="0"/>
                          <a:ea typeface="WinSoft Pro" pitchFamily="34" charset="-122"/>
                          <a:cs typeface="WinSoft Pro" pitchFamily="34" charset="-120"/>
                        </a:rPr>
                        <a:t>الحاجز</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00AEEF"/>
                      </a:solidFill>
                      <a:prstDash val="solid"/>
                      <a:round/>
                      <a:headEnd type="none" w="med" len="med"/>
                      <a:tailEnd type="none" w="med" len="med"/>
                    </a:lnL>
                    <a:lnR w="12700" cap="flat" cmpd="sng" algn="ctr">
                      <a:solidFill>
                        <a:srgbClr val="00AEEF"/>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AEEF"/>
                      </a:solidFill>
                      <a:prstDash val="solid"/>
                      <a:round/>
                      <a:headEnd type="none" w="med" len="med"/>
                      <a:tailEnd type="none" w="med" len="med"/>
                    </a:lnB>
                    <a:solidFill>
                      <a:srgbClr val="00AEEF"/>
                    </a:solidFill>
                  </a:tcPr>
                </a:tc>
                <a:tc>
                  <a:txBody>
                    <a:bodyPr/>
                    <a:lstStyle/>
                    <a:p>
                      <a:pPr indent="0" marL="0">
                        <a:buNone/>
                      </a:pPr>
                      <a:r>
                        <a:rPr lang="en-US" sz="1200" b="1" dirty="0">
                          <a:solidFill>
                            <a:srgbClr val="FFFFFF"/>
                          </a:solidFill>
                          <a:latin typeface="WinSoft Pro" pitchFamily="34" charset="0"/>
                          <a:ea typeface="WinSoft Pro" pitchFamily="34" charset="-122"/>
                          <a:cs typeface="WinSoft Pro" pitchFamily="34" charset="-120"/>
                        </a:rPr>
                        <a:t>مرحلة</a:t>
                      </a:r>
                      <a:pPr indent="0" marL="0">
                        <a:buNone/>
                      </a:pPr>
                      <a:r>
                        <a:rPr lang="en-US" sz="1200" b="1" dirty="0">
                          <a:solidFill>
                            <a:srgbClr val="FFFFFF"/>
                          </a:solidFill>
                          <a:latin typeface="WinSoft Pro" pitchFamily="34" charset="0"/>
                          <a:ea typeface="WinSoft Pro" pitchFamily="34" charset="-122"/>
                          <a:cs typeface="WinSoft Pro" pitchFamily="34" charset="-120"/>
                        </a:rPr>
                        <a:t> </a:t>
                      </a:r>
                      <a:pPr indent="0" marL="0">
                        <a:buNone/>
                      </a:pPr>
                      <a:r>
                        <a:rPr lang="en-US" sz="1200" b="1" dirty="0">
                          <a:solidFill>
                            <a:srgbClr val="FFFFFF"/>
                          </a:solidFill>
                          <a:latin typeface="WinSoft Pro" pitchFamily="34" charset="0"/>
                          <a:ea typeface="WinSoft Pro" pitchFamily="34" charset="-122"/>
                          <a:cs typeface="WinSoft Pro" pitchFamily="34" charset="-120"/>
                        </a:rPr>
                        <a:t>الرحلة</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00AEEF"/>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AEEF"/>
                      </a:solidFill>
                      <a:prstDash val="solid"/>
                      <a:round/>
                      <a:headEnd type="none" w="med" len="med"/>
                      <a:tailEnd type="none" w="med" len="med"/>
                    </a:lnB>
                    <a:solidFill>
                      <a:srgbClr val="00AEEF"/>
                    </a:solidFill>
                  </a:tcPr>
                </a:tc>
              </a:tr>
              <a:tr h="454907">
                <a:tc>
                  <a:txBody>
                    <a:bodyPr/>
                    <a:lstStyle/>
                    <a:p>
                      <a:pPr indent="0" marL="0">
                        <a:buNone/>
                      </a:pPr>
                      <a:endParaRPr lang="en-US" sz="12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F5F5F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F5F5F5"/>
                      </a:solidFill>
                      <a:prstDash val="solid"/>
                      <a:round/>
                      <a:headEnd type="none" w="med" len="med"/>
                      <a:tailEnd type="none" w="med" len="med"/>
                    </a:lnB>
                    <a:solidFill>
                      <a:srgbClr val="000000">
                        <a:alpha val="4000"/>
                      </a:srgbClr>
                    </a:solidFill>
                  </a:tcPr>
                </a:tc>
                <a:tc>
                  <a:txBody>
                    <a:bodyPr/>
                    <a:lstStyle/>
                    <a:p>
                      <a:pPr indent="0" marL="0">
                        <a:buNone/>
                      </a:pPr>
                      <a:endParaRPr lang="en-US" sz="1200" dirty="0">
                        <a:latin typeface="WinSoft Pro" charset="0"/>
                        <a:ea typeface="WinSoft Pro" charset="0"/>
                        <a:cs typeface="WinSoft Pro" charset="0"/>
                      </a:endParaRPr>
                    </a:p>
                  </a:txBody>
                  <a:tcPr marL="157979" marR="157979" marT="6350" marB="6350" anchor="ctr">
                    <a:lnL w="12700" cap="flat" cmpd="sng" algn="ctr">
                      <a:solidFill>
                        <a:srgbClr val="F5F5F5"/>
                      </a:solidFill>
                      <a:prstDash val="solid"/>
                      <a:round/>
                      <a:headEnd type="none" w="med" len="med"/>
                      <a:tailEnd type="none" w="med" len="med"/>
                    </a:lnL>
                    <a:lnR w="12700" cap="flat" cmpd="sng" algn="ctr">
                      <a:solidFill>
                        <a:srgbClr val="F5F5F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F5F5F5"/>
                      </a:solidFill>
                      <a:prstDash val="solid"/>
                      <a:round/>
                      <a:headEnd type="none" w="med" len="med"/>
                      <a:tailEnd type="none" w="med" len="med"/>
                    </a:lnB>
                    <a:solidFill>
                      <a:srgbClr val="000000">
                        <a:alpha val="4000"/>
                      </a:srgbClr>
                    </a:solidFill>
                  </a:tcPr>
                </a:tc>
                <a:tc>
                  <a:txBody>
                    <a:bodyPr/>
                    <a:lstStyle/>
                    <a:p>
                      <a:pPr indent="0" marL="0">
                        <a:buNone/>
                      </a:pPr>
                      <a:endParaRPr lang="en-US" sz="1200" dirty="0">
                        <a:latin typeface="WinSoft Pro" charset="0"/>
                        <a:ea typeface="WinSoft Pro" charset="0"/>
                        <a:cs typeface="WinSoft Pro" charset="0"/>
                      </a:endParaRPr>
                    </a:p>
                  </a:txBody>
                  <a:tcPr marL="157979" marR="157979" marT="6350" marB="6350" anchor="ctr">
                    <a:lnL w="12700" cap="flat" cmpd="sng" algn="ctr">
                      <a:solidFill>
                        <a:srgbClr val="F5F5F5"/>
                      </a:solidFill>
                      <a:prstDash val="solid"/>
                      <a:round/>
                      <a:headEnd type="none" w="med" len="med"/>
                      <a:tailEnd type="none" w="med" len="med"/>
                    </a:lnL>
                    <a:lnR w="12700" cap="flat" cmpd="sng" algn="ctr">
                      <a:solidFill>
                        <a:srgbClr val="F5F5F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F5F5F5"/>
                      </a:solidFill>
                      <a:prstDash val="solid"/>
                      <a:round/>
                      <a:headEnd type="none" w="med" len="med"/>
                      <a:tailEnd type="none" w="med" len="med"/>
                    </a:lnB>
                    <a:solidFill>
                      <a:srgbClr val="000000">
                        <a:alpha val="4000"/>
                      </a:srgbClr>
                    </a:solidFill>
                  </a:tcPr>
                </a:tc>
                <a:tc>
                  <a:txBody>
                    <a:bodyPr/>
                    <a:lstStyle/>
                    <a:p>
                      <a:pPr indent="0" marL="0">
                        <a:buNone/>
                      </a:pPr>
                      <a:endParaRPr lang="en-US" sz="1200" dirty="0">
                        <a:latin typeface="WinSoft Pro" charset="0"/>
                        <a:ea typeface="WinSoft Pro" charset="0"/>
                        <a:cs typeface="WinSoft Pro" charset="0"/>
                      </a:endParaRPr>
                    </a:p>
                  </a:txBody>
                  <a:tcPr marL="157979" marR="157979" marT="6350" marB="6350" anchor="ctr">
                    <a:lnL w="12700" cap="flat" cmpd="sng" algn="ctr">
                      <a:solidFill>
                        <a:srgbClr val="F5F5F5"/>
                      </a:solidFill>
                      <a:prstDash val="solid"/>
                      <a:round/>
                      <a:headEnd type="none" w="med" len="med"/>
                      <a:tailEnd type="none" w="med" len="med"/>
                    </a:lnL>
                    <a:lnR w="12700" cap="flat" cmpd="sng" algn="ctr">
                      <a:solidFill>
                        <a:srgbClr val="F5F5F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F5F5F5"/>
                      </a:solidFill>
                      <a:prstDash val="solid"/>
                      <a:round/>
                      <a:headEnd type="none" w="med" len="med"/>
                      <a:tailEnd type="none" w="med" len="med"/>
                    </a:lnB>
                    <a:solidFill>
                      <a:srgbClr val="000000">
                        <a:alpha val="4000"/>
                      </a:srgbClr>
                    </a:solidFill>
                  </a:tcPr>
                </a:tc>
                <a:tc>
                  <a:txBody>
                    <a:bodyPr/>
                    <a:lstStyle/>
                    <a:p>
                      <a:pPr indent="0" marL="0">
                        <a:buNone/>
                      </a:pPr>
                      <a:endParaRPr lang="en-US" sz="1200" dirty="0">
                        <a:latin typeface="WinSoft Pro" charset="0"/>
                        <a:ea typeface="WinSoft Pro" charset="0"/>
                        <a:cs typeface="WinSoft Pro" charset="0"/>
                      </a:endParaRPr>
                    </a:p>
                  </a:txBody>
                  <a:tcPr marL="157979" marR="157979" marT="6350" marB="6350" anchor="ctr">
                    <a:lnL w="12700" cap="flat" cmpd="sng" algn="ctr">
                      <a:solidFill>
                        <a:srgbClr val="F5F5F5"/>
                      </a:solidFill>
                      <a:prstDash val="solid"/>
                      <a:round/>
                      <a:headEnd type="none" w="med" len="med"/>
                      <a:tailEnd type="none" w="med" len="med"/>
                    </a:lnL>
                    <a:lnR w="12700" cap="flat" cmpd="sng" algn="ctr">
                      <a:solidFill>
                        <a:srgbClr val="F5F5F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F5F5F5"/>
                      </a:solidFill>
                      <a:prstDash val="solid"/>
                      <a:round/>
                      <a:headEnd type="none" w="med" len="med"/>
                      <a:tailEnd type="none" w="med" len="med"/>
                    </a:lnB>
                    <a:solidFill>
                      <a:srgbClr val="000000">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القبول</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5F5F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F5F5F5"/>
                      </a:solidFill>
                      <a:prstDash val="solid"/>
                      <a:round/>
                      <a:headEnd type="none" w="med" len="med"/>
                      <a:tailEnd type="none" w="med" len="med"/>
                    </a:lnB>
                    <a:solidFill>
                      <a:srgbClr val="000000">
                        <a:alpha val="4000"/>
                      </a:srgbClr>
                    </a:solidFill>
                  </a:tcPr>
                </a:tc>
              </a:tr>
              <a:tr h="454907">
                <a:tc>
                  <a:txBody>
                    <a:bodyPr/>
                    <a:lstStyle/>
                    <a:p>
                      <a:pPr indent="0" marL="0">
                        <a:buNone/>
                      </a:pPr>
                      <a:endParaRPr lang="en-US" sz="12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4000"/>
                      </a:srgbClr>
                    </a:solidFill>
                  </a:tcPr>
                </a:tc>
                <a:tc>
                  <a:txBody>
                    <a:bodyPr/>
                    <a:lstStyle/>
                    <a:p>
                      <a:pPr indent="0" marL="0">
                        <a:buNone/>
                      </a:pPr>
                      <a:endParaRPr lang="en-US" sz="1200" dirty="0">
                        <a:latin typeface="WinSoft Pro" charset="0"/>
                        <a:ea typeface="WinSoft Pro" charset="0"/>
                        <a:cs typeface="WinSoft Pro" charset="0"/>
                      </a:endParaRPr>
                    </a:p>
                  </a:txBody>
                  <a:tcPr marL="157979" marR="157979" marT="6350" marB="63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4000"/>
                      </a:srgbClr>
                    </a:solidFill>
                  </a:tcPr>
                </a:tc>
                <a:tc>
                  <a:txBody>
                    <a:bodyPr/>
                    <a:lstStyle/>
                    <a:p>
                      <a:pPr indent="0" marL="0">
                        <a:buNone/>
                      </a:pPr>
                      <a:endParaRPr lang="en-US" sz="1200" dirty="0">
                        <a:latin typeface="WinSoft Pro" charset="0"/>
                        <a:ea typeface="WinSoft Pro" charset="0"/>
                        <a:cs typeface="WinSoft Pro" charset="0"/>
                      </a:endParaRPr>
                    </a:p>
                  </a:txBody>
                  <a:tcPr marL="157979" marR="157979" marT="6350" marB="63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4000"/>
                      </a:srgbClr>
                    </a:solidFill>
                  </a:tcPr>
                </a:tc>
                <a:tc>
                  <a:txBody>
                    <a:bodyPr/>
                    <a:lstStyle/>
                    <a:p>
                      <a:pPr indent="0" marL="0">
                        <a:buNone/>
                      </a:pPr>
                      <a:endParaRPr lang="en-US" sz="1200" dirty="0">
                        <a:latin typeface="WinSoft Pro" charset="0"/>
                        <a:ea typeface="WinSoft Pro" charset="0"/>
                        <a:cs typeface="WinSoft Pro" charset="0"/>
                      </a:endParaRPr>
                    </a:p>
                  </a:txBody>
                  <a:tcPr marL="157979" marR="157979" marT="6350" marB="63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4000"/>
                      </a:srgbClr>
                    </a:solidFill>
                  </a:tcPr>
                </a:tc>
                <a:tc>
                  <a:txBody>
                    <a:bodyPr/>
                    <a:lstStyle/>
                    <a:p>
                      <a:pPr indent="0" marL="0">
                        <a:buNone/>
                      </a:pPr>
                      <a:endParaRPr lang="en-US" sz="1200" dirty="0">
                        <a:latin typeface="WinSoft Pro" charset="0"/>
                        <a:ea typeface="WinSoft Pro" charset="0"/>
                        <a:cs typeface="WinSoft Pro" charset="0"/>
                      </a:endParaRPr>
                    </a:p>
                  </a:txBody>
                  <a:tcPr marL="157979" marR="157979" marT="6350" marB="63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التهيئة</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FFFFF"/>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4000"/>
                      </a:srgbClr>
                    </a:solidFill>
                  </a:tcPr>
                </a:tc>
              </a:tr>
              <a:tr h="454907">
                <a:tc>
                  <a:txBody>
                    <a:bodyPr/>
                    <a:lstStyle/>
                    <a:p>
                      <a:pPr indent="0" marL="0">
                        <a:buNone/>
                      </a:pPr>
                      <a:endParaRPr lang="en-US" sz="12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F5F5F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F5F5F5"/>
                      </a:solidFill>
                      <a:prstDash val="solid"/>
                      <a:round/>
                      <a:headEnd type="none" w="med" len="med"/>
                      <a:tailEnd type="none" w="med" len="med"/>
                    </a:lnB>
                    <a:solidFill>
                      <a:srgbClr val="000000">
                        <a:alpha val="4000"/>
                      </a:srgbClr>
                    </a:solidFill>
                  </a:tcPr>
                </a:tc>
                <a:tc>
                  <a:txBody>
                    <a:bodyPr/>
                    <a:lstStyle/>
                    <a:p>
                      <a:pPr indent="0" marL="0">
                        <a:buNone/>
                      </a:pPr>
                      <a:endParaRPr lang="en-US" sz="1200" dirty="0">
                        <a:latin typeface="WinSoft Pro" charset="0"/>
                        <a:ea typeface="WinSoft Pro" charset="0"/>
                        <a:cs typeface="WinSoft Pro" charset="0"/>
                      </a:endParaRPr>
                    </a:p>
                  </a:txBody>
                  <a:tcPr marL="157979" marR="157979" marT="6350" marB="6350" anchor="ctr">
                    <a:lnL w="12700" cap="flat" cmpd="sng" algn="ctr">
                      <a:solidFill>
                        <a:srgbClr val="F5F5F5"/>
                      </a:solidFill>
                      <a:prstDash val="solid"/>
                      <a:round/>
                      <a:headEnd type="none" w="med" len="med"/>
                      <a:tailEnd type="none" w="med" len="med"/>
                    </a:lnL>
                    <a:lnR w="12700" cap="flat" cmpd="sng" algn="ctr">
                      <a:solidFill>
                        <a:srgbClr val="F5F5F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F5F5F5"/>
                      </a:solidFill>
                      <a:prstDash val="solid"/>
                      <a:round/>
                      <a:headEnd type="none" w="med" len="med"/>
                      <a:tailEnd type="none" w="med" len="med"/>
                    </a:lnB>
                    <a:solidFill>
                      <a:srgbClr val="000000">
                        <a:alpha val="4000"/>
                      </a:srgbClr>
                    </a:solidFill>
                  </a:tcPr>
                </a:tc>
                <a:tc>
                  <a:txBody>
                    <a:bodyPr/>
                    <a:lstStyle/>
                    <a:p>
                      <a:pPr indent="0" marL="0">
                        <a:buNone/>
                      </a:pPr>
                      <a:endParaRPr lang="en-US" sz="1200" dirty="0">
                        <a:latin typeface="WinSoft Pro" charset="0"/>
                        <a:ea typeface="WinSoft Pro" charset="0"/>
                        <a:cs typeface="WinSoft Pro" charset="0"/>
                      </a:endParaRPr>
                    </a:p>
                  </a:txBody>
                  <a:tcPr marL="157979" marR="157979" marT="6350" marB="6350" anchor="ctr">
                    <a:lnL w="12700" cap="flat" cmpd="sng" algn="ctr">
                      <a:solidFill>
                        <a:srgbClr val="F5F5F5"/>
                      </a:solidFill>
                      <a:prstDash val="solid"/>
                      <a:round/>
                      <a:headEnd type="none" w="med" len="med"/>
                      <a:tailEnd type="none" w="med" len="med"/>
                    </a:lnL>
                    <a:lnR w="12700" cap="flat" cmpd="sng" algn="ctr">
                      <a:solidFill>
                        <a:srgbClr val="F5F5F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F5F5F5"/>
                      </a:solidFill>
                      <a:prstDash val="solid"/>
                      <a:round/>
                      <a:headEnd type="none" w="med" len="med"/>
                      <a:tailEnd type="none" w="med" len="med"/>
                    </a:lnB>
                    <a:solidFill>
                      <a:srgbClr val="000000">
                        <a:alpha val="4000"/>
                      </a:srgbClr>
                    </a:solidFill>
                  </a:tcPr>
                </a:tc>
                <a:tc>
                  <a:txBody>
                    <a:bodyPr/>
                    <a:lstStyle/>
                    <a:p>
                      <a:pPr indent="0" marL="0">
                        <a:buNone/>
                      </a:pPr>
                      <a:endParaRPr lang="en-US" sz="1200" dirty="0">
                        <a:latin typeface="WinSoft Pro" charset="0"/>
                        <a:ea typeface="WinSoft Pro" charset="0"/>
                        <a:cs typeface="WinSoft Pro" charset="0"/>
                      </a:endParaRPr>
                    </a:p>
                  </a:txBody>
                  <a:tcPr marL="157979" marR="157979" marT="6350" marB="6350" anchor="ctr">
                    <a:lnL w="12700" cap="flat" cmpd="sng" algn="ctr">
                      <a:solidFill>
                        <a:srgbClr val="F5F5F5"/>
                      </a:solidFill>
                      <a:prstDash val="solid"/>
                      <a:round/>
                      <a:headEnd type="none" w="med" len="med"/>
                      <a:tailEnd type="none" w="med" len="med"/>
                    </a:lnL>
                    <a:lnR w="12700" cap="flat" cmpd="sng" algn="ctr">
                      <a:solidFill>
                        <a:srgbClr val="F5F5F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F5F5F5"/>
                      </a:solidFill>
                      <a:prstDash val="solid"/>
                      <a:round/>
                      <a:headEnd type="none" w="med" len="med"/>
                      <a:tailEnd type="none" w="med" len="med"/>
                    </a:lnB>
                    <a:solidFill>
                      <a:srgbClr val="000000">
                        <a:alpha val="4000"/>
                      </a:srgbClr>
                    </a:solidFill>
                  </a:tcPr>
                </a:tc>
                <a:tc>
                  <a:txBody>
                    <a:bodyPr/>
                    <a:lstStyle/>
                    <a:p>
                      <a:pPr indent="0" marL="0">
                        <a:buNone/>
                      </a:pPr>
                      <a:endParaRPr lang="en-US" sz="1200" dirty="0">
                        <a:latin typeface="WinSoft Pro" charset="0"/>
                        <a:ea typeface="WinSoft Pro" charset="0"/>
                        <a:cs typeface="WinSoft Pro" charset="0"/>
                      </a:endParaRPr>
                    </a:p>
                  </a:txBody>
                  <a:tcPr marL="157979" marR="157979" marT="6350" marB="6350" anchor="ctr">
                    <a:lnL w="12700" cap="flat" cmpd="sng" algn="ctr">
                      <a:solidFill>
                        <a:srgbClr val="F5F5F5"/>
                      </a:solidFill>
                      <a:prstDash val="solid"/>
                      <a:round/>
                      <a:headEnd type="none" w="med" len="med"/>
                      <a:tailEnd type="none" w="med" len="med"/>
                    </a:lnL>
                    <a:lnR w="12700" cap="flat" cmpd="sng" algn="ctr">
                      <a:solidFill>
                        <a:srgbClr val="F5F5F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F5F5F5"/>
                      </a:solidFill>
                      <a:prstDash val="solid"/>
                      <a:round/>
                      <a:headEnd type="none" w="med" len="med"/>
                      <a:tailEnd type="none" w="med" len="med"/>
                    </a:lnB>
                    <a:solidFill>
                      <a:srgbClr val="000000">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التدريب</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5F5F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F5F5F5"/>
                      </a:solidFill>
                      <a:prstDash val="solid"/>
                      <a:round/>
                      <a:headEnd type="none" w="med" len="med"/>
                      <a:tailEnd type="none" w="med" len="med"/>
                    </a:lnB>
                    <a:solidFill>
                      <a:srgbClr val="000000">
                        <a:alpha val="4000"/>
                      </a:srgbClr>
                    </a:solidFill>
                  </a:tcPr>
                </a:tc>
              </a:tr>
              <a:tr h="454907">
                <a:tc>
                  <a:txBody>
                    <a:bodyPr/>
                    <a:lstStyle/>
                    <a:p>
                      <a:pPr indent="0" marL="0">
                        <a:buNone/>
                      </a:pPr>
                      <a:endParaRPr lang="en-US" sz="12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4000"/>
                      </a:srgbClr>
                    </a:solidFill>
                  </a:tcPr>
                </a:tc>
                <a:tc>
                  <a:txBody>
                    <a:bodyPr/>
                    <a:lstStyle/>
                    <a:p>
                      <a:pPr indent="0" marL="0">
                        <a:buNone/>
                      </a:pPr>
                      <a:endParaRPr lang="en-US" sz="1200" dirty="0">
                        <a:latin typeface="WinSoft Pro" charset="0"/>
                        <a:ea typeface="WinSoft Pro" charset="0"/>
                        <a:cs typeface="WinSoft Pro" charset="0"/>
                      </a:endParaRPr>
                    </a:p>
                  </a:txBody>
                  <a:tcPr marL="157979" marR="157979" marT="6350" marB="63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4000"/>
                      </a:srgbClr>
                    </a:solidFill>
                  </a:tcPr>
                </a:tc>
                <a:tc>
                  <a:txBody>
                    <a:bodyPr/>
                    <a:lstStyle/>
                    <a:p>
                      <a:pPr indent="0" marL="0">
                        <a:buNone/>
                      </a:pPr>
                      <a:endParaRPr lang="en-US" sz="1200" dirty="0">
                        <a:latin typeface="WinSoft Pro" charset="0"/>
                        <a:ea typeface="WinSoft Pro" charset="0"/>
                        <a:cs typeface="WinSoft Pro" charset="0"/>
                      </a:endParaRPr>
                    </a:p>
                  </a:txBody>
                  <a:tcPr marL="157979" marR="157979" marT="6350" marB="63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4000"/>
                      </a:srgbClr>
                    </a:solidFill>
                  </a:tcPr>
                </a:tc>
                <a:tc>
                  <a:txBody>
                    <a:bodyPr/>
                    <a:lstStyle/>
                    <a:p>
                      <a:pPr indent="0" marL="0">
                        <a:buNone/>
                      </a:pPr>
                      <a:endParaRPr lang="en-US" sz="1200" dirty="0">
                        <a:latin typeface="WinSoft Pro" charset="0"/>
                        <a:ea typeface="WinSoft Pro" charset="0"/>
                        <a:cs typeface="WinSoft Pro" charset="0"/>
                      </a:endParaRPr>
                    </a:p>
                  </a:txBody>
                  <a:tcPr marL="157979" marR="157979" marT="6350" marB="63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4000"/>
                      </a:srgbClr>
                    </a:solidFill>
                  </a:tcPr>
                </a:tc>
                <a:tc>
                  <a:txBody>
                    <a:bodyPr/>
                    <a:lstStyle/>
                    <a:p>
                      <a:pPr indent="0" marL="0">
                        <a:buNone/>
                      </a:pPr>
                      <a:endParaRPr lang="en-US" sz="1200" dirty="0">
                        <a:latin typeface="WinSoft Pro" charset="0"/>
                        <a:ea typeface="WinSoft Pro" charset="0"/>
                        <a:cs typeface="WinSoft Pro" charset="0"/>
                      </a:endParaRPr>
                    </a:p>
                  </a:txBody>
                  <a:tcPr marL="157979" marR="157979" marT="6350" marB="63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التقويم التكويني</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FFFFF"/>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4000"/>
                      </a:srgbClr>
                    </a:solidFill>
                  </a:tcPr>
                </a:tc>
              </a:tr>
              <a:tr h="454907">
                <a:tc>
                  <a:txBody>
                    <a:bodyPr/>
                    <a:lstStyle/>
                    <a:p>
                      <a:pPr indent="0" marL="0">
                        <a:buNone/>
                      </a:pPr>
                      <a:endParaRPr lang="en-US" sz="12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F5F5F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F5F5F5"/>
                      </a:solidFill>
                      <a:prstDash val="solid"/>
                      <a:round/>
                      <a:headEnd type="none" w="med" len="med"/>
                      <a:tailEnd type="none" w="med" len="med"/>
                    </a:lnB>
                    <a:solidFill>
                      <a:srgbClr val="000000">
                        <a:alpha val="4000"/>
                      </a:srgbClr>
                    </a:solidFill>
                  </a:tcPr>
                </a:tc>
                <a:tc>
                  <a:txBody>
                    <a:bodyPr/>
                    <a:lstStyle/>
                    <a:p>
                      <a:pPr indent="0" marL="0">
                        <a:buNone/>
                      </a:pPr>
                      <a:endParaRPr lang="en-US" sz="1200" dirty="0">
                        <a:latin typeface="WinSoft Pro" charset="0"/>
                        <a:ea typeface="WinSoft Pro" charset="0"/>
                        <a:cs typeface="WinSoft Pro" charset="0"/>
                      </a:endParaRPr>
                    </a:p>
                  </a:txBody>
                  <a:tcPr marL="157979" marR="157979" marT="6350" marB="6350" anchor="ctr">
                    <a:lnL w="12700" cap="flat" cmpd="sng" algn="ctr">
                      <a:solidFill>
                        <a:srgbClr val="F5F5F5"/>
                      </a:solidFill>
                      <a:prstDash val="solid"/>
                      <a:round/>
                      <a:headEnd type="none" w="med" len="med"/>
                      <a:tailEnd type="none" w="med" len="med"/>
                    </a:lnL>
                    <a:lnR w="12700" cap="flat" cmpd="sng" algn="ctr">
                      <a:solidFill>
                        <a:srgbClr val="F5F5F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F5F5F5"/>
                      </a:solidFill>
                      <a:prstDash val="solid"/>
                      <a:round/>
                      <a:headEnd type="none" w="med" len="med"/>
                      <a:tailEnd type="none" w="med" len="med"/>
                    </a:lnB>
                    <a:solidFill>
                      <a:srgbClr val="000000">
                        <a:alpha val="4000"/>
                      </a:srgbClr>
                    </a:solidFill>
                  </a:tcPr>
                </a:tc>
                <a:tc>
                  <a:txBody>
                    <a:bodyPr/>
                    <a:lstStyle/>
                    <a:p>
                      <a:pPr indent="0" marL="0">
                        <a:buNone/>
                      </a:pPr>
                      <a:endParaRPr lang="en-US" sz="1200" dirty="0">
                        <a:latin typeface="WinSoft Pro" charset="0"/>
                        <a:ea typeface="WinSoft Pro" charset="0"/>
                        <a:cs typeface="WinSoft Pro" charset="0"/>
                      </a:endParaRPr>
                    </a:p>
                  </a:txBody>
                  <a:tcPr marL="157979" marR="157979" marT="6350" marB="6350" anchor="ctr">
                    <a:lnL w="12700" cap="flat" cmpd="sng" algn="ctr">
                      <a:solidFill>
                        <a:srgbClr val="F5F5F5"/>
                      </a:solidFill>
                      <a:prstDash val="solid"/>
                      <a:round/>
                      <a:headEnd type="none" w="med" len="med"/>
                      <a:tailEnd type="none" w="med" len="med"/>
                    </a:lnL>
                    <a:lnR w="12700" cap="flat" cmpd="sng" algn="ctr">
                      <a:solidFill>
                        <a:srgbClr val="F5F5F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F5F5F5"/>
                      </a:solidFill>
                      <a:prstDash val="solid"/>
                      <a:round/>
                      <a:headEnd type="none" w="med" len="med"/>
                      <a:tailEnd type="none" w="med" len="med"/>
                    </a:lnB>
                    <a:solidFill>
                      <a:srgbClr val="000000">
                        <a:alpha val="4000"/>
                      </a:srgbClr>
                    </a:solidFill>
                  </a:tcPr>
                </a:tc>
                <a:tc>
                  <a:txBody>
                    <a:bodyPr/>
                    <a:lstStyle/>
                    <a:p>
                      <a:pPr indent="0" marL="0">
                        <a:buNone/>
                      </a:pPr>
                      <a:endParaRPr lang="en-US" sz="1200" dirty="0">
                        <a:latin typeface="WinSoft Pro" charset="0"/>
                        <a:ea typeface="WinSoft Pro" charset="0"/>
                        <a:cs typeface="WinSoft Pro" charset="0"/>
                      </a:endParaRPr>
                    </a:p>
                  </a:txBody>
                  <a:tcPr marL="157979" marR="157979" marT="6350" marB="6350" anchor="ctr">
                    <a:lnL w="12700" cap="flat" cmpd="sng" algn="ctr">
                      <a:solidFill>
                        <a:srgbClr val="F5F5F5"/>
                      </a:solidFill>
                      <a:prstDash val="solid"/>
                      <a:round/>
                      <a:headEnd type="none" w="med" len="med"/>
                      <a:tailEnd type="none" w="med" len="med"/>
                    </a:lnL>
                    <a:lnR w="12700" cap="flat" cmpd="sng" algn="ctr">
                      <a:solidFill>
                        <a:srgbClr val="F5F5F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F5F5F5"/>
                      </a:solidFill>
                      <a:prstDash val="solid"/>
                      <a:round/>
                      <a:headEnd type="none" w="med" len="med"/>
                      <a:tailEnd type="none" w="med" len="med"/>
                    </a:lnB>
                    <a:solidFill>
                      <a:srgbClr val="000000">
                        <a:alpha val="4000"/>
                      </a:srgbClr>
                    </a:solidFill>
                  </a:tcPr>
                </a:tc>
                <a:tc>
                  <a:txBody>
                    <a:bodyPr/>
                    <a:lstStyle/>
                    <a:p>
                      <a:pPr indent="0" marL="0">
                        <a:buNone/>
                      </a:pPr>
                      <a:endParaRPr lang="en-US" sz="1200" dirty="0">
                        <a:latin typeface="WinSoft Pro" charset="0"/>
                        <a:ea typeface="WinSoft Pro" charset="0"/>
                        <a:cs typeface="WinSoft Pro" charset="0"/>
                      </a:endParaRPr>
                    </a:p>
                  </a:txBody>
                  <a:tcPr marL="157979" marR="157979" marT="6350" marB="6350" anchor="ctr">
                    <a:lnL w="12700" cap="flat" cmpd="sng" algn="ctr">
                      <a:solidFill>
                        <a:srgbClr val="F5F5F5"/>
                      </a:solidFill>
                      <a:prstDash val="solid"/>
                      <a:round/>
                      <a:headEnd type="none" w="med" len="med"/>
                      <a:tailEnd type="none" w="med" len="med"/>
                    </a:lnL>
                    <a:lnR w="12700" cap="flat" cmpd="sng" algn="ctr">
                      <a:solidFill>
                        <a:srgbClr val="F5F5F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F5F5F5"/>
                      </a:solidFill>
                      <a:prstDash val="solid"/>
                      <a:round/>
                      <a:headEnd type="none" w="med" len="med"/>
                      <a:tailEnd type="none" w="med" len="med"/>
                    </a:lnB>
                    <a:solidFill>
                      <a:srgbClr val="000000">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تقويم المهارات</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5F5F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F5F5F5"/>
                      </a:solidFill>
                      <a:prstDash val="solid"/>
                      <a:round/>
                      <a:headEnd type="none" w="med" len="med"/>
                      <a:tailEnd type="none" w="med" len="med"/>
                    </a:lnB>
                    <a:solidFill>
                      <a:srgbClr val="000000">
                        <a:alpha val="4000"/>
                      </a:srgbClr>
                    </a:solidFill>
                  </a:tcPr>
                </a:tc>
              </a:tr>
              <a:tr h="454907">
                <a:tc>
                  <a:txBody>
                    <a:bodyPr/>
                    <a:lstStyle/>
                    <a:p>
                      <a:pPr indent="0" marL="0">
                        <a:buNone/>
                      </a:pPr>
                      <a:endParaRPr lang="en-US" sz="12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FFFFFF">
                        <a:alpha val="4000"/>
                      </a:srgbClr>
                    </a:solidFill>
                  </a:tcPr>
                </a:tc>
                <a:tc>
                  <a:txBody>
                    <a:bodyPr/>
                    <a:lstStyle/>
                    <a:p>
                      <a:pPr indent="0" marL="0">
                        <a:buNone/>
                      </a:pPr>
                      <a:endParaRPr lang="en-US" sz="1200" dirty="0">
                        <a:latin typeface="WinSoft Pro" charset="0"/>
                        <a:ea typeface="WinSoft Pro" charset="0"/>
                        <a:cs typeface="WinSoft Pro" charset="0"/>
                      </a:endParaRPr>
                    </a:p>
                  </a:txBody>
                  <a:tcPr marL="157979" marR="157979" marT="6350" marB="63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FFFFFF">
                        <a:alpha val="4000"/>
                      </a:srgbClr>
                    </a:solidFill>
                  </a:tcPr>
                </a:tc>
                <a:tc>
                  <a:txBody>
                    <a:bodyPr/>
                    <a:lstStyle/>
                    <a:p>
                      <a:pPr indent="0" marL="0">
                        <a:buNone/>
                      </a:pPr>
                      <a:endParaRPr lang="en-US" sz="1200" dirty="0">
                        <a:latin typeface="WinSoft Pro" charset="0"/>
                        <a:ea typeface="WinSoft Pro" charset="0"/>
                        <a:cs typeface="WinSoft Pro" charset="0"/>
                      </a:endParaRPr>
                    </a:p>
                  </a:txBody>
                  <a:tcPr marL="157979" marR="157979" marT="6350" marB="63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FFFFFF">
                        <a:alpha val="4000"/>
                      </a:srgbClr>
                    </a:solidFill>
                  </a:tcPr>
                </a:tc>
                <a:tc>
                  <a:txBody>
                    <a:bodyPr/>
                    <a:lstStyle/>
                    <a:p>
                      <a:pPr indent="0" marL="0">
                        <a:buNone/>
                      </a:pPr>
                      <a:endParaRPr lang="en-US" sz="1200" dirty="0">
                        <a:latin typeface="WinSoft Pro" charset="0"/>
                        <a:ea typeface="WinSoft Pro" charset="0"/>
                        <a:cs typeface="WinSoft Pro" charset="0"/>
                      </a:endParaRPr>
                    </a:p>
                  </a:txBody>
                  <a:tcPr marL="157979" marR="157979" marT="6350" marB="63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FFFFFF">
                        <a:alpha val="4000"/>
                      </a:srgbClr>
                    </a:solidFill>
                  </a:tcPr>
                </a:tc>
                <a:tc>
                  <a:txBody>
                    <a:bodyPr/>
                    <a:lstStyle/>
                    <a:p>
                      <a:pPr indent="0" marL="0">
                        <a:buNone/>
                      </a:pPr>
                      <a:endParaRPr lang="en-US" sz="1200" dirty="0">
                        <a:latin typeface="WinSoft Pro" charset="0"/>
                        <a:ea typeface="WinSoft Pro" charset="0"/>
                        <a:cs typeface="WinSoft Pro" charset="0"/>
                      </a:endParaRPr>
                    </a:p>
                  </a:txBody>
                  <a:tcPr marL="157979" marR="157979" marT="6350" marB="63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FFFFFF">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الشهادة/ الانتقال</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FFFFF"/>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FFFFFF">
                        <a:alpha val="4000"/>
                      </a:srgbClr>
                    </a:solidFill>
                  </a:tcPr>
                </a:tc>
              </a:tr>
            </a:tbl>
          </a:graphicData>
        </a:graphic>
      </p:graphicFrame>
      <p:sp>
        <p:nvSpPr>
          <p:cNvPr id="4" name="Shape 1"/>
          <p:cNvSpPr/>
          <p:nvPr/>
        </p:nvSpPr>
        <p:spPr>
          <a:xfrm>
            <a:off x="9509086" y="5282704"/>
            <a:ext cx="2050701" cy="240010"/>
          </a:xfrm>
          <a:prstGeom prst="roundRect">
            <a:avLst>
              <a:gd name="adj" fmla="val 49999"/>
            </a:avLst>
          </a:prstGeom>
          <a:solidFill>
            <a:srgbClr val="D4E9F7"/>
          </a:solidFill>
          <a:ln/>
        </p:spPr>
      </p:sp>
      <p:sp>
        <p:nvSpPr>
          <p:cNvPr id="5" name="Text 2"/>
          <p:cNvSpPr/>
          <p:nvPr/>
        </p:nvSpPr>
        <p:spPr>
          <a:xfrm>
            <a:off x="8994252" y="5330031"/>
            <a:ext cx="2470783" cy="145355"/>
          </a:xfrm>
          <a:prstGeom prst="rect">
            <a:avLst/>
          </a:prstGeom>
          <a:noFill/>
          <a:ln/>
        </p:spPr>
        <p:txBody>
          <a:bodyPr wrap="none" lIns="0" tIns="0" rIns="0" bIns="0" rtlCol="0" anchor="t"/>
          <a:lstStyle/>
          <a:p>
            <a:pPr rtl="1" algn="r" indent="0" marL="0">
              <a:lnSpc>
                <a:spcPct val="96000"/>
              </a:lnSpc>
              <a:buNone/>
            </a:pPr>
            <a:r>
              <a:rPr lang="ar-SA" altLang="en-US" sz="950" dirty="0">
                <a:solidFill>
                  <a:srgbClr val="384653"/>
                </a:solidFill>
                <a:latin typeface="WinSoft Pro Medium" pitchFamily="34" charset="0"/>
                <a:ea typeface="WinSoft Pro Medium" pitchFamily="34" charset="-122"/>
                <a:cs typeface="WinSoft Pro Medium" pitchFamily="34" charset="-120"/>
              </a:rPr>
              <a:t>قارن المصفوفة مع زميل وعدّلها قبل التسليم.</a:t>
            </a:r>
            <a:endParaRPr lang="ar-SA" sz="950"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spTree>
      <p:nvGrpSpPr>
        <p:cNvPr id="1" name=""/>
        <p:cNvGrpSpPr/>
        <p:nvPr/>
      </p:nvGrpSpPr>
      <p:grpSpPr>
        <a:xfrm>
          <a:off x="0" y="0"/>
          <a:ext cx="0" cy="0"/>
          <a:chOff x="0" y="0"/>
          <a:chExt cx="0" cy="0"/>
        </a:xfrm>
      </p:grpSpPr>
      <p:sp>
        <p:nvSpPr>
          <p:cNvPr id="2" name="Text 0"/>
          <p:cNvSpPr/>
          <p:nvPr/>
        </p:nvSpPr>
        <p:spPr>
          <a:xfrm>
            <a:off x="631908" y="1867595"/>
            <a:ext cx="10927878" cy="519609"/>
          </a:xfrm>
          <a:prstGeom prst="rect">
            <a:avLst/>
          </a:prstGeom>
          <a:noFill/>
          <a:ln/>
        </p:spPr>
        <p:txBody>
          <a:bodyPr wrap="none" lIns="0" tIns="0" rIns="0" bIns="0" rtlCol="0" anchor="t"/>
          <a:lstStyle/>
          <a:p>
            <a:pPr rtl="1" algn="r" indent="0" marL="0">
              <a:lnSpc>
                <a:spcPct val="104000"/>
              </a:lnSpc>
              <a:buNone/>
            </a:pPr>
            <a:r>
              <a:rPr lang="ar-SA" altLang="en-US" sz="3250" b="1" dirty="0">
                <a:solidFill>
                  <a:srgbClr val="2E3C4E"/>
                </a:solidFill>
                <a:latin typeface="GE SS Two Light" pitchFamily="34" charset="0"/>
                <a:ea typeface="GE SS Two Light" pitchFamily="34" charset="-122"/>
                <a:cs typeface="GE SS Two Light" pitchFamily="34" charset="-120"/>
              </a:rPr>
              <a:t>تقييم نشاط (1.1)</a:t>
            </a:r>
            <a:endParaRPr lang="ar-SA" sz="3250" dirty="0"/>
          </a:p>
        </p:txBody>
      </p:sp>
      <p:graphicFrame>
        <p:nvGraphicFramePr>
          <p:cNvPr id="47" name="Table 0"/>
          <p:cNvGraphicFramePr>
            <a:graphicFrameLocks noGrp="1"/>
          </p:cNvGraphicFramePr>
          <p:nvPr>
            <p:extLst>
              <p:ext uri="{D42A27DB-BD31-4B8C-83A1-F6EECF244321}">
                <p14:modId xmlns:p14="http://schemas.microsoft.com/office/powerpoint/2010/main" val="1579011935"/>
              </p:ext>
            </p:extLst>
          </p:nvPr>
        </p:nvGraphicFramePr>
        <p:xfrm>
          <a:off x="631908" y="2703116"/>
          <a:ext cx="9143771" cy="914400"/>
        </p:xfrm>
        <a:graphic>
          <a:graphicData uri="http://schemas.openxmlformats.org/drawingml/2006/table">
            <a:tbl>
              <a:tblPr/>
              <a:tblGrid>
                <a:gridCol w="2731970"/>
                <a:gridCol w="2731970"/>
                <a:gridCol w="2731970"/>
                <a:gridCol w="2731970"/>
              </a:tblGrid>
              <a:tr h="454907">
                <a:tc>
                  <a:txBody>
                    <a:bodyPr/>
                    <a:lstStyle/>
                    <a:p>
                      <a:pPr indent="0" marL="0">
                        <a:buNone/>
                      </a:pPr>
                      <a:r>
                        <a:rPr lang="en-US" sz="1200" b="1" dirty="0">
                          <a:solidFill>
                            <a:srgbClr val="FFFFFF"/>
                          </a:solidFill>
                          <a:latin typeface="WinSoft Pro" pitchFamily="34" charset="0"/>
                          <a:ea typeface="WinSoft Pro" pitchFamily="34" charset="-122"/>
                          <a:cs typeface="WinSoft Pro" pitchFamily="34" charset="-120"/>
                        </a:rPr>
                        <a:t>غير متحقق</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00AEEF"/>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AEEF"/>
                      </a:solidFill>
                      <a:prstDash val="solid"/>
                      <a:round/>
                      <a:headEnd type="none" w="med" len="med"/>
                      <a:tailEnd type="none" w="med" len="med"/>
                    </a:lnB>
                    <a:solidFill>
                      <a:srgbClr val="00AEEF"/>
                    </a:solidFill>
                  </a:tcPr>
                </a:tc>
                <a:tc>
                  <a:txBody>
                    <a:bodyPr/>
                    <a:lstStyle/>
                    <a:p>
                      <a:pPr indent="0" marL="0">
                        <a:buNone/>
                      </a:pPr>
                      <a:r>
                        <a:rPr lang="en-US" sz="1200" b="1" dirty="0">
                          <a:solidFill>
                            <a:srgbClr val="FFFFFF"/>
                          </a:solidFill>
                          <a:latin typeface="WinSoft Pro" pitchFamily="34" charset="0"/>
                          <a:ea typeface="WinSoft Pro" pitchFamily="34" charset="-122"/>
                          <a:cs typeface="WinSoft Pro" pitchFamily="34" charset="-120"/>
                        </a:rPr>
                        <a:t>متحقق جزئيًا</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00AEEF"/>
                      </a:solidFill>
                      <a:prstDash val="solid"/>
                      <a:round/>
                      <a:headEnd type="none" w="med" len="med"/>
                      <a:tailEnd type="none" w="med" len="med"/>
                    </a:lnL>
                    <a:lnR w="12700" cap="flat" cmpd="sng" algn="ctr">
                      <a:solidFill>
                        <a:srgbClr val="00AEEF"/>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AEEF"/>
                      </a:solidFill>
                      <a:prstDash val="solid"/>
                      <a:round/>
                      <a:headEnd type="none" w="med" len="med"/>
                      <a:tailEnd type="none" w="med" len="med"/>
                    </a:lnB>
                    <a:solidFill>
                      <a:srgbClr val="00AEEF"/>
                    </a:solidFill>
                  </a:tcPr>
                </a:tc>
                <a:tc>
                  <a:txBody>
                    <a:bodyPr/>
                    <a:lstStyle/>
                    <a:p>
                      <a:pPr indent="0" marL="0">
                        <a:buNone/>
                      </a:pPr>
                      <a:r>
                        <a:rPr lang="en-US" sz="1200" b="1" dirty="0">
                          <a:solidFill>
                            <a:srgbClr val="FFFFFF"/>
                          </a:solidFill>
                          <a:latin typeface="WinSoft Pro" pitchFamily="34" charset="0"/>
                          <a:ea typeface="WinSoft Pro" pitchFamily="34" charset="-122"/>
                          <a:cs typeface="WinSoft Pro" pitchFamily="34" charset="-120"/>
                        </a:rPr>
                        <a:t>متحقق</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00AEEF"/>
                      </a:solidFill>
                      <a:prstDash val="solid"/>
                      <a:round/>
                      <a:headEnd type="none" w="med" len="med"/>
                      <a:tailEnd type="none" w="med" len="med"/>
                    </a:lnL>
                    <a:lnR w="12700" cap="flat" cmpd="sng" algn="ctr">
                      <a:solidFill>
                        <a:srgbClr val="00AEEF"/>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AEEF"/>
                      </a:solidFill>
                      <a:prstDash val="solid"/>
                      <a:round/>
                      <a:headEnd type="none" w="med" len="med"/>
                      <a:tailEnd type="none" w="med" len="med"/>
                    </a:lnB>
                    <a:solidFill>
                      <a:srgbClr val="00AEEF"/>
                    </a:solidFill>
                  </a:tcPr>
                </a:tc>
                <a:tc>
                  <a:txBody>
                    <a:bodyPr/>
                    <a:lstStyle/>
                    <a:p>
                      <a:pPr indent="0" marL="0">
                        <a:buNone/>
                      </a:pPr>
                      <a:r>
                        <a:rPr lang="en-US" sz="1200" b="1" dirty="0">
                          <a:solidFill>
                            <a:srgbClr val="FFFFFF"/>
                          </a:solidFill>
                          <a:latin typeface="WinSoft Pro" pitchFamily="34" charset="0"/>
                          <a:ea typeface="WinSoft Pro" pitchFamily="34" charset="-122"/>
                          <a:cs typeface="WinSoft Pro" pitchFamily="34" charset="-120"/>
                        </a:rPr>
                        <a:t>المعيار</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00AEEF"/>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AEEF"/>
                      </a:solidFill>
                      <a:prstDash val="solid"/>
                      <a:round/>
                      <a:headEnd type="none" w="med" len="med"/>
                      <a:tailEnd type="none" w="med" len="med"/>
                    </a:lnB>
                    <a:solidFill>
                      <a:srgbClr val="00AEEF"/>
                    </a:solidFill>
                  </a:tcPr>
                </a:tc>
              </a:tr>
              <a:tr h="454907">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أقل من 3</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F5F5F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F5F5F5"/>
                      </a:solidFill>
                      <a:prstDash val="solid"/>
                      <a:round/>
                      <a:headEnd type="none" w="med" len="med"/>
                      <a:tailEnd type="none" w="med" len="med"/>
                    </a:lnB>
                    <a:solidFill>
                      <a:srgbClr val="000000">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3–4 وبعضها عام</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5F5F5"/>
                      </a:solidFill>
                      <a:prstDash val="solid"/>
                      <a:round/>
                      <a:headEnd type="none" w="med" len="med"/>
                      <a:tailEnd type="none" w="med" len="med"/>
                    </a:lnL>
                    <a:lnR w="12700" cap="flat" cmpd="sng" algn="ctr">
                      <a:solidFill>
                        <a:srgbClr val="F5F5F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F5F5F5"/>
                      </a:solidFill>
                      <a:prstDash val="solid"/>
                      <a:round/>
                      <a:headEnd type="none" w="med" len="med"/>
                      <a:tailEnd type="none" w="med" len="med"/>
                    </a:lnB>
                    <a:solidFill>
                      <a:srgbClr val="000000">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4 أو أكثر من الحواحز محددة</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5F5F5"/>
                      </a:solidFill>
                      <a:prstDash val="solid"/>
                      <a:round/>
                      <a:headEnd type="none" w="med" len="med"/>
                      <a:tailEnd type="none" w="med" len="med"/>
                    </a:lnL>
                    <a:lnR w="12700" cap="flat" cmpd="sng" algn="ctr">
                      <a:solidFill>
                        <a:srgbClr val="F5F5F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F5F5F5"/>
                      </a:solidFill>
                      <a:prstDash val="solid"/>
                      <a:round/>
                      <a:headEnd type="none" w="med" len="med"/>
                      <a:tailEnd type="none" w="med" len="med"/>
                    </a:lnB>
                    <a:solidFill>
                      <a:srgbClr val="000000">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تحديد ≥4 حواجز</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5F5F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F5F5F5"/>
                      </a:solidFill>
                      <a:prstDash val="solid"/>
                      <a:round/>
                      <a:headEnd type="none" w="med" len="med"/>
                      <a:tailEnd type="none" w="med" len="med"/>
                    </a:lnB>
                    <a:solidFill>
                      <a:srgbClr val="000000">
                        <a:alpha val="4000"/>
                      </a:srgbClr>
                    </a:solidFill>
                  </a:tcPr>
                </a:tc>
              </a:tr>
              <a:tr h="454907">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تركز على عجز المتعلم</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بعض الصياغات غير دقيقة</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صياغة متمحورة حول البيئة/ الإجراء</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التمييز بين الحاجز وخصائص المتعلم</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FFFFF"/>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4000"/>
                      </a:srgbClr>
                    </a:solidFill>
                  </a:tcPr>
                </a:tc>
              </a:tr>
              <a:tr h="454907">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غير مستخدم</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F5F5F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F5F5F5"/>
                      </a:solidFill>
                      <a:prstDash val="solid"/>
                      <a:round/>
                      <a:headEnd type="none" w="med" len="med"/>
                      <a:tailEnd type="none" w="med" len="med"/>
                    </a:lnB>
                    <a:solidFill>
                      <a:srgbClr val="000000">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بعض التصنيفات غير واضحة</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5F5F5"/>
                      </a:solidFill>
                      <a:prstDash val="solid"/>
                      <a:round/>
                      <a:headEnd type="none" w="med" len="med"/>
                      <a:tailEnd type="none" w="med" len="med"/>
                    </a:lnL>
                    <a:lnR w="12700" cap="flat" cmpd="sng" algn="ctr">
                      <a:solidFill>
                        <a:srgbClr val="F5F5F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F5F5F5"/>
                      </a:solidFill>
                      <a:prstDash val="solid"/>
                      <a:round/>
                      <a:headEnd type="none" w="med" len="med"/>
                      <a:tailEnd type="none" w="med" len="med"/>
                    </a:lnB>
                    <a:solidFill>
                      <a:srgbClr val="000000">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تصنيف منطقي لكل حاجز</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5F5F5"/>
                      </a:solidFill>
                      <a:prstDash val="solid"/>
                      <a:round/>
                      <a:headEnd type="none" w="med" len="med"/>
                      <a:tailEnd type="none" w="med" len="med"/>
                    </a:lnL>
                    <a:lnR w="12700" cap="flat" cmpd="sng" algn="ctr">
                      <a:solidFill>
                        <a:srgbClr val="F5F5F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F5F5F5"/>
                      </a:solidFill>
                      <a:prstDash val="solid"/>
                      <a:round/>
                      <a:headEnd type="none" w="med" len="med"/>
                      <a:tailEnd type="none" w="med" len="med"/>
                    </a:lnB>
                    <a:solidFill>
                      <a:srgbClr val="000000">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استخدام تصنيف الحواجز</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5F5F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F5F5F5"/>
                      </a:solidFill>
                      <a:prstDash val="solid"/>
                      <a:round/>
                      <a:headEnd type="none" w="med" len="med"/>
                      <a:tailEnd type="none" w="med" len="med"/>
                    </a:lnB>
                    <a:solidFill>
                      <a:srgbClr val="000000">
                        <a:alpha val="4000"/>
                      </a:srgbClr>
                    </a:solidFill>
                  </a:tcPr>
                </a:tc>
              </a:tr>
              <a:tr h="454907">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غير واقعية/ ناقصة</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FFFFFF">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بعضها قابل للتنفيذ</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FFFFFF">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استجابات عملية</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FFFFFF">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قابلية الاستجابة للتنفيذ</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FFFFF"/>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FFFFFF">
                        <a:alpha val="4000"/>
                      </a:srgbClr>
                    </a:solidFill>
                  </a:tcPr>
                </a:tc>
              </a:tr>
            </a:tbl>
          </a:graphicData>
        </a:graphic>
      </p:graphicFrame>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spTree>
      <p:nvGrpSpPr>
        <p:cNvPr id="1" name=""/>
        <p:cNvGrpSpPr/>
        <p:nvPr/>
      </p:nvGrpSpPr>
      <p:grpSpPr>
        <a:xfrm>
          <a:off x="0" y="0"/>
          <a:ext cx="0" cy="0"/>
          <a:chOff x="0" y="0"/>
          <a:chExt cx="0" cy="0"/>
        </a:xfrm>
      </p:grpSpPr>
      <p:sp>
        <p:nvSpPr>
          <p:cNvPr id="2" name="Text 0"/>
          <p:cNvSpPr/>
          <p:nvPr/>
        </p:nvSpPr>
        <p:spPr>
          <a:xfrm>
            <a:off x="631908" y="668139"/>
            <a:ext cx="10927878" cy="467618"/>
          </a:xfrm>
          <a:prstGeom prst="rect">
            <a:avLst/>
          </a:prstGeom>
          <a:noFill/>
          <a:ln/>
        </p:spPr>
        <p:txBody>
          <a:bodyPr wrap="none" lIns="0" tIns="0" rIns="0" bIns="0" rtlCol="0" anchor="t"/>
          <a:lstStyle/>
          <a:p>
            <a:pPr rtl="1" algn="ctr" indent="0" marL="0">
              <a:lnSpc>
                <a:spcPct val="104000"/>
              </a:lnSpc>
              <a:buNone/>
            </a:pPr>
            <a:r>
              <a:rPr lang="ar-SA" altLang="en-US" sz="2900" b="1" dirty="0">
                <a:solidFill>
                  <a:srgbClr val="2E3C4E"/>
                </a:solidFill>
                <a:latin typeface="GE SS Two Light" pitchFamily="34" charset="0"/>
                <a:ea typeface="GE SS Two Light" pitchFamily="34" charset="-122"/>
                <a:cs typeface="GE SS Two Light" pitchFamily="34" charset="-120"/>
              </a:rPr>
              <a:t>ورقة العمل (1.2): خطة درس مهني وفق UDL</a:t>
            </a:r>
            <a:endParaRPr lang="ar-SA" sz="2900" dirty="0"/>
          </a:p>
        </p:txBody>
      </p:sp>
      <p:sp>
        <p:nvSpPr>
          <p:cNvPr id="3" name="Shape 1"/>
          <p:cNvSpPr/>
          <p:nvPr/>
        </p:nvSpPr>
        <p:spPr>
          <a:xfrm>
            <a:off x="10569311" y="1391642"/>
            <a:ext cx="990476" cy="215801"/>
          </a:xfrm>
          <a:prstGeom prst="roundRect">
            <a:avLst>
              <a:gd name="adj" fmla="val 49999"/>
            </a:avLst>
          </a:prstGeom>
          <a:solidFill>
            <a:srgbClr val="D4E9F7"/>
          </a:solidFill>
          <a:ln/>
        </p:spPr>
      </p:sp>
      <p:sp>
        <p:nvSpPr>
          <p:cNvPr id="4" name="Text 2"/>
          <p:cNvSpPr/>
          <p:nvPr/>
        </p:nvSpPr>
        <p:spPr>
          <a:xfrm>
            <a:off x="10044953" y="1434207"/>
            <a:ext cx="1429607" cy="130671"/>
          </a:xfrm>
          <a:prstGeom prst="rect">
            <a:avLst/>
          </a:prstGeom>
          <a:noFill/>
          <a:ln/>
        </p:spPr>
        <p:txBody>
          <a:bodyPr wrap="none" lIns="0" tIns="0" rIns="0" bIns="0" rtlCol="0" anchor="t"/>
          <a:lstStyle/>
          <a:p>
            <a:pPr rtl="1" algn="r" indent="0" marL="0">
              <a:lnSpc>
                <a:spcPct val="96000"/>
              </a:lnSpc>
              <a:buNone/>
            </a:pPr>
            <a:r>
              <a:rPr lang="ar-SA" altLang="en-US" sz="850" dirty="0">
                <a:solidFill>
                  <a:srgbClr val="384653"/>
                </a:solidFill>
                <a:latin typeface="WinSoft Pro Medium" pitchFamily="34" charset="0"/>
                <a:ea typeface="WinSoft Pro Medium" pitchFamily="34" charset="-122"/>
                <a:cs typeface="WinSoft Pro Medium" pitchFamily="34" charset="-120"/>
              </a:rPr>
              <a:t>استخدم النموذج الآتي:</a:t>
            </a:r>
            <a:endParaRPr lang="ar-SA" sz="850" dirty="0"/>
          </a:p>
        </p:txBody>
      </p:sp>
      <p:sp>
        <p:nvSpPr>
          <p:cNvPr id="5" name="Text 3"/>
          <p:cNvSpPr/>
          <p:nvPr/>
        </p:nvSpPr>
        <p:spPr>
          <a:xfrm>
            <a:off x="631908" y="1866404"/>
            <a:ext cx="3486460" cy="2258120"/>
          </a:xfrm>
          <a:prstGeom prst="rect">
            <a:avLst/>
          </a:prstGeom>
          <a:noFill/>
          <a:ln/>
        </p:spPr>
        <p:txBody>
          <a:bodyPr wrap="square" lIns="0" tIns="0" rIns="56872" bIns="0" rtlCol="0" anchor="t">
            <a:normAutofit/>
          </a:bodyPr>
          <a:lstStyle/>
          <a:p>
            <a:pPr rtl="1" algn="r" marL="223520" indent="-223520">
              <a:lnSpc>
                <a:spcPct val="127000"/>
              </a:lnSpc>
              <a:buSzPct val="100000"/>
              <a:buChar char="•"/>
            </a:pPr>
            <a:r>
              <a:rPr lang="ar-SA" altLang="en-US" sz="1100" dirty="0">
                <a:solidFill>
                  <a:srgbClr val="384653"/>
                </a:solidFill>
                <a:latin typeface="WinSoft Pro Medium" pitchFamily="34" charset="0"/>
                <a:ea typeface="WinSoft Pro Medium" pitchFamily="34" charset="-122"/>
                <a:cs typeface="WinSoft Pro Medium" pitchFamily="34" charset="-120"/>
              </a:rPr>
              <a:t>اختر درسًا مهنيًا يتضمن مهارة عملية.</a:t>
            </a:r>
            <a:endParaRPr lang="ar-SA" sz="1100" dirty="0"/>
          </a:p>
          <a:p>
            <a:pPr rtl="1" algn="r" marL="223520" indent="-223520">
              <a:lnSpc>
                <a:spcPct val="127000"/>
              </a:lnSpc>
              <a:buSzPct val="100000"/>
              <a:buChar char="•"/>
            </a:pPr>
            <a:r>
              <a:rPr lang="ar-SA" altLang="en-US" sz="1100" dirty="0">
                <a:solidFill>
                  <a:srgbClr val="384653"/>
                </a:solidFill>
                <a:latin typeface="WinSoft Pro Medium" pitchFamily="34" charset="0"/>
                <a:ea typeface="WinSoft Pro Medium" pitchFamily="34" charset="-122"/>
                <a:cs typeface="WinSoft Pro Medium" pitchFamily="34" charset="-120"/>
              </a:rPr>
              <a:t>حدد مخرج التعلم والكفاءة الأساسية.</a:t>
            </a:r>
            <a:endParaRPr lang="ar-SA" sz="1100" dirty="0"/>
          </a:p>
          <a:p>
            <a:pPr rtl="1" algn="r" marL="223520" indent="-223520">
              <a:lnSpc>
                <a:spcPct val="127000"/>
              </a:lnSpc>
              <a:buSzPct val="100000"/>
              <a:buChar char="•"/>
            </a:pPr>
            <a:r>
              <a:rPr lang="ar-SA" altLang="en-US" sz="1100" dirty="0">
                <a:solidFill>
                  <a:srgbClr val="384653"/>
                </a:solidFill>
                <a:latin typeface="WinSoft Pro Medium" pitchFamily="34" charset="0"/>
                <a:ea typeface="WinSoft Pro Medium" pitchFamily="34" charset="-122"/>
                <a:cs typeface="WinSoft Pro Medium" pitchFamily="34" charset="-120"/>
              </a:rPr>
              <a:t>راجع الدرس وفق UDL وحدد ثلاثة حواجز محتملة على الأقل.</a:t>
            </a:r>
            <a:endParaRPr lang="ar-SA" sz="1100" dirty="0"/>
          </a:p>
          <a:p>
            <a:pPr rtl="1" algn="r" marL="223520" indent="-223520">
              <a:lnSpc>
                <a:spcPct val="127000"/>
              </a:lnSpc>
              <a:buSzPct val="100000"/>
              <a:buChar char="•"/>
            </a:pPr>
            <a:r>
              <a:rPr lang="ar-SA" altLang="en-US" sz="1100" dirty="0">
                <a:solidFill>
                  <a:srgbClr val="384653"/>
                </a:solidFill>
                <a:latin typeface="WinSoft Pro Medium" pitchFamily="34" charset="0"/>
                <a:ea typeface="WinSoft Pro Medium" pitchFamily="34" charset="-122"/>
                <a:cs typeface="WinSoft Pro Medium" pitchFamily="34" charset="-120"/>
              </a:rPr>
              <a:t>أعد تصميم الدرس باستخدام ثلاث استراتيجيات شاملة على الأقل، واحدة لكل مجال UDL.</a:t>
            </a:r>
            <a:endParaRPr lang="ar-SA" sz="1100" dirty="0"/>
          </a:p>
          <a:p>
            <a:pPr rtl="1" algn="r" marL="223520" indent="-223520">
              <a:lnSpc>
                <a:spcPct val="127000"/>
              </a:lnSpc>
              <a:buSzPct val="100000"/>
              <a:buChar char="•"/>
            </a:pPr>
            <a:r>
              <a:rPr lang="ar-SA" altLang="en-US" sz="1100" dirty="0">
                <a:solidFill>
                  <a:srgbClr val="384653"/>
                </a:solidFill>
                <a:latin typeface="WinSoft Pro Medium" pitchFamily="34" charset="0"/>
                <a:ea typeface="WinSoft Pro Medium" pitchFamily="34" charset="-122"/>
                <a:cs typeface="WinSoft Pro Medium" pitchFamily="34" charset="-120"/>
              </a:rPr>
              <a:t>كيّف البيئة والمواد عند الحاجة.</a:t>
            </a:r>
            <a:endParaRPr lang="ar-SA" sz="1100" dirty="0"/>
          </a:p>
          <a:p>
            <a:pPr rtl="1" algn="r" marL="223520" indent="-223520">
              <a:lnSpc>
                <a:spcPct val="127000"/>
              </a:lnSpc>
              <a:buSzPct val="100000"/>
              <a:buChar char="•"/>
            </a:pPr>
            <a:r>
              <a:rPr lang="ar-SA" altLang="en-US" sz="1100" dirty="0">
                <a:solidFill>
                  <a:srgbClr val="384653"/>
                </a:solidFill>
                <a:latin typeface="WinSoft Pro Medium" pitchFamily="34" charset="0"/>
                <a:ea typeface="WinSoft Pro Medium" pitchFamily="34" charset="-122"/>
                <a:cs typeface="WinSoft Pro Medium" pitchFamily="34" charset="-120"/>
              </a:rPr>
              <a:t>أضف خطوة للدعم/الإحالة.</a:t>
            </a:r>
            <a:endParaRPr lang="ar-SA" sz="1100" dirty="0"/>
          </a:p>
          <a:p>
            <a:pPr rtl="1" algn="r" marL="223520" indent="-223520">
              <a:lnSpc>
                <a:spcPct val="127000"/>
              </a:lnSpc>
              <a:buSzPct val="100000"/>
              <a:buChar char="•"/>
            </a:pPr>
            <a:r>
              <a:rPr lang="ar-SA" altLang="en-US" sz="1100" dirty="0">
                <a:solidFill>
                  <a:srgbClr val="384653"/>
                </a:solidFill>
                <a:latin typeface="WinSoft Pro Medium" pitchFamily="34" charset="0"/>
                <a:ea typeface="WinSoft Pro Medium" pitchFamily="34" charset="-122"/>
                <a:cs typeface="WinSoft Pro Medium" pitchFamily="34" charset="-120"/>
              </a:rPr>
              <a:t>تحقق من عدم إضعاف متطلبات السلامة والكفاءة.</a:t>
            </a:r>
            <a:endParaRPr lang="ar-SA" sz="1100" dirty="0"/>
          </a:p>
          <a:p>
            <a:pPr rtl="1" algn="r" marL="223520" indent="-223520">
              <a:lnSpc>
                <a:spcPct val="127000"/>
              </a:lnSpc>
              <a:buSzPct val="100000"/>
              <a:buChar char="•"/>
            </a:pPr>
            <a:r>
              <a:rPr lang="ar-SA" altLang="en-US" sz="1100" dirty="0">
                <a:solidFill>
                  <a:srgbClr val="384653"/>
                </a:solidFill>
                <a:latin typeface="WinSoft Pro Medium" pitchFamily="34" charset="0"/>
                <a:ea typeface="WinSoft Pro Medium" pitchFamily="34" charset="-122"/>
                <a:cs typeface="WinSoft Pro Medium" pitchFamily="34" charset="-120"/>
              </a:rPr>
              <a:t>نفذ مراجعة للخطة مع مجموعتك ثم عدّل الخطة إن لزم الأمر.</a:t>
            </a:r>
            <a:endParaRPr lang="ar-SA" sz="1100" dirty="0"/>
          </a:p>
        </p:txBody>
      </p:sp>
      <p:graphicFrame>
        <p:nvGraphicFramePr>
          <p:cNvPr id="48" name="Table 0"/>
          <p:cNvGraphicFramePr>
            <a:graphicFrameLocks noGrp="1"/>
          </p:cNvGraphicFramePr>
          <p:nvPr>
            <p:extLst>
              <p:ext uri="{D42A27DB-BD31-4B8C-83A1-F6EECF244321}">
                <p14:modId xmlns:p14="http://schemas.microsoft.com/office/powerpoint/2010/main" val="1579011935"/>
              </p:ext>
            </p:extLst>
          </p:nvPr>
        </p:nvGraphicFramePr>
        <p:xfrm>
          <a:off x="4471578" y="1895177"/>
          <a:ext cx="9143771" cy="914400"/>
        </p:xfrm>
        <a:graphic>
          <a:graphicData uri="http://schemas.openxmlformats.org/drawingml/2006/table">
            <a:tbl>
              <a:tblPr/>
              <a:tblGrid>
                <a:gridCol w="1256429"/>
                <a:gridCol w="1460749"/>
                <a:gridCol w="1257138"/>
                <a:gridCol w="1132276"/>
                <a:gridCol w="1033663"/>
                <a:gridCol w="954205"/>
              </a:tblGrid>
              <a:tr h="382181">
                <a:tc>
                  <a:txBody>
                    <a:bodyPr/>
                    <a:lstStyle/>
                    <a:p>
                      <a:pPr indent="0" marL="0">
                        <a:buNone/>
                      </a:pPr>
                      <a:r>
                        <a:rPr lang="en-US" sz="1100" b="1" dirty="0">
                          <a:solidFill>
                            <a:srgbClr val="FFFFFF"/>
                          </a:solidFill>
                          <a:latin typeface="WinSoft Pro" pitchFamily="34" charset="0"/>
                          <a:ea typeface="WinSoft Pro" pitchFamily="34" charset="-122"/>
                          <a:cs typeface="WinSoft Pro" pitchFamily="34" charset="-120"/>
                        </a:rPr>
                        <a:t>دليل</a:t>
                      </a:r>
                      <a:pPr indent="0" marL="0">
                        <a:buNone/>
                      </a:pPr>
                      <a:r>
                        <a:rPr lang="en-US" sz="1100" b="1" dirty="0">
                          <a:solidFill>
                            <a:srgbClr val="FFFFFF"/>
                          </a:solidFill>
                          <a:latin typeface="WinSoft Pro" pitchFamily="34" charset="0"/>
                          <a:ea typeface="WinSoft Pro" pitchFamily="34" charset="-122"/>
                          <a:cs typeface="WinSoft Pro" pitchFamily="34" charset="-120"/>
                        </a:rPr>
                        <a:t>/ </a:t>
                      </a:r>
                      <a:pPr indent="0" marL="0">
                        <a:buNone/>
                      </a:pPr>
                      <a:r>
                        <a:rPr lang="en-US" sz="1100" b="1" dirty="0">
                          <a:solidFill>
                            <a:srgbClr val="FFFFFF"/>
                          </a:solidFill>
                          <a:latin typeface="WinSoft Pro" pitchFamily="34" charset="0"/>
                          <a:ea typeface="WinSoft Pro" pitchFamily="34" charset="-122"/>
                          <a:cs typeface="WinSoft Pro" pitchFamily="34" charset="-120"/>
                        </a:rPr>
                        <a:t>تحقق</a:t>
                      </a:r>
                      <a:endParaRPr lang="en-US" sz="1100" dirty="0">
                        <a:latin typeface="WinSoft Pro" charset="0"/>
                        <a:ea typeface="WinSoft Pro" charset="0"/>
                        <a:cs typeface="WinSoft Pro" charset="0"/>
                      </a:endParaRPr>
                    </a:p>
                  </a:txBody>
                  <a:tcPr marL="142181" marR="142181" marT="6350" marB="6350" anchor="ctr">
                    <a:lnL w="12700" cap="flat" cmpd="sng" algn="ctr">
                      <a:solidFill>
                        <a:srgbClr val="0094D5"/>
                      </a:solidFill>
                      <a:prstDash val="solid"/>
                      <a:round/>
                      <a:headEnd type="none" w="med" len="med"/>
                      <a:tailEnd type="none" w="med" len="med"/>
                    </a:lnL>
                    <a:lnR w="12700" cap="flat" cmpd="sng" algn="ctr">
                      <a:solidFill>
                        <a:srgbClr val="00AEEF"/>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AEEF"/>
                      </a:solidFill>
                      <a:prstDash val="solid"/>
                      <a:round/>
                      <a:headEnd type="none" w="med" len="med"/>
                      <a:tailEnd type="none" w="med" len="med"/>
                    </a:lnB>
                    <a:solidFill>
                      <a:srgbClr val="00AEEF"/>
                    </a:solidFill>
                  </a:tcPr>
                </a:tc>
                <a:tc>
                  <a:txBody>
                    <a:bodyPr/>
                    <a:lstStyle/>
                    <a:p>
                      <a:pPr indent="0" marL="0">
                        <a:buNone/>
                      </a:pPr>
                      <a:r>
                        <a:rPr lang="en-US" sz="1100" b="1" dirty="0">
                          <a:solidFill>
                            <a:srgbClr val="FFFFFF"/>
                          </a:solidFill>
                          <a:latin typeface="WinSoft Pro" pitchFamily="34" charset="0"/>
                          <a:ea typeface="WinSoft Pro" pitchFamily="34" charset="-122"/>
                          <a:cs typeface="WinSoft Pro" pitchFamily="34" charset="-120"/>
                        </a:rPr>
                        <a:t>لماذا</a:t>
                      </a:r>
                      <a:pPr indent="0" marL="0">
                        <a:buNone/>
                      </a:pPr>
                      <a:r>
                        <a:rPr lang="en-US" sz="1100" b="1" dirty="0">
                          <a:solidFill>
                            <a:srgbClr val="FFFFFF"/>
                          </a:solidFill>
                          <a:latin typeface="WinSoft Pro" pitchFamily="34" charset="0"/>
                          <a:ea typeface="WinSoft Pro" pitchFamily="34" charset="-122"/>
                          <a:cs typeface="WinSoft Pro" pitchFamily="34" charset="-120"/>
                        </a:rPr>
                        <a:t> </a:t>
                      </a:r>
                      <a:pPr indent="0" marL="0">
                        <a:buNone/>
                      </a:pPr>
                      <a:r>
                        <a:rPr lang="en-US" sz="1100" b="1" dirty="0">
                          <a:solidFill>
                            <a:srgbClr val="FFFFFF"/>
                          </a:solidFill>
                          <a:latin typeface="WinSoft Pro" pitchFamily="34" charset="0"/>
                          <a:ea typeface="WinSoft Pro" pitchFamily="34" charset="-122"/>
                          <a:cs typeface="WinSoft Pro" pitchFamily="34" charset="-120"/>
                        </a:rPr>
                        <a:t>يساعد؟</a:t>
                      </a:r>
                      <a:endParaRPr lang="en-US" sz="1100" dirty="0">
                        <a:latin typeface="WinSoft Pro" charset="0"/>
                        <a:ea typeface="WinSoft Pro" charset="0"/>
                        <a:cs typeface="WinSoft Pro" charset="0"/>
                      </a:endParaRPr>
                    </a:p>
                  </a:txBody>
                  <a:tcPr marL="142181" marR="142181" marT="6350" marB="6350" anchor="ctr">
                    <a:lnL w="12700" cap="flat" cmpd="sng" algn="ctr">
                      <a:solidFill>
                        <a:srgbClr val="00AEEF"/>
                      </a:solidFill>
                      <a:prstDash val="solid"/>
                      <a:round/>
                      <a:headEnd type="none" w="med" len="med"/>
                      <a:tailEnd type="none" w="med" len="med"/>
                    </a:lnL>
                    <a:lnR w="12700" cap="flat" cmpd="sng" algn="ctr">
                      <a:solidFill>
                        <a:srgbClr val="00AEEF"/>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AEEF"/>
                      </a:solidFill>
                      <a:prstDash val="solid"/>
                      <a:round/>
                      <a:headEnd type="none" w="med" len="med"/>
                      <a:tailEnd type="none" w="med" len="med"/>
                    </a:lnB>
                    <a:solidFill>
                      <a:srgbClr val="00AEEF"/>
                    </a:solidFill>
                  </a:tcPr>
                </a:tc>
                <a:tc>
                  <a:txBody>
                    <a:bodyPr/>
                    <a:lstStyle/>
                    <a:p>
                      <a:pPr indent="0" marL="0">
                        <a:buNone/>
                      </a:pPr>
                      <a:r>
                        <a:rPr lang="en-US" sz="1100" b="1" dirty="0">
                          <a:solidFill>
                            <a:srgbClr val="FFFFFF"/>
                          </a:solidFill>
                          <a:latin typeface="WinSoft Pro" pitchFamily="34" charset="0"/>
                          <a:ea typeface="WinSoft Pro" pitchFamily="34" charset="-122"/>
                          <a:cs typeface="WinSoft Pro" pitchFamily="34" charset="-120"/>
                        </a:rPr>
                        <a:t>التكييف</a:t>
                      </a:r>
                      <a:endParaRPr lang="en-US" sz="1100" dirty="0">
                        <a:latin typeface="WinSoft Pro" charset="0"/>
                        <a:ea typeface="WinSoft Pro" charset="0"/>
                        <a:cs typeface="WinSoft Pro" charset="0"/>
                      </a:endParaRPr>
                    </a:p>
                  </a:txBody>
                  <a:tcPr marL="142181" marR="142181" marT="6350" marB="6350" anchor="ctr">
                    <a:lnL w="12700" cap="flat" cmpd="sng" algn="ctr">
                      <a:solidFill>
                        <a:srgbClr val="00AEEF"/>
                      </a:solidFill>
                      <a:prstDash val="solid"/>
                      <a:round/>
                      <a:headEnd type="none" w="med" len="med"/>
                      <a:tailEnd type="none" w="med" len="med"/>
                    </a:lnL>
                    <a:lnR w="12700" cap="flat" cmpd="sng" algn="ctr">
                      <a:solidFill>
                        <a:srgbClr val="00AEEF"/>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AEEF"/>
                      </a:solidFill>
                      <a:prstDash val="solid"/>
                      <a:round/>
                      <a:headEnd type="none" w="med" len="med"/>
                      <a:tailEnd type="none" w="med" len="med"/>
                    </a:lnB>
                    <a:solidFill>
                      <a:srgbClr val="00AEEF"/>
                    </a:solidFill>
                  </a:tcPr>
                </a:tc>
                <a:tc>
                  <a:txBody>
                    <a:bodyPr/>
                    <a:lstStyle/>
                    <a:p>
                      <a:pPr indent="0" marL="0">
                        <a:buNone/>
                      </a:pPr>
                      <a:r>
                        <a:rPr lang="en-US" sz="1100" b="1" dirty="0">
                          <a:solidFill>
                            <a:srgbClr val="FFFFFF"/>
                          </a:solidFill>
                          <a:latin typeface="WinSoft Pro" pitchFamily="34" charset="0"/>
                          <a:ea typeface="WinSoft Pro" pitchFamily="34" charset="-122"/>
                          <a:cs typeface="WinSoft Pro" pitchFamily="34" charset="-120"/>
                        </a:rPr>
                        <a:t>الحاجز</a:t>
                      </a:r>
                      <a:endParaRPr lang="en-US" sz="1100" dirty="0">
                        <a:latin typeface="WinSoft Pro" charset="0"/>
                        <a:ea typeface="WinSoft Pro" charset="0"/>
                        <a:cs typeface="WinSoft Pro" charset="0"/>
                      </a:endParaRPr>
                    </a:p>
                  </a:txBody>
                  <a:tcPr marL="142181" marR="142181" marT="6350" marB="6350" anchor="ctr">
                    <a:lnL w="12700" cap="flat" cmpd="sng" algn="ctr">
                      <a:solidFill>
                        <a:srgbClr val="00AEEF"/>
                      </a:solidFill>
                      <a:prstDash val="solid"/>
                      <a:round/>
                      <a:headEnd type="none" w="med" len="med"/>
                      <a:tailEnd type="none" w="med" len="med"/>
                    </a:lnL>
                    <a:lnR w="12700" cap="flat" cmpd="sng" algn="ctr">
                      <a:solidFill>
                        <a:srgbClr val="00AEEF"/>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AEEF"/>
                      </a:solidFill>
                      <a:prstDash val="solid"/>
                      <a:round/>
                      <a:headEnd type="none" w="med" len="med"/>
                      <a:tailEnd type="none" w="med" len="med"/>
                    </a:lnB>
                    <a:solidFill>
                      <a:srgbClr val="00AEEF"/>
                    </a:solidFill>
                  </a:tcPr>
                </a:tc>
                <a:tc>
                  <a:txBody>
                    <a:bodyPr/>
                    <a:lstStyle/>
                    <a:p>
                      <a:pPr indent="0" marL="0">
                        <a:buNone/>
                      </a:pPr>
                      <a:r>
                        <a:rPr lang="en-US" sz="1100" b="1" dirty="0">
                          <a:solidFill>
                            <a:srgbClr val="FFFFFF"/>
                          </a:solidFill>
                          <a:latin typeface="WinSoft Pro" pitchFamily="34" charset="0"/>
                          <a:ea typeface="WinSoft Pro" pitchFamily="34" charset="-122"/>
                          <a:cs typeface="WinSoft Pro" pitchFamily="34" charset="-120"/>
                        </a:rPr>
                        <a:t>الوضع</a:t>
                      </a:r>
                      <a:pPr indent="0" marL="0">
                        <a:buNone/>
                      </a:pPr>
                      <a:r>
                        <a:rPr lang="en-US" sz="1100" b="1" dirty="0">
                          <a:solidFill>
                            <a:srgbClr val="FFFFFF"/>
                          </a:solidFill>
                          <a:latin typeface="WinSoft Pro" pitchFamily="34" charset="0"/>
                          <a:ea typeface="WinSoft Pro" pitchFamily="34" charset="-122"/>
                          <a:cs typeface="WinSoft Pro" pitchFamily="34" charset="-120"/>
                        </a:rPr>
                        <a:t> </a:t>
                      </a:r>
                      <a:pPr indent="0" marL="0">
                        <a:buNone/>
                      </a:pPr>
                      <a:r>
                        <a:rPr lang="en-US" sz="1100" b="1" dirty="0">
                          <a:solidFill>
                            <a:srgbClr val="FFFFFF"/>
                          </a:solidFill>
                          <a:latin typeface="WinSoft Pro" pitchFamily="34" charset="0"/>
                          <a:ea typeface="WinSoft Pro" pitchFamily="34" charset="-122"/>
                          <a:cs typeface="WinSoft Pro" pitchFamily="34" charset="-120"/>
                        </a:rPr>
                        <a:t>الأصلي</a:t>
                      </a:r>
                      <a:endParaRPr lang="en-US" sz="1100" dirty="0">
                        <a:latin typeface="WinSoft Pro" charset="0"/>
                        <a:ea typeface="WinSoft Pro" charset="0"/>
                        <a:cs typeface="WinSoft Pro" charset="0"/>
                      </a:endParaRPr>
                    </a:p>
                  </a:txBody>
                  <a:tcPr marL="142181" marR="142181" marT="6350" marB="6350" anchor="ctr">
                    <a:lnL w="12700" cap="flat" cmpd="sng" algn="ctr">
                      <a:solidFill>
                        <a:srgbClr val="00AEEF"/>
                      </a:solidFill>
                      <a:prstDash val="solid"/>
                      <a:round/>
                      <a:headEnd type="none" w="med" len="med"/>
                      <a:tailEnd type="none" w="med" len="med"/>
                    </a:lnL>
                    <a:lnR w="12700" cap="flat" cmpd="sng" algn="ctr">
                      <a:solidFill>
                        <a:srgbClr val="00AEEF"/>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AEEF"/>
                      </a:solidFill>
                      <a:prstDash val="solid"/>
                      <a:round/>
                      <a:headEnd type="none" w="med" len="med"/>
                      <a:tailEnd type="none" w="med" len="med"/>
                    </a:lnB>
                    <a:solidFill>
                      <a:srgbClr val="00AEEF"/>
                    </a:solidFill>
                  </a:tcPr>
                </a:tc>
                <a:tc>
                  <a:txBody>
                    <a:bodyPr/>
                    <a:lstStyle/>
                    <a:p>
                      <a:pPr indent="0" marL="0">
                        <a:buNone/>
                      </a:pPr>
                      <a:r>
                        <a:rPr lang="en-US" sz="1100" b="1" dirty="0">
                          <a:solidFill>
                            <a:srgbClr val="FFFFFF"/>
                          </a:solidFill>
                          <a:latin typeface="WinSoft Pro" pitchFamily="34" charset="0"/>
                          <a:ea typeface="WinSoft Pro" pitchFamily="34" charset="-122"/>
                          <a:cs typeface="WinSoft Pro" pitchFamily="34" charset="-120"/>
                        </a:rPr>
                        <a:t>العنصر</a:t>
                      </a:r>
                      <a:endParaRPr lang="en-US" sz="1100" dirty="0">
                        <a:latin typeface="WinSoft Pro" charset="0"/>
                        <a:ea typeface="WinSoft Pro" charset="0"/>
                        <a:cs typeface="WinSoft Pro" charset="0"/>
                      </a:endParaRPr>
                    </a:p>
                  </a:txBody>
                  <a:tcPr marL="142181" marR="142181" marT="6350" marB="6350" anchor="ctr">
                    <a:lnL w="12700" cap="flat" cmpd="sng" algn="ctr">
                      <a:solidFill>
                        <a:srgbClr val="00AEEF"/>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AEEF"/>
                      </a:solidFill>
                      <a:prstDash val="solid"/>
                      <a:round/>
                      <a:headEnd type="none" w="med" len="med"/>
                      <a:tailEnd type="none" w="med" len="med"/>
                    </a:lnB>
                    <a:solidFill>
                      <a:srgbClr val="00AEEF"/>
                    </a:solidFill>
                  </a:tcPr>
                </a:tc>
              </a:tr>
              <a:tr h="382181">
                <a:tc>
                  <a:txBody>
                    <a:bodyPr/>
                    <a:lstStyle/>
                    <a:p>
                      <a:pPr indent="0" marL="0">
                        <a:buNone/>
                      </a:pPr>
                      <a:endParaRPr lang="en-US" sz="1100" dirty="0">
                        <a:latin typeface="WinSoft Pro" charset="0"/>
                        <a:ea typeface="WinSoft Pro" charset="0"/>
                        <a:cs typeface="WinSoft Pro" charset="0"/>
                      </a:endParaRPr>
                    </a:p>
                  </a:txBody>
                  <a:tcPr marL="142181" marR="142181" marT="6350" marB="6350" anchor="ctr">
                    <a:lnL w="12700" cap="flat" cmpd="sng" algn="ctr">
                      <a:solidFill>
                        <a:srgbClr val="0094D5"/>
                      </a:solidFill>
                      <a:prstDash val="solid"/>
                      <a:round/>
                      <a:headEnd type="none" w="med" len="med"/>
                      <a:tailEnd type="none" w="med" len="med"/>
                    </a:lnL>
                    <a:lnR w="12700" cap="flat" cmpd="sng" algn="ctr">
                      <a:solidFill>
                        <a:srgbClr val="F5F5F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F5F5F5"/>
                      </a:solidFill>
                      <a:prstDash val="solid"/>
                      <a:round/>
                      <a:headEnd type="none" w="med" len="med"/>
                      <a:tailEnd type="none" w="med" len="med"/>
                    </a:lnB>
                    <a:solidFill>
                      <a:srgbClr val="000000">
                        <a:alpha val="4000"/>
                      </a:srgbClr>
                    </a:solidFill>
                  </a:tcPr>
                </a:tc>
                <a:tc>
                  <a:txBody>
                    <a:bodyPr/>
                    <a:lstStyle/>
                    <a:p>
                      <a:pPr indent="0" marL="0">
                        <a:buNone/>
                      </a:pPr>
                      <a:endParaRPr lang="en-US" sz="1100" dirty="0">
                        <a:latin typeface="WinSoft Pro" charset="0"/>
                        <a:ea typeface="WinSoft Pro" charset="0"/>
                        <a:cs typeface="WinSoft Pro" charset="0"/>
                      </a:endParaRPr>
                    </a:p>
                  </a:txBody>
                  <a:tcPr marL="142181" marR="142181" marT="6350" marB="6350" anchor="ctr">
                    <a:lnL w="12700" cap="flat" cmpd="sng" algn="ctr">
                      <a:solidFill>
                        <a:srgbClr val="F5F5F5"/>
                      </a:solidFill>
                      <a:prstDash val="solid"/>
                      <a:round/>
                      <a:headEnd type="none" w="med" len="med"/>
                      <a:tailEnd type="none" w="med" len="med"/>
                    </a:lnL>
                    <a:lnR w="12700" cap="flat" cmpd="sng" algn="ctr">
                      <a:solidFill>
                        <a:srgbClr val="F5F5F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F5F5F5"/>
                      </a:solidFill>
                      <a:prstDash val="solid"/>
                      <a:round/>
                      <a:headEnd type="none" w="med" len="med"/>
                      <a:tailEnd type="none" w="med" len="med"/>
                    </a:lnB>
                    <a:solidFill>
                      <a:srgbClr val="000000">
                        <a:alpha val="4000"/>
                      </a:srgbClr>
                    </a:solidFill>
                  </a:tcPr>
                </a:tc>
                <a:tc>
                  <a:txBody>
                    <a:bodyPr/>
                    <a:lstStyle/>
                    <a:p>
                      <a:pPr indent="0" marL="0">
                        <a:buNone/>
                      </a:pPr>
                      <a:endParaRPr lang="en-US" sz="1100" dirty="0">
                        <a:latin typeface="WinSoft Pro" charset="0"/>
                        <a:ea typeface="WinSoft Pro" charset="0"/>
                        <a:cs typeface="WinSoft Pro" charset="0"/>
                      </a:endParaRPr>
                    </a:p>
                  </a:txBody>
                  <a:tcPr marL="142181" marR="142181" marT="6350" marB="6350" anchor="ctr">
                    <a:lnL w="12700" cap="flat" cmpd="sng" algn="ctr">
                      <a:solidFill>
                        <a:srgbClr val="F5F5F5"/>
                      </a:solidFill>
                      <a:prstDash val="solid"/>
                      <a:round/>
                      <a:headEnd type="none" w="med" len="med"/>
                      <a:tailEnd type="none" w="med" len="med"/>
                    </a:lnL>
                    <a:lnR w="12700" cap="flat" cmpd="sng" algn="ctr">
                      <a:solidFill>
                        <a:srgbClr val="F5F5F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F5F5F5"/>
                      </a:solidFill>
                      <a:prstDash val="solid"/>
                      <a:round/>
                      <a:headEnd type="none" w="med" len="med"/>
                      <a:tailEnd type="none" w="med" len="med"/>
                    </a:lnB>
                    <a:solidFill>
                      <a:srgbClr val="000000">
                        <a:alpha val="4000"/>
                      </a:srgbClr>
                    </a:solidFill>
                  </a:tcPr>
                </a:tc>
                <a:tc>
                  <a:txBody>
                    <a:bodyPr/>
                    <a:lstStyle/>
                    <a:p>
                      <a:pPr indent="0" marL="0">
                        <a:buNone/>
                      </a:pPr>
                      <a:endParaRPr lang="en-US" sz="1100" dirty="0">
                        <a:latin typeface="WinSoft Pro" charset="0"/>
                        <a:ea typeface="WinSoft Pro" charset="0"/>
                        <a:cs typeface="WinSoft Pro" charset="0"/>
                      </a:endParaRPr>
                    </a:p>
                  </a:txBody>
                  <a:tcPr marL="142181" marR="142181" marT="6350" marB="6350" anchor="ctr">
                    <a:lnL w="12700" cap="flat" cmpd="sng" algn="ctr">
                      <a:solidFill>
                        <a:srgbClr val="F5F5F5"/>
                      </a:solidFill>
                      <a:prstDash val="solid"/>
                      <a:round/>
                      <a:headEnd type="none" w="med" len="med"/>
                      <a:tailEnd type="none" w="med" len="med"/>
                    </a:lnL>
                    <a:lnR w="12700" cap="flat" cmpd="sng" algn="ctr">
                      <a:solidFill>
                        <a:srgbClr val="F5F5F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F5F5F5"/>
                      </a:solidFill>
                      <a:prstDash val="solid"/>
                      <a:round/>
                      <a:headEnd type="none" w="med" len="med"/>
                      <a:tailEnd type="none" w="med" len="med"/>
                    </a:lnB>
                    <a:solidFill>
                      <a:srgbClr val="000000">
                        <a:alpha val="4000"/>
                      </a:srgbClr>
                    </a:solidFill>
                  </a:tcPr>
                </a:tc>
                <a:tc>
                  <a:txBody>
                    <a:bodyPr/>
                    <a:lstStyle/>
                    <a:p>
                      <a:pPr indent="0" marL="0">
                        <a:buNone/>
                      </a:pPr>
                      <a:endParaRPr lang="en-US" sz="1100" dirty="0">
                        <a:latin typeface="WinSoft Pro" charset="0"/>
                        <a:ea typeface="WinSoft Pro" charset="0"/>
                        <a:cs typeface="WinSoft Pro" charset="0"/>
                      </a:endParaRPr>
                    </a:p>
                  </a:txBody>
                  <a:tcPr marL="142181" marR="142181" marT="6350" marB="6350" anchor="ctr">
                    <a:lnL w="12700" cap="flat" cmpd="sng" algn="ctr">
                      <a:solidFill>
                        <a:srgbClr val="F5F5F5"/>
                      </a:solidFill>
                      <a:prstDash val="solid"/>
                      <a:round/>
                      <a:headEnd type="none" w="med" len="med"/>
                      <a:tailEnd type="none" w="med" len="med"/>
                    </a:lnL>
                    <a:lnR w="12700" cap="flat" cmpd="sng" algn="ctr">
                      <a:solidFill>
                        <a:srgbClr val="F5F5F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F5F5F5"/>
                      </a:solidFill>
                      <a:prstDash val="solid"/>
                      <a:round/>
                      <a:headEnd type="none" w="med" len="med"/>
                      <a:tailEnd type="none" w="med" len="med"/>
                    </a:lnB>
                    <a:solidFill>
                      <a:srgbClr val="000000">
                        <a:alpha val="4000"/>
                      </a:srgbClr>
                    </a:solidFill>
                  </a:tcPr>
                </a:tc>
                <a:tc>
                  <a:txBody>
                    <a:bodyPr/>
                    <a:lstStyle/>
                    <a:p>
                      <a:pPr indent="0" marL="0">
                        <a:buNone/>
                      </a:pPr>
                      <a:r>
                        <a:rPr lang="en-US" sz="1100" dirty="0">
                          <a:solidFill>
                            <a:srgbClr val="384653"/>
                          </a:solidFill>
                          <a:latin typeface="WinSoft Pro" pitchFamily="34" charset="0"/>
                          <a:ea typeface="WinSoft Pro" pitchFamily="34" charset="-122"/>
                          <a:cs typeface="WinSoft Pro" pitchFamily="34" charset="-120"/>
                        </a:rPr>
                        <a:t>مخرج التعلم</a:t>
                      </a:r>
                      <a:endParaRPr lang="en-US" sz="1100" dirty="0">
                        <a:latin typeface="WinSoft Pro" charset="0"/>
                        <a:ea typeface="WinSoft Pro" charset="0"/>
                        <a:cs typeface="WinSoft Pro" charset="0"/>
                      </a:endParaRPr>
                    </a:p>
                  </a:txBody>
                  <a:tcPr marL="142181" marR="142181" marT="6350" marB="6350" anchor="ctr">
                    <a:lnL w="12700" cap="flat" cmpd="sng" algn="ctr">
                      <a:solidFill>
                        <a:srgbClr val="F5F5F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F5F5F5"/>
                      </a:solidFill>
                      <a:prstDash val="solid"/>
                      <a:round/>
                      <a:headEnd type="none" w="med" len="med"/>
                      <a:tailEnd type="none" w="med" len="med"/>
                    </a:lnB>
                    <a:solidFill>
                      <a:srgbClr val="000000">
                        <a:alpha val="4000"/>
                      </a:srgbClr>
                    </a:solidFill>
                  </a:tcPr>
                </a:tc>
              </a:tr>
              <a:tr h="598274">
                <a:tc>
                  <a:txBody>
                    <a:bodyPr/>
                    <a:lstStyle/>
                    <a:p>
                      <a:pPr indent="0" marL="0">
                        <a:buNone/>
                      </a:pPr>
                      <a:endParaRPr lang="en-US" sz="1100" dirty="0">
                        <a:latin typeface="WinSoft Pro" charset="0"/>
                        <a:ea typeface="WinSoft Pro" charset="0"/>
                        <a:cs typeface="WinSoft Pro" charset="0"/>
                      </a:endParaRPr>
                    </a:p>
                  </a:txBody>
                  <a:tcPr marL="142181" marR="142181" marT="6350" marB="6350" anchor="ctr">
                    <a:lnL w="12700" cap="flat" cmpd="sng" algn="ctr">
                      <a:solidFill>
                        <a:srgbClr val="0094D5"/>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4000"/>
                      </a:srgbClr>
                    </a:solidFill>
                  </a:tcPr>
                </a:tc>
                <a:tc>
                  <a:txBody>
                    <a:bodyPr/>
                    <a:lstStyle/>
                    <a:p>
                      <a:pPr indent="0" marL="0">
                        <a:buNone/>
                      </a:pPr>
                      <a:endParaRPr lang="en-US" sz="1100" dirty="0">
                        <a:latin typeface="WinSoft Pro" charset="0"/>
                        <a:ea typeface="WinSoft Pro" charset="0"/>
                        <a:cs typeface="WinSoft Pro" charset="0"/>
                      </a:endParaRPr>
                    </a:p>
                  </a:txBody>
                  <a:tcPr marL="142181" marR="142181" marT="6350" marB="63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4000"/>
                      </a:srgbClr>
                    </a:solidFill>
                  </a:tcPr>
                </a:tc>
                <a:tc>
                  <a:txBody>
                    <a:bodyPr/>
                    <a:lstStyle/>
                    <a:p>
                      <a:pPr indent="0" marL="0">
                        <a:buNone/>
                      </a:pPr>
                      <a:endParaRPr lang="en-US" sz="1100" dirty="0">
                        <a:latin typeface="WinSoft Pro" charset="0"/>
                        <a:ea typeface="WinSoft Pro" charset="0"/>
                        <a:cs typeface="WinSoft Pro" charset="0"/>
                      </a:endParaRPr>
                    </a:p>
                  </a:txBody>
                  <a:tcPr marL="142181" marR="142181" marT="6350" marB="63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4000"/>
                      </a:srgbClr>
                    </a:solidFill>
                  </a:tcPr>
                </a:tc>
                <a:tc>
                  <a:txBody>
                    <a:bodyPr/>
                    <a:lstStyle/>
                    <a:p>
                      <a:pPr indent="0" marL="0">
                        <a:buNone/>
                      </a:pPr>
                      <a:endParaRPr lang="en-US" sz="1100" dirty="0">
                        <a:latin typeface="WinSoft Pro" charset="0"/>
                        <a:ea typeface="WinSoft Pro" charset="0"/>
                        <a:cs typeface="WinSoft Pro" charset="0"/>
                      </a:endParaRPr>
                    </a:p>
                  </a:txBody>
                  <a:tcPr marL="142181" marR="142181" marT="6350" marB="63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4000"/>
                      </a:srgbClr>
                    </a:solidFill>
                  </a:tcPr>
                </a:tc>
                <a:tc>
                  <a:txBody>
                    <a:bodyPr/>
                    <a:lstStyle/>
                    <a:p>
                      <a:pPr indent="0" marL="0">
                        <a:buNone/>
                      </a:pPr>
                      <a:endParaRPr lang="en-US" sz="1100" dirty="0">
                        <a:latin typeface="WinSoft Pro" charset="0"/>
                        <a:ea typeface="WinSoft Pro" charset="0"/>
                        <a:cs typeface="WinSoft Pro" charset="0"/>
                      </a:endParaRPr>
                    </a:p>
                  </a:txBody>
                  <a:tcPr marL="142181" marR="142181" marT="6350" marB="63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4000"/>
                      </a:srgbClr>
                    </a:solidFill>
                  </a:tcPr>
                </a:tc>
                <a:tc>
                  <a:txBody>
                    <a:bodyPr/>
                    <a:lstStyle/>
                    <a:p>
                      <a:pPr indent="0" marL="0">
                        <a:buNone/>
                      </a:pPr>
                      <a:r>
                        <a:rPr lang="en-US" sz="1100" dirty="0">
                          <a:solidFill>
                            <a:srgbClr val="384653"/>
                          </a:solidFill>
                          <a:latin typeface="WinSoft Pro" pitchFamily="34" charset="0"/>
                          <a:ea typeface="WinSoft Pro" pitchFamily="34" charset="-122"/>
                          <a:cs typeface="WinSoft Pro" pitchFamily="34" charset="-120"/>
                        </a:rPr>
                        <a:t>المحتوى/ المصادر</a:t>
                      </a:r>
                      <a:endParaRPr lang="en-US" sz="1100" dirty="0">
                        <a:latin typeface="WinSoft Pro" charset="0"/>
                        <a:ea typeface="WinSoft Pro" charset="0"/>
                        <a:cs typeface="WinSoft Pro" charset="0"/>
                      </a:endParaRPr>
                    </a:p>
                  </a:txBody>
                  <a:tcPr marL="142181" marR="142181" marT="6350" marB="6350" anchor="ctr">
                    <a:lnL w="12700" cap="flat" cmpd="sng" algn="ctr">
                      <a:solidFill>
                        <a:srgbClr val="FFFFFF"/>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4000"/>
                      </a:srgbClr>
                    </a:solidFill>
                  </a:tcPr>
                </a:tc>
              </a:tr>
              <a:tr h="598274">
                <a:tc>
                  <a:txBody>
                    <a:bodyPr/>
                    <a:lstStyle/>
                    <a:p>
                      <a:pPr indent="0" marL="0">
                        <a:buNone/>
                      </a:pPr>
                      <a:endParaRPr lang="en-US" sz="1100" dirty="0">
                        <a:latin typeface="WinSoft Pro" charset="0"/>
                        <a:ea typeface="WinSoft Pro" charset="0"/>
                        <a:cs typeface="WinSoft Pro" charset="0"/>
                      </a:endParaRPr>
                    </a:p>
                  </a:txBody>
                  <a:tcPr marL="142181" marR="142181" marT="6350" marB="6350" anchor="ctr">
                    <a:lnL w="12700" cap="flat" cmpd="sng" algn="ctr">
                      <a:solidFill>
                        <a:srgbClr val="0094D5"/>
                      </a:solidFill>
                      <a:prstDash val="solid"/>
                      <a:round/>
                      <a:headEnd type="none" w="med" len="med"/>
                      <a:tailEnd type="none" w="med" len="med"/>
                    </a:lnL>
                    <a:lnR w="12700" cap="flat" cmpd="sng" algn="ctr">
                      <a:solidFill>
                        <a:srgbClr val="F5F5F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F5F5F5"/>
                      </a:solidFill>
                      <a:prstDash val="solid"/>
                      <a:round/>
                      <a:headEnd type="none" w="med" len="med"/>
                      <a:tailEnd type="none" w="med" len="med"/>
                    </a:lnB>
                    <a:solidFill>
                      <a:srgbClr val="000000">
                        <a:alpha val="4000"/>
                      </a:srgbClr>
                    </a:solidFill>
                  </a:tcPr>
                </a:tc>
                <a:tc>
                  <a:txBody>
                    <a:bodyPr/>
                    <a:lstStyle/>
                    <a:p>
                      <a:pPr indent="0" marL="0">
                        <a:buNone/>
                      </a:pPr>
                      <a:endParaRPr lang="en-US" sz="1100" dirty="0">
                        <a:latin typeface="WinSoft Pro" charset="0"/>
                        <a:ea typeface="WinSoft Pro" charset="0"/>
                        <a:cs typeface="WinSoft Pro" charset="0"/>
                      </a:endParaRPr>
                    </a:p>
                  </a:txBody>
                  <a:tcPr marL="142181" marR="142181" marT="6350" marB="6350" anchor="ctr">
                    <a:lnL w="12700" cap="flat" cmpd="sng" algn="ctr">
                      <a:solidFill>
                        <a:srgbClr val="F5F5F5"/>
                      </a:solidFill>
                      <a:prstDash val="solid"/>
                      <a:round/>
                      <a:headEnd type="none" w="med" len="med"/>
                      <a:tailEnd type="none" w="med" len="med"/>
                    </a:lnL>
                    <a:lnR w="12700" cap="flat" cmpd="sng" algn="ctr">
                      <a:solidFill>
                        <a:srgbClr val="F5F5F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F5F5F5"/>
                      </a:solidFill>
                      <a:prstDash val="solid"/>
                      <a:round/>
                      <a:headEnd type="none" w="med" len="med"/>
                      <a:tailEnd type="none" w="med" len="med"/>
                    </a:lnB>
                    <a:solidFill>
                      <a:srgbClr val="000000">
                        <a:alpha val="4000"/>
                      </a:srgbClr>
                    </a:solidFill>
                  </a:tcPr>
                </a:tc>
                <a:tc>
                  <a:txBody>
                    <a:bodyPr/>
                    <a:lstStyle/>
                    <a:p>
                      <a:pPr indent="0" marL="0">
                        <a:buNone/>
                      </a:pPr>
                      <a:endParaRPr lang="en-US" sz="1100" dirty="0">
                        <a:latin typeface="WinSoft Pro" charset="0"/>
                        <a:ea typeface="WinSoft Pro" charset="0"/>
                        <a:cs typeface="WinSoft Pro" charset="0"/>
                      </a:endParaRPr>
                    </a:p>
                  </a:txBody>
                  <a:tcPr marL="142181" marR="142181" marT="6350" marB="6350" anchor="ctr">
                    <a:lnL w="12700" cap="flat" cmpd="sng" algn="ctr">
                      <a:solidFill>
                        <a:srgbClr val="F5F5F5"/>
                      </a:solidFill>
                      <a:prstDash val="solid"/>
                      <a:round/>
                      <a:headEnd type="none" w="med" len="med"/>
                      <a:tailEnd type="none" w="med" len="med"/>
                    </a:lnL>
                    <a:lnR w="12700" cap="flat" cmpd="sng" algn="ctr">
                      <a:solidFill>
                        <a:srgbClr val="F5F5F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F5F5F5"/>
                      </a:solidFill>
                      <a:prstDash val="solid"/>
                      <a:round/>
                      <a:headEnd type="none" w="med" len="med"/>
                      <a:tailEnd type="none" w="med" len="med"/>
                    </a:lnB>
                    <a:solidFill>
                      <a:srgbClr val="000000">
                        <a:alpha val="4000"/>
                      </a:srgbClr>
                    </a:solidFill>
                  </a:tcPr>
                </a:tc>
                <a:tc>
                  <a:txBody>
                    <a:bodyPr/>
                    <a:lstStyle/>
                    <a:p>
                      <a:pPr indent="0" marL="0">
                        <a:buNone/>
                      </a:pPr>
                      <a:endParaRPr lang="en-US" sz="1100" dirty="0">
                        <a:latin typeface="WinSoft Pro" charset="0"/>
                        <a:ea typeface="WinSoft Pro" charset="0"/>
                        <a:cs typeface="WinSoft Pro" charset="0"/>
                      </a:endParaRPr>
                    </a:p>
                  </a:txBody>
                  <a:tcPr marL="142181" marR="142181" marT="6350" marB="6350" anchor="ctr">
                    <a:lnL w="12700" cap="flat" cmpd="sng" algn="ctr">
                      <a:solidFill>
                        <a:srgbClr val="F5F5F5"/>
                      </a:solidFill>
                      <a:prstDash val="solid"/>
                      <a:round/>
                      <a:headEnd type="none" w="med" len="med"/>
                      <a:tailEnd type="none" w="med" len="med"/>
                    </a:lnL>
                    <a:lnR w="12700" cap="flat" cmpd="sng" algn="ctr">
                      <a:solidFill>
                        <a:srgbClr val="F5F5F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F5F5F5"/>
                      </a:solidFill>
                      <a:prstDash val="solid"/>
                      <a:round/>
                      <a:headEnd type="none" w="med" len="med"/>
                      <a:tailEnd type="none" w="med" len="med"/>
                    </a:lnB>
                    <a:solidFill>
                      <a:srgbClr val="000000">
                        <a:alpha val="4000"/>
                      </a:srgbClr>
                    </a:solidFill>
                  </a:tcPr>
                </a:tc>
                <a:tc>
                  <a:txBody>
                    <a:bodyPr/>
                    <a:lstStyle/>
                    <a:p>
                      <a:pPr indent="0" marL="0">
                        <a:buNone/>
                      </a:pPr>
                      <a:endParaRPr lang="en-US" sz="1100" dirty="0">
                        <a:latin typeface="WinSoft Pro" charset="0"/>
                        <a:ea typeface="WinSoft Pro" charset="0"/>
                        <a:cs typeface="WinSoft Pro" charset="0"/>
                      </a:endParaRPr>
                    </a:p>
                  </a:txBody>
                  <a:tcPr marL="142181" marR="142181" marT="6350" marB="6350" anchor="ctr">
                    <a:lnL w="12700" cap="flat" cmpd="sng" algn="ctr">
                      <a:solidFill>
                        <a:srgbClr val="F5F5F5"/>
                      </a:solidFill>
                      <a:prstDash val="solid"/>
                      <a:round/>
                      <a:headEnd type="none" w="med" len="med"/>
                      <a:tailEnd type="none" w="med" len="med"/>
                    </a:lnL>
                    <a:lnR w="12700" cap="flat" cmpd="sng" algn="ctr">
                      <a:solidFill>
                        <a:srgbClr val="F5F5F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F5F5F5"/>
                      </a:solidFill>
                      <a:prstDash val="solid"/>
                      <a:round/>
                      <a:headEnd type="none" w="med" len="med"/>
                      <a:tailEnd type="none" w="med" len="med"/>
                    </a:lnB>
                    <a:solidFill>
                      <a:srgbClr val="000000">
                        <a:alpha val="4000"/>
                      </a:srgbClr>
                    </a:solidFill>
                  </a:tcPr>
                </a:tc>
                <a:tc>
                  <a:txBody>
                    <a:bodyPr/>
                    <a:lstStyle/>
                    <a:p>
                      <a:pPr indent="0" marL="0">
                        <a:buNone/>
                      </a:pPr>
                      <a:r>
                        <a:rPr lang="en-US" sz="1100" dirty="0">
                          <a:solidFill>
                            <a:srgbClr val="384653"/>
                          </a:solidFill>
                          <a:latin typeface="WinSoft Pro" pitchFamily="34" charset="0"/>
                          <a:ea typeface="WinSoft Pro" pitchFamily="34" charset="-122"/>
                          <a:cs typeface="WinSoft Pro" pitchFamily="34" charset="-120"/>
                        </a:rPr>
                        <a:t>التدريس/ العرض</a:t>
                      </a:r>
                      <a:endParaRPr lang="en-US" sz="1100" dirty="0">
                        <a:latin typeface="WinSoft Pro" charset="0"/>
                        <a:ea typeface="WinSoft Pro" charset="0"/>
                        <a:cs typeface="WinSoft Pro" charset="0"/>
                      </a:endParaRPr>
                    </a:p>
                  </a:txBody>
                  <a:tcPr marL="142181" marR="142181" marT="6350" marB="6350" anchor="ctr">
                    <a:lnL w="12700" cap="flat" cmpd="sng" algn="ctr">
                      <a:solidFill>
                        <a:srgbClr val="F5F5F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F5F5F5"/>
                      </a:solidFill>
                      <a:prstDash val="solid"/>
                      <a:round/>
                      <a:headEnd type="none" w="med" len="med"/>
                      <a:tailEnd type="none" w="med" len="med"/>
                    </a:lnB>
                    <a:solidFill>
                      <a:srgbClr val="000000">
                        <a:alpha val="4000"/>
                      </a:srgbClr>
                    </a:solidFill>
                  </a:tcPr>
                </a:tc>
              </a:tr>
              <a:tr h="598274">
                <a:tc>
                  <a:txBody>
                    <a:bodyPr/>
                    <a:lstStyle/>
                    <a:p>
                      <a:pPr indent="0" marL="0">
                        <a:buNone/>
                      </a:pPr>
                      <a:endParaRPr lang="en-US" sz="1100" dirty="0">
                        <a:latin typeface="WinSoft Pro" charset="0"/>
                        <a:ea typeface="WinSoft Pro" charset="0"/>
                        <a:cs typeface="WinSoft Pro" charset="0"/>
                      </a:endParaRPr>
                    </a:p>
                  </a:txBody>
                  <a:tcPr marL="142181" marR="142181" marT="6350" marB="6350" anchor="ctr">
                    <a:lnL w="12700" cap="flat" cmpd="sng" algn="ctr">
                      <a:solidFill>
                        <a:srgbClr val="0094D5"/>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4000"/>
                      </a:srgbClr>
                    </a:solidFill>
                  </a:tcPr>
                </a:tc>
                <a:tc>
                  <a:txBody>
                    <a:bodyPr/>
                    <a:lstStyle/>
                    <a:p>
                      <a:pPr indent="0" marL="0">
                        <a:buNone/>
                      </a:pPr>
                      <a:endParaRPr lang="en-US" sz="1100" dirty="0">
                        <a:latin typeface="WinSoft Pro" charset="0"/>
                        <a:ea typeface="WinSoft Pro" charset="0"/>
                        <a:cs typeface="WinSoft Pro" charset="0"/>
                      </a:endParaRPr>
                    </a:p>
                  </a:txBody>
                  <a:tcPr marL="142181" marR="142181" marT="6350" marB="63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4000"/>
                      </a:srgbClr>
                    </a:solidFill>
                  </a:tcPr>
                </a:tc>
                <a:tc>
                  <a:txBody>
                    <a:bodyPr/>
                    <a:lstStyle/>
                    <a:p>
                      <a:pPr indent="0" marL="0">
                        <a:buNone/>
                      </a:pPr>
                      <a:endParaRPr lang="en-US" sz="1100" dirty="0">
                        <a:latin typeface="WinSoft Pro" charset="0"/>
                        <a:ea typeface="WinSoft Pro" charset="0"/>
                        <a:cs typeface="WinSoft Pro" charset="0"/>
                      </a:endParaRPr>
                    </a:p>
                  </a:txBody>
                  <a:tcPr marL="142181" marR="142181" marT="6350" marB="63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4000"/>
                      </a:srgbClr>
                    </a:solidFill>
                  </a:tcPr>
                </a:tc>
                <a:tc>
                  <a:txBody>
                    <a:bodyPr/>
                    <a:lstStyle/>
                    <a:p>
                      <a:pPr indent="0" marL="0">
                        <a:buNone/>
                      </a:pPr>
                      <a:endParaRPr lang="en-US" sz="1100" dirty="0">
                        <a:latin typeface="WinSoft Pro" charset="0"/>
                        <a:ea typeface="WinSoft Pro" charset="0"/>
                        <a:cs typeface="WinSoft Pro" charset="0"/>
                      </a:endParaRPr>
                    </a:p>
                  </a:txBody>
                  <a:tcPr marL="142181" marR="142181" marT="6350" marB="63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4000"/>
                      </a:srgbClr>
                    </a:solidFill>
                  </a:tcPr>
                </a:tc>
                <a:tc>
                  <a:txBody>
                    <a:bodyPr/>
                    <a:lstStyle/>
                    <a:p>
                      <a:pPr indent="0" marL="0">
                        <a:buNone/>
                      </a:pPr>
                      <a:endParaRPr lang="en-US" sz="1100" dirty="0">
                        <a:latin typeface="WinSoft Pro" charset="0"/>
                        <a:ea typeface="WinSoft Pro" charset="0"/>
                        <a:cs typeface="WinSoft Pro" charset="0"/>
                      </a:endParaRPr>
                    </a:p>
                  </a:txBody>
                  <a:tcPr marL="142181" marR="142181" marT="6350" marB="63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4000"/>
                      </a:srgbClr>
                    </a:solidFill>
                  </a:tcPr>
                </a:tc>
                <a:tc>
                  <a:txBody>
                    <a:bodyPr/>
                    <a:lstStyle/>
                    <a:p>
                      <a:pPr indent="0" marL="0">
                        <a:buNone/>
                      </a:pPr>
                      <a:r>
                        <a:rPr lang="en-US" sz="1100" dirty="0">
                          <a:solidFill>
                            <a:srgbClr val="384653"/>
                          </a:solidFill>
                          <a:latin typeface="WinSoft Pro" pitchFamily="34" charset="0"/>
                          <a:ea typeface="WinSoft Pro" pitchFamily="34" charset="-122"/>
                          <a:cs typeface="WinSoft Pro" pitchFamily="34" charset="-120"/>
                        </a:rPr>
                        <a:t>التدريب العملي</a:t>
                      </a:r>
                      <a:endParaRPr lang="en-US" sz="1100" dirty="0">
                        <a:latin typeface="WinSoft Pro" charset="0"/>
                        <a:ea typeface="WinSoft Pro" charset="0"/>
                        <a:cs typeface="WinSoft Pro" charset="0"/>
                      </a:endParaRPr>
                    </a:p>
                  </a:txBody>
                  <a:tcPr marL="142181" marR="142181" marT="6350" marB="6350" anchor="ctr">
                    <a:lnL w="12700" cap="flat" cmpd="sng" algn="ctr">
                      <a:solidFill>
                        <a:srgbClr val="FFFFFF"/>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4000"/>
                      </a:srgbClr>
                    </a:solidFill>
                  </a:tcPr>
                </a:tc>
              </a:tr>
              <a:tr h="598274">
                <a:tc>
                  <a:txBody>
                    <a:bodyPr/>
                    <a:lstStyle/>
                    <a:p>
                      <a:pPr indent="0" marL="0">
                        <a:buNone/>
                      </a:pPr>
                      <a:endParaRPr lang="en-US" sz="1100" dirty="0">
                        <a:latin typeface="WinSoft Pro" charset="0"/>
                        <a:ea typeface="WinSoft Pro" charset="0"/>
                        <a:cs typeface="WinSoft Pro" charset="0"/>
                      </a:endParaRPr>
                    </a:p>
                  </a:txBody>
                  <a:tcPr marL="142181" marR="142181" marT="6350" marB="6350" anchor="ctr">
                    <a:lnL w="12700" cap="flat" cmpd="sng" algn="ctr">
                      <a:solidFill>
                        <a:srgbClr val="0094D5"/>
                      </a:solidFill>
                      <a:prstDash val="solid"/>
                      <a:round/>
                      <a:headEnd type="none" w="med" len="med"/>
                      <a:tailEnd type="none" w="med" len="med"/>
                    </a:lnL>
                    <a:lnR w="12700" cap="flat" cmpd="sng" algn="ctr">
                      <a:solidFill>
                        <a:srgbClr val="F5F5F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F5F5F5"/>
                      </a:solidFill>
                      <a:prstDash val="solid"/>
                      <a:round/>
                      <a:headEnd type="none" w="med" len="med"/>
                      <a:tailEnd type="none" w="med" len="med"/>
                    </a:lnB>
                    <a:solidFill>
                      <a:srgbClr val="000000">
                        <a:alpha val="4000"/>
                      </a:srgbClr>
                    </a:solidFill>
                  </a:tcPr>
                </a:tc>
                <a:tc>
                  <a:txBody>
                    <a:bodyPr/>
                    <a:lstStyle/>
                    <a:p>
                      <a:pPr indent="0" marL="0">
                        <a:buNone/>
                      </a:pPr>
                      <a:endParaRPr lang="en-US" sz="1100" dirty="0">
                        <a:latin typeface="WinSoft Pro" charset="0"/>
                        <a:ea typeface="WinSoft Pro" charset="0"/>
                        <a:cs typeface="WinSoft Pro" charset="0"/>
                      </a:endParaRPr>
                    </a:p>
                  </a:txBody>
                  <a:tcPr marL="142181" marR="142181" marT="6350" marB="6350" anchor="ctr">
                    <a:lnL w="12700" cap="flat" cmpd="sng" algn="ctr">
                      <a:solidFill>
                        <a:srgbClr val="F5F5F5"/>
                      </a:solidFill>
                      <a:prstDash val="solid"/>
                      <a:round/>
                      <a:headEnd type="none" w="med" len="med"/>
                      <a:tailEnd type="none" w="med" len="med"/>
                    </a:lnL>
                    <a:lnR w="12700" cap="flat" cmpd="sng" algn="ctr">
                      <a:solidFill>
                        <a:srgbClr val="F5F5F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F5F5F5"/>
                      </a:solidFill>
                      <a:prstDash val="solid"/>
                      <a:round/>
                      <a:headEnd type="none" w="med" len="med"/>
                      <a:tailEnd type="none" w="med" len="med"/>
                    </a:lnB>
                    <a:solidFill>
                      <a:srgbClr val="000000">
                        <a:alpha val="4000"/>
                      </a:srgbClr>
                    </a:solidFill>
                  </a:tcPr>
                </a:tc>
                <a:tc>
                  <a:txBody>
                    <a:bodyPr/>
                    <a:lstStyle/>
                    <a:p>
                      <a:pPr indent="0" marL="0">
                        <a:buNone/>
                      </a:pPr>
                      <a:endParaRPr lang="en-US" sz="1100" dirty="0">
                        <a:latin typeface="WinSoft Pro" charset="0"/>
                        <a:ea typeface="WinSoft Pro" charset="0"/>
                        <a:cs typeface="WinSoft Pro" charset="0"/>
                      </a:endParaRPr>
                    </a:p>
                  </a:txBody>
                  <a:tcPr marL="142181" marR="142181" marT="6350" marB="6350" anchor="ctr">
                    <a:lnL w="12700" cap="flat" cmpd="sng" algn="ctr">
                      <a:solidFill>
                        <a:srgbClr val="F5F5F5"/>
                      </a:solidFill>
                      <a:prstDash val="solid"/>
                      <a:round/>
                      <a:headEnd type="none" w="med" len="med"/>
                      <a:tailEnd type="none" w="med" len="med"/>
                    </a:lnL>
                    <a:lnR w="12700" cap="flat" cmpd="sng" algn="ctr">
                      <a:solidFill>
                        <a:srgbClr val="F5F5F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F5F5F5"/>
                      </a:solidFill>
                      <a:prstDash val="solid"/>
                      <a:round/>
                      <a:headEnd type="none" w="med" len="med"/>
                      <a:tailEnd type="none" w="med" len="med"/>
                    </a:lnB>
                    <a:solidFill>
                      <a:srgbClr val="000000">
                        <a:alpha val="4000"/>
                      </a:srgbClr>
                    </a:solidFill>
                  </a:tcPr>
                </a:tc>
                <a:tc>
                  <a:txBody>
                    <a:bodyPr/>
                    <a:lstStyle/>
                    <a:p>
                      <a:pPr indent="0" marL="0">
                        <a:buNone/>
                      </a:pPr>
                      <a:endParaRPr lang="en-US" sz="1100" dirty="0">
                        <a:latin typeface="WinSoft Pro" charset="0"/>
                        <a:ea typeface="WinSoft Pro" charset="0"/>
                        <a:cs typeface="WinSoft Pro" charset="0"/>
                      </a:endParaRPr>
                    </a:p>
                  </a:txBody>
                  <a:tcPr marL="142181" marR="142181" marT="6350" marB="6350" anchor="ctr">
                    <a:lnL w="12700" cap="flat" cmpd="sng" algn="ctr">
                      <a:solidFill>
                        <a:srgbClr val="F5F5F5"/>
                      </a:solidFill>
                      <a:prstDash val="solid"/>
                      <a:round/>
                      <a:headEnd type="none" w="med" len="med"/>
                      <a:tailEnd type="none" w="med" len="med"/>
                    </a:lnL>
                    <a:lnR w="12700" cap="flat" cmpd="sng" algn="ctr">
                      <a:solidFill>
                        <a:srgbClr val="F5F5F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F5F5F5"/>
                      </a:solidFill>
                      <a:prstDash val="solid"/>
                      <a:round/>
                      <a:headEnd type="none" w="med" len="med"/>
                      <a:tailEnd type="none" w="med" len="med"/>
                    </a:lnB>
                    <a:solidFill>
                      <a:srgbClr val="000000">
                        <a:alpha val="4000"/>
                      </a:srgbClr>
                    </a:solidFill>
                  </a:tcPr>
                </a:tc>
                <a:tc>
                  <a:txBody>
                    <a:bodyPr/>
                    <a:lstStyle/>
                    <a:p>
                      <a:pPr indent="0" marL="0">
                        <a:buNone/>
                      </a:pPr>
                      <a:endParaRPr lang="en-US" sz="1100" dirty="0">
                        <a:latin typeface="WinSoft Pro" charset="0"/>
                        <a:ea typeface="WinSoft Pro" charset="0"/>
                        <a:cs typeface="WinSoft Pro" charset="0"/>
                      </a:endParaRPr>
                    </a:p>
                  </a:txBody>
                  <a:tcPr marL="142181" marR="142181" marT="6350" marB="6350" anchor="ctr">
                    <a:lnL w="12700" cap="flat" cmpd="sng" algn="ctr">
                      <a:solidFill>
                        <a:srgbClr val="F5F5F5"/>
                      </a:solidFill>
                      <a:prstDash val="solid"/>
                      <a:round/>
                      <a:headEnd type="none" w="med" len="med"/>
                      <a:tailEnd type="none" w="med" len="med"/>
                    </a:lnL>
                    <a:lnR w="12700" cap="flat" cmpd="sng" algn="ctr">
                      <a:solidFill>
                        <a:srgbClr val="F5F5F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F5F5F5"/>
                      </a:solidFill>
                      <a:prstDash val="solid"/>
                      <a:round/>
                      <a:headEnd type="none" w="med" len="med"/>
                      <a:tailEnd type="none" w="med" len="med"/>
                    </a:lnB>
                    <a:solidFill>
                      <a:srgbClr val="000000">
                        <a:alpha val="4000"/>
                      </a:srgbClr>
                    </a:solidFill>
                  </a:tcPr>
                </a:tc>
                <a:tc>
                  <a:txBody>
                    <a:bodyPr/>
                    <a:lstStyle/>
                    <a:p>
                      <a:pPr indent="0" marL="0">
                        <a:buNone/>
                      </a:pPr>
                      <a:r>
                        <a:rPr lang="en-US" sz="1100" dirty="0">
                          <a:solidFill>
                            <a:srgbClr val="384653"/>
                          </a:solidFill>
                          <a:latin typeface="WinSoft Pro" pitchFamily="34" charset="0"/>
                          <a:ea typeface="WinSoft Pro" pitchFamily="34" charset="-122"/>
                          <a:cs typeface="WinSoft Pro" pitchFamily="34" charset="-120"/>
                        </a:rPr>
                        <a:t>البيئة/ المعدات</a:t>
                      </a:r>
                      <a:endParaRPr lang="en-US" sz="1100" dirty="0">
                        <a:latin typeface="WinSoft Pro" charset="0"/>
                        <a:ea typeface="WinSoft Pro" charset="0"/>
                        <a:cs typeface="WinSoft Pro" charset="0"/>
                      </a:endParaRPr>
                    </a:p>
                  </a:txBody>
                  <a:tcPr marL="142181" marR="142181" marT="6350" marB="6350" anchor="ctr">
                    <a:lnL w="12700" cap="flat" cmpd="sng" algn="ctr">
                      <a:solidFill>
                        <a:srgbClr val="F5F5F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F5F5F5"/>
                      </a:solidFill>
                      <a:prstDash val="solid"/>
                      <a:round/>
                      <a:headEnd type="none" w="med" len="med"/>
                      <a:tailEnd type="none" w="med" len="med"/>
                    </a:lnB>
                    <a:solidFill>
                      <a:srgbClr val="000000">
                        <a:alpha val="4000"/>
                      </a:srgbClr>
                    </a:solidFill>
                  </a:tcPr>
                </a:tc>
              </a:tr>
              <a:tr h="598274">
                <a:tc>
                  <a:txBody>
                    <a:bodyPr/>
                    <a:lstStyle/>
                    <a:p>
                      <a:pPr indent="0" marL="0">
                        <a:buNone/>
                      </a:pPr>
                      <a:endParaRPr lang="en-US" sz="1100" dirty="0">
                        <a:latin typeface="WinSoft Pro" charset="0"/>
                        <a:ea typeface="WinSoft Pro" charset="0"/>
                        <a:cs typeface="WinSoft Pro" charset="0"/>
                      </a:endParaRPr>
                    </a:p>
                  </a:txBody>
                  <a:tcPr marL="142181" marR="142181" marT="6350" marB="6350" anchor="ctr">
                    <a:lnL w="12700" cap="flat" cmpd="sng" algn="ctr">
                      <a:solidFill>
                        <a:srgbClr val="0094D5"/>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4000"/>
                      </a:srgbClr>
                    </a:solidFill>
                  </a:tcPr>
                </a:tc>
                <a:tc>
                  <a:txBody>
                    <a:bodyPr/>
                    <a:lstStyle/>
                    <a:p>
                      <a:pPr indent="0" marL="0">
                        <a:buNone/>
                      </a:pPr>
                      <a:endParaRPr lang="en-US" sz="1100" dirty="0">
                        <a:latin typeface="WinSoft Pro" charset="0"/>
                        <a:ea typeface="WinSoft Pro" charset="0"/>
                        <a:cs typeface="WinSoft Pro" charset="0"/>
                      </a:endParaRPr>
                    </a:p>
                  </a:txBody>
                  <a:tcPr marL="142181" marR="142181" marT="6350" marB="63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4000"/>
                      </a:srgbClr>
                    </a:solidFill>
                  </a:tcPr>
                </a:tc>
                <a:tc>
                  <a:txBody>
                    <a:bodyPr/>
                    <a:lstStyle/>
                    <a:p>
                      <a:pPr indent="0" marL="0">
                        <a:buNone/>
                      </a:pPr>
                      <a:endParaRPr lang="en-US" sz="1100" dirty="0">
                        <a:latin typeface="WinSoft Pro" charset="0"/>
                        <a:ea typeface="WinSoft Pro" charset="0"/>
                        <a:cs typeface="WinSoft Pro" charset="0"/>
                      </a:endParaRPr>
                    </a:p>
                  </a:txBody>
                  <a:tcPr marL="142181" marR="142181" marT="6350" marB="63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4000"/>
                      </a:srgbClr>
                    </a:solidFill>
                  </a:tcPr>
                </a:tc>
                <a:tc>
                  <a:txBody>
                    <a:bodyPr/>
                    <a:lstStyle/>
                    <a:p>
                      <a:pPr indent="0" marL="0">
                        <a:buNone/>
                      </a:pPr>
                      <a:endParaRPr lang="en-US" sz="1100" dirty="0">
                        <a:latin typeface="WinSoft Pro" charset="0"/>
                        <a:ea typeface="WinSoft Pro" charset="0"/>
                        <a:cs typeface="WinSoft Pro" charset="0"/>
                      </a:endParaRPr>
                    </a:p>
                  </a:txBody>
                  <a:tcPr marL="142181" marR="142181" marT="6350" marB="63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4000"/>
                      </a:srgbClr>
                    </a:solidFill>
                  </a:tcPr>
                </a:tc>
                <a:tc>
                  <a:txBody>
                    <a:bodyPr/>
                    <a:lstStyle/>
                    <a:p>
                      <a:pPr indent="0" marL="0">
                        <a:buNone/>
                      </a:pPr>
                      <a:endParaRPr lang="en-US" sz="1100" dirty="0">
                        <a:latin typeface="WinSoft Pro" charset="0"/>
                        <a:ea typeface="WinSoft Pro" charset="0"/>
                        <a:cs typeface="WinSoft Pro" charset="0"/>
                      </a:endParaRPr>
                    </a:p>
                  </a:txBody>
                  <a:tcPr marL="142181" marR="142181" marT="6350" marB="63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4000"/>
                      </a:srgbClr>
                    </a:solidFill>
                  </a:tcPr>
                </a:tc>
                <a:tc>
                  <a:txBody>
                    <a:bodyPr/>
                    <a:lstStyle/>
                    <a:p>
                      <a:pPr indent="0" marL="0">
                        <a:buNone/>
                      </a:pPr>
                      <a:r>
                        <a:rPr lang="en-US" sz="1100" dirty="0">
                          <a:solidFill>
                            <a:srgbClr val="384653"/>
                          </a:solidFill>
                          <a:latin typeface="WinSoft Pro" pitchFamily="34" charset="0"/>
                          <a:ea typeface="WinSoft Pro" pitchFamily="34" charset="-122"/>
                          <a:cs typeface="WinSoft Pro" pitchFamily="34" charset="-120"/>
                        </a:rPr>
                        <a:t>التقويم التكويني</a:t>
                      </a:r>
                      <a:endParaRPr lang="en-US" sz="1100" dirty="0">
                        <a:latin typeface="WinSoft Pro" charset="0"/>
                        <a:ea typeface="WinSoft Pro" charset="0"/>
                        <a:cs typeface="WinSoft Pro" charset="0"/>
                      </a:endParaRPr>
                    </a:p>
                  </a:txBody>
                  <a:tcPr marL="142181" marR="142181" marT="6350" marB="6350" anchor="ctr">
                    <a:lnL w="12700" cap="flat" cmpd="sng" algn="ctr">
                      <a:solidFill>
                        <a:srgbClr val="FFFFFF"/>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4000"/>
                      </a:srgbClr>
                    </a:solidFill>
                  </a:tcPr>
                </a:tc>
              </a:tr>
              <a:tr h="382181">
                <a:tc>
                  <a:txBody>
                    <a:bodyPr/>
                    <a:lstStyle/>
                    <a:p>
                      <a:pPr indent="0" marL="0">
                        <a:buNone/>
                      </a:pPr>
                      <a:endParaRPr lang="en-US" sz="1100" dirty="0">
                        <a:latin typeface="WinSoft Pro" charset="0"/>
                        <a:ea typeface="WinSoft Pro" charset="0"/>
                        <a:cs typeface="WinSoft Pro" charset="0"/>
                      </a:endParaRPr>
                    </a:p>
                  </a:txBody>
                  <a:tcPr marL="142181" marR="142181" marT="6350" marB="6350" anchor="ctr">
                    <a:lnL w="12700" cap="flat" cmpd="sng" algn="ctr">
                      <a:solidFill>
                        <a:srgbClr val="0094D5"/>
                      </a:solidFill>
                      <a:prstDash val="solid"/>
                      <a:round/>
                      <a:headEnd type="none" w="med" len="med"/>
                      <a:tailEnd type="none" w="med" len="med"/>
                    </a:lnL>
                    <a:lnR w="12700" cap="flat" cmpd="sng" algn="ctr">
                      <a:solidFill>
                        <a:srgbClr val="F5F5F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000000">
                        <a:alpha val="4000"/>
                      </a:srgbClr>
                    </a:solidFill>
                  </a:tcPr>
                </a:tc>
                <a:tc>
                  <a:txBody>
                    <a:bodyPr/>
                    <a:lstStyle/>
                    <a:p>
                      <a:pPr indent="0" marL="0">
                        <a:buNone/>
                      </a:pPr>
                      <a:endParaRPr lang="en-US" sz="1100" dirty="0">
                        <a:latin typeface="WinSoft Pro" charset="0"/>
                        <a:ea typeface="WinSoft Pro" charset="0"/>
                        <a:cs typeface="WinSoft Pro" charset="0"/>
                      </a:endParaRPr>
                    </a:p>
                  </a:txBody>
                  <a:tcPr marL="142181" marR="142181" marT="6350" marB="6350" anchor="ctr">
                    <a:lnL w="12700" cap="flat" cmpd="sng" algn="ctr">
                      <a:solidFill>
                        <a:srgbClr val="F5F5F5"/>
                      </a:solidFill>
                      <a:prstDash val="solid"/>
                      <a:round/>
                      <a:headEnd type="none" w="med" len="med"/>
                      <a:tailEnd type="none" w="med" len="med"/>
                    </a:lnL>
                    <a:lnR w="12700" cap="flat" cmpd="sng" algn="ctr">
                      <a:solidFill>
                        <a:srgbClr val="F5F5F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000000">
                        <a:alpha val="4000"/>
                      </a:srgbClr>
                    </a:solidFill>
                  </a:tcPr>
                </a:tc>
                <a:tc>
                  <a:txBody>
                    <a:bodyPr/>
                    <a:lstStyle/>
                    <a:p>
                      <a:pPr indent="0" marL="0">
                        <a:buNone/>
                      </a:pPr>
                      <a:endParaRPr lang="en-US" sz="1100" dirty="0">
                        <a:latin typeface="WinSoft Pro" charset="0"/>
                        <a:ea typeface="WinSoft Pro" charset="0"/>
                        <a:cs typeface="WinSoft Pro" charset="0"/>
                      </a:endParaRPr>
                    </a:p>
                  </a:txBody>
                  <a:tcPr marL="142181" marR="142181" marT="6350" marB="6350" anchor="ctr">
                    <a:lnL w="12700" cap="flat" cmpd="sng" algn="ctr">
                      <a:solidFill>
                        <a:srgbClr val="F5F5F5"/>
                      </a:solidFill>
                      <a:prstDash val="solid"/>
                      <a:round/>
                      <a:headEnd type="none" w="med" len="med"/>
                      <a:tailEnd type="none" w="med" len="med"/>
                    </a:lnL>
                    <a:lnR w="12700" cap="flat" cmpd="sng" algn="ctr">
                      <a:solidFill>
                        <a:srgbClr val="F5F5F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000000">
                        <a:alpha val="4000"/>
                      </a:srgbClr>
                    </a:solidFill>
                  </a:tcPr>
                </a:tc>
                <a:tc>
                  <a:txBody>
                    <a:bodyPr/>
                    <a:lstStyle/>
                    <a:p>
                      <a:pPr indent="0" marL="0">
                        <a:buNone/>
                      </a:pPr>
                      <a:endParaRPr lang="en-US" sz="1100" dirty="0">
                        <a:latin typeface="WinSoft Pro" charset="0"/>
                        <a:ea typeface="WinSoft Pro" charset="0"/>
                        <a:cs typeface="WinSoft Pro" charset="0"/>
                      </a:endParaRPr>
                    </a:p>
                  </a:txBody>
                  <a:tcPr marL="142181" marR="142181" marT="6350" marB="6350" anchor="ctr">
                    <a:lnL w="12700" cap="flat" cmpd="sng" algn="ctr">
                      <a:solidFill>
                        <a:srgbClr val="F5F5F5"/>
                      </a:solidFill>
                      <a:prstDash val="solid"/>
                      <a:round/>
                      <a:headEnd type="none" w="med" len="med"/>
                      <a:tailEnd type="none" w="med" len="med"/>
                    </a:lnL>
                    <a:lnR w="12700" cap="flat" cmpd="sng" algn="ctr">
                      <a:solidFill>
                        <a:srgbClr val="F5F5F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000000">
                        <a:alpha val="4000"/>
                      </a:srgbClr>
                    </a:solidFill>
                  </a:tcPr>
                </a:tc>
                <a:tc>
                  <a:txBody>
                    <a:bodyPr/>
                    <a:lstStyle/>
                    <a:p>
                      <a:pPr indent="0" marL="0">
                        <a:buNone/>
                      </a:pPr>
                      <a:endParaRPr lang="en-US" sz="1100" dirty="0">
                        <a:latin typeface="WinSoft Pro" charset="0"/>
                        <a:ea typeface="WinSoft Pro" charset="0"/>
                        <a:cs typeface="WinSoft Pro" charset="0"/>
                      </a:endParaRPr>
                    </a:p>
                  </a:txBody>
                  <a:tcPr marL="142181" marR="142181" marT="6350" marB="6350" anchor="ctr">
                    <a:lnL w="12700" cap="flat" cmpd="sng" algn="ctr">
                      <a:solidFill>
                        <a:srgbClr val="F5F5F5"/>
                      </a:solidFill>
                      <a:prstDash val="solid"/>
                      <a:round/>
                      <a:headEnd type="none" w="med" len="med"/>
                      <a:tailEnd type="none" w="med" len="med"/>
                    </a:lnL>
                    <a:lnR w="12700" cap="flat" cmpd="sng" algn="ctr">
                      <a:solidFill>
                        <a:srgbClr val="F5F5F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000000">
                        <a:alpha val="4000"/>
                      </a:srgbClr>
                    </a:solidFill>
                  </a:tcPr>
                </a:tc>
                <a:tc>
                  <a:txBody>
                    <a:bodyPr/>
                    <a:lstStyle/>
                    <a:p>
                      <a:pPr indent="0" marL="0">
                        <a:buNone/>
                      </a:pPr>
                      <a:r>
                        <a:rPr lang="en-US" sz="1100" dirty="0">
                          <a:solidFill>
                            <a:srgbClr val="384653"/>
                          </a:solidFill>
                          <a:latin typeface="WinSoft Pro" pitchFamily="34" charset="0"/>
                          <a:ea typeface="WinSoft Pro" pitchFamily="34" charset="-122"/>
                          <a:cs typeface="WinSoft Pro" pitchFamily="34" charset="-120"/>
                        </a:rPr>
                        <a:t>الدعم/ الإحالة</a:t>
                      </a:r>
                      <a:endParaRPr lang="en-US" sz="1100" dirty="0">
                        <a:latin typeface="WinSoft Pro" charset="0"/>
                        <a:ea typeface="WinSoft Pro" charset="0"/>
                        <a:cs typeface="WinSoft Pro" charset="0"/>
                      </a:endParaRPr>
                    </a:p>
                  </a:txBody>
                  <a:tcPr marL="142181" marR="142181" marT="6350" marB="6350" anchor="ctr">
                    <a:lnL w="12700" cap="flat" cmpd="sng" algn="ctr">
                      <a:solidFill>
                        <a:srgbClr val="F5F5F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000000">
                        <a:alpha val="4000"/>
                      </a:srgbClr>
                    </a:solidFill>
                  </a:tcPr>
                </a:tc>
              </a:tr>
            </a:tbl>
          </a:graphicData>
        </a:graphic>
      </p:graphicFrame>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spTree>
      <p:nvGrpSpPr>
        <p:cNvPr id="1" name=""/>
        <p:cNvGrpSpPr/>
        <p:nvPr/>
      </p:nvGrpSpPr>
      <p:grpSpPr>
        <a:xfrm>
          <a:off x="0" y="0"/>
          <a:ext cx="0" cy="0"/>
          <a:chOff x="0" y="0"/>
          <a:chExt cx="0" cy="0"/>
        </a:xfrm>
      </p:grpSpPr>
      <p:sp>
        <p:nvSpPr>
          <p:cNvPr id="2" name="Text 0"/>
          <p:cNvSpPr/>
          <p:nvPr/>
        </p:nvSpPr>
        <p:spPr>
          <a:xfrm>
            <a:off x="631908" y="1640086"/>
            <a:ext cx="10927878" cy="519609"/>
          </a:xfrm>
          <a:prstGeom prst="rect">
            <a:avLst/>
          </a:prstGeom>
          <a:noFill/>
          <a:ln/>
        </p:spPr>
        <p:txBody>
          <a:bodyPr wrap="none" lIns="0" tIns="0" rIns="0" bIns="0" rtlCol="0" anchor="t"/>
          <a:lstStyle/>
          <a:p>
            <a:pPr rtl="1" algn="r" indent="0" marL="0">
              <a:lnSpc>
                <a:spcPct val="104000"/>
              </a:lnSpc>
              <a:buNone/>
            </a:pPr>
            <a:r>
              <a:rPr lang="ar-SA" altLang="en-US" sz="3250" b="1" dirty="0">
                <a:solidFill>
                  <a:srgbClr val="2E3C4E"/>
                </a:solidFill>
                <a:latin typeface="GE SS Two Light" pitchFamily="34" charset="0"/>
                <a:ea typeface="GE SS Two Light" pitchFamily="34" charset="-122"/>
                <a:cs typeface="GE SS Two Light" pitchFamily="34" charset="-120"/>
              </a:rPr>
              <a:t>تقييم نشاط (1.2)</a:t>
            </a:r>
            <a:endParaRPr lang="ar-SA" sz="3250" dirty="0"/>
          </a:p>
        </p:txBody>
      </p:sp>
      <p:graphicFrame>
        <p:nvGraphicFramePr>
          <p:cNvPr id="49" name="Table 0"/>
          <p:cNvGraphicFramePr>
            <a:graphicFrameLocks noGrp="1"/>
          </p:cNvGraphicFramePr>
          <p:nvPr>
            <p:extLst>
              <p:ext uri="{D42A27DB-BD31-4B8C-83A1-F6EECF244321}">
                <p14:modId xmlns:p14="http://schemas.microsoft.com/office/powerpoint/2010/main" val="1579011935"/>
              </p:ext>
            </p:extLst>
          </p:nvPr>
        </p:nvGraphicFramePr>
        <p:xfrm>
          <a:off x="631908" y="2475607"/>
          <a:ext cx="9143771" cy="914400"/>
        </p:xfrm>
        <a:graphic>
          <a:graphicData uri="http://schemas.openxmlformats.org/drawingml/2006/table">
            <a:tbl>
              <a:tblPr/>
              <a:tblGrid>
                <a:gridCol w="2731970"/>
                <a:gridCol w="2731970"/>
                <a:gridCol w="2731970"/>
                <a:gridCol w="2731970"/>
              </a:tblGrid>
              <a:tr h="454907">
                <a:tc>
                  <a:txBody>
                    <a:bodyPr/>
                    <a:lstStyle/>
                    <a:p>
                      <a:pPr indent="0" marL="0">
                        <a:buNone/>
                      </a:pPr>
                      <a:r>
                        <a:rPr lang="en-US" sz="1200" b="1" dirty="0">
                          <a:solidFill>
                            <a:srgbClr val="FFFFFF"/>
                          </a:solidFill>
                          <a:latin typeface="WinSoft Pro" pitchFamily="34" charset="0"/>
                          <a:ea typeface="WinSoft Pro" pitchFamily="34" charset="-122"/>
                          <a:cs typeface="WinSoft Pro" pitchFamily="34" charset="-120"/>
                        </a:rPr>
                        <a:t>قيد التطوير</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00AEEF"/>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AEEF"/>
                      </a:solidFill>
                      <a:prstDash val="solid"/>
                      <a:round/>
                      <a:headEnd type="none" w="med" len="med"/>
                      <a:tailEnd type="none" w="med" len="med"/>
                    </a:lnB>
                    <a:solidFill>
                      <a:srgbClr val="00AEEF"/>
                    </a:solidFill>
                  </a:tcPr>
                </a:tc>
                <a:tc>
                  <a:txBody>
                    <a:bodyPr/>
                    <a:lstStyle/>
                    <a:p>
                      <a:pPr indent="0" marL="0">
                        <a:buNone/>
                      </a:pPr>
                      <a:r>
                        <a:rPr lang="en-US" sz="1200" b="1" dirty="0">
                          <a:solidFill>
                            <a:srgbClr val="FFFFFF"/>
                          </a:solidFill>
                          <a:latin typeface="WinSoft Pro" pitchFamily="34" charset="0"/>
                          <a:ea typeface="WinSoft Pro" pitchFamily="34" charset="-122"/>
                          <a:cs typeface="WinSoft Pro" pitchFamily="34" charset="-120"/>
                        </a:rPr>
                        <a:t>كفء</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00AEEF"/>
                      </a:solidFill>
                      <a:prstDash val="solid"/>
                      <a:round/>
                      <a:headEnd type="none" w="med" len="med"/>
                      <a:tailEnd type="none" w="med" len="med"/>
                    </a:lnL>
                    <a:lnR w="12700" cap="flat" cmpd="sng" algn="ctr">
                      <a:solidFill>
                        <a:srgbClr val="00AEEF"/>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AEEF"/>
                      </a:solidFill>
                      <a:prstDash val="solid"/>
                      <a:round/>
                      <a:headEnd type="none" w="med" len="med"/>
                      <a:tailEnd type="none" w="med" len="med"/>
                    </a:lnB>
                    <a:solidFill>
                      <a:srgbClr val="00AEEF"/>
                    </a:solidFill>
                  </a:tcPr>
                </a:tc>
                <a:tc>
                  <a:txBody>
                    <a:bodyPr/>
                    <a:lstStyle/>
                    <a:p>
                      <a:pPr indent="0" marL="0">
                        <a:buNone/>
                      </a:pPr>
                      <a:r>
                        <a:rPr lang="en-US" sz="1200" b="1" dirty="0">
                          <a:solidFill>
                            <a:srgbClr val="FFFFFF"/>
                          </a:solidFill>
                          <a:latin typeface="WinSoft Pro" pitchFamily="34" charset="0"/>
                          <a:ea typeface="WinSoft Pro" pitchFamily="34" charset="-122"/>
                          <a:cs typeface="WinSoft Pro" pitchFamily="34" charset="-120"/>
                        </a:rPr>
                        <a:t>ممتاز</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00AEEF"/>
                      </a:solidFill>
                      <a:prstDash val="solid"/>
                      <a:round/>
                      <a:headEnd type="none" w="med" len="med"/>
                      <a:tailEnd type="none" w="med" len="med"/>
                    </a:lnL>
                    <a:lnR w="12700" cap="flat" cmpd="sng" algn="ctr">
                      <a:solidFill>
                        <a:srgbClr val="00AEEF"/>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AEEF"/>
                      </a:solidFill>
                      <a:prstDash val="solid"/>
                      <a:round/>
                      <a:headEnd type="none" w="med" len="med"/>
                      <a:tailEnd type="none" w="med" len="med"/>
                    </a:lnB>
                    <a:solidFill>
                      <a:srgbClr val="00AEEF"/>
                    </a:solidFill>
                  </a:tcPr>
                </a:tc>
                <a:tc>
                  <a:txBody>
                    <a:bodyPr/>
                    <a:lstStyle/>
                    <a:p>
                      <a:pPr indent="0" marL="0">
                        <a:buNone/>
                      </a:pPr>
                      <a:r>
                        <a:rPr lang="en-US" sz="1200" b="1" dirty="0">
                          <a:solidFill>
                            <a:srgbClr val="FFFFFF"/>
                          </a:solidFill>
                          <a:latin typeface="WinSoft Pro" pitchFamily="34" charset="0"/>
                          <a:ea typeface="WinSoft Pro" pitchFamily="34" charset="-122"/>
                          <a:cs typeface="WinSoft Pro" pitchFamily="34" charset="-120"/>
                        </a:rPr>
                        <a:t>المعيار</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00AEEF"/>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AEEF"/>
                      </a:solidFill>
                      <a:prstDash val="solid"/>
                      <a:round/>
                      <a:headEnd type="none" w="med" len="med"/>
                      <a:tailEnd type="none" w="med" len="med"/>
                    </a:lnB>
                    <a:solidFill>
                      <a:srgbClr val="00AEEF"/>
                    </a:solidFill>
                  </a:tcPr>
                </a:tc>
              </a:tr>
              <a:tr h="454907">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غير واضحة</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F5F5F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F5F5F5"/>
                      </a:solidFill>
                      <a:prstDash val="solid"/>
                      <a:round/>
                      <a:headEnd type="none" w="med" len="med"/>
                      <a:tailEnd type="none" w="med" len="med"/>
                    </a:lnB>
                    <a:solidFill>
                      <a:srgbClr val="000000">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مواءمة جيدة</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5F5F5"/>
                      </a:solidFill>
                      <a:prstDash val="solid"/>
                      <a:round/>
                      <a:headEnd type="none" w="med" len="med"/>
                      <a:tailEnd type="none" w="med" len="med"/>
                    </a:lnL>
                    <a:lnR w="12700" cap="flat" cmpd="sng" algn="ctr">
                      <a:solidFill>
                        <a:srgbClr val="F5F5F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F5F5F5"/>
                      </a:solidFill>
                      <a:prstDash val="solid"/>
                      <a:round/>
                      <a:headEnd type="none" w="med" len="med"/>
                      <a:tailEnd type="none" w="med" len="med"/>
                    </a:lnB>
                    <a:solidFill>
                      <a:srgbClr val="000000">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مواءمة مباشرة وواضحة</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5F5F5"/>
                      </a:solidFill>
                      <a:prstDash val="solid"/>
                      <a:round/>
                      <a:headEnd type="none" w="med" len="med"/>
                      <a:tailEnd type="none" w="med" len="med"/>
                    </a:lnL>
                    <a:lnR w="12700" cap="flat" cmpd="sng" algn="ctr">
                      <a:solidFill>
                        <a:srgbClr val="F5F5F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F5F5F5"/>
                      </a:solidFill>
                      <a:prstDash val="solid"/>
                      <a:round/>
                      <a:headEnd type="none" w="med" len="med"/>
                      <a:tailEnd type="none" w="med" len="med"/>
                    </a:lnB>
                    <a:solidFill>
                      <a:srgbClr val="000000">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مواءمة المخرج</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5F5F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F5F5F5"/>
                      </a:solidFill>
                      <a:prstDash val="solid"/>
                      <a:round/>
                      <a:headEnd type="none" w="med" len="med"/>
                      <a:tailEnd type="none" w="med" len="med"/>
                    </a:lnB>
                    <a:solidFill>
                      <a:srgbClr val="000000">
                        <a:alpha val="4000"/>
                      </a:srgbClr>
                    </a:solidFill>
                  </a:tcPr>
                </a:tc>
              </a:tr>
              <a:tr h="454907">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استراتيجيات عامة</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استراتيجيات &lt; 3</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استراتيجيات هادفة في المجالات الثلاثة</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تطبيق UDL</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FFFFF"/>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4000"/>
                      </a:srgbClr>
                    </a:solidFill>
                  </a:tcPr>
                </a:tc>
              </a:tr>
              <a:tr h="454907">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تصريحات عامة</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F5F5F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F5F5F5"/>
                      </a:solidFill>
                      <a:prstDash val="solid"/>
                      <a:round/>
                      <a:headEnd type="none" w="med" len="med"/>
                      <a:tailEnd type="none" w="med" len="med"/>
                    </a:lnB>
                    <a:solidFill>
                      <a:srgbClr val="000000">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بعض التكييفات</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5F5F5"/>
                      </a:solidFill>
                      <a:prstDash val="solid"/>
                      <a:round/>
                      <a:headEnd type="none" w="med" len="med"/>
                      <a:tailEnd type="none" w="med" len="med"/>
                    </a:lnL>
                    <a:lnR w="12700" cap="flat" cmpd="sng" algn="ctr">
                      <a:solidFill>
                        <a:srgbClr val="F5F5F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F5F5F5"/>
                      </a:solidFill>
                      <a:prstDash val="solid"/>
                      <a:round/>
                      <a:headEnd type="none" w="med" len="med"/>
                      <a:tailEnd type="none" w="med" len="med"/>
                    </a:lnB>
                    <a:solidFill>
                      <a:srgbClr val="000000">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تكييفات محددة للمواد/ البيئة</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5F5F5"/>
                      </a:solidFill>
                      <a:prstDash val="solid"/>
                      <a:round/>
                      <a:headEnd type="none" w="med" len="med"/>
                      <a:tailEnd type="none" w="med" len="med"/>
                    </a:lnL>
                    <a:lnR w="12700" cap="flat" cmpd="sng" algn="ctr">
                      <a:solidFill>
                        <a:srgbClr val="F5F5F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F5F5F5"/>
                      </a:solidFill>
                      <a:prstDash val="solid"/>
                      <a:round/>
                      <a:headEnd type="none" w="med" len="med"/>
                      <a:tailEnd type="none" w="med" len="med"/>
                    </a:lnB>
                    <a:solidFill>
                      <a:srgbClr val="000000">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إمكانية الوصول</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5F5F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F5F5F5"/>
                      </a:solidFill>
                      <a:prstDash val="solid"/>
                      <a:round/>
                      <a:headEnd type="none" w="med" len="med"/>
                      <a:tailEnd type="none" w="med" len="med"/>
                    </a:lnB>
                    <a:solidFill>
                      <a:srgbClr val="000000">
                        <a:alpha val="4000"/>
                      </a:srgbClr>
                    </a:solidFill>
                  </a:tcPr>
                </a:tc>
              </a:tr>
              <a:tr h="454907">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دعم غامض</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دعم محدد</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دعم وخيارات مناسبة</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الدعم والتفريد</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FFFFF"/>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4000"/>
                      </a:srgbClr>
                    </a:solidFill>
                  </a:tcPr>
                </a:tc>
              </a:tr>
              <a:tr h="454907">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مخاطر/ فجوات</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F5F5F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000000">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قابلة للتنفيذ عمومًا</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5F5F5"/>
                      </a:solidFill>
                      <a:prstDash val="solid"/>
                      <a:round/>
                      <a:headEnd type="none" w="med" len="med"/>
                      <a:tailEnd type="none" w="med" len="med"/>
                    </a:lnL>
                    <a:lnR w="12700" cap="flat" cmpd="sng" algn="ctr">
                      <a:solidFill>
                        <a:srgbClr val="F5F5F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000000">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واقعية وتحافظ على السلامة</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5F5F5"/>
                      </a:solidFill>
                      <a:prstDash val="solid"/>
                      <a:round/>
                      <a:headEnd type="none" w="med" len="med"/>
                      <a:tailEnd type="none" w="med" len="med"/>
                    </a:lnL>
                    <a:lnR w="12700" cap="flat" cmpd="sng" algn="ctr">
                      <a:solidFill>
                        <a:srgbClr val="F5F5F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000000">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قابلية التنفيذ والسلامة</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5F5F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000000">
                        <a:alpha val="4000"/>
                      </a:srgbClr>
                    </a:solidFill>
                  </a:tcPr>
                </a:tc>
              </a:tr>
            </a:tbl>
          </a:graphicData>
        </a:graphic>
      </p:graphicFrame>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spTree>
      <p:nvGrpSpPr>
        <p:cNvPr id="1" name=""/>
        <p:cNvGrpSpPr/>
        <p:nvPr/>
      </p:nvGrpSpPr>
      <p:grpSpPr>
        <a:xfrm>
          <a:off x="0" y="0"/>
          <a:ext cx="0" cy="0"/>
          <a:chOff x="0" y="0"/>
          <a:chExt cx="0" cy="0"/>
        </a:xfrm>
      </p:grpSpPr>
      <p:sp>
        <p:nvSpPr>
          <p:cNvPr id="2" name="Text 0"/>
          <p:cNvSpPr/>
          <p:nvPr/>
        </p:nvSpPr>
        <p:spPr>
          <a:xfrm>
            <a:off x="631908" y="639266"/>
            <a:ext cx="10927878" cy="987425"/>
          </a:xfrm>
          <a:prstGeom prst="rect">
            <a:avLst/>
          </a:prstGeom>
          <a:noFill/>
          <a:ln/>
        </p:spPr>
        <p:txBody>
          <a:bodyPr wrap="square" lIns="0" tIns="0" rIns="0" bIns="0" rtlCol="0" anchor="t">
            <a:normAutofit/>
          </a:bodyPr>
          <a:lstStyle/>
          <a:p>
            <a:pPr rtl="1" algn="r" indent="0" marL="0">
              <a:lnSpc>
                <a:spcPct val="104000"/>
              </a:lnSpc>
              <a:buNone/>
            </a:pPr>
            <a:r>
              <a:rPr lang="ar-SA" altLang="en-US" sz="3100" b="1" dirty="0">
                <a:solidFill>
                  <a:srgbClr val="2E3C4E"/>
                </a:solidFill>
                <a:latin typeface="GE SS Two Light" pitchFamily="34" charset="0"/>
                <a:ea typeface="GE SS Two Light" pitchFamily="34" charset="-122"/>
                <a:cs typeface="GE SS Two Light" pitchFamily="34" charset="-120"/>
              </a:rPr>
              <a:t>ورقة العمل (1.3): صمم التدخل</a:t>
            </a:r>
            <a:endParaRPr lang="ar-SA" sz="3100" dirty="0"/>
          </a:p>
        </p:txBody>
      </p:sp>
      <p:sp>
        <p:nvSpPr>
          <p:cNvPr id="3" name="Text 1"/>
          <p:cNvSpPr/>
          <p:nvPr/>
        </p:nvSpPr>
        <p:spPr>
          <a:xfrm>
            <a:off x="22324" y="1968798"/>
            <a:ext cx="5890470" cy="234156"/>
          </a:xfrm>
          <a:prstGeom prst="rect">
            <a:avLst/>
          </a:prstGeom>
          <a:noFill/>
          <a:ln/>
        </p:spPr>
        <p:txBody>
          <a:bodyPr wrap="none" lIns="0" tIns="0" rIns="0" bIns="0" rtlCol="0" anchor="t"/>
          <a:lstStyle/>
          <a:p>
            <a:pPr rtl="1" algn="r" indent="0" marL="0">
              <a:lnSpc>
                <a:spcPct val="130000"/>
              </a:lnSpc>
              <a:buNone/>
            </a:pPr>
            <a:r>
              <a:rPr lang="ar-SA" altLang="en-US" sz="1150" dirty="0">
                <a:solidFill>
                  <a:srgbClr val="384653"/>
                </a:solidFill>
                <a:latin typeface="WinSoft Pro Medium" pitchFamily="34" charset="0"/>
                <a:ea typeface="WinSoft Pro Medium" pitchFamily="34" charset="-122"/>
                <a:cs typeface="WinSoft Pro Medium" pitchFamily="34" charset="-120"/>
              </a:rPr>
              <a:t>استخدم النموذج الآتي لتسجيل ملاحظاتك:</a:t>
            </a:r>
            <a:endParaRPr lang="ar-SA" sz="1150" dirty="0"/>
          </a:p>
        </p:txBody>
      </p:sp>
      <p:graphicFrame>
        <p:nvGraphicFramePr>
          <p:cNvPr id="50" name="Table 0"/>
          <p:cNvGraphicFramePr>
            <a:graphicFrameLocks noGrp="1"/>
          </p:cNvGraphicFramePr>
          <p:nvPr>
            <p:extLst>
              <p:ext uri="{D42A27DB-BD31-4B8C-83A1-F6EECF244321}">
                <p14:modId xmlns:p14="http://schemas.microsoft.com/office/powerpoint/2010/main" val="1579011935"/>
              </p:ext>
            </p:extLst>
          </p:nvPr>
        </p:nvGraphicFramePr>
        <p:xfrm>
          <a:off x="631908" y="2363291"/>
          <a:ext cx="9143771" cy="914400"/>
        </p:xfrm>
        <a:graphic>
          <a:graphicData uri="http://schemas.openxmlformats.org/drawingml/2006/table">
            <a:tbl>
              <a:tblPr/>
              <a:tblGrid>
                <a:gridCol w="2588690"/>
                <a:gridCol w="2692195"/>
              </a:tblGrid>
              <a:tr h="417899">
                <a:tc>
                  <a:txBody>
                    <a:bodyPr/>
                    <a:lstStyle/>
                    <a:p>
                      <a:pPr indent="0" marL="0">
                        <a:buNone/>
                      </a:pPr>
                      <a:r>
                        <a:rPr lang="en-US" sz="1150" b="1" dirty="0">
                          <a:solidFill>
                            <a:srgbClr val="FFFFFF"/>
                          </a:solidFill>
                          <a:latin typeface="WinSoft Pro" pitchFamily="34" charset="0"/>
                          <a:ea typeface="WinSoft Pro" pitchFamily="34" charset="-122"/>
                          <a:cs typeface="WinSoft Pro" pitchFamily="34" charset="-120"/>
                        </a:rPr>
                        <a:t>إجابتك</a:t>
                      </a:r>
                      <a:endParaRPr lang="en-US" sz="1150" dirty="0">
                        <a:latin typeface="WinSoft Pro" charset="0"/>
                        <a:ea typeface="WinSoft Pro" charset="0"/>
                        <a:cs typeface="WinSoft Pro" charset="0"/>
                      </a:endParaRPr>
                    </a:p>
                  </a:txBody>
                  <a:tcPr marL="150080" marR="150080" marT="6350" marB="6350" anchor="ctr">
                    <a:lnL w="12700" cap="flat" cmpd="sng" algn="ctr">
                      <a:solidFill>
                        <a:srgbClr val="0094D5"/>
                      </a:solidFill>
                      <a:prstDash val="solid"/>
                      <a:round/>
                      <a:headEnd type="none" w="med" len="med"/>
                      <a:tailEnd type="none" w="med" len="med"/>
                    </a:lnL>
                    <a:lnR w="12700" cap="flat" cmpd="sng" algn="ctr">
                      <a:solidFill>
                        <a:srgbClr val="00AEEF"/>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AEEF"/>
                      </a:solidFill>
                      <a:prstDash val="solid"/>
                      <a:round/>
                      <a:headEnd type="none" w="med" len="med"/>
                      <a:tailEnd type="none" w="med" len="med"/>
                    </a:lnB>
                    <a:solidFill>
                      <a:srgbClr val="00AEEF"/>
                    </a:solidFill>
                  </a:tcPr>
                </a:tc>
                <a:tc>
                  <a:txBody>
                    <a:bodyPr/>
                    <a:lstStyle/>
                    <a:p>
                      <a:pPr indent="0" marL="0">
                        <a:buNone/>
                      </a:pPr>
                      <a:r>
                        <a:rPr lang="en-US" sz="1150" b="1" dirty="0">
                          <a:solidFill>
                            <a:srgbClr val="FFFFFF"/>
                          </a:solidFill>
                          <a:latin typeface="WinSoft Pro" pitchFamily="34" charset="0"/>
                          <a:ea typeface="WinSoft Pro" pitchFamily="34" charset="-122"/>
                          <a:cs typeface="WinSoft Pro" pitchFamily="34" charset="-120"/>
                        </a:rPr>
                        <a:t>السؤال</a:t>
                      </a:r>
                      <a:endParaRPr lang="en-US" sz="1150" dirty="0">
                        <a:latin typeface="WinSoft Pro" charset="0"/>
                        <a:ea typeface="WinSoft Pro" charset="0"/>
                        <a:cs typeface="WinSoft Pro" charset="0"/>
                      </a:endParaRPr>
                    </a:p>
                  </a:txBody>
                  <a:tcPr marL="150080" marR="150080" marT="6350" marB="6350" anchor="ctr">
                    <a:lnL w="12700" cap="flat" cmpd="sng" algn="ctr">
                      <a:solidFill>
                        <a:srgbClr val="00AEEF"/>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AEEF"/>
                      </a:solidFill>
                      <a:prstDash val="solid"/>
                      <a:round/>
                      <a:headEnd type="none" w="med" len="med"/>
                      <a:tailEnd type="none" w="med" len="med"/>
                    </a:lnB>
                    <a:solidFill>
                      <a:srgbClr val="00AEEF"/>
                    </a:solidFill>
                  </a:tcPr>
                </a:tc>
              </a:tr>
              <a:tr h="417899">
                <a:tc>
                  <a:txBody>
                    <a:bodyPr/>
                    <a:lstStyle/>
                    <a:p>
                      <a:pPr indent="0" marL="0">
                        <a:buNone/>
                      </a:pPr>
                      <a:endParaRPr lang="en-US" sz="1150" dirty="0">
                        <a:latin typeface="WinSoft Pro" charset="0"/>
                        <a:ea typeface="WinSoft Pro" charset="0"/>
                        <a:cs typeface="WinSoft Pro" charset="0"/>
                      </a:endParaRPr>
                    </a:p>
                  </a:txBody>
                  <a:tcPr marL="150080" marR="150080" marT="6350" marB="6350" anchor="ctr">
                    <a:lnL w="12700" cap="flat" cmpd="sng" algn="ctr">
                      <a:solidFill>
                        <a:srgbClr val="0094D5"/>
                      </a:solidFill>
                      <a:prstDash val="solid"/>
                      <a:round/>
                      <a:headEnd type="none" w="med" len="med"/>
                      <a:tailEnd type="none" w="med" len="med"/>
                    </a:lnL>
                    <a:lnR w="12700" cap="flat" cmpd="sng" algn="ctr">
                      <a:solidFill>
                        <a:srgbClr val="F5F5F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F5F5F5"/>
                      </a:solidFill>
                      <a:prstDash val="solid"/>
                      <a:round/>
                      <a:headEnd type="none" w="med" len="med"/>
                      <a:tailEnd type="none" w="med" len="med"/>
                    </a:lnB>
                    <a:solidFill>
                      <a:srgbClr val="000000">
                        <a:alpha val="4000"/>
                      </a:srgbClr>
                    </a:solidFill>
                  </a:tcPr>
                </a:tc>
                <a:tc>
                  <a:txBody>
                    <a:bodyPr/>
                    <a:lstStyle/>
                    <a:p>
                      <a:pPr indent="0" marL="0">
                        <a:buNone/>
                      </a:pPr>
                      <a:r>
                        <a:rPr lang="en-US" sz="1150" dirty="0">
                          <a:solidFill>
                            <a:srgbClr val="384653"/>
                          </a:solidFill>
                          <a:latin typeface="WinSoft Pro" pitchFamily="34" charset="0"/>
                          <a:ea typeface="WinSoft Pro" pitchFamily="34" charset="-122"/>
                          <a:cs typeface="WinSoft Pro" pitchFamily="34" charset="-120"/>
                        </a:rPr>
                        <a:t>ماذا حدث في المحاكاة؟</a:t>
                      </a:r>
                      <a:endParaRPr lang="en-US" sz="1150" dirty="0">
                        <a:latin typeface="WinSoft Pro" charset="0"/>
                        <a:ea typeface="WinSoft Pro" charset="0"/>
                        <a:cs typeface="WinSoft Pro" charset="0"/>
                      </a:endParaRPr>
                    </a:p>
                  </a:txBody>
                  <a:tcPr marL="150080" marR="150080" marT="6350" marB="6350" anchor="ctr">
                    <a:lnL w="12700" cap="flat" cmpd="sng" algn="ctr">
                      <a:solidFill>
                        <a:srgbClr val="F5F5F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F5F5F5"/>
                      </a:solidFill>
                      <a:prstDash val="solid"/>
                      <a:round/>
                      <a:headEnd type="none" w="med" len="med"/>
                      <a:tailEnd type="none" w="med" len="med"/>
                    </a:lnB>
                    <a:solidFill>
                      <a:srgbClr val="000000">
                        <a:alpha val="4000"/>
                      </a:srgbClr>
                    </a:solidFill>
                  </a:tcPr>
                </a:tc>
              </a:tr>
              <a:tr h="417899">
                <a:tc>
                  <a:txBody>
                    <a:bodyPr/>
                    <a:lstStyle/>
                    <a:p>
                      <a:pPr indent="0" marL="0">
                        <a:buNone/>
                      </a:pPr>
                      <a:endParaRPr lang="en-US" sz="1150" dirty="0">
                        <a:latin typeface="WinSoft Pro" charset="0"/>
                        <a:ea typeface="WinSoft Pro" charset="0"/>
                        <a:cs typeface="WinSoft Pro" charset="0"/>
                      </a:endParaRPr>
                    </a:p>
                  </a:txBody>
                  <a:tcPr marL="150080" marR="150080" marT="6350" marB="6350" anchor="ctr">
                    <a:lnL w="12700" cap="flat" cmpd="sng" algn="ctr">
                      <a:solidFill>
                        <a:srgbClr val="0094D5"/>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4000"/>
                      </a:srgbClr>
                    </a:solidFill>
                  </a:tcPr>
                </a:tc>
                <a:tc>
                  <a:txBody>
                    <a:bodyPr/>
                    <a:lstStyle/>
                    <a:p>
                      <a:pPr indent="0" marL="0">
                        <a:buNone/>
                      </a:pPr>
                      <a:r>
                        <a:rPr lang="en-US" sz="1150" dirty="0">
                          <a:solidFill>
                            <a:srgbClr val="384653"/>
                          </a:solidFill>
                          <a:latin typeface="WinSoft Pro" pitchFamily="34" charset="0"/>
                          <a:ea typeface="WinSoft Pro" pitchFamily="34" charset="-122"/>
                          <a:cs typeface="WinSoft Pro" pitchFamily="34" charset="-120"/>
                        </a:rPr>
                        <a:t>ما الدليل على المشاركة أو الإقصاء؟</a:t>
                      </a:r>
                      <a:endParaRPr lang="en-US" sz="1150" dirty="0">
                        <a:latin typeface="WinSoft Pro" charset="0"/>
                        <a:ea typeface="WinSoft Pro" charset="0"/>
                        <a:cs typeface="WinSoft Pro" charset="0"/>
                      </a:endParaRPr>
                    </a:p>
                  </a:txBody>
                  <a:tcPr marL="150080" marR="150080" marT="6350" marB="6350" anchor="ctr">
                    <a:lnL w="12700" cap="flat" cmpd="sng" algn="ctr">
                      <a:solidFill>
                        <a:srgbClr val="FFFFFF"/>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4000"/>
                      </a:srgbClr>
                    </a:solidFill>
                  </a:tcPr>
                </a:tc>
              </a:tr>
              <a:tr h="417899">
                <a:tc>
                  <a:txBody>
                    <a:bodyPr/>
                    <a:lstStyle/>
                    <a:p>
                      <a:pPr indent="0" marL="0">
                        <a:buNone/>
                      </a:pPr>
                      <a:endParaRPr lang="en-US" sz="1150" dirty="0">
                        <a:latin typeface="WinSoft Pro" charset="0"/>
                        <a:ea typeface="WinSoft Pro" charset="0"/>
                        <a:cs typeface="WinSoft Pro" charset="0"/>
                      </a:endParaRPr>
                    </a:p>
                  </a:txBody>
                  <a:tcPr marL="150080" marR="150080" marT="6350" marB="6350" anchor="ctr">
                    <a:lnL w="12700" cap="flat" cmpd="sng" algn="ctr">
                      <a:solidFill>
                        <a:srgbClr val="0094D5"/>
                      </a:solidFill>
                      <a:prstDash val="solid"/>
                      <a:round/>
                      <a:headEnd type="none" w="med" len="med"/>
                      <a:tailEnd type="none" w="med" len="med"/>
                    </a:lnL>
                    <a:lnR w="12700" cap="flat" cmpd="sng" algn="ctr">
                      <a:solidFill>
                        <a:srgbClr val="F5F5F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F5F5F5"/>
                      </a:solidFill>
                      <a:prstDash val="solid"/>
                      <a:round/>
                      <a:headEnd type="none" w="med" len="med"/>
                      <a:tailEnd type="none" w="med" len="med"/>
                    </a:lnB>
                    <a:solidFill>
                      <a:srgbClr val="000000">
                        <a:alpha val="4000"/>
                      </a:srgbClr>
                    </a:solidFill>
                  </a:tcPr>
                </a:tc>
                <a:tc>
                  <a:txBody>
                    <a:bodyPr/>
                    <a:lstStyle/>
                    <a:p>
                      <a:pPr indent="0" marL="0">
                        <a:buNone/>
                      </a:pPr>
                      <a:r>
                        <a:rPr lang="en-US" sz="1150" dirty="0">
                          <a:solidFill>
                            <a:srgbClr val="384653"/>
                          </a:solidFill>
                          <a:latin typeface="WinSoft Pro" pitchFamily="34" charset="0"/>
                          <a:ea typeface="WinSoft Pro" pitchFamily="34" charset="-122"/>
                          <a:cs typeface="WinSoft Pro" pitchFamily="34" charset="-120"/>
                        </a:rPr>
                        <a:t>ثلاث ممارسات نجحت ولماذا؟</a:t>
                      </a:r>
                      <a:endParaRPr lang="en-US" sz="1150" dirty="0">
                        <a:latin typeface="WinSoft Pro" charset="0"/>
                        <a:ea typeface="WinSoft Pro" charset="0"/>
                        <a:cs typeface="WinSoft Pro" charset="0"/>
                      </a:endParaRPr>
                    </a:p>
                  </a:txBody>
                  <a:tcPr marL="150080" marR="150080" marT="6350" marB="6350" anchor="ctr">
                    <a:lnL w="12700" cap="flat" cmpd="sng" algn="ctr">
                      <a:solidFill>
                        <a:srgbClr val="F5F5F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F5F5F5"/>
                      </a:solidFill>
                      <a:prstDash val="solid"/>
                      <a:round/>
                      <a:headEnd type="none" w="med" len="med"/>
                      <a:tailEnd type="none" w="med" len="med"/>
                    </a:lnB>
                    <a:solidFill>
                      <a:srgbClr val="000000">
                        <a:alpha val="4000"/>
                      </a:srgbClr>
                    </a:solidFill>
                  </a:tcPr>
                </a:tc>
              </a:tr>
              <a:tr h="417899">
                <a:tc>
                  <a:txBody>
                    <a:bodyPr/>
                    <a:lstStyle/>
                    <a:p>
                      <a:pPr indent="0" marL="0">
                        <a:buNone/>
                      </a:pPr>
                      <a:endParaRPr lang="en-US" sz="1150" dirty="0">
                        <a:latin typeface="WinSoft Pro" charset="0"/>
                        <a:ea typeface="WinSoft Pro" charset="0"/>
                        <a:cs typeface="WinSoft Pro" charset="0"/>
                      </a:endParaRPr>
                    </a:p>
                  </a:txBody>
                  <a:tcPr marL="150080" marR="150080" marT="6350" marB="6350" anchor="ctr">
                    <a:lnL w="12700" cap="flat" cmpd="sng" algn="ctr">
                      <a:solidFill>
                        <a:srgbClr val="0094D5"/>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4000"/>
                      </a:srgbClr>
                    </a:solidFill>
                  </a:tcPr>
                </a:tc>
                <a:tc>
                  <a:txBody>
                    <a:bodyPr/>
                    <a:lstStyle/>
                    <a:p>
                      <a:pPr indent="0" marL="0">
                        <a:buNone/>
                      </a:pPr>
                      <a:r>
                        <a:rPr lang="en-US" sz="1150" dirty="0">
                          <a:solidFill>
                            <a:srgbClr val="384653"/>
                          </a:solidFill>
                          <a:latin typeface="WinSoft Pro" pitchFamily="34" charset="0"/>
                          <a:ea typeface="WinSoft Pro" pitchFamily="34" charset="-122"/>
                          <a:cs typeface="WinSoft Pro" pitchFamily="34" charset="-120"/>
                        </a:rPr>
                        <a:t>ثلاثة مجالات للتحسين ولماذا؟</a:t>
                      </a:r>
                      <a:endParaRPr lang="en-US" sz="1150" dirty="0">
                        <a:latin typeface="WinSoft Pro" charset="0"/>
                        <a:ea typeface="WinSoft Pro" charset="0"/>
                        <a:cs typeface="WinSoft Pro" charset="0"/>
                      </a:endParaRPr>
                    </a:p>
                  </a:txBody>
                  <a:tcPr marL="150080" marR="150080" marT="6350" marB="6350" anchor="ctr">
                    <a:lnL w="12700" cap="flat" cmpd="sng" algn="ctr">
                      <a:solidFill>
                        <a:srgbClr val="FFFFFF"/>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4000"/>
                      </a:srgbClr>
                    </a:solidFill>
                  </a:tcPr>
                </a:tc>
              </a:tr>
              <a:tr h="417899">
                <a:tc>
                  <a:txBody>
                    <a:bodyPr/>
                    <a:lstStyle/>
                    <a:p>
                      <a:pPr indent="0" marL="0">
                        <a:buNone/>
                      </a:pPr>
                      <a:endParaRPr lang="en-US" sz="1150" dirty="0">
                        <a:latin typeface="WinSoft Pro" charset="0"/>
                        <a:ea typeface="WinSoft Pro" charset="0"/>
                        <a:cs typeface="WinSoft Pro" charset="0"/>
                      </a:endParaRPr>
                    </a:p>
                  </a:txBody>
                  <a:tcPr marL="150080" marR="150080" marT="6350" marB="6350" anchor="ctr">
                    <a:lnL w="12700" cap="flat" cmpd="sng" algn="ctr">
                      <a:solidFill>
                        <a:srgbClr val="0094D5"/>
                      </a:solidFill>
                      <a:prstDash val="solid"/>
                      <a:round/>
                      <a:headEnd type="none" w="med" len="med"/>
                      <a:tailEnd type="none" w="med" len="med"/>
                    </a:lnL>
                    <a:lnR w="12700" cap="flat" cmpd="sng" algn="ctr">
                      <a:solidFill>
                        <a:srgbClr val="F5F5F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F5F5F5"/>
                      </a:solidFill>
                      <a:prstDash val="solid"/>
                      <a:round/>
                      <a:headEnd type="none" w="med" len="med"/>
                      <a:tailEnd type="none" w="med" len="med"/>
                    </a:lnB>
                    <a:solidFill>
                      <a:srgbClr val="000000">
                        <a:alpha val="4000"/>
                      </a:srgbClr>
                    </a:solidFill>
                  </a:tcPr>
                </a:tc>
                <a:tc>
                  <a:txBody>
                    <a:bodyPr/>
                    <a:lstStyle/>
                    <a:p>
                      <a:pPr indent="0" marL="0">
                        <a:buNone/>
                      </a:pPr>
                      <a:r>
                        <a:rPr lang="en-US" sz="1150" dirty="0">
                          <a:solidFill>
                            <a:srgbClr val="384653"/>
                          </a:solidFill>
                          <a:latin typeface="WinSoft Pro" pitchFamily="34" charset="0"/>
                          <a:ea typeface="WinSoft Pro" pitchFamily="34" charset="-122"/>
                          <a:cs typeface="WinSoft Pro" pitchFamily="34" charset="-120"/>
                        </a:rPr>
                        <a:t>ماذا سأغير في الصف الحقيقي؟</a:t>
                      </a:r>
                      <a:endParaRPr lang="en-US" sz="1150" dirty="0">
                        <a:latin typeface="WinSoft Pro" charset="0"/>
                        <a:ea typeface="WinSoft Pro" charset="0"/>
                        <a:cs typeface="WinSoft Pro" charset="0"/>
                      </a:endParaRPr>
                    </a:p>
                  </a:txBody>
                  <a:tcPr marL="150080" marR="150080" marT="6350" marB="6350" anchor="ctr">
                    <a:lnL w="12700" cap="flat" cmpd="sng" algn="ctr">
                      <a:solidFill>
                        <a:srgbClr val="F5F5F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F5F5F5"/>
                      </a:solidFill>
                      <a:prstDash val="solid"/>
                      <a:round/>
                      <a:headEnd type="none" w="med" len="med"/>
                      <a:tailEnd type="none" w="med" len="med"/>
                    </a:lnB>
                    <a:solidFill>
                      <a:srgbClr val="000000">
                        <a:alpha val="4000"/>
                      </a:srgbClr>
                    </a:solidFill>
                  </a:tcPr>
                </a:tc>
              </a:tr>
              <a:tr h="417899">
                <a:tc>
                  <a:txBody>
                    <a:bodyPr/>
                    <a:lstStyle/>
                    <a:p>
                      <a:pPr indent="0" marL="0">
                        <a:buNone/>
                      </a:pPr>
                      <a:endParaRPr lang="en-US" sz="1150" dirty="0">
                        <a:latin typeface="WinSoft Pro" charset="0"/>
                        <a:ea typeface="WinSoft Pro" charset="0"/>
                        <a:cs typeface="WinSoft Pro" charset="0"/>
                      </a:endParaRPr>
                    </a:p>
                  </a:txBody>
                  <a:tcPr marL="150080" marR="150080" marT="6350" marB="6350" anchor="ctr">
                    <a:lnL w="12700" cap="flat" cmpd="sng" algn="ctr">
                      <a:solidFill>
                        <a:srgbClr val="0094D5"/>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FFFFFF">
                        <a:alpha val="4000"/>
                      </a:srgbClr>
                    </a:solidFill>
                  </a:tcPr>
                </a:tc>
                <a:tc>
                  <a:txBody>
                    <a:bodyPr/>
                    <a:lstStyle/>
                    <a:p>
                      <a:pPr indent="0" marL="0">
                        <a:buNone/>
                      </a:pPr>
                      <a:r>
                        <a:rPr lang="en-US" sz="1150" dirty="0">
                          <a:solidFill>
                            <a:srgbClr val="384653"/>
                          </a:solidFill>
                          <a:latin typeface="WinSoft Pro" pitchFamily="34" charset="0"/>
                          <a:ea typeface="WinSoft Pro" pitchFamily="34" charset="-122"/>
                          <a:cs typeface="WinSoft Pro" pitchFamily="34" charset="-120"/>
                        </a:rPr>
                        <a:t>ما الدعم/المصادر التي أحتاجها؟</a:t>
                      </a:r>
                      <a:endParaRPr lang="en-US" sz="1150" dirty="0">
                        <a:latin typeface="WinSoft Pro" charset="0"/>
                        <a:ea typeface="WinSoft Pro" charset="0"/>
                        <a:cs typeface="WinSoft Pro" charset="0"/>
                      </a:endParaRPr>
                    </a:p>
                  </a:txBody>
                  <a:tcPr marL="150080" marR="150080" marT="6350" marB="6350" anchor="ctr">
                    <a:lnL w="12700" cap="flat" cmpd="sng" algn="ctr">
                      <a:solidFill>
                        <a:srgbClr val="FFFFFF"/>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FFFFFF">
                        <a:alpha val="4000"/>
                      </a:srgbClr>
                    </a:solidFill>
                  </a:tcPr>
                </a:tc>
              </a:tr>
            </a:tbl>
          </a:graphicData>
        </a:graphic>
      </p:graphicFrame>
      <p:sp>
        <p:nvSpPr>
          <p:cNvPr id="5" name="Text 2"/>
          <p:cNvSpPr/>
          <p:nvPr/>
        </p:nvSpPr>
        <p:spPr>
          <a:xfrm>
            <a:off x="6285251" y="1968798"/>
            <a:ext cx="5280885" cy="1937941"/>
          </a:xfrm>
          <a:prstGeom prst="rect">
            <a:avLst/>
          </a:prstGeom>
          <a:noFill/>
          <a:ln/>
        </p:spPr>
        <p:txBody>
          <a:bodyPr wrap="square" lIns="0" tIns="0" rIns="60032" bIns="0" rtlCol="0" anchor="t">
            <a:normAutofit/>
          </a:bodyPr>
          <a:lstStyle/>
          <a:p>
            <a:pPr rtl="1" algn="r" marL="233680" indent="-233680">
              <a:lnSpc>
                <a:spcPct val="130000"/>
              </a:lnSpc>
              <a:buSzPct val="100000"/>
              <a:buChar char="•"/>
            </a:pPr>
            <a:r>
              <a:rPr lang="ar-SA" altLang="en-US" sz="1150" dirty="0">
                <a:solidFill>
                  <a:srgbClr val="384653"/>
                </a:solidFill>
                <a:latin typeface="WinSoft Pro Medium" pitchFamily="34" charset="0"/>
                <a:ea typeface="WinSoft Pro Medium" pitchFamily="34" charset="-122"/>
                <a:cs typeface="WinSoft Pro Medium" pitchFamily="34" charset="-120"/>
              </a:rPr>
              <a:t>شكّل مجموعة من 3–4 أشخاص: مدرب، متعلم، ملاحظ، وداعم عند الحاجة.</a:t>
            </a:r>
            <a:endParaRPr lang="ar-SA" sz="1150" dirty="0"/>
          </a:p>
          <a:p>
            <a:pPr rtl="1" algn="r" marL="233680" indent="-233680">
              <a:lnSpc>
                <a:spcPct val="130000"/>
              </a:lnSpc>
              <a:buSzPct val="100000"/>
              <a:buChar char="•"/>
            </a:pPr>
            <a:r>
              <a:rPr lang="ar-SA" altLang="en-US" sz="1150" dirty="0">
                <a:solidFill>
                  <a:srgbClr val="384653"/>
                </a:solidFill>
                <a:latin typeface="WinSoft Pro Medium" pitchFamily="34" charset="0"/>
                <a:ea typeface="WinSoft Pro Medium" pitchFamily="34" charset="-122"/>
                <a:cs typeface="WinSoft Pro Medium" pitchFamily="34" charset="-120"/>
              </a:rPr>
              <a:t>اختر حالة: إعاقة سمعية، حركية، صعوبة قراءة، أو حاجة إلى وسيلة تواصل بديلة.</a:t>
            </a:r>
            <a:endParaRPr lang="ar-SA" sz="1150" dirty="0"/>
          </a:p>
          <a:p>
            <a:pPr rtl="1" algn="r" marL="233680" indent="-233680">
              <a:lnSpc>
                <a:spcPct val="130000"/>
              </a:lnSpc>
              <a:buSzPct val="100000"/>
              <a:buChar char="•"/>
            </a:pPr>
            <a:r>
              <a:rPr lang="ar-SA" altLang="en-US" sz="1150" dirty="0">
                <a:solidFill>
                  <a:srgbClr val="384653"/>
                </a:solidFill>
                <a:latin typeface="WinSoft Pro Medium" pitchFamily="34" charset="0"/>
                <a:ea typeface="WinSoft Pro Medium" pitchFamily="34" charset="-122"/>
                <a:cs typeface="WinSoft Pro Medium" pitchFamily="34" charset="-120"/>
              </a:rPr>
              <a:t>نفذ محاكاة 10–12 دقيقة.</a:t>
            </a:r>
            <a:endParaRPr lang="ar-SA" sz="1150" dirty="0"/>
          </a:p>
          <a:p>
            <a:pPr rtl="1" algn="r" marL="233680" indent="-233680">
              <a:lnSpc>
                <a:spcPct val="130000"/>
              </a:lnSpc>
              <a:buSzPct val="100000"/>
              <a:buChar char="•"/>
            </a:pPr>
            <a:r>
              <a:rPr lang="ar-SA" altLang="en-US" sz="1150" dirty="0">
                <a:solidFill>
                  <a:srgbClr val="384653"/>
                </a:solidFill>
                <a:latin typeface="WinSoft Pro Medium" pitchFamily="34" charset="0"/>
                <a:ea typeface="WinSoft Pro Medium" pitchFamily="34" charset="-122"/>
                <a:cs typeface="WinSoft Pro Medium" pitchFamily="34" charset="-120"/>
              </a:rPr>
              <a:t>استخدم استراتيجيتين شاملتين على الأقل.</a:t>
            </a:r>
            <a:endParaRPr lang="ar-SA" sz="1150" dirty="0"/>
          </a:p>
          <a:p>
            <a:pPr rtl="1" algn="r" marL="233680" indent="-233680">
              <a:lnSpc>
                <a:spcPct val="130000"/>
              </a:lnSpc>
              <a:buSzPct val="100000"/>
              <a:buChar char="•"/>
            </a:pPr>
            <a:r>
              <a:rPr lang="ar-SA" altLang="en-US" sz="1150" dirty="0">
                <a:solidFill>
                  <a:srgbClr val="384653"/>
                </a:solidFill>
                <a:latin typeface="WinSoft Pro Medium" pitchFamily="34" charset="0"/>
                <a:ea typeface="WinSoft Pro Medium" pitchFamily="34" charset="-122"/>
                <a:cs typeface="WinSoft Pro Medium" pitchFamily="34" charset="-120"/>
              </a:rPr>
              <a:t>يسجل الملاحظ ما زاد أو خفض المشاركة.</a:t>
            </a:r>
            <a:endParaRPr lang="ar-SA" sz="1150" dirty="0"/>
          </a:p>
          <a:p>
            <a:pPr rtl="1" algn="r" marL="233680" indent="-233680">
              <a:lnSpc>
                <a:spcPct val="130000"/>
              </a:lnSpc>
              <a:buSzPct val="100000"/>
              <a:buChar char="•"/>
            </a:pPr>
            <a:r>
              <a:rPr lang="ar-SA" altLang="en-US" sz="1150" dirty="0">
                <a:solidFill>
                  <a:srgbClr val="384653"/>
                </a:solidFill>
                <a:latin typeface="WinSoft Pro Medium" pitchFamily="34" charset="0"/>
                <a:ea typeface="WinSoft Pro Medium" pitchFamily="34" charset="-122"/>
                <a:cs typeface="WinSoft Pro Medium" pitchFamily="34" charset="-120"/>
              </a:rPr>
              <a:t>بدّل الأدوار وأعد المحاكاة باستراتيجية محسنة.</a:t>
            </a:r>
            <a:endParaRPr lang="ar-SA" sz="1150" dirty="0"/>
          </a:p>
          <a:p>
            <a:pPr rtl="1" algn="r" marL="233680" indent="-233680">
              <a:lnSpc>
                <a:spcPct val="130000"/>
              </a:lnSpc>
              <a:buSzPct val="100000"/>
              <a:buChar char="•"/>
            </a:pPr>
            <a:r>
              <a:rPr lang="ar-SA" altLang="en-US" sz="1150" dirty="0">
                <a:solidFill>
                  <a:srgbClr val="384653"/>
                </a:solidFill>
                <a:latin typeface="WinSoft Pro Medium" pitchFamily="34" charset="0"/>
                <a:ea typeface="WinSoft Pro Medium" pitchFamily="34" charset="-122"/>
                <a:cs typeface="WinSoft Pro Medium" pitchFamily="34" charset="-120"/>
              </a:rPr>
              <a:t>اكتب يوميات تأملية تتضمن 3 ممارسات جيدة و3 مجالات تحسين، مع إجراء عملي لكل مجال.</a:t>
            </a:r>
            <a:endParaRPr lang="ar-SA" sz="1150"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spTree>
      <p:nvGrpSpPr>
        <p:cNvPr id="1" name=""/>
        <p:cNvGrpSpPr/>
        <p:nvPr/>
      </p:nvGrpSpPr>
      <p:grpSpPr>
        <a:xfrm>
          <a:off x="0" y="0"/>
          <a:ext cx="0" cy="0"/>
          <a:chOff x="0" y="0"/>
          <a:chExt cx="0" cy="0"/>
        </a:xfrm>
      </p:grpSpPr>
      <p:sp>
        <p:nvSpPr>
          <p:cNvPr id="2" name="Text 0"/>
          <p:cNvSpPr/>
          <p:nvPr/>
        </p:nvSpPr>
        <p:spPr>
          <a:xfrm>
            <a:off x="631908" y="1640086"/>
            <a:ext cx="10927878" cy="519609"/>
          </a:xfrm>
          <a:prstGeom prst="rect">
            <a:avLst/>
          </a:prstGeom>
          <a:noFill/>
          <a:ln/>
        </p:spPr>
        <p:txBody>
          <a:bodyPr wrap="none" lIns="0" tIns="0" rIns="0" bIns="0" rtlCol="0" anchor="t"/>
          <a:lstStyle/>
          <a:p>
            <a:pPr rtl="1" algn="r" indent="0" marL="0">
              <a:lnSpc>
                <a:spcPct val="104000"/>
              </a:lnSpc>
              <a:buNone/>
            </a:pPr>
            <a:r>
              <a:rPr lang="ar-SA" altLang="en-US" sz="3250" b="1" dirty="0">
                <a:solidFill>
                  <a:srgbClr val="2E3C4E"/>
                </a:solidFill>
                <a:latin typeface="GE SS Two Light" pitchFamily="34" charset="0"/>
                <a:ea typeface="GE SS Two Light" pitchFamily="34" charset="-122"/>
                <a:cs typeface="GE SS Two Light" pitchFamily="34" charset="-120"/>
              </a:rPr>
              <a:t>تقييم نشاط (1.3)</a:t>
            </a:r>
            <a:endParaRPr lang="ar-SA" sz="3250" dirty="0"/>
          </a:p>
        </p:txBody>
      </p:sp>
      <p:graphicFrame>
        <p:nvGraphicFramePr>
          <p:cNvPr id="51" name="Table 0"/>
          <p:cNvGraphicFramePr>
            <a:graphicFrameLocks noGrp="1"/>
          </p:cNvGraphicFramePr>
          <p:nvPr>
            <p:extLst>
              <p:ext uri="{D42A27DB-BD31-4B8C-83A1-F6EECF244321}">
                <p14:modId xmlns:p14="http://schemas.microsoft.com/office/powerpoint/2010/main" val="1579011935"/>
              </p:ext>
            </p:extLst>
          </p:nvPr>
        </p:nvGraphicFramePr>
        <p:xfrm>
          <a:off x="631908" y="2475607"/>
          <a:ext cx="9143771" cy="914400"/>
        </p:xfrm>
        <a:graphic>
          <a:graphicData uri="http://schemas.openxmlformats.org/drawingml/2006/table">
            <a:tbl>
              <a:tblPr/>
              <a:tblGrid>
                <a:gridCol w="2731970"/>
                <a:gridCol w="2731970"/>
                <a:gridCol w="2731970"/>
                <a:gridCol w="2731970"/>
              </a:tblGrid>
              <a:tr h="454907">
                <a:tc>
                  <a:txBody>
                    <a:bodyPr/>
                    <a:lstStyle/>
                    <a:p>
                      <a:pPr indent="0" marL="0">
                        <a:buNone/>
                      </a:pPr>
                      <a:r>
                        <a:rPr lang="en-US" sz="1200" b="1" dirty="0">
                          <a:solidFill>
                            <a:srgbClr val="FFFFFF"/>
                          </a:solidFill>
                          <a:latin typeface="WinSoft Pro" pitchFamily="34" charset="0"/>
                          <a:ea typeface="WinSoft Pro" pitchFamily="34" charset="-122"/>
                          <a:cs typeface="WinSoft Pro" pitchFamily="34" charset="-120"/>
                        </a:rPr>
                        <a:t>غير متحقق</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00AEEF"/>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AEEF"/>
                      </a:solidFill>
                      <a:prstDash val="solid"/>
                      <a:round/>
                      <a:headEnd type="none" w="med" len="med"/>
                      <a:tailEnd type="none" w="med" len="med"/>
                    </a:lnB>
                    <a:solidFill>
                      <a:srgbClr val="00AEEF"/>
                    </a:solidFill>
                  </a:tcPr>
                </a:tc>
                <a:tc>
                  <a:txBody>
                    <a:bodyPr/>
                    <a:lstStyle/>
                    <a:p>
                      <a:pPr indent="0" marL="0">
                        <a:buNone/>
                      </a:pPr>
                      <a:r>
                        <a:rPr lang="en-US" sz="1200" b="1" dirty="0">
                          <a:solidFill>
                            <a:srgbClr val="FFFFFF"/>
                          </a:solidFill>
                          <a:latin typeface="WinSoft Pro" pitchFamily="34" charset="0"/>
                          <a:ea typeface="WinSoft Pro" pitchFamily="34" charset="-122"/>
                          <a:cs typeface="WinSoft Pro" pitchFamily="34" charset="-120"/>
                        </a:rPr>
                        <a:t>جزئي</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00AEEF"/>
                      </a:solidFill>
                      <a:prstDash val="solid"/>
                      <a:round/>
                      <a:headEnd type="none" w="med" len="med"/>
                      <a:tailEnd type="none" w="med" len="med"/>
                    </a:lnL>
                    <a:lnR w="12700" cap="flat" cmpd="sng" algn="ctr">
                      <a:solidFill>
                        <a:srgbClr val="00AEEF"/>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AEEF"/>
                      </a:solidFill>
                      <a:prstDash val="solid"/>
                      <a:round/>
                      <a:headEnd type="none" w="med" len="med"/>
                      <a:tailEnd type="none" w="med" len="med"/>
                    </a:lnB>
                    <a:solidFill>
                      <a:srgbClr val="00AEEF"/>
                    </a:solidFill>
                  </a:tcPr>
                </a:tc>
                <a:tc>
                  <a:txBody>
                    <a:bodyPr/>
                    <a:lstStyle/>
                    <a:p>
                      <a:pPr indent="0" marL="0">
                        <a:buNone/>
                      </a:pPr>
                      <a:r>
                        <a:rPr lang="en-US" sz="1200" b="1" dirty="0">
                          <a:solidFill>
                            <a:srgbClr val="FFFFFF"/>
                          </a:solidFill>
                          <a:latin typeface="WinSoft Pro" pitchFamily="34" charset="0"/>
                          <a:ea typeface="WinSoft Pro" pitchFamily="34" charset="-122"/>
                          <a:cs typeface="WinSoft Pro" pitchFamily="34" charset="-120"/>
                        </a:rPr>
                        <a:t>متحقق</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00AEEF"/>
                      </a:solidFill>
                      <a:prstDash val="solid"/>
                      <a:round/>
                      <a:headEnd type="none" w="med" len="med"/>
                      <a:tailEnd type="none" w="med" len="med"/>
                    </a:lnL>
                    <a:lnR w="12700" cap="flat" cmpd="sng" algn="ctr">
                      <a:solidFill>
                        <a:srgbClr val="00AEEF"/>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AEEF"/>
                      </a:solidFill>
                      <a:prstDash val="solid"/>
                      <a:round/>
                      <a:headEnd type="none" w="med" len="med"/>
                      <a:tailEnd type="none" w="med" len="med"/>
                    </a:lnB>
                    <a:solidFill>
                      <a:srgbClr val="00AEEF"/>
                    </a:solidFill>
                  </a:tcPr>
                </a:tc>
                <a:tc>
                  <a:txBody>
                    <a:bodyPr/>
                    <a:lstStyle/>
                    <a:p>
                      <a:pPr indent="0" marL="0">
                        <a:buNone/>
                      </a:pPr>
                      <a:r>
                        <a:rPr lang="en-US" sz="1200" b="1" dirty="0">
                          <a:solidFill>
                            <a:srgbClr val="FFFFFF"/>
                          </a:solidFill>
                          <a:latin typeface="WinSoft Pro" pitchFamily="34" charset="0"/>
                          <a:ea typeface="WinSoft Pro" pitchFamily="34" charset="-122"/>
                          <a:cs typeface="WinSoft Pro" pitchFamily="34" charset="-120"/>
                        </a:rPr>
                        <a:t>المعيار</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00AEEF"/>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AEEF"/>
                      </a:solidFill>
                      <a:prstDash val="solid"/>
                      <a:round/>
                      <a:headEnd type="none" w="med" len="med"/>
                      <a:tailEnd type="none" w="med" len="med"/>
                    </a:lnB>
                    <a:solidFill>
                      <a:srgbClr val="00AEEF"/>
                    </a:solidFill>
                  </a:tcPr>
                </a:tc>
              </a:tr>
              <a:tr h="454907">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غير موجودة</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F5F5F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F5F5F5"/>
                      </a:solidFill>
                      <a:prstDash val="solid"/>
                      <a:round/>
                      <a:headEnd type="none" w="med" len="med"/>
                      <a:tailEnd type="none" w="med" len="med"/>
                    </a:lnB>
                    <a:solidFill>
                      <a:srgbClr val="000000">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1–2</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5F5F5"/>
                      </a:solidFill>
                      <a:prstDash val="solid"/>
                      <a:round/>
                      <a:headEnd type="none" w="med" len="med"/>
                      <a:tailEnd type="none" w="med" len="med"/>
                    </a:lnL>
                    <a:lnR w="12700" cap="flat" cmpd="sng" algn="ctr">
                      <a:solidFill>
                        <a:srgbClr val="F5F5F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F5F5F5"/>
                      </a:solidFill>
                      <a:prstDash val="solid"/>
                      <a:round/>
                      <a:headEnd type="none" w="med" len="med"/>
                      <a:tailEnd type="none" w="med" len="med"/>
                    </a:lnB>
                    <a:solidFill>
                      <a:srgbClr val="000000">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3 استراتيجيات أو أكثر مناسبة</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5F5F5"/>
                      </a:solidFill>
                      <a:prstDash val="solid"/>
                      <a:round/>
                      <a:headEnd type="none" w="med" len="med"/>
                      <a:tailEnd type="none" w="med" len="med"/>
                    </a:lnL>
                    <a:lnR w="12700" cap="flat" cmpd="sng" algn="ctr">
                      <a:solidFill>
                        <a:srgbClr val="F5F5F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F5F5F5"/>
                      </a:solidFill>
                      <a:prstDash val="solid"/>
                      <a:round/>
                      <a:headEnd type="none" w="med" len="med"/>
                      <a:tailEnd type="none" w="med" len="med"/>
                    </a:lnB>
                    <a:solidFill>
                      <a:srgbClr val="000000">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≥3 استراتيجيات</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5F5F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F5F5F5"/>
                      </a:solidFill>
                      <a:prstDash val="solid"/>
                      <a:round/>
                      <a:headEnd type="none" w="med" len="med"/>
                      <a:tailEnd type="none" w="med" len="med"/>
                    </a:lnB>
                    <a:solidFill>
                      <a:srgbClr val="000000">
                        <a:alpha val="4000"/>
                      </a:srgbClr>
                    </a:solidFill>
                  </a:tcPr>
                </a:tc>
              </a:tr>
              <a:tr h="454907">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آراء فقط</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بعض الأدلة</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ملاحظات محددة</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استخدام الدليل</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FFFFF"/>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4000"/>
                      </a:srgbClr>
                    </a:solidFill>
                  </a:tcPr>
                </a:tc>
              </a:tr>
              <a:tr h="454907">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لا توجد</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F5F5F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F5F5F5"/>
                      </a:solidFill>
                      <a:prstDash val="solid"/>
                      <a:round/>
                      <a:headEnd type="none" w="med" len="med"/>
                      <a:tailEnd type="none" w="med" len="med"/>
                    </a:lnB>
                    <a:solidFill>
                      <a:srgbClr val="000000">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1–2</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5F5F5"/>
                      </a:solidFill>
                      <a:prstDash val="solid"/>
                      <a:round/>
                      <a:headEnd type="none" w="med" len="med"/>
                      <a:tailEnd type="none" w="med" len="med"/>
                    </a:lnL>
                    <a:lnR w="12700" cap="flat" cmpd="sng" algn="ctr">
                      <a:solidFill>
                        <a:srgbClr val="F5F5F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F5F5F5"/>
                      </a:solidFill>
                      <a:prstDash val="solid"/>
                      <a:round/>
                      <a:headEnd type="none" w="med" len="med"/>
                      <a:tailEnd type="none" w="med" len="med"/>
                    </a:lnB>
                    <a:solidFill>
                      <a:srgbClr val="000000">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3 ممارسات أو أكثر</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5F5F5"/>
                      </a:solidFill>
                      <a:prstDash val="solid"/>
                      <a:round/>
                      <a:headEnd type="none" w="med" len="med"/>
                      <a:tailEnd type="none" w="med" len="med"/>
                    </a:lnL>
                    <a:lnR w="12700" cap="flat" cmpd="sng" algn="ctr">
                      <a:solidFill>
                        <a:srgbClr val="F5F5F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F5F5F5"/>
                      </a:solidFill>
                      <a:prstDash val="solid"/>
                      <a:round/>
                      <a:headEnd type="none" w="med" len="med"/>
                      <a:tailEnd type="none" w="med" len="med"/>
                    </a:lnB>
                    <a:solidFill>
                      <a:srgbClr val="000000">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≥3 ممارسات جيدة</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5F5F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F5F5F5"/>
                      </a:solidFill>
                      <a:prstDash val="solid"/>
                      <a:round/>
                      <a:headEnd type="none" w="med" len="med"/>
                      <a:tailEnd type="none" w="med" len="med"/>
                    </a:lnB>
                    <a:solidFill>
                      <a:srgbClr val="000000">
                        <a:alpha val="4000"/>
                      </a:srgbClr>
                    </a:solidFill>
                  </a:tcPr>
                </a:tc>
              </a:tr>
              <a:tr h="454907">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لا توجد</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1–2</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3 مجالات أو أكثر قابلة للتنفيذ</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≥3 مجالات تحسين</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FFFFF"/>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4000"/>
                      </a:srgbClr>
                    </a:solidFill>
                  </a:tcPr>
                </a:tc>
              </a:tr>
              <a:tr h="454907">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وصف فقط</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F5F5F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000000">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تأمل محدود</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5F5F5"/>
                      </a:solidFill>
                      <a:prstDash val="solid"/>
                      <a:round/>
                      <a:headEnd type="none" w="med" len="med"/>
                      <a:tailEnd type="none" w="med" len="med"/>
                    </a:lnL>
                    <a:lnR w="12700" cap="flat" cmpd="sng" algn="ctr">
                      <a:solidFill>
                        <a:srgbClr val="F5F5F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000000">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يربط الاستراتيجية بالمشاركة</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5F5F5"/>
                      </a:solidFill>
                      <a:prstDash val="solid"/>
                      <a:round/>
                      <a:headEnd type="none" w="med" len="med"/>
                      <a:tailEnd type="none" w="med" len="med"/>
                    </a:lnL>
                    <a:lnR w="12700" cap="flat" cmpd="sng" algn="ctr">
                      <a:solidFill>
                        <a:srgbClr val="F5F5F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000000">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التأمل</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5F5F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000000">
                        <a:alpha val="4000"/>
                      </a:srgbClr>
                    </a:solidFill>
                  </a:tcPr>
                </a:tc>
              </a:tr>
            </a:tbl>
          </a:graphicData>
        </a:graphic>
      </p:graphicFrame>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spTree>
      <p:nvGrpSpPr>
        <p:cNvPr id="1" name=""/>
        <p:cNvGrpSpPr/>
        <p:nvPr/>
      </p:nvGrpSpPr>
      <p:grpSpPr>
        <a:xfrm>
          <a:off x="0" y="0"/>
          <a:ext cx="0" cy="0"/>
          <a:chOff x="0" y="0"/>
          <a:chExt cx="0" cy="0"/>
        </a:xfrm>
      </p:grpSpPr>
      <p:sp>
        <p:nvSpPr>
          <p:cNvPr id="2" name="Shape 0"/>
          <p:cNvSpPr/>
          <p:nvPr/>
        </p:nvSpPr>
        <p:spPr>
          <a:xfrm>
            <a:off x="11082060" y="578048"/>
            <a:ext cx="477726" cy="179983"/>
          </a:xfrm>
          <a:prstGeom prst="roundRect">
            <a:avLst>
              <a:gd name="adj" fmla="val 49999"/>
            </a:avLst>
          </a:prstGeom>
          <a:noFill/>
          <a:ln w="6350">
            <a:solidFill>
              <a:srgbClr val="75BAE6"/>
            </a:solidFill>
            <a:prstDash val="solid"/>
          </a:ln>
        </p:spPr>
      </p:sp>
      <p:sp>
        <p:nvSpPr>
          <p:cNvPr id="3" name="Text 1"/>
          <p:cNvSpPr/>
          <p:nvPr/>
        </p:nvSpPr>
        <p:spPr>
          <a:xfrm>
            <a:off x="10543514" y="613569"/>
            <a:ext cx="945233" cy="108942"/>
          </a:xfrm>
          <a:prstGeom prst="rect">
            <a:avLst/>
          </a:prstGeom>
          <a:noFill/>
          <a:ln/>
        </p:spPr>
        <p:txBody>
          <a:bodyPr wrap="none" lIns="0" tIns="0" rIns="0" bIns="0" rtlCol="0" anchor="t"/>
          <a:lstStyle/>
          <a:p>
            <a:pPr rtl="1" algn="r" indent="0" marL="0">
              <a:lnSpc>
                <a:spcPct val="96000"/>
              </a:lnSpc>
              <a:buNone/>
            </a:pPr>
            <a:r>
              <a:rPr lang="ar-SA" altLang="en-US" sz="700" dirty="0">
                <a:solidFill>
                  <a:srgbClr val="75BAE6"/>
                </a:solidFill>
                <a:latin typeface="WinSoft Pro Medium" pitchFamily="34" charset="0"/>
                <a:ea typeface="WinSoft Pro Medium" pitchFamily="34" charset="-122"/>
                <a:cs typeface="WinSoft Pro Medium" pitchFamily="34" charset="-120"/>
              </a:rPr>
              <a:t>ورقة العمل</a:t>
            </a:r>
            <a:endParaRPr lang="ar-SA" sz="700" dirty="0"/>
          </a:p>
        </p:txBody>
      </p:sp>
      <p:sp>
        <p:nvSpPr>
          <p:cNvPr id="4" name="Shape 2"/>
          <p:cNvSpPr/>
          <p:nvPr/>
        </p:nvSpPr>
        <p:spPr>
          <a:xfrm>
            <a:off x="10786693" y="578048"/>
            <a:ext cx="236135" cy="179983"/>
          </a:xfrm>
          <a:prstGeom prst="roundRect">
            <a:avLst>
              <a:gd name="adj" fmla="val 49999"/>
            </a:avLst>
          </a:prstGeom>
          <a:solidFill>
            <a:srgbClr val="D4E9F7"/>
          </a:solidFill>
          <a:ln/>
        </p:spPr>
      </p:sp>
      <p:sp>
        <p:nvSpPr>
          <p:cNvPr id="5" name="Text 3"/>
          <p:cNvSpPr/>
          <p:nvPr/>
        </p:nvSpPr>
        <p:spPr>
          <a:xfrm>
            <a:off x="10248148" y="613569"/>
            <a:ext cx="703642" cy="108942"/>
          </a:xfrm>
          <a:prstGeom prst="rect">
            <a:avLst/>
          </a:prstGeom>
          <a:noFill/>
          <a:ln/>
        </p:spPr>
        <p:txBody>
          <a:bodyPr wrap="none" lIns="0" tIns="0" rIns="0" bIns="0" rtlCol="0" anchor="t"/>
          <a:lstStyle/>
          <a:p>
            <a:pPr rtl="1" algn="r" indent="0" marL="0">
              <a:lnSpc>
                <a:spcPct val="96000"/>
              </a:lnSpc>
              <a:buNone/>
            </a:pPr>
            <a:r>
              <a:rPr lang="en-US" sz="700" dirty="0">
                <a:solidFill>
                  <a:srgbClr val="384653"/>
                </a:solidFill>
                <a:latin typeface="WinSoft Pro Medium" pitchFamily="34" charset="0"/>
                <a:ea typeface="WinSoft Pro Medium" pitchFamily="34" charset="-122"/>
                <a:cs typeface="WinSoft Pro Medium" pitchFamily="34" charset="-120"/>
              </a:rPr>
              <a:t>2.1</a:t>
            </a:r>
            <a:endParaRPr lang="en-US" sz="700" dirty="0"/>
          </a:p>
        </p:txBody>
      </p:sp>
      <p:sp>
        <p:nvSpPr>
          <p:cNvPr id="6" name="Text 4"/>
          <p:cNvSpPr/>
          <p:nvPr/>
        </p:nvSpPr>
        <p:spPr>
          <a:xfrm>
            <a:off x="631908" y="793552"/>
            <a:ext cx="10927878" cy="779463"/>
          </a:xfrm>
          <a:prstGeom prst="rect">
            <a:avLst/>
          </a:prstGeom>
          <a:noFill/>
          <a:ln/>
        </p:spPr>
        <p:txBody>
          <a:bodyPr wrap="square" lIns="0" tIns="0" rIns="0" bIns="0" rtlCol="0" anchor="t">
            <a:normAutofit/>
          </a:bodyPr>
          <a:lstStyle/>
          <a:p>
            <a:pPr rtl="1" algn="r" indent="0" marL="0">
              <a:lnSpc>
                <a:spcPct val="104000"/>
              </a:lnSpc>
              <a:buNone/>
            </a:pPr>
            <a:r>
              <a:rPr lang="ar-SA" altLang="en-US" sz="2450" b="1" dirty="0">
                <a:solidFill>
                  <a:srgbClr val="2E3C4E"/>
                </a:solidFill>
                <a:latin typeface="GE SS Two Light" pitchFamily="34" charset="0"/>
                <a:ea typeface="GE SS Two Light" pitchFamily="34" charset="-122"/>
                <a:cs typeface="GE SS Two Light" pitchFamily="34" charset="-120"/>
              </a:rPr>
              <a:t>ورقة العمل (2.1): مصفوفة تسهيلات التقييم</a:t>
            </a:r>
            <a:endParaRPr lang="ar-SA" sz="2450" dirty="0"/>
          </a:p>
        </p:txBody>
      </p:sp>
      <p:pic>
        <p:nvPicPr>
          <p:cNvPr id="7" name="Image 0"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8894441" y="1706265"/>
            <a:ext cx="2665346" cy="770830"/>
          </a:xfrm>
          <a:prstGeom prst="rect">
            <a:avLst/>
          </a:prstGeom>
        </p:spPr>
      </p:pic>
      <p:sp>
        <p:nvSpPr>
          <p:cNvPr id="8" name="Text 5"/>
          <p:cNvSpPr/>
          <p:nvPr/>
        </p:nvSpPr>
        <p:spPr>
          <a:xfrm>
            <a:off x="10156075" y="1795066"/>
            <a:ext cx="142177" cy="177701"/>
          </a:xfrm>
          <a:prstGeom prst="rect">
            <a:avLst/>
          </a:prstGeom>
          <a:noFill/>
          <a:ln/>
        </p:spPr>
        <p:txBody>
          <a:bodyPr wrap="none" lIns="0" tIns="0" rIns="0" bIns="0" rtlCol="0" anchor="ctr"/>
          <a:lstStyle/>
          <a:p>
            <a:pPr rtl="1" algn="ctr" indent="0" marL="0">
              <a:lnSpc>
                <a:spcPct val="100000"/>
              </a:lnSpc>
              <a:buNone/>
            </a:pPr>
            <a:r>
              <a:rPr lang="en-US" sz="1100" dirty="0">
                <a:solidFill>
                  <a:srgbClr val="000000"/>
                </a:solidFill>
                <a:latin typeface="GE SS Two Light" pitchFamily="34" charset="0"/>
                <a:ea typeface="GE SS Two Light" pitchFamily="34" charset="-122"/>
                <a:cs typeface="GE SS Two Light" pitchFamily="34" charset="-120"/>
              </a:rPr>
              <a:t>1</a:t>
            </a:r>
            <a:endParaRPr lang="en-US" sz="1100" dirty="0"/>
          </a:p>
        </p:txBody>
      </p:sp>
      <p:sp>
        <p:nvSpPr>
          <p:cNvPr id="9" name="Text 6"/>
          <p:cNvSpPr/>
          <p:nvPr/>
        </p:nvSpPr>
        <p:spPr>
          <a:xfrm>
            <a:off x="9025605" y="2180134"/>
            <a:ext cx="2403018" cy="165795"/>
          </a:xfrm>
          <a:prstGeom prst="rect">
            <a:avLst/>
          </a:prstGeom>
          <a:noFill/>
          <a:ln/>
        </p:spPr>
        <p:txBody>
          <a:bodyPr wrap="none" lIns="0" tIns="0" rIns="0" bIns="0" rtlCol="0" anchor="t"/>
          <a:lstStyle/>
          <a:p>
            <a:pPr rtl="1" algn="r" indent="0" marL="0">
              <a:lnSpc>
                <a:spcPct val="117000"/>
              </a:lnSpc>
              <a:buNone/>
            </a:pPr>
            <a:r>
              <a:rPr lang="ar-SA" altLang="en-US" sz="900" dirty="0">
                <a:solidFill>
                  <a:srgbClr val="384653"/>
                </a:solidFill>
                <a:latin typeface="WinSoft Pro Medium" pitchFamily="34" charset="0"/>
                <a:ea typeface="WinSoft Pro Medium" pitchFamily="34" charset="-122"/>
                <a:cs typeface="WinSoft Pro Medium" pitchFamily="34" charset="-120"/>
              </a:rPr>
              <a:t>راجع ملفات المتعلمين الستة.</a:t>
            </a:r>
            <a:endParaRPr lang="ar-SA" sz="900" dirty="0"/>
          </a:p>
        </p:txBody>
      </p:sp>
      <p:pic>
        <p:nvPicPr>
          <p:cNvPr id="10" name="Image 1"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140296" y="1706265"/>
            <a:ext cx="2665346" cy="770830"/>
          </a:xfrm>
          <a:prstGeom prst="rect">
            <a:avLst/>
          </a:prstGeom>
        </p:spPr>
      </p:pic>
      <p:sp>
        <p:nvSpPr>
          <p:cNvPr id="11" name="Text 7"/>
          <p:cNvSpPr/>
          <p:nvPr/>
        </p:nvSpPr>
        <p:spPr>
          <a:xfrm>
            <a:off x="7401930" y="1795066"/>
            <a:ext cx="142177" cy="177701"/>
          </a:xfrm>
          <a:prstGeom prst="rect">
            <a:avLst/>
          </a:prstGeom>
          <a:noFill/>
          <a:ln/>
        </p:spPr>
        <p:txBody>
          <a:bodyPr wrap="none" lIns="0" tIns="0" rIns="0" bIns="0" rtlCol="0" anchor="ctr"/>
          <a:lstStyle/>
          <a:p>
            <a:pPr rtl="1" algn="ctr" indent="0" marL="0">
              <a:lnSpc>
                <a:spcPct val="100000"/>
              </a:lnSpc>
              <a:buNone/>
            </a:pPr>
            <a:r>
              <a:rPr lang="en-US" sz="1100" dirty="0">
                <a:solidFill>
                  <a:srgbClr val="000000"/>
                </a:solidFill>
                <a:latin typeface="GE SS Two Light" pitchFamily="34" charset="0"/>
                <a:ea typeface="GE SS Two Light" pitchFamily="34" charset="-122"/>
                <a:cs typeface="GE SS Two Light" pitchFamily="34" charset="-120"/>
              </a:rPr>
              <a:t>2</a:t>
            </a:r>
            <a:endParaRPr lang="en-US" sz="1100" dirty="0"/>
          </a:p>
        </p:txBody>
      </p:sp>
      <p:sp>
        <p:nvSpPr>
          <p:cNvPr id="12" name="Text 8"/>
          <p:cNvSpPr/>
          <p:nvPr/>
        </p:nvSpPr>
        <p:spPr>
          <a:xfrm>
            <a:off x="6271460" y="2180134"/>
            <a:ext cx="2403018" cy="165795"/>
          </a:xfrm>
          <a:prstGeom prst="rect">
            <a:avLst/>
          </a:prstGeom>
          <a:noFill/>
          <a:ln/>
        </p:spPr>
        <p:txBody>
          <a:bodyPr wrap="none" lIns="0" tIns="0" rIns="0" bIns="0" rtlCol="0" anchor="t"/>
          <a:lstStyle/>
          <a:p>
            <a:pPr rtl="1" algn="r" indent="0" marL="0">
              <a:lnSpc>
                <a:spcPct val="117000"/>
              </a:lnSpc>
              <a:buNone/>
            </a:pPr>
            <a:r>
              <a:rPr lang="ar-SA" altLang="en-US" sz="900" dirty="0">
                <a:solidFill>
                  <a:srgbClr val="384653"/>
                </a:solidFill>
                <a:latin typeface="WinSoft Pro Medium" pitchFamily="34" charset="0"/>
                <a:ea typeface="WinSoft Pro Medium" pitchFamily="34" charset="-122"/>
                <a:cs typeface="WinSoft Pro Medium" pitchFamily="34" charset="-120"/>
              </a:rPr>
              <a:t>حدد حاجز التقويم لكل حالة.</a:t>
            </a:r>
            <a:endParaRPr lang="ar-SA" sz="900" dirty="0"/>
          </a:p>
        </p:txBody>
      </p:sp>
      <p:pic>
        <p:nvPicPr>
          <p:cNvPr id="13" name="Image 2"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386152" y="1706265"/>
            <a:ext cx="2665346" cy="770830"/>
          </a:xfrm>
          <a:prstGeom prst="rect">
            <a:avLst/>
          </a:prstGeom>
        </p:spPr>
      </p:pic>
      <p:sp>
        <p:nvSpPr>
          <p:cNvPr id="14" name="Text 9"/>
          <p:cNvSpPr/>
          <p:nvPr/>
        </p:nvSpPr>
        <p:spPr>
          <a:xfrm>
            <a:off x="4647786" y="1795066"/>
            <a:ext cx="142177" cy="177701"/>
          </a:xfrm>
          <a:prstGeom prst="rect">
            <a:avLst/>
          </a:prstGeom>
          <a:noFill/>
          <a:ln/>
        </p:spPr>
        <p:txBody>
          <a:bodyPr wrap="none" lIns="0" tIns="0" rIns="0" bIns="0" rtlCol="0" anchor="ctr"/>
          <a:lstStyle/>
          <a:p>
            <a:pPr rtl="1" algn="ctr" indent="0" marL="0">
              <a:lnSpc>
                <a:spcPct val="100000"/>
              </a:lnSpc>
              <a:buNone/>
            </a:pPr>
            <a:r>
              <a:rPr lang="en-US" sz="1100" dirty="0">
                <a:solidFill>
                  <a:srgbClr val="000000"/>
                </a:solidFill>
                <a:latin typeface="GE SS Two Light" pitchFamily="34" charset="0"/>
                <a:ea typeface="GE SS Two Light" pitchFamily="34" charset="-122"/>
                <a:cs typeface="GE SS Two Light" pitchFamily="34" charset="-120"/>
              </a:rPr>
              <a:t>3</a:t>
            </a:r>
            <a:endParaRPr lang="en-US" sz="1100" dirty="0"/>
          </a:p>
        </p:txBody>
      </p:sp>
      <p:sp>
        <p:nvSpPr>
          <p:cNvPr id="15" name="Text 10"/>
          <p:cNvSpPr/>
          <p:nvPr/>
        </p:nvSpPr>
        <p:spPr>
          <a:xfrm>
            <a:off x="3517316" y="2180134"/>
            <a:ext cx="2403018" cy="165795"/>
          </a:xfrm>
          <a:prstGeom prst="rect">
            <a:avLst/>
          </a:prstGeom>
          <a:noFill/>
          <a:ln/>
        </p:spPr>
        <p:txBody>
          <a:bodyPr wrap="none" lIns="0" tIns="0" rIns="0" bIns="0" rtlCol="0" anchor="t"/>
          <a:lstStyle/>
          <a:p>
            <a:pPr rtl="1" algn="r" indent="0" marL="0">
              <a:lnSpc>
                <a:spcPct val="117000"/>
              </a:lnSpc>
              <a:buNone/>
            </a:pPr>
            <a:r>
              <a:rPr lang="ar-SA" altLang="en-US" sz="900" dirty="0">
                <a:solidFill>
                  <a:srgbClr val="384653"/>
                </a:solidFill>
                <a:latin typeface="WinSoft Pro Medium" pitchFamily="34" charset="0"/>
                <a:ea typeface="WinSoft Pro Medium" pitchFamily="34" charset="-122"/>
                <a:cs typeface="WinSoft Pro Medium" pitchFamily="34" charset="-120"/>
              </a:rPr>
              <a:t>اختر تسهيلًا أو أكثر وحدد المجال الذي يعالجه.</a:t>
            </a:r>
            <a:endParaRPr lang="ar-SA" sz="900" dirty="0"/>
          </a:p>
        </p:txBody>
      </p:sp>
      <p:pic>
        <p:nvPicPr>
          <p:cNvPr id="16" name="Image 3" descr="preencoded.png">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31908" y="1706265"/>
            <a:ext cx="2665445" cy="770830"/>
          </a:xfrm>
          <a:prstGeom prst="rect">
            <a:avLst/>
          </a:prstGeom>
        </p:spPr>
      </p:pic>
      <p:sp>
        <p:nvSpPr>
          <p:cNvPr id="17" name="Text 11"/>
          <p:cNvSpPr/>
          <p:nvPr/>
        </p:nvSpPr>
        <p:spPr>
          <a:xfrm>
            <a:off x="1893542" y="1795066"/>
            <a:ext cx="142177" cy="177701"/>
          </a:xfrm>
          <a:prstGeom prst="rect">
            <a:avLst/>
          </a:prstGeom>
          <a:noFill/>
          <a:ln/>
        </p:spPr>
        <p:txBody>
          <a:bodyPr wrap="none" lIns="0" tIns="0" rIns="0" bIns="0" rtlCol="0" anchor="ctr"/>
          <a:lstStyle/>
          <a:p>
            <a:pPr rtl="1" algn="ctr" indent="0" marL="0">
              <a:lnSpc>
                <a:spcPct val="100000"/>
              </a:lnSpc>
              <a:buNone/>
            </a:pPr>
            <a:r>
              <a:rPr lang="en-US" sz="1100" dirty="0">
                <a:solidFill>
                  <a:srgbClr val="000000"/>
                </a:solidFill>
                <a:latin typeface="GE SS Two Light" pitchFamily="34" charset="0"/>
                <a:ea typeface="GE SS Two Light" pitchFamily="34" charset="-122"/>
                <a:cs typeface="GE SS Two Light" pitchFamily="34" charset="-120"/>
              </a:rPr>
              <a:t>4</a:t>
            </a:r>
            <a:endParaRPr lang="en-US" sz="1100" dirty="0"/>
          </a:p>
        </p:txBody>
      </p:sp>
      <p:sp>
        <p:nvSpPr>
          <p:cNvPr id="18" name="Text 12"/>
          <p:cNvSpPr/>
          <p:nvPr/>
        </p:nvSpPr>
        <p:spPr>
          <a:xfrm>
            <a:off x="763072" y="2180134"/>
            <a:ext cx="2403117" cy="165795"/>
          </a:xfrm>
          <a:prstGeom prst="rect">
            <a:avLst/>
          </a:prstGeom>
          <a:noFill/>
          <a:ln/>
        </p:spPr>
        <p:txBody>
          <a:bodyPr wrap="none" lIns="0" tIns="0" rIns="0" bIns="0" rtlCol="0" anchor="t"/>
          <a:lstStyle/>
          <a:p>
            <a:pPr rtl="1" algn="r" indent="0" marL="0">
              <a:lnSpc>
                <a:spcPct val="117000"/>
              </a:lnSpc>
              <a:buNone/>
            </a:pPr>
            <a:r>
              <a:rPr lang="ar-SA" altLang="en-US" sz="900" dirty="0">
                <a:solidFill>
                  <a:srgbClr val="384653"/>
                </a:solidFill>
                <a:latin typeface="WinSoft Pro Medium" pitchFamily="34" charset="0"/>
                <a:ea typeface="WinSoft Pro Medium" pitchFamily="34" charset="-122"/>
                <a:cs typeface="WinSoft Pro Medium" pitchFamily="34" charset="-120"/>
              </a:rPr>
              <a:t>برر الملاءمة لمتطلب التقويم.</a:t>
            </a:r>
            <a:endParaRPr lang="ar-SA" sz="900" dirty="0"/>
          </a:p>
        </p:txBody>
      </p:sp>
      <p:pic>
        <p:nvPicPr>
          <p:cNvPr id="19" name="Image 4" descr="preencoded.png">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7976393" y="2565896"/>
            <a:ext cx="3583394" cy="770830"/>
          </a:xfrm>
          <a:prstGeom prst="rect">
            <a:avLst/>
          </a:prstGeom>
        </p:spPr>
      </p:pic>
      <p:sp>
        <p:nvSpPr>
          <p:cNvPr id="20" name="Text 13"/>
          <p:cNvSpPr/>
          <p:nvPr/>
        </p:nvSpPr>
        <p:spPr>
          <a:xfrm>
            <a:off x="9697001" y="2654697"/>
            <a:ext cx="142177" cy="177701"/>
          </a:xfrm>
          <a:prstGeom prst="rect">
            <a:avLst/>
          </a:prstGeom>
          <a:noFill/>
          <a:ln/>
        </p:spPr>
        <p:txBody>
          <a:bodyPr wrap="none" lIns="0" tIns="0" rIns="0" bIns="0" rtlCol="0" anchor="ctr"/>
          <a:lstStyle/>
          <a:p>
            <a:pPr rtl="1" algn="ctr" indent="0" marL="0">
              <a:lnSpc>
                <a:spcPct val="100000"/>
              </a:lnSpc>
              <a:buNone/>
            </a:pPr>
            <a:r>
              <a:rPr lang="en-US" sz="1100" dirty="0">
                <a:solidFill>
                  <a:srgbClr val="000000"/>
                </a:solidFill>
                <a:latin typeface="GE SS Two Light" pitchFamily="34" charset="0"/>
                <a:ea typeface="GE SS Two Light" pitchFamily="34" charset="-122"/>
                <a:cs typeface="GE SS Two Light" pitchFamily="34" charset="-120"/>
              </a:rPr>
              <a:t>5</a:t>
            </a:r>
            <a:endParaRPr lang="en-US" sz="1100" dirty="0"/>
          </a:p>
        </p:txBody>
      </p:sp>
      <p:sp>
        <p:nvSpPr>
          <p:cNvPr id="21" name="Text 14"/>
          <p:cNvSpPr/>
          <p:nvPr/>
        </p:nvSpPr>
        <p:spPr>
          <a:xfrm>
            <a:off x="8107557" y="3039765"/>
            <a:ext cx="3321066" cy="165795"/>
          </a:xfrm>
          <a:prstGeom prst="rect">
            <a:avLst/>
          </a:prstGeom>
          <a:noFill/>
          <a:ln/>
        </p:spPr>
        <p:txBody>
          <a:bodyPr wrap="none" lIns="0" tIns="0" rIns="0" bIns="0" rtlCol="0" anchor="t"/>
          <a:lstStyle/>
          <a:p>
            <a:pPr rtl="1" algn="r" indent="0" marL="0">
              <a:lnSpc>
                <a:spcPct val="117000"/>
              </a:lnSpc>
              <a:buNone/>
            </a:pPr>
            <a:r>
              <a:rPr lang="ar-SA" altLang="en-US" sz="900" dirty="0">
                <a:solidFill>
                  <a:srgbClr val="384653"/>
                </a:solidFill>
                <a:latin typeface="WinSoft Pro Medium" pitchFamily="34" charset="0"/>
                <a:ea typeface="WinSoft Pro Medium" pitchFamily="34" charset="-122"/>
                <a:cs typeface="WinSoft Pro Medium" pitchFamily="34" charset="-120"/>
              </a:rPr>
              <a:t>حدد تسهيلًا غير مناسب وفسر السبب.</a:t>
            </a:r>
            <a:endParaRPr lang="ar-SA" sz="900" dirty="0"/>
          </a:p>
        </p:txBody>
      </p:sp>
      <p:pic>
        <p:nvPicPr>
          <p:cNvPr id="22" name="Image 5" descr="preencoded.png">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4304200" y="2565896"/>
            <a:ext cx="3583394" cy="770830"/>
          </a:xfrm>
          <a:prstGeom prst="rect">
            <a:avLst/>
          </a:prstGeom>
        </p:spPr>
      </p:pic>
      <p:sp>
        <p:nvSpPr>
          <p:cNvPr id="23" name="Text 15"/>
          <p:cNvSpPr/>
          <p:nvPr/>
        </p:nvSpPr>
        <p:spPr>
          <a:xfrm>
            <a:off x="6024809" y="2654697"/>
            <a:ext cx="142177" cy="177701"/>
          </a:xfrm>
          <a:prstGeom prst="rect">
            <a:avLst/>
          </a:prstGeom>
          <a:noFill/>
          <a:ln/>
        </p:spPr>
        <p:txBody>
          <a:bodyPr wrap="none" lIns="0" tIns="0" rIns="0" bIns="0" rtlCol="0" anchor="ctr"/>
          <a:lstStyle/>
          <a:p>
            <a:pPr rtl="1" algn="ctr" indent="0" marL="0">
              <a:lnSpc>
                <a:spcPct val="100000"/>
              </a:lnSpc>
              <a:buNone/>
            </a:pPr>
            <a:r>
              <a:rPr lang="en-US" sz="1100" dirty="0">
                <a:solidFill>
                  <a:srgbClr val="000000"/>
                </a:solidFill>
                <a:latin typeface="GE SS Two Light" pitchFamily="34" charset="0"/>
                <a:ea typeface="GE SS Two Light" pitchFamily="34" charset="-122"/>
                <a:cs typeface="GE SS Two Light" pitchFamily="34" charset="-120"/>
              </a:rPr>
              <a:t>6</a:t>
            </a:r>
            <a:endParaRPr lang="en-US" sz="1100" dirty="0"/>
          </a:p>
        </p:txBody>
      </p:sp>
      <p:sp>
        <p:nvSpPr>
          <p:cNvPr id="24" name="Text 16"/>
          <p:cNvSpPr/>
          <p:nvPr/>
        </p:nvSpPr>
        <p:spPr>
          <a:xfrm>
            <a:off x="4435364" y="3039765"/>
            <a:ext cx="3321066" cy="165795"/>
          </a:xfrm>
          <a:prstGeom prst="rect">
            <a:avLst/>
          </a:prstGeom>
          <a:noFill/>
          <a:ln/>
        </p:spPr>
        <p:txBody>
          <a:bodyPr wrap="none" lIns="0" tIns="0" rIns="0" bIns="0" rtlCol="0" anchor="t"/>
          <a:lstStyle/>
          <a:p>
            <a:pPr rtl="1" algn="r" indent="0" marL="0">
              <a:lnSpc>
                <a:spcPct val="117000"/>
              </a:lnSpc>
              <a:buNone/>
            </a:pPr>
            <a:r>
              <a:rPr lang="ar-SA" altLang="en-US" sz="900" dirty="0">
                <a:solidFill>
                  <a:srgbClr val="384653"/>
                </a:solidFill>
                <a:latin typeface="WinSoft Pro Medium" pitchFamily="34" charset="0"/>
                <a:ea typeface="WinSoft Pro Medium" pitchFamily="34" charset="-122"/>
                <a:cs typeface="WinSoft Pro Medium" pitchFamily="34" charset="-120"/>
              </a:rPr>
              <a:t>افحص العدالة وإمكانية الوصول والصلاحية والموثوقية وقابلية التنفيذ.</a:t>
            </a:r>
            <a:endParaRPr lang="ar-SA" sz="900" dirty="0"/>
          </a:p>
        </p:txBody>
      </p:sp>
      <p:pic>
        <p:nvPicPr>
          <p:cNvPr id="25" name="Image 6" descr="preencoded.png">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631908" y="2565896"/>
            <a:ext cx="3583493" cy="770830"/>
          </a:xfrm>
          <a:prstGeom prst="rect">
            <a:avLst/>
          </a:prstGeom>
        </p:spPr>
      </p:pic>
      <p:sp>
        <p:nvSpPr>
          <p:cNvPr id="26" name="Text 17"/>
          <p:cNvSpPr/>
          <p:nvPr/>
        </p:nvSpPr>
        <p:spPr>
          <a:xfrm>
            <a:off x="2352616" y="2654697"/>
            <a:ext cx="142177" cy="177701"/>
          </a:xfrm>
          <a:prstGeom prst="rect">
            <a:avLst/>
          </a:prstGeom>
          <a:noFill/>
          <a:ln/>
        </p:spPr>
        <p:txBody>
          <a:bodyPr wrap="none" lIns="0" tIns="0" rIns="0" bIns="0" rtlCol="0" anchor="ctr"/>
          <a:lstStyle/>
          <a:p>
            <a:pPr rtl="1" algn="ctr" indent="0" marL="0">
              <a:lnSpc>
                <a:spcPct val="100000"/>
              </a:lnSpc>
              <a:buNone/>
            </a:pPr>
            <a:r>
              <a:rPr lang="en-US" sz="1100" dirty="0">
                <a:solidFill>
                  <a:srgbClr val="000000"/>
                </a:solidFill>
                <a:latin typeface="GE SS Two Light" pitchFamily="34" charset="0"/>
                <a:ea typeface="GE SS Two Light" pitchFamily="34" charset="-122"/>
                <a:cs typeface="GE SS Two Light" pitchFamily="34" charset="-120"/>
              </a:rPr>
              <a:t>7</a:t>
            </a:r>
            <a:endParaRPr lang="en-US" sz="1100" dirty="0"/>
          </a:p>
        </p:txBody>
      </p:sp>
      <p:sp>
        <p:nvSpPr>
          <p:cNvPr id="27" name="Text 18"/>
          <p:cNvSpPr/>
          <p:nvPr/>
        </p:nvSpPr>
        <p:spPr>
          <a:xfrm>
            <a:off x="763072" y="3039765"/>
            <a:ext cx="3321165" cy="165795"/>
          </a:xfrm>
          <a:prstGeom prst="rect">
            <a:avLst/>
          </a:prstGeom>
          <a:noFill/>
          <a:ln/>
        </p:spPr>
        <p:txBody>
          <a:bodyPr wrap="none" lIns="0" tIns="0" rIns="0" bIns="0" rtlCol="0" anchor="t"/>
          <a:lstStyle/>
          <a:p>
            <a:pPr rtl="1" algn="r" indent="0" marL="0">
              <a:lnSpc>
                <a:spcPct val="117000"/>
              </a:lnSpc>
              <a:buNone/>
            </a:pPr>
            <a:r>
              <a:rPr lang="ar-SA" altLang="en-US" sz="900" dirty="0">
                <a:solidFill>
                  <a:srgbClr val="384653"/>
                </a:solidFill>
                <a:latin typeface="WinSoft Pro Medium" pitchFamily="34" charset="0"/>
                <a:ea typeface="WinSoft Pro Medium" pitchFamily="34" charset="-122"/>
                <a:cs typeface="WinSoft Pro Medium" pitchFamily="34" charset="-120"/>
              </a:rPr>
              <a:t>قارن المصفوفة مع زميلك.</a:t>
            </a:r>
            <a:endParaRPr lang="ar-SA" sz="900" dirty="0"/>
          </a:p>
        </p:txBody>
      </p:sp>
      <p:sp>
        <p:nvSpPr>
          <p:cNvPr id="28" name="Text 19"/>
          <p:cNvSpPr/>
          <p:nvPr/>
        </p:nvSpPr>
        <p:spPr>
          <a:xfrm>
            <a:off x="22324" y="3436640"/>
            <a:ext cx="11537463" cy="165795"/>
          </a:xfrm>
          <a:prstGeom prst="rect">
            <a:avLst/>
          </a:prstGeom>
          <a:noFill/>
          <a:ln/>
        </p:spPr>
        <p:txBody>
          <a:bodyPr wrap="none" lIns="0" tIns="0" rIns="0" bIns="0" rtlCol="0" anchor="t"/>
          <a:lstStyle/>
          <a:p>
            <a:pPr rtl="1" algn="r" indent="0" marL="0">
              <a:lnSpc>
                <a:spcPct val="117000"/>
              </a:lnSpc>
              <a:buNone/>
            </a:pPr>
            <a:r>
              <a:rPr lang="ar-SA" altLang="en-US" sz="900" dirty="0">
                <a:solidFill>
                  <a:srgbClr val="384653"/>
                </a:solidFill>
                <a:latin typeface="WinSoft Pro Medium" pitchFamily="34" charset="0"/>
                <a:ea typeface="WinSoft Pro Medium" pitchFamily="34" charset="-122"/>
                <a:cs typeface="WinSoft Pro Medium" pitchFamily="34" charset="-120"/>
              </a:rPr>
              <a:t>استخدم النموذج الآتي لكتابة مصفوفة تسهيلات التقييم (5 على الأقل):</a:t>
            </a:r>
            <a:endParaRPr lang="ar-SA" sz="900" dirty="0"/>
          </a:p>
        </p:txBody>
      </p:sp>
      <p:graphicFrame>
        <p:nvGraphicFramePr>
          <p:cNvPr id="52" name="Table 0"/>
          <p:cNvGraphicFramePr>
            <a:graphicFrameLocks noGrp="1"/>
          </p:cNvGraphicFramePr>
          <p:nvPr>
            <p:extLst>
              <p:ext uri="{D42A27DB-BD31-4B8C-83A1-F6EECF244321}">
                <p14:modId xmlns:p14="http://schemas.microsoft.com/office/powerpoint/2010/main" val="1579011935"/>
              </p:ext>
            </p:extLst>
          </p:nvPr>
        </p:nvGraphicFramePr>
        <p:xfrm>
          <a:off x="631908" y="3702348"/>
          <a:ext cx="9143771" cy="914400"/>
        </p:xfrm>
        <a:graphic>
          <a:graphicData uri="http://schemas.openxmlformats.org/drawingml/2006/table">
            <a:tbl>
              <a:tblPr/>
              <a:tblGrid>
                <a:gridCol w="1214087"/>
                <a:gridCol w="2428175"/>
                <a:gridCol w="2117823"/>
                <a:gridCol w="1843533"/>
                <a:gridCol w="1629347"/>
                <a:gridCol w="1694914"/>
              </a:tblGrid>
              <a:tr h="288223">
                <a:tc>
                  <a:txBody>
                    <a:bodyPr/>
                    <a:lstStyle/>
                    <a:p>
                      <a:pPr indent="0" marL="0">
                        <a:buNone/>
                      </a:pPr>
                      <a:r>
                        <a:rPr lang="en-US" sz="900" b="1" dirty="0">
                          <a:solidFill>
                            <a:srgbClr val="272525"/>
                          </a:solidFill>
                          <a:latin typeface="WinSoft Pro" pitchFamily="34" charset="0"/>
                          <a:ea typeface="WinSoft Pro" pitchFamily="34" charset="-122"/>
                          <a:cs typeface="WinSoft Pro" pitchFamily="34" charset="-120"/>
                        </a:rPr>
                        <a:t>ملاحظات التنفيذ</a:t>
                      </a:r>
                      <a:endParaRPr lang="en-US" sz="900" dirty="0">
                        <a:latin typeface="WinSoft Pro" charset="0"/>
                        <a:ea typeface="WinSoft Pro" charset="0"/>
                        <a:cs typeface="WinSoft Pro" charset="0"/>
                      </a:endParaRPr>
                    </a:p>
                  </a:txBody>
                  <a:tcPr marL="118484" marR="118484" marT="6350" marB="6350" anchor="ctr">
                    <a:lnL w="12700" cap="flat" cmpd="sng" algn="ctr">
                      <a:solidFill>
                        <a:srgbClr val="0094D5"/>
                      </a:solidFill>
                      <a:prstDash val="solid"/>
                      <a:round/>
                      <a:headEnd type="none" w="med" len="med"/>
                      <a:tailEnd type="none" w="med" len="med"/>
                    </a:lnL>
                    <a:lnR w="12700" cap="flat" cmpd="sng" algn="ctr">
                      <a:solidFill>
                        <a:srgbClr val="00AEEF"/>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00AEEF"/>
                    </a:solidFill>
                  </a:tcPr>
                </a:tc>
                <a:tc>
                  <a:txBody>
                    <a:bodyPr/>
                    <a:lstStyle/>
                    <a:p>
                      <a:pPr indent="0" marL="0">
                        <a:buNone/>
                      </a:pPr>
                      <a:r>
                        <a:rPr lang="en-US" sz="900" b="1" dirty="0">
                          <a:solidFill>
                            <a:srgbClr val="272525"/>
                          </a:solidFill>
                          <a:latin typeface="WinSoft Pro" pitchFamily="34" charset="0"/>
                          <a:ea typeface="WinSoft Pro" pitchFamily="34" charset="-122"/>
                          <a:cs typeface="WinSoft Pro" pitchFamily="34" charset="-120"/>
                        </a:rPr>
                        <a:t>فحص الصلاحية</a:t>
                      </a:r>
                      <a:endParaRPr lang="en-US" sz="900" dirty="0">
                        <a:latin typeface="WinSoft Pro" charset="0"/>
                        <a:ea typeface="WinSoft Pro" charset="0"/>
                        <a:cs typeface="WinSoft Pro" charset="0"/>
                      </a:endParaRPr>
                    </a:p>
                  </a:txBody>
                  <a:tcPr marL="118484" marR="118484" marT="6350" marB="6350" anchor="ctr">
                    <a:lnL w="12700" cap="flat" cmpd="sng" algn="ctr">
                      <a:solidFill>
                        <a:srgbClr val="00AEEF"/>
                      </a:solidFill>
                      <a:prstDash val="solid"/>
                      <a:round/>
                      <a:headEnd type="none" w="med" len="med"/>
                      <a:tailEnd type="none" w="med" len="med"/>
                    </a:lnL>
                    <a:lnR w="12700" cap="flat" cmpd="sng" algn="ctr">
                      <a:solidFill>
                        <a:srgbClr val="00AEEF"/>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00AEEF"/>
                    </a:solidFill>
                  </a:tcPr>
                </a:tc>
                <a:tc>
                  <a:txBody>
                    <a:bodyPr/>
                    <a:lstStyle/>
                    <a:p>
                      <a:pPr indent="0" marL="0">
                        <a:buNone/>
                      </a:pPr>
                      <a:r>
                        <a:rPr lang="en-US" sz="900" b="1" dirty="0">
                          <a:solidFill>
                            <a:srgbClr val="272525"/>
                          </a:solidFill>
                          <a:latin typeface="WinSoft Pro" pitchFamily="34" charset="0"/>
                          <a:ea typeface="WinSoft Pro" pitchFamily="34" charset="-122"/>
                          <a:cs typeface="WinSoft Pro" pitchFamily="34" charset="-120"/>
                        </a:rPr>
                        <a:t>المجال</a:t>
                      </a:r>
                      <a:endParaRPr lang="en-US" sz="900" dirty="0">
                        <a:latin typeface="WinSoft Pro" charset="0"/>
                        <a:ea typeface="WinSoft Pro" charset="0"/>
                        <a:cs typeface="WinSoft Pro" charset="0"/>
                      </a:endParaRPr>
                    </a:p>
                  </a:txBody>
                  <a:tcPr marL="118484" marR="118484" marT="6350" marB="6350" anchor="ctr">
                    <a:lnL w="12700" cap="flat" cmpd="sng" algn="ctr">
                      <a:solidFill>
                        <a:srgbClr val="00AEEF"/>
                      </a:solidFill>
                      <a:prstDash val="solid"/>
                      <a:round/>
                      <a:headEnd type="none" w="med" len="med"/>
                      <a:tailEnd type="none" w="med" len="med"/>
                    </a:lnL>
                    <a:lnR w="12700" cap="flat" cmpd="sng" algn="ctr">
                      <a:solidFill>
                        <a:srgbClr val="00AEEF"/>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00AEEF"/>
                    </a:solidFill>
                  </a:tcPr>
                </a:tc>
                <a:tc>
                  <a:txBody>
                    <a:bodyPr/>
                    <a:lstStyle/>
                    <a:p>
                      <a:pPr indent="0" marL="0">
                        <a:buNone/>
                      </a:pPr>
                      <a:r>
                        <a:rPr lang="en-US" sz="900" b="1" dirty="0">
                          <a:solidFill>
                            <a:srgbClr val="272525"/>
                          </a:solidFill>
                          <a:latin typeface="WinSoft Pro" pitchFamily="34" charset="0"/>
                          <a:ea typeface="WinSoft Pro" pitchFamily="34" charset="-122"/>
                          <a:cs typeface="WinSoft Pro" pitchFamily="34" charset="-120"/>
                        </a:rPr>
                        <a:t>التسهيل</a:t>
                      </a:r>
                      <a:endParaRPr lang="en-US" sz="900" dirty="0">
                        <a:latin typeface="WinSoft Pro" charset="0"/>
                        <a:ea typeface="WinSoft Pro" charset="0"/>
                        <a:cs typeface="WinSoft Pro" charset="0"/>
                      </a:endParaRPr>
                    </a:p>
                  </a:txBody>
                  <a:tcPr marL="118484" marR="118484" marT="6350" marB="6350" anchor="ctr">
                    <a:lnL w="12700" cap="flat" cmpd="sng" algn="ctr">
                      <a:solidFill>
                        <a:srgbClr val="00AEEF"/>
                      </a:solidFill>
                      <a:prstDash val="solid"/>
                      <a:round/>
                      <a:headEnd type="none" w="med" len="med"/>
                      <a:tailEnd type="none" w="med" len="med"/>
                    </a:lnL>
                    <a:lnR w="12700" cap="flat" cmpd="sng" algn="ctr">
                      <a:solidFill>
                        <a:srgbClr val="00AEEF"/>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00AEEF"/>
                    </a:solidFill>
                  </a:tcPr>
                </a:tc>
                <a:tc>
                  <a:txBody>
                    <a:bodyPr/>
                    <a:lstStyle/>
                    <a:p>
                      <a:pPr indent="0" marL="0">
                        <a:buNone/>
                      </a:pPr>
                      <a:r>
                        <a:rPr lang="en-US" sz="900" b="1" dirty="0">
                          <a:solidFill>
                            <a:srgbClr val="272525"/>
                          </a:solidFill>
                          <a:latin typeface="WinSoft Pro" pitchFamily="34" charset="0"/>
                          <a:ea typeface="WinSoft Pro" pitchFamily="34" charset="-122"/>
                          <a:cs typeface="WinSoft Pro" pitchFamily="34" charset="-120"/>
                        </a:rPr>
                        <a:t>الحاجز</a:t>
                      </a:r>
                      <a:endParaRPr lang="en-US" sz="900" dirty="0">
                        <a:latin typeface="WinSoft Pro" charset="0"/>
                        <a:ea typeface="WinSoft Pro" charset="0"/>
                        <a:cs typeface="WinSoft Pro" charset="0"/>
                      </a:endParaRPr>
                    </a:p>
                  </a:txBody>
                  <a:tcPr marL="118484" marR="118484" marT="6350" marB="6350" anchor="ctr">
                    <a:lnL w="12700" cap="flat" cmpd="sng" algn="ctr">
                      <a:solidFill>
                        <a:srgbClr val="00AEEF"/>
                      </a:solidFill>
                      <a:prstDash val="solid"/>
                      <a:round/>
                      <a:headEnd type="none" w="med" len="med"/>
                      <a:tailEnd type="none" w="med" len="med"/>
                    </a:lnL>
                    <a:lnR w="12700" cap="flat" cmpd="sng" algn="ctr">
                      <a:solidFill>
                        <a:srgbClr val="00AEEF"/>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00AEEF"/>
                    </a:solidFill>
                  </a:tcPr>
                </a:tc>
                <a:tc>
                  <a:txBody>
                    <a:bodyPr/>
                    <a:lstStyle/>
                    <a:p>
                      <a:pPr indent="0" marL="0">
                        <a:buNone/>
                      </a:pPr>
                      <a:r>
                        <a:rPr lang="en-US" sz="900" b="1" dirty="0">
                          <a:solidFill>
                            <a:srgbClr val="272525"/>
                          </a:solidFill>
                          <a:latin typeface="WinSoft Pro" pitchFamily="34" charset="0"/>
                          <a:ea typeface="WinSoft Pro" pitchFamily="34" charset="-122"/>
                          <a:cs typeface="WinSoft Pro" pitchFamily="34" charset="-120"/>
                        </a:rPr>
                        <a:t>حالة المتعلم/التقويم</a:t>
                      </a:r>
                      <a:endParaRPr lang="en-US" sz="900" dirty="0">
                        <a:latin typeface="WinSoft Pro" charset="0"/>
                        <a:ea typeface="WinSoft Pro" charset="0"/>
                        <a:cs typeface="WinSoft Pro" charset="0"/>
                      </a:endParaRPr>
                    </a:p>
                  </a:txBody>
                  <a:tcPr marL="118484" marR="118484" marT="6350" marB="6350" anchor="ctr">
                    <a:lnL w="12700" cap="flat" cmpd="sng" algn="ctr">
                      <a:solidFill>
                        <a:srgbClr val="00AEEF"/>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00AEEF"/>
                    </a:solidFill>
                  </a:tcPr>
                </a:tc>
              </a:tr>
              <a:tr h="291398">
                <a:tc>
                  <a:txBody>
                    <a:bodyPr/>
                    <a:lstStyle/>
                    <a:p>
                      <a:pPr indent="0" marL="0">
                        <a:buNone/>
                      </a:pPr>
                      <a:endParaRPr lang="en-US" sz="900" dirty="0">
                        <a:latin typeface="WinSoft Pro" charset="0"/>
                        <a:ea typeface="WinSoft Pro" charset="0"/>
                        <a:cs typeface="WinSoft Pro" charset="0"/>
                      </a:endParaRPr>
                    </a:p>
                  </a:txBody>
                  <a:tcPr marL="118484" marR="118484" marT="6350" marB="6350" anchor="ctr">
                    <a:lnL w="12700" cap="flat" cmpd="sng" algn="ctr">
                      <a:solidFill>
                        <a:srgbClr val="0094D5"/>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FFFFFF"/>
                    </a:solidFill>
                  </a:tcPr>
                </a:tc>
                <a:tc>
                  <a:txBody>
                    <a:bodyPr/>
                    <a:lstStyle/>
                    <a:p>
                      <a:pPr indent="0" marL="0">
                        <a:buNone/>
                      </a:pPr>
                      <a:endParaRPr lang="en-US" sz="900" dirty="0">
                        <a:latin typeface="WinSoft Pro" charset="0"/>
                        <a:ea typeface="WinSoft Pro" charset="0"/>
                        <a:cs typeface="WinSoft Pro" charset="0"/>
                      </a:endParaRPr>
                    </a:p>
                  </a:txBody>
                  <a:tcPr marL="118484" marR="118484" marT="6350" marB="63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FFFFFF"/>
                    </a:solidFill>
                  </a:tcPr>
                </a:tc>
                <a:tc>
                  <a:txBody>
                    <a:bodyPr/>
                    <a:lstStyle/>
                    <a:p>
                      <a:pPr indent="0" marL="0">
                        <a:buNone/>
                      </a:pPr>
                      <a:endParaRPr lang="en-US" sz="900" dirty="0">
                        <a:latin typeface="WinSoft Pro" charset="0"/>
                        <a:ea typeface="WinSoft Pro" charset="0"/>
                        <a:cs typeface="WinSoft Pro" charset="0"/>
                      </a:endParaRPr>
                    </a:p>
                  </a:txBody>
                  <a:tcPr marL="118484" marR="118484" marT="6350" marB="63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FFFFFF"/>
                    </a:solidFill>
                  </a:tcPr>
                </a:tc>
                <a:tc>
                  <a:txBody>
                    <a:bodyPr/>
                    <a:lstStyle/>
                    <a:p>
                      <a:pPr indent="0" marL="0">
                        <a:buNone/>
                      </a:pPr>
                      <a:endParaRPr lang="en-US" sz="900" dirty="0">
                        <a:latin typeface="WinSoft Pro" charset="0"/>
                        <a:ea typeface="WinSoft Pro" charset="0"/>
                        <a:cs typeface="WinSoft Pro" charset="0"/>
                      </a:endParaRPr>
                    </a:p>
                  </a:txBody>
                  <a:tcPr marL="118484" marR="118484" marT="6350" marB="63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FFFFFF"/>
                    </a:solidFill>
                  </a:tcPr>
                </a:tc>
                <a:tc>
                  <a:txBody>
                    <a:bodyPr/>
                    <a:lstStyle/>
                    <a:p>
                      <a:pPr indent="0" marL="0">
                        <a:buNone/>
                      </a:pPr>
                      <a:endParaRPr lang="en-US" sz="900" dirty="0">
                        <a:latin typeface="WinSoft Pro" charset="0"/>
                        <a:ea typeface="WinSoft Pro" charset="0"/>
                        <a:cs typeface="WinSoft Pro" charset="0"/>
                      </a:endParaRPr>
                    </a:p>
                  </a:txBody>
                  <a:tcPr marL="118484" marR="118484" marT="6350" marB="63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FFFFFF"/>
                    </a:solidFill>
                  </a:tcPr>
                </a:tc>
                <a:tc>
                  <a:txBody>
                    <a:bodyPr/>
                    <a:lstStyle/>
                    <a:p>
                      <a:pPr indent="0" marL="0">
                        <a:buNone/>
                      </a:pPr>
                      <a:r>
                        <a:rPr lang="en-US" sz="900" dirty="0">
                          <a:solidFill>
                            <a:srgbClr val="272525"/>
                          </a:solidFill>
                          <a:latin typeface="WinSoft Pro" pitchFamily="34" charset="0"/>
                          <a:ea typeface="WinSoft Pro" pitchFamily="34" charset="-122"/>
                          <a:cs typeface="WinSoft Pro" pitchFamily="34" charset="-120"/>
                        </a:rPr>
                        <a:t>إعاقة بصرية -اختبار نظري</a:t>
                      </a:r>
                      <a:endParaRPr lang="en-US" sz="900" dirty="0">
                        <a:latin typeface="WinSoft Pro" charset="0"/>
                        <a:ea typeface="WinSoft Pro" charset="0"/>
                        <a:cs typeface="WinSoft Pro" charset="0"/>
                      </a:endParaRPr>
                    </a:p>
                  </a:txBody>
                  <a:tcPr marL="118484" marR="118484" marT="6350" marB="6350" anchor="ctr">
                    <a:lnL w="12700" cap="flat" cmpd="sng" algn="ctr">
                      <a:solidFill>
                        <a:srgbClr val="FFFFFF"/>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FFFFFF"/>
                    </a:solidFill>
                  </a:tcPr>
                </a:tc>
              </a:tr>
              <a:tr h="291398">
                <a:tc>
                  <a:txBody>
                    <a:bodyPr/>
                    <a:lstStyle/>
                    <a:p>
                      <a:pPr indent="0" marL="0">
                        <a:buNone/>
                      </a:pPr>
                      <a:endParaRPr lang="en-US" sz="900" dirty="0">
                        <a:latin typeface="WinSoft Pro" charset="0"/>
                        <a:ea typeface="WinSoft Pro" charset="0"/>
                        <a:cs typeface="WinSoft Pro" charset="0"/>
                      </a:endParaRPr>
                    </a:p>
                  </a:txBody>
                  <a:tcPr marL="118484" marR="118484" marT="6350" marB="6350" anchor="ctr">
                    <a:lnL w="12700" cap="flat" cmpd="sng" algn="ctr">
                      <a:solidFill>
                        <a:srgbClr val="0094D5"/>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FFFFFF"/>
                    </a:solidFill>
                  </a:tcPr>
                </a:tc>
                <a:tc>
                  <a:txBody>
                    <a:bodyPr/>
                    <a:lstStyle/>
                    <a:p>
                      <a:pPr indent="0" marL="0">
                        <a:buNone/>
                      </a:pPr>
                      <a:endParaRPr lang="en-US" sz="900" dirty="0">
                        <a:latin typeface="WinSoft Pro" charset="0"/>
                        <a:ea typeface="WinSoft Pro" charset="0"/>
                        <a:cs typeface="WinSoft Pro" charset="0"/>
                      </a:endParaRPr>
                    </a:p>
                  </a:txBody>
                  <a:tcPr marL="118484" marR="118484" marT="6350" marB="63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FFFFFF"/>
                    </a:solidFill>
                  </a:tcPr>
                </a:tc>
                <a:tc>
                  <a:txBody>
                    <a:bodyPr/>
                    <a:lstStyle/>
                    <a:p>
                      <a:pPr indent="0" marL="0">
                        <a:buNone/>
                      </a:pPr>
                      <a:endParaRPr lang="en-US" sz="900" dirty="0">
                        <a:latin typeface="WinSoft Pro" charset="0"/>
                        <a:ea typeface="WinSoft Pro" charset="0"/>
                        <a:cs typeface="WinSoft Pro" charset="0"/>
                      </a:endParaRPr>
                    </a:p>
                  </a:txBody>
                  <a:tcPr marL="118484" marR="118484" marT="6350" marB="63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FFFFFF"/>
                    </a:solidFill>
                  </a:tcPr>
                </a:tc>
                <a:tc>
                  <a:txBody>
                    <a:bodyPr/>
                    <a:lstStyle/>
                    <a:p>
                      <a:pPr indent="0" marL="0">
                        <a:buNone/>
                      </a:pPr>
                      <a:endParaRPr lang="en-US" sz="900" dirty="0">
                        <a:latin typeface="WinSoft Pro" charset="0"/>
                        <a:ea typeface="WinSoft Pro" charset="0"/>
                        <a:cs typeface="WinSoft Pro" charset="0"/>
                      </a:endParaRPr>
                    </a:p>
                  </a:txBody>
                  <a:tcPr marL="118484" marR="118484" marT="6350" marB="63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FFFFFF"/>
                    </a:solidFill>
                  </a:tcPr>
                </a:tc>
                <a:tc>
                  <a:txBody>
                    <a:bodyPr/>
                    <a:lstStyle/>
                    <a:p>
                      <a:pPr indent="0" marL="0">
                        <a:buNone/>
                      </a:pPr>
                      <a:endParaRPr lang="en-US" sz="900" dirty="0">
                        <a:latin typeface="WinSoft Pro" charset="0"/>
                        <a:ea typeface="WinSoft Pro" charset="0"/>
                        <a:cs typeface="WinSoft Pro" charset="0"/>
                      </a:endParaRPr>
                    </a:p>
                  </a:txBody>
                  <a:tcPr marL="118484" marR="118484" marT="6350" marB="63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FFFFFF"/>
                    </a:solidFill>
                  </a:tcPr>
                </a:tc>
                <a:tc>
                  <a:txBody>
                    <a:bodyPr/>
                    <a:lstStyle/>
                    <a:p>
                      <a:pPr indent="0" marL="0">
                        <a:buNone/>
                      </a:pPr>
                      <a:r>
                        <a:rPr lang="en-US" sz="900" dirty="0">
                          <a:solidFill>
                            <a:srgbClr val="272525"/>
                          </a:solidFill>
                          <a:latin typeface="WinSoft Pro" pitchFamily="34" charset="0"/>
                          <a:ea typeface="WinSoft Pro" pitchFamily="34" charset="-122"/>
                          <a:cs typeface="WinSoft Pro" pitchFamily="34" charset="-120"/>
                        </a:rPr>
                        <a:t>إعاقة سمعية - تعليمات شفهية</a:t>
                      </a:r>
                      <a:endParaRPr lang="en-US" sz="900" dirty="0">
                        <a:latin typeface="WinSoft Pro" charset="0"/>
                        <a:ea typeface="WinSoft Pro" charset="0"/>
                        <a:cs typeface="WinSoft Pro" charset="0"/>
                      </a:endParaRPr>
                    </a:p>
                  </a:txBody>
                  <a:tcPr marL="118484" marR="118484" marT="6350" marB="6350" anchor="ctr">
                    <a:lnL w="12700" cap="flat" cmpd="sng" algn="ctr">
                      <a:solidFill>
                        <a:srgbClr val="FFFFFF"/>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FFFFFF"/>
                    </a:solidFill>
                  </a:tcPr>
                </a:tc>
              </a:tr>
              <a:tr h="291398">
                <a:tc>
                  <a:txBody>
                    <a:bodyPr/>
                    <a:lstStyle/>
                    <a:p>
                      <a:pPr indent="0" marL="0">
                        <a:buNone/>
                      </a:pPr>
                      <a:endParaRPr lang="en-US" sz="900" dirty="0">
                        <a:latin typeface="WinSoft Pro" charset="0"/>
                        <a:ea typeface="WinSoft Pro" charset="0"/>
                        <a:cs typeface="WinSoft Pro" charset="0"/>
                      </a:endParaRPr>
                    </a:p>
                  </a:txBody>
                  <a:tcPr marL="118484" marR="118484" marT="6350" marB="6350" anchor="ctr">
                    <a:lnL w="12700" cap="flat" cmpd="sng" algn="ctr">
                      <a:solidFill>
                        <a:srgbClr val="0094D5"/>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FFFFFF"/>
                    </a:solidFill>
                  </a:tcPr>
                </a:tc>
                <a:tc>
                  <a:txBody>
                    <a:bodyPr/>
                    <a:lstStyle/>
                    <a:p>
                      <a:pPr indent="0" marL="0">
                        <a:buNone/>
                      </a:pPr>
                      <a:endParaRPr lang="en-US" sz="900" dirty="0">
                        <a:latin typeface="WinSoft Pro" charset="0"/>
                        <a:ea typeface="WinSoft Pro" charset="0"/>
                        <a:cs typeface="WinSoft Pro" charset="0"/>
                      </a:endParaRPr>
                    </a:p>
                  </a:txBody>
                  <a:tcPr marL="118484" marR="118484" marT="6350" marB="63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FFFFFF"/>
                    </a:solidFill>
                  </a:tcPr>
                </a:tc>
                <a:tc>
                  <a:txBody>
                    <a:bodyPr/>
                    <a:lstStyle/>
                    <a:p>
                      <a:pPr indent="0" marL="0">
                        <a:buNone/>
                      </a:pPr>
                      <a:endParaRPr lang="en-US" sz="900" dirty="0">
                        <a:latin typeface="WinSoft Pro" charset="0"/>
                        <a:ea typeface="WinSoft Pro" charset="0"/>
                        <a:cs typeface="WinSoft Pro" charset="0"/>
                      </a:endParaRPr>
                    </a:p>
                  </a:txBody>
                  <a:tcPr marL="118484" marR="118484" marT="6350" marB="63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FFFFFF"/>
                    </a:solidFill>
                  </a:tcPr>
                </a:tc>
                <a:tc>
                  <a:txBody>
                    <a:bodyPr/>
                    <a:lstStyle/>
                    <a:p>
                      <a:pPr indent="0" marL="0">
                        <a:buNone/>
                      </a:pPr>
                      <a:endParaRPr lang="en-US" sz="900" dirty="0">
                        <a:latin typeface="WinSoft Pro" charset="0"/>
                        <a:ea typeface="WinSoft Pro" charset="0"/>
                        <a:cs typeface="WinSoft Pro" charset="0"/>
                      </a:endParaRPr>
                    </a:p>
                  </a:txBody>
                  <a:tcPr marL="118484" marR="118484" marT="6350" marB="63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FFFFFF"/>
                    </a:solidFill>
                  </a:tcPr>
                </a:tc>
                <a:tc>
                  <a:txBody>
                    <a:bodyPr/>
                    <a:lstStyle/>
                    <a:p>
                      <a:pPr indent="0" marL="0">
                        <a:buNone/>
                      </a:pPr>
                      <a:endParaRPr lang="en-US" sz="900" dirty="0">
                        <a:latin typeface="WinSoft Pro" charset="0"/>
                        <a:ea typeface="WinSoft Pro" charset="0"/>
                        <a:cs typeface="WinSoft Pro" charset="0"/>
                      </a:endParaRPr>
                    </a:p>
                  </a:txBody>
                  <a:tcPr marL="118484" marR="118484" marT="6350" marB="63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FFFFFF"/>
                    </a:solidFill>
                  </a:tcPr>
                </a:tc>
                <a:tc>
                  <a:txBody>
                    <a:bodyPr/>
                    <a:lstStyle/>
                    <a:p>
                      <a:pPr indent="0" marL="0">
                        <a:buNone/>
                      </a:pPr>
                      <a:r>
                        <a:rPr lang="en-US" sz="900" dirty="0">
                          <a:solidFill>
                            <a:srgbClr val="272525"/>
                          </a:solidFill>
                          <a:latin typeface="WinSoft Pro" pitchFamily="34" charset="0"/>
                          <a:ea typeface="WinSoft Pro" pitchFamily="34" charset="-122"/>
                          <a:cs typeface="WinSoft Pro" pitchFamily="34" charset="-120"/>
                        </a:rPr>
                        <a:t>إعاقة حركية - تقويم عملي</a:t>
                      </a:r>
                      <a:endParaRPr lang="en-US" sz="900" dirty="0">
                        <a:latin typeface="WinSoft Pro" charset="0"/>
                        <a:ea typeface="WinSoft Pro" charset="0"/>
                        <a:cs typeface="WinSoft Pro" charset="0"/>
                      </a:endParaRPr>
                    </a:p>
                  </a:txBody>
                  <a:tcPr marL="118484" marR="118484" marT="6350" marB="6350" anchor="ctr">
                    <a:lnL w="12700" cap="flat" cmpd="sng" algn="ctr">
                      <a:solidFill>
                        <a:srgbClr val="FFFFFF"/>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FFFFFF"/>
                    </a:solidFill>
                  </a:tcPr>
                </a:tc>
              </a:tr>
              <a:tr h="291398">
                <a:tc>
                  <a:txBody>
                    <a:bodyPr/>
                    <a:lstStyle/>
                    <a:p>
                      <a:pPr indent="0" marL="0">
                        <a:buNone/>
                      </a:pPr>
                      <a:endParaRPr lang="en-US" sz="900" dirty="0">
                        <a:latin typeface="WinSoft Pro" charset="0"/>
                        <a:ea typeface="WinSoft Pro" charset="0"/>
                        <a:cs typeface="WinSoft Pro" charset="0"/>
                      </a:endParaRPr>
                    </a:p>
                  </a:txBody>
                  <a:tcPr marL="118484" marR="118484" marT="6350" marB="6350" anchor="ctr">
                    <a:lnL w="12700" cap="flat" cmpd="sng" algn="ctr">
                      <a:solidFill>
                        <a:srgbClr val="0094D5"/>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FFFFFF"/>
                    </a:solidFill>
                  </a:tcPr>
                </a:tc>
                <a:tc>
                  <a:txBody>
                    <a:bodyPr/>
                    <a:lstStyle/>
                    <a:p>
                      <a:pPr indent="0" marL="0">
                        <a:buNone/>
                      </a:pPr>
                      <a:endParaRPr lang="en-US" sz="900" dirty="0">
                        <a:latin typeface="WinSoft Pro" charset="0"/>
                        <a:ea typeface="WinSoft Pro" charset="0"/>
                        <a:cs typeface="WinSoft Pro" charset="0"/>
                      </a:endParaRPr>
                    </a:p>
                  </a:txBody>
                  <a:tcPr marL="118484" marR="118484" marT="6350" marB="63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FFFFFF"/>
                    </a:solidFill>
                  </a:tcPr>
                </a:tc>
                <a:tc>
                  <a:txBody>
                    <a:bodyPr/>
                    <a:lstStyle/>
                    <a:p>
                      <a:pPr indent="0" marL="0">
                        <a:buNone/>
                      </a:pPr>
                      <a:endParaRPr lang="en-US" sz="900" dirty="0">
                        <a:latin typeface="WinSoft Pro" charset="0"/>
                        <a:ea typeface="WinSoft Pro" charset="0"/>
                        <a:cs typeface="WinSoft Pro" charset="0"/>
                      </a:endParaRPr>
                    </a:p>
                  </a:txBody>
                  <a:tcPr marL="118484" marR="118484" marT="6350" marB="63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FFFFFF"/>
                    </a:solidFill>
                  </a:tcPr>
                </a:tc>
                <a:tc>
                  <a:txBody>
                    <a:bodyPr/>
                    <a:lstStyle/>
                    <a:p>
                      <a:pPr indent="0" marL="0">
                        <a:buNone/>
                      </a:pPr>
                      <a:endParaRPr lang="en-US" sz="900" dirty="0">
                        <a:latin typeface="WinSoft Pro" charset="0"/>
                        <a:ea typeface="WinSoft Pro" charset="0"/>
                        <a:cs typeface="WinSoft Pro" charset="0"/>
                      </a:endParaRPr>
                    </a:p>
                  </a:txBody>
                  <a:tcPr marL="118484" marR="118484" marT="6350" marB="63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FFFFFF"/>
                    </a:solidFill>
                  </a:tcPr>
                </a:tc>
                <a:tc>
                  <a:txBody>
                    <a:bodyPr/>
                    <a:lstStyle/>
                    <a:p>
                      <a:pPr indent="0" marL="0">
                        <a:buNone/>
                      </a:pPr>
                      <a:endParaRPr lang="en-US" sz="900" dirty="0">
                        <a:latin typeface="WinSoft Pro" charset="0"/>
                        <a:ea typeface="WinSoft Pro" charset="0"/>
                        <a:cs typeface="WinSoft Pro" charset="0"/>
                      </a:endParaRPr>
                    </a:p>
                  </a:txBody>
                  <a:tcPr marL="118484" marR="118484" marT="6350" marB="63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FFFFFF"/>
                    </a:solidFill>
                  </a:tcPr>
                </a:tc>
                <a:tc>
                  <a:txBody>
                    <a:bodyPr/>
                    <a:lstStyle/>
                    <a:p>
                      <a:pPr indent="0" marL="0">
                        <a:buNone/>
                      </a:pPr>
                      <a:r>
                        <a:rPr lang="en-US" sz="900" dirty="0">
                          <a:solidFill>
                            <a:srgbClr val="272525"/>
                          </a:solidFill>
                          <a:latin typeface="WinSoft Pro" pitchFamily="34" charset="0"/>
                          <a:ea typeface="WinSoft Pro" pitchFamily="34" charset="-122"/>
                          <a:cs typeface="WinSoft Pro" pitchFamily="34" charset="-120"/>
                        </a:rPr>
                        <a:t>عسر قراءة - اختبار كتابي</a:t>
                      </a:r>
                      <a:endParaRPr lang="en-US" sz="900" dirty="0">
                        <a:latin typeface="WinSoft Pro" charset="0"/>
                        <a:ea typeface="WinSoft Pro" charset="0"/>
                        <a:cs typeface="WinSoft Pro" charset="0"/>
                      </a:endParaRPr>
                    </a:p>
                  </a:txBody>
                  <a:tcPr marL="118484" marR="118484" marT="6350" marB="6350" anchor="ctr">
                    <a:lnL w="12700" cap="flat" cmpd="sng" algn="ctr">
                      <a:solidFill>
                        <a:srgbClr val="FFFFFF"/>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FFFFFF"/>
                    </a:solidFill>
                  </a:tcPr>
                </a:tc>
              </a:tr>
              <a:tr h="291398">
                <a:tc>
                  <a:txBody>
                    <a:bodyPr/>
                    <a:lstStyle/>
                    <a:p>
                      <a:pPr indent="0" marL="0">
                        <a:buNone/>
                      </a:pPr>
                      <a:endParaRPr lang="en-US" sz="900" dirty="0">
                        <a:latin typeface="WinSoft Pro" charset="0"/>
                        <a:ea typeface="WinSoft Pro" charset="0"/>
                        <a:cs typeface="WinSoft Pro" charset="0"/>
                      </a:endParaRPr>
                    </a:p>
                  </a:txBody>
                  <a:tcPr marL="118484" marR="118484" marT="6350" marB="6350" anchor="ctr">
                    <a:lnL w="12700" cap="flat" cmpd="sng" algn="ctr">
                      <a:solidFill>
                        <a:srgbClr val="0094D5"/>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FFFFFF"/>
                    </a:solidFill>
                  </a:tcPr>
                </a:tc>
                <a:tc>
                  <a:txBody>
                    <a:bodyPr/>
                    <a:lstStyle/>
                    <a:p>
                      <a:pPr indent="0" marL="0">
                        <a:buNone/>
                      </a:pPr>
                      <a:endParaRPr lang="en-US" sz="900" dirty="0">
                        <a:latin typeface="WinSoft Pro" charset="0"/>
                        <a:ea typeface="WinSoft Pro" charset="0"/>
                        <a:cs typeface="WinSoft Pro" charset="0"/>
                      </a:endParaRPr>
                    </a:p>
                  </a:txBody>
                  <a:tcPr marL="118484" marR="118484" marT="6350" marB="63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FFFFFF"/>
                    </a:solidFill>
                  </a:tcPr>
                </a:tc>
                <a:tc>
                  <a:txBody>
                    <a:bodyPr/>
                    <a:lstStyle/>
                    <a:p>
                      <a:pPr indent="0" marL="0">
                        <a:buNone/>
                      </a:pPr>
                      <a:endParaRPr lang="en-US" sz="900" dirty="0">
                        <a:latin typeface="WinSoft Pro" charset="0"/>
                        <a:ea typeface="WinSoft Pro" charset="0"/>
                        <a:cs typeface="WinSoft Pro" charset="0"/>
                      </a:endParaRPr>
                    </a:p>
                  </a:txBody>
                  <a:tcPr marL="118484" marR="118484" marT="6350" marB="63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FFFFFF"/>
                    </a:solidFill>
                  </a:tcPr>
                </a:tc>
                <a:tc>
                  <a:txBody>
                    <a:bodyPr/>
                    <a:lstStyle/>
                    <a:p>
                      <a:pPr indent="0" marL="0">
                        <a:buNone/>
                      </a:pPr>
                      <a:endParaRPr lang="en-US" sz="900" dirty="0">
                        <a:latin typeface="WinSoft Pro" charset="0"/>
                        <a:ea typeface="WinSoft Pro" charset="0"/>
                        <a:cs typeface="WinSoft Pro" charset="0"/>
                      </a:endParaRPr>
                    </a:p>
                  </a:txBody>
                  <a:tcPr marL="118484" marR="118484" marT="6350" marB="63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FFFFFF"/>
                    </a:solidFill>
                  </a:tcPr>
                </a:tc>
                <a:tc>
                  <a:txBody>
                    <a:bodyPr/>
                    <a:lstStyle/>
                    <a:p>
                      <a:pPr indent="0" marL="0">
                        <a:buNone/>
                      </a:pPr>
                      <a:endParaRPr lang="en-US" sz="900" dirty="0">
                        <a:latin typeface="WinSoft Pro" charset="0"/>
                        <a:ea typeface="WinSoft Pro" charset="0"/>
                        <a:cs typeface="WinSoft Pro" charset="0"/>
                      </a:endParaRPr>
                    </a:p>
                  </a:txBody>
                  <a:tcPr marL="118484" marR="118484" marT="6350" marB="63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FFFFFF"/>
                    </a:solidFill>
                  </a:tcPr>
                </a:tc>
                <a:tc>
                  <a:txBody>
                    <a:bodyPr/>
                    <a:lstStyle/>
                    <a:p>
                      <a:pPr indent="0" marL="0">
                        <a:buNone/>
                      </a:pPr>
                      <a:r>
                        <a:rPr lang="en-US" sz="900" dirty="0">
                          <a:solidFill>
                            <a:srgbClr val="272525"/>
                          </a:solidFill>
                          <a:latin typeface="WinSoft Pro" pitchFamily="34" charset="0"/>
                          <a:ea typeface="WinSoft Pro" pitchFamily="34" charset="-122"/>
                          <a:cs typeface="WinSoft Pro" pitchFamily="34" charset="-120"/>
                        </a:rPr>
                        <a:t>تواصل بديل -عرض عملي</a:t>
                      </a:r>
                      <a:endParaRPr lang="en-US" sz="900" dirty="0">
                        <a:latin typeface="WinSoft Pro" charset="0"/>
                        <a:ea typeface="WinSoft Pro" charset="0"/>
                        <a:cs typeface="WinSoft Pro" charset="0"/>
                      </a:endParaRPr>
                    </a:p>
                  </a:txBody>
                  <a:tcPr marL="118484" marR="118484" marT="6350" marB="6350" anchor="ctr">
                    <a:lnL w="12700" cap="flat" cmpd="sng" algn="ctr">
                      <a:solidFill>
                        <a:srgbClr val="FFFFFF"/>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FFFFFF"/>
                    </a:solidFill>
                  </a:tcPr>
                </a:tc>
              </a:tr>
              <a:tr h="288223">
                <a:tc>
                  <a:txBody>
                    <a:bodyPr/>
                    <a:lstStyle/>
                    <a:p>
                      <a:pPr indent="0" marL="0">
                        <a:buNone/>
                      </a:pPr>
                      <a:endParaRPr lang="en-US" sz="900" dirty="0">
                        <a:latin typeface="WinSoft Pro" charset="0"/>
                        <a:ea typeface="WinSoft Pro" charset="0"/>
                        <a:cs typeface="WinSoft Pro" charset="0"/>
                      </a:endParaRPr>
                    </a:p>
                  </a:txBody>
                  <a:tcPr marL="118484" marR="118484" marT="6350" marB="6350" anchor="ctr">
                    <a:lnL w="12700" cap="flat" cmpd="sng" algn="ctr">
                      <a:solidFill>
                        <a:srgbClr val="0094D5"/>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FFFFFF"/>
                    </a:solidFill>
                  </a:tcPr>
                </a:tc>
                <a:tc>
                  <a:txBody>
                    <a:bodyPr/>
                    <a:lstStyle/>
                    <a:p>
                      <a:pPr indent="0" marL="0">
                        <a:buNone/>
                      </a:pPr>
                      <a:endParaRPr lang="en-US" sz="900" dirty="0">
                        <a:latin typeface="WinSoft Pro" charset="0"/>
                        <a:ea typeface="WinSoft Pro" charset="0"/>
                        <a:cs typeface="WinSoft Pro" charset="0"/>
                      </a:endParaRPr>
                    </a:p>
                  </a:txBody>
                  <a:tcPr marL="118484" marR="118484" marT="6350" marB="63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FFFFFF"/>
                    </a:solidFill>
                  </a:tcPr>
                </a:tc>
                <a:tc>
                  <a:txBody>
                    <a:bodyPr/>
                    <a:lstStyle/>
                    <a:p>
                      <a:pPr indent="0" marL="0">
                        <a:buNone/>
                      </a:pPr>
                      <a:endParaRPr lang="en-US" sz="900" dirty="0">
                        <a:latin typeface="WinSoft Pro" charset="0"/>
                        <a:ea typeface="WinSoft Pro" charset="0"/>
                        <a:cs typeface="WinSoft Pro" charset="0"/>
                      </a:endParaRPr>
                    </a:p>
                  </a:txBody>
                  <a:tcPr marL="118484" marR="118484" marT="6350" marB="63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FFFFFF"/>
                    </a:solidFill>
                  </a:tcPr>
                </a:tc>
                <a:tc>
                  <a:txBody>
                    <a:bodyPr/>
                    <a:lstStyle/>
                    <a:p>
                      <a:pPr indent="0" marL="0">
                        <a:buNone/>
                      </a:pPr>
                      <a:endParaRPr lang="en-US" sz="900" dirty="0">
                        <a:latin typeface="WinSoft Pro" charset="0"/>
                        <a:ea typeface="WinSoft Pro" charset="0"/>
                        <a:cs typeface="WinSoft Pro" charset="0"/>
                      </a:endParaRPr>
                    </a:p>
                  </a:txBody>
                  <a:tcPr marL="118484" marR="118484" marT="6350" marB="63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FFFFFF"/>
                    </a:solidFill>
                  </a:tcPr>
                </a:tc>
                <a:tc>
                  <a:txBody>
                    <a:bodyPr/>
                    <a:lstStyle/>
                    <a:p>
                      <a:pPr indent="0" marL="0">
                        <a:buNone/>
                      </a:pPr>
                      <a:endParaRPr lang="en-US" sz="900" dirty="0">
                        <a:latin typeface="WinSoft Pro" charset="0"/>
                        <a:ea typeface="WinSoft Pro" charset="0"/>
                        <a:cs typeface="WinSoft Pro" charset="0"/>
                      </a:endParaRPr>
                    </a:p>
                  </a:txBody>
                  <a:tcPr marL="118484" marR="118484" marT="6350" marB="63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FFFFFF"/>
                    </a:solidFill>
                  </a:tcPr>
                </a:tc>
                <a:tc>
                  <a:txBody>
                    <a:bodyPr/>
                    <a:lstStyle/>
                    <a:p>
                      <a:pPr indent="0" marL="0">
                        <a:buNone/>
                      </a:pPr>
                      <a:r>
                        <a:rPr lang="en-US" sz="900" dirty="0">
                          <a:solidFill>
                            <a:srgbClr val="272525"/>
                          </a:solidFill>
                          <a:latin typeface="WinSoft Pro" pitchFamily="34" charset="0"/>
                          <a:ea typeface="WinSoft Pro" pitchFamily="34" charset="-122"/>
                          <a:cs typeface="WinSoft Pro" pitchFamily="34" charset="-120"/>
                        </a:rPr>
                        <a:t>حالتك الخاصة</a:t>
                      </a:r>
                      <a:endParaRPr lang="en-US" sz="900" dirty="0">
                        <a:latin typeface="WinSoft Pro" charset="0"/>
                        <a:ea typeface="WinSoft Pro" charset="0"/>
                        <a:cs typeface="WinSoft Pro" charset="0"/>
                      </a:endParaRPr>
                    </a:p>
                  </a:txBody>
                  <a:tcPr marL="118484" marR="118484" marT="6350" marB="6350" anchor="ctr">
                    <a:lnL w="12700" cap="flat" cmpd="sng" algn="ctr">
                      <a:solidFill>
                        <a:srgbClr val="FFFFFF"/>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FFFFFF"/>
                    </a:solidFill>
                  </a:tcPr>
                </a:tc>
              </a:tr>
            </a:tbl>
          </a:graphicData>
        </a:graphic>
      </p:graphicFrame>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spTree>
      <p:nvGrpSpPr>
        <p:cNvPr id="1" name=""/>
        <p:cNvGrpSpPr/>
        <p:nvPr/>
      </p:nvGrpSpPr>
      <p:grpSpPr>
        <a:xfrm>
          <a:off x="0" y="0"/>
          <a:ext cx="0" cy="0"/>
          <a:chOff x="0" y="0"/>
          <a:chExt cx="0" cy="0"/>
        </a:xfrm>
      </p:grpSpPr>
      <p:sp>
        <p:nvSpPr>
          <p:cNvPr id="2" name="Text 0"/>
          <p:cNvSpPr/>
          <p:nvPr/>
        </p:nvSpPr>
        <p:spPr>
          <a:xfrm>
            <a:off x="631908" y="1640086"/>
            <a:ext cx="10927878" cy="519609"/>
          </a:xfrm>
          <a:prstGeom prst="rect">
            <a:avLst/>
          </a:prstGeom>
          <a:noFill/>
          <a:ln/>
        </p:spPr>
        <p:txBody>
          <a:bodyPr wrap="none" lIns="0" tIns="0" rIns="0" bIns="0" rtlCol="0" anchor="t"/>
          <a:lstStyle/>
          <a:p>
            <a:pPr rtl="1" algn="r" indent="0" marL="0">
              <a:lnSpc>
                <a:spcPct val="104000"/>
              </a:lnSpc>
              <a:buNone/>
            </a:pPr>
            <a:r>
              <a:rPr lang="ar-SA" altLang="en-US" sz="3250" b="1" dirty="0">
                <a:solidFill>
                  <a:srgbClr val="2E3C4E"/>
                </a:solidFill>
                <a:latin typeface="GE SS Two Light" pitchFamily="34" charset="0"/>
                <a:ea typeface="GE SS Two Light" pitchFamily="34" charset="-122"/>
                <a:cs typeface="GE SS Two Light" pitchFamily="34" charset="-120"/>
              </a:rPr>
              <a:t>تقييم نشاط (2.1)</a:t>
            </a:r>
            <a:endParaRPr lang="ar-SA" sz="3250" dirty="0"/>
          </a:p>
        </p:txBody>
      </p:sp>
      <p:graphicFrame>
        <p:nvGraphicFramePr>
          <p:cNvPr id="53" name="Table 0"/>
          <p:cNvGraphicFramePr>
            <a:graphicFrameLocks noGrp="1"/>
          </p:cNvGraphicFramePr>
          <p:nvPr>
            <p:extLst>
              <p:ext uri="{D42A27DB-BD31-4B8C-83A1-F6EECF244321}">
                <p14:modId xmlns:p14="http://schemas.microsoft.com/office/powerpoint/2010/main" val="1579011935"/>
              </p:ext>
            </p:extLst>
          </p:nvPr>
        </p:nvGraphicFramePr>
        <p:xfrm>
          <a:off x="631908" y="2475607"/>
          <a:ext cx="9143771" cy="914400"/>
        </p:xfrm>
        <a:graphic>
          <a:graphicData uri="http://schemas.openxmlformats.org/drawingml/2006/table">
            <a:tbl>
              <a:tblPr/>
              <a:tblGrid>
                <a:gridCol w="2731970"/>
                <a:gridCol w="2731970"/>
                <a:gridCol w="2731970"/>
                <a:gridCol w="2731970"/>
              </a:tblGrid>
              <a:tr h="454907">
                <a:tc>
                  <a:txBody>
                    <a:bodyPr/>
                    <a:lstStyle/>
                    <a:p>
                      <a:pPr indent="0" marL="0">
                        <a:buNone/>
                      </a:pPr>
                      <a:r>
                        <a:rPr lang="en-US" sz="1200" b="1" dirty="0">
                          <a:solidFill>
                            <a:srgbClr val="FFFFFF"/>
                          </a:solidFill>
                          <a:latin typeface="WinSoft Pro" pitchFamily="34" charset="0"/>
                          <a:ea typeface="WinSoft Pro" pitchFamily="34" charset="-122"/>
                          <a:cs typeface="WinSoft Pro" pitchFamily="34" charset="-120"/>
                        </a:rPr>
                        <a:t>1 يحتاج عمل</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00AEEF"/>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AEEF"/>
                      </a:solidFill>
                      <a:prstDash val="solid"/>
                      <a:round/>
                      <a:headEnd type="none" w="med" len="med"/>
                      <a:tailEnd type="none" w="med" len="med"/>
                    </a:lnB>
                    <a:solidFill>
                      <a:srgbClr val="00AEEF"/>
                    </a:solidFill>
                  </a:tcPr>
                </a:tc>
                <a:tc>
                  <a:txBody>
                    <a:bodyPr/>
                    <a:lstStyle/>
                    <a:p>
                      <a:pPr indent="0" marL="0">
                        <a:buNone/>
                      </a:pPr>
                      <a:r>
                        <a:rPr lang="en-US" sz="1200" b="1" dirty="0">
                          <a:solidFill>
                            <a:srgbClr val="FFFFFF"/>
                          </a:solidFill>
                          <a:latin typeface="WinSoft Pro" pitchFamily="34" charset="0"/>
                          <a:ea typeface="WinSoft Pro" pitchFamily="34" charset="-122"/>
                          <a:cs typeface="WinSoft Pro" pitchFamily="34" charset="-120"/>
                        </a:rPr>
                        <a:t>2 مناسب</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00AEEF"/>
                      </a:solidFill>
                      <a:prstDash val="solid"/>
                      <a:round/>
                      <a:headEnd type="none" w="med" len="med"/>
                      <a:tailEnd type="none" w="med" len="med"/>
                    </a:lnL>
                    <a:lnR w="12700" cap="flat" cmpd="sng" algn="ctr">
                      <a:solidFill>
                        <a:srgbClr val="00AEEF"/>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AEEF"/>
                      </a:solidFill>
                      <a:prstDash val="solid"/>
                      <a:round/>
                      <a:headEnd type="none" w="med" len="med"/>
                      <a:tailEnd type="none" w="med" len="med"/>
                    </a:lnB>
                    <a:solidFill>
                      <a:srgbClr val="00AEEF"/>
                    </a:solidFill>
                  </a:tcPr>
                </a:tc>
                <a:tc>
                  <a:txBody>
                    <a:bodyPr/>
                    <a:lstStyle/>
                    <a:p>
                      <a:pPr indent="0" marL="0">
                        <a:buNone/>
                      </a:pPr>
                      <a:r>
                        <a:rPr lang="en-US" sz="1200" b="1" dirty="0">
                          <a:solidFill>
                            <a:srgbClr val="FFFFFF"/>
                          </a:solidFill>
                          <a:latin typeface="WinSoft Pro" pitchFamily="34" charset="0"/>
                          <a:ea typeface="WinSoft Pro" pitchFamily="34" charset="-122"/>
                          <a:cs typeface="WinSoft Pro" pitchFamily="34" charset="-120"/>
                        </a:rPr>
                        <a:t>3 قوي</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00AEEF"/>
                      </a:solidFill>
                      <a:prstDash val="solid"/>
                      <a:round/>
                      <a:headEnd type="none" w="med" len="med"/>
                      <a:tailEnd type="none" w="med" len="med"/>
                    </a:lnL>
                    <a:lnR w="12700" cap="flat" cmpd="sng" algn="ctr">
                      <a:solidFill>
                        <a:srgbClr val="00AEEF"/>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AEEF"/>
                      </a:solidFill>
                      <a:prstDash val="solid"/>
                      <a:round/>
                      <a:headEnd type="none" w="med" len="med"/>
                      <a:tailEnd type="none" w="med" len="med"/>
                    </a:lnB>
                    <a:solidFill>
                      <a:srgbClr val="00AEEF"/>
                    </a:solidFill>
                  </a:tcPr>
                </a:tc>
                <a:tc>
                  <a:txBody>
                    <a:bodyPr/>
                    <a:lstStyle/>
                    <a:p>
                      <a:pPr indent="0" marL="0">
                        <a:buNone/>
                      </a:pPr>
                      <a:r>
                        <a:rPr lang="en-US" sz="1200" b="1" dirty="0">
                          <a:solidFill>
                            <a:srgbClr val="FFFFFF"/>
                          </a:solidFill>
                          <a:latin typeface="WinSoft Pro" pitchFamily="34" charset="0"/>
                          <a:ea typeface="WinSoft Pro" pitchFamily="34" charset="-122"/>
                          <a:cs typeface="WinSoft Pro" pitchFamily="34" charset="-120"/>
                        </a:rPr>
                        <a:t>المعيار</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00AEEF"/>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AEEF"/>
                      </a:solidFill>
                      <a:prstDash val="solid"/>
                      <a:round/>
                      <a:headEnd type="none" w="med" len="med"/>
                      <a:tailEnd type="none" w="med" len="med"/>
                    </a:lnB>
                    <a:solidFill>
                      <a:srgbClr val="00AEEF"/>
                    </a:solidFill>
                  </a:tcPr>
                </a:tc>
              </a:tr>
              <a:tr h="454907">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غير واضح</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F5F5F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F5F5F5"/>
                      </a:solidFill>
                      <a:prstDash val="solid"/>
                      <a:round/>
                      <a:headEnd type="none" w="med" len="med"/>
                      <a:tailEnd type="none" w="med" len="med"/>
                    </a:lnB>
                    <a:solidFill>
                      <a:srgbClr val="000000">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عام</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5F5F5"/>
                      </a:solidFill>
                      <a:prstDash val="solid"/>
                      <a:round/>
                      <a:headEnd type="none" w="med" len="med"/>
                      <a:tailEnd type="none" w="med" len="med"/>
                    </a:lnL>
                    <a:lnR w="12700" cap="flat" cmpd="sng" algn="ctr">
                      <a:solidFill>
                        <a:srgbClr val="F5F5F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F5F5F5"/>
                      </a:solidFill>
                      <a:prstDash val="solid"/>
                      <a:round/>
                      <a:headEnd type="none" w="med" len="med"/>
                      <a:tailEnd type="none" w="med" len="med"/>
                    </a:lnB>
                    <a:solidFill>
                      <a:srgbClr val="000000">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محدد</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5F5F5"/>
                      </a:solidFill>
                      <a:prstDash val="solid"/>
                      <a:round/>
                      <a:headEnd type="none" w="med" len="med"/>
                      <a:tailEnd type="none" w="med" len="med"/>
                    </a:lnL>
                    <a:lnR w="12700" cap="flat" cmpd="sng" algn="ctr">
                      <a:solidFill>
                        <a:srgbClr val="F5F5F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F5F5F5"/>
                      </a:solidFill>
                      <a:prstDash val="solid"/>
                      <a:round/>
                      <a:headEnd type="none" w="med" len="med"/>
                      <a:tailEnd type="none" w="med" len="med"/>
                    </a:lnB>
                    <a:solidFill>
                      <a:srgbClr val="000000">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تحديد الحاجز</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5F5F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F5F5F5"/>
                      </a:solidFill>
                      <a:prstDash val="solid"/>
                      <a:round/>
                      <a:headEnd type="none" w="med" len="med"/>
                      <a:tailEnd type="none" w="med" len="med"/>
                    </a:lnB>
                    <a:solidFill>
                      <a:srgbClr val="000000">
                        <a:alpha val="4000"/>
                      </a:srgbClr>
                    </a:solidFill>
                  </a:tcPr>
                </a:tc>
              </a:tr>
              <a:tr h="454907">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ضعيفة</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معقولة</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مطابقة قوية</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مطابقة التسهيل</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FFFFF"/>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4000"/>
                      </a:srgbClr>
                    </a:solidFill>
                  </a:tcPr>
                </a:tc>
              </a:tr>
              <a:tr h="454907">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غير مذكورة</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F5F5F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F5F5F5"/>
                      </a:solidFill>
                      <a:prstDash val="solid"/>
                      <a:round/>
                      <a:headEnd type="none" w="med" len="med"/>
                      <a:tailEnd type="none" w="med" len="med"/>
                    </a:lnB>
                    <a:solidFill>
                      <a:srgbClr val="000000">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اعتبار جزئي</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5F5F5"/>
                      </a:solidFill>
                      <a:prstDash val="solid"/>
                      <a:round/>
                      <a:headEnd type="none" w="med" len="med"/>
                      <a:tailEnd type="none" w="med" len="med"/>
                    </a:lnL>
                    <a:lnR w="12700" cap="flat" cmpd="sng" algn="ctr">
                      <a:solidFill>
                        <a:srgbClr val="F5F5F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F5F5F5"/>
                      </a:solidFill>
                      <a:prstDash val="solid"/>
                      <a:round/>
                      <a:headEnd type="none" w="med" len="med"/>
                      <a:tailEnd type="none" w="med" len="med"/>
                    </a:lnB>
                    <a:solidFill>
                      <a:srgbClr val="000000">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تفسير واضح</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5F5F5"/>
                      </a:solidFill>
                      <a:prstDash val="solid"/>
                      <a:round/>
                      <a:headEnd type="none" w="med" len="med"/>
                      <a:tailEnd type="none" w="med" len="med"/>
                    </a:lnL>
                    <a:lnR w="12700" cap="flat" cmpd="sng" algn="ctr">
                      <a:solidFill>
                        <a:srgbClr val="F5F5F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F5F5F5"/>
                      </a:solidFill>
                      <a:prstDash val="solid"/>
                      <a:round/>
                      <a:headEnd type="none" w="med" len="med"/>
                      <a:tailEnd type="none" w="med" len="med"/>
                    </a:lnB>
                    <a:solidFill>
                      <a:srgbClr val="000000">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الصلاحية</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5F5F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F5F5F5"/>
                      </a:solidFill>
                      <a:prstDash val="solid"/>
                      <a:round/>
                      <a:headEnd type="none" w="med" len="med"/>
                      <a:tailEnd type="none" w="med" len="med"/>
                    </a:lnB>
                    <a:solidFill>
                      <a:srgbClr val="000000">
                        <a:alpha val="4000"/>
                      </a:srgbClr>
                    </a:solidFill>
                  </a:tcPr>
                </a:tc>
              </a:tr>
              <a:tr h="454907">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يفترض التسهيل من التشخيص</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مناسب غالبًا</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لا افتراضات تشخيصية</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الحكم المتمحور حول المتعلم</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FFFFF"/>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4000"/>
                      </a:srgbClr>
                    </a:solidFill>
                  </a:tcPr>
                </a:tc>
              </a:tr>
              <a:tr h="454907">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غير عملية</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F5F5F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000000">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مقبولة</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5F5F5"/>
                      </a:solidFill>
                      <a:prstDash val="solid"/>
                      <a:round/>
                      <a:headEnd type="none" w="med" len="med"/>
                      <a:tailEnd type="none" w="med" len="med"/>
                    </a:lnL>
                    <a:lnR w="12700" cap="flat" cmpd="sng" algn="ctr">
                      <a:solidFill>
                        <a:srgbClr val="F5F5F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000000">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عملية وموثقة</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5F5F5"/>
                      </a:solidFill>
                      <a:prstDash val="solid"/>
                      <a:round/>
                      <a:headEnd type="none" w="med" len="med"/>
                      <a:tailEnd type="none" w="med" len="med"/>
                    </a:lnL>
                    <a:lnR w="12700" cap="flat" cmpd="sng" algn="ctr">
                      <a:solidFill>
                        <a:srgbClr val="F5F5F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000000">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قابلية التنفيذ</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5F5F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000000">
                        <a:alpha val="4000"/>
                      </a:srgbClr>
                    </a:solidFill>
                  </a:tcPr>
                </a:tc>
              </a:tr>
            </a:tbl>
          </a:graphicData>
        </a:graphic>
      </p:graphicFrame>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spTree>
      <p:nvGrpSpPr>
        <p:cNvPr id="1" name=""/>
        <p:cNvGrpSpPr/>
        <p:nvPr/>
      </p:nvGrpSpPr>
      <p:grpSpPr>
        <a:xfrm>
          <a:off x="0" y="0"/>
          <a:ext cx="0" cy="0"/>
          <a:chOff x="0" y="0"/>
          <a:chExt cx="0" cy="0"/>
        </a:xfrm>
      </p:grpSpPr>
      <p:sp>
        <p:nvSpPr>
          <p:cNvPr id="2" name="Shape 0"/>
          <p:cNvSpPr/>
          <p:nvPr/>
        </p:nvSpPr>
        <p:spPr>
          <a:xfrm>
            <a:off x="10970740" y="697210"/>
            <a:ext cx="589047" cy="167977"/>
          </a:xfrm>
          <a:prstGeom prst="roundRect">
            <a:avLst>
              <a:gd name="adj" fmla="val 49999"/>
            </a:avLst>
          </a:prstGeom>
          <a:noFill/>
          <a:ln w="6350">
            <a:solidFill>
              <a:srgbClr val="75BAE6"/>
            </a:solidFill>
            <a:prstDash val="solid"/>
          </a:ln>
        </p:spPr>
      </p:sp>
      <p:sp>
        <p:nvSpPr>
          <p:cNvPr id="3" name="Text 1"/>
          <p:cNvSpPr/>
          <p:nvPr/>
        </p:nvSpPr>
        <p:spPr>
          <a:xfrm>
            <a:off x="10427431" y="730349"/>
            <a:ext cx="1066079" cy="101699"/>
          </a:xfrm>
          <a:prstGeom prst="rect">
            <a:avLst/>
          </a:prstGeom>
          <a:noFill/>
          <a:ln/>
        </p:spPr>
        <p:txBody>
          <a:bodyPr wrap="none" lIns="0" tIns="0" rIns="0" bIns="0" rtlCol="0" anchor="t"/>
          <a:lstStyle/>
          <a:p>
            <a:pPr rtl="1" algn="r" indent="0" marL="0">
              <a:lnSpc>
                <a:spcPct val="96000"/>
              </a:lnSpc>
              <a:buNone/>
            </a:pPr>
            <a:r>
              <a:rPr lang="ar-SA" altLang="en-US" sz="650" dirty="0">
                <a:solidFill>
                  <a:srgbClr val="75BAE6"/>
                </a:solidFill>
                <a:latin typeface="WinSoft Pro Medium" pitchFamily="34" charset="0"/>
                <a:ea typeface="WinSoft Pro Medium" pitchFamily="34" charset="-122"/>
                <a:cs typeface="WinSoft Pro Medium" pitchFamily="34" charset="-120"/>
              </a:rPr>
              <a:t>ورقة العمل (2.2)</a:t>
            </a:r>
            <a:endParaRPr lang="ar-SA" sz="650" dirty="0"/>
          </a:p>
        </p:txBody>
      </p:sp>
      <p:sp>
        <p:nvSpPr>
          <p:cNvPr id="4" name="Text 2"/>
          <p:cNvSpPr/>
          <p:nvPr/>
        </p:nvSpPr>
        <p:spPr>
          <a:xfrm>
            <a:off x="631908" y="896144"/>
            <a:ext cx="10927878" cy="363736"/>
          </a:xfrm>
          <a:prstGeom prst="rect">
            <a:avLst/>
          </a:prstGeom>
          <a:noFill/>
          <a:ln/>
        </p:spPr>
        <p:txBody>
          <a:bodyPr wrap="none" lIns="0" tIns="0" rIns="0" bIns="0" rtlCol="0" anchor="t"/>
          <a:lstStyle/>
          <a:p>
            <a:pPr rtl="1" algn="r" indent="0" marL="0">
              <a:lnSpc>
                <a:spcPct val="104000"/>
              </a:lnSpc>
              <a:buNone/>
            </a:pPr>
            <a:r>
              <a:rPr lang="ar-SA" altLang="en-US" sz="2250" b="1" dirty="0">
                <a:solidFill>
                  <a:srgbClr val="2E3C4E"/>
                </a:solidFill>
                <a:latin typeface="GE SS Two Light" pitchFamily="34" charset="0"/>
                <a:ea typeface="GE SS Two Light" pitchFamily="34" charset="-122"/>
                <a:cs typeface="GE SS Two Light" pitchFamily="34" charset="-120"/>
              </a:rPr>
              <a:t>خطة تنفيذ لتقويم مهارات شامل</a:t>
            </a:r>
            <a:endParaRPr lang="ar-SA" sz="2250" dirty="0"/>
          </a:p>
        </p:txBody>
      </p:sp>
      <p:sp>
        <p:nvSpPr>
          <p:cNvPr id="5" name="Shape 3"/>
          <p:cNvSpPr/>
          <p:nvPr/>
        </p:nvSpPr>
        <p:spPr>
          <a:xfrm>
            <a:off x="631908" y="1462980"/>
            <a:ext cx="4881143" cy="344884"/>
          </a:xfrm>
          <a:prstGeom prst="roundRect">
            <a:avLst>
              <a:gd name="adj" fmla="val 48097"/>
            </a:avLst>
          </a:prstGeom>
          <a:solidFill>
            <a:srgbClr val="D4E9F7"/>
          </a:solidFill>
          <a:ln/>
        </p:spPr>
      </p:sp>
      <p:pic>
        <p:nvPicPr>
          <p:cNvPr id="6" name="Image 0" descr="preencoded.png">    </p:cNvPr>
          <p:cNvPicPr>
            <a:picLocks noChangeAspect="1"/>
          </p:cNvPicPr>
          <p:nvPr/>
        </p:nvPicPr>
        <p:blipFill>
          <a:blip r:embed="rId1"/>
          <a:stretch>
            <a:fillRect/>
          </a:stretch>
        </p:blipFill>
        <p:spPr>
          <a:xfrm>
            <a:off x="742435" y="1567954"/>
            <a:ext cx="138208" cy="110530"/>
          </a:xfrm>
          <a:prstGeom prst="rect">
            <a:avLst/>
          </a:prstGeom>
        </p:spPr>
      </p:pic>
      <p:sp>
        <p:nvSpPr>
          <p:cNvPr id="7" name="Text 4"/>
          <p:cNvSpPr/>
          <p:nvPr/>
        </p:nvSpPr>
        <p:spPr>
          <a:xfrm>
            <a:off x="381586" y="1560215"/>
            <a:ext cx="5020938" cy="150416"/>
          </a:xfrm>
          <a:prstGeom prst="rect">
            <a:avLst/>
          </a:prstGeom>
          <a:noFill/>
          <a:ln/>
        </p:spPr>
        <p:txBody>
          <a:bodyPr wrap="none" lIns="0" tIns="0" rIns="0" bIns="0" rtlCol="0" anchor="t"/>
          <a:lstStyle/>
          <a:p>
            <a:pPr rtl="1" algn="r" indent="0" marL="0">
              <a:lnSpc>
                <a:spcPct val="113000"/>
              </a:lnSpc>
              <a:buNone/>
            </a:pPr>
            <a:r>
              <a:rPr lang="ar-SA" altLang="en-US" sz="850" dirty="0">
                <a:solidFill>
                  <a:srgbClr val="000000"/>
                </a:solidFill>
                <a:latin typeface="WinSoft Pro Medium" pitchFamily="34" charset="0"/>
                <a:ea typeface="WinSoft Pro Medium" pitchFamily="34" charset="-122"/>
                <a:cs typeface="WinSoft Pro Medium" pitchFamily="34" charset="-120"/>
              </a:rPr>
              <a:t>استخدم النموذج الآتي:</a:t>
            </a:r>
            <a:endParaRPr lang="ar-SA" sz="850" dirty="0"/>
          </a:p>
        </p:txBody>
      </p:sp>
      <p:graphicFrame>
        <p:nvGraphicFramePr>
          <p:cNvPr id="54" name="Table 0"/>
          <p:cNvGraphicFramePr>
            <a:graphicFrameLocks noGrp="1"/>
          </p:cNvGraphicFramePr>
          <p:nvPr>
            <p:extLst>
              <p:ext uri="{D42A27DB-BD31-4B8C-83A1-F6EECF244321}">
                <p14:modId xmlns:p14="http://schemas.microsoft.com/office/powerpoint/2010/main" val="1579011935"/>
              </p:ext>
            </p:extLst>
          </p:nvPr>
        </p:nvGraphicFramePr>
        <p:xfrm>
          <a:off x="631908" y="1894880"/>
          <a:ext cx="9143771" cy="914400"/>
        </p:xfrm>
        <a:graphic>
          <a:graphicData uri="http://schemas.openxmlformats.org/drawingml/2006/table">
            <a:tbl>
              <a:tblPr/>
              <a:tblGrid>
                <a:gridCol w="1626885"/>
                <a:gridCol w="3254258"/>
              </a:tblGrid>
              <a:tr h="259153">
                <a:tc>
                  <a:txBody>
                    <a:bodyPr/>
                    <a:lstStyle/>
                    <a:p>
                      <a:pPr indent="0" marL="0">
                        <a:buNone/>
                      </a:pPr>
                      <a:r>
                        <a:rPr lang="en-US" sz="850" b="1" dirty="0">
                          <a:solidFill>
                            <a:srgbClr val="FFFFFF"/>
                          </a:solidFill>
                          <a:latin typeface="WinSoft Pro" pitchFamily="34" charset="0"/>
                          <a:ea typeface="WinSoft Pro" pitchFamily="34" charset="-122"/>
                          <a:cs typeface="WinSoft Pro" pitchFamily="34" charset="-120"/>
                        </a:rPr>
                        <a:t>الاستجابة</a:t>
                      </a:r>
                      <a:endParaRPr lang="en-US" sz="850" dirty="0">
                        <a:latin typeface="WinSoft Pro" charset="0"/>
                        <a:ea typeface="WinSoft Pro" charset="0"/>
                        <a:cs typeface="WinSoft Pro" charset="0"/>
                      </a:endParaRPr>
                    </a:p>
                  </a:txBody>
                  <a:tcPr marL="110585" marR="11058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00AEEF"/>
                    </a:solidFill>
                  </a:tcPr>
                </a:tc>
                <a:tc>
                  <a:txBody>
                    <a:bodyPr/>
                    <a:lstStyle/>
                    <a:p>
                      <a:pPr indent="0" marL="0">
                        <a:buNone/>
                      </a:pPr>
                      <a:r>
                        <a:rPr lang="en-US" sz="850" b="1" dirty="0">
                          <a:solidFill>
                            <a:srgbClr val="FFFFFF"/>
                          </a:solidFill>
                          <a:latin typeface="WinSoft Pro" pitchFamily="34" charset="0"/>
                          <a:ea typeface="WinSoft Pro" pitchFamily="34" charset="-122"/>
                          <a:cs typeface="WinSoft Pro" pitchFamily="34" charset="-120"/>
                        </a:rPr>
                        <a:t>عنصر الخطة</a:t>
                      </a:r>
                      <a:endParaRPr lang="en-US" sz="850" dirty="0">
                        <a:latin typeface="WinSoft Pro" charset="0"/>
                        <a:ea typeface="WinSoft Pro" charset="0"/>
                        <a:cs typeface="WinSoft Pro" charset="0"/>
                      </a:endParaRPr>
                    </a:p>
                  </a:txBody>
                  <a:tcPr marL="110585" marR="11058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00AEEF"/>
                    </a:solidFill>
                  </a:tcPr>
                </a:tc>
              </a:tr>
              <a:tr h="262328">
                <a:tc>
                  <a:txBody>
                    <a:bodyPr/>
                    <a:lstStyle/>
                    <a:p>
                      <a:pPr indent="0" marL="0">
                        <a:buNone/>
                      </a:pPr>
                      <a:endParaRPr lang="en-US" sz="850" dirty="0">
                        <a:latin typeface="WinSoft Pro" charset="0"/>
                        <a:ea typeface="WinSoft Pro" charset="0"/>
                        <a:cs typeface="WinSoft Pro" charset="0"/>
                      </a:endParaRPr>
                    </a:p>
                  </a:txBody>
                  <a:tcPr marL="110585" marR="11058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indent="0" marL="0">
                        <a:buNone/>
                      </a:pPr>
                      <a:r>
                        <a:rPr lang="en-US" sz="850" dirty="0">
                          <a:solidFill>
                            <a:srgbClr val="384653"/>
                          </a:solidFill>
                          <a:latin typeface="WinSoft Pro" pitchFamily="34" charset="0"/>
                          <a:ea typeface="WinSoft Pro" pitchFamily="34" charset="-122"/>
                          <a:cs typeface="WinSoft Pro" pitchFamily="34" charset="-120"/>
                        </a:rPr>
                        <a:t>المقرر/المؤهل</a:t>
                      </a:r>
                      <a:endParaRPr lang="en-US" sz="850" dirty="0">
                        <a:latin typeface="WinSoft Pro" charset="0"/>
                        <a:ea typeface="WinSoft Pro" charset="0"/>
                        <a:cs typeface="WinSoft Pro" charset="0"/>
                      </a:endParaRPr>
                    </a:p>
                  </a:txBody>
                  <a:tcPr marL="110585" marR="11058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r>
              <a:tr h="262328">
                <a:tc>
                  <a:txBody>
                    <a:bodyPr/>
                    <a:lstStyle/>
                    <a:p>
                      <a:pPr indent="0" marL="0">
                        <a:buNone/>
                      </a:pPr>
                      <a:endParaRPr lang="en-US" sz="850" dirty="0">
                        <a:latin typeface="WinSoft Pro" charset="0"/>
                        <a:ea typeface="WinSoft Pro" charset="0"/>
                        <a:cs typeface="WinSoft Pro" charset="0"/>
                      </a:endParaRPr>
                    </a:p>
                  </a:txBody>
                  <a:tcPr marL="110585" marR="11058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indent="0" marL="0">
                        <a:buNone/>
                      </a:pPr>
                      <a:r>
                        <a:rPr lang="en-US" sz="850" dirty="0">
                          <a:solidFill>
                            <a:srgbClr val="384653"/>
                          </a:solidFill>
                          <a:latin typeface="WinSoft Pro" pitchFamily="34" charset="0"/>
                          <a:ea typeface="WinSoft Pro" pitchFamily="34" charset="-122"/>
                          <a:cs typeface="WinSoft Pro" pitchFamily="34" charset="-120"/>
                        </a:rPr>
                        <a:t>مهمة التقويم</a:t>
                      </a:r>
                      <a:endParaRPr lang="en-US" sz="850" dirty="0">
                        <a:latin typeface="WinSoft Pro" charset="0"/>
                        <a:ea typeface="WinSoft Pro" charset="0"/>
                        <a:cs typeface="WinSoft Pro" charset="0"/>
                      </a:endParaRPr>
                    </a:p>
                  </a:txBody>
                  <a:tcPr marL="110585" marR="11058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r>
              <a:tr h="262328">
                <a:tc>
                  <a:txBody>
                    <a:bodyPr/>
                    <a:lstStyle/>
                    <a:p>
                      <a:pPr indent="0" marL="0">
                        <a:buNone/>
                      </a:pPr>
                      <a:endParaRPr lang="en-US" sz="850" dirty="0">
                        <a:latin typeface="WinSoft Pro" charset="0"/>
                        <a:ea typeface="WinSoft Pro" charset="0"/>
                        <a:cs typeface="WinSoft Pro" charset="0"/>
                      </a:endParaRPr>
                    </a:p>
                  </a:txBody>
                  <a:tcPr marL="110585" marR="11058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indent="0" marL="0">
                        <a:buNone/>
                      </a:pPr>
                      <a:r>
                        <a:rPr lang="en-US" sz="850" dirty="0">
                          <a:solidFill>
                            <a:srgbClr val="384653"/>
                          </a:solidFill>
                          <a:latin typeface="WinSoft Pro" pitchFamily="34" charset="0"/>
                          <a:ea typeface="WinSoft Pro" pitchFamily="34" charset="-122"/>
                          <a:cs typeface="WinSoft Pro" pitchFamily="34" charset="-120"/>
                        </a:rPr>
                        <a:t>الكفاءة/المخرج</a:t>
                      </a:r>
                      <a:endParaRPr lang="en-US" sz="850" dirty="0">
                        <a:latin typeface="WinSoft Pro" charset="0"/>
                        <a:ea typeface="WinSoft Pro" charset="0"/>
                        <a:cs typeface="WinSoft Pro" charset="0"/>
                      </a:endParaRPr>
                    </a:p>
                  </a:txBody>
                  <a:tcPr marL="110585" marR="11058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r>
              <a:tr h="262328">
                <a:tc>
                  <a:txBody>
                    <a:bodyPr/>
                    <a:lstStyle/>
                    <a:p>
                      <a:pPr indent="0" marL="0">
                        <a:buNone/>
                      </a:pPr>
                      <a:endParaRPr lang="en-US" sz="850" dirty="0">
                        <a:latin typeface="WinSoft Pro" charset="0"/>
                        <a:ea typeface="WinSoft Pro" charset="0"/>
                        <a:cs typeface="WinSoft Pro" charset="0"/>
                      </a:endParaRPr>
                    </a:p>
                  </a:txBody>
                  <a:tcPr marL="110585" marR="11058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indent="0" marL="0">
                        <a:buNone/>
                      </a:pPr>
                      <a:r>
                        <a:rPr lang="en-US" sz="850" dirty="0">
                          <a:solidFill>
                            <a:srgbClr val="384653"/>
                          </a:solidFill>
                          <a:latin typeface="WinSoft Pro" pitchFamily="34" charset="0"/>
                          <a:ea typeface="WinSoft Pro" pitchFamily="34" charset="-122"/>
                          <a:cs typeface="WinSoft Pro" pitchFamily="34" charset="-120"/>
                        </a:rPr>
                        <a:t>الأدلة المطلوبة</a:t>
                      </a:r>
                      <a:endParaRPr lang="en-US" sz="850" dirty="0">
                        <a:latin typeface="WinSoft Pro" charset="0"/>
                        <a:ea typeface="WinSoft Pro" charset="0"/>
                        <a:cs typeface="WinSoft Pro" charset="0"/>
                      </a:endParaRPr>
                    </a:p>
                  </a:txBody>
                  <a:tcPr marL="110585" marR="11058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r>
              <a:tr h="262328">
                <a:tc>
                  <a:txBody>
                    <a:bodyPr/>
                    <a:lstStyle/>
                    <a:p>
                      <a:pPr indent="0" marL="0">
                        <a:buNone/>
                      </a:pPr>
                      <a:endParaRPr lang="en-US" sz="850" dirty="0">
                        <a:latin typeface="WinSoft Pro" charset="0"/>
                        <a:ea typeface="WinSoft Pro" charset="0"/>
                        <a:cs typeface="WinSoft Pro" charset="0"/>
                      </a:endParaRPr>
                    </a:p>
                  </a:txBody>
                  <a:tcPr marL="110585" marR="11058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indent="0" marL="0">
                        <a:buNone/>
                      </a:pPr>
                      <a:r>
                        <a:rPr lang="en-US" sz="850" dirty="0">
                          <a:solidFill>
                            <a:srgbClr val="384653"/>
                          </a:solidFill>
                          <a:latin typeface="WinSoft Pro" pitchFamily="34" charset="0"/>
                          <a:ea typeface="WinSoft Pro" pitchFamily="34" charset="-122"/>
                          <a:cs typeface="WinSoft Pro" pitchFamily="34" charset="-120"/>
                        </a:rPr>
                        <a:t>الحواجز المحتملة</a:t>
                      </a:r>
                      <a:endParaRPr lang="en-US" sz="850" dirty="0">
                        <a:latin typeface="WinSoft Pro" charset="0"/>
                        <a:ea typeface="WinSoft Pro" charset="0"/>
                        <a:cs typeface="WinSoft Pro" charset="0"/>
                      </a:endParaRPr>
                    </a:p>
                  </a:txBody>
                  <a:tcPr marL="110585" marR="11058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r>
              <a:tr h="262328">
                <a:tc>
                  <a:txBody>
                    <a:bodyPr/>
                    <a:lstStyle/>
                    <a:p>
                      <a:pPr indent="0" marL="0">
                        <a:buNone/>
                      </a:pPr>
                      <a:endParaRPr lang="en-US" sz="850" dirty="0">
                        <a:latin typeface="WinSoft Pro" charset="0"/>
                        <a:ea typeface="WinSoft Pro" charset="0"/>
                        <a:cs typeface="WinSoft Pro" charset="0"/>
                      </a:endParaRPr>
                    </a:p>
                  </a:txBody>
                  <a:tcPr marL="110585" marR="11058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indent="0" marL="0">
                        <a:buNone/>
                      </a:pPr>
                      <a:r>
                        <a:rPr lang="en-US" sz="850" dirty="0">
                          <a:solidFill>
                            <a:srgbClr val="384653"/>
                          </a:solidFill>
                          <a:latin typeface="WinSoft Pro" pitchFamily="34" charset="0"/>
                          <a:ea typeface="WinSoft Pro" pitchFamily="34" charset="-122"/>
                          <a:cs typeface="WinSoft Pro" pitchFamily="34" charset="-120"/>
                        </a:rPr>
                        <a:t>التسهيل 1 + التبرير</a:t>
                      </a:r>
                      <a:endParaRPr lang="en-US" sz="850" dirty="0">
                        <a:latin typeface="WinSoft Pro" charset="0"/>
                        <a:ea typeface="WinSoft Pro" charset="0"/>
                        <a:cs typeface="WinSoft Pro" charset="0"/>
                      </a:endParaRPr>
                    </a:p>
                  </a:txBody>
                  <a:tcPr marL="110585" marR="11058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r>
              <a:tr h="262328">
                <a:tc>
                  <a:txBody>
                    <a:bodyPr/>
                    <a:lstStyle/>
                    <a:p>
                      <a:pPr indent="0" marL="0">
                        <a:buNone/>
                      </a:pPr>
                      <a:endParaRPr lang="en-US" sz="850" dirty="0">
                        <a:latin typeface="WinSoft Pro" charset="0"/>
                        <a:ea typeface="WinSoft Pro" charset="0"/>
                        <a:cs typeface="WinSoft Pro" charset="0"/>
                      </a:endParaRPr>
                    </a:p>
                  </a:txBody>
                  <a:tcPr marL="110585" marR="11058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indent="0" marL="0">
                        <a:buNone/>
                      </a:pPr>
                      <a:r>
                        <a:rPr lang="en-US" sz="850" dirty="0">
                          <a:solidFill>
                            <a:srgbClr val="384653"/>
                          </a:solidFill>
                          <a:latin typeface="WinSoft Pro" pitchFamily="34" charset="0"/>
                          <a:ea typeface="WinSoft Pro" pitchFamily="34" charset="-122"/>
                          <a:cs typeface="WinSoft Pro" pitchFamily="34" charset="-120"/>
                        </a:rPr>
                        <a:t>التسهيل 2 + التبرير</a:t>
                      </a:r>
                      <a:endParaRPr lang="en-US" sz="850" dirty="0">
                        <a:latin typeface="WinSoft Pro" charset="0"/>
                        <a:ea typeface="WinSoft Pro" charset="0"/>
                        <a:cs typeface="WinSoft Pro" charset="0"/>
                      </a:endParaRPr>
                    </a:p>
                  </a:txBody>
                  <a:tcPr marL="110585" marR="11058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r>
              <a:tr h="262328">
                <a:tc>
                  <a:txBody>
                    <a:bodyPr/>
                    <a:lstStyle/>
                    <a:p>
                      <a:pPr indent="0" marL="0">
                        <a:buNone/>
                      </a:pPr>
                      <a:endParaRPr lang="en-US" sz="850" dirty="0">
                        <a:latin typeface="WinSoft Pro" charset="0"/>
                        <a:ea typeface="WinSoft Pro" charset="0"/>
                        <a:cs typeface="WinSoft Pro" charset="0"/>
                      </a:endParaRPr>
                    </a:p>
                  </a:txBody>
                  <a:tcPr marL="110585" marR="11058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indent="0" marL="0">
                        <a:buNone/>
                      </a:pPr>
                      <a:r>
                        <a:rPr lang="en-US" sz="850" dirty="0">
                          <a:solidFill>
                            <a:srgbClr val="384653"/>
                          </a:solidFill>
                          <a:latin typeface="WinSoft Pro" pitchFamily="34" charset="0"/>
                          <a:ea typeface="WinSoft Pro" pitchFamily="34" charset="-122"/>
                          <a:cs typeface="WinSoft Pro" pitchFamily="34" charset="-120"/>
                        </a:rPr>
                        <a:t>التسهيل 3 + التبرير</a:t>
                      </a:r>
                      <a:endParaRPr lang="en-US" sz="850" dirty="0">
                        <a:latin typeface="WinSoft Pro" charset="0"/>
                        <a:ea typeface="WinSoft Pro" charset="0"/>
                        <a:cs typeface="WinSoft Pro" charset="0"/>
                      </a:endParaRPr>
                    </a:p>
                  </a:txBody>
                  <a:tcPr marL="110585" marR="11058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r>
              <a:tr h="262328">
                <a:tc>
                  <a:txBody>
                    <a:bodyPr/>
                    <a:lstStyle/>
                    <a:p>
                      <a:pPr indent="0" marL="0">
                        <a:buNone/>
                      </a:pPr>
                      <a:endParaRPr lang="en-US" sz="850" dirty="0">
                        <a:latin typeface="WinSoft Pro" charset="0"/>
                        <a:ea typeface="WinSoft Pro" charset="0"/>
                        <a:cs typeface="WinSoft Pro" charset="0"/>
                      </a:endParaRPr>
                    </a:p>
                  </a:txBody>
                  <a:tcPr marL="110585" marR="11058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indent="0" marL="0">
                        <a:buNone/>
                      </a:pPr>
                      <a:r>
                        <a:rPr lang="en-US" sz="850" dirty="0">
                          <a:solidFill>
                            <a:srgbClr val="384653"/>
                          </a:solidFill>
                          <a:latin typeface="WinSoft Pro" pitchFamily="34" charset="0"/>
                          <a:ea typeface="WinSoft Pro" pitchFamily="34" charset="-122"/>
                          <a:cs typeface="WinSoft Pro" pitchFamily="34" charset="-120"/>
                        </a:rPr>
                        <a:t>الأدوار والمسؤوليات</a:t>
                      </a:r>
                      <a:endParaRPr lang="en-US" sz="850" dirty="0">
                        <a:latin typeface="WinSoft Pro" charset="0"/>
                        <a:ea typeface="WinSoft Pro" charset="0"/>
                        <a:cs typeface="WinSoft Pro" charset="0"/>
                      </a:endParaRPr>
                    </a:p>
                  </a:txBody>
                  <a:tcPr marL="110585" marR="11058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r>
              <a:tr h="262328">
                <a:tc>
                  <a:txBody>
                    <a:bodyPr/>
                    <a:lstStyle/>
                    <a:p>
                      <a:pPr indent="0" marL="0">
                        <a:buNone/>
                      </a:pPr>
                      <a:endParaRPr lang="en-US" sz="850" dirty="0">
                        <a:latin typeface="WinSoft Pro" charset="0"/>
                        <a:ea typeface="WinSoft Pro" charset="0"/>
                        <a:cs typeface="WinSoft Pro" charset="0"/>
                      </a:endParaRPr>
                    </a:p>
                  </a:txBody>
                  <a:tcPr marL="110585" marR="11058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indent="0" marL="0">
                        <a:buNone/>
                      </a:pPr>
                      <a:r>
                        <a:rPr lang="en-US" sz="850" dirty="0">
                          <a:solidFill>
                            <a:srgbClr val="384653"/>
                          </a:solidFill>
                          <a:latin typeface="WinSoft Pro" pitchFamily="34" charset="0"/>
                          <a:ea typeface="WinSoft Pro" pitchFamily="34" charset="-122"/>
                          <a:cs typeface="WinSoft Pro" pitchFamily="34" charset="-120"/>
                        </a:rPr>
                        <a:t>التوقيت والتواصل</a:t>
                      </a:r>
                      <a:endParaRPr lang="en-US" sz="850" dirty="0">
                        <a:latin typeface="WinSoft Pro" charset="0"/>
                        <a:ea typeface="WinSoft Pro" charset="0"/>
                        <a:cs typeface="WinSoft Pro" charset="0"/>
                      </a:endParaRPr>
                    </a:p>
                  </a:txBody>
                  <a:tcPr marL="110585" marR="11058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r>
              <a:tr h="262328">
                <a:tc>
                  <a:txBody>
                    <a:bodyPr/>
                    <a:lstStyle/>
                    <a:p>
                      <a:pPr indent="0" marL="0">
                        <a:buNone/>
                      </a:pPr>
                      <a:endParaRPr lang="en-US" sz="850" dirty="0">
                        <a:latin typeface="WinSoft Pro" charset="0"/>
                        <a:ea typeface="WinSoft Pro" charset="0"/>
                        <a:cs typeface="WinSoft Pro" charset="0"/>
                      </a:endParaRPr>
                    </a:p>
                  </a:txBody>
                  <a:tcPr marL="110585" marR="11058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indent="0" marL="0">
                        <a:buNone/>
                      </a:pPr>
                      <a:r>
                        <a:rPr lang="en-US" sz="850" dirty="0">
                          <a:solidFill>
                            <a:srgbClr val="384653"/>
                          </a:solidFill>
                          <a:latin typeface="WinSoft Pro" pitchFamily="34" charset="0"/>
                          <a:ea typeface="WinSoft Pro" pitchFamily="34" charset="-122"/>
                          <a:cs typeface="WinSoft Pro" pitchFamily="34" charset="-120"/>
                        </a:rPr>
                        <a:t>إجراءات التوثيق</a:t>
                      </a:r>
                      <a:endParaRPr lang="en-US" sz="850" dirty="0">
                        <a:latin typeface="WinSoft Pro" charset="0"/>
                        <a:ea typeface="WinSoft Pro" charset="0"/>
                        <a:cs typeface="WinSoft Pro" charset="0"/>
                      </a:endParaRPr>
                    </a:p>
                  </a:txBody>
                  <a:tcPr marL="110585" marR="11058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r>
              <a:tr h="262328">
                <a:tc>
                  <a:txBody>
                    <a:bodyPr/>
                    <a:lstStyle/>
                    <a:p>
                      <a:pPr indent="0" marL="0">
                        <a:buNone/>
                      </a:pPr>
                      <a:endParaRPr lang="en-US" sz="850" dirty="0">
                        <a:latin typeface="WinSoft Pro" charset="0"/>
                        <a:ea typeface="WinSoft Pro" charset="0"/>
                        <a:cs typeface="WinSoft Pro" charset="0"/>
                      </a:endParaRPr>
                    </a:p>
                  </a:txBody>
                  <a:tcPr marL="110585" marR="11058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indent="0" marL="0">
                        <a:buNone/>
                      </a:pPr>
                      <a:r>
                        <a:rPr lang="en-US" sz="850" dirty="0">
                          <a:solidFill>
                            <a:srgbClr val="384653"/>
                          </a:solidFill>
                          <a:latin typeface="WinSoft Pro" pitchFamily="34" charset="0"/>
                          <a:ea typeface="WinSoft Pro" pitchFamily="34" charset="-122"/>
                          <a:cs typeface="WinSoft Pro" pitchFamily="34" charset="-120"/>
                        </a:rPr>
                        <a:t>ضمانات الصلاحية والموثوقية</a:t>
                      </a:r>
                      <a:endParaRPr lang="en-US" sz="850" dirty="0">
                        <a:latin typeface="WinSoft Pro" charset="0"/>
                        <a:ea typeface="WinSoft Pro" charset="0"/>
                        <a:cs typeface="WinSoft Pro" charset="0"/>
                      </a:endParaRPr>
                    </a:p>
                  </a:txBody>
                  <a:tcPr marL="110585" marR="11058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r>
              <a:tr h="262328">
                <a:tc>
                  <a:txBody>
                    <a:bodyPr/>
                    <a:lstStyle/>
                    <a:p>
                      <a:pPr indent="0" marL="0">
                        <a:buNone/>
                      </a:pPr>
                      <a:endParaRPr lang="en-US" sz="850" dirty="0">
                        <a:latin typeface="WinSoft Pro" charset="0"/>
                        <a:ea typeface="WinSoft Pro" charset="0"/>
                        <a:cs typeface="WinSoft Pro" charset="0"/>
                      </a:endParaRPr>
                    </a:p>
                  </a:txBody>
                  <a:tcPr marL="110585" marR="11058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indent="0" marL="0">
                        <a:buNone/>
                      </a:pPr>
                      <a:r>
                        <a:rPr lang="en-US" sz="850" dirty="0">
                          <a:solidFill>
                            <a:srgbClr val="384653"/>
                          </a:solidFill>
                          <a:latin typeface="WinSoft Pro" pitchFamily="34" charset="0"/>
                          <a:ea typeface="WinSoft Pro" pitchFamily="34" charset="-122"/>
                          <a:cs typeface="WinSoft Pro" pitchFamily="34" charset="-120"/>
                        </a:rPr>
                        <a:t>السلامة</a:t>
                      </a:r>
                      <a:endParaRPr lang="en-US" sz="850" dirty="0">
                        <a:latin typeface="WinSoft Pro" charset="0"/>
                        <a:ea typeface="WinSoft Pro" charset="0"/>
                        <a:cs typeface="WinSoft Pro" charset="0"/>
                      </a:endParaRPr>
                    </a:p>
                  </a:txBody>
                  <a:tcPr marL="110585" marR="11058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r>
              <a:tr h="259153">
                <a:tc>
                  <a:txBody>
                    <a:bodyPr/>
                    <a:lstStyle/>
                    <a:p>
                      <a:pPr indent="0" marL="0">
                        <a:buNone/>
                      </a:pPr>
                      <a:endParaRPr lang="en-US" sz="850" dirty="0">
                        <a:latin typeface="WinSoft Pro" charset="0"/>
                        <a:ea typeface="WinSoft Pro" charset="0"/>
                        <a:cs typeface="WinSoft Pro" charset="0"/>
                      </a:endParaRPr>
                    </a:p>
                  </a:txBody>
                  <a:tcPr marL="110585" marR="11058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c>
                  <a:txBody>
                    <a:bodyPr/>
                    <a:lstStyle/>
                    <a:p>
                      <a:pPr indent="0" marL="0">
                        <a:buNone/>
                      </a:pPr>
                      <a:r>
                        <a:rPr lang="en-US" sz="850" dirty="0">
                          <a:solidFill>
                            <a:srgbClr val="384653"/>
                          </a:solidFill>
                          <a:latin typeface="WinSoft Pro" pitchFamily="34" charset="0"/>
                          <a:ea typeface="WinSoft Pro" pitchFamily="34" charset="-122"/>
                          <a:cs typeface="WinSoft Pro" pitchFamily="34" charset="-120"/>
                        </a:rPr>
                        <a:t>المتابعة والمراجعة</a:t>
                      </a:r>
                      <a:endParaRPr lang="en-US" sz="850" dirty="0">
                        <a:latin typeface="WinSoft Pro" charset="0"/>
                        <a:ea typeface="WinSoft Pro" charset="0"/>
                        <a:cs typeface="WinSoft Pro" charset="0"/>
                      </a:endParaRPr>
                    </a:p>
                  </a:txBody>
                  <a:tcPr marL="110585" marR="110585" marT="6350" marB="6350" anchor="ctr">
                    <a:lnL w="12700" cap="flat" cmpd="sng" algn="ctr">
                      <a:solidFill>
                        <a:srgbClr val="0094D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94D5"/>
                      </a:solidFill>
                      <a:prstDash val="solid"/>
                      <a:round/>
                      <a:headEnd type="none" w="med" len="med"/>
                      <a:tailEnd type="none" w="med" len="med"/>
                    </a:lnB>
                  </a:tcPr>
                </a:tc>
              </a:tr>
            </a:tbl>
          </a:graphicData>
        </a:graphic>
      </p:graphicFrame>
      <p:pic>
        <p:nvPicPr>
          <p:cNvPr id="9" name="Image 1" descr="preencoded.png">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716248" y="1462980"/>
            <a:ext cx="2849789" cy="610195"/>
          </a:xfrm>
          <a:prstGeom prst="rect">
            <a:avLst/>
          </a:prstGeom>
        </p:spPr>
      </p:pic>
      <p:sp>
        <p:nvSpPr>
          <p:cNvPr id="10" name="Text 5"/>
          <p:cNvSpPr/>
          <p:nvPr/>
        </p:nvSpPr>
        <p:spPr>
          <a:xfrm>
            <a:off x="8839475" y="1586210"/>
            <a:ext cx="2552537" cy="363736"/>
          </a:xfrm>
          <a:prstGeom prst="rect">
            <a:avLst/>
          </a:prstGeom>
          <a:noFill/>
          <a:ln/>
        </p:spPr>
        <p:txBody>
          <a:bodyPr wrap="square" lIns="0" tIns="0" rIns="0" bIns="0" rtlCol="0" anchor="t">
            <a:normAutofit/>
          </a:bodyPr>
          <a:lstStyle/>
          <a:p>
            <a:pPr rtl="1" algn="r" indent="0" marL="0">
              <a:lnSpc>
                <a:spcPct val="104000"/>
              </a:lnSpc>
              <a:buNone/>
            </a:pPr>
            <a:r>
              <a:rPr lang="ar-SA" altLang="en-US" sz="1100" dirty="0">
                <a:solidFill>
                  <a:srgbClr val="384653"/>
                </a:solidFill>
                <a:latin typeface="GE SS Two Light" pitchFamily="34" charset="0"/>
                <a:ea typeface="GE SS Two Light" pitchFamily="34" charset="-122"/>
                <a:cs typeface="GE SS Two Light" pitchFamily="34" charset="-120"/>
              </a:rPr>
              <a:t>اختر مقررًا من تخصصك وتقويم مهارة تم تمثيله سابقاً.</a:t>
            </a:r>
            <a:endParaRPr lang="ar-SA" sz="1100" dirty="0"/>
          </a:p>
        </p:txBody>
      </p:sp>
      <p:pic>
        <p:nvPicPr>
          <p:cNvPr id="11" name="Image 2" descr="preencoded.png">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789071" y="1462980"/>
            <a:ext cx="2849789" cy="610195"/>
          </a:xfrm>
          <a:prstGeom prst="rect">
            <a:avLst/>
          </a:prstGeom>
        </p:spPr>
      </p:pic>
      <p:sp>
        <p:nvSpPr>
          <p:cNvPr id="12" name="Text 6"/>
          <p:cNvSpPr/>
          <p:nvPr/>
        </p:nvSpPr>
        <p:spPr>
          <a:xfrm>
            <a:off x="5912297" y="1586210"/>
            <a:ext cx="2552537" cy="181868"/>
          </a:xfrm>
          <a:prstGeom prst="rect">
            <a:avLst/>
          </a:prstGeom>
          <a:noFill/>
          <a:ln/>
        </p:spPr>
        <p:txBody>
          <a:bodyPr wrap="none" lIns="0" tIns="0" rIns="0" bIns="0" rtlCol="0" anchor="t"/>
          <a:lstStyle/>
          <a:p>
            <a:pPr rtl="1" algn="r" indent="0" marL="0">
              <a:lnSpc>
                <a:spcPct val="104000"/>
              </a:lnSpc>
              <a:buNone/>
            </a:pPr>
            <a:r>
              <a:rPr lang="ar-SA" altLang="en-US" sz="1100" dirty="0">
                <a:solidFill>
                  <a:srgbClr val="384653"/>
                </a:solidFill>
                <a:latin typeface="GE SS Two Light" pitchFamily="34" charset="0"/>
                <a:ea typeface="GE SS Two Light" pitchFamily="34" charset="-122"/>
                <a:cs typeface="GE SS Two Light" pitchFamily="34" charset="-120"/>
              </a:rPr>
              <a:t>حدد الغرض والكفاءة والأدلة.</a:t>
            </a:r>
            <a:endParaRPr lang="ar-SA" sz="1100" dirty="0"/>
          </a:p>
        </p:txBody>
      </p:sp>
      <p:pic>
        <p:nvPicPr>
          <p:cNvPr id="13" name="Image 3" descr="preencoded.png">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716248" y="2150566"/>
            <a:ext cx="2849789" cy="428327"/>
          </a:xfrm>
          <a:prstGeom prst="rect">
            <a:avLst/>
          </a:prstGeom>
        </p:spPr>
      </p:pic>
      <p:sp>
        <p:nvSpPr>
          <p:cNvPr id="14" name="Text 7"/>
          <p:cNvSpPr/>
          <p:nvPr/>
        </p:nvSpPr>
        <p:spPr>
          <a:xfrm>
            <a:off x="8839475" y="2273796"/>
            <a:ext cx="2552537" cy="181868"/>
          </a:xfrm>
          <a:prstGeom prst="rect">
            <a:avLst/>
          </a:prstGeom>
          <a:noFill/>
          <a:ln/>
        </p:spPr>
        <p:txBody>
          <a:bodyPr wrap="none" lIns="0" tIns="0" rIns="0" bIns="0" rtlCol="0" anchor="t"/>
          <a:lstStyle/>
          <a:p>
            <a:pPr rtl="1" algn="r" indent="0" marL="0">
              <a:lnSpc>
                <a:spcPct val="104000"/>
              </a:lnSpc>
              <a:buNone/>
            </a:pPr>
            <a:r>
              <a:rPr lang="ar-SA" altLang="en-US" sz="1100" dirty="0">
                <a:solidFill>
                  <a:srgbClr val="384653"/>
                </a:solidFill>
                <a:latin typeface="GE SS Two Light" pitchFamily="34" charset="0"/>
                <a:ea typeface="GE SS Two Light" pitchFamily="34" charset="-122"/>
                <a:cs typeface="GE SS Two Light" pitchFamily="34" charset="-120"/>
              </a:rPr>
              <a:t>صف شروط التقويم المعتادة.</a:t>
            </a:r>
            <a:endParaRPr lang="ar-SA" sz="1100" dirty="0"/>
          </a:p>
        </p:txBody>
      </p:sp>
      <p:pic>
        <p:nvPicPr>
          <p:cNvPr id="15" name="Image 4" descr="preencoded.png">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5789071" y="2150566"/>
            <a:ext cx="2849789" cy="428327"/>
          </a:xfrm>
          <a:prstGeom prst="rect">
            <a:avLst/>
          </a:prstGeom>
        </p:spPr>
      </p:pic>
      <p:sp>
        <p:nvSpPr>
          <p:cNvPr id="16" name="Text 8"/>
          <p:cNvSpPr/>
          <p:nvPr/>
        </p:nvSpPr>
        <p:spPr>
          <a:xfrm>
            <a:off x="5912297" y="2273796"/>
            <a:ext cx="2552537" cy="181868"/>
          </a:xfrm>
          <a:prstGeom prst="rect">
            <a:avLst/>
          </a:prstGeom>
          <a:noFill/>
          <a:ln/>
        </p:spPr>
        <p:txBody>
          <a:bodyPr wrap="none" lIns="0" tIns="0" rIns="0" bIns="0" rtlCol="0" anchor="t"/>
          <a:lstStyle/>
          <a:p>
            <a:pPr rtl="1" algn="r" indent="0" marL="0">
              <a:lnSpc>
                <a:spcPct val="104000"/>
              </a:lnSpc>
              <a:buNone/>
            </a:pPr>
            <a:r>
              <a:rPr lang="ar-SA" altLang="en-US" sz="1100" dirty="0">
                <a:solidFill>
                  <a:srgbClr val="384653"/>
                </a:solidFill>
                <a:latin typeface="GE SS Two Light" pitchFamily="34" charset="0"/>
                <a:ea typeface="GE SS Two Light" pitchFamily="34" charset="-122"/>
                <a:cs typeface="GE SS Two Light" pitchFamily="34" charset="-120"/>
              </a:rPr>
              <a:t>حدد ثلاثة حواجز محتملة.</a:t>
            </a:r>
            <a:endParaRPr lang="ar-SA" sz="1100" dirty="0"/>
          </a:p>
        </p:txBody>
      </p:sp>
      <p:pic>
        <p:nvPicPr>
          <p:cNvPr id="17" name="Image 5" descr="preencoded.png">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8716248" y="2656284"/>
            <a:ext cx="2849789" cy="428327"/>
          </a:xfrm>
          <a:prstGeom prst="rect">
            <a:avLst/>
          </a:prstGeom>
        </p:spPr>
      </p:pic>
      <p:sp>
        <p:nvSpPr>
          <p:cNvPr id="18" name="Text 9"/>
          <p:cNvSpPr/>
          <p:nvPr/>
        </p:nvSpPr>
        <p:spPr>
          <a:xfrm>
            <a:off x="8839475" y="2779514"/>
            <a:ext cx="2552537" cy="181868"/>
          </a:xfrm>
          <a:prstGeom prst="rect">
            <a:avLst/>
          </a:prstGeom>
          <a:noFill/>
          <a:ln/>
        </p:spPr>
        <p:txBody>
          <a:bodyPr wrap="none" lIns="0" tIns="0" rIns="0" bIns="0" rtlCol="0" anchor="t"/>
          <a:lstStyle/>
          <a:p>
            <a:pPr rtl="1" algn="r" indent="0" marL="0">
              <a:lnSpc>
                <a:spcPct val="104000"/>
              </a:lnSpc>
              <a:buNone/>
            </a:pPr>
            <a:r>
              <a:rPr lang="ar-SA" altLang="en-US" sz="1100" dirty="0">
                <a:solidFill>
                  <a:srgbClr val="384653"/>
                </a:solidFill>
                <a:latin typeface="GE SS Two Light" pitchFamily="34" charset="0"/>
                <a:ea typeface="GE SS Two Light" pitchFamily="34" charset="-122"/>
                <a:cs typeface="GE SS Two Light" pitchFamily="34" charset="-120"/>
              </a:rPr>
              <a:t>اختر ثلاثة تسهيلات على الأقل وبررها.</a:t>
            </a:r>
            <a:endParaRPr lang="ar-SA" sz="1100" dirty="0"/>
          </a:p>
        </p:txBody>
      </p:sp>
      <p:pic>
        <p:nvPicPr>
          <p:cNvPr id="19" name="Image 6" descr="preencoded.png">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5789071" y="2656284"/>
            <a:ext cx="2849789" cy="428327"/>
          </a:xfrm>
          <a:prstGeom prst="rect">
            <a:avLst/>
          </a:prstGeom>
        </p:spPr>
      </p:pic>
      <p:sp>
        <p:nvSpPr>
          <p:cNvPr id="20" name="Text 10"/>
          <p:cNvSpPr/>
          <p:nvPr/>
        </p:nvSpPr>
        <p:spPr>
          <a:xfrm>
            <a:off x="5912297" y="2779514"/>
            <a:ext cx="2552537" cy="181868"/>
          </a:xfrm>
          <a:prstGeom prst="rect">
            <a:avLst/>
          </a:prstGeom>
          <a:noFill/>
          <a:ln/>
        </p:spPr>
        <p:txBody>
          <a:bodyPr wrap="none" lIns="0" tIns="0" rIns="0" bIns="0" rtlCol="0" anchor="t"/>
          <a:lstStyle/>
          <a:p>
            <a:pPr rtl="1" algn="r" indent="0" marL="0">
              <a:lnSpc>
                <a:spcPct val="104000"/>
              </a:lnSpc>
              <a:buNone/>
            </a:pPr>
            <a:r>
              <a:rPr lang="ar-SA" altLang="en-US" sz="1100" dirty="0">
                <a:solidFill>
                  <a:srgbClr val="384653"/>
                </a:solidFill>
                <a:latin typeface="GE SS Two Light" pitchFamily="34" charset="0"/>
                <a:ea typeface="GE SS Two Light" pitchFamily="34" charset="-122"/>
                <a:cs typeface="GE SS Two Light" pitchFamily="34" charset="-120"/>
              </a:rPr>
              <a:t>حدد من يطلب ويوافق وينفذ ومتى.</a:t>
            </a:r>
            <a:endParaRPr lang="ar-SA" sz="1100" dirty="0"/>
          </a:p>
        </p:txBody>
      </p:sp>
      <p:pic>
        <p:nvPicPr>
          <p:cNvPr id="21" name="Image 7" descr="preencoded.png">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8716248" y="3162002"/>
            <a:ext cx="2849789" cy="610195"/>
          </a:xfrm>
          <a:prstGeom prst="rect">
            <a:avLst/>
          </a:prstGeom>
        </p:spPr>
      </p:pic>
      <p:sp>
        <p:nvSpPr>
          <p:cNvPr id="22" name="Text 11"/>
          <p:cNvSpPr/>
          <p:nvPr/>
        </p:nvSpPr>
        <p:spPr>
          <a:xfrm>
            <a:off x="8839475" y="3285232"/>
            <a:ext cx="2552537" cy="363736"/>
          </a:xfrm>
          <a:prstGeom prst="rect">
            <a:avLst/>
          </a:prstGeom>
          <a:noFill/>
          <a:ln/>
        </p:spPr>
        <p:txBody>
          <a:bodyPr wrap="square" lIns="0" tIns="0" rIns="0" bIns="0" rtlCol="0" anchor="t">
            <a:normAutofit/>
          </a:bodyPr>
          <a:lstStyle/>
          <a:p>
            <a:pPr rtl="1" algn="r" indent="0" marL="0">
              <a:lnSpc>
                <a:spcPct val="104000"/>
              </a:lnSpc>
              <a:buNone/>
            </a:pPr>
            <a:r>
              <a:rPr lang="ar-SA" altLang="en-US" sz="1100" dirty="0">
                <a:solidFill>
                  <a:srgbClr val="384653"/>
                </a:solidFill>
                <a:latin typeface="GE SS Two Light" pitchFamily="34" charset="0"/>
                <a:ea typeface="GE SS Two Light" pitchFamily="34" charset="-122"/>
                <a:cs typeface="GE SS Two Light" pitchFamily="34" charset="-120"/>
              </a:rPr>
              <a:t>أنشئ إجراءً لإبلاغ المتعلم والمقيم قبل التقويم.</a:t>
            </a:r>
            <a:endParaRPr lang="ar-SA" sz="1100" dirty="0"/>
          </a:p>
        </p:txBody>
      </p:sp>
      <p:pic>
        <p:nvPicPr>
          <p:cNvPr id="23" name="Image 8" descr="preencoded.png">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5789071" y="3162002"/>
            <a:ext cx="2849789" cy="610195"/>
          </a:xfrm>
          <a:prstGeom prst="rect">
            <a:avLst/>
          </a:prstGeom>
        </p:spPr>
      </p:pic>
      <p:sp>
        <p:nvSpPr>
          <p:cNvPr id="24" name="Text 12"/>
          <p:cNvSpPr/>
          <p:nvPr/>
        </p:nvSpPr>
        <p:spPr>
          <a:xfrm>
            <a:off x="5912297" y="3285232"/>
            <a:ext cx="2552537" cy="181868"/>
          </a:xfrm>
          <a:prstGeom prst="rect">
            <a:avLst/>
          </a:prstGeom>
          <a:noFill/>
          <a:ln/>
        </p:spPr>
        <p:txBody>
          <a:bodyPr wrap="none" lIns="0" tIns="0" rIns="0" bIns="0" rtlCol="0" anchor="t"/>
          <a:lstStyle/>
          <a:p>
            <a:pPr rtl="1" algn="r" indent="0" marL="0">
              <a:lnSpc>
                <a:spcPct val="104000"/>
              </a:lnSpc>
              <a:buNone/>
            </a:pPr>
            <a:r>
              <a:rPr lang="ar-SA" altLang="en-US" sz="1100" dirty="0">
                <a:solidFill>
                  <a:srgbClr val="384653"/>
                </a:solidFill>
                <a:latin typeface="GE SS Two Light" pitchFamily="34" charset="0"/>
                <a:ea typeface="GE SS Two Light" pitchFamily="34" charset="-122"/>
                <a:cs typeface="GE SS Two Light" pitchFamily="34" charset="-120"/>
              </a:rPr>
              <a:t>حدد الوثائق المطلوبة مع حماية السرية.</a:t>
            </a:r>
            <a:endParaRPr lang="ar-SA" sz="1100" dirty="0"/>
          </a:p>
        </p:txBody>
      </p:sp>
      <p:pic>
        <p:nvPicPr>
          <p:cNvPr id="25" name="Image 9" descr="preencoded.png">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8716248" y="3849588"/>
            <a:ext cx="2849789" cy="610195"/>
          </a:xfrm>
          <a:prstGeom prst="rect">
            <a:avLst/>
          </a:prstGeom>
        </p:spPr>
      </p:pic>
      <p:sp>
        <p:nvSpPr>
          <p:cNvPr id="26" name="Text 13"/>
          <p:cNvSpPr/>
          <p:nvPr/>
        </p:nvSpPr>
        <p:spPr>
          <a:xfrm>
            <a:off x="8839475" y="3972818"/>
            <a:ext cx="2552537" cy="363736"/>
          </a:xfrm>
          <a:prstGeom prst="rect">
            <a:avLst/>
          </a:prstGeom>
          <a:noFill/>
          <a:ln/>
        </p:spPr>
        <p:txBody>
          <a:bodyPr wrap="square" lIns="0" tIns="0" rIns="0" bIns="0" rtlCol="0" anchor="t">
            <a:normAutofit/>
          </a:bodyPr>
          <a:lstStyle/>
          <a:p>
            <a:pPr rtl="1" algn="r" indent="0" marL="0">
              <a:lnSpc>
                <a:spcPct val="104000"/>
              </a:lnSpc>
              <a:buNone/>
            </a:pPr>
            <a:r>
              <a:rPr lang="ar-SA" altLang="en-US" sz="1100" dirty="0">
                <a:solidFill>
                  <a:srgbClr val="384653"/>
                </a:solidFill>
                <a:latin typeface="GE SS Two Light" pitchFamily="34" charset="0"/>
                <a:ea typeface="GE SS Two Light" pitchFamily="34" charset="-122"/>
                <a:cs typeface="GE SS Two Light" pitchFamily="34" charset="-120"/>
              </a:rPr>
              <a:t>ضع ثلاثة مؤشرات على الأقل مع تعريف ومصدر وتكرار ومسؤول.</a:t>
            </a:r>
            <a:endParaRPr lang="ar-SA" sz="1100" dirty="0"/>
          </a:p>
        </p:txBody>
      </p:sp>
      <p:pic>
        <p:nvPicPr>
          <p:cNvPr id="27" name="Image 10" descr="preencoded.png">    </p:cNvPr>
          <p:cNvPicPr>
            <a:picLocks noChangeAspect="1"/>
          </p:cNvPicPr>
          <p:nvPr/>
        </p:nvPicPr>
        <p:blipFill>
          <a:blip r:embed="rId20">
            <a:extLst>
              <a:ext uri="{96DAC541-7B7A-43D3-8B79-37D633B846F1}">
                <asvg:svgBlip xmlns:asvg="http://schemas.microsoft.com/office/drawing/2016/SVG/main" r:embed="rId21"/>
              </a:ext>
            </a:extLst>
          </a:blip>
          <a:stretch>
            <a:fillRect/>
          </a:stretch>
        </p:blipFill>
        <p:spPr>
          <a:xfrm>
            <a:off x="5789071" y="3849588"/>
            <a:ext cx="2849789" cy="610195"/>
          </a:xfrm>
          <a:prstGeom prst="rect">
            <a:avLst/>
          </a:prstGeom>
        </p:spPr>
      </p:pic>
      <p:sp>
        <p:nvSpPr>
          <p:cNvPr id="28" name="Text 14"/>
          <p:cNvSpPr/>
          <p:nvPr/>
        </p:nvSpPr>
        <p:spPr>
          <a:xfrm>
            <a:off x="5912297" y="3972818"/>
            <a:ext cx="2552537" cy="181868"/>
          </a:xfrm>
          <a:prstGeom prst="rect">
            <a:avLst/>
          </a:prstGeom>
          <a:noFill/>
          <a:ln/>
        </p:spPr>
        <p:txBody>
          <a:bodyPr wrap="none" lIns="0" tIns="0" rIns="0" bIns="0" rtlCol="0" anchor="t"/>
          <a:lstStyle/>
          <a:p>
            <a:pPr rtl="1" algn="r" indent="0" marL="0">
              <a:lnSpc>
                <a:spcPct val="104000"/>
              </a:lnSpc>
              <a:buNone/>
            </a:pPr>
            <a:r>
              <a:rPr lang="ar-SA" altLang="en-US" sz="1100" dirty="0">
                <a:solidFill>
                  <a:srgbClr val="384653"/>
                </a:solidFill>
                <a:latin typeface="GE SS Two Light" pitchFamily="34" charset="0"/>
                <a:ea typeface="GE SS Two Light" pitchFamily="34" charset="-122"/>
                <a:cs typeface="GE SS Two Light" pitchFamily="34" charset="-120"/>
              </a:rPr>
              <a:t>أضف المخاطر وإجراءات التخفيف.</a:t>
            </a:r>
            <a:endParaRPr lang="ar-SA" sz="1100"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spTree>
      <p:nvGrpSpPr>
        <p:cNvPr id="1" name=""/>
        <p:cNvGrpSpPr/>
        <p:nvPr/>
      </p:nvGrpSpPr>
      <p:grpSpPr>
        <a:xfrm>
          <a:off x="0" y="0"/>
          <a:ext cx="0" cy="0"/>
          <a:chOff x="0" y="0"/>
          <a:chExt cx="0" cy="0"/>
        </a:xfrm>
      </p:grpSpPr>
      <p:sp>
        <p:nvSpPr>
          <p:cNvPr id="2" name="Text 0"/>
          <p:cNvSpPr/>
          <p:nvPr/>
        </p:nvSpPr>
        <p:spPr>
          <a:xfrm>
            <a:off x="631908" y="1412677"/>
            <a:ext cx="10927878" cy="519609"/>
          </a:xfrm>
          <a:prstGeom prst="rect">
            <a:avLst/>
          </a:prstGeom>
          <a:noFill/>
          <a:ln/>
        </p:spPr>
        <p:txBody>
          <a:bodyPr wrap="none" lIns="0" tIns="0" rIns="0" bIns="0" rtlCol="0" anchor="t"/>
          <a:lstStyle/>
          <a:p>
            <a:pPr rtl="1" algn="r" indent="0" marL="0">
              <a:lnSpc>
                <a:spcPct val="104000"/>
              </a:lnSpc>
              <a:buNone/>
            </a:pPr>
            <a:r>
              <a:rPr lang="ar-SA" altLang="en-US" sz="3250" b="1" dirty="0">
                <a:solidFill>
                  <a:srgbClr val="2E3C4E"/>
                </a:solidFill>
                <a:latin typeface="GE SS Two Light" pitchFamily="34" charset="0"/>
                <a:ea typeface="GE SS Two Light" pitchFamily="34" charset="-122"/>
                <a:cs typeface="GE SS Two Light" pitchFamily="34" charset="-120"/>
              </a:rPr>
              <a:t>تقييم نشاط (2.2)</a:t>
            </a:r>
            <a:endParaRPr lang="ar-SA" sz="3250" dirty="0"/>
          </a:p>
        </p:txBody>
      </p:sp>
      <p:graphicFrame>
        <p:nvGraphicFramePr>
          <p:cNvPr id="55" name="Table 0"/>
          <p:cNvGraphicFramePr>
            <a:graphicFrameLocks noGrp="1"/>
          </p:cNvGraphicFramePr>
          <p:nvPr>
            <p:extLst>
              <p:ext uri="{D42A27DB-BD31-4B8C-83A1-F6EECF244321}">
                <p14:modId xmlns:p14="http://schemas.microsoft.com/office/powerpoint/2010/main" val="1579011935"/>
              </p:ext>
            </p:extLst>
          </p:nvPr>
        </p:nvGraphicFramePr>
        <p:xfrm>
          <a:off x="631908" y="2248198"/>
          <a:ext cx="9143771" cy="914400"/>
        </p:xfrm>
        <a:graphic>
          <a:graphicData uri="http://schemas.openxmlformats.org/drawingml/2006/table">
            <a:tbl>
              <a:tblPr/>
              <a:tblGrid>
                <a:gridCol w="1696007"/>
                <a:gridCol w="2525433"/>
                <a:gridCol w="2359329"/>
                <a:gridCol w="2226009"/>
                <a:gridCol w="2121101"/>
              </a:tblGrid>
              <a:tr h="454907">
                <a:tc>
                  <a:txBody>
                    <a:bodyPr/>
                    <a:lstStyle/>
                    <a:p>
                      <a:pPr indent="0" marL="0">
                        <a:buNone/>
                      </a:pPr>
                      <a:r>
                        <a:rPr lang="en-US" sz="1200" b="1" dirty="0">
                          <a:solidFill>
                            <a:srgbClr val="FFFFFF"/>
                          </a:solidFill>
                          <a:latin typeface="WinSoft Pro" pitchFamily="34" charset="0"/>
                          <a:ea typeface="WinSoft Pro" pitchFamily="34" charset="-122"/>
                          <a:cs typeface="WinSoft Pro" pitchFamily="34" charset="-120"/>
                        </a:rPr>
                        <a:t>1 ناقص</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00AEEF"/>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AEEF"/>
                      </a:solidFill>
                      <a:prstDash val="solid"/>
                      <a:round/>
                      <a:headEnd type="none" w="med" len="med"/>
                      <a:tailEnd type="none" w="med" len="med"/>
                    </a:lnB>
                    <a:solidFill>
                      <a:srgbClr val="00AEEF"/>
                    </a:solidFill>
                  </a:tcPr>
                </a:tc>
                <a:tc>
                  <a:txBody>
                    <a:bodyPr/>
                    <a:lstStyle/>
                    <a:p>
                      <a:pPr indent="0" marL="0">
                        <a:buNone/>
                      </a:pPr>
                      <a:r>
                        <a:rPr lang="en-US" sz="1200" b="1" dirty="0">
                          <a:solidFill>
                            <a:srgbClr val="FFFFFF"/>
                          </a:solidFill>
                          <a:latin typeface="WinSoft Pro" pitchFamily="34" charset="0"/>
                          <a:ea typeface="WinSoft Pro" pitchFamily="34" charset="-122"/>
                          <a:cs typeface="WinSoft Pro" pitchFamily="34" charset="-120"/>
                        </a:rPr>
                        <a:t>2 نامٍ</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00AEEF"/>
                      </a:solidFill>
                      <a:prstDash val="solid"/>
                      <a:round/>
                      <a:headEnd type="none" w="med" len="med"/>
                      <a:tailEnd type="none" w="med" len="med"/>
                    </a:lnL>
                    <a:lnR w="12700" cap="flat" cmpd="sng" algn="ctr">
                      <a:solidFill>
                        <a:srgbClr val="00AEEF"/>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AEEF"/>
                      </a:solidFill>
                      <a:prstDash val="solid"/>
                      <a:round/>
                      <a:headEnd type="none" w="med" len="med"/>
                      <a:tailEnd type="none" w="med" len="med"/>
                    </a:lnB>
                    <a:solidFill>
                      <a:srgbClr val="00AEEF"/>
                    </a:solidFill>
                  </a:tcPr>
                </a:tc>
                <a:tc>
                  <a:txBody>
                    <a:bodyPr/>
                    <a:lstStyle/>
                    <a:p>
                      <a:pPr indent="0" marL="0">
                        <a:buNone/>
                      </a:pPr>
                      <a:r>
                        <a:rPr lang="en-US" sz="1200" b="1" dirty="0">
                          <a:solidFill>
                            <a:srgbClr val="FFFFFF"/>
                          </a:solidFill>
                          <a:latin typeface="WinSoft Pro" pitchFamily="34" charset="0"/>
                          <a:ea typeface="WinSoft Pro" pitchFamily="34" charset="-122"/>
                          <a:cs typeface="WinSoft Pro" pitchFamily="34" charset="-120"/>
                        </a:rPr>
                        <a:t>3 كفء</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00AEEF"/>
                      </a:solidFill>
                      <a:prstDash val="solid"/>
                      <a:round/>
                      <a:headEnd type="none" w="med" len="med"/>
                      <a:tailEnd type="none" w="med" len="med"/>
                    </a:lnL>
                    <a:lnR w="12700" cap="flat" cmpd="sng" algn="ctr">
                      <a:solidFill>
                        <a:srgbClr val="00AEEF"/>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AEEF"/>
                      </a:solidFill>
                      <a:prstDash val="solid"/>
                      <a:round/>
                      <a:headEnd type="none" w="med" len="med"/>
                      <a:tailEnd type="none" w="med" len="med"/>
                    </a:lnB>
                    <a:solidFill>
                      <a:srgbClr val="00AEEF"/>
                    </a:solidFill>
                  </a:tcPr>
                </a:tc>
                <a:tc>
                  <a:txBody>
                    <a:bodyPr/>
                    <a:lstStyle/>
                    <a:p>
                      <a:pPr indent="0" marL="0">
                        <a:buNone/>
                      </a:pPr>
                      <a:r>
                        <a:rPr lang="en-US" sz="1200" b="1" dirty="0">
                          <a:solidFill>
                            <a:srgbClr val="FFFFFF"/>
                          </a:solidFill>
                          <a:latin typeface="WinSoft Pro" pitchFamily="34" charset="0"/>
                          <a:ea typeface="WinSoft Pro" pitchFamily="34" charset="-122"/>
                          <a:cs typeface="WinSoft Pro" pitchFamily="34" charset="-120"/>
                        </a:rPr>
                        <a:t>4 قوي</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00AEEF"/>
                      </a:solidFill>
                      <a:prstDash val="solid"/>
                      <a:round/>
                      <a:headEnd type="none" w="med" len="med"/>
                      <a:tailEnd type="none" w="med" len="med"/>
                    </a:lnL>
                    <a:lnR w="12700" cap="flat" cmpd="sng" algn="ctr">
                      <a:solidFill>
                        <a:srgbClr val="00AEEF"/>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AEEF"/>
                      </a:solidFill>
                      <a:prstDash val="solid"/>
                      <a:round/>
                      <a:headEnd type="none" w="med" len="med"/>
                      <a:tailEnd type="none" w="med" len="med"/>
                    </a:lnB>
                    <a:solidFill>
                      <a:srgbClr val="00AEEF"/>
                    </a:solidFill>
                  </a:tcPr>
                </a:tc>
                <a:tc>
                  <a:txBody>
                    <a:bodyPr/>
                    <a:lstStyle/>
                    <a:p>
                      <a:pPr indent="0" marL="0">
                        <a:buNone/>
                      </a:pPr>
                      <a:r>
                        <a:rPr lang="en-US" sz="1200" b="1" dirty="0">
                          <a:solidFill>
                            <a:srgbClr val="FFFFFF"/>
                          </a:solidFill>
                          <a:latin typeface="WinSoft Pro" pitchFamily="34" charset="0"/>
                          <a:ea typeface="WinSoft Pro" pitchFamily="34" charset="-122"/>
                          <a:cs typeface="WinSoft Pro" pitchFamily="34" charset="-120"/>
                        </a:rPr>
                        <a:t>المعيار</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00AEEF"/>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AEEF"/>
                      </a:solidFill>
                      <a:prstDash val="solid"/>
                      <a:round/>
                      <a:headEnd type="none" w="med" len="med"/>
                      <a:tailEnd type="none" w="med" len="med"/>
                    </a:lnB>
                    <a:solidFill>
                      <a:srgbClr val="00AEEF"/>
                    </a:solidFill>
                  </a:tcPr>
                </a:tc>
              </a:tr>
              <a:tr h="454907">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غير واضحة</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F5F5F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F5F5F5"/>
                      </a:solidFill>
                      <a:prstDash val="solid"/>
                      <a:round/>
                      <a:headEnd type="none" w="med" len="med"/>
                      <a:tailEnd type="none" w="med" len="med"/>
                    </a:lnB>
                    <a:solidFill>
                      <a:srgbClr val="000000">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بعض عدم المواءمة</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5F5F5"/>
                      </a:solidFill>
                      <a:prstDash val="solid"/>
                      <a:round/>
                      <a:headEnd type="none" w="med" len="med"/>
                      <a:tailEnd type="none" w="med" len="med"/>
                    </a:lnL>
                    <a:lnR w="12700" cap="flat" cmpd="sng" algn="ctr">
                      <a:solidFill>
                        <a:srgbClr val="F5F5F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F5F5F5"/>
                      </a:solidFill>
                      <a:prstDash val="solid"/>
                      <a:round/>
                      <a:headEnd type="none" w="med" len="med"/>
                      <a:tailEnd type="none" w="med" len="med"/>
                    </a:lnB>
                    <a:solidFill>
                      <a:srgbClr val="000000">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متسقة غالبًا</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5F5F5"/>
                      </a:solidFill>
                      <a:prstDash val="solid"/>
                      <a:round/>
                      <a:headEnd type="none" w="med" len="med"/>
                      <a:tailEnd type="none" w="med" len="med"/>
                    </a:lnL>
                    <a:lnR w="12700" cap="flat" cmpd="sng" algn="ctr">
                      <a:solidFill>
                        <a:srgbClr val="F5F5F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F5F5F5"/>
                      </a:solidFill>
                      <a:prstDash val="solid"/>
                      <a:round/>
                      <a:headEnd type="none" w="med" len="med"/>
                      <a:tailEnd type="none" w="med" len="med"/>
                    </a:lnB>
                    <a:solidFill>
                      <a:srgbClr val="000000">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الكفاءة والأدلة والطريقة متسقة</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5F5F5"/>
                      </a:solidFill>
                      <a:prstDash val="solid"/>
                      <a:round/>
                      <a:headEnd type="none" w="med" len="med"/>
                      <a:tailEnd type="none" w="med" len="med"/>
                    </a:lnL>
                    <a:lnR w="12700" cap="flat" cmpd="sng" algn="ctr">
                      <a:solidFill>
                        <a:srgbClr val="F5F5F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F5F5F5"/>
                      </a:solidFill>
                      <a:prstDash val="solid"/>
                      <a:round/>
                      <a:headEnd type="none" w="med" len="med"/>
                      <a:tailEnd type="none" w="med" len="med"/>
                    </a:lnB>
                    <a:solidFill>
                      <a:srgbClr val="000000">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مواءمة التقويم</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5F5F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F5F5F5"/>
                      </a:solidFill>
                      <a:prstDash val="solid"/>
                      <a:round/>
                      <a:headEnd type="none" w="med" len="med"/>
                      <a:tailEnd type="none" w="med" len="med"/>
                    </a:lnB>
                    <a:solidFill>
                      <a:srgbClr val="000000">
                        <a:alpha val="4000"/>
                      </a:srgbClr>
                    </a:solidFill>
                  </a:tcPr>
                </a:tc>
              </a:tr>
              <a:tr h="454907">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ناقصة</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1–2 مناسبة</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≥3 مناسبة غالبًا</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≥3 مناسبة ومبررة</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التسهيلات</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FFFFF"/>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4000"/>
                      </a:srgbClr>
                    </a:solidFill>
                  </a:tcPr>
                </a:tc>
              </a:tr>
              <a:tr h="454907">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غائبة</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F5F5F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F5F5F5"/>
                      </a:solidFill>
                      <a:prstDash val="solid"/>
                      <a:round/>
                      <a:headEnd type="none" w="med" len="med"/>
                      <a:tailEnd type="none" w="med" len="med"/>
                    </a:lnB>
                    <a:solidFill>
                      <a:srgbClr val="000000">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جزئية</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5F5F5"/>
                      </a:solidFill>
                      <a:prstDash val="solid"/>
                      <a:round/>
                      <a:headEnd type="none" w="med" len="med"/>
                      <a:tailEnd type="none" w="med" len="med"/>
                    </a:lnL>
                    <a:lnR w="12700" cap="flat" cmpd="sng" algn="ctr">
                      <a:solidFill>
                        <a:srgbClr val="F5F5F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F5F5F5"/>
                      </a:solidFill>
                      <a:prstDash val="solid"/>
                      <a:round/>
                      <a:headEnd type="none" w="med" len="med"/>
                      <a:tailEnd type="none" w="med" len="med"/>
                    </a:lnB>
                    <a:solidFill>
                      <a:srgbClr val="000000">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مناسبة</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5F5F5"/>
                      </a:solidFill>
                      <a:prstDash val="solid"/>
                      <a:round/>
                      <a:headEnd type="none" w="med" len="med"/>
                      <a:tailEnd type="none" w="med" len="med"/>
                    </a:lnL>
                    <a:lnR w="12700" cap="flat" cmpd="sng" algn="ctr">
                      <a:solidFill>
                        <a:srgbClr val="F5F5F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F5F5F5"/>
                      </a:solidFill>
                      <a:prstDash val="solid"/>
                      <a:round/>
                      <a:headEnd type="none" w="med" len="med"/>
                      <a:tailEnd type="none" w="med" len="med"/>
                    </a:lnB>
                    <a:solidFill>
                      <a:srgbClr val="000000">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إجراءات واضحة</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5F5F5"/>
                      </a:solidFill>
                      <a:prstDash val="solid"/>
                      <a:round/>
                      <a:headEnd type="none" w="med" len="med"/>
                      <a:tailEnd type="none" w="med" len="med"/>
                    </a:lnL>
                    <a:lnR w="12700" cap="flat" cmpd="sng" algn="ctr">
                      <a:solidFill>
                        <a:srgbClr val="F5F5F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F5F5F5"/>
                      </a:solidFill>
                      <a:prstDash val="solid"/>
                      <a:round/>
                      <a:headEnd type="none" w="med" len="med"/>
                      <a:tailEnd type="none" w="med" len="med"/>
                    </a:lnB>
                    <a:solidFill>
                      <a:srgbClr val="000000">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العدالة والوصول</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5F5F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F5F5F5"/>
                      </a:solidFill>
                      <a:prstDash val="solid"/>
                      <a:round/>
                      <a:headEnd type="none" w="med" len="med"/>
                      <a:tailEnd type="none" w="med" len="med"/>
                    </a:lnB>
                    <a:solidFill>
                      <a:srgbClr val="000000">
                        <a:alpha val="4000"/>
                      </a:srgbClr>
                    </a:solidFill>
                  </a:tcPr>
                </a:tc>
              </a:tr>
              <a:tr h="454907">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غير معالجة</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محدودة</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بعض الضمانات</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ضمانات واضحة</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الصلاحية والموثوقية</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FFFFF"/>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4000"/>
                      </a:srgbClr>
                    </a:solidFill>
                  </a:tcPr>
                </a:tc>
              </a:tr>
              <a:tr h="454907">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غامضة</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F5F5F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F5F5F5"/>
                      </a:solidFill>
                      <a:prstDash val="solid"/>
                      <a:round/>
                      <a:headEnd type="none" w="med" len="med"/>
                      <a:tailEnd type="none" w="med" len="med"/>
                    </a:lnB>
                    <a:solidFill>
                      <a:srgbClr val="000000">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فجوات</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5F5F5"/>
                      </a:solidFill>
                      <a:prstDash val="solid"/>
                      <a:round/>
                      <a:headEnd type="none" w="med" len="med"/>
                      <a:tailEnd type="none" w="med" len="med"/>
                    </a:lnL>
                    <a:lnR w="12700" cap="flat" cmpd="sng" algn="ctr">
                      <a:solidFill>
                        <a:srgbClr val="F5F5F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F5F5F5"/>
                      </a:solidFill>
                      <a:prstDash val="solid"/>
                      <a:round/>
                      <a:headEnd type="none" w="med" len="med"/>
                      <a:tailEnd type="none" w="med" len="med"/>
                    </a:lnB>
                    <a:solidFill>
                      <a:srgbClr val="000000">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واضحة غالبًا</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5F5F5"/>
                      </a:solidFill>
                      <a:prstDash val="solid"/>
                      <a:round/>
                      <a:headEnd type="none" w="med" len="med"/>
                      <a:tailEnd type="none" w="med" len="med"/>
                    </a:lnL>
                    <a:lnR w="12700" cap="flat" cmpd="sng" algn="ctr">
                      <a:solidFill>
                        <a:srgbClr val="F5F5F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F5F5F5"/>
                      </a:solidFill>
                      <a:prstDash val="solid"/>
                      <a:round/>
                      <a:headEnd type="none" w="med" len="med"/>
                      <a:tailEnd type="none" w="med" len="med"/>
                    </a:lnB>
                    <a:solidFill>
                      <a:srgbClr val="000000">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أدوار وتوقيت وسجلات واضحة</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5F5F5"/>
                      </a:solidFill>
                      <a:prstDash val="solid"/>
                      <a:round/>
                      <a:headEnd type="none" w="med" len="med"/>
                      <a:tailEnd type="none" w="med" len="med"/>
                    </a:lnL>
                    <a:lnR w="12700" cap="flat" cmpd="sng" algn="ctr">
                      <a:solidFill>
                        <a:srgbClr val="F5F5F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F5F5F5"/>
                      </a:solidFill>
                      <a:prstDash val="solid"/>
                      <a:round/>
                      <a:headEnd type="none" w="med" len="med"/>
                      <a:tailEnd type="none" w="med" len="med"/>
                    </a:lnB>
                    <a:solidFill>
                      <a:srgbClr val="000000">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التنفيذ والتوثيق</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5F5F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F5F5F5"/>
                      </a:solidFill>
                      <a:prstDash val="solid"/>
                      <a:round/>
                      <a:headEnd type="none" w="med" len="med"/>
                      <a:tailEnd type="none" w="med" len="med"/>
                    </a:lnB>
                    <a:solidFill>
                      <a:srgbClr val="000000">
                        <a:alpha val="4000"/>
                      </a:srgbClr>
                    </a:solidFill>
                  </a:tcPr>
                </a:tc>
              </a:tr>
              <a:tr h="454907">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غائبة</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FFFFFF">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ضعيفة</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FFFFFF">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≥3 مؤشرات</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FFFFFF">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≥3 مؤشرات ومصادر بيانات</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FFFFFF">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المتابعة</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FFFFF"/>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FFFFFF">
                        <a:alpha val="4000"/>
                      </a:srgbClr>
                    </a:solidFill>
                  </a:tcPr>
                </a:tc>
              </a:tr>
            </a:tbl>
          </a:graphicData>
        </a:graphic>
      </p:graphicFrame>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5">
    <p:spTree>
      <p:nvGrpSpPr>
        <p:cNvPr id="1" name=""/>
        <p:cNvGrpSpPr/>
        <p:nvPr/>
      </p:nvGrpSpPr>
      <p:grpSpPr>
        <a:xfrm>
          <a:off x="0" y="0"/>
          <a:ext cx="0" cy="0"/>
          <a:chOff x="0" y="0"/>
          <a:chExt cx="0" cy="0"/>
        </a:xfrm>
      </p:grpSpPr>
      <p:sp>
        <p:nvSpPr>
          <p:cNvPr id="2" name="Shape 0"/>
          <p:cNvSpPr/>
          <p:nvPr/>
        </p:nvSpPr>
        <p:spPr>
          <a:xfrm>
            <a:off x="10718036" y="1370409"/>
            <a:ext cx="841751" cy="240010"/>
          </a:xfrm>
          <a:prstGeom prst="roundRect">
            <a:avLst>
              <a:gd name="adj" fmla="val 49999"/>
            </a:avLst>
          </a:prstGeom>
          <a:noFill/>
          <a:ln w="6350">
            <a:solidFill>
              <a:srgbClr val="75BAE6"/>
            </a:solidFill>
            <a:prstDash val="solid"/>
          </a:ln>
        </p:spPr>
      </p:sp>
      <p:sp>
        <p:nvSpPr>
          <p:cNvPr id="3" name="Text 1"/>
          <p:cNvSpPr/>
          <p:nvPr/>
        </p:nvSpPr>
        <p:spPr>
          <a:xfrm>
            <a:off x="10203203" y="1417737"/>
            <a:ext cx="1261832" cy="145355"/>
          </a:xfrm>
          <a:prstGeom prst="rect">
            <a:avLst/>
          </a:prstGeom>
          <a:noFill/>
          <a:ln/>
        </p:spPr>
        <p:txBody>
          <a:bodyPr wrap="none" lIns="0" tIns="0" rIns="0" bIns="0" rtlCol="0" anchor="t"/>
          <a:lstStyle/>
          <a:p>
            <a:pPr rtl="1" algn="r" indent="0" marL="0">
              <a:lnSpc>
                <a:spcPct val="96000"/>
              </a:lnSpc>
              <a:buNone/>
            </a:pPr>
            <a:r>
              <a:rPr lang="ar-SA" altLang="en-US" sz="950" dirty="0">
                <a:solidFill>
                  <a:srgbClr val="75BAE6"/>
                </a:solidFill>
                <a:latin typeface="WinSoft Pro Medium" pitchFamily="34" charset="0"/>
                <a:ea typeface="WinSoft Pro Medium" pitchFamily="34" charset="-122"/>
                <a:cs typeface="WinSoft Pro Medium" pitchFamily="34" charset="-120"/>
              </a:rPr>
              <a:t>ورقة العمل (2.3)</a:t>
            </a:r>
            <a:endParaRPr lang="ar-SA" sz="950" dirty="0"/>
          </a:p>
        </p:txBody>
      </p:sp>
      <p:sp>
        <p:nvSpPr>
          <p:cNvPr id="4" name="Text 2"/>
          <p:cNvSpPr/>
          <p:nvPr/>
        </p:nvSpPr>
        <p:spPr>
          <a:xfrm>
            <a:off x="631908" y="1673523"/>
            <a:ext cx="10927878" cy="519609"/>
          </a:xfrm>
          <a:prstGeom prst="rect">
            <a:avLst/>
          </a:prstGeom>
          <a:noFill/>
          <a:ln/>
        </p:spPr>
        <p:txBody>
          <a:bodyPr wrap="none" lIns="0" tIns="0" rIns="0" bIns="0" rtlCol="0" anchor="t"/>
          <a:lstStyle/>
          <a:p>
            <a:pPr rtl="1" algn="r" indent="0" marL="0">
              <a:lnSpc>
                <a:spcPct val="104000"/>
              </a:lnSpc>
              <a:buNone/>
            </a:pPr>
            <a:r>
              <a:rPr lang="ar-SA" altLang="en-US" sz="3250" b="1" dirty="0">
                <a:solidFill>
                  <a:srgbClr val="2E3C4E"/>
                </a:solidFill>
                <a:latin typeface="GE SS Two Light" pitchFamily="34" charset="0"/>
                <a:ea typeface="GE SS Two Light" pitchFamily="34" charset="-122"/>
                <a:cs typeface="GE SS Two Light" pitchFamily="34" charset="-120"/>
              </a:rPr>
              <a:t>خطة تقييم شاملة نهائية</a:t>
            </a:r>
            <a:endParaRPr lang="ar-SA" sz="3250" dirty="0"/>
          </a:p>
        </p:txBody>
      </p:sp>
      <p:sp>
        <p:nvSpPr>
          <p:cNvPr id="5" name="Shape 3"/>
          <p:cNvSpPr/>
          <p:nvPr/>
        </p:nvSpPr>
        <p:spPr>
          <a:xfrm>
            <a:off x="631908" y="2469555"/>
            <a:ext cx="10927878" cy="19050"/>
          </a:xfrm>
          <a:prstGeom prst="roundRect">
            <a:avLst>
              <a:gd name="adj" fmla="val 49999"/>
            </a:avLst>
          </a:prstGeom>
          <a:solidFill>
            <a:srgbClr val="384653">
              <a:alpha val="50000"/>
            </a:srgbClr>
          </a:solidFill>
          <a:ln/>
        </p:spPr>
      </p:sp>
      <p:sp>
        <p:nvSpPr>
          <p:cNvPr id="6" name="Text 4"/>
          <p:cNvSpPr/>
          <p:nvPr/>
        </p:nvSpPr>
        <p:spPr>
          <a:xfrm>
            <a:off x="11243882" y="2705795"/>
            <a:ext cx="315905" cy="197445"/>
          </a:xfrm>
          <a:prstGeom prst="rect">
            <a:avLst/>
          </a:prstGeom>
          <a:noFill/>
          <a:ln/>
        </p:spPr>
        <p:txBody>
          <a:bodyPr wrap="none" lIns="0" tIns="0" rIns="0" bIns="0" rtlCol="0" anchor="ctr"/>
          <a:lstStyle/>
          <a:p>
            <a:pPr rtl="1" algn="r" indent="0" marL="0">
              <a:lnSpc>
                <a:spcPct val="100000"/>
              </a:lnSpc>
              <a:buNone/>
            </a:pPr>
            <a:r>
              <a:rPr lang="en-US" sz="1200" dirty="0">
                <a:solidFill>
                  <a:srgbClr val="384653"/>
                </a:solidFill>
                <a:latin typeface="GE SS Two Light" pitchFamily="34" charset="0"/>
                <a:ea typeface="GE SS Two Light" pitchFamily="34" charset="-122"/>
                <a:cs typeface="GE SS Two Light" pitchFamily="34" charset="-120"/>
              </a:rPr>
              <a:t>01</a:t>
            </a:r>
            <a:endParaRPr lang="en-US" sz="1200" dirty="0"/>
          </a:p>
        </p:txBody>
      </p:sp>
      <p:sp>
        <p:nvSpPr>
          <p:cNvPr id="7" name="Shape 5"/>
          <p:cNvSpPr/>
          <p:nvPr/>
        </p:nvSpPr>
        <p:spPr>
          <a:xfrm>
            <a:off x="8022528" y="2955230"/>
            <a:ext cx="3537258" cy="19050"/>
          </a:xfrm>
          <a:prstGeom prst="rect">
            <a:avLst/>
          </a:prstGeom>
          <a:solidFill>
            <a:srgbClr val="00AEEF"/>
          </a:solidFill>
          <a:ln/>
        </p:spPr>
      </p:sp>
      <p:sp>
        <p:nvSpPr>
          <p:cNvPr id="8" name="Text 6"/>
          <p:cNvSpPr/>
          <p:nvPr/>
        </p:nvSpPr>
        <p:spPr>
          <a:xfrm>
            <a:off x="8022528" y="3072309"/>
            <a:ext cx="3537258" cy="252710"/>
          </a:xfrm>
          <a:prstGeom prst="rect">
            <a:avLst/>
          </a:prstGeom>
          <a:noFill/>
          <a:ln/>
        </p:spPr>
        <p:txBody>
          <a:bodyPr wrap="none" lIns="0" tIns="0" rIns="0" bIns="0" rtlCol="0" anchor="t"/>
          <a:lstStyle/>
          <a:p>
            <a:pPr rtl="1" algn="r" indent="0" marL="0">
              <a:lnSpc>
                <a:spcPct val="133000"/>
              </a:lnSpc>
              <a:buNone/>
            </a:pPr>
            <a:r>
              <a:rPr lang="ar-SA" altLang="en-US" sz="1200" dirty="0">
                <a:solidFill>
                  <a:srgbClr val="384653"/>
                </a:solidFill>
                <a:latin typeface="WinSoft Pro Medium" pitchFamily="34" charset="0"/>
                <a:ea typeface="WinSoft Pro Medium" pitchFamily="34" charset="-122"/>
                <a:cs typeface="WinSoft Pro Medium" pitchFamily="34" charset="-120"/>
              </a:rPr>
              <a:t>تبادل الخطة مع زميلين.</a:t>
            </a:r>
            <a:endParaRPr lang="ar-SA" sz="1200" dirty="0"/>
          </a:p>
        </p:txBody>
      </p:sp>
      <p:sp>
        <p:nvSpPr>
          <p:cNvPr id="9" name="Text 7"/>
          <p:cNvSpPr/>
          <p:nvPr/>
        </p:nvSpPr>
        <p:spPr>
          <a:xfrm>
            <a:off x="7548671" y="2705795"/>
            <a:ext cx="315905" cy="197445"/>
          </a:xfrm>
          <a:prstGeom prst="rect">
            <a:avLst/>
          </a:prstGeom>
          <a:noFill/>
          <a:ln/>
        </p:spPr>
        <p:txBody>
          <a:bodyPr wrap="none" lIns="0" tIns="0" rIns="0" bIns="0" rtlCol="0" anchor="ctr"/>
          <a:lstStyle/>
          <a:p>
            <a:pPr rtl="1" algn="r" indent="0" marL="0">
              <a:lnSpc>
                <a:spcPct val="100000"/>
              </a:lnSpc>
              <a:buNone/>
            </a:pPr>
            <a:r>
              <a:rPr lang="en-US" sz="1200" dirty="0">
                <a:solidFill>
                  <a:srgbClr val="384653"/>
                </a:solidFill>
                <a:latin typeface="GE SS Two Light" pitchFamily="34" charset="0"/>
                <a:ea typeface="GE SS Two Light" pitchFamily="34" charset="-122"/>
                <a:cs typeface="GE SS Two Light" pitchFamily="34" charset="-120"/>
              </a:rPr>
              <a:t>02</a:t>
            </a:r>
            <a:endParaRPr lang="en-US" sz="1200" dirty="0"/>
          </a:p>
        </p:txBody>
      </p:sp>
      <p:sp>
        <p:nvSpPr>
          <p:cNvPr id="10" name="Shape 8"/>
          <p:cNvSpPr/>
          <p:nvPr/>
        </p:nvSpPr>
        <p:spPr>
          <a:xfrm>
            <a:off x="4327218" y="2955230"/>
            <a:ext cx="3537358" cy="19050"/>
          </a:xfrm>
          <a:prstGeom prst="rect">
            <a:avLst/>
          </a:prstGeom>
          <a:solidFill>
            <a:srgbClr val="00AEEF"/>
          </a:solidFill>
          <a:ln/>
        </p:spPr>
      </p:sp>
      <p:sp>
        <p:nvSpPr>
          <p:cNvPr id="11" name="Text 9"/>
          <p:cNvSpPr/>
          <p:nvPr/>
        </p:nvSpPr>
        <p:spPr>
          <a:xfrm>
            <a:off x="4327218" y="3072309"/>
            <a:ext cx="3537358" cy="505420"/>
          </a:xfrm>
          <a:prstGeom prst="rect">
            <a:avLst/>
          </a:prstGeom>
          <a:noFill/>
          <a:ln/>
        </p:spPr>
        <p:txBody>
          <a:bodyPr wrap="square" lIns="0" tIns="0" rIns="0" bIns="0" rtlCol="0" anchor="t">
            <a:normAutofit/>
          </a:bodyPr>
          <a:lstStyle/>
          <a:p>
            <a:pPr rtl="1" algn="r" indent="0" marL="0">
              <a:lnSpc>
                <a:spcPct val="133000"/>
              </a:lnSpc>
              <a:buNone/>
            </a:pPr>
            <a:r>
              <a:rPr lang="ar-SA" altLang="en-US" sz="1200" dirty="0">
                <a:solidFill>
                  <a:srgbClr val="384653"/>
                </a:solidFill>
                <a:latin typeface="WinSoft Pro Medium" pitchFamily="34" charset="0"/>
                <a:ea typeface="WinSoft Pro Medium" pitchFamily="34" charset="-122"/>
                <a:cs typeface="WinSoft Pro Medium" pitchFamily="34" charset="-120"/>
              </a:rPr>
              <a:t>يراجع الأول المواءمة والصلاحية والموثوقية، والثاني إمكانية الوصول والتسهيلات والتوثيق والمتابعة.</a:t>
            </a:r>
            <a:endParaRPr lang="ar-SA" sz="1200" dirty="0"/>
          </a:p>
        </p:txBody>
      </p:sp>
      <p:sp>
        <p:nvSpPr>
          <p:cNvPr id="12" name="Text 10"/>
          <p:cNvSpPr/>
          <p:nvPr/>
        </p:nvSpPr>
        <p:spPr>
          <a:xfrm>
            <a:off x="3853361" y="2705795"/>
            <a:ext cx="315905" cy="197445"/>
          </a:xfrm>
          <a:prstGeom prst="rect">
            <a:avLst/>
          </a:prstGeom>
          <a:noFill/>
          <a:ln/>
        </p:spPr>
        <p:txBody>
          <a:bodyPr wrap="none" lIns="0" tIns="0" rIns="0" bIns="0" rtlCol="0" anchor="ctr"/>
          <a:lstStyle/>
          <a:p>
            <a:pPr rtl="1" algn="r" indent="0" marL="0">
              <a:lnSpc>
                <a:spcPct val="100000"/>
              </a:lnSpc>
              <a:buNone/>
            </a:pPr>
            <a:r>
              <a:rPr lang="en-US" sz="1200" dirty="0">
                <a:solidFill>
                  <a:srgbClr val="384653"/>
                </a:solidFill>
                <a:latin typeface="GE SS Two Light" pitchFamily="34" charset="0"/>
                <a:ea typeface="GE SS Two Light" pitchFamily="34" charset="-122"/>
                <a:cs typeface="GE SS Two Light" pitchFamily="34" charset="-120"/>
              </a:rPr>
              <a:t>03</a:t>
            </a:r>
            <a:endParaRPr lang="en-US" sz="1200" dirty="0"/>
          </a:p>
        </p:txBody>
      </p:sp>
      <p:sp>
        <p:nvSpPr>
          <p:cNvPr id="13" name="Shape 11"/>
          <p:cNvSpPr/>
          <p:nvPr/>
        </p:nvSpPr>
        <p:spPr>
          <a:xfrm>
            <a:off x="632008" y="2955230"/>
            <a:ext cx="3537258" cy="19050"/>
          </a:xfrm>
          <a:prstGeom prst="rect">
            <a:avLst/>
          </a:prstGeom>
          <a:solidFill>
            <a:srgbClr val="00AEEF"/>
          </a:solidFill>
          <a:ln/>
        </p:spPr>
      </p:sp>
      <p:sp>
        <p:nvSpPr>
          <p:cNvPr id="14" name="Text 12"/>
          <p:cNvSpPr/>
          <p:nvPr/>
        </p:nvSpPr>
        <p:spPr>
          <a:xfrm>
            <a:off x="632008" y="3072309"/>
            <a:ext cx="3537258" cy="252710"/>
          </a:xfrm>
          <a:prstGeom prst="rect">
            <a:avLst/>
          </a:prstGeom>
          <a:noFill/>
          <a:ln/>
        </p:spPr>
        <p:txBody>
          <a:bodyPr wrap="none" lIns="0" tIns="0" rIns="0" bIns="0" rtlCol="0" anchor="t"/>
          <a:lstStyle/>
          <a:p>
            <a:pPr rtl="1" algn="r" indent="0" marL="0">
              <a:lnSpc>
                <a:spcPct val="133000"/>
              </a:lnSpc>
              <a:buNone/>
            </a:pPr>
            <a:r>
              <a:rPr lang="ar-SA" altLang="en-US" sz="1200" dirty="0">
                <a:solidFill>
                  <a:srgbClr val="384653"/>
                </a:solidFill>
                <a:latin typeface="WinSoft Pro Medium" pitchFamily="34" charset="0"/>
                <a:ea typeface="WinSoft Pro Medium" pitchFamily="34" charset="-122"/>
                <a:cs typeface="WinSoft Pro Medium" pitchFamily="34" charset="-120"/>
              </a:rPr>
              <a:t>نفذ محاكاة قصيرة: مقيم، متعلم، ملاحظ.</a:t>
            </a:r>
            <a:endParaRPr lang="ar-SA" sz="1200" dirty="0"/>
          </a:p>
        </p:txBody>
      </p:sp>
      <p:sp>
        <p:nvSpPr>
          <p:cNvPr id="15" name="Text 13"/>
          <p:cNvSpPr/>
          <p:nvPr/>
        </p:nvSpPr>
        <p:spPr>
          <a:xfrm>
            <a:off x="11243882" y="3854152"/>
            <a:ext cx="315905" cy="197445"/>
          </a:xfrm>
          <a:prstGeom prst="rect">
            <a:avLst/>
          </a:prstGeom>
          <a:noFill/>
          <a:ln/>
        </p:spPr>
        <p:txBody>
          <a:bodyPr wrap="none" lIns="0" tIns="0" rIns="0" bIns="0" rtlCol="0" anchor="ctr"/>
          <a:lstStyle/>
          <a:p>
            <a:pPr rtl="1" algn="r" indent="0" marL="0">
              <a:lnSpc>
                <a:spcPct val="100000"/>
              </a:lnSpc>
              <a:buNone/>
            </a:pPr>
            <a:r>
              <a:rPr lang="en-US" sz="1200" dirty="0">
                <a:solidFill>
                  <a:srgbClr val="384653"/>
                </a:solidFill>
                <a:latin typeface="GE SS Two Light" pitchFamily="34" charset="0"/>
                <a:ea typeface="GE SS Two Light" pitchFamily="34" charset="-122"/>
                <a:cs typeface="GE SS Two Light" pitchFamily="34" charset="-120"/>
              </a:rPr>
              <a:t>04</a:t>
            </a:r>
            <a:endParaRPr lang="en-US" sz="1200" dirty="0"/>
          </a:p>
        </p:txBody>
      </p:sp>
      <p:sp>
        <p:nvSpPr>
          <p:cNvPr id="16" name="Shape 14"/>
          <p:cNvSpPr/>
          <p:nvPr/>
        </p:nvSpPr>
        <p:spPr>
          <a:xfrm>
            <a:off x="8022528" y="4103588"/>
            <a:ext cx="3537258" cy="19050"/>
          </a:xfrm>
          <a:prstGeom prst="rect">
            <a:avLst/>
          </a:prstGeom>
          <a:solidFill>
            <a:srgbClr val="00AEEF"/>
          </a:solidFill>
          <a:ln/>
        </p:spPr>
      </p:sp>
      <p:sp>
        <p:nvSpPr>
          <p:cNvPr id="17" name="Text 15"/>
          <p:cNvSpPr/>
          <p:nvPr/>
        </p:nvSpPr>
        <p:spPr>
          <a:xfrm>
            <a:off x="8022528" y="4220666"/>
            <a:ext cx="3537258" cy="252710"/>
          </a:xfrm>
          <a:prstGeom prst="rect">
            <a:avLst/>
          </a:prstGeom>
          <a:noFill/>
          <a:ln/>
        </p:spPr>
        <p:txBody>
          <a:bodyPr wrap="none" lIns="0" tIns="0" rIns="0" bIns="0" rtlCol="0" anchor="t"/>
          <a:lstStyle/>
          <a:p>
            <a:pPr rtl="1" algn="r" indent="0" marL="0">
              <a:lnSpc>
                <a:spcPct val="133000"/>
              </a:lnSpc>
              <a:buNone/>
            </a:pPr>
            <a:r>
              <a:rPr lang="ar-SA" altLang="en-US" sz="1200" dirty="0">
                <a:solidFill>
                  <a:srgbClr val="384653"/>
                </a:solidFill>
                <a:latin typeface="WinSoft Pro Medium" pitchFamily="34" charset="0"/>
                <a:ea typeface="WinSoft Pro Medium" pitchFamily="34" charset="-122"/>
                <a:cs typeface="WinSoft Pro Medium" pitchFamily="34" charset="-120"/>
              </a:rPr>
              <a:t>استخدم تسهيلًا واحدًا على الأقل.</a:t>
            </a:r>
            <a:endParaRPr lang="ar-SA" sz="1200" dirty="0"/>
          </a:p>
        </p:txBody>
      </p:sp>
      <p:sp>
        <p:nvSpPr>
          <p:cNvPr id="18" name="Text 16"/>
          <p:cNvSpPr/>
          <p:nvPr/>
        </p:nvSpPr>
        <p:spPr>
          <a:xfrm>
            <a:off x="7548671" y="3854152"/>
            <a:ext cx="315905" cy="197445"/>
          </a:xfrm>
          <a:prstGeom prst="rect">
            <a:avLst/>
          </a:prstGeom>
          <a:noFill/>
          <a:ln/>
        </p:spPr>
        <p:txBody>
          <a:bodyPr wrap="none" lIns="0" tIns="0" rIns="0" bIns="0" rtlCol="0" anchor="ctr"/>
          <a:lstStyle/>
          <a:p>
            <a:pPr rtl="1" algn="r" indent="0" marL="0">
              <a:lnSpc>
                <a:spcPct val="100000"/>
              </a:lnSpc>
              <a:buNone/>
            </a:pPr>
            <a:r>
              <a:rPr lang="en-US" sz="1200" dirty="0">
                <a:solidFill>
                  <a:srgbClr val="384653"/>
                </a:solidFill>
                <a:latin typeface="GE SS Two Light" pitchFamily="34" charset="0"/>
                <a:ea typeface="GE SS Two Light" pitchFamily="34" charset="-122"/>
                <a:cs typeface="GE SS Two Light" pitchFamily="34" charset="-120"/>
              </a:rPr>
              <a:t>05</a:t>
            </a:r>
            <a:endParaRPr lang="en-US" sz="1200" dirty="0"/>
          </a:p>
        </p:txBody>
      </p:sp>
      <p:sp>
        <p:nvSpPr>
          <p:cNvPr id="19" name="Shape 17"/>
          <p:cNvSpPr/>
          <p:nvPr/>
        </p:nvSpPr>
        <p:spPr>
          <a:xfrm>
            <a:off x="4327218" y="4103588"/>
            <a:ext cx="3537358" cy="19050"/>
          </a:xfrm>
          <a:prstGeom prst="rect">
            <a:avLst/>
          </a:prstGeom>
          <a:solidFill>
            <a:srgbClr val="00AEEF"/>
          </a:solidFill>
          <a:ln/>
        </p:spPr>
      </p:sp>
      <p:sp>
        <p:nvSpPr>
          <p:cNvPr id="20" name="Text 18"/>
          <p:cNvSpPr/>
          <p:nvPr/>
        </p:nvSpPr>
        <p:spPr>
          <a:xfrm>
            <a:off x="4327218" y="4220666"/>
            <a:ext cx="3537358" cy="252710"/>
          </a:xfrm>
          <a:prstGeom prst="rect">
            <a:avLst/>
          </a:prstGeom>
          <a:noFill/>
          <a:ln/>
        </p:spPr>
        <p:txBody>
          <a:bodyPr wrap="none" lIns="0" tIns="0" rIns="0" bIns="0" rtlCol="0" anchor="t"/>
          <a:lstStyle/>
          <a:p>
            <a:pPr rtl="1" algn="r" indent="0" marL="0">
              <a:lnSpc>
                <a:spcPct val="133000"/>
              </a:lnSpc>
              <a:buNone/>
            </a:pPr>
            <a:r>
              <a:rPr lang="ar-SA" altLang="en-US" sz="1200" dirty="0">
                <a:solidFill>
                  <a:srgbClr val="384653"/>
                </a:solidFill>
                <a:latin typeface="WinSoft Pro Medium" pitchFamily="34" charset="0"/>
                <a:ea typeface="WinSoft Pro Medium" pitchFamily="34" charset="-122"/>
                <a:cs typeface="WinSoft Pro Medium" pitchFamily="34" charset="-120"/>
              </a:rPr>
              <a:t>سجل مشكلة تنفيذية إن وجدت.</a:t>
            </a:r>
            <a:endParaRPr lang="ar-SA" sz="1200" dirty="0"/>
          </a:p>
        </p:txBody>
      </p:sp>
      <p:sp>
        <p:nvSpPr>
          <p:cNvPr id="21" name="Text 19"/>
          <p:cNvSpPr/>
          <p:nvPr/>
        </p:nvSpPr>
        <p:spPr>
          <a:xfrm>
            <a:off x="3853361" y="3854152"/>
            <a:ext cx="315905" cy="197445"/>
          </a:xfrm>
          <a:prstGeom prst="rect">
            <a:avLst/>
          </a:prstGeom>
          <a:noFill/>
          <a:ln/>
        </p:spPr>
        <p:txBody>
          <a:bodyPr wrap="none" lIns="0" tIns="0" rIns="0" bIns="0" rtlCol="0" anchor="ctr"/>
          <a:lstStyle/>
          <a:p>
            <a:pPr rtl="1" algn="r" indent="0" marL="0">
              <a:lnSpc>
                <a:spcPct val="100000"/>
              </a:lnSpc>
              <a:buNone/>
            </a:pPr>
            <a:r>
              <a:rPr lang="en-US" sz="1200" dirty="0">
                <a:solidFill>
                  <a:srgbClr val="384653"/>
                </a:solidFill>
                <a:latin typeface="GE SS Two Light" pitchFamily="34" charset="0"/>
                <a:ea typeface="GE SS Two Light" pitchFamily="34" charset="-122"/>
                <a:cs typeface="GE SS Two Light" pitchFamily="34" charset="-120"/>
              </a:rPr>
              <a:t>06</a:t>
            </a:r>
            <a:endParaRPr lang="en-US" sz="1200" dirty="0"/>
          </a:p>
        </p:txBody>
      </p:sp>
      <p:sp>
        <p:nvSpPr>
          <p:cNvPr id="22" name="Shape 20"/>
          <p:cNvSpPr/>
          <p:nvPr/>
        </p:nvSpPr>
        <p:spPr>
          <a:xfrm>
            <a:off x="632008" y="4103588"/>
            <a:ext cx="3537258" cy="19050"/>
          </a:xfrm>
          <a:prstGeom prst="rect">
            <a:avLst/>
          </a:prstGeom>
          <a:solidFill>
            <a:srgbClr val="00AEEF"/>
          </a:solidFill>
          <a:ln/>
        </p:spPr>
      </p:sp>
      <p:sp>
        <p:nvSpPr>
          <p:cNvPr id="23" name="Text 21"/>
          <p:cNvSpPr/>
          <p:nvPr/>
        </p:nvSpPr>
        <p:spPr>
          <a:xfrm>
            <a:off x="632008" y="4220666"/>
            <a:ext cx="3537258" cy="252710"/>
          </a:xfrm>
          <a:prstGeom prst="rect">
            <a:avLst/>
          </a:prstGeom>
          <a:noFill/>
          <a:ln/>
        </p:spPr>
        <p:txBody>
          <a:bodyPr wrap="none" lIns="0" tIns="0" rIns="0" bIns="0" rtlCol="0" anchor="t"/>
          <a:lstStyle/>
          <a:p>
            <a:pPr rtl="1" algn="r" indent="0" marL="0">
              <a:lnSpc>
                <a:spcPct val="133000"/>
              </a:lnSpc>
              <a:buNone/>
            </a:pPr>
            <a:r>
              <a:rPr lang="ar-SA" altLang="en-US" sz="1200" dirty="0">
                <a:solidFill>
                  <a:srgbClr val="384653"/>
                </a:solidFill>
                <a:latin typeface="WinSoft Pro Medium" pitchFamily="34" charset="0"/>
                <a:ea typeface="WinSoft Pro Medium" pitchFamily="34" charset="-122"/>
                <a:cs typeface="WinSoft Pro Medium" pitchFamily="34" charset="-120"/>
              </a:rPr>
              <a:t>عدّل الخطة وسجل التغييرات.</a:t>
            </a:r>
            <a:endParaRPr lang="ar-SA" sz="1200" dirty="0"/>
          </a:p>
        </p:txBody>
      </p:sp>
      <p:sp>
        <p:nvSpPr>
          <p:cNvPr id="24" name="Text 22"/>
          <p:cNvSpPr/>
          <p:nvPr/>
        </p:nvSpPr>
        <p:spPr>
          <a:xfrm>
            <a:off x="11243882" y="4749800"/>
            <a:ext cx="315905" cy="197445"/>
          </a:xfrm>
          <a:prstGeom prst="rect">
            <a:avLst/>
          </a:prstGeom>
          <a:noFill/>
          <a:ln/>
        </p:spPr>
        <p:txBody>
          <a:bodyPr wrap="none" lIns="0" tIns="0" rIns="0" bIns="0" rtlCol="0" anchor="ctr"/>
          <a:lstStyle/>
          <a:p>
            <a:pPr rtl="1" algn="r" indent="0" marL="0">
              <a:lnSpc>
                <a:spcPct val="100000"/>
              </a:lnSpc>
              <a:buNone/>
            </a:pPr>
            <a:r>
              <a:rPr lang="en-US" sz="1200" dirty="0">
                <a:solidFill>
                  <a:srgbClr val="384653"/>
                </a:solidFill>
                <a:latin typeface="GE SS Two Light" pitchFamily="34" charset="0"/>
                <a:ea typeface="GE SS Two Light" pitchFamily="34" charset="-122"/>
                <a:cs typeface="GE SS Two Light" pitchFamily="34" charset="-120"/>
              </a:rPr>
              <a:t>07</a:t>
            </a:r>
            <a:endParaRPr lang="en-US" sz="1200" dirty="0"/>
          </a:p>
        </p:txBody>
      </p:sp>
      <p:sp>
        <p:nvSpPr>
          <p:cNvPr id="25" name="Shape 23"/>
          <p:cNvSpPr/>
          <p:nvPr/>
        </p:nvSpPr>
        <p:spPr>
          <a:xfrm>
            <a:off x="8022528" y="4999236"/>
            <a:ext cx="3537258" cy="19050"/>
          </a:xfrm>
          <a:prstGeom prst="rect">
            <a:avLst/>
          </a:prstGeom>
          <a:solidFill>
            <a:srgbClr val="00AEEF"/>
          </a:solidFill>
          <a:ln/>
        </p:spPr>
      </p:sp>
      <p:sp>
        <p:nvSpPr>
          <p:cNvPr id="26" name="Text 24"/>
          <p:cNvSpPr/>
          <p:nvPr/>
        </p:nvSpPr>
        <p:spPr>
          <a:xfrm>
            <a:off x="8022528" y="5116314"/>
            <a:ext cx="3537258" cy="252710"/>
          </a:xfrm>
          <a:prstGeom prst="rect">
            <a:avLst/>
          </a:prstGeom>
          <a:noFill/>
          <a:ln/>
        </p:spPr>
        <p:txBody>
          <a:bodyPr wrap="none" lIns="0" tIns="0" rIns="0" bIns="0" rtlCol="0" anchor="t"/>
          <a:lstStyle/>
          <a:p>
            <a:pPr rtl="1" algn="r" indent="0" marL="0">
              <a:lnSpc>
                <a:spcPct val="133000"/>
              </a:lnSpc>
              <a:buNone/>
            </a:pPr>
            <a:r>
              <a:rPr lang="ar-SA" altLang="en-US" sz="1200" dirty="0">
                <a:solidFill>
                  <a:srgbClr val="384653"/>
                </a:solidFill>
                <a:latin typeface="WinSoft Pro Medium" pitchFamily="34" charset="0"/>
                <a:ea typeface="WinSoft Pro Medium" pitchFamily="34" charset="-122"/>
                <a:cs typeface="WinSoft Pro Medium" pitchFamily="34" charset="-120"/>
              </a:rPr>
              <a:t>اكتب قائمة بما يجب تجهيزه قبل يوم التقويم.</a:t>
            </a:r>
            <a:endParaRPr lang="ar-SA" sz="1200" dirty="0"/>
          </a:p>
        </p:txBody>
      </p:sp>
      <p:sp>
        <p:nvSpPr>
          <p:cNvPr id="27" name="Text 25"/>
          <p:cNvSpPr/>
          <p:nvPr/>
        </p:nvSpPr>
        <p:spPr>
          <a:xfrm>
            <a:off x="7548671" y="4749800"/>
            <a:ext cx="315905" cy="197445"/>
          </a:xfrm>
          <a:prstGeom prst="rect">
            <a:avLst/>
          </a:prstGeom>
          <a:noFill/>
          <a:ln/>
        </p:spPr>
        <p:txBody>
          <a:bodyPr wrap="none" lIns="0" tIns="0" rIns="0" bIns="0" rtlCol="0" anchor="ctr"/>
          <a:lstStyle/>
          <a:p>
            <a:pPr rtl="1" algn="r" indent="0" marL="0">
              <a:lnSpc>
                <a:spcPct val="100000"/>
              </a:lnSpc>
              <a:buNone/>
            </a:pPr>
            <a:r>
              <a:rPr lang="en-US" sz="1200" dirty="0">
                <a:solidFill>
                  <a:srgbClr val="384653"/>
                </a:solidFill>
                <a:latin typeface="GE SS Two Light" pitchFamily="34" charset="0"/>
                <a:ea typeface="GE SS Two Light" pitchFamily="34" charset="-122"/>
                <a:cs typeface="GE SS Two Light" pitchFamily="34" charset="-120"/>
              </a:rPr>
              <a:t>08</a:t>
            </a:r>
            <a:endParaRPr lang="en-US" sz="1200" dirty="0"/>
          </a:p>
        </p:txBody>
      </p:sp>
      <p:sp>
        <p:nvSpPr>
          <p:cNvPr id="28" name="Shape 26"/>
          <p:cNvSpPr/>
          <p:nvPr/>
        </p:nvSpPr>
        <p:spPr>
          <a:xfrm>
            <a:off x="4327218" y="4999236"/>
            <a:ext cx="3537358" cy="19050"/>
          </a:xfrm>
          <a:prstGeom prst="rect">
            <a:avLst/>
          </a:prstGeom>
          <a:solidFill>
            <a:srgbClr val="00AEEF"/>
          </a:solidFill>
          <a:ln/>
        </p:spPr>
      </p:sp>
      <p:sp>
        <p:nvSpPr>
          <p:cNvPr id="29" name="Text 27"/>
          <p:cNvSpPr/>
          <p:nvPr/>
        </p:nvSpPr>
        <p:spPr>
          <a:xfrm>
            <a:off x="4327218" y="5116314"/>
            <a:ext cx="3537358" cy="252710"/>
          </a:xfrm>
          <a:prstGeom prst="rect">
            <a:avLst/>
          </a:prstGeom>
          <a:noFill/>
          <a:ln/>
        </p:spPr>
        <p:txBody>
          <a:bodyPr wrap="none" lIns="0" tIns="0" rIns="0" bIns="0" rtlCol="0" anchor="t"/>
          <a:lstStyle/>
          <a:p>
            <a:pPr rtl="1" algn="r" indent="0" marL="0">
              <a:lnSpc>
                <a:spcPct val="133000"/>
              </a:lnSpc>
              <a:buNone/>
            </a:pPr>
            <a:r>
              <a:rPr lang="ar-SA" altLang="en-US" sz="1200" dirty="0">
                <a:solidFill>
                  <a:srgbClr val="384653"/>
                </a:solidFill>
                <a:latin typeface="WinSoft Pro Medium" pitchFamily="34" charset="0"/>
                <a:ea typeface="WinSoft Pro Medium" pitchFamily="34" charset="-122"/>
                <a:cs typeface="WinSoft Pro Medium" pitchFamily="34" charset="-120"/>
              </a:rPr>
              <a:t>سلّم الخطة النهائية ودليل مراجعة الأقران.</a:t>
            </a:r>
            <a:endParaRPr lang="ar-SA" sz="1200" dirty="0"/>
          </a:p>
        </p:txBody>
      </p:sp>
      <p:sp>
        <p:nvSpPr>
          <p:cNvPr id="30" name="Text 28"/>
          <p:cNvSpPr/>
          <p:nvPr/>
        </p:nvSpPr>
        <p:spPr>
          <a:xfrm>
            <a:off x="3853361" y="4749800"/>
            <a:ext cx="315905" cy="197445"/>
          </a:xfrm>
          <a:prstGeom prst="rect">
            <a:avLst/>
          </a:prstGeom>
          <a:noFill/>
          <a:ln/>
        </p:spPr>
        <p:txBody>
          <a:bodyPr wrap="none" lIns="0" tIns="0" rIns="0" bIns="0" rtlCol="0" anchor="ctr"/>
          <a:lstStyle/>
          <a:p>
            <a:pPr rtl="1" algn="r" indent="0" marL="0">
              <a:lnSpc>
                <a:spcPct val="100000"/>
              </a:lnSpc>
              <a:buNone/>
            </a:pPr>
            <a:r>
              <a:rPr lang="en-US" sz="1200" dirty="0">
                <a:solidFill>
                  <a:srgbClr val="384653"/>
                </a:solidFill>
                <a:latin typeface="GE SS Two Light" pitchFamily="34" charset="0"/>
                <a:ea typeface="GE SS Two Light" pitchFamily="34" charset="-122"/>
                <a:cs typeface="GE SS Two Light" pitchFamily="34" charset="-120"/>
              </a:rPr>
              <a:t>09</a:t>
            </a:r>
            <a:endParaRPr lang="en-US" sz="1200" dirty="0"/>
          </a:p>
        </p:txBody>
      </p:sp>
      <p:sp>
        <p:nvSpPr>
          <p:cNvPr id="31" name="Shape 29"/>
          <p:cNvSpPr/>
          <p:nvPr/>
        </p:nvSpPr>
        <p:spPr>
          <a:xfrm>
            <a:off x="632008" y="4999236"/>
            <a:ext cx="3537258" cy="19050"/>
          </a:xfrm>
          <a:prstGeom prst="rect">
            <a:avLst/>
          </a:prstGeom>
          <a:solidFill>
            <a:srgbClr val="00AEEF"/>
          </a:solidFill>
          <a:ln/>
        </p:spPr>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6">
    <p:spTree>
      <p:nvGrpSpPr>
        <p:cNvPr id="1" name=""/>
        <p:cNvGrpSpPr/>
        <p:nvPr/>
      </p:nvGrpSpPr>
      <p:grpSpPr>
        <a:xfrm>
          <a:off x="0" y="0"/>
          <a:ext cx="0" cy="0"/>
          <a:chOff x="0" y="0"/>
          <a:chExt cx="0" cy="0"/>
        </a:xfrm>
      </p:grpSpPr>
      <p:sp>
        <p:nvSpPr>
          <p:cNvPr id="2" name="Text 0"/>
          <p:cNvSpPr/>
          <p:nvPr/>
        </p:nvSpPr>
        <p:spPr>
          <a:xfrm>
            <a:off x="631908" y="489843"/>
            <a:ext cx="10927878" cy="519609"/>
          </a:xfrm>
          <a:prstGeom prst="rect">
            <a:avLst/>
          </a:prstGeom>
          <a:noFill/>
          <a:ln/>
        </p:spPr>
        <p:txBody>
          <a:bodyPr wrap="none" lIns="0" tIns="0" rIns="0" bIns="0" rtlCol="0" anchor="t"/>
          <a:lstStyle/>
          <a:p>
            <a:pPr rtl="1" algn="r" indent="0" marL="0">
              <a:lnSpc>
                <a:spcPct val="104000"/>
              </a:lnSpc>
              <a:buNone/>
            </a:pPr>
            <a:r>
              <a:rPr lang="ar-SA" altLang="en-US" sz="3250" b="1" dirty="0">
                <a:solidFill>
                  <a:srgbClr val="2E3C4E"/>
                </a:solidFill>
                <a:latin typeface="GE SS Two Light" pitchFamily="34" charset="0"/>
                <a:ea typeface="GE SS Two Light" pitchFamily="34" charset="-122"/>
                <a:cs typeface="GE SS Two Light" pitchFamily="34" charset="-120"/>
              </a:rPr>
              <a:t>ورقة العمل (2.3): خطة تقييم شاملة نهائية</a:t>
            </a:r>
            <a:endParaRPr lang="ar-SA" sz="3250" dirty="0"/>
          </a:p>
        </p:txBody>
      </p:sp>
      <p:sp>
        <p:nvSpPr>
          <p:cNvPr id="3" name="Text 1"/>
          <p:cNvSpPr/>
          <p:nvPr/>
        </p:nvSpPr>
        <p:spPr>
          <a:xfrm>
            <a:off x="22324" y="1325364"/>
            <a:ext cx="11537463" cy="252710"/>
          </a:xfrm>
          <a:prstGeom prst="rect">
            <a:avLst/>
          </a:prstGeom>
          <a:noFill/>
          <a:ln/>
        </p:spPr>
        <p:txBody>
          <a:bodyPr wrap="none" lIns="0" tIns="0" rIns="0" bIns="0" rtlCol="0" anchor="t"/>
          <a:lstStyle/>
          <a:p>
            <a:pPr rtl="1" algn="r" indent="0" marL="0">
              <a:lnSpc>
                <a:spcPct val="133000"/>
              </a:lnSpc>
              <a:buNone/>
            </a:pPr>
            <a:r>
              <a:rPr lang="ar-SA" altLang="en-US" sz="1200" dirty="0">
                <a:solidFill>
                  <a:srgbClr val="384653"/>
                </a:solidFill>
                <a:latin typeface="WinSoft Pro Medium" pitchFamily="34" charset="0"/>
                <a:ea typeface="WinSoft Pro Medium" pitchFamily="34" charset="-122"/>
                <a:cs typeface="WinSoft Pro Medium" pitchFamily="34" charset="-120"/>
              </a:rPr>
              <a:t>قم بتعبئة النموذج الآتي لمراجعة الأقران:</a:t>
            </a:r>
            <a:endParaRPr lang="ar-SA" sz="1200" dirty="0"/>
          </a:p>
        </p:txBody>
      </p:sp>
      <p:graphicFrame>
        <p:nvGraphicFramePr>
          <p:cNvPr id="57" name="Table 0"/>
          <p:cNvGraphicFramePr>
            <a:graphicFrameLocks noGrp="1"/>
          </p:cNvGraphicFramePr>
          <p:nvPr>
            <p:extLst>
              <p:ext uri="{D42A27DB-BD31-4B8C-83A1-F6EECF244321}">
                <p14:modId xmlns:p14="http://schemas.microsoft.com/office/powerpoint/2010/main" val="1579011935"/>
              </p:ext>
            </p:extLst>
          </p:nvPr>
        </p:nvGraphicFramePr>
        <p:xfrm>
          <a:off x="631908" y="1755775"/>
          <a:ext cx="9143771" cy="914400"/>
        </p:xfrm>
        <a:graphic>
          <a:graphicData uri="http://schemas.openxmlformats.org/drawingml/2006/table">
            <a:tbl>
              <a:tblPr/>
              <a:tblGrid>
                <a:gridCol w="1696007"/>
                <a:gridCol w="2525433"/>
                <a:gridCol w="2359329"/>
                <a:gridCol w="2226009"/>
                <a:gridCol w="2121101"/>
              </a:tblGrid>
              <a:tr h="454907">
                <a:tc>
                  <a:txBody>
                    <a:bodyPr/>
                    <a:lstStyle/>
                    <a:p>
                      <a:pPr indent="0" marL="0">
                        <a:buNone/>
                      </a:pPr>
                      <a:r>
                        <a:rPr lang="en-US" sz="1200" b="1" dirty="0">
                          <a:solidFill>
                            <a:srgbClr val="FFFFFF"/>
                          </a:solidFill>
                          <a:latin typeface="WinSoft Pro" pitchFamily="34" charset="0"/>
                          <a:ea typeface="WinSoft Pro" pitchFamily="34" charset="-122"/>
                          <a:cs typeface="WinSoft Pro" pitchFamily="34" charset="-120"/>
                        </a:rPr>
                        <a:t>تعليق/إجراء</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00AEEF"/>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AEEF"/>
                      </a:solidFill>
                      <a:prstDash val="solid"/>
                      <a:round/>
                      <a:headEnd type="none" w="med" len="med"/>
                      <a:tailEnd type="none" w="med" len="med"/>
                    </a:lnB>
                    <a:solidFill>
                      <a:srgbClr val="00AEEF"/>
                    </a:solidFill>
                  </a:tcPr>
                </a:tc>
                <a:tc>
                  <a:txBody>
                    <a:bodyPr/>
                    <a:lstStyle/>
                    <a:p>
                      <a:pPr indent="0" marL="0">
                        <a:buNone/>
                      </a:pPr>
                      <a:r>
                        <a:rPr lang="en-US" sz="1200" b="1" dirty="0">
                          <a:solidFill>
                            <a:srgbClr val="FFFFFF"/>
                          </a:solidFill>
                          <a:latin typeface="WinSoft Pro" pitchFamily="34" charset="0"/>
                          <a:ea typeface="WinSoft Pro" pitchFamily="34" charset="-122"/>
                          <a:cs typeface="WinSoft Pro" pitchFamily="34" charset="-120"/>
                        </a:rPr>
                        <a:t>لا</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00AEEF"/>
                      </a:solidFill>
                      <a:prstDash val="solid"/>
                      <a:round/>
                      <a:headEnd type="none" w="med" len="med"/>
                      <a:tailEnd type="none" w="med" len="med"/>
                    </a:lnL>
                    <a:lnR w="12700" cap="flat" cmpd="sng" algn="ctr">
                      <a:solidFill>
                        <a:srgbClr val="00AEEF"/>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AEEF"/>
                      </a:solidFill>
                      <a:prstDash val="solid"/>
                      <a:round/>
                      <a:headEnd type="none" w="med" len="med"/>
                      <a:tailEnd type="none" w="med" len="med"/>
                    </a:lnB>
                    <a:solidFill>
                      <a:srgbClr val="00AEEF"/>
                    </a:solidFill>
                  </a:tcPr>
                </a:tc>
                <a:tc>
                  <a:txBody>
                    <a:bodyPr/>
                    <a:lstStyle/>
                    <a:p>
                      <a:pPr indent="0" marL="0">
                        <a:buNone/>
                      </a:pPr>
                      <a:r>
                        <a:rPr lang="en-US" sz="1200" b="1" dirty="0">
                          <a:solidFill>
                            <a:srgbClr val="FFFFFF"/>
                          </a:solidFill>
                          <a:latin typeface="WinSoft Pro" pitchFamily="34" charset="0"/>
                          <a:ea typeface="WinSoft Pro" pitchFamily="34" charset="-122"/>
                          <a:cs typeface="WinSoft Pro" pitchFamily="34" charset="-120"/>
                        </a:rPr>
                        <a:t>جزئي</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00AEEF"/>
                      </a:solidFill>
                      <a:prstDash val="solid"/>
                      <a:round/>
                      <a:headEnd type="none" w="med" len="med"/>
                      <a:tailEnd type="none" w="med" len="med"/>
                    </a:lnL>
                    <a:lnR w="12700" cap="flat" cmpd="sng" algn="ctr">
                      <a:solidFill>
                        <a:srgbClr val="00AEEF"/>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AEEF"/>
                      </a:solidFill>
                      <a:prstDash val="solid"/>
                      <a:round/>
                      <a:headEnd type="none" w="med" len="med"/>
                      <a:tailEnd type="none" w="med" len="med"/>
                    </a:lnB>
                    <a:solidFill>
                      <a:srgbClr val="00AEEF"/>
                    </a:solidFill>
                  </a:tcPr>
                </a:tc>
                <a:tc>
                  <a:txBody>
                    <a:bodyPr/>
                    <a:lstStyle/>
                    <a:p>
                      <a:pPr indent="0" marL="0">
                        <a:buNone/>
                      </a:pPr>
                      <a:r>
                        <a:rPr lang="en-US" sz="1200" b="1" dirty="0">
                          <a:solidFill>
                            <a:srgbClr val="FFFFFF"/>
                          </a:solidFill>
                          <a:latin typeface="WinSoft Pro" pitchFamily="34" charset="0"/>
                          <a:ea typeface="WinSoft Pro" pitchFamily="34" charset="-122"/>
                          <a:cs typeface="WinSoft Pro" pitchFamily="34" charset="-120"/>
                        </a:rPr>
                        <a:t>نعم</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00AEEF"/>
                      </a:solidFill>
                      <a:prstDash val="solid"/>
                      <a:round/>
                      <a:headEnd type="none" w="med" len="med"/>
                      <a:tailEnd type="none" w="med" len="med"/>
                    </a:lnL>
                    <a:lnR w="12700" cap="flat" cmpd="sng" algn="ctr">
                      <a:solidFill>
                        <a:srgbClr val="00AEEF"/>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AEEF"/>
                      </a:solidFill>
                      <a:prstDash val="solid"/>
                      <a:round/>
                      <a:headEnd type="none" w="med" len="med"/>
                      <a:tailEnd type="none" w="med" len="med"/>
                    </a:lnB>
                    <a:solidFill>
                      <a:srgbClr val="00AEEF"/>
                    </a:solidFill>
                  </a:tcPr>
                </a:tc>
                <a:tc>
                  <a:txBody>
                    <a:bodyPr/>
                    <a:lstStyle/>
                    <a:p>
                      <a:pPr indent="0" marL="0">
                        <a:buNone/>
                      </a:pPr>
                      <a:r>
                        <a:rPr lang="en-US" sz="1200" b="1" dirty="0">
                          <a:solidFill>
                            <a:srgbClr val="FFFFFF"/>
                          </a:solidFill>
                          <a:latin typeface="WinSoft Pro" pitchFamily="34" charset="0"/>
                          <a:ea typeface="WinSoft Pro" pitchFamily="34" charset="-122"/>
                          <a:cs typeface="WinSoft Pro" pitchFamily="34" charset="-120"/>
                        </a:rPr>
                        <a:t>سؤال المراجعة</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00AEEF"/>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AEEF"/>
                      </a:solidFill>
                      <a:prstDash val="solid"/>
                      <a:round/>
                      <a:headEnd type="none" w="med" len="med"/>
                      <a:tailEnd type="none" w="med" len="med"/>
                    </a:lnB>
                    <a:solidFill>
                      <a:srgbClr val="00AEEF"/>
                    </a:solidFill>
                  </a:tcPr>
                </a:tc>
              </a:tr>
              <a:tr h="454907">
                <a:tc>
                  <a:txBody>
                    <a:bodyPr/>
                    <a:lstStyle/>
                    <a:p>
                      <a:pPr indent="0" marL="0">
                        <a:buNone/>
                      </a:pPr>
                      <a:endParaRPr lang="en-US" sz="12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F5F5F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F5F5F5"/>
                      </a:solidFill>
                      <a:prstDash val="solid"/>
                      <a:round/>
                      <a:headEnd type="none" w="med" len="med"/>
                      <a:tailEnd type="none" w="med" len="med"/>
                    </a:lnB>
                    <a:solidFill>
                      <a:srgbClr val="000000">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5F5F5"/>
                      </a:solidFill>
                      <a:prstDash val="solid"/>
                      <a:round/>
                      <a:headEnd type="none" w="med" len="med"/>
                      <a:tailEnd type="none" w="med" len="med"/>
                    </a:lnL>
                    <a:lnR w="12700" cap="flat" cmpd="sng" algn="ctr">
                      <a:solidFill>
                        <a:srgbClr val="F5F5F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F5F5F5"/>
                      </a:solidFill>
                      <a:prstDash val="solid"/>
                      <a:round/>
                      <a:headEnd type="none" w="med" len="med"/>
                      <a:tailEnd type="none" w="med" len="med"/>
                    </a:lnB>
                    <a:solidFill>
                      <a:srgbClr val="000000">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5F5F5"/>
                      </a:solidFill>
                      <a:prstDash val="solid"/>
                      <a:round/>
                      <a:headEnd type="none" w="med" len="med"/>
                      <a:tailEnd type="none" w="med" len="med"/>
                    </a:lnL>
                    <a:lnR w="12700" cap="flat" cmpd="sng" algn="ctr">
                      <a:solidFill>
                        <a:srgbClr val="F5F5F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F5F5F5"/>
                      </a:solidFill>
                      <a:prstDash val="solid"/>
                      <a:round/>
                      <a:headEnd type="none" w="med" len="med"/>
                      <a:tailEnd type="none" w="med" len="med"/>
                    </a:lnB>
                    <a:solidFill>
                      <a:srgbClr val="000000">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5F5F5"/>
                      </a:solidFill>
                      <a:prstDash val="solid"/>
                      <a:round/>
                      <a:headEnd type="none" w="med" len="med"/>
                      <a:tailEnd type="none" w="med" len="med"/>
                    </a:lnL>
                    <a:lnR w="12700" cap="flat" cmpd="sng" algn="ctr">
                      <a:solidFill>
                        <a:srgbClr val="F5F5F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F5F5F5"/>
                      </a:solidFill>
                      <a:prstDash val="solid"/>
                      <a:round/>
                      <a:headEnd type="none" w="med" len="med"/>
                      <a:tailEnd type="none" w="med" len="med"/>
                    </a:lnB>
                    <a:solidFill>
                      <a:srgbClr val="000000">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هل الكفاءة والأدلة واضحة؟</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5F5F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F5F5F5"/>
                      </a:solidFill>
                      <a:prstDash val="solid"/>
                      <a:round/>
                      <a:headEnd type="none" w="med" len="med"/>
                      <a:tailEnd type="none" w="med" len="med"/>
                    </a:lnB>
                    <a:solidFill>
                      <a:srgbClr val="000000">
                        <a:alpha val="4000"/>
                      </a:srgbClr>
                    </a:solidFill>
                  </a:tcPr>
                </a:tc>
              </a:tr>
              <a:tr h="707610">
                <a:tc>
                  <a:txBody>
                    <a:bodyPr/>
                    <a:lstStyle/>
                    <a:p>
                      <a:pPr indent="0" marL="0">
                        <a:buNone/>
                      </a:pPr>
                      <a:endParaRPr lang="en-US" sz="12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هل كل تسهيل يعالج حاجزًا محددًا؟</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FFFFF"/>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4000"/>
                      </a:srgbClr>
                    </a:solidFill>
                  </a:tcPr>
                </a:tc>
              </a:tr>
              <a:tr h="454907">
                <a:tc>
                  <a:txBody>
                    <a:bodyPr/>
                    <a:lstStyle/>
                    <a:p>
                      <a:pPr indent="0" marL="0">
                        <a:buNone/>
                      </a:pPr>
                      <a:endParaRPr lang="en-US" sz="12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F5F5F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F5F5F5"/>
                      </a:solidFill>
                      <a:prstDash val="solid"/>
                      <a:round/>
                      <a:headEnd type="none" w="med" len="med"/>
                      <a:tailEnd type="none" w="med" len="med"/>
                    </a:lnB>
                    <a:solidFill>
                      <a:srgbClr val="000000">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5F5F5"/>
                      </a:solidFill>
                      <a:prstDash val="solid"/>
                      <a:round/>
                      <a:headEnd type="none" w="med" len="med"/>
                      <a:tailEnd type="none" w="med" len="med"/>
                    </a:lnL>
                    <a:lnR w="12700" cap="flat" cmpd="sng" algn="ctr">
                      <a:solidFill>
                        <a:srgbClr val="F5F5F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F5F5F5"/>
                      </a:solidFill>
                      <a:prstDash val="solid"/>
                      <a:round/>
                      <a:headEnd type="none" w="med" len="med"/>
                      <a:tailEnd type="none" w="med" len="med"/>
                    </a:lnB>
                    <a:solidFill>
                      <a:srgbClr val="000000">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5F5F5"/>
                      </a:solidFill>
                      <a:prstDash val="solid"/>
                      <a:round/>
                      <a:headEnd type="none" w="med" len="med"/>
                      <a:tailEnd type="none" w="med" len="med"/>
                    </a:lnL>
                    <a:lnR w="12700" cap="flat" cmpd="sng" algn="ctr">
                      <a:solidFill>
                        <a:srgbClr val="F5F5F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F5F5F5"/>
                      </a:solidFill>
                      <a:prstDash val="solid"/>
                      <a:round/>
                      <a:headEnd type="none" w="med" len="med"/>
                      <a:tailEnd type="none" w="med" len="med"/>
                    </a:lnB>
                    <a:solidFill>
                      <a:srgbClr val="000000">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5F5F5"/>
                      </a:solidFill>
                      <a:prstDash val="solid"/>
                      <a:round/>
                      <a:headEnd type="none" w="med" len="med"/>
                      <a:tailEnd type="none" w="med" len="med"/>
                    </a:lnL>
                    <a:lnR w="12700" cap="flat" cmpd="sng" algn="ctr">
                      <a:solidFill>
                        <a:srgbClr val="F5F5F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F5F5F5"/>
                      </a:solidFill>
                      <a:prstDash val="solid"/>
                      <a:round/>
                      <a:headEnd type="none" w="med" len="med"/>
                      <a:tailEnd type="none" w="med" len="med"/>
                    </a:lnB>
                    <a:solidFill>
                      <a:srgbClr val="000000">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هل الصلاحية محمية؟</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5F5F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F5F5F5"/>
                      </a:solidFill>
                      <a:prstDash val="solid"/>
                      <a:round/>
                      <a:headEnd type="none" w="med" len="med"/>
                      <a:tailEnd type="none" w="med" len="med"/>
                    </a:lnB>
                    <a:solidFill>
                      <a:srgbClr val="000000">
                        <a:alpha val="4000"/>
                      </a:srgbClr>
                    </a:solidFill>
                  </a:tcPr>
                </a:tc>
              </a:tr>
              <a:tr h="454907">
                <a:tc>
                  <a:txBody>
                    <a:bodyPr/>
                    <a:lstStyle/>
                    <a:p>
                      <a:pPr indent="0" marL="0">
                        <a:buNone/>
                      </a:pPr>
                      <a:endParaRPr lang="en-US" sz="12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هل الترتيبات قابلة للتنفيذ؟</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FFFFF"/>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4000"/>
                      </a:srgbClr>
                    </a:solidFill>
                  </a:tcPr>
                </a:tc>
              </a:tr>
              <a:tr h="454907">
                <a:tc>
                  <a:txBody>
                    <a:bodyPr/>
                    <a:lstStyle/>
                    <a:p>
                      <a:pPr indent="0" marL="0">
                        <a:buNone/>
                      </a:pPr>
                      <a:endParaRPr lang="en-US" sz="12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F5F5F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F5F5F5"/>
                      </a:solidFill>
                      <a:prstDash val="solid"/>
                      <a:round/>
                      <a:headEnd type="none" w="med" len="med"/>
                      <a:tailEnd type="none" w="med" len="med"/>
                    </a:lnB>
                    <a:solidFill>
                      <a:srgbClr val="000000">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5F5F5"/>
                      </a:solidFill>
                      <a:prstDash val="solid"/>
                      <a:round/>
                      <a:headEnd type="none" w="med" len="med"/>
                      <a:tailEnd type="none" w="med" len="med"/>
                    </a:lnL>
                    <a:lnR w="12700" cap="flat" cmpd="sng" algn="ctr">
                      <a:solidFill>
                        <a:srgbClr val="F5F5F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F5F5F5"/>
                      </a:solidFill>
                      <a:prstDash val="solid"/>
                      <a:round/>
                      <a:headEnd type="none" w="med" len="med"/>
                      <a:tailEnd type="none" w="med" len="med"/>
                    </a:lnB>
                    <a:solidFill>
                      <a:srgbClr val="000000">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5F5F5"/>
                      </a:solidFill>
                      <a:prstDash val="solid"/>
                      <a:round/>
                      <a:headEnd type="none" w="med" len="med"/>
                      <a:tailEnd type="none" w="med" len="med"/>
                    </a:lnL>
                    <a:lnR w="12700" cap="flat" cmpd="sng" algn="ctr">
                      <a:solidFill>
                        <a:srgbClr val="F5F5F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F5F5F5"/>
                      </a:solidFill>
                      <a:prstDash val="solid"/>
                      <a:round/>
                      <a:headEnd type="none" w="med" len="med"/>
                      <a:tailEnd type="none" w="med" len="med"/>
                    </a:lnB>
                    <a:solidFill>
                      <a:srgbClr val="000000">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5F5F5"/>
                      </a:solidFill>
                      <a:prstDash val="solid"/>
                      <a:round/>
                      <a:headEnd type="none" w="med" len="med"/>
                      <a:tailEnd type="none" w="med" len="med"/>
                    </a:lnL>
                    <a:lnR w="12700" cap="flat" cmpd="sng" algn="ctr">
                      <a:solidFill>
                        <a:srgbClr val="F5F5F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F5F5F5"/>
                      </a:solidFill>
                      <a:prstDash val="solid"/>
                      <a:round/>
                      <a:headEnd type="none" w="med" len="med"/>
                      <a:tailEnd type="none" w="med" len="med"/>
                    </a:lnB>
                    <a:solidFill>
                      <a:srgbClr val="000000">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هل الأدوار واضحة؟</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5F5F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F5F5F5"/>
                      </a:solidFill>
                      <a:prstDash val="solid"/>
                      <a:round/>
                      <a:headEnd type="none" w="med" len="med"/>
                      <a:tailEnd type="none" w="med" len="med"/>
                    </a:lnB>
                    <a:solidFill>
                      <a:srgbClr val="000000">
                        <a:alpha val="4000"/>
                      </a:srgbClr>
                    </a:solidFill>
                  </a:tcPr>
                </a:tc>
              </a:tr>
              <a:tr h="454907">
                <a:tc>
                  <a:txBody>
                    <a:bodyPr/>
                    <a:lstStyle/>
                    <a:p>
                      <a:pPr indent="0" marL="0">
                        <a:buNone/>
                      </a:pPr>
                      <a:endParaRPr lang="en-US" sz="12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هل التوثيق والسرية معالجان؟</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FFFFF"/>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4000"/>
                      </a:srgbClr>
                    </a:solidFill>
                  </a:tcPr>
                </a:tc>
              </a:tr>
              <a:tr h="707610">
                <a:tc>
                  <a:txBody>
                    <a:bodyPr/>
                    <a:lstStyle/>
                    <a:p>
                      <a:pPr indent="0" marL="0">
                        <a:buNone/>
                      </a:pPr>
                      <a:endParaRPr lang="en-US" sz="12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F5F5F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F5F5F5"/>
                      </a:solidFill>
                      <a:prstDash val="solid"/>
                      <a:round/>
                      <a:headEnd type="none" w="med" len="med"/>
                      <a:tailEnd type="none" w="med" len="med"/>
                    </a:lnB>
                    <a:solidFill>
                      <a:srgbClr val="000000">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5F5F5"/>
                      </a:solidFill>
                      <a:prstDash val="solid"/>
                      <a:round/>
                      <a:headEnd type="none" w="med" len="med"/>
                      <a:tailEnd type="none" w="med" len="med"/>
                    </a:lnL>
                    <a:lnR w="12700" cap="flat" cmpd="sng" algn="ctr">
                      <a:solidFill>
                        <a:srgbClr val="F5F5F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F5F5F5"/>
                      </a:solidFill>
                      <a:prstDash val="solid"/>
                      <a:round/>
                      <a:headEnd type="none" w="med" len="med"/>
                      <a:tailEnd type="none" w="med" len="med"/>
                    </a:lnB>
                    <a:solidFill>
                      <a:srgbClr val="000000">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5F5F5"/>
                      </a:solidFill>
                      <a:prstDash val="solid"/>
                      <a:round/>
                      <a:headEnd type="none" w="med" len="med"/>
                      <a:tailEnd type="none" w="med" len="med"/>
                    </a:lnL>
                    <a:lnR w="12700" cap="flat" cmpd="sng" algn="ctr">
                      <a:solidFill>
                        <a:srgbClr val="F5F5F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F5F5F5"/>
                      </a:solidFill>
                      <a:prstDash val="solid"/>
                      <a:round/>
                      <a:headEnd type="none" w="med" len="med"/>
                      <a:tailEnd type="none" w="med" len="med"/>
                    </a:lnB>
                    <a:solidFill>
                      <a:srgbClr val="000000">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5F5F5"/>
                      </a:solidFill>
                      <a:prstDash val="solid"/>
                      <a:round/>
                      <a:headEnd type="none" w="med" len="med"/>
                      <a:tailEnd type="none" w="med" len="med"/>
                    </a:lnL>
                    <a:lnR w="12700" cap="flat" cmpd="sng" algn="ctr">
                      <a:solidFill>
                        <a:srgbClr val="F5F5F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F5F5F5"/>
                      </a:solidFill>
                      <a:prstDash val="solid"/>
                      <a:round/>
                      <a:headEnd type="none" w="med" len="med"/>
                      <a:tailEnd type="none" w="med" len="med"/>
                    </a:lnB>
                    <a:solidFill>
                      <a:srgbClr val="000000">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هل توجد ≥3 مؤشرات قابلة للقياس؟</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5F5F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F5F5F5"/>
                      </a:solidFill>
                      <a:prstDash val="solid"/>
                      <a:round/>
                      <a:headEnd type="none" w="med" len="med"/>
                      <a:tailEnd type="none" w="med" len="med"/>
                    </a:lnB>
                    <a:solidFill>
                      <a:srgbClr val="000000">
                        <a:alpha val="4000"/>
                      </a:srgbClr>
                    </a:solidFill>
                  </a:tcPr>
                </a:tc>
              </a:tr>
              <a:tr h="454907">
                <a:tc>
                  <a:txBody>
                    <a:bodyPr/>
                    <a:lstStyle/>
                    <a:p>
                      <a:pPr indent="0" marL="0">
                        <a:buNone/>
                      </a:pPr>
                      <a:endParaRPr lang="en-US" sz="12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FFFFFF">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FFFFFF">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FFFFFF">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FFFFFF">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هل اختبرت الخطة بالمحاكاة؟</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FFFFF"/>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FFFFFF">
                        <a:alpha val="4000"/>
                      </a:srgbClr>
                    </a:solidFill>
                  </a:tcPr>
                </a:tc>
              </a:tr>
            </a:tbl>
          </a:graphicData>
        </a:graphic>
      </p:graphicFrame>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57">
    <p:spTree>
      <p:nvGrpSpPr>
        <p:cNvPr id="1" name=""/>
        <p:cNvGrpSpPr/>
        <p:nvPr/>
      </p:nvGrpSpPr>
      <p:grpSpPr>
        <a:xfrm>
          <a:off x="0" y="0"/>
          <a:ext cx="0" cy="0"/>
          <a:chOff x="0" y="0"/>
          <a:chExt cx="0" cy="0"/>
        </a:xfrm>
      </p:grpSpPr>
      <p:sp>
        <p:nvSpPr>
          <p:cNvPr id="2" name="Text 0"/>
          <p:cNvSpPr/>
          <p:nvPr/>
        </p:nvSpPr>
        <p:spPr>
          <a:xfrm>
            <a:off x="631908" y="1640086"/>
            <a:ext cx="10927878" cy="519609"/>
          </a:xfrm>
          <a:prstGeom prst="rect">
            <a:avLst/>
          </a:prstGeom>
          <a:noFill/>
          <a:ln/>
        </p:spPr>
        <p:txBody>
          <a:bodyPr wrap="none" lIns="0" tIns="0" rIns="0" bIns="0" rtlCol="0" anchor="t"/>
          <a:lstStyle/>
          <a:p>
            <a:pPr rtl="1" algn="r" indent="0" marL="0">
              <a:lnSpc>
                <a:spcPct val="104000"/>
              </a:lnSpc>
              <a:buNone/>
            </a:pPr>
            <a:r>
              <a:rPr lang="ar-SA" altLang="en-US" sz="3250" b="1" dirty="0">
                <a:solidFill>
                  <a:srgbClr val="2E3C4E"/>
                </a:solidFill>
                <a:latin typeface="GE SS Two Light" pitchFamily="34" charset="0"/>
                <a:ea typeface="GE SS Two Light" pitchFamily="34" charset="-122"/>
                <a:cs typeface="GE SS Two Light" pitchFamily="34" charset="-120"/>
              </a:rPr>
              <a:t>تقييم نشاط (2.3)</a:t>
            </a:r>
            <a:endParaRPr lang="ar-SA" sz="3250" dirty="0"/>
          </a:p>
        </p:txBody>
      </p:sp>
      <p:graphicFrame>
        <p:nvGraphicFramePr>
          <p:cNvPr id="58" name="Table 0"/>
          <p:cNvGraphicFramePr>
            <a:graphicFrameLocks noGrp="1"/>
          </p:cNvGraphicFramePr>
          <p:nvPr>
            <p:extLst>
              <p:ext uri="{D42A27DB-BD31-4B8C-83A1-F6EECF244321}">
                <p14:modId xmlns:p14="http://schemas.microsoft.com/office/powerpoint/2010/main" val="1579011935"/>
              </p:ext>
            </p:extLst>
          </p:nvPr>
        </p:nvGraphicFramePr>
        <p:xfrm>
          <a:off x="631908" y="2475607"/>
          <a:ext cx="9143771" cy="914400"/>
        </p:xfrm>
        <a:graphic>
          <a:graphicData uri="http://schemas.openxmlformats.org/drawingml/2006/table">
            <a:tbl>
              <a:tblPr/>
              <a:tblGrid>
                <a:gridCol w="2731970"/>
                <a:gridCol w="2731970"/>
                <a:gridCol w="2731970"/>
                <a:gridCol w="2731970"/>
              </a:tblGrid>
              <a:tr h="454907">
                <a:tc>
                  <a:txBody>
                    <a:bodyPr/>
                    <a:lstStyle/>
                    <a:p>
                      <a:pPr indent="0" marL="0">
                        <a:buNone/>
                      </a:pPr>
                      <a:r>
                        <a:rPr lang="en-US" sz="1200" b="1" dirty="0">
                          <a:solidFill>
                            <a:srgbClr val="FFFFFF"/>
                          </a:solidFill>
                          <a:latin typeface="WinSoft Pro" pitchFamily="34" charset="0"/>
                          <a:ea typeface="WinSoft Pro" pitchFamily="34" charset="-122"/>
                          <a:cs typeface="WinSoft Pro" pitchFamily="34" charset="-120"/>
                        </a:rPr>
                        <a:t>غير متحقق</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00AEEF"/>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AEEF"/>
                      </a:solidFill>
                      <a:prstDash val="solid"/>
                      <a:round/>
                      <a:headEnd type="none" w="med" len="med"/>
                      <a:tailEnd type="none" w="med" len="med"/>
                    </a:lnB>
                    <a:solidFill>
                      <a:srgbClr val="00AEEF"/>
                    </a:solidFill>
                  </a:tcPr>
                </a:tc>
                <a:tc>
                  <a:txBody>
                    <a:bodyPr/>
                    <a:lstStyle/>
                    <a:p>
                      <a:pPr indent="0" marL="0">
                        <a:buNone/>
                      </a:pPr>
                      <a:r>
                        <a:rPr lang="en-US" sz="1200" b="1" dirty="0">
                          <a:solidFill>
                            <a:srgbClr val="FFFFFF"/>
                          </a:solidFill>
                          <a:latin typeface="WinSoft Pro" pitchFamily="34" charset="0"/>
                          <a:ea typeface="WinSoft Pro" pitchFamily="34" charset="-122"/>
                          <a:cs typeface="WinSoft Pro" pitchFamily="34" charset="-120"/>
                        </a:rPr>
                        <a:t>جزئي</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00AEEF"/>
                      </a:solidFill>
                      <a:prstDash val="solid"/>
                      <a:round/>
                      <a:headEnd type="none" w="med" len="med"/>
                      <a:tailEnd type="none" w="med" len="med"/>
                    </a:lnL>
                    <a:lnR w="12700" cap="flat" cmpd="sng" algn="ctr">
                      <a:solidFill>
                        <a:srgbClr val="00AEEF"/>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AEEF"/>
                      </a:solidFill>
                      <a:prstDash val="solid"/>
                      <a:round/>
                      <a:headEnd type="none" w="med" len="med"/>
                      <a:tailEnd type="none" w="med" len="med"/>
                    </a:lnB>
                    <a:solidFill>
                      <a:srgbClr val="00AEEF"/>
                    </a:solidFill>
                  </a:tcPr>
                </a:tc>
                <a:tc>
                  <a:txBody>
                    <a:bodyPr/>
                    <a:lstStyle/>
                    <a:p>
                      <a:pPr indent="0" marL="0">
                        <a:buNone/>
                      </a:pPr>
                      <a:r>
                        <a:rPr lang="en-US" sz="1200" b="1" dirty="0">
                          <a:solidFill>
                            <a:srgbClr val="FFFFFF"/>
                          </a:solidFill>
                          <a:latin typeface="WinSoft Pro" pitchFamily="34" charset="0"/>
                          <a:ea typeface="WinSoft Pro" pitchFamily="34" charset="-122"/>
                          <a:cs typeface="WinSoft Pro" pitchFamily="34" charset="-120"/>
                        </a:rPr>
                        <a:t>متحقق بالكامل</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00AEEF"/>
                      </a:solidFill>
                      <a:prstDash val="solid"/>
                      <a:round/>
                      <a:headEnd type="none" w="med" len="med"/>
                      <a:tailEnd type="none" w="med" len="med"/>
                    </a:lnL>
                    <a:lnR w="12700" cap="flat" cmpd="sng" algn="ctr">
                      <a:solidFill>
                        <a:srgbClr val="00AEEF"/>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AEEF"/>
                      </a:solidFill>
                      <a:prstDash val="solid"/>
                      <a:round/>
                      <a:headEnd type="none" w="med" len="med"/>
                      <a:tailEnd type="none" w="med" len="med"/>
                    </a:lnB>
                    <a:solidFill>
                      <a:srgbClr val="00AEEF"/>
                    </a:solidFill>
                  </a:tcPr>
                </a:tc>
                <a:tc>
                  <a:txBody>
                    <a:bodyPr/>
                    <a:lstStyle/>
                    <a:p>
                      <a:pPr indent="0" marL="0">
                        <a:buNone/>
                      </a:pPr>
                      <a:r>
                        <a:rPr lang="en-US" sz="1200" b="1" dirty="0">
                          <a:solidFill>
                            <a:srgbClr val="FFFFFF"/>
                          </a:solidFill>
                          <a:latin typeface="WinSoft Pro" pitchFamily="34" charset="0"/>
                          <a:ea typeface="WinSoft Pro" pitchFamily="34" charset="-122"/>
                          <a:cs typeface="WinSoft Pro" pitchFamily="34" charset="-120"/>
                        </a:rPr>
                        <a:t>المعيار</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00AEEF"/>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0094D5"/>
                      </a:solidFill>
                      <a:prstDash val="solid"/>
                      <a:round/>
                      <a:headEnd type="none" w="med" len="med"/>
                      <a:tailEnd type="none" w="med" len="med"/>
                    </a:lnT>
                    <a:lnB w="12700" cap="flat" cmpd="sng" algn="ctr">
                      <a:solidFill>
                        <a:srgbClr val="00AEEF"/>
                      </a:solidFill>
                      <a:prstDash val="solid"/>
                      <a:round/>
                      <a:headEnd type="none" w="med" len="med"/>
                      <a:tailEnd type="none" w="med" len="med"/>
                    </a:lnB>
                    <a:solidFill>
                      <a:srgbClr val="00AEEF"/>
                    </a:solidFill>
                  </a:tcPr>
                </a:tc>
              </a:tr>
              <a:tr h="454907">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لم تنفذ</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F5F5F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F5F5F5"/>
                      </a:solidFill>
                      <a:prstDash val="solid"/>
                      <a:round/>
                      <a:headEnd type="none" w="med" len="med"/>
                      <a:tailEnd type="none" w="med" len="med"/>
                    </a:lnB>
                    <a:solidFill>
                      <a:srgbClr val="000000">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جزئية</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5F5F5"/>
                      </a:solidFill>
                      <a:prstDash val="solid"/>
                      <a:round/>
                      <a:headEnd type="none" w="med" len="med"/>
                      <a:tailEnd type="none" w="med" len="med"/>
                    </a:lnL>
                    <a:lnR w="12700" cap="flat" cmpd="sng" algn="ctr">
                      <a:solidFill>
                        <a:srgbClr val="F5F5F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F5F5F5"/>
                      </a:solidFill>
                      <a:prstDash val="solid"/>
                      <a:round/>
                      <a:headEnd type="none" w="med" len="med"/>
                      <a:tailEnd type="none" w="med" len="med"/>
                    </a:lnB>
                    <a:solidFill>
                      <a:srgbClr val="000000">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محاكاة ودليل مسجل</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5F5F5"/>
                      </a:solidFill>
                      <a:prstDash val="solid"/>
                      <a:round/>
                      <a:headEnd type="none" w="med" len="med"/>
                      <a:tailEnd type="none" w="med" len="med"/>
                    </a:lnL>
                    <a:lnR w="12700" cap="flat" cmpd="sng" algn="ctr">
                      <a:solidFill>
                        <a:srgbClr val="F5F5F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F5F5F5"/>
                      </a:solidFill>
                      <a:prstDash val="solid"/>
                      <a:round/>
                      <a:headEnd type="none" w="med" len="med"/>
                      <a:tailEnd type="none" w="med" len="med"/>
                    </a:lnB>
                    <a:solidFill>
                      <a:srgbClr val="000000">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اختبار الخطة</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5F5F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F5F5F5"/>
                      </a:solidFill>
                      <a:prstDash val="solid"/>
                      <a:round/>
                      <a:headEnd type="none" w="med" len="med"/>
                      <a:tailEnd type="none" w="med" len="med"/>
                    </a:lnB>
                    <a:solidFill>
                      <a:srgbClr val="000000">
                        <a:alpha val="4000"/>
                      </a:srgbClr>
                    </a:solidFill>
                  </a:tcPr>
                </a:tc>
              </a:tr>
              <a:tr h="454907">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غير واضحة</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بعضها</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عولجت المشكلات الرئيسة</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معالجة التغذية الراجعة</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FFFFF"/>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4000"/>
                      </a:srgbClr>
                    </a:solidFill>
                  </a:tcPr>
                </a:tc>
              </a:tr>
              <a:tr h="454907">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ناقصة</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F5F5F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F5F5F5"/>
                      </a:solidFill>
                      <a:prstDash val="solid"/>
                      <a:round/>
                      <a:headEnd type="none" w="med" len="med"/>
                      <a:tailEnd type="none" w="med" len="med"/>
                    </a:lnB>
                    <a:solidFill>
                      <a:srgbClr val="000000">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موجودة بضعف</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5F5F5"/>
                      </a:solidFill>
                      <a:prstDash val="solid"/>
                      <a:round/>
                      <a:headEnd type="none" w="med" len="med"/>
                      <a:tailEnd type="none" w="med" len="med"/>
                    </a:lnL>
                    <a:lnR w="12700" cap="flat" cmpd="sng" algn="ctr">
                      <a:solidFill>
                        <a:srgbClr val="F5F5F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F5F5F5"/>
                      </a:solidFill>
                      <a:prstDash val="solid"/>
                      <a:round/>
                      <a:headEnd type="none" w="med" len="med"/>
                      <a:tailEnd type="none" w="med" len="med"/>
                    </a:lnB>
                    <a:solidFill>
                      <a:srgbClr val="000000">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مناسبة ومبررة</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5F5F5"/>
                      </a:solidFill>
                      <a:prstDash val="solid"/>
                      <a:round/>
                      <a:headEnd type="none" w="med" len="med"/>
                      <a:tailEnd type="none" w="med" len="med"/>
                    </a:lnL>
                    <a:lnR w="12700" cap="flat" cmpd="sng" algn="ctr">
                      <a:solidFill>
                        <a:srgbClr val="F5F5F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F5F5F5"/>
                      </a:solidFill>
                      <a:prstDash val="solid"/>
                      <a:round/>
                      <a:headEnd type="none" w="med" len="med"/>
                      <a:tailEnd type="none" w="med" len="med"/>
                    </a:lnB>
                    <a:solidFill>
                      <a:srgbClr val="000000">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≥3 تسهيلات</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5F5F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F5F5F5"/>
                      </a:solidFill>
                      <a:prstDash val="solid"/>
                      <a:round/>
                      <a:headEnd type="none" w="med" len="med"/>
                      <a:tailEnd type="none" w="med" len="med"/>
                    </a:lnB>
                    <a:solidFill>
                      <a:srgbClr val="000000">
                        <a:alpha val="4000"/>
                      </a:srgbClr>
                    </a:solidFill>
                  </a:tcPr>
                </a:tc>
              </a:tr>
              <a:tr h="454907">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غائبة</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جزئية</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مؤشرات ومصادر واضحة</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المتابعة</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FFFFF"/>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4000"/>
                      </a:srgbClr>
                    </a:solidFill>
                  </a:tcPr>
                </a:tc>
              </a:tr>
              <a:tr h="454907">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غير قابلة للتنفيذ</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0094D5"/>
                      </a:solidFill>
                      <a:prstDash val="solid"/>
                      <a:round/>
                      <a:headEnd type="none" w="med" len="med"/>
                      <a:tailEnd type="none" w="med" len="med"/>
                    </a:lnL>
                    <a:lnR w="12700" cap="flat" cmpd="sng" algn="ctr">
                      <a:solidFill>
                        <a:srgbClr val="F5F5F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000000">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فجوات بسيطة</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5F5F5"/>
                      </a:solidFill>
                      <a:prstDash val="solid"/>
                      <a:round/>
                      <a:headEnd type="none" w="med" len="med"/>
                      <a:tailEnd type="none" w="med" len="med"/>
                    </a:lnL>
                    <a:lnR w="12700" cap="flat" cmpd="sng" algn="ctr">
                      <a:solidFill>
                        <a:srgbClr val="F5F5F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000000">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الأدوار والتوقيت والموارد واضحة</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5F5F5"/>
                      </a:solidFill>
                      <a:prstDash val="solid"/>
                      <a:round/>
                      <a:headEnd type="none" w="med" len="med"/>
                      <a:tailEnd type="none" w="med" len="med"/>
                    </a:lnL>
                    <a:lnR w="12700" cap="flat" cmpd="sng" algn="ctr">
                      <a:solidFill>
                        <a:srgbClr val="F5F5F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000000">
                        <a:alpha val="4000"/>
                      </a:srgbClr>
                    </a:solidFill>
                  </a:tcPr>
                </a:tc>
                <a:tc>
                  <a:txBody>
                    <a:bodyPr/>
                    <a:lstStyle/>
                    <a:p>
                      <a:pPr indent="0" marL="0">
                        <a:buNone/>
                      </a:pPr>
                      <a:r>
                        <a:rPr lang="en-US" sz="1200" dirty="0">
                          <a:solidFill>
                            <a:srgbClr val="384653"/>
                          </a:solidFill>
                          <a:latin typeface="WinSoft Pro" pitchFamily="34" charset="0"/>
                          <a:ea typeface="WinSoft Pro" pitchFamily="34" charset="-122"/>
                          <a:cs typeface="WinSoft Pro" pitchFamily="34" charset="-120"/>
                        </a:rPr>
                        <a:t>قابلية التنفيذ</a:t>
                      </a:r>
                      <a:endParaRPr lang="en-US" sz="1200" dirty="0">
                        <a:latin typeface="WinSoft Pro" charset="0"/>
                        <a:ea typeface="WinSoft Pro" charset="0"/>
                        <a:cs typeface="WinSoft Pro" charset="0"/>
                      </a:endParaRPr>
                    </a:p>
                  </a:txBody>
                  <a:tcPr marL="157979" marR="157979" marT="6350" marB="6350" anchor="ctr">
                    <a:lnL w="12700" cap="flat" cmpd="sng" algn="ctr">
                      <a:solidFill>
                        <a:srgbClr val="F5F5F5"/>
                      </a:solidFill>
                      <a:prstDash val="solid"/>
                      <a:round/>
                      <a:headEnd type="none" w="med" len="med"/>
                      <a:tailEnd type="none" w="med" len="med"/>
                    </a:lnL>
                    <a:lnR w="12700" cap="flat" cmpd="sng" algn="ctr">
                      <a:solidFill>
                        <a:srgbClr val="0094D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0094D5"/>
                      </a:solidFill>
                      <a:prstDash val="solid"/>
                      <a:round/>
                      <a:headEnd type="none" w="med" len="med"/>
                      <a:tailEnd type="none" w="med" len="med"/>
                    </a:lnB>
                    <a:solidFill>
                      <a:srgbClr val="000000">
                        <a:alpha val="4000"/>
                      </a:srgbClr>
                    </a:solidFill>
                  </a:tcPr>
                </a:tc>
              </a:tr>
            </a:tbl>
          </a:graphicData>
        </a:graphic>
      </p:graphicFrame>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57</Slides>
  <Notes>57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57</vt:i4>
      </vt:variant>
    </vt:vector>
  </HeadingPairs>
  <TitlesOfParts>
    <vt:vector size="6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lastModifiedBy/>
  <cp:revision>1</cp:revision>
  <dcterms:created xsi:type="dcterms:W3CDTF">2026-09-15T20:52:22Z</dcterms:created>
  <dcterms:modified xsi:type="dcterms:W3CDTF">2026-09-15T20:52:22Z</dcterms:modified>
</cp:coreProperties>
</file>