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6256000" cy="9144000"/>
  <p:notesSz cx="9144000" cy="16256000"/>
  <p:embeddedFontLst>
    <p:embeddedFont>
      <p:font typeface="Liter" charset="-122" pitchFamily="34"/>
      <p:regular r:id="rId26"/>
    </p:embeddedFont>
    <p:embeddedFont>
      <p:font typeface="Sorts Mill Goudy" charset="-122" pitchFamily="34"/>
      <p:regular r:id="rId2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font" Target="fonts/font1.fntdata"/><Relationship Id="rId2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753600" cy="9144000"/>
          </a:xfrm>
          <a:prstGeom prst="rect">
            <a:avLst/>
          </a:prstGeom>
          <a:solidFill>
            <a:srgbClr val="0F264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753600" cy="635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635000"/>
            <a:ext cx="508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spc="100" kern="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62000" y="1143000"/>
            <a:ext cx="1270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1397000"/>
            <a:ext cx="8382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44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Moodle External APIs Overview &amp; API Testing Tools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62000" y="3429000"/>
            <a:ext cx="812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Understanding Web Services, Protocols, Authentication, and Postman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4064000"/>
            <a:ext cx="2286000" cy="127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4292600"/>
            <a:ext cx="508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June 2026 · Training Course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62000" y="4673600"/>
            <a:ext cx="508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Developer Certification Program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62000" y="8420100"/>
            <a:ext cx="812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rgbClr val="FFFFFF">
                    <a:alpha val="3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 1 of the Moodle External API Integration Course</a:t>
            </a:r>
            <a:endParaRPr lang="en-US" sz="1600" dirty="0"/>
          </a:p>
        </p:txBody>
      </p:sp>
      <p:pic>
        <p:nvPicPr>
          <p:cNvPr id="12" name="Image 0" descr="https://images.unsplash.com/photo-1558494949-ef010cbdcc31?w=1200&amp;q=80">    </p:cNvPr>
          <p:cNvPicPr>
            <a:picLocks noChangeAspect="1"/>
          </p:cNvPicPr>
          <p:nvPr/>
        </p:nvPicPr>
        <p:blipFill>
          <a:blip r:embed="rId1"/>
          <a:srcRect l="21285" r="21285" t="0" b="0"/>
          <a:stretch/>
        </p:blipFill>
        <p:spPr>
          <a:xfrm>
            <a:off x="9753600" y="0"/>
            <a:ext cx="6502400" cy="635000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9753600" y="0"/>
            <a:ext cx="6502400" cy="50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4" name="Text 11"/>
          <p:cNvSpPr/>
          <p:nvPr/>
        </p:nvSpPr>
        <p:spPr>
          <a:xfrm>
            <a:off x="11430000" y="2794000"/>
            <a:ext cx="3429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200" dirty="0">
                <a:solidFill>
                  <a:srgbClr val="FFFFFF">
                    <a:alpha val="4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[ API INTEGRATION ]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160000" y="6604000"/>
            <a:ext cx="254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500+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2700000" y="6604000"/>
            <a:ext cx="254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160000" y="7747000"/>
            <a:ext cx="5334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Built-in API Functions ｜ Recommended Protocol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10160000" y="8483600"/>
            <a:ext cx="5334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9" name="Text 16"/>
          <p:cNvSpPr/>
          <p:nvPr/>
        </p:nvSpPr>
        <p:spPr>
          <a:xfrm>
            <a:off x="10160000" y="8572500"/>
            <a:ext cx="5334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Web Services Framework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635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3500"/>
            <a:ext cx="16256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279400"/>
            <a:ext cx="6096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Contents</a:t>
            </a:r>
            <a:pPr>
              <a:lnSpc>
                <a:spcPct val="100000"/>
              </a:lnSpc>
            </a:pPr>
            <a:r>
              <a:rPr lang="en-US" sz="17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/ COURSE OUTLINE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62000" y="990600"/>
            <a:ext cx="14732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1270000"/>
            <a:ext cx="1143000" cy="825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032000" y="12700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Understanding Moodle APIs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032000" y="17145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 APIs, internal vs external APIs, Moodle Web Services overview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62000" y="2222500"/>
            <a:ext cx="7620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0" name="Text 8"/>
          <p:cNvSpPr/>
          <p:nvPr/>
        </p:nvSpPr>
        <p:spPr>
          <a:xfrm>
            <a:off x="762000" y="2438400"/>
            <a:ext cx="1143000" cy="825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032000" y="24384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Protocols, Authentication &amp; Security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032000" y="28829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REST, SOAP, XML-RPC, AJAX, tokens, user permissions and capabilities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62000" y="3390900"/>
            <a:ext cx="7620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4" name="Text 12"/>
          <p:cNvSpPr/>
          <p:nvPr/>
        </p:nvSpPr>
        <p:spPr>
          <a:xfrm>
            <a:off x="762000" y="3606800"/>
            <a:ext cx="1143000" cy="825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032000" y="36068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API Structure &amp; Endpoints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32000" y="40513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Request/response structure, common API endpoints, external services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62000" y="4559300"/>
            <a:ext cx="7620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8" name="Text 16"/>
          <p:cNvSpPr/>
          <p:nvPr/>
        </p:nvSpPr>
        <p:spPr>
          <a:xfrm>
            <a:off x="762000" y="4775200"/>
            <a:ext cx="1143000" cy="825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032000" y="47752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Testing Moodle APIs with Postman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032000" y="52197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Enabling web services, creating tokens, Postman testing, first API calls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62000" y="5727700"/>
            <a:ext cx="7620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0" y="1270000"/>
            <a:ext cx="6350000" cy="5588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3" name="Text 21"/>
          <p:cNvSpPr/>
          <p:nvPr/>
        </p:nvSpPr>
        <p:spPr>
          <a:xfrm>
            <a:off x="9448800" y="1524000"/>
            <a:ext cx="584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LEARNING OBJECTIVES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9448800" y="1955800"/>
            <a:ext cx="2540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5" name="Text 23"/>
          <p:cNvSpPr/>
          <p:nvPr/>
        </p:nvSpPr>
        <p:spPr>
          <a:xfrm>
            <a:off x="9448800" y="2184400"/>
            <a:ext cx="5842000" cy="44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70000"/>
              </a:lnSpc>
            </a:pPr>
            <a:r>
              <a:rPr lang="en-US" sz="15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API Concepts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4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Understand what external APIs are and how Moodle Web Services enable secure external integrations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5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Protocols &amp; Auth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4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Learn REST, SOAP, XML-RPC protocols and token-based authentication with capability controls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5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 Testing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4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 web services, create tokens, and test Moodle APIs using Postman with real examples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62000" y="8382000"/>
            <a:ext cx="14732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27" name="Text 25"/>
          <p:cNvSpPr/>
          <p:nvPr/>
        </p:nvSpPr>
        <p:spPr>
          <a:xfrm>
            <a:off x="14478000" y="8483600"/>
            <a:ext cx="101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3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26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" name="Text 1"/>
          <p:cNvSpPr/>
          <p:nvPr/>
        </p:nvSpPr>
        <p:spPr>
          <a:xfrm>
            <a:off x="10414000" y="2794000"/>
            <a:ext cx="5588000" cy="2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0" b="1" dirty="0">
                <a:solidFill>
                  <a:srgbClr val="FFFFFF">
                    <a:alpha val="1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16000" y="2540000"/>
            <a:ext cx="762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spc="200" kern="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CHAPTER 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16000" y="3048000"/>
            <a:ext cx="1524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3302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Understanding Moodle APIs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16000" y="4318000"/>
            <a:ext cx="889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FF">
                    <a:alpha val="7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 APIs, Internal vs External, Web Services Overview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16000" y="4953000"/>
            <a:ext cx="9906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7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Explore what external APIs mean in the Moodle context, understand the critical differences between internal PHP APIs and external network APIs, and get a comprehensive overview of the Moodle Web Services framework.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8050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What Is an External API?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493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736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Definition &amp; Core Concepts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6600" y="1320800"/>
            <a:ext cx="7264400" cy="57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an API?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 API (Application Programming Interface) is a set of protocols and tools that allows different software applications to communicate with each other.</a:t>
            </a:r>
            <a:endParaRPr lang="en-US" sz="1600" dirty="0"/>
          </a:p>
          <a:p>
            <a:pPr>
              <a:lnSpc>
                <a:spcPct val="160000"/>
              </a:lnSpc>
              <a:spcBef>
                <a:spcPts val="8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 API in Moodle Context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 APIs enable third-party systems, mobile apps, and external tools to interact with Moodle data and functionality </a:t>
            </a:r>
            <a:pPr>
              <a:lnSpc>
                <a:spcPct val="160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remotely over a network</a:t>
            </a:r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</a:t>
            </a:r>
            <a:endParaRPr lang="en-US" sz="1600" dirty="0"/>
          </a:p>
          <a:p>
            <a:pPr>
              <a:lnSpc>
                <a:spcPct val="160000"/>
              </a:lnSpc>
              <a:spcBef>
                <a:spcPts val="8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Characteristics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Operate over HTTP/HTTPS — network accessible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No direct database or server access required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External systems can read and write Moodle data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Secured through token-based authentication</a:t>
            </a:r>
            <a:endParaRPr lang="en-US" sz="1600" dirty="0"/>
          </a:p>
          <a:p>
            <a:pPr>
              <a:lnSpc>
                <a:spcPct val="160000"/>
              </a:lnSpc>
              <a:spcBef>
                <a:spcPts val="8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Moodle's External API System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Moodle's external API framework is called </a:t>
            </a:r>
            <a:pPr>
              <a:lnSpc>
                <a:spcPct val="160000"/>
              </a:lnSpc>
            </a:pPr>
            <a:r>
              <a:rPr lang="en-US" sz="1300" b="1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Web Services</a:t>
            </a:r>
            <a:pPr>
              <a:lnSpc>
                <a:spcPct val="160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a built-in system for secure external access with 500+ available functions.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965200"/>
            <a:ext cx="736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9"/>
          <p:cNvSpPr/>
          <p:nvPr/>
        </p:nvSpPr>
        <p:spPr>
          <a:xfrm>
            <a:off x="825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2" name="Text 10"/>
          <p:cNvSpPr/>
          <p:nvPr/>
        </p:nvSpPr>
        <p:spPr>
          <a:xfrm>
            <a:off x="8356600" y="965200"/>
            <a:ext cx="723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Common Use Cases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18500" y="1320800"/>
            <a:ext cx="7239000" cy="1016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4" name="Shape 12"/>
          <p:cNvSpPr/>
          <p:nvPr/>
        </p:nvSpPr>
        <p:spPr>
          <a:xfrm>
            <a:off x="8318500" y="1320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5" name="Shape 13"/>
          <p:cNvSpPr/>
          <p:nvPr/>
        </p:nvSpPr>
        <p:spPr>
          <a:xfrm>
            <a:off x="8528050" y="1498600"/>
            <a:ext cx="266700" cy="355600"/>
          </a:xfrm>
          <a:custGeom>
            <a:avLst/>
            <a:gdLst/>
            <a:ahLst/>
            <a:cxnLst/>
            <a:rect l="l" t="t" r="r" b="b"/>
            <a:pathLst>
              <a:path w="266700" h="355600">
                <a:moveTo>
                  <a:pt x="11112" y="44450"/>
                </a:moveTo>
                <a:cubicBezTo>
                  <a:pt x="11112" y="19933"/>
                  <a:pt x="31046" y="0"/>
                  <a:pt x="55563" y="0"/>
                </a:cubicBezTo>
                <a:lnTo>
                  <a:pt x="211138" y="0"/>
                </a:lnTo>
                <a:cubicBezTo>
                  <a:pt x="235654" y="0"/>
                  <a:pt x="255587" y="19933"/>
                  <a:pt x="255587" y="44450"/>
                </a:cubicBezTo>
                <a:lnTo>
                  <a:pt x="255587" y="311150"/>
                </a:lnTo>
                <a:cubicBezTo>
                  <a:pt x="255587" y="335667"/>
                  <a:pt x="235654" y="355600"/>
                  <a:pt x="211138" y="355600"/>
                </a:cubicBezTo>
                <a:lnTo>
                  <a:pt x="55563" y="355600"/>
                </a:lnTo>
                <a:cubicBezTo>
                  <a:pt x="31046" y="355600"/>
                  <a:pt x="11112" y="335667"/>
                  <a:pt x="11112" y="311150"/>
                </a:cubicBezTo>
                <a:lnTo>
                  <a:pt x="11112" y="44450"/>
                </a:lnTo>
                <a:close/>
                <a:moveTo>
                  <a:pt x="88900" y="305594"/>
                </a:moveTo>
                <a:cubicBezTo>
                  <a:pt x="88900" y="314831"/>
                  <a:pt x="96331" y="322263"/>
                  <a:pt x="105569" y="322263"/>
                </a:cubicBezTo>
                <a:lnTo>
                  <a:pt x="161131" y="322263"/>
                </a:lnTo>
                <a:cubicBezTo>
                  <a:pt x="170369" y="322263"/>
                  <a:pt x="177800" y="314831"/>
                  <a:pt x="177800" y="305594"/>
                </a:cubicBezTo>
                <a:cubicBezTo>
                  <a:pt x="177800" y="296356"/>
                  <a:pt x="170369" y="288925"/>
                  <a:pt x="161131" y="288925"/>
                </a:cubicBezTo>
                <a:lnTo>
                  <a:pt x="105569" y="288925"/>
                </a:lnTo>
                <a:cubicBezTo>
                  <a:pt x="96331" y="288925"/>
                  <a:pt x="88900" y="296356"/>
                  <a:pt x="88900" y="305594"/>
                </a:cubicBezTo>
                <a:close/>
                <a:moveTo>
                  <a:pt x="211138" y="44450"/>
                </a:moveTo>
                <a:lnTo>
                  <a:pt x="55563" y="44450"/>
                </a:lnTo>
                <a:lnTo>
                  <a:pt x="55563" y="255587"/>
                </a:lnTo>
                <a:lnTo>
                  <a:pt x="211138" y="255587"/>
                </a:lnTo>
                <a:lnTo>
                  <a:pt x="211138" y="44450"/>
                </a:ln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16" name="Text 14"/>
          <p:cNvSpPr/>
          <p:nvPr/>
        </p:nvSpPr>
        <p:spPr>
          <a:xfrm>
            <a:off x="8966200" y="14478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 App Integration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966200" y="1752600"/>
            <a:ext cx="64262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Moodle Mobile App uses Web Services to sync course content, grades, and notifications.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318500" y="2463800"/>
            <a:ext cx="7239000" cy="1168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9" name="Shape 17"/>
          <p:cNvSpPr/>
          <p:nvPr/>
        </p:nvSpPr>
        <p:spPr>
          <a:xfrm>
            <a:off x="8318500" y="2463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0" name="Shape 18"/>
          <p:cNvSpPr/>
          <p:nvPr/>
        </p:nvSpPr>
        <p:spPr>
          <a:xfrm>
            <a:off x="8461375" y="2641600"/>
            <a:ext cx="400050" cy="355600"/>
          </a:xfrm>
          <a:custGeom>
            <a:avLst/>
            <a:gdLst/>
            <a:ahLst/>
            <a:cxnLst/>
            <a:rect l="l" t="t" r="r" b="b"/>
            <a:pathLst>
              <a:path w="400050" h="355600">
                <a:moveTo>
                  <a:pt x="291356" y="66675"/>
                </a:moveTo>
                <a:cubicBezTo>
                  <a:pt x="279827" y="66675"/>
                  <a:pt x="268645" y="69800"/>
                  <a:pt x="258852" y="75496"/>
                </a:cubicBezTo>
                <a:cubicBezTo>
                  <a:pt x="247878" y="64383"/>
                  <a:pt x="235099" y="55076"/>
                  <a:pt x="221000" y="48062"/>
                </a:cubicBezTo>
                <a:cubicBezTo>
                  <a:pt x="240586" y="31393"/>
                  <a:pt x="265519" y="22225"/>
                  <a:pt x="291356" y="22225"/>
                </a:cubicBezTo>
                <a:cubicBezTo>
                  <a:pt x="351363" y="22225"/>
                  <a:pt x="400050" y="70842"/>
                  <a:pt x="400050" y="130919"/>
                </a:cubicBezTo>
                <a:cubicBezTo>
                  <a:pt x="400050" y="159742"/>
                  <a:pt x="388590" y="187385"/>
                  <a:pt x="368240" y="207734"/>
                </a:cubicBezTo>
                <a:lnTo>
                  <a:pt x="318859" y="257115"/>
                </a:lnTo>
                <a:cubicBezTo>
                  <a:pt x="298510" y="277465"/>
                  <a:pt x="270867" y="288925"/>
                  <a:pt x="242044" y="288925"/>
                </a:cubicBezTo>
                <a:cubicBezTo>
                  <a:pt x="182037" y="288925"/>
                  <a:pt x="133350" y="240308"/>
                  <a:pt x="133350" y="180231"/>
                </a:cubicBezTo>
                <a:cubicBezTo>
                  <a:pt x="133350" y="179189"/>
                  <a:pt x="133350" y="178147"/>
                  <a:pt x="133419" y="177105"/>
                </a:cubicBezTo>
                <a:cubicBezTo>
                  <a:pt x="133767" y="164812"/>
                  <a:pt x="143976" y="155158"/>
                  <a:pt x="156270" y="155506"/>
                </a:cubicBezTo>
                <a:cubicBezTo>
                  <a:pt x="168563" y="155853"/>
                  <a:pt x="178217" y="166062"/>
                  <a:pt x="177869" y="178356"/>
                </a:cubicBezTo>
                <a:cubicBezTo>
                  <a:pt x="177869" y="178981"/>
                  <a:pt x="177869" y="179606"/>
                  <a:pt x="177869" y="180161"/>
                </a:cubicBezTo>
                <a:cubicBezTo>
                  <a:pt x="177869" y="215652"/>
                  <a:pt x="206623" y="244406"/>
                  <a:pt x="242114" y="244406"/>
                </a:cubicBezTo>
                <a:cubicBezTo>
                  <a:pt x="259130" y="244406"/>
                  <a:pt x="275451" y="237669"/>
                  <a:pt x="287536" y="225584"/>
                </a:cubicBezTo>
                <a:lnTo>
                  <a:pt x="336917" y="176203"/>
                </a:lnTo>
                <a:cubicBezTo>
                  <a:pt x="348933" y="164187"/>
                  <a:pt x="355739" y="147796"/>
                  <a:pt x="355739" y="130780"/>
                </a:cubicBezTo>
                <a:cubicBezTo>
                  <a:pt x="355739" y="95290"/>
                  <a:pt x="326985" y="66536"/>
                  <a:pt x="291495" y="66536"/>
                </a:cubicBezTo>
                <a:close/>
                <a:moveTo>
                  <a:pt x="191135" y="120362"/>
                </a:moveTo>
                <a:cubicBezTo>
                  <a:pt x="189815" y="119807"/>
                  <a:pt x="188496" y="119043"/>
                  <a:pt x="187315" y="118209"/>
                </a:cubicBezTo>
                <a:cubicBezTo>
                  <a:pt x="178564" y="113695"/>
                  <a:pt x="168563" y="111125"/>
                  <a:pt x="158075" y="111125"/>
                </a:cubicBezTo>
                <a:cubicBezTo>
                  <a:pt x="141059" y="111125"/>
                  <a:pt x="124738" y="117862"/>
                  <a:pt x="112653" y="129947"/>
                </a:cubicBezTo>
                <a:lnTo>
                  <a:pt x="63272" y="179328"/>
                </a:lnTo>
                <a:cubicBezTo>
                  <a:pt x="51256" y="191343"/>
                  <a:pt x="44450" y="207734"/>
                  <a:pt x="44450" y="224750"/>
                </a:cubicBezTo>
                <a:cubicBezTo>
                  <a:pt x="44450" y="260241"/>
                  <a:pt x="73204" y="288994"/>
                  <a:pt x="108694" y="288994"/>
                </a:cubicBezTo>
                <a:cubicBezTo>
                  <a:pt x="120154" y="288994"/>
                  <a:pt x="131336" y="285939"/>
                  <a:pt x="141129" y="280243"/>
                </a:cubicBezTo>
                <a:cubicBezTo>
                  <a:pt x="152102" y="291356"/>
                  <a:pt x="164882" y="300663"/>
                  <a:pt x="179050" y="307677"/>
                </a:cubicBezTo>
                <a:cubicBezTo>
                  <a:pt x="159464" y="324277"/>
                  <a:pt x="134600" y="333514"/>
                  <a:pt x="108694" y="333514"/>
                </a:cubicBezTo>
                <a:cubicBezTo>
                  <a:pt x="48687" y="333514"/>
                  <a:pt x="0" y="284897"/>
                  <a:pt x="0" y="224820"/>
                </a:cubicBezTo>
                <a:cubicBezTo>
                  <a:pt x="0" y="195997"/>
                  <a:pt x="11460" y="168354"/>
                  <a:pt x="31810" y="148005"/>
                </a:cubicBezTo>
                <a:lnTo>
                  <a:pt x="81191" y="98623"/>
                </a:lnTo>
                <a:cubicBezTo>
                  <a:pt x="101540" y="78274"/>
                  <a:pt x="129183" y="66814"/>
                  <a:pt x="158006" y="66814"/>
                </a:cubicBezTo>
                <a:cubicBezTo>
                  <a:pt x="218152" y="66814"/>
                  <a:pt x="266700" y="115848"/>
                  <a:pt x="266700" y="175786"/>
                </a:cubicBezTo>
                <a:cubicBezTo>
                  <a:pt x="266700" y="176689"/>
                  <a:pt x="266700" y="177592"/>
                  <a:pt x="266700" y="178495"/>
                </a:cubicBezTo>
                <a:cubicBezTo>
                  <a:pt x="266422" y="190788"/>
                  <a:pt x="256213" y="200442"/>
                  <a:pt x="243919" y="200164"/>
                </a:cubicBezTo>
                <a:cubicBezTo>
                  <a:pt x="231626" y="199886"/>
                  <a:pt x="221972" y="189676"/>
                  <a:pt x="222250" y="177383"/>
                </a:cubicBezTo>
                <a:cubicBezTo>
                  <a:pt x="222250" y="176828"/>
                  <a:pt x="222250" y="176341"/>
                  <a:pt x="222250" y="175786"/>
                </a:cubicBezTo>
                <a:cubicBezTo>
                  <a:pt x="222250" y="152380"/>
                  <a:pt x="209748" y="131822"/>
                  <a:pt x="191135" y="120501"/>
                </a:cubicBez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21" name="Text 19"/>
          <p:cNvSpPr/>
          <p:nvPr/>
        </p:nvSpPr>
        <p:spPr>
          <a:xfrm>
            <a:off x="8966200" y="25908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LMS Integrations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66200" y="2895600"/>
            <a:ext cx="6426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Connect Moodle with CRM, HR systems, video conferencing, and student information systems.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318500" y="3606800"/>
            <a:ext cx="7239000" cy="1168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18500" y="3606800"/>
            <a:ext cx="7239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5" name="Shape 23"/>
          <p:cNvSpPr/>
          <p:nvPr/>
        </p:nvSpPr>
        <p:spPr>
          <a:xfrm>
            <a:off x="8483600" y="37846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44450" y="44450"/>
                </a:moveTo>
                <a:cubicBezTo>
                  <a:pt x="44450" y="32157"/>
                  <a:pt x="34518" y="22225"/>
                  <a:pt x="22225" y="22225"/>
                </a:cubicBezTo>
                <a:cubicBezTo>
                  <a:pt x="9932" y="22225"/>
                  <a:pt x="0" y="32157"/>
                  <a:pt x="0" y="44450"/>
                </a:cubicBezTo>
                <a:lnTo>
                  <a:pt x="0" y="277813"/>
                </a:lnTo>
                <a:cubicBezTo>
                  <a:pt x="0" y="308511"/>
                  <a:pt x="24864" y="333375"/>
                  <a:pt x="55563" y="333375"/>
                </a:cubicBezTo>
                <a:lnTo>
                  <a:pt x="333375" y="333375"/>
                </a:lnTo>
                <a:cubicBezTo>
                  <a:pt x="345668" y="333375"/>
                  <a:pt x="355600" y="323443"/>
                  <a:pt x="355600" y="311150"/>
                </a:cubicBezTo>
                <a:cubicBezTo>
                  <a:pt x="355600" y="298857"/>
                  <a:pt x="345668" y="288925"/>
                  <a:pt x="333375" y="288925"/>
                </a:cubicBezTo>
                <a:lnTo>
                  <a:pt x="55563" y="288925"/>
                </a:lnTo>
                <a:cubicBezTo>
                  <a:pt x="49451" y="288925"/>
                  <a:pt x="44450" y="283924"/>
                  <a:pt x="44450" y="277813"/>
                </a:cubicBezTo>
                <a:lnTo>
                  <a:pt x="44450" y="44450"/>
                </a:lnTo>
                <a:close/>
                <a:moveTo>
                  <a:pt x="326846" y="104596"/>
                </a:moveTo>
                <a:cubicBezTo>
                  <a:pt x="335528" y="95915"/>
                  <a:pt x="335528" y="81816"/>
                  <a:pt x="326846" y="73134"/>
                </a:cubicBezTo>
                <a:cubicBezTo>
                  <a:pt x="318165" y="64453"/>
                  <a:pt x="304066" y="64453"/>
                  <a:pt x="295384" y="73134"/>
                </a:cubicBezTo>
                <a:lnTo>
                  <a:pt x="222250" y="146338"/>
                </a:lnTo>
                <a:lnTo>
                  <a:pt x="182384" y="106541"/>
                </a:lnTo>
                <a:cubicBezTo>
                  <a:pt x="173702" y="97859"/>
                  <a:pt x="159603" y="97859"/>
                  <a:pt x="150922" y="106541"/>
                </a:cubicBezTo>
                <a:lnTo>
                  <a:pt x="84247" y="173216"/>
                </a:lnTo>
                <a:cubicBezTo>
                  <a:pt x="75565" y="181898"/>
                  <a:pt x="75565" y="195997"/>
                  <a:pt x="84247" y="204678"/>
                </a:cubicBezTo>
                <a:cubicBezTo>
                  <a:pt x="92928" y="213360"/>
                  <a:pt x="107027" y="213360"/>
                  <a:pt x="115709" y="204678"/>
                </a:cubicBezTo>
                <a:lnTo>
                  <a:pt x="166688" y="153700"/>
                </a:lnTo>
                <a:lnTo>
                  <a:pt x="206554" y="193566"/>
                </a:lnTo>
                <a:cubicBezTo>
                  <a:pt x="215235" y="202248"/>
                  <a:pt x="229334" y="202248"/>
                  <a:pt x="238016" y="193566"/>
                </a:cubicBezTo>
                <a:lnTo>
                  <a:pt x="326916" y="104666"/>
                </a:lnTo>
                <a:close/>
              </a:path>
            </a:pathLst>
          </a:custGeom>
          <a:solidFill>
            <a:srgbClr val="C9963B"/>
          </a:solidFill>
          <a:ln/>
        </p:spPr>
      </p:sp>
      <p:sp>
        <p:nvSpPr>
          <p:cNvPr id="26" name="Text 24"/>
          <p:cNvSpPr/>
          <p:nvPr/>
        </p:nvSpPr>
        <p:spPr>
          <a:xfrm>
            <a:off x="8966200" y="37338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Reporting &amp; Dashboards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966200" y="4038600"/>
            <a:ext cx="6426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Build custom analytics dashboards pulling enrollment, completion, and grade data from Moodle.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318500" y="4749800"/>
            <a:ext cx="7239000" cy="1016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9" name="Shape 27"/>
          <p:cNvSpPr/>
          <p:nvPr/>
        </p:nvSpPr>
        <p:spPr>
          <a:xfrm>
            <a:off x="8318500" y="4749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0" name="Shape 28"/>
          <p:cNvSpPr/>
          <p:nvPr/>
        </p:nvSpPr>
        <p:spPr>
          <a:xfrm>
            <a:off x="8483600" y="49276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233363" y="244475"/>
                </a:moveTo>
                <a:cubicBezTo>
                  <a:pt x="300871" y="244475"/>
                  <a:pt x="355600" y="189746"/>
                  <a:pt x="355600" y="122238"/>
                </a:cubicBezTo>
                <a:cubicBezTo>
                  <a:pt x="355600" y="54729"/>
                  <a:pt x="300871" y="0"/>
                  <a:pt x="233363" y="0"/>
                </a:cubicBezTo>
                <a:cubicBezTo>
                  <a:pt x="165854" y="0"/>
                  <a:pt x="111125" y="54729"/>
                  <a:pt x="111125" y="122238"/>
                </a:cubicBezTo>
                <a:cubicBezTo>
                  <a:pt x="111125" y="135225"/>
                  <a:pt x="113139" y="147796"/>
                  <a:pt x="116890" y="159534"/>
                </a:cubicBezTo>
                <a:lnTo>
                  <a:pt x="4862" y="271562"/>
                </a:lnTo>
                <a:cubicBezTo>
                  <a:pt x="1736" y="274687"/>
                  <a:pt x="0" y="278924"/>
                  <a:pt x="0" y="283369"/>
                </a:cubicBezTo>
                <a:lnTo>
                  <a:pt x="0" y="338931"/>
                </a:lnTo>
                <a:cubicBezTo>
                  <a:pt x="0" y="348169"/>
                  <a:pt x="7431" y="355600"/>
                  <a:pt x="16669" y="355600"/>
                </a:cubicBezTo>
                <a:lnTo>
                  <a:pt x="72231" y="355600"/>
                </a:lnTo>
                <a:cubicBezTo>
                  <a:pt x="81469" y="355600"/>
                  <a:pt x="88900" y="348169"/>
                  <a:pt x="88900" y="338931"/>
                </a:cubicBezTo>
                <a:lnTo>
                  <a:pt x="88900" y="311150"/>
                </a:lnTo>
                <a:lnTo>
                  <a:pt x="116681" y="311150"/>
                </a:lnTo>
                <a:cubicBezTo>
                  <a:pt x="125919" y="311150"/>
                  <a:pt x="133350" y="303719"/>
                  <a:pt x="133350" y="294481"/>
                </a:cubicBezTo>
                <a:lnTo>
                  <a:pt x="133350" y="266700"/>
                </a:lnTo>
                <a:lnTo>
                  <a:pt x="161131" y="266700"/>
                </a:lnTo>
                <a:cubicBezTo>
                  <a:pt x="165576" y="266700"/>
                  <a:pt x="169813" y="264964"/>
                  <a:pt x="172938" y="261838"/>
                </a:cubicBezTo>
                <a:lnTo>
                  <a:pt x="196066" y="238710"/>
                </a:lnTo>
                <a:cubicBezTo>
                  <a:pt x="207804" y="242461"/>
                  <a:pt x="220375" y="244475"/>
                  <a:pt x="233363" y="244475"/>
                </a:cubicBezTo>
                <a:close/>
                <a:moveTo>
                  <a:pt x="261144" y="66675"/>
                </a:moveTo>
                <a:cubicBezTo>
                  <a:pt x="276477" y="66675"/>
                  <a:pt x="288925" y="79123"/>
                  <a:pt x="288925" y="94456"/>
                </a:cubicBezTo>
                <a:cubicBezTo>
                  <a:pt x="288925" y="109789"/>
                  <a:pt x="276477" y="122238"/>
                  <a:pt x="261144" y="122238"/>
                </a:cubicBezTo>
                <a:cubicBezTo>
                  <a:pt x="245811" y="122238"/>
                  <a:pt x="233363" y="109789"/>
                  <a:pt x="233363" y="94456"/>
                </a:cubicBezTo>
                <a:cubicBezTo>
                  <a:pt x="233363" y="79123"/>
                  <a:pt x="245811" y="66675"/>
                  <a:pt x="261144" y="66675"/>
                </a:cubicBez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8966200" y="4876800"/>
            <a:ext cx="3175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Single Sign-On (SSO)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966200" y="5181600"/>
            <a:ext cx="64262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 seamless login across systems using OAuth and token-based authentication flows.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318500" y="5892800"/>
            <a:ext cx="7239000" cy="1016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4" name="Shape 32"/>
          <p:cNvSpPr/>
          <p:nvPr/>
        </p:nvSpPr>
        <p:spPr>
          <a:xfrm>
            <a:off x="8318500" y="5892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5" name="Shape 33"/>
          <p:cNvSpPr/>
          <p:nvPr/>
        </p:nvSpPr>
        <p:spPr>
          <a:xfrm>
            <a:off x="8439150" y="6070600"/>
            <a:ext cx="444500" cy="355600"/>
          </a:xfrm>
          <a:custGeom>
            <a:avLst/>
            <a:gdLst/>
            <a:ahLst/>
            <a:cxnLst/>
            <a:rect l="l" t="t" r="r" b="b"/>
            <a:pathLst>
              <a:path w="444500" h="355600">
                <a:moveTo>
                  <a:pt x="244475" y="0"/>
                </a:moveTo>
                <a:cubicBezTo>
                  <a:pt x="244475" y="-12293"/>
                  <a:pt x="234543" y="-22225"/>
                  <a:pt x="222250" y="-22225"/>
                </a:cubicBezTo>
                <a:cubicBezTo>
                  <a:pt x="209957" y="-22225"/>
                  <a:pt x="200025" y="-12293"/>
                  <a:pt x="200025" y="0"/>
                </a:cubicBezTo>
                <a:lnTo>
                  <a:pt x="200025" y="44450"/>
                </a:lnTo>
                <a:lnTo>
                  <a:pt x="133350" y="44450"/>
                </a:lnTo>
                <a:cubicBezTo>
                  <a:pt x="96540" y="44450"/>
                  <a:pt x="66675" y="74315"/>
                  <a:pt x="66675" y="111125"/>
                </a:cubicBezTo>
                <a:lnTo>
                  <a:pt x="66675" y="266700"/>
                </a:lnTo>
                <a:cubicBezTo>
                  <a:pt x="66675" y="303510"/>
                  <a:pt x="96540" y="333375"/>
                  <a:pt x="133350" y="333375"/>
                </a:cubicBezTo>
                <a:lnTo>
                  <a:pt x="311150" y="333375"/>
                </a:lnTo>
                <a:cubicBezTo>
                  <a:pt x="347960" y="333375"/>
                  <a:pt x="377825" y="303510"/>
                  <a:pt x="377825" y="266700"/>
                </a:cubicBezTo>
                <a:lnTo>
                  <a:pt x="377825" y="111125"/>
                </a:lnTo>
                <a:cubicBezTo>
                  <a:pt x="377825" y="74315"/>
                  <a:pt x="347960" y="44450"/>
                  <a:pt x="311150" y="44450"/>
                </a:cubicBezTo>
                <a:lnTo>
                  <a:pt x="244475" y="44450"/>
                </a:lnTo>
                <a:lnTo>
                  <a:pt x="244475" y="0"/>
                </a:lnTo>
                <a:close/>
                <a:moveTo>
                  <a:pt x="111125" y="255587"/>
                </a:moveTo>
                <a:cubicBezTo>
                  <a:pt x="111125" y="246350"/>
                  <a:pt x="118556" y="238919"/>
                  <a:pt x="127794" y="238919"/>
                </a:cubicBezTo>
                <a:lnTo>
                  <a:pt x="150019" y="238919"/>
                </a:lnTo>
                <a:cubicBezTo>
                  <a:pt x="159256" y="238919"/>
                  <a:pt x="166688" y="246350"/>
                  <a:pt x="166688" y="255587"/>
                </a:cubicBezTo>
                <a:cubicBezTo>
                  <a:pt x="166688" y="264825"/>
                  <a:pt x="159256" y="272256"/>
                  <a:pt x="150019" y="272256"/>
                </a:cubicBezTo>
                <a:lnTo>
                  <a:pt x="127794" y="272256"/>
                </a:lnTo>
                <a:cubicBezTo>
                  <a:pt x="118556" y="272256"/>
                  <a:pt x="111125" y="264825"/>
                  <a:pt x="111125" y="255587"/>
                </a:cubicBezTo>
                <a:close/>
                <a:moveTo>
                  <a:pt x="194469" y="255587"/>
                </a:moveTo>
                <a:cubicBezTo>
                  <a:pt x="194469" y="246350"/>
                  <a:pt x="201900" y="238919"/>
                  <a:pt x="211138" y="238919"/>
                </a:cubicBezTo>
                <a:lnTo>
                  <a:pt x="233363" y="238919"/>
                </a:lnTo>
                <a:cubicBezTo>
                  <a:pt x="242600" y="238919"/>
                  <a:pt x="250031" y="246350"/>
                  <a:pt x="250031" y="255587"/>
                </a:cubicBezTo>
                <a:cubicBezTo>
                  <a:pt x="250031" y="264825"/>
                  <a:pt x="242600" y="272256"/>
                  <a:pt x="233363" y="272256"/>
                </a:cubicBezTo>
                <a:lnTo>
                  <a:pt x="211138" y="272256"/>
                </a:lnTo>
                <a:cubicBezTo>
                  <a:pt x="201900" y="272256"/>
                  <a:pt x="194469" y="264825"/>
                  <a:pt x="194469" y="255587"/>
                </a:cubicBezTo>
                <a:close/>
                <a:moveTo>
                  <a:pt x="277813" y="255587"/>
                </a:moveTo>
                <a:cubicBezTo>
                  <a:pt x="277813" y="246350"/>
                  <a:pt x="285244" y="238919"/>
                  <a:pt x="294481" y="238919"/>
                </a:cubicBezTo>
                <a:lnTo>
                  <a:pt x="316706" y="238919"/>
                </a:lnTo>
                <a:cubicBezTo>
                  <a:pt x="325944" y="238919"/>
                  <a:pt x="333375" y="246350"/>
                  <a:pt x="333375" y="255587"/>
                </a:cubicBezTo>
                <a:cubicBezTo>
                  <a:pt x="333375" y="264825"/>
                  <a:pt x="325944" y="272256"/>
                  <a:pt x="316706" y="272256"/>
                </a:cubicBezTo>
                <a:lnTo>
                  <a:pt x="294481" y="272256"/>
                </a:lnTo>
                <a:cubicBezTo>
                  <a:pt x="285244" y="272256"/>
                  <a:pt x="277813" y="264825"/>
                  <a:pt x="277813" y="255587"/>
                </a:cubicBezTo>
                <a:close/>
                <a:moveTo>
                  <a:pt x="155575" y="122238"/>
                </a:moveTo>
                <a:cubicBezTo>
                  <a:pt x="173974" y="122238"/>
                  <a:pt x="188913" y="137176"/>
                  <a:pt x="188913" y="155575"/>
                </a:cubicBezTo>
                <a:cubicBezTo>
                  <a:pt x="188913" y="173974"/>
                  <a:pt x="173974" y="188913"/>
                  <a:pt x="155575" y="188913"/>
                </a:cubicBezTo>
                <a:cubicBezTo>
                  <a:pt x="137176" y="188913"/>
                  <a:pt x="122238" y="173974"/>
                  <a:pt x="122238" y="155575"/>
                </a:cubicBezTo>
                <a:cubicBezTo>
                  <a:pt x="122238" y="137176"/>
                  <a:pt x="137176" y="122238"/>
                  <a:pt x="155575" y="122238"/>
                </a:cubicBezTo>
                <a:close/>
                <a:moveTo>
                  <a:pt x="255587" y="155575"/>
                </a:moveTo>
                <a:cubicBezTo>
                  <a:pt x="255587" y="137176"/>
                  <a:pt x="270526" y="122238"/>
                  <a:pt x="288925" y="122238"/>
                </a:cubicBezTo>
                <a:cubicBezTo>
                  <a:pt x="307324" y="122238"/>
                  <a:pt x="322263" y="137176"/>
                  <a:pt x="322263" y="155575"/>
                </a:cubicBezTo>
                <a:cubicBezTo>
                  <a:pt x="322263" y="173974"/>
                  <a:pt x="307324" y="188913"/>
                  <a:pt x="288925" y="188913"/>
                </a:cubicBezTo>
                <a:cubicBezTo>
                  <a:pt x="270526" y="188913"/>
                  <a:pt x="255587" y="173974"/>
                  <a:pt x="255587" y="155575"/>
                </a:cubicBezTo>
                <a:close/>
                <a:moveTo>
                  <a:pt x="44450" y="155575"/>
                </a:moveTo>
                <a:cubicBezTo>
                  <a:pt x="44450" y="143282"/>
                  <a:pt x="34518" y="133350"/>
                  <a:pt x="22225" y="133350"/>
                </a:cubicBezTo>
                <a:cubicBezTo>
                  <a:pt x="9932" y="133350"/>
                  <a:pt x="0" y="143282"/>
                  <a:pt x="0" y="155575"/>
                </a:cubicBezTo>
                <a:lnTo>
                  <a:pt x="0" y="222250"/>
                </a:lnTo>
                <a:cubicBezTo>
                  <a:pt x="0" y="234543"/>
                  <a:pt x="9932" y="244475"/>
                  <a:pt x="22225" y="244475"/>
                </a:cubicBezTo>
                <a:cubicBezTo>
                  <a:pt x="34518" y="244475"/>
                  <a:pt x="44450" y="234543"/>
                  <a:pt x="44450" y="222250"/>
                </a:cubicBezTo>
                <a:lnTo>
                  <a:pt x="44450" y="155575"/>
                </a:lnTo>
                <a:close/>
                <a:moveTo>
                  <a:pt x="422275" y="133350"/>
                </a:moveTo>
                <a:cubicBezTo>
                  <a:pt x="409982" y="133350"/>
                  <a:pt x="400050" y="143282"/>
                  <a:pt x="400050" y="155575"/>
                </a:cubicBezTo>
                <a:lnTo>
                  <a:pt x="400050" y="222250"/>
                </a:lnTo>
                <a:cubicBezTo>
                  <a:pt x="400050" y="234543"/>
                  <a:pt x="409982" y="244475"/>
                  <a:pt x="422275" y="244475"/>
                </a:cubicBezTo>
                <a:cubicBezTo>
                  <a:pt x="434568" y="244475"/>
                  <a:pt x="444500" y="234543"/>
                  <a:pt x="444500" y="222250"/>
                </a:cubicBezTo>
                <a:lnTo>
                  <a:pt x="444500" y="155575"/>
                </a:lnTo>
                <a:cubicBezTo>
                  <a:pt x="444500" y="143282"/>
                  <a:pt x="434568" y="133350"/>
                  <a:pt x="422275" y="133350"/>
                </a:cubicBez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36" name="Text 34"/>
          <p:cNvSpPr/>
          <p:nvPr/>
        </p:nvSpPr>
        <p:spPr>
          <a:xfrm>
            <a:off x="8966200" y="6019800"/>
            <a:ext cx="3175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Automation &amp; Bots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966200" y="6324600"/>
            <a:ext cx="64262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Automate user enrollment, course creation, and grade syncing through scheduled API calls.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5000" y="7239000"/>
            <a:ext cx="14922500" cy="9144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9" name="Text 37"/>
          <p:cNvSpPr/>
          <p:nvPr/>
        </p:nvSpPr>
        <p:spPr>
          <a:xfrm>
            <a:off x="838200" y="7289800"/>
            <a:ext cx="145415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Principle:</a:t>
            </a:r>
            <a:pPr>
              <a:lnSpc>
                <a:spcPct val="10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External APIs in Moodle operate over HTTP/HTTPS, require no direct server access, and are secured through Moodle's built-in Web Services framework with token-based authentication.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41" name="Text 39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Internal Moodle APIs vs. External Moodle APIs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1498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1485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Comparison: Internal PHP APIs vs. External Web Services APIs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000" y="1295400"/>
          <a:ext cx="14986000" cy="3810000"/>
        </p:xfrm>
        <a:graphic>
          <a:graphicData uri="http://schemas.openxmlformats.org/drawingml/2006/table">
            <a:tbl>
              <a:tblPr/>
              <a:tblGrid>
                <a:gridCol w="2697480"/>
                <a:gridCol w="6144260"/>
                <a:gridCol w="6144260"/>
              </a:tblGrid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Dimension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Internal APIs (PHP)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External APIs (Web Services)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Access Method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Same server / Moodle codebase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Over network via HTTP/HTTPS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Authentication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Moodle session / PHP context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Token-based (wstoken parameter)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Language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PHP only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Any language with HTTP client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Primary Use Case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Plugins, themes, local modifications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Integrations, mobile apps, third-party tools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Examples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context_system::instance(), $DB-&gt;get_records()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core_course_get_courses, core_user_get_users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Documentation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Moodle source code &amp; dev docs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Web service function list in Admin UI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35000" y="5308600"/>
            <a:ext cx="7239000" cy="3048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8"/>
          <p:cNvSpPr/>
          <p:nvPr/>
        </p:nvSpPr>
        <p:spPr>
          <a:xfrm>
            <a:off x="635000" y="53086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2" name="Text 9"/>
          <p:cNvSpPr/>
          <p:nvPr/>
        </p:nvSpPr>
        <p:spPr>
          <a:xfrm>
            <a:off x="787400" y="5435600"/>
            <a:ext cx="6934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Internal API Example (PHP)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87400" y="5791200"/>
            <a:ext cx="69342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// Get all courses in PHP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$courses = get_courses();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foreach ($courses as $course) {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echo $course-&gt;fullname;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}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// Runs within Moodle environment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// Requires direct code access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001000" y="5308600"/>
            <a:ext cx="7620000" cy="3048000"/>
          </a:xfrm>
          <a:prstGeom prst="rect">
            <a:avLst/>
          </a:prstGeom>
          <a:solidFill>
            <a:srgbClr val="FEF6E8"/>
          </a:solidFill>
          <a:ln/>
        </p:spPr>
      </p:sp>
      <p:sp>
        <p:nvSpPr>
          <p:cNvPr id="15" name="Shape 12"/>
          <p:cNvSpPr/>
          <p:nvPr/>
        </p:nvSpPr>
        <p:spPr>
          <a:xfrm>
            <a:off x="8001000" y="5308600"/>
            <a:ext cx="762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6" name="Text 13"/>
          <p:cNvSpPr/>
          <p:nvPr/>
        </p:nvSpPr>
        <p:spPr>
          <a:xfrm>
            <a:off x="8153400" y="5435600"/>
            <a:ext cx="7315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External API Example (HTTP/REST)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153400" y="5791200"/>
            <a:ext cx="73152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// Get all courses via REST API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GET /webservice/rest/server.php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?wstoken=YOUR_TOKEN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&amp;wsfunction=core_course_get_courses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&amp;moodlewsrestformat=json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// Works from any HTTP client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2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// Token-based authentication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9" name="Text 1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Moodle Web Services Overview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493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736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Concepts &amp; Architecture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6600" y="1320800"/>
            <a:ext cx="72644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Are Web Services?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Web Services is the official framework for exposing Moodle functionality to external systems over standard web protocols.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Architecture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Each function maps to an internal capability — security enforced at function level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Admins control which functions are exposed and who can access them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Web services are </a:t>
            </a:r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disabled by default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must be explicitly enabled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500+ Built-in Functions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standard Moodle installation includes over 500 web service functions covering courses, users, grades, activities, forums, and more.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 App Integration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Moodle Mobile App is the largest consumer of Moodle external APIs, using the same Web Services framework that third-party developers access.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965200"/>
            <a:ext cx="736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9"/>
          <p:cNvSpPr/>
          <p:nvPr/>
        </p:nvSpPr>
        <p:spPr>
          <a:xfrm>
            <a:off x="825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2" name="Text 10"/>
          <p:cNvSpPr/>
          <p:nvPr/>
        </p:nvSpPr>
        <p:spPr>
          <a:xfrm>
            <a:off x="8356600" y="965200"/>
            <a:ext cx="723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Components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18500" y="13208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4" name="Shape 12"/>
          <p:cNvSpPr/>
          <p:nvPr/>
        </p:nvSpPr>
        <p:spPr>
          <a:xfrm>
            <a:off x="8318500" y="1320800"/>
            <a:ext cx="50800" cy="1143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5" name="Text 13"/>
          <p:cNvSpPr/>
          <p:nvPr/>
        </p:nvSpPr>
        <p:spPr>
          <a:xfrm>
            <a:off x="8509000" y="13970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 Services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09000" y="1701800"/>
            <a:ext cx="6883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named collection of web service functions. Admins create services (e.g., "Mobile App Service") and assign specific functions to each.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318500" y="25654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8" name="Shape 16"/>
          <p:cNvSpPr/>
          <p:nvPr/>
        </p:nvSpPr>
        <p:spPr>
          <a:xfrm>
            <a:off x="8318500" y="2565400"/>
            <a:ext cx="50800" cy="1143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9" name="Text 17"/>
          <p:cNvSpPr/>
          <p:nvPr/>
        </p:nvSpPr>
        <p:spPr>
          <a:xfrm>
            <a:off x="8509000" y="2641600"/>
            <a:ext cx="3175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Web Service Functions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509000" y="2946400"/>
            <a:ext cx="6883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Individual API methods like core_course_get_courses. Each function has defined parameters, return values, and required capabilities.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318500" y="38100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2" name="Shape 20"/>
          <p:cNvSpPr/>
          <p:nvPr/>
        </p:nvSpPr>
        <p:spPr>
          <a:xfrm>
            <a:off x="8318500" y="3810000"/>
            <a:ext cx="50800" cy="1143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3" name="Text 21"/>
          <p:cNvSpPr/>
          <p:nvPr/>
        </p:nvSpPr>
        <p:spPr>
          <a:xfrm>
            <a:off x="8509000" y="38862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Tokens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509000" y="4191000"/>
            <a:ext cx="6883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Authentication keys that identify users and grant access to specific external services. Created manually by admins or via the login/token.php endpoint.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318500" y="50546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6" name="Shape 24"/>
          <p:cNvSpPr/>
          <p:nvPr/>
        </p:nvSpPr>
        <p:spPr>
          <a:xfrm>
            <a:off x="8318500" y="5054600"/>
            <a:ext cx="50800" cy="1143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7" name="Text 25"/>
          <p:cNvSpPr/>
          <p:nvPr/>
        </p:nvSpPr>
        <p:spPr>
          <a:xfrm>
            <a:off x="8509000" y="5130800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Protocols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509000" y="5435600"/>
            <a:ext cx="6883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Communication standards: REST (JSON/HTTP, recommended), SOAP (XML/WSDL), XML-RPC (legacy), and AJAX (frontend-only).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35000" y="6400800"/>
            <a:ext cx="14922500" cy="381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0" name="Text 28"/>
          <p:cNvSpPr/>
          <p:nvPr/>
        </p:nvSpPr>
        <p:spPr>
          <a:xfrm>
            <a:off x="838200" y="6400800"/>
            <a:ext cx="14541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Architecture Flow:</a:t>
            </a:r>
            <a:pPr>
              <a:lnSpc>
                <a:spcPct val="10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External Client → HTTP Request → Moodle Web Service Handler → Capability Check → Internal API → Response (JSON/XML)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5000" y="7112000"/>
            <a:ext cx="14922500" cy="1016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2" name="Shape 30"/>
          <p:cNvSpPr/>
          <p:nvPr/>
        </p:nvSpPr>
        <p:spPr>
          <a:xfrm>
            <a:off x="635000" y="7112000"/>
            <a:ext cx="38100" cy="1016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3" name="Text 31"/>
          <p:cNvSpPr/>
          <p:nvPr/>
        </p:nvSpPr>
        <p:spPr>
          <a:xfrm>
            <a:off x="863600" y="7188200"/>
            <a:ext cx="14478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Important: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Every web service function requires specific user capabilities. The administrator must ensure API users have the right roles and permissions. Function documentation is available at 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Administration &gt; Server &gt; Web Services &gt; API Documentation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35" name="Text 33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26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" name="Text 1"/>
          <p:cNvSpPr/>
          <p:nvPr/>
        </p:nvSpPr>
        <p:spPr>
          <a:xfrm>
            <a:off x="10414000" y="2794000"/>
            <a:ext cx="5588000" cy="2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0" b="1" dirty="0">
                <a:solidFill>
                  <a:srgbClr val="FFFFFF">
                    <a:alpha val="1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16000" y="2540000"/>
            <a:ext cx="762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spc="200" kern="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CHAPTER 02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16000" y="3048000"/>
            <a:ext cx="1524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3302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Protocols, Authentication &amp; Security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16000" y="4318000"/>
            <a:ext cx="889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FF">
                    <a:alpha val="7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REST, SOAP, XML-RPC, AJAX, Tokens &amp; User Permissions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16000" y="4953000"/>
            <a:ext cx="990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7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Learn the communication protocols Moodle supports for external integrations, understand token-based authentication mechanisms, and master user permission controls for secure API access.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8050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Supported Protocols in Moodle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1498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1485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Protocol Comparison: REST vs. SOAP vs. XML-RPC vs. AJAX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000" y="1295400"/>
          <a:ext cx="14986000" cy="3175000"/>
        </p:xfrm>
        <a:graphic>
          <a:graphicData uri="http://schemas.openxmlformats.org/drawingml/2006/table">
            <a:tbl>
              <a:tblPr/>
              <a:tblGrid>
                <a:gridCol w="2098040"/>
                <a:gridCol w="3296920"/>
                <a:gridCol w="2697480"/>
                <a:gridCol w="2697480"/>
                <a:gridCol w="2098040"/>
                <a:gridCol w="2098040"/>
              </a:tblGrid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Protocol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Data Format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Complexity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Endpoint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Status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Best For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9963B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REST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JSON or XML over HTTP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Low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/webservice/rest/...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9963B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Recommended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All new integrations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SOAP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XML with WSDL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High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/webservice/soap/...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Supported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Enterprise systems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XML-RPC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XML remote calls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Medium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/webservice/xmlrpc/...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8899AA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Legacy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Legacy systems only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AJAX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JSON (session-based)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Low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/lib/ajax/...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Internal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Moodle frontend JS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35000" y="4673600"/>
            <a:ext cx="7239000" cy="3492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8"/>
          <p:cNvSpPr/>
          <p:nvPr/>
        </p:nvSpPr>
        <p:spPr>
          <a:xfrm>
            <a:off x="635000" y="4673600"/>
            <a:ext cx="7239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2" name="Text 9"/>
          <p:cNvSpPr/>
          <p:nvPr/>
        </p:nvSpPr>
        <p:spPr>
          <a:xfrm>
            <a:off x="787400" y="4800600"/>
            <a:ext cx="6934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REST Protocol (Recommended)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87400" y="5156200"/>
            <a:ext cx="6934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REST is recommended: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Simple HTTP GET/POST requests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JSON responses — easy to parse in any language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Minimal overhead compared to SOAP/XML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Full function support — all 500+ functions available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Widely supported by all HTTP clients and libraries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2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Endpoint:</a:t>
            </a:r>
            <a:pPr>
              <a:lnSpc>
                <a:spcPct val="155000"/>
              </a:lnSpc>
              <a:spcBef>
                <a:spcPts val="600"/>
              </a:spcBef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pPr>
              <a:lnSpc>
                <a:spcPct val="155000"/>
              </a:lnSpc>
              <a:spcBef>
                <a:spcPts val="600"/>
              </a:spcBef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/webservice/rest/server.php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Format param: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moodlewsrestformat=json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001000" y="4673600"/>
            <a:ext cx="7620000" cy="3492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5" name="Shape 12"/>
          <p:cNvSpPr/>
          <p:nvPr/>
        </p:nvSpPr>
        <p:spPr>
          <a:xfrm>
            <a:off x="8001000" y="4673600"/>
            <a:ext cx="7620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6" name="Text 13"/>
          <p:cNvSpPr/>
          <p:nvPr/>
        </p:nvSpPr>
        <p:spPr>
          <a:xfrm>
            <a:off x="8153400" y="4800600"/>
            <a:ext cx="7315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Protocol Selection Guide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153400" y="5156200"/>
            <a:ext cx="7315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Choose REST when: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Building new integrations from scratch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Working with modern languages/frameworks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Need simplicity and fast development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Choose SOAP when: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Integrating with enterprise systems requiring WSDL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Organization mandates SOAP for security/compliance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Avoid XML-RPC</a:t>
            </a:r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deprecated, limited support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Avoid AJAX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for Moodle internal use only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9" name="Text 1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Tokens and Authentication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493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736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Token-Based Authentication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6600" y="1320800"/>
            <a:ext cx="7264400" cy="45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a Token?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token is a unique string that identifies a user and grants access to specific web service functions. It acts like a password but is revocable and scope-limited.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Two Types of Tokens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</a:t>
            </a:r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Manual tokens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Created by admin, permanent until revoked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</a:t>
            </a:r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Login tokens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Generated via API using username/password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Token Generation (API)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POST /login/token.php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?username=john_doe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&amp;password=Secret123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&amp;service=my_service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Response: {"token":"abc123..."}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Using Tokens in Requests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Include wstoken in every API call as a URL parameter or in the request body for POST requests.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965200"/>
            <a:ext cx="736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9"/>
          <p:cNvSpPr/>
          <p:nvPr/>
        </p:nvSpPr>
        <p:spPr>
          <a:xfrm>
            <a:off x="825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2" name="Text 10"/>
          <p:cNvSpPr/>
          <p:nvPr/>
        </p:nvSpPr>
        <p:spPr>
          <a:xfrm>
            <a:off x="8356600" y="965200"/>
            <a:ext cx="723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Security Best Practices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18500" y="1320800"/>
            <a:ext cx="7239000" cy="1168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4" name="Shape 12"/>
          <p:cNvSpPr/>
          <p:nvPr/>
        </p:nvSpPr>
        <p:spPr>
          <a:xfrm>
            <a:off x="8318500" y="1320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5" name="Text 13"/>
          <p:cNvSpPr/>
          <p:nvPr/>
        </p:nvSpPr>
        <p:spPr>
          <a:xfrm>
            <a:off x="8407400" y="1422400"/>
            <a:ext cx="457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890000" y="1397000"/>
            <a:ext cx="3175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 HTTPS Only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90000" y="1701800"/>
            <a:ext cx="6553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Never transmit tokens over HTTP. Always configure SSL/TLS on your Moodle server to encrypt all API traffic.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318500" y="2463800"/>
            <a:ext cx="7239000" cy="1168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9" name="Shape 17"/>
          <p:cNvSpPr/>
          <p:nvPr/>
        </p:nvSpPr>
        <p:spPr>
          <a:xfrm>
            <a:off x="8318500" y="2463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0" name="Text 18"/>
          <p:cNvSpPr/>
          <p:nvPr/>
        </p:nvSpPr>
        <p:spPr>
          <a:xfrm>
            <a:off x="8407400" y="2565400"/>
            <a:ext cx="457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890000" y="2540000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Principle of Least Privilege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890000" y="2844800"/>
            <a:ext cx="6553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Restrict tokens to the minimum required functions. Create dedicated external services with only necessary functions enabled.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318500" y="3606800"/>
            <a:ext cx="7239000" cy="1168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18500" y="3606800"/>
            <a:ext cx="7239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5" name="Text 23"/>
          <p:cNvSpPr/>
          <p:nvPr/>
        </p:nvSpPr>
        <p:spPr>
          <a:xfrm>
            <a:off x="8407400" y="3708400"/>
            <a:ext cx="457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890000" y="3683000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Rotate Tokens Periodically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890000" y="3987800"/>
            <a:ext cx="6553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Review and regenerate tokens regularly. Revoke immediately if compromise is suspected. Monitor token usage logs.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318500" y="4749800"/>
            <a:ext cx="7239000" cy="1168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9" name="Shape 27"/>
          <p:cNvSpPr/>
          <p:nvPr/>
        </p:nvSpPr>
        <p:spPr>
          <a:xfrm>
            <a:off x="8318500" y="4749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0" name="Text 28"/>
          <p:cNvSpPr/>
          <p:nvPr/>
        </p:nvSpPr>
        <p:spPr>
          <a:xfrm>
            <a:off x="8407400" y="4851400"/>
            <a:ext cx="457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890000" y="4826000"/>
            <a:ext cx="4445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Never Expose in Client Code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890000" y="5130800"/>
            <a:ext cx="65532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Tokens must be stored server-side. Never embed tokens in JavaScript, mobile apps, or version-controlled configuration files.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5000" y="5969000"/>
            <a:ext cx="14922500" cy="2222500"/>
          </a:xfrm>
          <a:prstGeom prst="rect">
            <a:avLst/>
          </a:prstGeom>
          <a:solidFill>
            <a:srgbClr val="FEF6E8"/>
          </a:solidFill>
          <a:ln/>
        </p:spPr>
      </p:sp>
      <p:sp>
        <p:nvSpPr>
          <p:cNvPr id="34" name="Shape 32"/>
          <p:cNvSpPr/>
          <p:nvPr/>
        </p:nvSpPr>
        <p:spPr>
          <a:xfrm>
            <a:off x="635000" y="5969000"/>
            <a:ext cx="149225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5" name="Text 33"/>
          <p:cNvSpPr/>
          <p:nvPr/>
        </p:nvSpPr>
        <p:spPr>
          <a:xfrm>
            <a:off x="787400" y="6096000"/>
            <a:ext cx="508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Managing Tokens as Administrator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87400" y="6451600"/>
            <a:ext cx="145796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Navigation: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Site Administration &gt; Server &gt; Web Services &gt; Manage Tokens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View all active tokens with their associated users and services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Create new tokens manually for specific users and services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Revoke tokens instantly if security issues are detected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Set IP restrictions to limit token usage to specific network ranges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38" name="Text 3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User Permissions and Capabilities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493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736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Capability-Based Security Model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6600" y="1320800"/>
            <a:ext cx="72644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How Capabilities Work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Every web service function requires specific capabilities. Moodle checks that the token's user has ALL required capabilities before executing the function.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Required Capabilities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core_course_get_courses requires: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moodle/course:viewhiddencourses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webservice/rest:use (for REST protocol)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Permission Inheritance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Moodle's standard context hierarchy applies: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System → Course Category → Course → Module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Permissions flow downward through the hierarchy.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Best Practice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 a </a:t>
            </a:r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dedicated API user role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with only the minimum required capabilities. Assign at system context. Never use admin accounts for API tokens.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965200"/>
            <a:ext cx="736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9"/>
          <p:cNvSpPr/>
          <p:nvPr/>
        </p:nvSpPr>
        <p:spPr>
          <a:xfrm>
            <a:off x="825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2" name="Text 10"/>
          <p:cNvSpPr/>
          <p:nvPr/>
        </p:nvSpPr>
        <p:spPr>
          <a:xfrm>
            <a:off x="8356600" y="965200"/>
            <a:ext cx="723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Setting Up API User Permissions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18500" y="13208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4" name="Shape 12"/>
          <p:cNvSpPr/>
          <p:nvPr/>
        </p:nvSpPr>
        <p:spPr>
          <a:xfrm>
            <a:off x="8318500" y="1320800"/>
            <a:ext cx="50800" cy="1143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5" name="Text 13"/>
          <p:cNvSpPr/>
          <p:nvPr/>
        </p:nvSpPr>
        <p:spPr>
          <a:xfrm>
            <a:off x="8483600" y="1422400"/>
            <a:ext cx="38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890000" y="13970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 a Dedicated API Role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90000" y="1701800"/>
            <a:ext cx="655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Admin &gt; Users &gt; Permissions &gt; Define roles. Create a new role (e.g., "API User") with only required capabilities enabled.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318500" y="25654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9" name="Shape 17"/>
          <p:cNvSpPr/>
          <p:nvPr/>
        </p:nvSpPr>
        <p:spPr>
          <a:xfrm>
            <a:off x="8318500" y="2565400"/>
            <a:ext cx="50800" cy="1143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0" name="Text 18"/>
          <p:cNvSpPr/>
          <p:nvPr/>
        </p:nvSpPr>
        <p:spPr>
          <a:xfrm>
            <a:off x="8483600" y="2667000"/>
            <a:ext cx="38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890000" y="26416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Assign Role at System Context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890000" y="2946400"/>
            <a:ext cx="655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Assign the API role to your dedicated API user at the system context level so permissions apply across the entire site.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318500" y="38100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18500" y="3810000"/>
            <a:ext cx="50800" cy="1143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5" name="Text 23"/>
          <p:cNvSpPr/>
          <p:nvPr/>
        </p:nvSpPr>
        <p:spPr>
          <a:xfrm>
            <a:off x="8483600" y="3911600"/>
            <a:ext cx="38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890000" y="38862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 External Service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890000" y="4191000"/>
            <a:ext cx="655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Define which functions the API user can call. Only add functions that match the capabilities assigned to the API role.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318500" y="50546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9" name="Shape 27"/>
          <p:cNvSpPr/>
          <p:nvPr/>
        </p:nvSpPr>
        <p:spPr>
          <a:xfrm>
            <a:off x="8318500" y="5054600"/>
            <a:ext cx="50800" cy="1143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0" name="Text 28"/>
          <p:cNvSpPr/>
          <p:nvPr/>
        </p:nvSpPr>
        <p:spPr>
          <a:xfrm>
            <a:off x="8483600" y="5156200"/>
            <a:ext cx="38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890000" y="5130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Generate Token &amp; Test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890000" y="5435600"/>
            <a:ext cx="655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 a token for the API user linked to your external service. Test with a simple call like core_webservice_get_site_info.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5000" y="6400800"/>
            <a:ext cx="14922500" cy="381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4" name="Text 32"/>
          <p:cNvSpPr/>
          <p:nvPr/>
        </p:nvSpPr>
        <p:spPr>
          <a:xfrm>
            <a:off x="838200" y="6400800"/>
            <a:ext cx="14541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Security Warning:</a:t>
            </a:r>
            <a:pPr>
              <a:lnSpc>
                <a:spcPct val="10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Using admin accounts for API tokens grants full system access. Always use dedicated API users with minimal, well-defined capabilities.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5000" y="7112000"/>
            <a:ext cx="14922500" cy="1016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6" name="Shape 34"/>
          <p:cNvSpPr/>
          <p:nvPr/>
        </p:nvSpPr>
        <p:spPr>
          <a:xfrm>
            <a:off x="635000" y="7112000"/>
            <a:ext cx="38100" cy="1016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7" name="Text 35"/>
          <p:cNvSpPr/>
          <p:nvPr/>
        </p:nvSpPr>
        <p:spPr>
          <a:xfrm>
            <a:off x="863600" y="7188200"/>
            <a:ext cx="14478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Finding Required Capabilities: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To check which capabilities a function requires, navigate to Administration &gt; Server &gt; Web Services &gt; API Documentation. Each function lists its required capabilities and parameters.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39" name="Text 37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6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" name="Text 1"/>
          <p:cNvSpPr/>
          <p:nvPr/>
        </p:nvSpPr>
        <p:spPr>
          <a:xfrm>
            <a:off x="10414000" y="2794000"/>
            <a:ext cx="5588000" cy="2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0" b="1" dirty="0">
                <a:solidFill>
                  <a:srgbClr val="FFFFFF">
                    <a:alpha val="1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16000" y="2540000"/>
            <a:ext cx="762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spc="200" kern="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CHAPTER 03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16000" y="3048000"/>
            <a:ext cx="1524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3302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API Structure &amp; Endpoints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16000" y="4318000"/>
            <a:ext cx="889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FF">
                    <a:alpha val="7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Request/Response Structure, Key Endpoints &amp; External Services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16000" y="4953000"/>
            <a:ext cx="990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7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Understand how Moodle API requests and responses are structured, learn the key endpoints for REST API calls, and explore how external services organize functions for secure access.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8050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API Request and Response Structure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493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736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REST Request Structure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35000" y="1295400"/>
            <a:ext cx="7493000" cy="4318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0" name="Text 8"/>
          <p:cNvSpPr/>
          <p:nvPr/>
        </p:nvSpPr>
        <p:spPr>
          <a:xfrm>
            <a:off x="736600" y="1371600"/>
            <a:ext cx="7289800" cy="4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Base URL + Endpoint: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https://moodle.example.com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/webservice/rest/server.php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Required Parameters: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?wstoken=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YOUR_TOKEN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&amp;wsfunction=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FUNCTION_NAME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&amp;moodlewsrestformat=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json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Function-Specific Params: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&amp;courseid=2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&amp;userid=5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Parameters vary by function — check API docs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55000" y="965200"/>
            <a:ext cx="736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2" name="Shape 10"/>
          <p:cNvSpPr/>
          <p:nvPr/>
        </p:nvSpPr>
        <p:spPr>
          <a:xfrm>
            <a:off x="825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3" name="Text 11"/>
          <p:cNvSpPr/>
          <p:nvPr/>
        </p:nvSpPr>
        <p:spPr>
          <a:xfrm>
            <a:off x="8356600" y="965200"/>
            <a:ext cx="723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JSON Response Structure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255000" y="1295400"/>
            <a:ext cx="7366000" cy="2032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5" name="Shape 13"/>
          <p:cNvSpPr/>
          <p:nvPr/>
        </p:nvSpPr>
        <p:spPr>
          <a:xfrm>
            <a:off x="8255000" y="1295400"/>
            <a:ext cx="7366000" cy="38100"/>
          </a:xfrm>
          <a:prstGeom prst="rect">
            <a:avLst/>
          </a:prstGeom>
          <a:solidFill>
            <a:srgbClr val="4A9B5C"/>
          </a:solidFill>
          <a:ln/>
        </p:spPr>
      </p:sp>
      <p:sp>
        <p:nvSpPr>
          <p:cNvPr id="16" name="Text 14"/>
          <p:cNvSpPr/>
          <p:nvPr/>
        </p:nvSpPr>
        <p:spPr>
          <a:xfrm>
            <a:off x="8407400" y="1397000"/>
            <a:ext cx="254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4A9B5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Success Response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07400" y="1676400"/>
            <a:ext cx="7061200" cy="1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{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"sitename": "My Moodle Site",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"siteurl": "https://example.com",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"version": "2024042200",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"release": "4.4.2"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}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55000" y="3454400"/>
            <a:ext cx="7366000" cy="2159000"/>
          </a:xfrm>
          <a:prstGeom prst="rect">
            <a:avLst/>
          </a:prstGeom>
          <a:solidFill>
            <a:srgbClr val="FDF2F2"/>
          </a:solidFill>
          <a:ln/>
        </p:spPr>
      </p:sp>
      <p:sp>
        <p:nvSpPr>
          <p:cNvPr id="19" name="Shape 17"/>
          <p:cNvSpPr/>
          <p:nvPr/>
        </p:nvSpPr>
        <p:spPr>
          <a:xfrm>
            <a:off x="8255000" y="3454400"/>
            <a:ext cx="7366000" cy="38100"/>
          </a:xfrm>
          <a:prstGeom prst="rect">
            <a:avLst/>
          </a:prstGeom>
          <a:solidFill>
            <a:srgbClr val="CC4444"/>
          </a:solidFill>
          <a:ln/>
        </p:spPr>
      </p:sp>
      <p:sp>
        <p:nvSpPr>
          <p:cNvPr id="20" name="Text 18"/>
          <p:cNvSpPr/>
          <p:nvPr/>
        </p:nvSpPr>
        <p:spPr>
          <a:xfrm>
            <a:off x="8407400" y="3556000"/>
            <a:ext cx="254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CC444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Error Response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407400" y="3835400"/>
            <a:ext cx="7061200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{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"exception": "moodle_exception",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"errorcode": "invalidtoken",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"message": "Invalid token"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}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5000" y="5791200"/>
            <a:ext cx="14986000" cy="241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3" name="Shape 21"/>
          <p:cNvSpPr/>
          <p:nvPr/>
        </p:nvSpPr>
        <p:spPr>
          <a:xfrm>
            <a:off x="635000" y="5791200"/>
            <a:ext cx="14986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4" name="Text 22"/>
          <p:cNvSpPr/>
          <p:nvPr/>
        </p:nvSpPr>
        <p:spPr>
          <a:xfrm>
            <a:off x="787400" y="5918200"/>
            <a:ext cx="508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Key Points for Developers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87400" y="6273800"/>
            <a:ext cx="7112000" cy="1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Request Pattern: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Always include wstoken, wsfunction, and moodlewsrestformat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Use GET for read operations, POST for write operations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URL-encode parameter values containing special characters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Maximum URL length applies — use POST for complex queries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128000" y="6273800"/>
            <a:ext cx="7366000" cy="1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Response Handling: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Check for the 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CC444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"exception"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key to detect errors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Moodle returns HTTP 200 even for API errors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Parse JSON response before accessing data fields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Some functions return arrays — handle pagination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28" name="Text 2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Common API Endpoints and External Services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1498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1485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API Endpoints by Protocol</a:t>
            </a:r>
            <a:endParaRPr lang="en-US" sz="1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000" y="1295400"/>
          <a:ext cx="14986000" cy="2540000"/>
        </p:xfrm>
        <a:graphic>
          <a:graphicData uri="http://schemas.openxmlformats.org/drawingml/2006/table">
            <a:tbl>
              <a:tblPr/>
              <a:tblGrid>
                <a:gridCol w="2397760"/>
                <a:gridCol w="6294120"/>
                <a:gridCol w="6294120"/>
              </a:tblGrid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Endpoint Type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URL Path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Purpose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9963B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REST Server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/webservice/rest/server.php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Main entry point for all REST API calls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Token Generator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/login/token.php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Generate auth tokens with credentials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SOAP Server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/webservice/soap/server.php?wsdl=1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SOAP endpoint with WSDL descriptor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35000" y="4038600"/>
            <a:ext cx="7239000" cy="4127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8"/>
          <p:cNvSpPr/>
          <p:nvPr/>
        </p:nvSpPr>
        <p:spPr>
          <a:xfrm>
            <a:off x="635000" y="40386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2" name="Text 9"/>
          <p:cNvSpPr/>
          <p:nvPr/>
        </p:nvSpPr>
        <p:spPr>
          <a:xfrm>
            <a:off x="787400" y="4165600"/>
            <a:ext cx="6934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External Services Concept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87400" y="4521200"/>
            <a:ext cx="69342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 </a:t>
            </a:r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 Service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is a named collection of web service functions that can be accessed together through a single token.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Pre-built Services: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</a:t>
            </a:r>
            <a:pPr>
              <a:lnSpc>
                <a:spcPct val="155000"/>
              </a:lnSpc>
            </a:pPr>
            <a:r>
              <a:rPr lang="en-US" sz="12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Mobile App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Functions for the mobile app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</a:t>
            </a:r>
            <a:pPr>
              <a:lnSpc>
                <a:spcPct val="155000"/>
              </a:lnSpc>
            </a:pPr>
            <a:r>
              <a:rPr lang="en-US" sz="12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Additional Features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Extended function set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Custom Services: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Select only functions needed for integration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Assign authorized users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Set IP restrictions for added security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001000" y="4038600"/>
            <a:ext cx="7620000" cy="4127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5" name="Shape 12"/>
          <p:cNvSpPr/>
          <p:nvPr/>
        </p:nvSpPr>
        <p:spPr>
          <a:xfrm>
            <a:off x="8001000" y="4038600"/>
            <a:ext cx="762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6" name="Text 13"/>
          <p:cNvSpPr/>
          <p:nvPr/>
        </p:nvSpPr>
        <p:spPr>
          <a:xfrm>
            <a:off x="8153400" y="4165600"/>
            <a:ext cx="7315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Common Function Categories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153400" y="4521200"/>
            <a:ext cx="73152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Information: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core_webservice_get_site_info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Users: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core_user_get_users, core_user_create_users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Courses: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core_course_get_courses, core_course_create_courses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Enrollments: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enrol_manual_enrol_users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Grades: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core_grades_get_grades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1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Full docs: Admin &gt; Server &gt; Web Services &gt; API Documentation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9" name="Text 1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6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" name="Text 1"/>
          <p:cNvSpPr/>
          <p:nvPr/>
        </p:nvSpPr>
        <p:spPr>
          <a:xfrm>
            <a:off x="10414000" y="2794000"/>
            <a:ext cx="5588000" cy="2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0" b="1" dirty="0">
                <a:solidFill>
                  <a:srgbClr val="FFFFFF">
                    <a:alpha val="1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16000" y="2540000"/>
            <a:ext cx="762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spc="200" kern="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CHAPTER 04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16000" y="3048000"/>
            <a:ext cx="1524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3302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Testing Moodle APIs with Postman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16000" y="4318000"/>
            <a:ext cx="889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FFFFFF">
                    <a:alpha val="7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Enabling Services, Creating Tokens, Testing &amp; First API Calls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16000" y="4953000"/>
            <a:ext cx="9906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7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Follow practical step-by-step instructions to enable web services in Moodle, create authentication tokens, test API calls using Postman, interpret error responses, and make your first successful API requests.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80500"/>
            <a:ext cx="16256000" cy="63500"/>
          </a:xfrm>
          <a:prstGeom prst="rect">
            <a:avLst/>
          </a:prstGeom>
          <a:solidFill>
            <a:srgbClr val="C9963B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Enabling Web Services and Creating Tokens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1371600" y="1041400"/>
            <a:ext cx="508000" cy="50800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7" name="Text 5"/>
          <p:cNvSpPr/>
          <p:nvPr/>
        </p:nvSpPr>
        <p:spPr>
          <a:xfrm>
            <a:off x="1371600" y="1041400"/>
            <a:ext cx="508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879600" y="1282700"/>
            <a:ext cx="787400" cy="254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9" name="Shape 7"/>
          <p:cNvSpPr/>
          <p:nvPr/>
        </p:nvSpPr>
        <p:spPr>
          <a:xfrm>
            <a:off x="2667000" y="1041400"/>
            <a:ext cx="508000" cy="50800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10" name="Text 8"/>
          <p:cNvSpPr/>
          <p:nvPr/>
        </p:nvSpPr>
        <p:spPr>
          <a:xfrm>
            <a:off x="2667000" y="1041400"/>
            <a:ext cx="508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175000" y="1282700"/>
            <a:ext cx="787400" cy="254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2" name="Shape 10"/>
          <p:cNvSpPr/>
          <p:nvPr/>
        </p:nvSpPr>
        <p:spPr>
          <a:xfrm>
            <a:off x="3962400" y="1041400"/>
            <a:ext cx="508000" cy="508000"/>
          </a:xfrm>
          <a:prstGeom prst="ellipse">
            <a:avLst/>
          </a:prstGeom>
          <a:solidFill>
            <a:srgbClr val="C9963B"/>
          </a:solidFill>
          <a:ln/>
        </p:spPr>
      </p:sp>
      <p:sp>
        <p:nvSpPr>
          <p:cNvPr id="13" name="Text 11"/>
          <p:cNvSpPr/>
          <p:nvPr/>
        </p:nvSpPr>
        <p:spPr>
          <a:xfrm>
            <a:off x="3962400" y="1041400"/>
            <a:ext cx="508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470400" y="1282700"/>
            <a:ext cx="787400" cy="254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5" name="Shape 13"/>
          <p:cNvSpPr/>
          <p:nvPr/>
        </p:nvSpPr>
        <p:spPr>
          <a:xfrm>
            <a:off x="5257800" y="1041400"/>
            <a:ext cx="508000" cy="50800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16" name="Text 14"/>
          <p:cNvSpPr/>
          <p:nvPr/>
        </p:nvSpPr>
        <p:spPr>
          <a:xfrm>
            <a:off x="5257800" y="1041400"/>
            <a:ext cx="508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65800" y="1282700"/>
            <a:ext cx="787400" cy="254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8" name="Shape 16"/>
          <p:cNvSpPr/>
          <p:nvPr/>
        </p:nvSpPr>
        <p:spPr>
          <a:xfrm>
            <a:off x="6553200" y="1041400"/>
            <a:ext cx="508000" cy="50800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19" name="Text 17"/>
          <p:cNvSpPr/>
          <p:nvPr/>
        </p:nvSpPr>
        <p:spPr>
          <a:xfrm>
            <a:off x="6553200" y="1041400"/>
            <a:ext cx="508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061200" y="1282700"/>
            <a:ext cx="787400" cy="254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21" name="Shape 19"/>
          <p:cNvSpPr/>
          <p:nvPr/>
        </p:nvSpPr>
        <p:spPr>
          <a:xfrm>
            <a:off x="7848600" y="1041400"/>
            <a:ext cx="508000" cy="508000"/>
          </a:xfrm>
          <a:prstGeom prst="ellipse">
            <a:avLst/>
          </a:prstGeom>
          <a:solidFill>
            <a:srgbClr val="0F2647"/>
          </a:solidFill>
          <a:ln/>
        </p:spPr>
      </p:sp>
      <p:sp>
        <p:nvSpPr>
          <p:cNvPr id="22" name="Text 20"/>
          <p:cNvSpPr/>
          <p:nvPr/>
        </p:nvSpPr>
        <p:spPr>
          <a:xfrm>
            <a:off x="7848600" y="1041400"/>
            <a:ext cx="508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17600" y="1600200"/>
            <a:ext cx="1016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 WS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286000" y="1600200"/>
            <a:ext cx="1270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 REST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81400" y="1600200"/>
            <a:ext cx="1270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 Service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876800" y="1600200"/>
            <a:ext cx="1270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Add Functions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172200" y="1600200"/>
            <a:ext cx="1270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 Token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594600" y="1600200"/>
            <a:ext cx="1016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Authorize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35000" y="1930400"/>
            <a:ext cx="4826000" cy="1968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0" name="Shape 28"/>
          <p:cNvSpPr/>
          <p:nvPr/>
        </p:nvSpPr>
        <p:spPr>
          <a:xfrm>
            <a:off x="635000" y="1930400"/>
            <a:ext cx="4826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787400" y="2057400"/>
            <a:ext cx="4521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Step 1: Enable Web Services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87400" y="2387600"/>
            <a:ext cx="4521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Admin &gt; Advanced Features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Check </a:t>
            </a:r>
            <a:pPr>
              <a:lnSpc>
                <a:spcPct val="155000"/>
              </a:lnSpc>
            </a:pPr>
            <a:r>
              <a:rPr lang="en-US" sz="12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"Enable Web Services"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Save changes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This is the master switch for all external API access.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588000" y="1930400"/>
            <a:ext cx="4826000" cy="1968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4" name="Shape 32"/>
          <p:cNvSpPr/>
          <p:nvPr/>
        </p:nvSpPr>
        <p:spPr>
          <a:xfrm>
            <a:off x="5588000" y="1930400"/>
            <a:ext cx="4826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5" name="Text 33"/>
          <p:cNvSpPr/>
          <p:nvPr/>
        </p:nvSpPr>
        <p:spPr>
          <a:xfrm>
            <a:off x="5740400" y="2057400"/>
            <a:ext cx="4521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Step 2: Enable REST Protocol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740400" y="2387600"/>
            <a:ext cx="4521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Admin &gt; Server &gt; Web Services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&gt; Manage Protocols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 </a:t>
            </a:r>
            <a:pPr>
              <a:lnSpc>
                <a:spcPct val="155000"/>
              </a:lnSpc>
            </a:pPr>
            <a:r>
              <a:rPr lang="en-US" sz="12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REST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protocol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REST is the recommended protocol for all integrations.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10541000" y="1930400"/>
            <a:ext cx="5080000" cy="1968500"/>
          </a:xfrm>
          <a:prstGeom prst="rect">
            <a:avLst/>
          </a:prstGeom>
          <a:solidFill>
            <a:srgbClr val="FEF6E8"/>
          </a:solidFill>
          <a:ln/>
        </p:spPr>
      </p:sp>
      <p:sp>
        <p:nvSpPr>
          <p:cNvPr id="38" name="Shape 36"/>
          <p:cNvSpPr/>
          <p:nvPr/>
        </p:nvSpPr>
        <p:spPr>
          <a:xfrm>
            <a:off x="10541000" y="1930400"/>
            <a:ext cx="508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9" name="Text 37"/>
          <p:cNvSpPr/>
          <p:nvPr/>
        </p:nvSpPr>
        <p:spPr>
          <a:xfrm>
            <a:off x="10693400" y="2057400"/>
            <a:ext cx="4775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Step 3: Create External Service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0693400" y="2387600"/>
            <a:ext cx="4775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Admin &gt; Server &gt; Web Services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&gt; External Services &gt; Add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Name: </a:t>
            </a:r>
            <a:pPr>
              <a:lnSpc>
                <a:spcPct val="155000"/>
              </a:lnSpc>
            </a:pPr>
            <a:r>
              <a:rPr lang="en-US" sz="12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"My Integration"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service is a named collection of functions.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5000" y="4025900"/>
            <a:ext cx="4826000" cy="1968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42" name="Shape 40"/>
          <p:cNvSpPr/>
          <p:nvPr/>
        </p:nvSpPr>
        <p:spPr>
          <a:xfrm>
            <a:off x="635000" y="4025900"/>
            <a:ext cx="4826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43" name="Text 41"/>
          <p:cNvSpPr/>
          <p:nvPr/>
        </p:nvSpPr>
        <p:spPr>
          <a:xfrm>
            <a:off x="787400" y="4152900"/>
            <a:ext cx="4521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Step 4: Add Functions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87400" y="4483100"/>
            <a:ext cx="4521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Edit your service &gt; Add Functions</a:t>
            </a:r>
            <a:endParaRPr lang="en-US" sz="1600" dirty="0"/>
          </a:p>
          <a:p>
            <a:pPr>
              <a:lnSpc>
                <a:spcPct val="14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Select functions to expose:</a:t>
            </a:r>
            <a:endParaRPr lang="en-US" sz="1600" dirty="0"/>
          </a:p>
          <a:p>
            <a:pPr>
              <a:lnSpc>
                <a:spcPct val="145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core_webservice_get_site_info</a:t>
            </a:r>
            <a:endParaRPr lang="en-US" sz="1600" dirty="0"/>
          </a:p>
          <a:p>
            <a:pPr>
              <a:lnSpc>
                <a:spcPct val="145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core_course_get_courses</a:t>
            </a:r>
            <a:endParaRPr lang="en-US" sz="1600" dirty="0"/>
          </a:p>
          <a:p>
            <a:pPr>
              <a:lnSpc>
                <a:spcPct val="145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core_user_get_users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588000" y="4025900"/>
            <a:ext cx="4826000" cy="19685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46" name="Shape 44"/>
          <p:cNvSpPr/>
          <p:nvPr/>
        </p:nvSpPr>
        <p:spPr>
          <a:xfrm>
            <a:off x="5588000" y="4025900"/>
            <a:ext cx="4826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47" name="Text 45"/>
          <p:cNvSpPr/>
          <p:nvPr/>
        </p:nvSpPr>
        <p:spPr>
          <a:xfrm>
            <a:off x="5740400" y="4152900"/>
            <a:ext cx="4521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Step 5: Create Token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5740400" y="4483100"/>
            <a:ext cx="4521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Admin &gt; Manage Tokens &gt; Create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Select user and service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Or use API: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1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POST /login/token.php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10541000" y="4025900"/>
            <a:ext cx="5080000" cy="1968500"/>
          </a:xfrm>
          <a:prstGeom prst="rect">
            <a:avLst/>
          </a:prstGeom>
          <a:solidFill>
            <a:srgbClr val="0F2647"/>
          </a:solidFill>
          <a:ln/>
        </p:spPr>
      </p:sp>
      <p:sp>
        <p:nvSpPr>
          <p:cNvPr id="50" name="Shape 48"/>
          <p:cNvSpPr/>
          <p:nvPr/>
        </p:nvSpPr>
        <p:spPr>
          <a:xfrm>
            <a:off x="10541000" y="4025900"/>
            <a:ext cx="508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51" name="Text 49"/>
          <p:cNvSpPr/>
          <p:nvPr/>
        </p:nvSpPr>
        <p:spPr>
          <a:xfrm>
            <a:off x="10693400" y="4152900"/>
            <a:ext cx="4775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Step 6: Authorize &amp; Verify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0693400" y="4483100"/>
            <a:ext cx="4775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Add user to authorized users list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 your external service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 with a simple API call to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b="1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core_webservice_get_site_info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35000" y="6197600"/>
            <a:ext cx="14986000" cy="381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54" name="Text 52"/>
          <p:cNvSpPr/>
          <p:nvPr/>
        </p:nvSpPr>
        <p:spPr>
          <a:xfrm>
            <a:off x="838200" y="6197600"/>
            <a:ext cx="14579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Quick Path:</a:t>
            </a:r>
            <a:pPr>
              <a:lnSpc>
                <a:spcPct val="10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Site Admin &gt; Advanced Features (enable WS) &gt; Manage Protocols (enable REST) &gt; External Services (create + add functions) &gt; Manage Tokens (create) &gt; Authorize User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35000" y="6908800"/>
            <a:ext cx="14986000" cy="1270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56" name="Shape 54"/>
          <p:cNvSpPr/>
          <p:nvPr/>
        </p:nvSpPr>
        <p:spPr>
          <a:xfrm>
            <a:off x="635000" y="6908800"/>
            <a:ext cx="38100" cy="1270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57" name="Text 55"/>
          <p:cNvSpPr/>
          <p:nvPr/>
        </p:nvSpPr>
        <p:spPr>
          <a:xfrm>
            <a:off x="863600" y="6985000"/>
            <a:ext cx="145796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Alternative Token Generation via API: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You can also generate tokens programmatically by sending a POST request to 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/login/token.php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with username, password, and service shortname parameters. This is useful for automated setups and user self-service integrations.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59" name="Text 57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60" name="Text 58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How to Test APIs Using Postman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493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736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Setting Up Your First Request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6600" y="1320800"/>
            <a:ext cx="72644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 Create a New Request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Open Postman &gt; Click "New Request" &gt; Set method to GET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2. Enter the URL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https://your-moodle.com/webservice/rest/server.php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3. Add Query Parameters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wstoken = your_token_string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wsfunction = core_webservice_get_site_info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moodlewsrestformat = json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4. Send and Verify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Click "Send" — you should receive a JSON response with site information. Status: 200 OK.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5. Save to Collection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Click "Save" &gt; Create Collection "Moodle API" &gt; Name request "Get Site Info"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55000" y="965200"/>
            <a:ext cx="736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9"/>
          <p:cNvSpPr/>
          <p:nvPr/>
        </p:nvSpPr>
        <p:spPr>
          <a:xfrm>
            <a:off x="825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2" name="Text 10"/>
          <p:cNvSpPr/>
          <p:nvPr/>
        </p:nvSpPr>
        <p:spPr>
          <a:xfrm>
            <a:off x="8356600" y="965200"/>
            <a:ext cx="723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Postman Best Practices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18500" y="13208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4" name="Shape 12"/>
          <p:cNvSpPr/>
          <p:nvPr/>
        </p:nvSpPr>
        <p:spPr>
          <a:xfrm>
            <a:off x="8318500" y="1320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5" name="Shape 13"/>
          <p:cNvSpPr/>
          <p:nvPr/>
        </p:nvSpPr>
        <p:spPr>
          <a:xfrm>
            <a:off x="8483600" y="1498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50" y="38100"/>
                </a:moveTo>
                <a:cubicBezTo>
                  <a:pt x="8513" y="38100"/>
                  <a:pt x="0" y="46613"/>
                  <a:pt x="0" y="57150"/>
                </a:cubicBezTo>
                <a:cubicBezTo>
                  <a:pt x="0" y="67687"/>
                  <a:pt x="8513" y="76200"/>
                  <a:pt x="19050" y="76200"/>
                </a:cubicBezTo>
                <a:lnTo>
                  <a:pt x="70664" y="76200"/>
                </a:lnTo>
                <a:cubicBezTo>
                  <a:pt x="77986" y="93047"/>
                  <a:pt x="94774" y="104775"/>
                  <a:pt x="114300" y="104775"/>
                </a:cubicBezTo>
                <a:cubicBezTo>
                  <a:pt x="133826" y="104775"/>
                  <a:pt x="150614" y="93047"/>
                  <a:pt x="157936" y="76200"/>
                </a:cubicBezTo>
                <a:lnTo>
                  <a:pt x="285750" y="76200"/>
                </a:lnTo>
                <a:cubicBezTo>
                  <a:pt x="296287" y="76200"/>
                  <a:pt x="304800" y="67687"/>
                  <a:pt x="304800" y="57150"/>
                </a:cubicBezTo>
                <a:cubicBezTo>
                  <a:pt x="304800" y="46613"/>
                  <a:pt x="296287" y="38100"/>
                  <a:pt x="285750" y="38100"/>
                </a:cubicBezTo>
                <a:lnTo>
                  <a:pt x="157936" y="38100"/>
                </a:lnTo>
                <a:cubicBezTo>
                  <a:pt x="150614" y="21253"/>
                  <a:pt x="133826" y="9525"/>
                  <a:pt x="114300" y="9525"/>
                </a:cubicBezTo>
                <a:cubicBezTo>
                  <a:pt x="94774" y="9525"/>
                  <a:pt x="77986" y="21253"/>
                  <a:pt x="70664" y="38100"/>
                </a:cubicBezTo>
                <a:lnTo>
                  <a:pt x="19050" y="38100"/>
                </a:lnTo>
                <a:close/>
                <a:moveTo>
                  <a:pt x="19050" y="133350"/>
                </a:move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165914" y="171450"/>
                </a:lnTo>
                <a:cubicBezTo>
                  <a:pt x="173236" y="188297"/>
                  <a:pt x="190024" y="200025"/>
                  <a:pt x="209550" y="200025"/>
                </a:cubicBezTo>
                <a:cubicBezTo>
                  <a:pt x="229076" y="200025"/>
                  <a:pt x="245864" y="188297"/>
                  <a:pt x="253186" y="171450"/>
                </a:cubicBezTo>
                <a:lnTo>
                  <a:pt x="285750" y="171450"/>
                </a:lnTo>
                <a:cubicBezTo>
                  <a:pt x="296287" y="171450"/>
                  <a:pt x="304800" y="162937"/>
                  <a:pt x="304800" y="152400"/>
                </a:cubicBezTo>
                <a:cubicBezTo>
                  <a:pt x="304800" y="141863"/>
                  <a:pt x="296287" y="133350"/>
                  <a:pt x="285750" y="133350"/>
                </a:cubicBezTo>
                <a:lnTo>
                  <a:pt x="253186" y="133350"/>
                </a:lnTo>
                <a:cubicBezTo>
                  <a:pt x="245864" y="116503"/>
                  <a:pt x="229076" y="104775"/>
                  <a:pt x="209550" y="104775"/>
                </a:cubicBezTo>
                <a:cubicBezTo>
                  <a:pt x="190024" y="104775"/>
                  <a:pt x="173236" y="116503"/>
                  <a:pt x="165914" y="133350"/>
                </a:cubicBezTo>
                <a:lnTo>
                  <a:pt x="19050" y="133350"/>
                </a:lnTo>
                <a:close/>
                <a:moveTo>
                  <a:pt x="19050" y="228600"/>
                </a:moveTo>
                <a:cubicBezTo>
                  <a:pt x="8513" y="228600"/>
                  <a:pt x="0" y="237113"/>
                  <a:pt x="0" y="247650"/>
                </a:cubicBezTo>
                <a:cubicBezTo>
                  <a:pt x="0" y="258187"/>
                  <a:pt x="8513" y="266700"/>
                  <a:pt x="19050" y="266700"/>
                </a:cubicBezTo>
                <a:lnTo>
                  <a:pt x="51614" y="266700"/>
                </a:lnTo>
                <a:cubicBezTo>
                  <a:pt x="58936" y="283547"/>
                  <a:pt x="75724" y="295275"/>
                  <a:pt x="95250" y="295275"/>
                </a:cubicBezTo>
                <a:cubicBezTo>
                  <a:pt x="114776" y="295275"/>
                  <a:pt x="131564" y="283547"/>
                  <a:pt x="138886" y="266700"/>
                </a:cubicBezTo>
                <a:lnTo>
                  <a:pt x="285750" y="266700"/>
                </a:lnTo>
                <a:cubicBezTo>
                  <a:pt x="296287" y="266700"/>
                  <a:pt x="304800" y="258187"/>
                  <a:pt x="304800" y="247650"/>
                </a:cubicBezTo>
                <a:cubicBezTo>
                  <a:pt x="304800" y="237113"/>
                  <a:pt x="296287" y="228600"/>
                  <a:pt x="285750" y="228600"/>
                </a:cubicBezTo>
                <a:lnTo>
                  <a:pt x="138886" y="228600"/>
                </a:lnTo>
                <a:cubicBezTo>
                  <a:pt x="131564" y="211753"/>
                  <a:pt x="114776" y="200025"/>
                  <a:pt x="95250" y="200025"/>
                </a:cubicBezTo>
                <a:cubicBezTo>
                  <a:pt x="75724" y="200025"/>
                  <a:pt x="58936" y="211753"/>
                  <a:pt x="51614" y="228600"/>
                </a:cubicBezTo>
                <a:lnTo>
                  <a:pt x="19050" y="228600"/>
                </a:ln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16" name="Text 14"/>
          <p:cNvSpPr/>
          <p:nvPr/>
        </p:nvSpPr>
        <p:spPr>
          <a:xfrm>
            <a:off x="8890000" y="1447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 Environment Variables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90000" y="1752600"/>
            <a:ext cx="6553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Set {{moodle_url}} and {{token}} as environment variables. Switch between dev/staging/prod environments without changing requests.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318500" y="25654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9" name="Shape 17"/>
          <p:cNvSpPr/>
          <p:nvPr/>
        </p:nvSpPr>
        <p:spPr>
          <a:xfrm>
            <a:off x="8318500" y="25654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0" name="Shape 18"/>
          <p:cNvSpPr/>
          <p:nvPr/>
        </p:nvSpPr>
        <p:spPr>
          <a:xfrm>
            <a:off x="8464550" y="27432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8575" y="14288"/>
                </a:moveTo>
                <a:cubicBezTo>
                  <a:pt x="28575" y="6370"/>
                  <a:pt x="22205" y="0"/>
                  <a:pt x="14288" y="0"/>
                </a:cubicBezTo>
                <a:cubicBezTo>
                  <a:pt x="6370" y="0"/>
                  <a:pt x="0" y="6370"/>
                  <a:pt x="0" y="14288"/>
                </a:cubicBezTo>
                <a:lnTo>
                  <a:pt x="0" y="233363"/>
                </a:lnTo>
                <a:cubicBezTo>
                  <a:pt x="0" y="251758"/>
                  <a:pt x="14942" y="266700"/>
                  <a:pt x="33338" y="266700"/>
                </a:cubicBezTo>
                <a:lnTo>
                  <a:pt x="142875" y="266700"/>
                </a:lnTo>
                <a:lnTo>
                  <a:pt x="142875" y="238125"/>
                </a:lnTo>
                <a:lnTo>
                  <a:pt x="33338" y="238125"/>
                </a:lnTo>
                <a:cubicBezTo>
                  <a:pt x="30718" y="238125"/>
                  <a:pt x="28575" y="235982"/>
                  <a:pt x="28575" y="233363"/>
                </a:cubicBezTo>
                <a:lnTo>
                  <a:pt x="28575" y="95250"/>
                </a:lnTo>
                <a:lnTo>
                  <a:pt x="142875" y="95250"/>
                </a:lnTo>
                <a:lnTo>
                  <a:pt x="142875" y="66675"/>
                </a:lnTo>
                <a:lnTo>
                  <a:pt x="28575" y="66675"/>
                </a:lnTo>
                <a:lnTo>
                  <a:pt x="28575" y="14288"/>
                </a:lnTo>
                <a:close/>
                <a:moveTo>
                  <a:pt x="200025" y="133350"/>
                </a:moveTo>
                <a:lnTo>
                  <a:pt x="314325" y="133350"/>
                </a:lnTo>
                <a:cubicBezTo>
                  <a:pt x="330101" y="133350"/>
                  <a:pt x="342900" y="120551"/>
                  <a:pt x="342900" y="104775"/>
                </a:cubicBezTo>
                <a:lnTo>
                  <a:pt x="342900" y="47625"/>
                </a:lnTo>
                <a:cubicBezTo>
                  <a:pt x="342900" y="31849"/>
                  <a:pt x="330101" y="19050"/>
                  <a:pt x="314325" y="19050"/>
                </a:cubicBezTo>
                <a:lnTo>
                  <a:pt x="265093" y="19050"/>
                </a:lnTo>
                <a:cubicBezTo>
                  <a:pt x="260033" y="19050"/>
                  <a:pt x="255210" y="17026"/>
                  <a:pt x="251639" y="13454"/>
                </a:cubicBezTo>
                <a:lnTo>
                  <a:pt x="246519" y="8334"/>
                </a:lnTo>
                <a:cubicBezTo>
                  <a:pt x="241161" y="2977"/>
                  <a:pt x="233898" y="-60"/>
                  <a:pt x="226338" y="-60"/>
                </a:cubicBezTo>
                <a:lnTo>
                  <a:pt x="200025" y="0"/>
                </a:lnTo>
                <a:cubicBezTo>
                  <a:pt x="184249" y="0"/>
                  <a:pt x="171450" y="12799"/>
                  <a:pt x="171450" y="28575"/>
                </a:cubicBezTo>
                <a:lnTo>
                  <a:pt x="171450" y="104775"/>
                </a:lnTo>
                <a:cubicBezTo>
                  <a:pt x="171450" y="120551"/>
                  <a:pt x="184249" y="133350"/>
                  <a:pt x="200025" y="133350"/>
                </a:cubicBezTo>
                <a:close/>
                <a:moveTo>
                  <a:pt x="200025" y="304800"/>
                </a:moveTo>
                <a:lnTo>
                  <a:pt x="314325" y="304800"/>
                </a:lnTo>
                <a:cubicBezTo>
                  <a:pt x="330101" y="304800"/>
                  <a:pt x="342900" y="292001"/>
                  <a:pt x="342900" y="276225"/>
                </a:cubicBezTo>
                <a:lnTo>
                  <a:pt x="342900" y="219075"/>
                </a:lnTo>
                <a:cubicBezTo>
                  <a:pt x="342900" y="203299"/>
                  <a:pt x="330101" y="190500"/>
                  <a:pt x="314325" y="190500"/>
                </a:cubicBezTo>
                <a:lnTo>
                  <a:pt x="265093" y="190500"/>
                </a:lnTo>
                <a:cubicBezTo>
                  <a:pt x="260033" y="190500"/>
                  <a:pt x="255210" y="188476"/>
                  <a:pt x="251639" y="184904"/>
                </a:cubicBezTo>
                <a:lnTo>
                  <a:pt x="246519" y="179784"/>
                </a:lnTo>
                <a:cubicBezTo>
                  <a:pt x="241161" y="174427"/>
                  <a:pt x="233898" y="171390"/>
                  <a:pt x="226338" y="171390"/>
                </a:cubicBezTo>
                <a:lnTo>
                  <a:pt x="200025" y="171450"/>
                </a:lnTo>
                <a:cubicBezTo>
                  <a:pt x="184249" y="171450"/>
                  <a:pt x="171450" y="184249"/>
                  <a:pt x="171450" y="200025"/>
                </a:cubicBezTo>
                <a:lnTo>
                  <a:pt x="171450" y="276225"/>
                </a:lnTo>
                <a:cubicBezTo>
                  <a:pt x="171450" y="292001"/>
                  <a:pt x="184249" y="304800"/>
                  <a:pt x="200025" y="304800"/>
                </a:cubicBez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21" name="Text 19"/>
          <p:cNvSpPr/>
          <p:nvPr/>
        </p:nvSpPr>
        <p:spPr>
          <a:xfrm>
            <a:off x="8890000" y="26924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Organize with Collections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890000" y="2997200"/>
            <a:ext cx="6553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Group requests into folders: Site Info, Courses, Users, Grades. Add descriptions to document each endpoint's purpose and parameters.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318500" y="38100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18500" y="3810000"/>
            <a:ext cx="7239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5" name="Shape 23"/>
          <p:cNvSpPr/>
          <p:nvPr/>
        </p:nvSpPr>
        <p:spPr>
          <a:xfrm>
            <a:off x="8464550" y="39878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14789" y="714"/>
                </a:moveTo>
                <a:cubicBezTo>
                  <a:pt x="204668" y="-2203"/>
                  <a:pt x="194131" y="3691"/>
                  <a:pt x="191214" y="13811"/>
                </a:cubicBezTo>
                <a:lnTo>
                  <a:pt x="115014" y="280511"/>
                </a:lnTo>
                <a:cubicBezTo>
                  <a:pt x="112097" y="290632"/>
                  <a:pt x="117991" y="301169"/>
                  <a:pt x="128111" y="304086"/>
                </a:cubicBezTo>
                <a:cubicBezTo>
                  <a:pt x="138232" y="307003"/>
                  <a:pt x="148769" y="301109"/>
                  <a:pt x="151686" y="290989"/>
                </a:cubicBezTo>
                <a:lnTo>
                  <a:pt x="227886" y="24289"/>
                </a:lnTo>
                <a:cubicBezTo>
                  <a:pt x="230803" y="14168"/>
                  <a:pt x="224909" y="3631"/>
                  <a:pt x="214789" y="714"/>
                </a:cubicBezTo>
                <a:close/>
                <a:moveTo>
                  <a:pt x="253246" y="81736"/>
                </a:moveTo>
                <a:cubicBezTo>
                  <a:pt x="245805" y="89178"/>
                  <a:pt x="245805" y="101263"/>
                  <a:pt x="253246" y="108704"/>
                </a:cubicBezTo>
                <a:lnTo>
                  <a:pt x="296942" y="152400"/>
                </a:lnTo>
                <a:lnTo>
                  <a:pt x="253246" y="196096"/>
                </a:lnTo>
                <a:cubicBezTo>
                  <a:pt x="245805" y="203537"/>
                  <a:pt x="245805" y="215622"/>
                  <a:pt x="253246" y="223064"/>
                </a:cubicBezTo>
                <a:cubicBezTo>
                  <a:pt x="260687" y="230505"/>
                  <a:pt x="272772" y="230505"/>
                  <a:pt x="280214" y="223064"/>
                </a:cubicBezTo>
                <a:lnTo>
                  <a:pt x="337364" y="165914"/>
                </a:lnTo>
                <a:cubicBezTo>
                  <a:pt x="344805" y="158472"/>
                  <a:pt x="344805" y="146387"/>
                  <a:pt x="337364" y="138946"/>
                </a:cubicBezTo>
                <a:lnTo>
                  <a:pt x="280214" y="81796"/>
                </a:lnTo>
                <a:cubicBezTo>
                  <a:pt x="272772" y="74355"/>
                  <a:pt x="260687" y="74355"/>
                  <a:pt x="253246" y="81796"/>
                </a:cubicBezTo>
                <a:close/>
                <a:moveTo>
                  <a:pt x="89714" y="81736"/>
                </a:moveTo>
                <a:cubicBezTo>
                  <a:pt x="82272" y="74295"/>
                  <a:pt x="70187" y="74295"/>
                  <a:pt x="62746" y="81736"/>
                </a:cubicBezTo>
                <a:lnTo>
                  <a:pt x="5596" y="138886"/>
                </a:lnTo>
                <a:cubicBezTo>
                  <a:pt x="-1845" y="146328"/>
                  <a:pt x="-1845" y="158413"/>
                  <a:pt x="5596" y="165854"/>
                </a:cubicBezTo>
                <a:lnTo>
                  <a:pt x="62746" y="223004"/>
                </a:lnTo>
                <a:cubicBezTo>
                  <a:pt x="70187" y="230445"/>
                  <a:pt x="82272" y="230445"/>
                  <a:pt x="89714" y="223004"/>
                </a:cubicBezTo>
                <a:cubicBezTo>
                  <a:pt x="97155" y="215563"/>
                  <a:pt x="97155" y="203478"/>
                  <a:pt x="89714" y="196036"/>
                </a:cubicBezTo>
                <a:lnTo>
                  <a:pt x="46018" y="152400"/>
                </a:lnTo>
                <a:lnTo>
                  <a:pt x="89654" y="108704"/>
                </a:lnTo>
                <a:cubicBezTo>
                  <a:pt x="97095" y="101263"/>
                  <a:pt x="97095" y="89178"/>
                  <a:pt x="89654" y="81736"/>
                </a:cubicBezTo>
                <a:close/>
              </a:path>
            </a:pathLst>
          </a:custGeom>
          <a:solidFill>
            <a:srgbClr val="C9963B"/>
          </a:solidFill>
          <a:ln/>
        </p:spPr>
      </p:sp>
      <p:sp>
        <p:nvSpPr>
          <p:cNvPr id="26" name="Text 24"/>
          <p:cNvSpPr/>
          <p:nvPr/>
        </p:nvSpPr>
        <p:spPr>
          <a:xfrm>
            <a:off x="8890000" y="39370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Write Test Scripts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890000" y="4241800"/>
            <a:ext cx="6553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 the Tests tab to validate responses: check status code, verify JSON structure, assert key values. Automate regression testing.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318500" y="5054600"/>
            <a:ext cx="7239000" cy="1143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9" name="Shape 27"/>
          <p:cNvSpPr/>
          <p:nvPr/>
        </p:nvSpPr>
        <p:spPr>
          <a:xfrm>
            <a:off x="8318500" y="50546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0" name="Shape 28"/>
          <p:cNvSpPr/>
          <p:nvPr/>
        </p:nvSpPr>
        <p:spPr>
          <a:xfrm>
            <a:off x="8483600" y="5232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28600" y="114300"/>
                </a:moveTo>
                <a:cubicBezTo>
                  <a:pt x="260152" y="114300"/>
                  <a:pt x="285750" y="88702"/>
                  <a:pt x="285750" y="57150"/>
                </a:cubicBezTo>
                <a:cubicBezTo>
                  <a:pt x="285750" y="25598"/>
                  <a:pt x="260152" y="0"/>
                  <a:pt x="228600" y="0"/>
                </a:cubicBezTo>
                <a:cubicBezTo>
                  <a:pt x="197048" y="0"/>
                  <a:pt x="171450" y="25598"/>
                  <a:pt x="171450" y="57150"/>
                </a:cubicBezTo>
                <a:cubicBezTo>
                  <a:pt x="171450" y="60365"/>
                  <a:pt x="171748" y="63579"/>
                  <a:pt x="172224" y="66675"/>
                </a:cubicBezTo>
                <a:lnTo>
                  <a:pt x="95012" y="109597"/>
                </a:lnTo>
                <a:cubicBezTo>
                  <a:pt x="84951" y="100667"/>
                  <a:pt x="71676" y="95250"/>
                  <a:pt x="57150" y="95250"/>
                </a:cubicBezTo>
                <a:cubicBezTo>
                  <a:pt x="25598" y="95250"/>
                  <a:pt x="0" y="120848"/>
                  <a:pt x="0" y="152400"/>
                </a:cubicBezTo>
                <a:cubicBezTo>
                  <a:pt x="0" y="183952"/>
                  <a:pt x="25598" y="209550"/>
                  <a:pt x="57150" y="209550"/>
                </a:cubicBezTo>
                <a:cubicBezTo>
                  <a:pt x="71676" y="209550"/>
                  <a:pt x="84892" y="204133"/>
                  <a:pt x="95012" y="195203"/>
                </a:cubicBezTo>
                <a:lnTo>
                  <a:pt x="172224" y="238125"/>
                </a:lnTo>
                <a:cubicBezTo>
                  <a:pt x="171688" y="241221"/>
                  <a:pt x="171450" y="244376"/>
                  <a:pt x="171450" y="247650"/>
                </a:cubicBezTo>
                <a:cubicBezTo>
                  <a:pt x="171450" y="279202"/>
                  <a:pt x="197048" y="304800"/>
                  <a:pt x="228600" y="304800"/>
                </a:cubicBezTo>
                <a:cubicBezTo>
                  <a:pt x="260152" y="304800"/>
                  <a:pt x="285750" y="279202"/>
                  <a:pt x="285750" y="247650"/>
                </a:cubicBezTo>
                <a:cubicBezTo>
                  <a:pt x="285750" y="216098"/>
                  <a:pt x="260152" y="190500"/>
                  <a:pt x="228600" y="190500"/>
                </a:cubicBezTo>
                <a:cubicBezTo>
                  <a:pt x="214074" y="190500"/>
                  <a:pt x="200858" y="195917"/>
                  <a:pt x="190738" y="204847"/>
                </a:cubicBezTo>
                <a:lnTo>
                  <a:pt x="113526" y="161925"/>
                </a:lnTo>
                <a:cubicBezTo>
                  <a:pt x="114062" y="158829"/>
                  <a:pt x="114300" y="155674"/>
                  <a:pt x="114300" y="152400"/>
                </a:cubicBezTo>
                <a:cubicBezTo>
                  <a:pt x="114300" y="149126"/>
                  <a:pt x="114002" y="145971"/>
                  <a:pt x="113526" y="142875"/>
                </a:cubicBezTo>
                <a:lnTo>
                  <a:pt x="190738" y="99953"/>
                </a:lnTo>
                <a:cubicBezTo>
                  <a:pt x="200799" y="108883"/>
                  <a:pt x="214074" y="114300"/>
                  <a:pt x="228600" y="114300"/>
                </a:cubicBezTo>
                <a:close/>
              </a:path>
            </a:pathLst>
          </a:custGeom>
          <a:solidFill>
            <a:srgbClr val="1B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8890000" y="51816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Export and Share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890000" y="5486400"/>
            <a:ext cx="6553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Export collections as JSON files to share with teammates. Import pre-built collections to onboard new developers quickly.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5000" y="6400800"/>
            <a:ext cx="14922500" cy="381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4" name="Text 32"/>
          <p:cNvSpPr/>
          <p:nvPr/>
        </p:nvSpPr>
        <p:spPr>
          <a:xfrm>
            <a:off x="838200" y="6400800"/>
            <a:ext cx="14541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 Tip:</a:t>
            </a:r>
            <a:pPr>
              <a:lnSpc>
                <a:spcPct val="10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Use Postman's "Generate Code" feature to automatically create API client code in Python, JavaScript, PHP, and other languages from your requests.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5000" y="7112000"/>
            <a:ext cx="14922500" cy="1016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6" name="Shape 34"/>
          <p:cNvSpPr/>
          <p:nvPr/>
        </p:nvSpPr>
        <p:spPr>
          <a:xfrm>
            <a:off x="635000" y="7112000"/>
            <a:ext cx="38100" cy="1016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7" name="Text 35"/>
          <p:cNvSpPr/>
          <p:nvPr/>
        </p:nvSpPr>
        <p:spPr>
          <a:xfrm>
            <a:off x="863600" y="7188200"/>
            <a:ext cx="14478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Free Alternative: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If you don't have Postman, you can use curl from the command line, browser developer tools, or free alternatives like Insomnia and Bruno for API testing.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39" name="Text 37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How to Read API Errors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14986000" cy="2794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38100" cy="279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8" name="Text 6"/>
          <p:cNvSpPr/>
          <p:nvPr/>
        </p:nvSpPr>
        <p:spPr>
          <a:xfrm>
            <a:off x="736600" y="965200"/>
            <a:ext cx="14859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300" b="1" dirty="0">
                <a:solidFill>
                  <a:srgbClr val="0F264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Common Moodle API Error Codes and Solutions</a:t>
            </a:r>
            <a:endParaRPr lang="en-US" sz="1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000" y="1295400"/>
          <a:ext cx="14986000" cy="3810000"/>
        </p:xfrm>
        <a:graphic>
          <a:graphicData uri="http://schemas.openxmlformats.org/drawingml/2006/table">
            <a:tbl>
              <a:tblPr/>
              <a:tblGrid>
                <a:gridCol w="2697480"/>
                <a:gridCol w="4795520"/>
                <a:gridCol w="7493000"/>
              </a:tblGrid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Error Code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Meaning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u="none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Solution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6B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C4444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invalidtoken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Token incorrect, expired, or revoked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Verify token value; regenerate if needed; check token is linked to correct service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C4444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accessexception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User lacks required capability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Check role permissions; verify user has all capabilities required by the function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C4444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invalidparameter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Parameter missing or wrong type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Review function docs; check parameter names, types, and required vs optional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C4444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missingparam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Required parameter not provided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Add all required parameters listed in the API documentation for the function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C4444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noinstances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Requested resource not found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Verify the course ID, user ID, or other identifier exists and is accessible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CC4444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wsprotocolmissing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Protocol not enabled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dirty="0">
                          <a:solidFill>
                            <a:srgbClr val="2D2D2D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Enable the REST protocol in Site Admin &gt; Server &gt; Web Services &gt; Manage Protocols</a:t>
                      </a:r>
                      <a:endParaRPr lang="en-US" sz="14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91440" marR="91440" marT="0" marB="0" anchor="ctr">
                    <a:lnL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8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7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35000" y="5283200"/>
            <a:ext cx="7239000" cy="28956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1" name="Shape 8"/>
          <p:cNvSpPr/>
          <p:nvPr/>
        </p:nvSpPr>
        <p:spPr>
          <a:xfrm>
            <a:off x="635000" y="52832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2" name="Text 9"/>
          <p:cNvSpPr/>
          <p:nvPr/>
        </p:nvSpPr>
        <p:spPr>
          <a:xfrm>
            <a:off x="787400" y="5410200"/>
            <a:ext cx="6934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Debugging Tips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87400" y="5765800"/>
            <a:ext cx="69342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Enable Moodle debug mode: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Site Admin &gt; Development &gt; Debugging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Check web service logs for detailed error traces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Use 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moodlewsrestformat=json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for readable errors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Verify the full request URL with all parameters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Test with admin token to isolate permission issues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001000" y="5283200"/>
            <a:ext cx="7620000" cy="2895600"/>
          </a:xfrm>
          <a:prstGeom prst="rect">
            <a:avLst/>
          </a:prstGeom>
          <a:solidFill>
            <a:srgbClr val="FEF6E8"/>
          </a:solidFill>
          <a:ln/>
        </p:spPr>
      </p:sp>
      <p:sp>
        <p:nvSpPr>
          <p:cNvPr id="15" name="Shape 12"/>
          <p:cNvSpPr/>
          <p:nvPr/>
        </p:nvSpPr>
        <p:spPr>
          <a:xfrm>
            <a:off x="8001000" y="5283200"/>
            <a:ext cx="762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6" name="Text 13"/>
          <p:cNvSpPr/>
          <p:nvPr/>
        </p:nvSpPr>
        <p:spPr>
          <a:xfrm>
            <a:off x="8153400" y="5410200"/>
            <a:ext cx="73152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9963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Important: HTTP Status Codes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153400" y="5765800"/>
            <a:ext cx="73152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typically returns </a:t>
            </a:r>
            <a:pPr>
              <a:lnSpc>
                <a:spcPct val="155000"/>
              </a:lnSpc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HTTP 200 OK</a:t>
            </a:r>
            <a:pPr>
              <a:lnSpc>
                <a:spcPct val="155000"/>
              </a:lnSpc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even when the API call results in an error. This is by design — the error information is contained in the JSON response body.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Always check the response body</a:t>
            </a:r>
            <a:pPr>
              <a:lnSpc>
                <a:spcPct val="155000"/>
              </a:lnSpc>
              <a:spcBef>
                <a:spcPts val="600"/>
              </a:spcBef>
            </a:pPr>
            <a:r>
              <a:rPr lang="en-US" sz="13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for the "exception" and "errorcode" fields rather than relying solely on HTTP status codes.</a:t>
            </a:r>
            <a:endParaRPr lang="en-US" sz="1600" dirty="0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2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Exception: True HTTP errors (404, 500) indicate server or connectivity issues, not API logic errors.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9" name="Text 1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Shape 1"/>
          <p:cNvSpPr/>
          <p:nvPr/>
        </p:nvSpPr>
        <p:spPr>
          <a:xfrm>
            <a:off x="635000" y="127000"/>
            <a:ext cx="50800" cy="6858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787400" y="152400"/>
            <a:ext cx="1460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b="1" dirty="0">
                <a:solidFill>
                  <a:srgbClr val="0F264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Your First API Calls — Site Info, Users, and Courses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5000" y="8636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6" name="Shape 4"/>
          <p:cNvSpPr/>
          <p:nvPr/>
        </p:nvSpPr>
        <p:spPr>
          <a:xfrm>
            <a:off x="635000" y="965200"/>
            <a:ext cx="7239000" cy="17526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7" name="Shape 5"/>
          <p:cNvSpPr/>
          <p:nvPr/>
        </p:nvSpPr>
        <p:spPr>
          <a:xfrm>
            <a:off x="635000" y="9652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8" name="Shape 6"/>
          <p:cNvSpPr/>
          <p:nvPr/>
        </p:nvSpPr>
        <p:spPr>
          <a:xfrm>
            <a:off x="736600" y="1066800"/>
            <a:ext cx="1016000" cy="254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9" name="Text 7"/>
          <p:cNvSpPr/>
          <p:nvPr/>
        </p:nvSpPr>
        <p:spPr>
          <a:xfrm>
            <a:off x="736600" y="1066800"/>
            <a:ext cx="10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CALL 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854200" y="1066800"/>
            <a:ext cx="508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Get Site Info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6600" y="1371600"/>
            <a:ext cx="7035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Function: </a:t>
            </a:r>
            <a:pPr>
              <a:lnSpc>
                <a:spcPct val="150000"/>
              </a:lnSpc>
            </a:pPr>
            <a:r>
              <a:rPr lang="en-US" sz="11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core_webservice_get_site_info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Params: None required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Returns: sitename, siteurl, version, release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Best first call to verify connectivity and token validity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001000" y="965200"/>
            <a:ext cx="7620000" cy="17526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3" name="Shape 11"/>
          <p:cNvSpPr/>
          <p:nvPr/>
        </p:nvSpPr>
        <p:spPr>
          <a:xfrm>
            <a:off x="8001000" y="965200"/>
            <a:ext cx="762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4" name="Shape 12"/>
          <p:cNvSpPr/>
          <p:nvPr/>
        </p:nvSpPr>
        <p:spPr>
          <a:xfrm>
            <a:off x="8102600" y="1066800"/>
            <a:ext cx="1016000" cy="254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5" name="Text 13"/>
          <p:cNvSpPr/>
          <p:nvPr/>
        </p:nvSpPr>
        <p:spPr>
          <a:xfrm>
            <a:off x="8102600" y="1066800"/>
            <a:ext cx="10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CALL 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220200" y="1066800"/>
            <a:ext cx="508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Get User Info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102600" y="1371600"/>
            <a:ext cx="7416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Function: </a:t>
            </a:r>
            <a:pPr>
              <a:lnSpc>
                <a:spcPct val="150000"/>
              </a:lnSpc>
            </a:pPr>
            <a:r>
              <a:rPr lang="en-US" sz="11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core_user_get_users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Params: criteria[0][key]=id &amp; criteria[0][value]=2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Returns: username, email, fullname, profile fields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criteria parameter supports filtering by various attributes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5000" y="2844800"/>
            <a:ext cx="7239000" cy="17526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9" name="Shape 17"/>
          <p:cNvSpPr/>
          <p:nvPr/>
        </p:nvSpPr>
        <p:spPr>
          <a:xfrm>
            <a:off x="635000" y="2844800"/>
            <a:ext cx="7239000" cy="381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0" name="Shape 18"/>
          <p:cNvSpPr/>
          <p:nvPr/>
        </p:nvSpPr>
        <p:spPr>
          <a:xfrm>
            <a:off x="736600" y="2946400"/>
            <a:ext cx="1016000" cy="254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21" name="Text 19"/>
          <p:cNvSpPr/>
          <p:nvPr/>
        </p:nvSpPr>
        <p:spPr>
          <a:xfrm>
            <a:off x="736600" y="2946400"/>
            <a:ext cx="10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CALL 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854200" y="2946400"/>
            <a:ext cx="508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Get Courses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36600" y="3251200"/>
            <a:ext cx="7035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Function: </a:t>
            </a:r>
            <a:pPr>
              <a:lnSpc>
                <a:spcPct val="150000"/>
              </a:lnSpc>
            </a:pPr>
            <a:r>
              <a:rPr lang="en-US" sz="11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core_course_get_courses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Params: options[ids][0]=1 (optional filter)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Returns: id, fullname, shortname, category, visible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Omit options to retrieve all courses the user can access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001000" y="2844800"/>
            <a:ext cx="7620000" cy="17526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25" name="Shape 23"/>
          <p:cNvSpPr/>
          <p:nvPr/>
        </p:nvSpPr>
        <p:spPr>
          <a:xfrm>
            <a:off x="8001000" y="2844800"/>
            <a:ext cx="7620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2600" y="2946400"/>
            <a:ext cx="1016000" cy="254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27" name="Text 25"/>
          <p:cNvSpPr/>
          <p:nvPr/>
        </p:nvSpPr>
        <p:spPr>
          <a:xfrm>
            <a:off x="8102600" y="2946400"/>
            <a:ext cx="10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1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CALL 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220200" y="2946400"/>
            <a:ext cx="508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Get Course Contents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102600" y="3251200"/>
            <a:ext cx="74168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Function: </a:t>
            </a:r>
            <a:pPr>
              <a:lnSpc>
                <a:spcPct val="150000"/>
              </a:lnSpc>
            </a:pPr>
            <a:r>
              <a:rPr lang="en-US" sz="11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core_course_get_contents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Params: courseid=2 (required)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Returns: sections and modules within the course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Useful for building course navigation and content viewers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5000" y="4775200"/>
            <a:ext cx="14986000" cy="2311400"/>
          </a:xfrm>
          <a:prstGeom prst="rect">
            <a:avLst/>
          </a:prstGeom>
          <a:solidFill>
            <a:srgbClr val="0F2647"/>
          </a:solidFill>
          <a:ln/>
        </p:spPr>
      </p:sp>
      <p:sp>
        <p:nvSpPr>
          <p:cNvPr id="31" name="Shape 29"/>
          <p:cNvSpPr/>
          <p:nvPr/>
        </p:nvSpPr>
        <p:spPr>
          <a:xfrm>
            <a:off x="635000" y="4775200"/>
            <a:ext cx="14986000" cy="381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2" name="Text 30"/>
          <p:cNvSpPr/>
          <p:nvPr/>
        </p:nvSpPr>
        <p:spPr>
          <a:xfrm>
            <a:off x="787400" y="4902200"/>
            <a:ext cx="508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Response Handling Pattern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87400" y="5257800"/>
            <a:ext cx="14605000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5000"/>
              </a:lnSpc>
            </a:pPr>
            <a:r>
              <a:rPr lang="en-US" sz="1300" b="1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 workflow for every API call: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 Send the HTTP request with token, function, and parameters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2. Parse the JSON response body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3. Check for 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FF99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"exception"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key — if present, handle the error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4. Extract data from the response and handle pagination if applicable</a:t>
            </a:r>
            <a:endParaRPr lang="en-US" sz="1600" dirty="0"/>
          </a:p>
          <a:p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5. Some list functions support pagination via 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limitfrom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and 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limitnum</a:t>
            </a:r>
            <a:pPr>
              <a:lnSpc>
                <a:spcPct val="155000"/>
              </a:lnSpc>
            </a:pPr>
            <a:r>
              <a:rPr lang="en-US" sz="1200" dirty="0">
                <a:solidFill>
                  <a:srgbClr val="FFFFFF">
                    <a:alpha val="6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parameters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5000" y="7061200"/>
            <a:ext cx="14986000" cy="11176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35" name="Shape 33"/>
          <p:cNvSpPr/>
          <p:nvPr/>
        </p:nvSpPr>
        <p:spPr>
          <a:xfrm>
            <a:off x="635000" y="7061200"/>
            <a:ext cx="38100" cy="11176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36" name="Text 34"/>
          <p:cNvSpPr/>
          <p:nvPr/>
        </p:nvSpPr>
        <p:spPr>
          <a:xfrm>
            <a:off x="863600" y="7137400"/>
            <a:ext cx="144780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Next Steps: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Explore the full API documentation on your Moodle site at 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Administration &gt; Server &gt; Web Services &gt; API Documentation</a:t>
            </a:r>
            <a:pPr>
              <a:lnSpc>
                <a:spcPct val="150000"/>
              </a:lnSpc>
            </a:pPr>
            <a:r>
              <a:rPr lang="en-US" sz="1300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 This interactive documentation lists all available functions with their parameters, return types, and required capabilities.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5000" y="8331200"/>
            <a:ext cx="149860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38" name="Text 36"/>
          <p:cNvSpPr/>
          <p:nvPr/>
        </p:nvSpPr>
        <p:spPr>
          <a:xfrm>
            <a:off x="635000" y="8432800"/>
            <a:ext cx="508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8899A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API Training · Day 1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15240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940800" cy="9144000"/>
          </a:xfrm>
          <a:prstGeom prst="rect">
            <a:avLst/>
          </a:prstGeom>
          <a:solidFill>
            <a:srgbClr val="0F264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8940800" cy="635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2032000"/>
            <a:ext cx="7112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54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Day 1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>
                    <a:alpha val="733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Complete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89000" y="3886200"/>
            <a:ext cx="2032000" cy="254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6" name="Text 4"/>
          <p:cNvSpPr/>
          <p:nvPr/>
        </p:nvSpPr>
        <p:spPr>
          <a:xfrm>
            <a:off x="889000" y="4064000"/>
            <a:ext cx="711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External APIs Overview &amp; API Testing Tools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89000" y="48260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60000"/>
              </a:lnSpc>
            </a:pPr>
            <a:r>
              <a:rPr lang="en-US" sz="140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Continue practicing with your Moodle test environment.</a:t>
            </a:r>
            <a:endParaRPr lang="en-US" sz="1600" dirty="0"/>
          </a:p>
          <a:p>
            <a:pPr>
              <a:lnSpc>
                <a:spcPct val="160000"/>
              </a:lnSpc>
            </a:pPr>
            <a:r>
              <a:rPr lang="en-US" sz="1400" dirty="0">
                <a:solidFill>
                  <a:srgbClr val="FFFFFF">
                    <a:alpha val="533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Day 2 covers advanced functions, batch operations, and custom clients.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89000" y="8382000"/>
            <a:ext cx="711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0" dirty="0">
                <a:solidFill>
                  <a:srgbClr val="FFFFFF">
                    <a:alpha val="267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Moodle Developer Certification Program · Day 1 Training Material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194800" y="381000"/>
            <a:ext cx="6426200" cy="381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0" name="Shape 8"/>
          <p:cNvSpPr/>
          <p:nvPr/>
        </p:nvSpPr>
        <p:spPr>
          <a:xfrm>
            <a:off x="9194800" y="381000"/>
            <a:ext cx="38100" cy="3810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1" name="Text 9"/>
          <p:cNvSpPr/>
          <p:nvPr/>
        </p:nvSpPr>
        <p:spPr>
          <a:xfrm>
            <a:off x="9296400" y="381000"/>
            <a:ext cx="6223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296400" y="914400"/>
            <a:ext cx="6223000" cy="3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70000"/>
              </a:lnSpc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 Moodle Web Services Framework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Provides secure external API access via REST, SOAP, and XML-RPC protocols with 500+ built-in functions.</a:t>
            </a:r>
            <a:endParaRPr lang="en-US" sz="1600" dirty="0"/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2. Token-Based Authentication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Granular capability controls ensure users only access functions they are authorized to use.</a:t>
            </a:r>
            <a:endParaRPr lang="en-US" sz="1600" dirty="0"/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3. REST Is Recommended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 REST protocol for all new integrations — simple HTTP requests with JSON responses.</a:t>
            </a:r>
            <a:endParaRPr lang="en-US" sz="1600" dirty="0"/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300" b="1" dirty="0">
                <a:solidFill>
                  <a:srgbClr val="2D2D2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4. Postman for Testing</a:t>
            </a:r>
            <a:endParaRPr lang="en-US" sz="1600" dirty="0"/>
          </a:p>
          <a:p>
            <a:pPr>
              <a:lnSpc>
                <a:spcPct val="17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 web services, create tokens, and test APIs using Postman with real examples.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194800" y="4089400"/>
            <a:ext cx="64262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14" name="Shape 12"/>
          <p:cNvSpPr/>
          <p:nvPr/>
        </p:nvSpPr>
        <p:spPr>
          <a:xfrm>
            <a:off x="9194800" y="4191000"/>
            <a:ext cx="6426200" cy="381000"/>
          </a:xfrm>
          <a:prstGeom prst="rect">
            <a:avLst/>
          </a:prstGeom>
          <a:solidFill>
            <a:srgbClr val="EBF0F7"/>
          </a:solidFill>
          <a:ln/>
        </p:spPr>
      </p:sp>
      <p:sp>
        <p:nvSpPr>
          <p:cNvPr id="15" name="Shape 13"/>
          <p:cNvSpPr/>
          <p:nvPr/>
        </p:nvSpPr>
        <p:spPr>
          <a:xfrm>
            <a:off x="9194800" y="4191000"/>
            <a:ext cx="38100" cy="3810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6" name="Text 14"/>
          <p:cNvSpPr/>
          <p:nvPr/>
        </p:nvSpPr>
        <p:spPr>
          <a:xfrm>
            <a:off x="9296400" y="4191000"/>
            <a:ext cx="6223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296400" y="4699000"/>
            <a:ext cx="6223000" cy="2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80000"/>
              </a:lnSpc>
            </a:pPr>
            <a:r>
              <a:rPr lang="en-US" sz="1300" b="1" dirty="0">
                <a:solidFill>
                  <a:srgbClr val="1B3A6B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Day 2 Preview</a:t>
            </a:r>
            <a:endParaRPr lang="en-US" sz="1600" dirty="0"/>
          </a:p>
          <a:p>
            <a:pPr>
              <a:lnSpc>
                <a:spcPct val="18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Advanced API functions and batch operations</a:t>
            </a:r>
            <a:endParaRPr lang="en-US" sz="1600" dirty="0"/>
          </a:p>
          <a:p>
            <a:pPr>
              <a:lnSpc>
                <a:spcPct val="18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Building custom web service clients</a:t>
            </a:r>
            <a:endParaRPr lang="en-US" sz="1600" dirty="0"/>
          </a:p>
          <a:p>
            <a:pPr>
              <a:lnSpc>
                <a:spcPct val="18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Webhooks and event-driven integrations</a:t>
            </a:r>
            <a:endParaRPr lang="en-US" sz="1600" dirty="0"/>
          </a:p>
          <a:p>
            <a:pPr>
              <a:lnSpc>
                <a:spcPct val="180000"/>
              </a:lnSpc>
            </a:pPr>
            <a:r>
              <a:rPr lang="en-US" sz="1200" dirty="0">
                <a:solidFill>
                  <a:srgbClr val="55555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■ Performance optimization and caching</a:t>
            </a:r>
            <a:endParaRPr lang="en-US" sz="1600" dirty="0"/>
          </a:p>
          <a:p>
            <a:pPr>
              <a:lnSpc>
                <a:spcPct val="180000"/>
              </a:lnSpc>
              <a:spcBef>
                <a:spcPts val="800"/>
              </a:spcBef>
            </a:pPr>
            <a:r>
              <a:rPr lang="en-US" sz="1200" b="1" dirty="0">
                <a:solidFill>
                  <a:srgbClr val="C9963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Practice with your Moodle test environment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194800" y="7315200"/>
            <a:ext cx="2540000" cy="12700"/>
          </a:xfrm>
          <a:prstGeom prst="rect">
            <a:avLst/>
          </a:prstGeom>
          <a:solidFill>
            <a:srgbClr val="C9963B"/>
          </a:solidFill>
          <a:ln/>
        </p:spPr>
      </p:sp>
      <p:sp>
        <p:nvSpPr>
          <p:cNvPr id="19" name="Shape 17"/>
          <p:cNvSpPr/>
          <p:nvPr/>
        </p:nvSpPr>
        <p:spPr>
          <a:xfrm>
            <a:off x="9194800" y="8331200"/>
            <a:ext cx="6426200" cy="12700"/>
          </a:xfrm>
          <a:prstGeom prst="rect">
            <a:avLst/>
          </a:prstGeom>
          <a:solidFill>
            <a:srgbClr val="D0D8E4"/>
          </a:solidFill>
          <a:ln/>
        </p:spPr>
      </p:sp>
      <p:sp>
        <p:nvSpPr>
          <p:cNvPr id="20" name="Text 18"/>
          <p:cNvSpPr/>
          <p:nvPr/>
        </p:nvSpPr>
        <p:spPr>
          <a:xfrm>
            <a:off x="14859000" y="8432800"/>
            <a:ext cx="762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200" dirty="0">
                <a:solidFill>
                  <a:srgbClr val="8899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Moodle External APIs Overview &amp; API Testing Tools</dc:title>
  <dc:subject>Moodle External APIs Overview &amp; API Testing Tools</dc:subject>
  <dc:creator>Kimi</dc:creator>
  <cp:lastModifiedBy>Kimi</cp:lastModifiedBy>
  <cp:revision>1</cp:revision>
  <dcterms:created xsi:type="dcterms:W3CDTF">2026-06-02T12:09:34Z</dcterms:created>
  <dcterms:modified xsi:type="dcterms:W3CDTF">2026-06-02T12:09:34Z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{"Label":"Moodle External APIs Overview &amp; API Testing Tools","ContentProducer":"001191110108MACG2KBH8F10000","ProduceID":"19e883b1-1fa2-8686-8000-000062a909ed","ReservedCode1":"","ContentPropagator":"001191110108MACG2KBH8F20000","PropagateID":"19e883b1-1fa2-8686-8000-000062a909ed","ReservedCode2":""}</vt:lpwstr>
  </property>
</Properties>
</file>