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2"/>
  </p:notesMasterIdLst>
  <p:sldIdLst>
    <p:sldId id="256" r:id="rId2"/>
    <p:sldId id="257" r:id="rId3"/>
    <p:sldId id="258" r:id="rId4"/>
    <p:sldId id="259" r:id="rId5"/>
    <p:sldId id="260" r:id="rId6"/>
    <p:sldId id="329" r:id="rId7"/>
    <p:sldId id="330" r:id="rId8"/>
    <p:sldId id="331" r:id="rId9"/>
    <p:sldId id="262" r:id="rId10"/>
    <p:sldId id="332" r:id="rId11"/>
    <p:sldId id="263" r:id="rId12"/>
    <p:sldId id="264" r:id="rId13"/>
    <p:sldId id="265" r:id="rId14"/>
    <p:sldId id="266" r:id="rId15"/>
    <p:sldId id="267" r:id="rId16"/>
    <p:sldId id="268" r:id="rId17"/>
    <p:sldId id="269" r:id="rId18"/>
    <p:sldId id="270" r:id="rId19"/>
    <p:sldId id="333"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334" r:id="rId39"/>
    <p:sldId id="290" r:id="rId40"/>
    <p:sldId id="335" r:id="rId41"/>
    <p:sldId id="291"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38" r:id="rId79"/>
    <p:sldId id="388" r:id="rId80"/>
    <p:sldId id="340" r:id="rId81"/>
    <p:sldId id="341" r:id="rId82"/>
    <p:sldId id="342" r:id="rId83"/>
    <p:sldId id="343" r:id="rId84"/>
    <p:sldId id="344" r:id="rId85"/>
    <p:sldId id="345" r:id="rId86"/>
    <p:sldId id="346" r:id="rId87"/>
    <p:sldId id="347" r:id="rId88"/>
    <p:sldId id="348" r:id="rId89"/>
    <p:sldId id="449" r:id="rId90"/>
    <p:sldId id="349" r:id="rId91"/>
    <p:sldId id="351" r:id="rId92"/>
    <p:sldId id="352" r:id="rId93"/>
    <p:sldId id="353" r:id="rId94"/>
    <p:sldId id="450" r:id="rId95"/>
    <p:sldId id="451"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69" r:id="rId111"/>
    <p:sldId id="370" r:id="rId112"/>
    <p:sldId id="371" r:id="rId113"/>
    <p:sldId id="452" r:id="rId114"/>
    <p:sldId id="372" r:id="rId115"/>
    <p:sldId id="373" r:id="rId116"/>
    <p:sldId id="374" r:id="rId117"/>
    <p:sldId id="375" r:id="rId118"/>
    <p:sldId id="376" r:id="rId119"/>
    <p:sldId id="453" r:id="rId120"/>
    <p:sldId id="454" r:id="rId121"/>
    <p:sldId id="455" r:id="rId122"/>
    <p:sldId id="456" r:id="rId123"/>
    <p:sldId id="457" r:id="rId124"/>
    <p:sldId id="384" r:id="rId125"/>
    <p:sldId id="385" r:id="rId126"/>
    <p:sldId id="386" r:id="rId127"/>
    <p:sldId id="387" r:id="rId128"/>
    <p:sldId id="391" r:id="rId129"/>
    <p:sldId id="458" r:id="rId130"/>
    <p:sldId id="393" r:id="rId131"/>
    <p:sldId id="394" r:id="rId132"/>
    <p:sldId id="395" r:id="rId133"/>
    <p:sldId id="396" r:id="rId134"/>
    <p:sldId id="397" r:id="rId135"/>
    <p:sldId id="398" r:id="rId136"/>
    <p:sldId id="399" r:id="rId137"/>
    <p:sldId id="400" r:id="rId138"/>
    <p:sldId id="401" r:id="rId139"/>
    <p:sldId id="402" r:id="rId140"/>
    <p:sldId id="403" r:id="rId141"/>
    <p:sldId id="404" r:id="rId142"/>
    <p:sldId id="405" r:id="rId143"/>
    <p:sldId id="406" r:id="rId144"/>
    <p:sldId id="407" r:id="rId145"/>
    <p:sldId id="408" r:id="rId146"/>
    <p:sldId id="409" r:id="rId147"/>
    <p:sldId id="410" r:id="rId148"/>
    <p:sldId id="411" r:id="rId149"/>
    <p:sldId id="412" r:id="rId150"/>
    <p:sldId id="413" r:id="rId151"/>
    <p:sldId id="414" r:id="rId152"/>
    <p:sldId id="415" r:id="rId153"/>
    <p:sldId id="416" r:id="rId154"/>
    <p:sldId id="417" r:id="rId155"/>
    <p:sldId id="418" r:id="rId156"/>
    <p:sldId id="419" r:id="rId157"/>
    <p:sldId id="420" r:id="rId158"/>
    <p:sldId id="421" r:id="rId159"/>
    <p:sldId id="459" r:id="rId160"/>
    <p:sldId id="423" r:id="rId161"/>
    <p:sldId id="424" r:id="rId162"/>
    <p:sldId id="425" r:id="rId163"/>
    <p:sldId id="426" r:id="rId164"/>
    <p:sldId id="460" r:id="rId165"/>
    <p:sldId id="427" r:id="rId166"/>
    <p:sldId id="461" r:id="rId167"/>
    <p:sldId id="462" r:id="rId168"/>
    <p:sldId id="463" r:id="rId169"/>
    <p:sldId id="464" r:id="rId170"/>
    <p:sldId id="428" r:id="rId171"/>
    <p:sldId id="429" r:id="rId172"/>
    <p:sldId id="430" r:id="rId173"/>
    <p:sldId id="431" r:id="rId174"/>
    <p:sldId id="432" r:id="rId175"/>
    <p:sldId id="433" r:id="rId176"/>
    <p:sldId id="434" r:id="rId177"/>
    <p:sldId id="465" r:id="rId178"/>
    <p:sldId id="436" r:id="rId179"/>
    <p:sldId id="437" r:id="rId180"/>
    <p:sldId id="438" r:id="rId181"/>
    <p:sldId id="439" r:id="rId182"/>
    <p:sldId id="440" r:id="rId183"/>
    <p:sldId id="441" r:id="rId184"/>
    <p:sldId id="442" r:id="rId185"/>
    <p:sldId id="443" r:id="rId186"/>
    <p:sldId id="444" r:id="rId187"/>
    <p:sldId id="445" r:id="rId188"/>
    <p:sldId id="446" r:id="rId189"/>
    <p:sldId id="447" r:id="rId190"/>
    <p:sldId id="448" r:id="rId191"/>
  </p:sldIdLst>
  <p:sldSz cx="12192000" cy="6858000"/>
  <p:notesSz cx="6858000" cy="12192000"/>
  <p:embeddedFontLst>
    <p:embeddedFont>
      <p:font typeface="GE SS Two Light" panose="020A0503020102020204" pitchFamily="18" charset="-78"/>
      <p:regular r:id="rId193"/>
    </p:embeddedFont>
    <p:embeddedFont>
      <p:font typeface="WinSoft Pro" panose="020B0600060200000000" pitchFamily="34" charset="-78"/>
      <p:regular r:id="rId194"/>
    </p:embeddedFont>
    <p:embeddedFont>
      <p:font typeface="WinSoft Pro Medium" panose="020B0600060200000000" pitchFamily="34" charset="-78"/>
      <p:regular r:id="rId19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4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85" autoAdjust="0"/>
    <p:restoredTop sz="94610"/>
  </p:normalViewPr>
  <p:slideViewPr>
    <p:cSldViewPr snapToGrid="0" snapToObjects="1">
      <p:cViewPr varScale="1">
        <p:scale>
          <a:sx n="80" d="100"/>
          <a:sy n="80" d="100"/>
        </p:scale>
        <p:origin x="92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notesMaster" Target="notesMasters/notes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font" Target="fonts/font1.fntdata"/><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font" Target="fonts/font2.fntdata"/><Relationship Id="rId199"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font" Target="fonts/font3.fntdata"/><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theme" Target="theme/theme1.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8795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ar-JO" dirty="0"/>
          </a:p>
        </p:txBody>
      </p:sp>
    </p:spTree>
    <p:extLst>
      <p:ext uri="{BB962C8B-B14F-4D97-AF65-F5344CB8AC3E}">
        <p14:creationId xmlns:p14="http://schemas.microsoft.com/office/powerpoint/2010/main" val="23764313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24633483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35469831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265276532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32858681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357785561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95418878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1389733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5730187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5851800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31049350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3721469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396709561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92447063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356037810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36975429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36821953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36309363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262851796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867575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26193071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66449943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56958198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19515337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5462676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77452899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2249168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293720481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32546891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253185988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330683639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205446318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375160934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14794863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15293988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6935064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289554338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18162834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95864208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28662147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271680614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290831432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86307289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218015139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263006392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33306041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221919345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342891171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315325482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33797783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25634968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273513286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236271181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76743809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33192093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250949916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363539954"/>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68872595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465800026"/>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2878120212"/>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95968353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26592924"/>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285337662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893972382"/>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84732297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3917924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sv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 Id="rId9" Type="http://schemas.openxmlformats.org/officeDocument/2006/relationships/image" Target="../media/image28.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svg"/></Relationships>
</file>

<file path=ppt/slides/_rels/slide3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sv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5.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9.sv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7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svg"/><Relationship Id="rId1" Type="http://schemas.openxmlformats.org/officeDocument/2006/relationships/slideLayout" Target="../slideLayouts/slideLayout2.xml"/><Relationship Id="rId5" Type="http://schemas.openxmlformats.org/officeDocument/2006/relationships/image" Target="../media/image64.svg"/><Relationship Id="rId4" Type="http://schemas.openxmlformats.org/officeDocument/2006/relationships/image" Target="../media/image63.svg"/></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73.png"/><Relationship Id="rId4" Type="http://schemas.openxmlformats.org/officeDocument/2006/relationships/image" Target="../media/image72.png"/></Relationships>
</file>

<file path=ppt/slides/_rels/slide1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82.sv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svg"/><Relationship Id="rId1" Type="http://schemas.openxmlformats.org/officeDocument/2006/relationships/slideLayout" Target="../slideLayouts/slideLayout2.xml"/><Relationship Id="rId4" Type="http://schemas.openxmlformats.org/officeDocument/2006/relationships/image" Target="../media/image89.sv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svg"/><Relationship Id="rId1" Type="http://schemas.openxmlformats.org/officeDocument/2006/relationships/slideLayout" Target="../slideLayouts/slideLayout2.xml"/><Relationship Id="rId4" Type="http://schemas.openxmlformats.org/officeDocument/2006/relationships/image" Target="../media/image95.svg"/></Relationships>
</file>

<file path=ppt/slides/_rels/slide15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158.xml.rels><?xml version="1.0" encoding="UTF-8" standalone="yes"?>
<Relationships xmlns="http://schemas.openxmlformats.org/package/2006/relationships"><Relationship Id="rId2" Type="http://schemas.openxmlformats.org/officeDocument/2006/relationships/image" Target="../media/image102.sv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105.sv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106.sv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s>
</file>

<file path=ppt/slides/_rels/slide16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115.sv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1.xml"/><Relationship Id="rId1" Type="http://schemas.openxmlformats.org/officeDocument/2006/relationships/slideLayout" Target="../slideLayouts/slideLayout2.xml"/><Relationship Id="rId4" Type="http://schemas.openxmlformats.org/officeDocument/2006/relationships/image" Target="../media/image116.svg"/></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117.svg"/><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118.svg"/></Relationships>
</file>

<file path=ppt/slides/_rels/slide17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121.svg"/></Relationships>
</file>

<file path=ppt/slides/_rels/slide18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26.xml"/><Relationship Id="rId1" Type="http://schemas.openxmlformats.org/officeDocument/2006/relationships/slideLayout" Target="../slideLayouts/slideLayout2.xml"/><Relationship Id="rId5" Type="http://schemas.openxmlformats.org/officeDocument/2006/relationships/image" Target="../media/image124.svg"/><Relationship Id="rId4" Type="http://schemas.openxmlformats.org/officeDocument/2006/relationships/image" Target="../media/image123.svg"/></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3" Type="http://schemas.openxmlformats.org/officeDocument/2006/relationships/image" Target="../media/image126.sv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127.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263816" y="1841500"/>
            <a:ext cx="3174921" cy="3175000"/>
          </a:xfrm>
          <a:prstGeom prst="rect">
            <a:avLst/>
          </a:prstGeom>
        </p:spPr>
      </p:pic>
      <p:sp>
        <p:nvSpPr>
          <p:cNvPr id="4" name="Text 0"/>
          <p:cNvSpPr/>
          <p:nvPr/>
        </p:nvSpPr>
        <p:spPr>
          <a:xfrm>
            <a:off x="5203794" y="1814116"/>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دليل المتدرّب — وحدة التعلّم</a:t>
            </a:r>
            <a:r>
              <a:rPr lang="ar-JO" altLang="en-US" sz="4650" dirty="0">
                <a:solidFill>
                  <a:srgbClr val="2E3C4E"/>
                </a:solidFill>
                <a:latin typeface="GE SS Two Light" pitchFamily="34" charset="0"/>
                <a:ea typeface="GE SS Two Light" pitchFamily="34" charset="-122"/>
                <a:cs typeface="GE SS Two Light" pitchFamily="34" charset="-120"/>
              </a:rPr>
              <a:t> </a:t>
            </a:r>
            <a:r>
              <a:rPr lang="en-US" altLang="en-US" sz="4650" dirty="0">
                <a:solidFill>
                  <a:srgbClr val="2E3C4E"/>
                </a:solidFill>
                <a:latin typeface="Myriad "/>
                <a:ea typeface="GE SS Two Light" pitchFamily="34" charset="-122"/>
                <a:cs typeface="GE SS Two Light" pitchFamily="34" charset="-120"/>
              </a:rPr>
              <a:t>U.10.4</a:t>
            </a:r>
            <a:endParaRPr lang="ar-SA" sz="4650" dirty="0">
              <a:latin typeface="Myriad "/>
            </a:endParaRPr>
          </a:p>
        </p:txBody>
      </p:sp>
      <p:sp>
        <p:nvSpPr>
          <p:cNvPr id="5" name="Text 1"/>
          <p:cNvSpPr/>
          <p:nvPr/>
        </p:nvSpPr>
        <p:spPr>
          <a:xfrm>
            <a:off x="5203794" y="3389015"/>
            <a:ext cx="6355993"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خدمات التشغيل</a:t>
            </a:r>
            <a:endParaRPr lang="ar-SA" sz="3700" dirty="0"/>
          </a:p>
        </p:txBody>
      </p:sp>
      <p:sp>
        <p:nvSpPr>
          <p:cNvPr id="6" name="Text 2"/>
          <p:cNvSpPr/>
          <p:nvPr/>
        </p:nvSpPr>
        <p:spPr>
          <a:xfrm>
            <a:off x="5203794" y="4321473"/>
            <a:ext cx="6355993" cy="722313"/>
          </a:xfrm>
          <a:prstGeom prst="rect">
            <a:avLst/>
          </a:prstGeom>
          <a:noFill/>
          <a:ln/>
        </p:spPr>
        <p:txBody>
          <a:bodyPr wrap="square" lIns="0" tIns="0" rIns="0" bIns="0" rtlCol="0" anchor="t">
            <a:noAutofit/>
          </a:bodyPr>
          <a:lstStyle/>
          <a:p>
            <a:pPr marL="0" indent="0" algn="justLow" rtl="1">
              <a:lnSpc>
                <a:spcPct val="133000"/>
              </a:lnSpc>
              <a:buNone/>
            </a:pPr>
            <a:r>
              <a:rPr lang="ar-SA" altLang="en-US" sz="2800" dirty="0">
                <a:solidFill>
                  <a:srgbClr val="384653"/>
                </a:solidFill>
                <a:latin typeface="WinSoft Pro Medium" pitchFamily="34" charset="0"/>
                <a:ea typeface="WinSoft Pro Medium" pitchFamily="34" charset="-122"/>
                <a:cs typeface="WinSoft Pro Medium" pitchFamily="34" charset="-120"/>
              </a:rPr>
              <a:t>المجمّع التدريبي: التوجيه المهني والتشغيل في التعليم والتدريب التقني والمهني — برنامج التطوير المهني أثناء الخدمة (PDP) — الأونروا</a:t>
            </a:r>
            <a:endParaRPr lang="ar-SA"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194239"/>
            <a:ext cx="10927878" cy="1151136"/>
          </a:xfrm>
          <a:prstGeom prst="rect">
            <a:avLst/>
          </a:prstGeom>
          <a:noFill/>
          <a:ln/>
        </p:spPr>
        <p:txBody>
          <a:bodyPr wrap="none" lIns="0" tIns="0" rIns="0" bIns="0" rtlCol="0" anchor="t"/>
          <a:lstStyle/>
          <a:p>
            <a:pPr marL="0" indent="0" algn="r" rtl="1">
              <a:lnSpc>
                <a:spcPct val="104000"/>
              </a:lnSpc>
              <a:buNone/>
            </a:pPr>
            <a:r>
              <a:rPr lang="ar-SA" altLang="en-US" sz="6000" dirty="0">
                <a:solidFill>
                  <a:srgbClr val="2E3C4E"/>
                </a:solidFill>
                <a:latin typeface="GE SS Two Light" pitchFamily="34" charset="0"/>
                <a:ea typeface="GE SS Two Light" pitchFamily="34" charset="-122"/>
                <a:cs typeface="GE SS Two Light" pitchFamily="34" charset="-120"/>
              </a:rPr>
              <a:t>مقدمة وتعريف عام بالوحدة</a:t>
            </a:r>
            <a:endParaRPr lang="ar-SA" sz="6000" dirty="0"/>
          </a:p>
        </p:txBody>
      </p:sp>
      <p:sp>
        <p:nvSpPr>
          <p:cNvPr id="3" name="Shape 1"/>
          <p:cNvSpPr/>
          <p:nvPr/>
        </p:nvSpPr>
        <p:spPr>
          <a:xfrm>
            <a:off x="6234091" y="2193130"/>
            <a:ext cx="5513646" cy="3516887"/>
          </a:xfrm>
          <a:prstGeom prst="roundRect">
            <a:avLst>
              <a:gd name="adj" fmla="val 25277"/>
            </a:avLst>
          </a:prstGeom>
          <a:solidFill>
            <a:srgbClr val="75BAE6"/>
          </a:solidFill>
          <a:ln/>
        </p:spPr>
      </p:sp>
      <p:sp>
        <p:nvSpPr>
          <p:cNvPr id="4" name="Text 2"/>
          <p:cNvSpPr/>
          <p:nvPr/>
        </p:nvSpPr>
        <p:spPr>
          <a:xfrm>
            <a:off x="6459709" y="2418755"/>
            <a:ext cx="5062411" cy="575567"/>
          </a:xfrm>
          <a:prstGeom prst="rect">
            <a:avLst/>
          </a:prstGeom>
          <a:noFill/>
          <a:ln/>
        </p:spPr>
        <p:txBody>
          <a:bodyPr wrap="none" lIns="0" tIns="0" rIns="0" bIns="0" rtlCol="0" anchor="t"/>
          <a:lstStyle/>
          <a:p>
            <a:pPr marL="0" indent="0" algn="ctr" rtl="1">
              <a:lnSpc>
                <a:spcPct val="104000"/>
              </a:lnSpc>
              <a:buNone/>
            </a:pPr>
            <a:r>
              <a:rPr lang="ar-SA" altLang="en-US" sz="4000" dirty="0">
                <a:solidFill>
                  <a:schemeClr val="bg1"/>
                </a:solidFill>
                <a:latin typeface="GE SS Two Light" pitchFamily="34" charset="0"/>
                <a:ea typeface="GE SS Two Light" pitchFamily="34" charset="-122"/>
                <a:cs typeface="GE SS Two Light" pitchFamily="34" charset="-120"/>
              </a:rPr>
              <a:t>رسالة الوحدة</a:t>
            </a:r>
            <a:endParaRPr lang="ar-SA" sz="4000" dirty="0">
              <a:solidFill>
                <a:schemeClr val="bg1"/>
              </a:solidFill>
            </a:endParaRPr>
          </a:p>
        </p:txBody>
      </p:sp>
      <p:sp>
        <p:nvSpPr>
          <p:cNvPr id="5" name="Text 3"/>
          <p:cNvSpPr/>
          <p:nvPr/>
        </p:nvSpPr>
        <p:spPr>
          <a:xfrm>
            <a:off x="6459709" y="3015555"/>
            <a:ext cx="5062411" cy="2272432"/>
          </a:xfrm>
          <a:prstGeom prst="rect">
            <a:avLst/>
          </a:prstGeom>
          <a:noFill/>
          <a:ln/>
        </p:spPr>
        <p:txBody>
          <a:bodyPr wrap="square" lIns="0" tIns="0" rIns="0" bIns="0" rtlCol="0" anchor="t">
            <a:normAutofit/>
          </a:bodyPr>
          <a:lstStyle/>
          <a:p>
            <a:pPr marL="0" indent="0" algn="ct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هذا الدليل رفيقك طوال رحلتك التدريبية؛ يأخذك خطوة بخطوة عبر أنشطة عملية مترابطة لبناء المعرفة والمهارة معًا، وصولًا إلى تحقيق النتاجات التمكينية الثلاثة.</a:t>
            </a:r>
            <a:endParaRPr lang="ar-SA" sz="2000" dirty="0">
              <a:solidFill>
                <a:schemeClr val="bg1"/>
              </a:solidFill>
            </a:endParaRPr>
          </a:p>
        </p:txBody>
      </p:sp>
      <p:sp>
        <p:nvSpPr>
          <p:cNvPr id="6" name="Text 4"/>
          <p:cNvSpPr/>
          <p:nvPr/>
        </p:nvSpPr>
        <p:spPr>
          <a:xfrm>
            <a:off x="241758" y="2348415"/>
            <a:ext cx="5188614" cy="575567"/>
          </a:xfrm>
          <a:prstGeom prst="rect">
            <a:avLst/>
          </a:prstGeom>
          <a:noFill/>
          <a:ln/>
        </p:spPr>
        <p:txBody>
          <a:bodyPr wrap="none" lIns="0" tIns="0" rIns="0" bIns="0" rtlCol="0" anchor="t"/>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النتاجات التمكينية الثلاثة</a:t>
            </a:r>
            <a:endParaRPr lang="ar-SA" sz="4000" dirty="0"/>
          </a:p>
        </p:txBody>
      </p:sp>
      <p:sp>
        <p:nvSpPr>
          <p:cNvPr id="7" name="Text 5"/>
          <p:cNvSpPr/>
          <p:nvPr/>
        </p:nvSpPr>
        <p:spPr>
          <a:xfrm>
            <a:off x="241758" y="3095625"/>
            <a:ext cx="5188614" cy="2453313"/>
          </a:xfrm>
          <a:prstGeom prst="rect">
            <a:avLst/>
          </a:prstGeom>
          <a:noFill/>
          <a:ln/>
        </p:spPr>
        <p:txBody>
          <a:bodyPr wrap="square" lIns="0" tIns="0" rIns="0" bIns="0" rtlCol="0" anchor="t">
            <a:noAutofit/>
          </a:bodyPr>
          <a:lstStyle/>
          <a:p>
            <a:pPr marL="355600" indent="-355600" algn="r" rtl="1">
              <a:lnSpc>
                <a:spcPct val="133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تقييم الاتجاهات الجديدة في خدمات التشغيل العامة والخاصة</a:t>
            </a:r>
            <a:endParaRPr lang="ar-SA" sz="2000" dirty="0"/>
          </a:p>
          <a:p>
            <a:pPr marL="355600" indent="-355600" algn="r" rtl="1">
              <a:lnSpc>
                <a:spcPct val="133000"/>
              </a:lnSpc>
              <a:buSzPct val="100000"/>
              <a:buFont typeface="+mj-lt"/>
              <a:buAutoNum type="arabicPeriod" startAt="2"/>
            </a:pPr>
            <a:r>
              <a:rPr lang="ar-SA" sz="2000" dirty="0">
                <a:solidFill>
                  <a:srgbClr val="384653"/>
                </a:solidFill>
                <a:latin typeface="WinSoft Pro Medium" pitchFamily="34" charset="0"/>
                <a:ea typeface="WinSoft Pro Medium" pitchFamily="34" charset="-122"/>
                <a:cs typeface="WinSoft Pro Medium" pitchFamily="34" charset="-120"/>
              </a:rPr>
              <a:t>تقييم تنفيذ المبادرات الابتكارية للدعم ما بعد التدريب</a:t>
            </a:r>
            <a:endParaRPr lang="ar-JO" sz="2000" dirty="0">
              <a:solidFill>
                <a:srgbClr val="384653"/>
              </a:solidFill>
              <a:latin typeface="WinSoft Pro Medium" pitchFamily="34" charset="0"/>
              <a:ea typeface="WinSoft Pro Medium" pitchFamily="34" charset="-122"/>
              <a:cs typeface="WinSoft Pro Medium" pitchFamily="34" charset="-120"/>
            </a:endParaRPr>
          </a:p>
          <a:p>
            <a:pPr marL="355600" indent="-355600" algn="r" rtl="1">
              <a:lnSpc>
                <a:spcPct val="133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توظيف أفضل الممارسات للمطابقة الوظيفية والإحالة والتشغيل</a:t>
            </a:r>
            <a:endParaRPr lang="ar-SA"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12809" y="821234"/>
            <a:ext cx="3476935" cy="5215533"/>
          </a:xfrm>
          <a:prstGeom prst="rect">
            <a:avLst/>
          </a:prstGeom>
        </p:spPr>
      </p:pic>
      <p:sp>
        <p:nvSpPr>
          <p:cNvPr id="4" name="Text 0"/>
          <p:cNvSpPr/>
          <p:nvPr/>
        </p:nvSpPr>
        <p:spPr>
          <a:xfrm>
            <a:off x="5203794" y="1306909"/>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00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4000" dirty="0"/>
          </a:p>
        </p:txBody>
      </p:sp>
      <p:sp>
        <p:nvSpPr>
          <p:cNvPr id="5" name="Text 1"/>
          <p:cNvSpPr/>
          <p:nvPr/>
        </p:nvSpPr>
        <p:spPr>
          <a:xfrm>
            <a:off x="5203794" y="3130152"/>
            <a:ext cx="6355993" cy="3283899"/>
          </a:xfrm>
          <a:prstGeom prst="rect">
            <a:avLst/>
          </a:prstGeom>
          <a:noFill/>
          <a:ln/>
        </p:spPr>
        <p:txBody>
          <a:bodyPr wrap="square" lIns="0" tIns="0" rIns="0" bIns="0" rtlCol="0" anchor="t">
            <a:normAutofit/>
          </a:bodyPr>
          <a:lstStyle/>
          <a:p>
            <a:pPr marL="0" indent="0" algn="just" rtl="1">
              <a:lnSpc>
                <a:spcPct val="133000"/>
              </a:lnSpc>
              <a:spcAft>
                <a:spcPts val="1950"/>
              </a:spcAft>
              <a:buNone/>
            </a:pPr>
            <a:r>
              <a:rPr lang="ar-SA" altLang="en-US" sz="2000" dirty="0">
                <a:solidFill>
                  <a:srgbClr val="384653"/>
                </a:solidFill>
                <a:latin typeface="WinSoft Pro Medium" pitchFamily="34" charset="0"/>
                <a:ea typeface="WinSoft Pro Medium" pitchFamily="34" charset="-122"/>
                <a:cs typeface="WinSoft Pro Medium" pitchFamily="34" charset="-120"/>
              </a:rPr>
              <a:t>وكالة الغوث (الأونروا) منظمة دولية تسعى لتمكين اللاجئين الفلسطينيين وتعليمهم فنون الحياة للبقاء وإزالة المعاناة. مدارسها تمكّن من العلم، وكلياتها من التعلم المهني والتقني، وجامعاتها تأخذ بأيديهم إلى التعليم الأكاديمي.</a:t>
            </a:r>
            <a:endParaRPr lang="ar-SA" sz="2000" dirty="0"/>
          </a:p>
          <a:p>
            <a:pPr marL="0" indent="0" algn="just"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هذه الوحدة ترجمة عملية لذلك؛ بتسخير طاقات دوائر متخصصة تعنى بالمُدخل والمُخرج، لتأمين أكبر عدد من الوظائف للاجئين الفلسطينيين في المناطق الخمس، مراعيةً ظروف العيش والحياة الاقتصادية فيها.</a:t>
            </a:r>
            <a:endParaRPr lang="ar-SA"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013817"/>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نبذة عن برنامج التطوير المهني (</a:t>
            </a:r>
            <a:r>
              <a:rPr lang="ar-SA" altLang="en-US" sz="4650" dirty="0">
                <a:solidFill>
                  <a:srgbClr val="2E3C4E"/>
                </a:solidFill>
                <a:latin typeface="Myriad "/>
                <a:ea typeface="GE SS Two Light" pitchFamily="34" charset="-122"/>
                <a:cs typeface="GE SS Two Light" pitchFamily="34" charset="-120"/>
              </a:rPr>
              <a:t>PDP</a:t>
            </a:r>
            <a:r>
              <a:rPr lang="ar-SA" altLang="en-US" sz="4650" dirty="0">
                <a:solidFill>
                  <a:srgbClr val="2E3C4E"/>
                </a:solidFill>
                <a:latin typeface="GE SS Two Light" pitchFamily="34" charset="0"/>
                <a:ea typeface="GE SS Two Light" pitchFamily="34" charset="-122"/>
                <a:cs typeface="GE SS Two Light" pitchFamily="34" charset="-120"/>
              </a:rPr>
              <a:t>)</a:t>
            </a:r>
            <a:endParaRPr lang="ar-SA" sz="4650" dirty="0"/>
          </a:p>
        </p:txBody>
      </p:sp>
      <p:sp>
        <p:nvSpPr>
          <p:cNvPr id="3" name="Shape 1"/>
          <p:cNvSpPr/>
          <p:nvPr/>
        </p:nvSpPr>
        <p:spPr>
          <a:xfrm>
            <a:off x="6208656" y="2093218"/>
            <a:ext cx="5351130" cy="2079301"/>
          </a:xfrm>
          <a:prstGeom prst="roundRect">
            <a:avLst>
              <a:gd name="adj" fmla="val 19849"/>
            </a:avLst>
          </a:prstGeom>
          <a:solidFill>
            <a:srgbClr val="00AEEF"/>
          </a:solidFill>
          <a:ln w="12700">
            <a:solidFill>
              <a:srgbClr val="0094D5"/>
            </a:solidFill>
            <a:prstDash val="solid"/>
          </a:ln>
        </p:spPr>
      </p:sp>
      <p:sp>
        <p:nvSpPr>
          <p:cNvPr id="4" name="Text 2"/>
          <p:cNvSpPr/>
          <p:nvPr/>
        </p:nvSpPr>
        <p:spPr>
          <a:xfrm>
            <a:off x="6446974" y="2331541"/>
            <a:ext cx="4874495" cy="49364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الهدف</a:t>
            </a:r>
            <a:endParaRPr lang="ar-SA" sz="2800" dirty="0"/>
          </a:p>
        </p:txBody>
      </p:sp>
      <p:sp>
        <p:nvSpPr>
          <p:cNvPr id="5" name="Text 3"/>
          <p:cNvSpPr/>
          <p:nvPr/>
        </p:nvSpPr>
        <p:spPr>
          <a:xfrm>
            <a:off x="6446974" y="2838053"/>
            <a:ext cx="4874495" cy="1334466"/>
          </a:xfrm>
          <a:prstGeom prst="rect">
            <a:avLst/>
          </a:prstGeom>
          <a:noFill/>
          <a:ln/>
        </p:spPr>
        <p:txBody>
          <a:bodyPr wrap="square" lIns="0" tIns="0" rIns="0" bIns="0" rtlCol="0" anchor="t">
            <a:normAutofit lnSpcReduction="10000"/>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تحديث معارف ومهارات موظفي التعليم والتدريب التقني والمهني ومواكبة التطورات ومتطلبات سوق العمل</a:t>
            </a:r>
            <a:endParaRPr lang="ar-SA" sz="2400" dirty="0"/>
          </a:p>
        </p:txBody>
      </p:sp>
      <p:sp>
        <p:nvSpPr>
          <p:cNvPr id="6" name="Shape 4"/>
          <p:cNvSpPr/>
          <p:nvPr/>
        </p:nvSpPr>
        <p:spPr>
          <a:xfrm>
            <a:off x="631908" y="2093218"/>
            <a:ext cx="5351130" cy="2079301"/>
          </a:xfrm>
          <a:prstGeom prst="roundRect">
            <a:avLst>
              <a:gd name="adj" fmla="val 19849"/>
            </a:avLst>
          </a:prstGeom>
          <a:solidFill>
            <a:srgbClr val="00AEEF"/>
          </a:solidFill>
          <a:ln w="12700">
            <a:solidFill>
              <a:srgbClr val="0094D5"/>
            </a:solidFill>
            <a:prstDash val="solid"/>
          </a:ln>
        </p:spPr>
      </p:sp>
      <p:sp>
        <p:nvSpPr>
          <p:cNvPr id="7" name="Text 5"/>
          <p:cNvSpPr/>
          <p:nvPr/>
        </p:nvSpPr>
        <p:spPr>
          <a:xfrm>
            <a:off x="870226" y="2331541"/>
            <a:ext cx="4874495" cy="49364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الهيكل</a:t>
            </a:r>
            <a:endParaRPr lang="ar-SA" sz="2800" dirty="0"/>
          </a:p>
        </p:txBody>
      </p:sp>
      <p:sp>
        <p:nvSpPr>
          <p:cNvPr id="8" name="Text 6"/>
          <p:cNvSpPr/>
          <p:nvPr/>
        </p:nvSpPr>
        <p:spPr>
          <a:xfrm>
            <a:off x="870226" y="2838053"/>
            <a:ext cx="4874495" cy="1334466"/>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33 وحدة تعلّمية موزعة على 10 مجمّعات تدريبية رئيسية، مدة كل وحدة 25 ساعة تدريبية</a:t>
            </a:r>
            <a:endParaRPr lang="ar-SA" sz="2400" dirty="0"/>
          </a:p>
        </p:txBody>
      </p:sp>
      <p:sp>
        <p:nvSpPr>
          <p:cNvPr id="9" name="Shape 7"/>
          <p:cNvSpPr/>
          <p:nvPr/>
        </p:nvSpPr>
        <p:spPr>
          <a:xfrm>
            <a:off x="6208656" y="4333808"/>
            <a:ext cx="5351130" cy="2191843"/>
          </a:xfrm>
          <a:prstGeom prst="roundRect">
            <a:avLst>
              <a:gd name="adj" fmla="val 19849"/>
            </a:avLst>
          </a:prstGeom>
          <a:solidFill>
            <a:srgbClr val="00AEEF"/>
          </a:solidFill>
          <a:ln w="12700">
            <a:solidFill>
              <a:srgbClr val="0094D5"/>
            </a:solidFill>
            <a:prstDash val="solid"/>
          </a:ln>
        </p:spPr>
      </p:sp>
      <p:sp>
        <p:nvSpPr>
          <p:cNvPr id="10" name="Text 8"/>
          <p:cNvSpPr/>
          <p:nvPr/>
        </p:nvSpPr>
        <p:spPr>
          <a:xfrm>
            <a:off x="6446974" y="4572132"/>
            <a:ext cx="4874495" cy="49364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أساليب التقديم</a:t>
            </a:r>
            <a:endParaRPr lang="ar-SA" sz="2800" dirty="0"/>
          </a:p>
        </p:txBody>
      </p:sp>
      <p:sp>
        <p:nvSpPr>
          <p:cNvPr id="11" name="Text 9"/>
          <p:cNvSpPr/>
          <p:nvPr/>
        </p:nvSpPr>
        <p:spPr>
          <a:xfrm>
            <a:off x="6446974" y="5078644"/>
            <a:ext cx="4874495" cy="1334466"/>
          </a:xfrm>
          <a:prstGeom prst="rect">
            <a:avLst/>
          </a:prstGeom>
          <a:noFill/>
          <a:ln/>
        </p:spPr>
        <p:txBody>
          <a:bodyPr wrap="square" lIns="0" tIns="0" rIns="0" bIns="0" rtlCol="0" anchor="t">
            <a:norm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تعلم ذاتي، أو تعلم ميسّر عبر الإنترنت، أو تعلم وجاهي، وفقًا لطبيعة كل وحدة</a:t>
            </a:r>
            <a:endParaRPr lang="ar-SA" sz="2400" dirty="0"/>
          </a:p>
        </p:txBody>
      </p:sp>
      <p:sp>
        <p:nvSpPr>
          <p:cNvPr id="12" name="Shape 10"/>
          <p:cNvSpPr/>
          <p:nvPr/>
        </p:nvSpPr>
        <p:spPr>
          <a:xfrm>
            <a:off x="631908" y="4333808"/>
            <a:ext cx="5351130" cy="2191843"/>
          </a:xfrm>
          <a:prstGeom prst="roundRect">
            <a:avLst>
              <a:gd name="adj" fmla="val 19849"/>
            </a:avLst>
          </a:prstGeom>
          <a:solidFill>
            <a:srgbClr val="00AEEF"/>
          </a:solidFill>
          <a:ln w="12700">
            <a:solidFill>
              <a:srgbClr val="0094D5"/>
            </a:solidFill>
            <a:prstDash val="solid"/>
          </a:ln>
        </p:spPr>
      </p:sp>
      <p:sp>
        <p:nvSpPr>
          <p:cNvPr id="13" name="Text 11"/>
          <p:cNvSpPr/>
          <p:nvPr/>
        </p:nvSpPr>
        <p:spPr>
          <a:xfrm>
            <a:off x="870226" y="4572132"/>
            <a:ext cx="4874495" cy="493644"/>
          </a:xfrm>
          <a:prstGeom prst="rect">
            <a:avLst/>
          </a:prstGeom>
          <a:noFill/>
          <a:ln/>
        </p:spPr>
        <p:txBody>
          <a:bodyPr wrap="none" lIns="0" tIns="0" rIns="0" bIns="0" rtlCol="0" anchor="t"/>
          <a:lstStyle/>
          <a:p>
            <a:pPr marL="0" indent="0" algn="ctr" rtl="1">
              <a:lnSpc>
                <a:spcPct val="104000"/>
              </a:lnSpc>
              <a:buNone/>
            </a:pPr>
            <a:r>
              <a:rPr lang="ar-SA" altLang="en-US" sz="2800" dirty="0">
                <a:solidFill>
                  <a:srgbClr val="FFFFFF"/>
                </a:solidFill>
                <a:latin typeface="GE SS Two Light" pitchFamily="34" charset="0"/>
                <a:ea typeface="GE SS Two Light" pitchFamily="34" charset="-122"/>
                <a:cs typeface="GE SS Two Light" pitchFamily="34" charset="-120"/>
              </a:rPr>
              <a:t>مدة الإتمام</a:t>
            </a:r>
            <a:endParaRPr lang="ar-SA" sz="2800" dirty="0"/>
          </a:p>
        </p:txBody>
      </p:sp>
      <p:sp>
        <p:nvSpPr>
          <p:cNvPr id="14" name="Text 12"/>
          <p:cNvSpPr/>
          <p:nvPr/>
        </p:nvSpPr>
        <p:spPr>
          <a:xfrm>
            <a:off x="870226" y="5078644"/>
            <a:ext cx="4874495" cy="1334466"/>
          </a:xfrm>
          <a:prstGeom prst="rect">
            <a:avLst/>
          </a:prstGeom>
          <a:noFill/>
          <a:ln/>
        </p:spPr>
        <p:txBody>
          <a:bodyPr wrap="square" lIns="0" tIns="0" rIns="0" bIns="0" rtlCol="0" anchor="t">
            <a:noAutofit/>
          </a:bodyPr>
          <a:lstStyle/>
          <a:p>
            <a:pPr marL="0" indent="0" algn="ctr" rtl="1">
              <a:lnSpc>
                <a:spcPct val="133000"/>
              </a:lnSpc>
              <a:buNone/>
            </a:pPr>
            <a:r>
              <a:rPr lang="ar-SA" altLang="en-US" sz="2400" dirty="0">
                <a:solidFill>
                  <a:srgbClr val="FFFFFF"/>
                </a:solidFill>
                <a:latin typeface="WinSoft Pro Medium" pitchFamily="34" charset="0"/>
                <a:ea typeface="WinSoft Pro Medium" pitchFamily="34" charset="-122"/>
                <a:cs typeface="WinSoft Pro Medium" pitchFamily="34" charset="-120"/>
              </a:rPr>
              <a:t>إكمال المتطلبات الإلزامية خلال السنوات الثلاث الأولى من الخدمة، مع إمكانية التمديد إلى أربع سنوات</a:t>
            </a:r>
            <a:endParaRPr lang="ar-SA"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31908" y="721916"/>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4650" dirty="0"/>
          </a:p>
        </p:txBody>
      </p:sp>
      <p:sp>
        <p:nvSpPr>
          <p:cNvPr id="3" name="Shape 1"/>
          <p:cNvSpPr/>
          <p:nvPr/>
        </p:nvSpPr>
        <p:spPr>
          <a:xfrm>
            <a:off x="11051998" y="1915616"/>
            <a:ext cx="507789" cy="507802"/>
          </a:xfrm>
          <a:prstGeom prst="ellipse">
            <a:avLst/>
          </a:prstGeom>
          <a:solidFill>
            <a:srgbClr val="00AEEF"/>
          </a:solidFill>
          <a:ln w="12700">
            <a:solidFill>
              <a:srgbClr val="0094D5"/>
            </a:solidFill>
            <a:prstDash val="solid"/>
          </a:ln>
        </p:spPr>
      </p:sp>
      <p:sp>
        <p:nvSpPr>
          <p:cNvPr id="4" name="Text 2"/>
          <p:cNvSpPr/>
          <p:nvPr/>
        </p:nvSpPr>
        <p:spPr>
          <a:xfrm>
            <a:off x="6236933" y="1993106"/>
            <a:ext cx="458944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استعد للتعلم</a:t>
            </a:r>
            <a:endParaRPr lang="ar-SA" sz="2300" dirty="0"/>
          </a:p>
        </p:txBody>
      </p:sp>
      <p:sp>
        <p:nvSpPr>
          <p:cNvPr id="5" name="Text 3"/>
          <p:cNvSpPr/>
          <p:nvPr/>
        </p:nvSpPr>
        <p:spPr>
          <a:xfrm>
            <a:off x="6236933" y="2499618"/>
            <a:ext cx="4589447"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اطّلع على أهداف الوحدة وموادها قبل الجلسات، وأنجز القراءات والمهام التحضيرية، وسجّل ما تحتاج إلى مناقشته.</a:t>
            </a:r>
            <a:endParaRPr lang="ar-SA" sz="1750" dirty="0"/>
          </a:p>
        </p:txBody>
      </p:sp>
      <p:sp>
        <p:nvSpPr>
          <p:cNvPr id="6" name="Shape 4"/>
          <p:cNvSpPr/>
          <p:nvPr/>
        </p:nvSpPr>
        <p:spPr>
          <a:xfrm>
            <a:off x="5447072" y="1915616"/>
            <a:ext cx="507789" cy="507802"/>
          </a:xfrm>
          <a:prstGeom prst="ellipse">
            <a:avLst/>
          </a:prstGeom>
          <a:solidFill>
            <a:srgbClr val="00AEEF"/>
          </a:solidFill>
          <a:ln w="12700">
            <a:solidFill>
              <a:srgbClr val="0094D5"/>
            </a:solidFill>
            <a:prstDash val="solid"/>
          </a:ln>
        </p:spPr>
      </p:sp>
      <p:sp>
        <p:nvSpPr>
          <p:cNvPr id="7" name="Text 5"/>
          <p:cNvSpPr/>
          <p:nvPr/>
        </p:nvSpPr>
        <p:spPr>
          <a:xfrm>
            <a:off x="631908" y="1993106"/>
            <a:ext cx="458954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شارك بفاعلية</a:t>
            </a:r>
            <a:endParaRPr lang="ar-SA" sz="2300" dirty="0"/>
          </a:p>
        </p:txBody>
      </p:sp>
      <p:sp>
        <p:nvSpPr>
          <p:cNvPr id="8" name="Text 6"/>
          <p:cNvSpPr/>
          <p:nvPr/>
        </p:nvSpPr>
        <p:spPr>
          <a:xfrm>
            <a:off x="631908" y="2499618"/>
            <a:ext cx="4589546"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شارك بإيجابية في الحوار والنقاش، وعبّر عن رأيك بوضوح واستند إلى الأدلة، واستمع إلى الآخرين باهتمام واحترام.</a:t>
            </a:r>
            <a:endParaRPr lang="ar-SA" sz="1750" dirty="0"/>
          </a:p>
        </p:txBody>
      </p:sp>
      <p:sp>
        <p:nvSpPr>
          <p:cNvPr id="9" name="Shape 7"/>
          <p:cNvSpPr/>
          <p:nvPr/>
        </p:nvSpPr>
        <p:spPr>
          <a:xfrm>
            <a:off x="11051998" y="3673277"/>
            <a:ext cx="507789" cy="507802"/>
          </a:xfrm>
          <a:prstGeom prst="ellipse">
            <a:avLst/>
          </a:prstGeom>
          <a:solidFill>
            <a:srgbClr val="00AEEF"/>
          </a:solidFill>
          <a:ln w="12700">
            <a:solidFill>
              <a:srgbClr val="0094D5"/>
            </a:solidFill>
            <a:prstDash val="solid"/>
          </a:ln>
        </p:spPr>
      </p:sp>
      <p:sp>
        <p:nvSpPr>
          <p:cNvPr id="10" name="Text 8"/>
          <p:cNvSpPr/>
          <p:nvPr/>
        </p:nvSpPr>
        <p:spPr>
          <a:xfrm>
            <a:off x="6236933" y="3750766"/>
            <a:ext cx="4589447"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تعاون وتبادل الخبرات</a:t>
            </a:r>
            <a:endParaRPr lang="ar-SA" sz="2300" dirty="0"/>
          </a:p>
        </p:txBody>
      </p:sp>
      <p:sp>
        <p:nvSpPr>
          <p:cNvPr id="11" name="Text 9"/>
          <p:cNvSpPr/>
          <p:nvPr/>
        </p:nvSpPr>
        <p:spPr>
          <a:xfrm>
            <a:off x="6236933" y="4257278"/>
            <a:ext cx="4589447"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شارك في العمل الجماعي، وتبادل الخبرات مع المشاركين من المناطق الخمس، واستفد من تنوع بيئات العمل.</a:t>
            </a:r>
            <a:endParaRPr lang="ar-SA" sz="1750" dirty="0"/>
          </a:p>
        </p:txBody>
      </p:sp>
      <p:sp>
        <p:nvSpPr>
          <p:cNvPr id="12" name="Shape 10"/>
          <p:cNvSpPr/>
          <p:nvPr/>
        </p:nvSpPr>
        <p:spPr>
          <a:xfrm>
            <a:off x="5447072" y="3673277"/>
            <a:ext cx="507789" cy="507802"/>
          </a:xfrm>
          <a:prstGeom prst="ellipse">
            <a:avLst/>
          </a:prstGeom>
          <a:solidFill>
            <a:srgbClr val="00AEEF"/>
          </a:solidFill>
          <a:ln w="12700">
            <a:solidFill>
              <a:srgbClr val="0094D5"/>
            </a:solidFill>
            <a:prstDash val="solid"/>
          </a:ln>
        </p:spPr>
      </p:sp>
      <p:sp>
        <p:nvSpPr>
          <p:cNvPr id="13" name="Text 11"/>
          <p:cNvSpPr/>
          <p:nvPr/>
        </p:nvSpPr>
        <p:spPr>
          <a:xfrm>
            <a:off x="631908" y="3750766"/>
            <a:ext cx="458954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أنجز ووثّق</a:t>
            </a:r>
            <a:endParaRPr lang="ar-SA" sz="2300" dirty="0"/>
          </a:p>
        </p:txBody>
      </p:sp>
      <p:sp>
        <p:nvSpPr>
          <p:cNvPr id="14" name="Text 12"/>
          <p:cNvSpPr/>
          <p:nvPr/>
        </p:nvSpPr>
        <p:spPr>
          <a:xfrm>
            <a:off x="631908" y="4257278"/>
            <a:ext cx="4589546" cy="722313"/>
          </a:xfrm>
          <a:prstGeom prst="rect">
            <a:avLst/>
          </a:prstGeom>
          <a:noFill/>
          <a:ln/>
        </p:spPr>
        <p:txBody>
          <a:bodyPr wrap="square" lIns="0" tIns="0" rIns="0" bIns="0" rtlCol="0" anchor="t">
            <a:normAutofit/>
          </a:bodyPr>
          <a:lstStyle/>
          <a:p>
            <a:pPr marL="0" indent="0" algn="just"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نفّذ الأنشطة والتكليفات وفق المتطلبات والمواعيد، وحافظ على تحديث ملف الإنجاز الشخصي ليعكس تطور تعلمك.</a:t>
            </a:r>
            <a:endParaRPr lang="ar-SA" sz="1750" dirty="0"/>
          </a:p>
        </p:txBody>
      </p:sp>
      <p:sp>
        <p:nvSpPr>
          <p:cNvPr id="15" name="Shape 13"/>
          <p:cNvSpPr/>
          <p:nvPr/>
        </p:nvSpPr>
        <p:spPr>
          <a:xfrm>
            <a:off x="631908" y="5233491"/>
            <a:ext cx="10927878" cy="902593"/>
          </a:xfrm>
          <a:prstGeom prst="roundRect">
            <a:avLst>
              <a:gd name="adj" fmla="val 37506"/>
            </a:avLst>
          </a:prstGeom>
          <a:solidFill>
            <a:srgbClr val="D4E9F7"/>
          </a:solidFill>
          <a:ln/>
        </p:spPr>
      </p:sp>
      <p:pic>
        <p:nvPicPr>
          <p:cNvPr id="16" name="Image 0" descr="preencoded.png"/>
          <p:cNvPicPr>
            <a:picLocks noChangeAspect="1"/>
          </p:cNvPicPr>
          <p:nvPr/>
        </p:nvPicPr>
        <p:blipFill>
          <a:blip r:embed="rId3"/>
          <a:stretch>
            <a:fillRect/>
          </a:stretch>
        </p:blipFill>
        <p:spPr>
          <a:xfrm>
            <a:off x="857526" y="5559326"/>
            <a:ext cx="282072" cy="225623"/>
          </a:xfrm>
          <a:prstGeom prst="rect">
            <a:avLst/>
          </a:prstGeom>
        </p:spPr>
      </p:pic>
      <p:sp>
        <p:nvSpPr>
          <p:cNvPr id="17" name="Text 14"/>
          <p:cNvSpPr/>
          <p:nvPr/>
        </p:nvSpPr>
        <p:spPr>
          <a:xfrm>
            <a:off x="755631" y="5515471"/>
            <a:ext cx="1057853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000000"/>
                </a:solidFill>
                <a:latin typeface="WinSoft Pro Medium" pitchFamily="34" charset="0"/>
                <a:ea typeface="WinSoft Pro Medium" pitchFamily="34" charset="-122"/>
                <a:cs typeface="WinSoft Pro Medium" pitchFamily="34" charset="-120"/>
              </a:rPr>
              <a:t>تذكّر: استمع باهتمام، فكّر بصورة ناقدة، شارك بإيجابية، طبّق ما تتعلمه، ووثّق ما تنجزه.</a:t>
            </a:r>
            <a:endParaRPr lang="ar-SA" sz="1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22689" y="812006"/>
            <a:ext cx="937098" cy="342999"/>
          </a:xfrm>
          <a:prstGeom prst="roundRect">
            <a:avLst>
              <a:gd name="adj" fmla="val 49999"/>
            </a:avLst>
          </a:prstGeom>
          <a:solidFill>
            <a:srgbClr val="D4E9F7"/>
          </a:solidFill>
          <a:ln/>
        </p:spPr>
      </p:sp>
      <p:sp>
        <p:nvSpPr>
          <p:cNvPr id="3" name="Text 1"/>
          <p:cNvSpPr/>
          <p:nvPr/>
        </p:nvSpPr>
        <p:spPr>
          <a:xfrm>
            <a:off x="10148435" y="879673"/>
            <a:ext cx="1276020"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دور المتعلم</a:t>
            </a:r>
            <a:endParaRPr lang="ar-SA" sz="1400" dirty="0"/>
          </a:p>
        </p:txBody>
      </p:sp>
      <p:sp>
        <p:nvSpPr>
          <p:cNvPr id="4" name="Text 2"/>
          <p:cNvSpPr/>
          <p:nvPr/>
        </p:nvSpPr>
        <p:spPr>
          <a:xfrm>
            <a:off x="631908" y="1245195"/>
            <a:ext cx="10927878" cy="742356"/>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المتعلم</a:t>
            </a:r>
            <a:endParaRPr lang="ar-SA" sz="4650" dirty="0"/>
          </a:p>
        </p:txBody>
      </p:sp>
      <p:sp>
        <p:nvSpPr>
          <p:cNvPr id="5" name="Text 3"/>
          <p:cNvSpPr/>
          <p:nvPr/>
        </p:nvSpPr>
        <p:spPr>
          <a:xfrm>
            <a:off x="22324" y="2326084"/>
            <a:ext cx="11537463"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بصفتك مديرًا أو نائب مدير أو مدربًا رئيسيًا في مؤسسة للتعليم والتدريب التقني والمهني، يُتوقع منك:</a:t>
            </a:r>
            <a:endParaRPr lang="ar-SA" sz="24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08656" y="2941141"/>
            <a:ext cx="5351130" cy="3104852"/>
          </a:xfrm>
          <a:prstGeom prst="rect">
            <a:avLst/>
          </a:prstGeom>
        </p:spPr>
      </p:pic>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48891" y="3144242"/>
            <a:ext cx="270761" cy="270768"/>
          </a:xfrm>
          <a:prstGeom prst="rect">
            <a:avLst/>
          </a:prstGeom>
        </p:spPr>
      </p:pic>
      <p:sp>
        <p:nvSpPr>
          <p:cNvPr id="8" name="Text 4"/>
          <p:cNvSpPr/>
          <p:nvPr/>
        </p:nvSpPr>
        <p:spPr>
          <a:xfrm>
            <a:off x="6459674" y="3843834"/>
            <a:ext cx="48490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الإيمان بالكفايات وصناعة الاتجاهات</a:t>
            </a:r>
            <a:endParaRPr lang="ar-SA" sz="2300" dirty="0"/>
          </a:p>
        </p:txBody>
      </p:sp>
      <p:sp>
        <p:nvSpPr>
          <p:cNvPr id="9" name="Text 5"/>
          <p:cNvSpPr/>
          <p:nvPr/>
        </p:nvSpPr>
        <p:spPr>
          <a:xfrm>
            <a:off x="6459674" y="4350345"/>
            <a:ext cx="4849096"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الإيمان بالكفايات التي يمتلكها الخريجون، والعمل على صناعة اتجاهات جديدة لتسويقهم وتأمين فرص عمل وتشغيل لهم، اعتمادًا على خبراتك التراكمية واطلاعك على سوق العمل ومتطلباته، متحملًا مسؤوليتك الأدبية فالمهنية.</a:t>
            </a:r>
            <a:endParaRPr lang="ar-SA" sz="17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941141"/>
            <a:ext cx="5351130" cy="3104852"/>
          </a:xfrm>
          <a:prstGeom prst="rect">
            <a:avLst/>
          </a:prstGeom>
        </p:spPr>
      </p:pic>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72143" y="3144242"/>
            <a:ext cx="270761" cy="270768"/>
          </a:xfrm>
          <a:prstGeom prst="rect">
            <a:avLst/>
          </a:prstGeom>
        </p:spPr>
      </p:pic>
      <p:sp>
        <p:nvSpPr>
          <p:cNvPr id="12" name="Text 6"/>
          <p:cNvSpPr/>
          <p:nvPr/>
        </p:nvSpPr>
        <p:spPr>
          <a:xfrm>
            <a:off x="882926" y="3843834"/>
            <a:ext cx="48490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المواءمة مع سوق العمل</a:t>
            </a:r>
            <a:endParaRPr lang="ar-SA" sz="2300" dirty="0"/>
          </a:p>
        </p:txBody>
      </p:sp>
      <p:sp>
        <p:nvSpPr>
          <p:cNvPr id="13" name="Text 7"/>
          <p:cNvSpPr/>
          <p:nvPr/>
        </p:nvSpPr>
        <p:spPr>
          <a:xfrm>
            <a:off x="882926" y="4350345"/>
            <a:ext cx="4849096"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البقاء على تماس مباشر مع سوق العمل، ومواكبة متطلباته وتجدد مستويات الكفايات المطلوبة، والمواءمة بين مشغل التدريب والمؤسسة، وتسخير طاقتك لتطويع جديد السوق وعكسه على المتدربين، والسعي لتأمين فرص عمل للخريجين.</a:t>
            </a:r>
            <a:endParaRPr lang="ar-SA" sz="1750" dirty="0"/>
          </a:p>
        </p:txBody>
      </p:sp>
    </p:spTree>
    <p:extLst>
      <p:ext uri="{BB962C8B-B14F-4D97-AF65-F5344CB8AC3E}">
        <p14:creationId xmlns:p14="http://schemas.microsoft.com/office/powerpoint/2010/main" val="2091358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71206" y="1119485"/>
            <a:ext cx="888581" cy="342999"/>
          </a:xfrm>
          <a:prstGeom prst="roundRect">
            <a:avLst>
              <a:gd name="adj" fmla="val 49999"/>
            </a:avLst>
          </a:prstGeom>
          <a:solidFill>
            <a:srgbClr val="D4E9F7"/>
          </a:solidFill>
          <a:ln/>
        </p:spPr>
      </p:sp>
      <p:sp>
        <p:nvSpPr>
          <p:cNvPr id="3" name="Text 1"/>
          <p:cNvSpPr/>
          <p:nvPr/>
        </p:nvSpPr>
        <p:spPr>
          <a:xfrm>
            <a:off x="10196952" y="1187152"/>
            <a:ext cx="1227504"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دور الميسّر</a:t>
            </a:r>
            <a:endParaRPr lang="ar-SA" sz="1400" dirty="0"/>
          </a:p>
        </p:txBody>
      </p:sp>
      <p:sp>
        <p:nvSpPr>
          <p:cNvPr id="4" name="Text 2"/>
          <p:cNvSpPr/>
          <p:nvPr/>
        </p:nvSpPr>
        <p:spPr>
          <a:xfrm>
            <a:off x="635798" y="1515320"/>
            <a:ext cx="10920098" cy="817064"/>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دور الميسّر</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208656" y="2633563"/>
            <a:ext cx="5351130" cy="3104852"/>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48891" y="2836664"/>
            <a:ext cx="270761" cy="270768"/>
          </a:xfrm>
          <a:prstGeom prst="rect">
            <a:avLst/>
          </a:prstGeom>
        </p:spPr>
      </p:pic>
      <p:sp>
        <p:nvSpPr>
          <p:cNvPr id="7" name="Text 3"/>
          <p:cNvSpPr/>
          <p:nvPr/>
        </p:nvSpPr>
        <p:spPr>
          <a:xfrm>
            <a:off x="6459674" y="3536255"/>
            <a:ext cx="48490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تهيئة بيئة التعلم التفاعلية</a:t>
            </a:r>
            <a:endParaRPr lang="ar-SA" sz="2300" dirty="0"/>
          </a:p>
        </p:txBody>
      </p:sp>
      <p:sp>
        <p:nvSpPr>
          <p:cNvPr id="8" name="Text 4"/>
          <p:cNvSpPr/>
          <p:nvPr/>
        </p:nvSpPr>
        <p:spPr>
          <a:xfrm>
            <a:off x="6459674" y="4042767"/>
            <a:ext cx="4849096"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يتولى الميسّر تهيئة بيئة تعلم تفاعلية تساعد المشاركين على الابتكار والإبداع والوصول إلى جديد وحديث الاتجاهات في التشغيل والتوظيف، بما يتوافق مع الأنظمة والقوانين الفاعلة في المؤسسة.</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633563"/>
            <a:ext cx="5351130" cy="3104852"/>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72143" y="2836664"/>
            <a:ext cx="270761" cy="270768"/>
          </a:xfrm>
          <a:prstGeom prst="rect">
            <a:avLst/>
          </a:prstGeom>
        </p:spPr>
      </p:pic>
      <p:sp>
        <p:nvSpPr>
          <p:cNvPr id="11" name="Text 5"/>
          <p:cNvSpPr/>
          <p:nvPr/>
        </p:nvSpPr>
        <p:spPr>
          <a:xfrm>
            <a:off x="882926" y="3536255"/>
            <a:ext cx="4849096"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أساليب التيسير</a:t>
            </a:r>
            <a:endParaRPr lang="ar-SA" sz="2300" dirty="0"/>
          </a:p>
        </p:txBody>
      </p:sp>
      <p:sp>
        <p:nvSpPr>
          <p:cNvPr id="12" name="Text 6"/>
          <p:cNvSpPr/>
          <p:nvPr/>
        </p:nvSpPr>
        <p:spPr>
          <a:xfrm>
            <a:off x="882926" y="4042767"/>
            <a:ext cx="4849096" cy="1444625"/>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 خلال العصف والاستمطار الذهني، والحوار والنقاش الهادف، بمرافقة الأنشطة العملية والفكرية القائمة على تبادل الخبرات، والتماس مع سوق العمل، ومراعاة إمكانية تطبيقها في المؤسسة، والوصول إلى أفضل الاتجاهات لتحقيق هدف "التشغيل".</a:t>
            </a:r>
            <a:endParaRPr lang="ar-SA" sz="1750" dirty="0"/>
          </a:p>
        </p:txBody>
      </p:sp>
    </p:spTree>
    <p:extLst>
      <p:ext uri="{BB962C8B-B14F-4D97-AF65-F5344CB8AC3E}">
        <p14:creationId xmlns:p14="http://schemas.microsoft.com/office/powerpoint/2010/main" val="1609517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9995543" y="753368"/>
            <a:ext cx="1564244" cy="342999"/>
          </a:xfrm>
          <a:prstGeom prst="roundRect">
            <a:avLst>
              <a:gd name="adj" fmla="val 49999"/>
            </a:avLst>
          </a:prstGeom>
          <a:solidFill>
            <a:srgbClr val="D4E9F7"/>
          </a:solidFill>
          <a:ln/>
        </p:spPr>
      </p:sp>
      <p:sp>
        <p:nvSpPr>
          <p:cNvPr id="3" name="Text 1"/>
          <p:cNvSpPr/>
          <p:nvPr/>
        </p:nvSpPr>
        <p:spPr>
          <a:xfrm>
            <a:off x="9521289" y="821035"/>
            <a:ext cx="190316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أساليب وأدوات التقييم</a:t>
            </a:r>
            <a:endParaRPr lang="ar-SA" sz="1400" dirty="0"/>
          </a:p>
        </p:txBody>
      </p:sp>
      <p:sp>
        <p:nvSpPr>
          <p:cNvPr id="4" name="Text 2"/>
          <p:cNvSpPr/>
          <p:nvPr/>
        </p:nvSpPr>
        <p:spPr>
          <a:xfrm>
            <a:off x="631907" y="1186557"/>
            <a:ext cx="10927880" cy="742356"/>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أساليب وأدوات التقييم</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67572" y="2267446"/>
            <a:ext cx="3492214" cy="3837186"/>
          </a:xfrm>
          <a:prstGeom prst="rect">
            <a:avLst/>
          </a:prstGeom>
        </p:spPr>
      </p:pic>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78349" y="2470547"/>
            <a:ext cx="270761" cy="270768"/>
          </a:xfrm>
          <a:prstGeom prst="rect">
            <a:avLst/>
          </a:prstGeom>
        </p:spPr>
      </p:pic>
      <p:sp>
        <p:nvSpPr>
          <p:cNvPr id="7" name="Text 3"/>
          <p:cNvSpPr/>
          <p:nvPr/>
        </p:nvSpPr>
        <p:spPr>
          <a:xfrm>
            <a:off x="8318590" y="3170138"/>
            <a:ext cx="2990180" cy="845551"/>
          </a:xfrm>
          <a:prstGeom prst="rect">
            <a:avLst/>
          </a:prstGeom>
          <a:noFill/>
          <a:ln/>
        </p:spPr>
        <p:txBody>
          <a:bodyPr wrap="square" lIns="0" tIns="0" rIns="0" bIns="0" rtlCol="0" anchor="t">
            <a:normAutofit/>
          </a:bodyPr>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التقييم القائم على الكفايات</a:t>
            </a:r>
            <a:endParaRPr lang="ar-SA" sz="2400" dirty="0"/>
          </a:p>
        </p:txBody>
      </p:sp>
      <p:sp>
        <p:nvSpPr>
          <p:cNvPr id="8" name="Text 4"/>
          <p:cNvSpPr/>
          <p:nvPr/>
        </p:nvSpPr>
        <p:spPr>
          <a:xfrm>
            <a:off x="8318590" y="4047827"/>
            <a:ext cx="2990180" cy="2056805"/>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يستند تقييم التعلم إلى نهج الكفايات، الهادف إلى اكتشاف قدرة المشارك على القيام بأعباء وظيفية متطورة، مواكبةً للحياة الإلكترونية والأتمتة والذكاء الاصطناعي.</a:t>
            </a:r>
            <a:endParaRPr lang="ar-SA"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49740" y="2267446"/>
            <a:ext cx="3492214" cy="3837186"/>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0517" y="2470547"/>
            <a:ext cx="270761" cy="270768"/>
          </a:xfrm>
          <a:prstGeom prst="rect">
            <a:avLst/>
          </a:prstGeom>
        </p:spPr>
      </p:pic>
      <p:sp>
        <p:nvSpPr>
          <p:cNvPr id="11" name="Text 5"/>
          <p:cNvSpPr/>
          <p:nvPr/>
        </p:nvSpPr>
        <p:spPr>
          <a:xfrm>
            <a:off x="4600758" y="3170138"/>
            <a:ext cx="2990180" cy="42277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أدوات التقييم</a:t>
            </a:r>
            <a:endParaRPr lang="ar-SA" sz="2400" dirty="0"/>
          </a:p>
        </p:txBody>
      </p:sp>
      <p:sp>
        <p:nvSpPr>
          <p:cNvPr id="12" name="Text 6"/>
          <p:cNvSpPr/>
          <p:nvPr/>
        </p:nvSpPr>
        <p:spPr>
          <a:xfrm>
            <a:off x="4600758" y="3676650"/>
            <a:ext cx="2990180" cy="1645444"/>
          </a:xfrm>
          <a:prstGeom prst="rect">
            <a:avLst/>
          </a:prstGeom>
          <a:noFill/>
          <a:ln/>
        </p:spPr>
        <p:txBody>
          <a:bodyPr wrap="square" lIns="0" tIns="0" rIns="0" bIns="0" rtlCol="0" anchor="t">
            <a:no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اختبارات ومقاييس تقوم على بناء خطط متكاملة لمشاريع تشغيل خريجي دورة أو تخصص محدد، خلال فترة زمنية محددة، وفق معايير تلائم المؤسسة.</a:t>
            </a:r>
            <a:endParaRPr lang="ar-SA"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2267446"/>
            <a:ext cx="3492214" cy="3837186"/>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42685" y="2470547"/>
            <a:ext cx="270761" cy="270768"/>
          </a:xfrm>
          <a:prstGeom prst="rect">
            <a:avLst/>
          </a:prstGeom>
        </p:spPr>
      </p:pic>
      <p:sp>
        <p:nvSpPr>
          <p:cNvPr id="15" name="Text 7"/>
          <p:cNvSpPr/>
          <p:nvPr/>
        </p:nvSpPr>
        <p:spPr>
          <a:xfrm>
            <a:off x="882926" y="3170138"/>
            <a:ext cx="2990180" cy="42277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معايير الأداء</a:t>
            </a:r>
            <a:endParaRPr lang="ar-SA" sz="2400" dirty="0"/>
          </a:p>
        </p:txBody>
      </p:sp>
      <p:sp>
        <p:nvSpPr>
          <p:cNvPr id="16" name="Text 8"/>
          <p:cNvSpPr/>
          <p:nvPr/>
        </p:nvSpPr>
        <p:spPr>
          <a:xfrm>
            <a:off x="882926" y="3676650"/>
            <a:ext cx="2990180" cy="1645444"/>
          </a:xfrm>
          <a:prstGeom prst="rect">
            <a:avLst/>
          </a:prstGeom>
          <a:noFill/>
          <a:ln/>
        </p:spPr>
        <p:txBody>
          <a:bodyPr wrap="square" lIns="0" tIns="0" rIns="0" bIns="0" rtlCol="0" anchor="t">
            <a:no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تُطبَّق معايير التقييم بما يتوافق مع سياق الأونروا ومتطلبات سوق العمل، مع التركيز على جودة المنتج النهائي وقابليته للتطبيق الفعلي.</a:t>
            </a:r>
            <a:endParaRPr lang="ar-SA" dirty="0"/>
          </a:p>
        </p:txBody>
      </p:sp>
    </p:spTree>
    <p:extLst>
      <p:ext uri="{BB962C8B-B14F-4D97-AF65-F5344CB8AC3E}">
        <p14:creationId xmlns:p14="http://schemas.microsoft.com/office/powerpoint/2010/main" val="272077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5685687" y="1939627"/>
            <a:ext cx="1302214" cy="342999"/>
          </a:xfrm>
          <a:prstGeom prst="roundRect">
            <a:avLst>
              <a:gd name="adj" fmla="val 49999"/>
            </a:avLst>
          </a:prstGeom>
          <a:solidFill>
            <a:srgbClr val="D4E9F7"/>
          </a:solidFill>
          <a:ln/>
        </p:spPr>
      </p:sp>
      <p:sp>
        <p:nvSpPr>
          <p:cNvPr id="5" name="Text 1"/>
          <p:cNvSpPr/>
          <p:nvPr/>
        </p:nvSpPr>
        <p:spPr>
          <a:xfrm>
            <a:off x="5211434" y="2007295"/>
            <a:ext cx="164113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النتاج التمكيني 1</a:t>
            </a:r>
            <a:endParaRPr lang="ar-SA" sz="1400" dirty="0"/>
          </a:p>
        </p:txBody>
      </p:sp>
      <p:sp>
        <p:nvSpPr>
          <p:cNvPr id="6" name="Text 2"/>
          <p:cNvSpPr/>
          <p:nvPr/>
        </p:nvSpPr>
        <p:spPr>
          <a:xfrm>
            <a:off x="631908" y="2372816"/>
            <a:ext cx="6355993" cy="148470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تقييم الاتجاهات الجديدة في خدمات التشغيل</a:t>
            </a:r>
            <a:endParaRPr lang="ar-SA" sz="4650" dirty="0"/>
          </a:p>
        </p:txBody>
      </p:sp>
      <p:sp>
        <p:nvSpPr>
          <p:cNvPr id="7" name="Text 3"/>
          <p:cNvSpPr/>
          <p:nvPr/>
        </p:nvSpPr>
        <p:spPr>
          <a:xfrm>
            <a:off x="631908" y="4196060"/>
            <a:ext cx="6355993" cy="722313"/>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عند الانتهاء من أنشطة التعلّم، ستكون قادرًا على تقييم الاتجاهات الجديدة في خدمات التشغيل العامة والخاصة، وتحديد مدى ملاءمتها لسياق الأونروا.</a:t>
            </a:r>
            <a:endParaRPr lang="ar-S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595105" y="807641"/>
            <a:ext cx="3494992" cy="5242719"/>
          </a:xfrm>
          <a:prstGeom prst="rect">
            <a:avLst/>
          </a:prstGeom>
        </p:spPr>
      </p:pic>
      <p:sp>
        <p:nvSpPr>
          <p:cNvPr id="4" name="Shape 0"/>
          <p:cNvSpPr/>
          <p:nvPr/>
        </p:nvSpPr>
        <p:spPr>
          <a:xfrm>
            <a:off x="6147341" y="742553"/>
            <a:ext cx="840560" cy="308670"/>
          </a:xfrm>
          <a:prstGeom prst="roundRect">
            <a:avLst>
              <a:gd name="adj" fmla="val 49999"/>
            </a:avLst>
          </a:prstGeom>
          <a:solidFill>
            <a:srgbClr val="D4E9F7"/>
          </a:solidFill>
          <a:ln/>
        </p:spPr>
      </p:sp>
      <p:sp>
        <p:nvSpPr>
          <p:cNvPr id="5" name="Text 1"/>
          <p:cNvSpPr/>
          <p:nvPr/>
        </p:nvSpPr>
        <p:spPr>
          <a:xfrm>
            <a:off x="5659594" y="803473"/>
            <a:ext cx="120647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النشاط 1.1</a:t>
            </a:r>
            <a:endParaRPr lang="ar-SA" sz="1250" dirty="0"/>
          </a:p>
        </p:txBody>
      </p:sp>
      <p:sp>
        <p:nvSpPr>
          <p:cNvPr id="6" name="Text 2"/>
          <p:cNvSpPr/>
          <p:nvPr/>
        </p:nvSpPr>
        <p:spPr>
          <a:xfrm>
            <a:off x="636105" y="1099931"/>
            <a:ext cx="6347600" cy="3388834"/>
          </a:xfrm>
          <a:prstGeom prst="rect">
            <a:avLst/>
          </a:prstGeom>
          <a:noFill/>
          <a:ln/>
        </p:spPr>
        <p:txBody>
          <a:bodyPr wrap="square" lIns="0" tIns="0" rIns="0" bIns="0" rtlCol="0" anchor="t">
            <a:normAutofit/>
          </a:bodyPr>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200" dirty="0">
                <a:solidFill>
                  <a:srgbClr val="2E3C4E"/>
                </a:solidFill>
                <a:latin typeface="Myriad "/>
                <a:ea typeface="GE SS Two Light" pitchFamily="34" charset="-122"/>
                <a:cs typeface="GE SS Two Light" pitchFamily="34" charset="-120"/>
              </a:rPr>
              <a:t>1.1</a:t>
            </a:r>
            <a:r>
              <a:rPr lang="ar-SA" altLang="en-US" sz="4200" dirty="0">
                <a:solidFill>
                  <a:srgbClr val="2E3C4E"/>
                </a:solidFill>
                <a:latin typeface="GE SS Two Light" pitchFamily="34" charset="0"/>
                <a:ea typeface="GE SS Two Light" pitchFamily="34" charset="-122"/>
                <a:cs typeface="GE SS Two Light" pitchFamily="34" charset="-120"/>
              </a:rPr>
              <a:t>: التعرف على اتجاهات حديثة في التشغيل والتوظيف/ التعريف بالمصطلحات الخادمة للعنوان</a:t>
            </a:r>
            <a:endParaRPr lang="ar-SA" sz="4200" dirty="0"/>
          </a:p>
        </p:txBody>
      </p:sp>
      <p:sp>
        <p:nvSpPr>
          <p:cNvPr id="7" name="Shape 3"/>
          <p:cNvSpPr/>
          <p:nvPr/>
        </p:nvSpPr>
        <p:spPr>
          <a:xfrm>
            <a:off x="3901283" y="5058370"/>
            <a:ext cx="3086618" cy="25400"/>
          </a:xfrm>
          <a:prstGeom prst="rect">
            <a:avLst/>
          </a:prstGeom>
          <a:solidFill>
            <a:srgbClr val="00AEEF"/>
          </a:solidFill>
          <a:ln/>
        </p:spPr>
      </p:sp>
      <p:sp>
        <p:nvSpPr>
          <p:cNvPr id="8" name="Text 4"/>
          <p:cNvSpPr/>
          <p:nvPr/>
        </p:nvSpPr>
        <p:spPr>
          <a:xfrm>
            <a:off x="3901283" y="5210671"/>
            <a:ext cx="308661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المدة</a:t>
            </a:r>
            <a:endParaRPr lang="ar-SA" sz="2100" dirty="0"/>
          </a:p>
        </p:txBody>
      </p:sp>
      <p:sp>
        <p:nvSpPr>
          <p:cNvPr id="9" name="Text 5"/>
          <p:cNvSpPr/>
          <p:nvPr/>
        </p:nvSpPr>
        <p:spPr>
          <a:xfrm>
            <a:off x="3901283" y="5654377"/>
            <a:ext cx="3086618"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3 ساعات</a:t>
            </a:r>
            <a:endParaRPr lang="ar-SA" sz="1550" dirty="0"/>
          </a:p>
        </p:txBody>
      </p:sp>
      <p:sp>
        <p:nvSpPr>
          <p:cNvPr id="10" name="Shape 6"/>
          <p:cNvSpPr/>
          <p:nvPr/>
        </p:nvSpPr>
        <p:spPr>
          <a:xfrm>
            <a:off x="631908" y="5058370"/>
            <a:ext cx="3086618" cy="25400"/>
          </a:xfrm>
          <a:prstGeom prst="rect">
            <a:avLst/>
          </a:prstGeom>
          <a:solidFill>
            <a:srgbClr val="00AEEF"/>
          </a:solidFill>
          <a:ln/>
        </p:spPr>
      </p:sp>
      <p:sp>
        <p:nvSpPr>
          <p:cNvPr id="11" name="Text 7"/>
          <p:cNvSpPr/>
          <p:nvPr/>
        </p:nvSpPr>
        <p:spPr>
          <a:xfrm>
            <a:off x="631908" y="5210671"/>
            <a:ext cx="308661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أسلوب التنفيذ</a:t>
            </a:r>
            <a:endParaRPr lang="ar-SA" sz="2100" dirty="0"/>
          </a:p>
        </p:txBody>
      </p:sp>
      <p:sp>
        <p:nvSpPr>
          <p:cNvPr id="12" name="Text 8"/>
          <p:cNvSpPr/>
          <p:nvPr/>
        </p:nvSpPr>
        <p:spPr>
          <a:xfrm>
            <a:off x="631908" y="5654377"/>
            <a:ext cx="3086618"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فردي يتحول إلى جماعي/تعاوني</a:t>
            </a:r>
            <a:endParaRPr lang="ar-SA" sz="1550" dirty="0"/>
          </a:p>
        </p:txBody>
      </p:sp>
    </p:spTree>
    <p:extLst>
      <p:ext uri="{BB962C8B-B14F-4D97-AF65-F5344CB8AC3E}">
        <p14:creationId xmlns:p14="http://schemas.microsoft.com/office/powerpoint/2010/main" val="4040397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01000822"/>
              </p:ext>
            </p:extLst>
          </p:nvPr>
        </p:nvGraphicFramePr>
        <p:xfrm>
          <a:off x="654115" y="1036009"/>
          <a:ext cx="10883769" cy="5328469"/>
        </p:xfrm>
        <a:graphic>
          <a:graphicData uri="http://schemas.openxmlformats.org/drawingml/2006/table">
            <a:tbl>
              <a:tblPr rtl="1">
                <a:tableStyleId>{5C22544A-7EE6-4342-B048-85BDC9FD1C3A}</a:tableStyleId>
              </a:tblPr>
              <a:tblGrid>
                <a:gridCol w="1545387">
                  <a:extLst>
                    <a:ext uri="{9D8B030D-6E8A-4147-A177-3AD203B41FA5}">
                      <a16:colId xmlns:a16="http://schemas.microsoft.com/office/drawing/2014/main" val="1506705048"/>
                    </a:ext>
                  </a:extLst>
                </a:gridCol>
                <a:gridCol w="9338382">
                  <a:extLst>
                    <a:ext uri="{9D8B030D-6E8A-4147-A177-3AD203B41FA5}">
                      <a16:colId xmlns:a16="http://schemas.microsoft.com/office/drawing/2014/main" val="1408428655"/>
                    </a:ext>
                  </a:extLst>
                </a:gridCol>
              </a:tblGrid>
              <a:tr h="501355">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المصطلح</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التعريف</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21511379"/>
                  </a:ext>
                </a:extLst>
              </a:tr>
              <a:tr h="794698">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التشغيل</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مجموعة الخدمات والتدخلات التي تهدف إلى مساعدة الباحثين عن عمل والخريجين على الانتقال إلى سوق العمل، من خلال الإرشاد المهني، وتطوير قابلية التوظيف، والمطابقة الوظيفية، والإحالة، وربطهم بأصحاب العمل والفرص المناسبة.</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1250446"/>
                  </a:ext>
                </a:extLst>
              </a:tr>
              <a:tr h="794698">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التوظيف</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العملية التي يتم من خلالها انتقال الباحث عن عمل إلى وظيفة لدى صاحب عمل، وفق متطلبات الوظيفة ومؤهلاته ومهاراته، وبما يتوافق مع شروط العمل المعتمدة.</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00088165"/>
                  </a:ext>
                </a:extLst>
              </a:tr>
              <a:tr h="794698">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قابلية التوظيف</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مجموعة المعارف والمهارات والكفايات والقدرات التي تمكّن الفرد من الحصول على عمل، والاحتفاظ به، والتطور فيه، والتكيف مع تغيرات سوق العمل والانتقال إلى فرص عمل أخرى عند الحاجة.</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2599975"/>
                  </a:ext>
                </a:extLst>
              </a:tr>
              <a:tr h="794698">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الإحالة</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إجراء يتم من خلاله توجيه الباحث عن عمل أو الخريج إلى جهة أو خدمة أو صاحب عمل مناسب، وفق احتياجاته وملفه المهني، لاتخاذ الخطوة التالية في مسار التشغيل.</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656519"/>
                  </a:ext>
                </a:extLst>
              </a:tr>
              <a:tr h="794698">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الإحلال الوظيفي</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38874" marR="38874" marT="32395" marB="3239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عملية مساعدة الباحث عن عمل أو الخريج على الانتقال إلى وظيفة مناسبة، من خلال ربطه بصاحب العمل واستكمال إجراءات القبول والالتحاق بالعمل.</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38874" marR="38874" marT="32395" marB="3239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5320400"/>
                  </a:ext>
                </a:extLst>
              </a:tr>
              <a:tr h="853624">
                <a:tc>
                  <a:txBody>
                    <a:bodyPr/>
                    <a:lstStyle/>
                    <a:p>
                      <a:pPr marL="0" indent="0" algn="r" defTabSz="914400" rtl="1" eaLnBrk="1" latinLnBrk="0" hangingPunct="1">
                        <a:lnSpc>
                          <a:spcPct val="127000"/>
                        </a:lnSpc>
                        <a:spcAft>
                          <a:spcPts val="0"/>
                        </a:spcAft>
                        <a:buNone/>
                      </a:pPr>
                      <a:r>
                        <a:rPr lang="ar-SA" sz="1800" b="1" kern="1200" dirty="0">
                          <a:solidFill>
                            <a:schemeClr val="bg1"/>
                          </a:solidFill>
                          <a:latin typeface="WinSoft Pro Medium" pitchFamily="34" charset="0"/>
                          <a:ea typeface="WinSoft Pro Medium" pitchFamily="34" charset="-122"/>
                          <a:cs typeface="WinSoft Pro Medium" pitchFamily="34" charset="-120"/>
                        </a:rPr>
                        <a:t>الإرشاد المهني</a:t>
                      </a:r>
                      <a:endParaRPr lang="en-US" sz="1800" b="1" kern="1200" dirty="0">
                        <a:solidFill>
                          <a:schemeClr val="bg1"/>
                        </a:solidFill>
                        <a:latin typeface="WinSoft Pro Medium" pitchFamily="34" charset="0"/>
                        <a:ea typeface="WinSoft Pro Medium" pitchFamily="34" charset="-122"/>
                        <a:cs typeface="WinSoft Pro Medium" pitchFamily="34" charset="-120"/>
                      </a:endParaRPr>
                    </a:p>
                  </a:txBody>
                  <a:tcPr marL="76200" marR="762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27000"/>
                        </a:lnSpc>
                        <a:spcAft>
                          <a:spcPts val="0"/>
                        </a:spcAft>
                        <a:buNone/>
                      </a:pPr>
                      <a:r>
                        <a:rPr lang="ar-SA" sz="1800" kern="1200" dirty="0">
                          <a:solidFill>
                            <a:srgbClr val="384653"/>
                          </a:solidFill>
                          <a:latin typeface="WinSoft Pro Medium" pitchFamily="34" charset="0"/>
                          <a:ea typeface="WinSoft Pro Medium" pitchFamily="34" charset="-122"/>
                          <a:cs typeface="WinSoft Pro Medium" pitchFamily="34" charset="-120"/>
                        </a:rPr>
                        <a:t>عملية تساعد الفرد على فهم قدراته واهتماماته ومهاراته، واستكشاف الخيارات التعليمية والمهنية والفرص المتاحة في سوق العمل، واتخاذ قرارات مهنية مناسبة وإدارة مساره المهني.</a:t>
                      </a:r>
                      <a:endParaRPr lang="en-US" sz="1800" kern="1200" dirty="0">
                        <a:solidFill>
                          <a:srgbClr val="384653"/>
                        </a:solidFill>
                        <a:latin typeface="WinSoft Pro Medium" pitchFamily="34" charset="0"/>
                        <a:ea typeface="WinSoft Pro Medium" pitchFamily="34" charset="-122"/>
                        <a:cs typeface="WinSoft Pro Medium" pitchFamily="34" charset="-120"/>
                      </a:endParaRPr>
                    </a:p>
                  </a:txBody>
                  <a:tcPr marL="76200" marR="76200" marT="63500" marB="635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8993873"/>
                  </a:ext>
                </a:extLst>
              </a:tr>
            </a:tbl>
          </a:graphicData>
        </a:graphic>
      </p:graphicFrame>
      <p:sp>
        <p:nvSpPr>
          <p:cNvPr id="5" name="Rectangle 4"/>
          <p:cNvSpPr/>
          <p:nvPr/>
        </p:nvSpPr>
        <p:spPr>
          <a:xfrm>
            <a:off x="3777832" y="163872"/>
            <a:ext cx="4362092" cy="732508"/>
          </a:xfrm>
          <a:prstGeom prst="rect">
            <a:avLst/>
          </a:prstGeom>
        </p:spPr>
        <p:txBody>
          <a:bodyPr wrap="none">
            <a:spAutoFit/>
          </a:bodyPr>
          <a:lstStyle/>
          <a:p>
            <a:pPr algn="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تعريف</a:t>
            </a:r>
            <a:r>
              <a:rPr lang="ar-SA" sz="1400" dirty="0">
                <a:solidFill>
                  <a:srgbClr val="000000"/>
                </a:solidFill>
                <a:ea typeface="Arial" panose="020B0604020202020204" pitchFamily="34" charset="0"/>
              </a:rPr>
              <a:t> </a:t>
            </a:r>
            <a:r>
              <a:rPr lang="ar-SA" sz="4000" dirty="0">
                <a:solidFill>
                  <a:srgbClr val="2E3C4E"/>
                </a:solidFill>
                <a:latin typeface="GE SS Two Light" pitchFamily="34" charset="0"/>
                <a:ea typeface="GE SS Two Light" pitchFamily="34" charset="-122"/>
                <a:cs typeface="GE SS Two Light" pitchFamily="34" charset="-120"/>
              </a:rPr>
              <a:t>المصطلحات </a:t>
            </a:r>
            <a:endParaRPr lang="ar-JO" sz="4000" dirty="0">
              <a:solidFill>
                <a:srgbClr val="2E3C4E"/>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31908" y="627261"/>
            <a:ext cx="10927878" cy="742355"/>
          </a:xfrm>
          <a:prstGeom prst="rect">
            <a:avLst/>
          </a:prstGeom>
          <a:noFill/>
          <a:ln/>
        </p:spPr>
        <p:txBody>
          <a:bodyPr wrap="none" lIns="0" tIns="0" rIns="0" bIns="0" rtlCol="0" anchor="t"/>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مصطلحات إضافية</a:t>
            </a:r>
            <a:endParaRPr lang="ar-SA" sz="4650" dirty="0"/>
          </a:p>
        </p:txBody>
      </p:sp>
      <p:sp>
        <p:nvSpPr>
          <p:cNvPr id="3" name="Shape 1"/>
          <p:cNvSpPr/>
          <p:nvPr/>
        </p:nvSpPr>
        <p:spPr>
          <a:xfrm>
            <a:off x="6208656" y="1820962"/>
            <a:ext cx="5351130" cy="2092027"/>
          </a:xfrm>
          <a:prstGeom prst="roundRect">
            <a:avLst>
              <a:gd name="adj" fmla="val 16182"/>
            </a:avLst>
          </a:prstGeom>
          <a:solidFill>
            <a:srgbClr val="FFFFFF"/>
          </a:solidFill>
          <a:ln w="25399">
            <a:solidFill>
              <a:srgbClr val="00AEEF"/>
            </a:solidFill>
            <a:prstDash val="solid"/>
          </a:ln>
        </p:spPr>
      </p:sp>
      <p:sp>
        <p:nvSpPr>
          <p:cNvPr id="4" name="Text 2"/>
          <p:cNvSpPr/>
          <p:nvPr/>
        </p:nvSpPr>
        <p:spPr>
          <a:xfrm>
            <a:off x="6459674" y="2071985"/>
            <a:ext cx="4849096" cy="419080"/>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سوق العمل</a:t>
            </a:r>
            <a:endParaRPr lang="ar-SA" sz="2400" dirty="0"/>
          </a:p>
        </p:txBody>
      </p:sp>
      <p:sp>
        <p:nvSpPr>
          <p:cNvPr id="5" name="Text 3"/>
          <p:cNvSpPr/>
          <p:nvPr/>
        </p:nvSpPr>
        <p:spPr>
          <a:xfrm>
            <a:off x="6459674" y="2578497"/>
            <a:ext cx="4849096" cy="1223298"/>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البيئة التي يتفاعل فيها عرض العمل (الباحثون والمهارات) مع الطلب (أصحاب العمل والوظائف)، وتتأثر بالظروف الاقتصادية والتكنولوجية والاجتماعية</a:t>
            </a:r>
            <a:endParaRPr lang="ar-SA" dirty="0"/>
          </a:p>
        </p:txBody>
      </p:sp>
      <p:sp>
        <p:nvSpPr>
          <p:cNvPr id="6" name="Shape 4"/>
          <p:cNvSpPr/>
          <p:nvPr/>
        </p:nvSpPr>
        <p:spPr>
          <a:xfrm>
            <a:off x="631908" y="1820962"/>
            <a:ext cx="5351130" cy="2092027"/>
          </a:xfrm>
          <a:prstGeom prst="roundRect">
            <a:avLst>
              <a:gd name="adj" fmla="val 16182"/>
            </a:avLst>
          </a:prstGeom>
          <a:solidFill>
            <a:srgbClr val="FFFFFF"/>
          </a:solidFill>
          <a:ln w="25399">
            <a:solidFill>
              <a:srgbClr val="00AEEF"/>
            </a:solidFill>
            <a:prstDash val="solid"/>
          </a:ln>
        </p:spPr>
      </p:sp>
      <p:sp>
        <p:nvSpPr>
          <p:cNvPr id="7" name="Text 5"/>
          <p:cNvSpPr/>
          <p:nvPr/>
        </p:nvSpPr>
        <p:spPr>
          <a:xfrm>
            <a:off x="882926" y="2071985"/>
            <a:ext cx="4849096" cy="419080"/>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العائلات المهنية</a:t>
            </a:r>
            <a:endParaRPr lang="ar-SA" sz="2400" dirty="0"/>
          </a:p>
        </p:txBody>
      </p:sp>
      <p:sp>
        <p:nvSpPr>
          <p:cNvPr id="8" name="Text 6"/>
          <p:cNvSpPr/>
          <p:nvPr/>
        </p:nvSpPr>
        <p:spPr>
          <a:xfrm>
            <a:off x="882926" y="2578497"/>
            <a:ext cx="4849096" cy="815532"/>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تصنيف إداري يجمع الوظائف المتقاربة ذات الصلة، وتضم المهن التي تتشارك في المهارات الأساسية ومجالات العمل</a:t>
            </a:r>
            <a:endParaRPr lang="ar-SA" dirty="0"/>
          </a:p>
        </p:txBody>
      </p:sp>
      <p:sp>
        <p:nvSpPr>
          <p:cNvPr id="9" name="Shape 7"/>
          <p:cNvSpPr/>
          <p:nvPr/>
        </p:nvSpPr>
        <p:spPr>
          <a:xfrm>
            <a:off x="6208656" y="4138612"/>
            <a:ext cx="5351130" cy="2092027"/>
          </a:xfrm>
          <a:prstGeom prst="roundRect">
            <a:avLst>
              <a:gd name="adj" fmla="val 16182"/>
            </a:avLst>
          </a:prstGeom>
          <a:solidFill>
            <a:srgbClr val="FFFFFF"/>
          </a:solidFill>
          <a:ln w="25399">
            <a:solidFill>
              <a:srgbClr val="00AEEF"/>
            </a:solidFill>
            <a:prstDash val="solid"/>
          </a:ln>
        </p:spPr>
      </p:sp>
      <p:sp>
        <p:nvSpPr>
          <p:cNvPr id="10" name="Text 8"/>
          <p:cNvSpPr/>
          <p:nvPr/>
        </p:nvSpPr>
        <p:spPr>
          <a:xfrm>
            <a:off x="6459674" y="4389636"/>
            <a:ext cx="4849096" cy="419080"/>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الدعم ما بعد التدريب</a:t>
            </a:r>
            <a:endParaRPr lang="ar-SA" sz="2400" dirty="0"/>
          </a:p>
        </p:txBody>
      </p:sp>
      <p:sp>
        <p:nvSpPr>
          <p:cNvPr id="11" name="Text 9"/>
          <p:cNvSpPr/>
          <p:nvPr/>
        </p:nvSpPr>
        <p:spPr>
          <a:xfrm>
            <a:off x="6459674" y="4896148"/>
            <a:ext cx="4849096" cy="1223298"/>
          </a:xfrm>
          <a:prstGeom prst="rect">
            <a:avLst/>
          </a:prstGeom>
          <a:noFill/>
          <a:ln/>
        </p:spPr>
        <p:txBody>
          <a:bodyPr wrap="square" lIns="0" tIns="0" rIns="0" bIns="0" rtlCol="0" anchor="t">
            <a:normAutofit/>
          </a:bodyPr>
          <a:lstStyle/>
          <a:p>
            <a:pPr marL="0" indent="0" algn="ct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مجموعة الخدمات والمتابعات المقدمة للمتدرب بعد إكمال التدريب، بهدف تسهيل انتقاله إلى سوق العمل وتعزيز قابليته للتوظيف</a:t>
            </a:r>
            <a:endParaRPr lang="ar-SA" dirty="0"/>
          </a:p>
        </p:txBody>
      </p:sp>
      <p:sp>
        <p:nvSpPr>
          <p:cNvPr id="12" name="Shape 10"/>
          <p:cNvSpPr/>
          <p:nvPr/>
        </p:nvSpPr>
        <p:spPr>
          <a:xfrm>
            <a:off x="631908" y="4138612"/>
            <a:ext cx="5351130" cy="2092027"/>
          </a:xfrm>
          <a:prstGeom prst="roundRect">
            <a:avLst>
              <a:gd name="adj" fmla="val 16182"/>
            </a:avLst>
          </a:prstGeom>
          <a:solidFill>
            <a:srgbClr val="FFFFFF"/>
          </a:solidFill>
          <a:ln w="25399">
            <a:solidFill>
              <a:srgbClr val="00AEEF"/>
            </a:solidFill>
            <a:prstDash val="solid"/>
          </a:ln>
        </p:spPr>
      </p:sp>
      <p:sp>
        <p:nvSpPr>
          <p:cNvPr id="13" name="Text 11"/>
          <p:cNvSpPr/>
          <p:nvPr/>
        </p:nvSpPr>
        <p:spPr>
          <a:xfrm>
            <a:off x="882926" y="4389636"/>
            <a:ext cx="4849096" cy="419080"/>
          </a:xfrm>
          <a:prstGeom prst="rect">
            <a:avLst/>
          </a:prstGeom>
          <a:noFill/>
          <a:ln/>
        </p:spPr>
        <p:txBody>
          <a:bodyPr wrap="none" lIns="0" tIns="0" rIns="0" bIns="0" rtlCol="0" anchor="t"/>
          <a:lstStyle/>
          <a:p>
            <a:pPr marL="0" indent="0" algn="ctr" rtl="1">
              <a:lnSpc>
                <a:spcPct val="104000"/>
              </a:lnSpc>
              <a:buNone/>
            </a:pPr>
            <a:r>
              <a:rPr lang="ar-JO" altLang="en-US" sz="2400" dirty="0">
                <a:solidFill>
                  <a:srgbClr val="384653"/>
                </a:solidFill>
                <a:latin typeface="GE SS Two Light" pitchFamily="34" charset="0"/>
                <a:ea typeface="GE SS Two Light" pitchFamily="34" charset="-122"/>
                <a:cs typeface="GE SS Two Light" pitchFamily="34" charset="-120"/>
              </a:rPr>
              <a:t>المطابقة الوظيفية</a:t>
            </a:r>
            <a:endParaRPr lang="ar-SA" sz="2400" dirty="0"/>
          </a:p>
        </p:txBody>
      </p:sp>
      <p:sp>
        <p:nvSpPr>
          <p:cNvPr id="14" name="Text 12"/>
          <p:cNvSpPr/>
          <p:nvPr/>
        </p:nvSpPr>
        <p:spPr>
          <a:xfrm>
            <a:off x="882926" y="4896148"/>
            <a:ext cx="4849096" cy="1506716"/>
          </a:xfrm>
          <a:prstGeom prst="rect">
            <a:avLst/>
          </a:prstGeom>
          <a:noFill/>
          <a:ln/>
        </p:spPr>
        <p:txBody>
          <a:bodyPr wrap="square" lIns="0" tIns="0" rIns="0" bIns="0" rtlCol="0" anchor="t">
            <a:normAutofit/>
          </a:bodyPr>
          <a:lstStyle/>
          <a:p>
            <a:pPr algn="ctr" rtl="1">
              <a:lnSpc>
                <a:spcPct val="133000"/>
              </a:lnSpc>
            </a:pPr>
            <a:r>
              <a:rPr lang="ar-SA" sz="2000" dirty="0">
                <a:solidFill>
                  <a:srgbClr val="384653"/>
                </a:solidFill>
                <a:latin typeface="WinSoft Pro Medium" pitchFamily="34" charset="0"/>
                <a:ea typeface="WinSoft Pro Medium" pitchFamily="34" charset="-122"/>
                <a:cs typeface="WinSoft Pro Medium" pitchFamily="34" charset="-120"/>
              </a:rPr>
              <a:t>عملية مقارنة مهارات ومؤهلات وخبرات الباحث عن عمل مع متطلبات وظيفة محددة، بهدف تحديد مدى ملاءمته للفرصة الوظيفية وربطه بها عند تحقق درجة مناسبة من التوافق</a:t>
            </a:r>
            <a:r>
              <a:rPr lang="ar-SA" sz="1600"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926902"/>
            <a:ext cx="10927878" cy="593923"/>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1.1</a:t>
            </a:r>
            <a:r>
              <a:rPr lang="ar-SA" altLang="en-US" sz="3700" dirty="0">
                <a:solidFill>
                  <a:srgbClr val="2E3C4E"/>
                </a:solidFill>
                <a:latin typeface="GE SS Two Light" pitchFamily="34" charset="0"/>
                <a:ea typeface="GE SS Two Light" pitchFamily="34" charset="-122"/>
                <a:cs typeface="GE SS Two Light" pitchFamily="34" charset="-120"/>
              </a:rPr>
              <a:t> — سيناريو المحاكاة</a:t>
            </a:r>
            <a:endParaRPr lang="ar-SA" sz="3700" dirty="0"/>
          </a:p>
        </p:txBody>
      </p:sp>
      <p:sp>
        <p:nvSpPr>
          <p:cNvPr id="3" name="Text 1"/>
          <p:cNvSpPr/>
          <p:nvPr/>
        </p:nvSpPr>
        <p:spPr>
          <a:xfrm>
            <a:off x="631908" y="1972072"/>
            <a:ext cx="10657117" cy="975122"/>
          </a:xfrm>
          <a:prstGeom prst="rect">
            <a:avLst/>
          </a:prstGeom>
          <a:noFill/>
          <a:ln/>
        </p:spPr>
        <p:txBody>
          <a:bodyPr wrap="square" lIns="0" tIns="0" rIns="0" bIns="0" rtlCol="0" anchor="t">
            <a:noAutofit/>
          </a:bodyPr>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يواجه أحد مراكز التدريب المهني (VTC) انخفاضًا في معدلات تشغيل خريجي أحد التخصصات خلال العامين الماضيين، رغم امتلاك الخريجين المؤهلات المهنية المطلوبة. تشير المتابعة الأولية إلى وجود فجوة بين الكفايات التي يمتلكها الخريجون والكفايات التي يطلبها أصحاب العمل، إضافة إلى ضعف قنوات التواصل مع سوق العمل.</a:t>
            </a:r>
            <a:endParaRPr lang="ar-SA" dirty="0"/>
          </a:p>
        </p:txBody>
      </p:sp>
      <p:sp>
        <p:nvSpPr>
          <p:cNvPr id="4" name="Shape 2"/>
          <p:cNvSpPr/>
          <p:nvPr/>
        </p:nvSpPr>
        <p:spPr>
          <a:xfrm>
            <a:off x="11534387" y="1809651"/>
            <a:ext cx="25399" cy="1299964"/>
          </a:xfrm>
          <a:prstGeom prst="roundRect">
            <a:avLst>
              <a:gd name="adj" fmla="val 50001"/>
            </a:avLst>
          </a:prstGeom>
          <a:solidFill>
            <a:srgbClr val="75BAE6"/>
          </a:solidFill>
          <a:ln/>
        </p:spPr>
      </p:sp>
      <p:sp>
        <p:nvSpPr>
          <p:cNvPr id="5" name="Text 3"/>
          <p:cNvSpPr/>
          <p:nvPr/>
        </p:nvSpPr>
        <p:spPr>
          <a:xfrm>
            <a:off x="631908" y="3326209"/>
            <a:ext cx="10927878"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2E3C4E"/>
                </a:solidFill>
                <a:latin typeface="GE SS Two Light" pitchFamily="34" charset="0"/>
                <a:ea typeface="GE SS Two Light" pitchFamily="34" charset="-122"/>
                <a:cs typeface="GE SS Two Light" pitchFamily="34" charset="-120"/>
              </a:rPr>
              <a:t>ملاحظات أصحاب العمل</a:t>
            </a:r>
            <a:endParaRPr lang="ar-SA" sz="18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3400" y="3839666"/>
            <a:ext cx="3546386" cy="2091333"/>
          </a:xfrm>
          <a:prstGeom prst="rect">
            <a:avLst/>
          </a:prstGeom>
        </p:spPr>
      </p:pic>
      <p:sp>
        <p:nvSpPr>
          <p:cNvPr id="7" name="Text 4"/>
          <p:cNvSpPr/>
          <p:nvPr/>
        </p:nvSpPr>
        <p:spPr>
          <a:xfrm>
            <a:off x="8219274" y="4561780"/>
            <a:ext cx="3134639"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المهارات العملية</a:t>
            </a:r>
            <a:endParaRPr lang="ar-SA" sz="1850" b="1" dirty="0"/>
          </a:p>
        </p:txBody>
      </p:sp>
      <p:sp>
        <p:nvSpPr>
          <p:cNvPr id="8" name="Text 5"/>
          <p:cNvSpPr/>
          <p:nvPr/>
        </p:nvSpPr>
        <p:spPr>
          <a:xfrm>
            <a:off x="8219274" y="4945261"/>
            <a:ext cx="3134639" cy="985738"/>
          </a:xfrm>
          <a:prstGeom prst="rect">
            <a:avLst/>
          </a:prstGeom>
          <a:noFill/>
          <a:ln/>
        </p:spPr>
        <p:txBody>
          <a:bodyPr wrap="square" lIns="0" tIns="0" rIns="0" bIns="0" rtlCol="0" anchor="t">
            <a:normAutofit fontScale="92500"/>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يفضل أصحاب العمل المتقدمين الذين يمتلكون تدريباً ميدانياً أو مهارات تواصل وعمل جماعي، نظراً لضعف التطبيق العملي في بعض البرامج المهنية.</a:t>
            </a:r>
            <a:endParaRPr lang="ar-SA" sz="160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2654" y="3839666"/>
            <a:ext cx="3546386" cy="2091333"/>
          </a:xfrm>
          <a:prstGeom prst="rect">
            <a:avLst/>
          </a:prstGeom>
        </p:spPr>
      </p:pic>
      <p:sp>
        <p:nvSpPr>
          <p:cNvPr id="10" name="Text 6"/>
          <p:cNvSpPr/>
          <p:nvPr/>
        </p:nvSpPr>
        <p:spPr>
          <a:xfrm>
            <a:off x="4528528" y="4561780"/>
            <a:ext cx="3134639"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المرونة والشفافية</a:t>
            </a:r>
            <a:endParaRPr lang="ar-SA" sz="1850" b="1" dirty="0"/>
          </a:p>
        </p:txBody>
      </p:sp>
      <p:sp>
        <p:nvSpPr>
          <p:cNvPr id="11" name="Text 7"/>
          <p:cNvSpPr/>
          <p:nvPr/>
        </p:nvSpPr>
        <p:spPr>
          <a:xfrm>
            <a:off x="4528528" y="4945260"/>
            <a:ext cx="3134639" cy="657159"/>
          </a:xfrm>
          <a:prstGeom prst="rect">
            <a:avLst/>
          </a:prstGeom>
          <a:noFill/>
          <a:ln/>
        </p:spPr>
        <p:txBody>
          <a:bodyPr wrap="square" lIns="0" tIns="0" rIns="0" bIns="0" rtlCol="0" anchor="t">
            <a:norm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التحدي الأكبر للخريج الجديد لقبوله الفوري؛ الخبرة، مع تميزه بسرعة التعلم والمرونة العالية.</a:t>
            </a:r>
            <a:endParaRPr lang="ar-SA" sz="16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839666"/>
            <a:ext cx="3546386" cy="2091333"/>
          </a:xfrm>
          <a:prstGeom prst="rect">
            <a:avLst/>
          </a:prstGeom>
        </p:spPr>
      </p:pic>
      <p:sp>
        <p:nvSpPr>
          <p:cNvPr id="13" name="Text 8"/>
          <p:cNvSpPr/>
          <p:nvPr/>
        </p:nvSpPr>
        <p:spPr>
          <a:xfrm>
            <a:off x="837782" y="4561780"/>
            <a:ext cx="3134639"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المهارات التقنية والشخصية</a:t>
            </a:r>
            <a:endParaRPr lang="ar-SA" sz="1850" b="1" dirty="0"/>
          </a:p>
        </p:txBody>
      </p:sp>
      <p:sp>
        <p:nvSpPr>
          <p:cNvPr id="14" name="Text 9"/>
          <p:cNvSpPr/>
          <p:nvPr/>
        </p:nvSpPr>
        <p:spPr>
          <a:xfrm>
            <a:off x="837782" y="4945260"/>
            <a:ext cx="3134639" cy="657159"/>
          </a:xfrm>
          <a:prstGeom prst="rect">
            <a:avLst/>
          </a:prstGeom>
          <a:noFill/>
          <a:ln/>
        </p:spPr>
        <p:txBody>
          <a:bodyPr wrap="square" lIns="0" tIns="0" rIns="0" bIns="0" rtlCol="0" anchor="t">
            <a:noAutofit/>
          </a:bodyPr>
          <a:lstStyle/>
          <a:p>
            <a:pPr marL="0" indent="0" algn="r" rtl="1">
              <a:lnSpc>
                <a:spcPct val="12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التركيز على المهارات التقنية والشخصية لاختصار فترة التأهيل للموظف الجديد، وانخراطه في الإنتاج.</a:t>
            </a:r>
            <a:endParaRPr lang="ar-SA"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31908" y="725785"/>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1.1</a:t>
            </a:r>
            <a:r>
              <a:rPr lang="ar-SA" altLang="en-US" sz="4200" dirty="0">
                <a:solidFill>
                  <a:srgbClr val="2E3C4E"/>
                </a:solidFill>
                <a:latin typeface="GE SS Two Light" pitchFamily="34" charset="0"/>
                <a:ea typeface="GE SS Two Light" pitchFamily="34" charset="-122"/>
                <a:cs typeface="GE SS Two Light" pitchFamily="34" charset="-120"/>
              </a:rPr>
              <a:t> — المهمة والأدوار</a:t>
            </a:r>
            <a:endParaRPr lang="ar-SA" sz="4200" dirty="0"/>
          </a:p>
        </p:txBody>
      </p:sp>
      <p:sp>
        <p:nvSpPr>
          <p:cNvPr id="3" name="Text 1"/>
          <p:cNvSpPr/>
          <p:nvPr/>
        </p:nvSpPr>
        <p:spPr>
          <a:xfrm>
            <a:off x="631908" y="1466850"/>
            <a:ext cx="10927878"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المهمة </a:t>
            </a:r>
            <a:endParaRPr lang="ar-SA" sz="2800" b="1" dirty="0"/>
          </a:p>
        </p:txBody>
      </p:sp>
      <p:sp>
        <p:nvSpPr>
          <p:cNvPr id="4" name="Text 2"/>
          <p:cNvSpPr/>
          <p:nvPr/>
        </p:nvSpPr>
        <p:spPr>
          <a:xfrm>
            <a:off x="631908" y="2075061"/>
            <a:ext cx="10927878" cy="617339"/>
          </a:xfrm>
          <a:prstGeom prst="rect">
            <a:avLst/>
          </a:prstGeom>
          <a:noFill/>
          <a:ln/>
        </p:spPr>
        <p:txBody>
          <a:bodyPr wrap="square" lIns="0" tIns="0" rIns="0" bIns="0" rtlCol="0" anchor="t">
            <a:noAutofit/>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بصفتك فريقًا مسؤولًا عن خدمات التشغيل في المركز، اعمل على تحليل التحدي واقتراح استجابة تستند إلى أحد الاتجاهات الحديثة في التشغيل، مثل </a:t>
            </a:r>
            <a:r>
              <a:rPr lang="ar-SA" altLang="en-US" b="1" dirty="0">
                <a:solidFill>
                  <a:srgbClr val="384653"/>
                </a:solidFill>
                <a:latin typeface="WinSoft Pro Medium" pitchFamily="34" charset="0"/>
                <a:ea typeface="WinSoft Pro Medium" pitchFamily="34" charset="-122"/>
                <a:cs typeface="WinSoft Pro Medium" pitchFamily="34" charset="-120"/>
              </a:rPr>
              <a:t>التشغيل القائم على المهارات</a:t>
            </a:r>
            <a:r>
              <a:rPr lang="ar-SA" altLang="en-US" dirty="0">
                <a:solidFill>
                  <a:srgbClr val="384653"/>
                </a:solidFill>
                <a:latin typeface="WinSoft Pro Medium" pitchFamily="34" charset="0"/>
                <a:ea typeface="WinSoft Pro Medium" pitchFamily="34" charset="-122"/>
                <a:cs typeface="WinSoft Pro Medium" pitchFamily="34" charset="-120"/>
              </a:rPr>
              <a:t> أو استخدام البيانات والذكاء الاصطناعي في دعم قرارات التشغيل.</a:t>
            </a:r>
            <a:endParaRPr lang="ar-SA" dirty="0"/>
          </a:p>
        </p:txBody>
      </p:sp>
      <p:sp>
        <p:nvSpPr>
          <p:cNvPr id="5" name="Text 3"/>
          <p:cNvSpPr/>
          <p:nvPr/>
        </p:nvSpPr>
        <p:spPr>
          <a:xfrm>
            <a:off x="631908" y="2966541"/>
            <a:ext cx="10927878" cy="334070"/>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2E3C4E"/>
                </a:solidFill>
                <a:latin typeface="GE SS Two Light" pitchFamily="34" charset="0"/>
                <a:ea typeface="GE SS Two Light" pitchFamily="34" charset="-122"/>
                <a:cs typeface="GE SS Two Light" pitchFamily="34" charset="-120"/>
              </a:rPr>
              <a:t>الأدوار</a:t>
            </a:r>
            <a:endParaRPr lang="ar-SA" sz="2800" b="1" dirty="0"/>
          </a:p>
        </p:txBody>
      </p:sp>
      <p:sp>
        <p:nvSpPr>
          <p:cNvPr id="6" name="Shape 4"/>
          <p:cNvSpPr/>
          <p:nvPr/>
        </p:nvSpPr>
        <p:spPr>
          <a:xfrm>
            <a:off x="631908" y="3803253"/>
            <a:ext cx="10927878" cy="25400"/>
          </a:xfrm>
          <a:prstGeom prst="roundRect">
            <a:avLst>
              <a:gd name="adj" fmla="val 49999"/>
            </a:avLst>
          </a:prstGeom>
          <a:solidFill>
            <a:srgbClr val="000000">
              <a:alpha val="8000"/>
            </a:srgbClr>
          </a:solidFill>
          <a:ln/>
        </p:spPr>
      </p:sp>
      <p:sp>
        <p:nvSpPr>
          <p:cNvPr id="7" name="Shape 5"/>
          <p:cNvSpPr/>
          <p:nvPr/>
        </p:nvSpPr>
        <p:spPr>
          <a:xfrm>
            <a:off x="10266800" y="3803253"/>
            <a:ext cx="25399" cy="609302"/>
          </a:xfrm>
          <a:prstGeom prst="roundRect">
            <a:avLst>
              <a:gd name="adj" fmla="val 50001"/>
            </a:avLst>
          </a:prstGeom>
          <a:solidFill>
            <a:srgbClr val="0094D5"/>
          </a:solidFill>
          <a:ln/>
        </p:spPr>
      </p:sp>
      <p:sp>
        <p:nvSpPr>
          <p:cNvPr id="8" name="Shape 6"/>
          <p:cNvSpPr/>
          <p:nvPr/>
        </p:nvSpPr>
        <p:spPr>
          <a:xfrm>
            <a:off x="10051005" y="3574752"/>
            <a:ext cx="456990" cy="457002"/>
          </a:xfrm>
          <a:prstGeom prst="ellipse">
            <a:avLst/>
          </a:prstGeom>
          <a:solidFill>
            <a:srgbClr val="00AEEF"/>
          </a:solidFill>
          <a:ln w="6350">
            <a:solidFill>
              <a:srgbClr val="0094D5"/>
            </a:solidFill>
            <a:prstDash val="solid"/>
          </a:ln>
        </p:spPr>
      </p:sp>
      <p:sp>
        <p:nvSpPr>
          <p:cNvPr id="10" name="Text 8"/>
          <p:cNvSpPr/>
          <p:nvPr/>
        </p:nvSpPr>
        <p:spPr>
          <a:xfrm>
            <a:off x="9202309" y="4615656"/>
            <a:ext cx="2154382"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ممثل عن مركز التدريب المهني</a:t>
            </a:r>
            <a:endParaRPr lang="ar-SA" sz="2100" dirty="0"/>
          </a:p>
        </p:txBody>
      </p:sp>
      <p:sp>
        <p:nvSpPr>
          <p:cNvPr id="11" name="Shape 9"/>
          <p:cNvSpPr/>
          <p:nvPr/>
        </p:nvSpPr>
        <p:spPr>
          <a:xfrm>
            <a:off x="7477732" y="3803253"/>
            <a:ext cx="25399" cy="609302"/>
          </a:xfrm>
          <a:prstGeom prst="roundRect">
            <a:avLst>
              <a:gd name="adj" fmla="val 50001"/>
            </a:avLst>
          </a:prstGeom>
          <a:solidFill>
            <a:srgbClr val="0094D5"/>
          </a:solidFill>
          <a:ln/>
        </p:spPr>
      </p:sp>
      <p:sp>
        <p:nvSpPr>
          <p:cNvPr id="12" name="Shape 10"/>
          <p:cNvSpPr/>
          <p:nvPr/>
        </p:nvSpPr>
        <p:spPr>
          <a:xfrm>
            <a:off x="7261936" y="3574752"/>
            <a:ext cx="456990" cy="457002"/>
          </a:xfrm>
          <a:prstGeom prst="ellipse">
            <a:avLst/>
          </a:prstGeom>
          <a:solidFill>
            <a:srgbClr val="00AEEF"/>
          </a:solidFill>
          <a:ln w="6350">
            <a:solidFill>
              <a:srgbClr val="0094D5"/>
            </a:solidFill>
            <a:prstDash val="solid"/>
          </a:ln>
        </p:spPr>
      </p:sp>
      <p:sp>
        <p:nvSpPr>
          <p:cNvPr id="14" name="Text 12"/>
          <p:cNvSpPr/>
          <p:nvPr/>
        </p:nvSpPr>
        <p:spPr>
          <a:xfrm>
            <a:off x="6413240" y="4615656"/>
            <a:ext cx="2154382" cy="100220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مسؤول خدمات التشغيل أو الإرشاد المهني</a:t>
            </a:r>
            <a:endParaRPr lang="ar-SA" sz="2100" dirty="0"/>
          </a:p>
        </p:txBody>
      </p:sp>
      <p:sp>
        <p:nvSpPr>
          <p:cNvPr id="15" name="Shape 13"/>
          <p:cNvSpPr/>
          <p:nvPr/>
        </p:nvSpPr>
        <p:spPr>
          <a:xfrm>
            <a:off x="4688663" y="3803253"/>
            <a:ext cx="25399" cy="609302"/>
          </a:xfrm>
          <a:prstGeom prst="roundRect">
            <a:avLst>
              <a:gd name="adj" fmla="val 50001"/>
            </a:avLst>
          </a:prstGeom>
          <a:solidFill>
            <a:srgbClr val="0094D5"/>
          </a:solidFill>
          <a:ln/>
        </p:spPr>
      </p:sp>
      <p:sp>
        <p:nvSpPr>
          <p:cNvPr id="16" name="Shape 14"/>
          <p:cNvSpPr/>
          <p:nvPr/>
        </p:nvSpPr>
        <p:spPr>
          <a:xfrm>
            <a:off x="4472868" y="3574752"/>
            <a:ext cx="456990" cy="457002"/>
          </a:xfrm>
          <a:prstGeom prst="ellipse">
            <a:avLst/>
          </a:prstGeom>
          <a:solidFill>
            <a:srgbClr val="00AEEF"/>
          </a:solidFill>
          <a:ln w="6350">
            <a:solidFill>
              <a:srgbClr val="0094D5"/>
            </a:solidFill>
            <a:prstDash val="solid"/>
          </a:ln>
        </p:spPr>
      </p:sp>
      <p:sp>
        <p:nvSpPr>
          <p:cNvPr id="18" name="Text 16"/>
          <p:cNvSpPr/>
          <p:nvPr/>
        </p:nvSpPr>
        <p:spPr>
          <a:xfrm>
            <a:off x="3624172" y="4615656"/>
            <a:ext cx="2154382" cy="334070"/>
          </a:xfrm>
          <a:prstGeom prst="rect">
            <a:avLst/>
          </a:prstGeom>
          <a:noFill/>
          <a:ln/>
        </p:spPr>
        <p:txBody>
          <a:bodyPr wrap="none" lIns="0" tIns="0" rIns="0" bIns="0" rtlCol="0" anchor="t"/>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ممثل عن الخريجين</a:t>
            </a:r>
            <a:endParaRPr lang="ar-SA" sz="2100" dirty="0"/>
          </a:p>
        </p:txBody>
      </p:sp>
      <p:sp>
        <p:nvSpPr>
          <p:cNvPr id="19" name="Shape 17"/>
          <p:cNvSpPr/>
          <p:nvPr/>
        </p:nvSpPr>
        <p:spPr>
          <a:xfrm>
            <a:off x="1899595" y="3803253"/>
            <a:ext cx="25399" cy="609302"/>
          </a:xfrm>
          <a:prstGeom prst="roundRect">
            <a:avLst>
              <a:gd name="adj" fmla="val 50001"/>
            </a:avLst>
          </a:prstGeom>
          <a:solidFill>
            <a:srgbClr val="0094D5"/>
          </a:solidFill>
          <a:ln/>
        </p:spPr>
      </p:sp>
      <p:sp>
        <p:nvSpPr>
          <p:cNvPr id="20" name="Shape 18"/>
          <p:cNvSpPr/>
          <p:nvPr/>
        </p:nvSpPr>
        <p:spPr>
          <a:xfrm>
            <a:off x="1683799" y="3574752"/>
            <a:ext cx="456990" cy="457002"/>
          </a:xfrm>
          <a:prstGeom prst="ellipse">
            <a:avLst/>
          </a:prstGeom>
          <a:solidFill>
            <a:srgbClr val="00AEEF"/>
          </a:solidFill>
          <a:ln w="6350">
            <a:solidFill>
              <a:srgbClr val="0094D5"/>
            </a:solidFill>
            <a:prstDash val="solid"/>
          </a:ln>
        </p:spPr>
      </p:sp>
      <p:sp>
        <p:nvSpPr>
          <p:cNvPr id="22" name="Text 20"/>
          <p:cNvSpPr/>
          <p:nvPr/>
        </p:nvSpPr>
        <p:spPr>
          <a:xfrm>
            <a:off x="835004" y="4615656"/>
            <a:ext cx="2154481" cy="668139"/>
          </a:xfrm>
          <a:prstGeom prst="rect">
            <a:avLst/>
          </a:prstGeom>
          <a:noFill/>
          <a:ln/>
        </p:spPr>
        <p:txBody>
          <a:bodyPr wrap="square" lIns="0" tIns="0" rIns="0" bIns="0" rtlCol="0" anchor="t">
            <a:normAutofit/>
          </a:bodyPr>
          <a:lstStyle/>
          <a:p>
            <a:pPr marL="0" indent="0" algn="ct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ممثل عن أصحاب العمل</a:t>
            </a:r>
            <a:endParaRPr lang="ar-SA" sz="2100" dirty="0"/>
          </a:p>
        </p:txBody>
      </p:sp>
      <p:sp>
        <p:nvSpPr>
          <p:cNvPr id="23" name="Text 21"/>
          <p:cNvSpPr/>
          <p:nvPr/>
        </p:nvSpPr>
        <p:spPr>
          <a:xfrm>
            <a:off x="22324" y="5823446"/>
            <a:ext cx="11537463" cy="308670"/>
          </a:xfrm>
          <a:prstGeom prst="rect">
            <a:avLst/>
          </a:prstGeom>
          <a:noFill/>
          <a:ln/>
        </p:spPr>
        <p:txBody>
          <a:bodyPr wrap="none" lIns="0" tIns="0" rIns="0" bIns="0" rtlCol="0" anchor="t"/>
          <a:lstStyle/>
          <a:p>
            <a:pPr marL="0" indent="0" algn="r" rtl="1">
              <a:lnSpc>
                <a:spcPct val="127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الزمن:</a:t>
            </a:r>
            <a:r>
              <a:rPr lang="ar-SA" altLang="en-US" sz="2000" dirty="0">
                <a:solidFill>
                  <a:srgbClr val="384653"/>
                </a:solidFill>
                <a:latin typeface="WinSoft Pro Medium" pitchFamily="34" charset="0"/>
                <a:ea typeface="WinSoft Pro Medium" pitchFamily="34" charset="-122"/>
                <a:cs typeface="WinSoft Pro Medium" pitchFamily="34" charset="-120"/>
              </a:rPr>
              <a:t> 45 دقيقة للمحاكاة + 5 دقائق للعرض</a:t>
            </a:r>
            <a:endParaRPr lang="ar-SA"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31908" y="628650"/>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1.1</a:t>
            </a:r>
            <a:r>
              <a:rPr lang="ar-SA" altLang="en-US" sz="4400" dirty="0">
                <a:solidFill>
                  <a:srgbClr val="2E3C4E"/>
                </a:solidFill>
                <a:latin typeface="GE SS Two Light" pitchFamily="34" charset="0"/>
                <a:ea typeface="GE SS Two Light" pitchFamily="34" charset="-122"/>
                <a:cs typeface="GE SS Two Light" pitchFamily="34" charset="-120"/>
              </a:rPr>
              <a:t> — تعليمات التنفيذ</a:t>
            </a:r>
            <a:endParaRPr lang="ar-SA" sz="4400" dirty="0"/>
          </a:p>
        </p:txBody>
      </p:sp>
      <p:sp>
        <p:nvSpPr>
          <p:cNvPr id="3" name="Shape 1"/>
          <p:cNvSpPr/>
          <p:nvPr/>
        </p:nvSpPr>
        <p:spPr>
          <a:xfrm>
            <a:off x="8086920" y="1741190"/>
            <a:ext cx="3472867" cy="2216646"/>
          </a:xfrm>
          <a:prstGeom prst="roundRect">
            <a:avLst>
              <a:gd name="adj" fmla="val 14508"/>
            </a:avLst>
          </a:prstGeom>
          <a:solidFill>
            <a:srgbClr val="00AEEF"/>
          </a:solidFill>
          <a:ln w="12700">
            <a:solidFill>
              <a:srgbClr val="00AEEF"/>
            </a:solidFill>
            <a:prstDash val="solid"/>
          </a:ln>
        </p:spPr>
      </p:sp>
      <p:sp>
        <p:nvSpPr>
          <p:cNvPr id="4" name="Shape 2"/>
          <p:cNvSpPr/>
          <p:nvPr/>
        </p:nvSpPr>
        <p:spPr>
          <a:xfrm>
            <a:off x="11225626" y="2082105"/>
            <a:ext cx="107154" cy="107156"/>
          </a:xfrm>
          <a:prstGeom prst="ellipse">
            <a:avLst/>
          </a:prstGeom>
          <a:solidFill>
            <a:srgbClr val="00AEEF"/>
          </a:solidFill>
          <a:ln/>
        </p:spPr>
      </p:sp>
      <p:sp>
        <p:nvSpPr>
          <p:cNvPr id="5" name="Text 3"/>
          <p:cNvSpPr/>
          <p:nvPr/>
        </p:nvSpPr>
        <p:spPr>
          <a:xfrm>
            <a:off x="8086901" y="2359074"/>
            <a:ext cx="3472866" cy="980877"/>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تحدد المشكلة التشغيلية وأسبابها المحتملة</a:t>
            </a:r>
            <a:endParaRPr lang="ar-SA" sz="2200" dirty="0"/>
          </a:p>
        </p:txBody>
      </p:sp>
      <p:sp>
        <p:nvSpPr>
          <p:cNvPr id="6" name="Shape 4"/>
          <p:cNvSpPr/>
          <p:nvPr/>
        </p:nvSpPr>
        <p:spPr>
          <a:xfrm>
            <a:off x="4359464" y="1741190"/>
            <a:ext cx="3472867" cy="2216646"/>
          </a:xfrm>
          <a:prstGeom prst="roundRect">
            <a:avLst>
              <a:gd name="adj" fmla="val 14508"/>
            </a:avLst>
          </a:prstGeom>
          <a:solidFill>
            <a:srgbClr val="00AEEF"/>
          </a:solidFill>
          <a:ln w="12700">
            <a:solidFill>
              <a:srgbClr val="00AEEF"/>
            </a:solidFill>
            <a:prstDash val="solid"/>
          </a:ln>
        </p:spPr>
      </p:sp>
      <p:sp>
        <p:nvSpPr>
          <p:cNvPr id="7" name="Shape 5"/>
          <p:cNvSpPr/>
          <p:nvPr/>
        </p:nvSpPr>
        <p:spPr>
          <a:xfrm>
            <a:off x="7498170" y="2082105"/>
            <a:ext cx="107154" cy="107156"/>
          </a:xfrm>
          <a:prstGeom prst="ellipse">
            <a:avLst/>
          </a:prstGeom>
          <a:solidFill>
            <a:srgbClr val="00AEEF"/>
          </a:solidFill>
          <a:ln/>
        </p:spPr>
      </p:sp>
      <p:sp>
        <p:nvSpPr>
          <p:cNvPr id="8" name="Text 6"/>
          <p:cNvSpPr/>
          <p:nvPr/>
        </p:nvSpPr>
        <p:spPr>
          <a:xfrm>
            <a:off x="4430513" y="2060426"/>
            <a:ext cx="3330668" cy="1460798"/>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تحدد الكفايات المطلوبة في سوق العمل وتقارنها بالكفايات التي يمتلكها الخريجون</a:t>
            </a:r>
            <a:endParaRPr lang="ar-SA" sz="2200" dirty="0"/>
          </a:p>
        </p:txBody>
      </p:sp>
      <p:sp>
        <p:nvSpPr>
          <p:cNvPr id="9" name="Shape 7"/>
          <p:cNvSpPr/>
          <p:nvPr/>
        </p:nvSpPr>
        <p:spPr>
          <a:xfrm>
            <a:off x="631908" y="1741190"/>
            <a:ext cx="3472966" cy="2216646"/>
          </a:xfrm>
          <a:prstGeom prst="roundRect">
            <a:avLst>
              <a:gd name="adj" fmla="val 14508"/>
            </a:avLst>
          </a:prstGeom>
          <a:solidFill>
            <a:srgbClr val="00AEEF"/>
          </a:solidFill>
          <a:ln w="12700">
            <a:solidFill>
              <a:srgbClr val="00AEEF"/>
            </a:solidFill>
            <a:prstDash val="solid"/>
          </a:ln>
        </p:spPr>
      </p:sp>
      <p:sp>
        <p:nvSpPr>
          <p:cNvPr id="10" name="Shape 8"/>
          <p:cNvSpPr/>
          <p:nvPr/>
        </p:nvSpPr>
        <p:spPr>
          <a:xfrm>
            <a:off x="3770714" y="2082105"/>
            <a:ext cx="107154" cy="107156"/>
          </a:xfrm>
          <a:prstGeom prst="ellipse">
            <a:avLst/>
          </a:prstGeom>
          <a:solidFill>
            <a:srgbClr val="00AEEF"/>
          </a:solidFill>
          <a:ln/>
        </p:spPr>
      </p:sp>
      <p:sp>
        <p:nvSpPr>
          <p:cNvPr id="11" name="Text 9"/>
          <p:cNvSpPr/>
          <p:nvPr/>
        </p:nvSpPr>
        <p:spPr>
          <a:xfrm>
            <a:off x="631901" y="2222351"/>
            <a:ext cx="3472993" cy="1136948"/>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تختار اتجاهًا حديثًا مناسبًا لمعالجة المشكلة وتبرر اختيارها</a:t>
            </a:r>
            <a:endParaRPr lang="ar-SA" sz="2200" dirty="0"/>
          </a:p>
        </p:txBody>
      </p:sp>
      <p:sp>
        <p:nvSpPr>
          <p:cNvPr id="12" name="Shape 10"/>
          <p:cNvSpPr/>
          <p:nvPr/>
        </p:nvSpPr>
        <p:spPr>
          <a:xfrm>
            <a:off x="8086920" y="4365129"/>
            <a:ext cx="3472867" cy="1864122"/>
          </a:xfrm>
          <a:prstGeom prst="roundRect">
            <a:avLst>
              <a:gd name="adj" fmla="val 17252"/>
            </a:avLst>
          </a:prstGeom>
          <a:solidFill>
            <a:srgbClr val="00AEEF"/>
          </a:solidFill>
          <a:ln w="12700">
            <a:solidFill>
              <a:srgbClr val="00AEEF"/>
            </a:solidFill>
            <a:prstDash val="solid"/>
          </a:ln>
        </p:spPr>
      </p:sp>
      <p:sp>
        <p:nvSpPr>
          <p:cNvPr id="13" name="Shape 11"/>
          <p:cNvSpPr/>
          <p:nvPr/>
        </p:nvSpPr>
        <p:spPr>
          <a:xfrm>
            <a:off x="11225626" y="4706045"/>
            <a:ext cx="107154" cy="107156"/>
          </a:xfrm>
          <a:prstGeom prst="ellipse">
            <a:avLst/>
          </a:prstGeom>
          <a:solidFill>
            <a:srgbClr val="00AEEF"/>
          </a:solidFill>
          <a:ln/>
        </p:spPr>
      </p:sp>
      <p:sp>
        <p:nvSpPr>
          <p:cNvPr id="14" name="Text 12"/>
          <p:cNvSpPr/>
          <p:nvPr/>
        </p:nvSpPr>
        <p:spPr>
          <a:xfrm>
            <a:off x="8086900" y="4723481"/>
            <a:ext cx="3472866" cy="1147417"/>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تقترح إجراءات عملية يمكن للمركز تنفيذها لتحسين فرص تشغيل الخريجين</a:t>
            </a:r>
            <a:endParaRPr lang="ar-SA" sz="2200" dirty="0"/>
          </a:p>
        </p:txBody>
      </p:sp>
      <p:sp>
        <p:nvSpPr>
          <p:cNvPr id="15" name="Shape 13"/>
          <p:cNvSpPr/>
          <p:nvPr/>
        </p:nvSpPr>
        <p:spPr>
          <a:xfrm>
            <a:off x="4359464" y="4365129"/>
            <a:ext cx="3472867" cy="1864122"/>
          </a:xfrm>
          <a:prstGeom prst="roundRect">
            <a:avLst>
              <a:gd name="adj" fmla="val 17252"/>
            </a:avLst>
          </a:prstGeom>
          <a:solidFill>
            <a:srgbClr val="00AEEF"/>
          </a:solidFill>
          <a:ln w="12700">
            <a:solidFill>
              <a:srgbClr val="00AEEF"/>
            </a:solidFill>
            <a:prstDash val="solid"/>
          </a:ln>
        </p:spPr>
      </p:sp>
      <p:sp>
        <p:nvSpPr>
          <p:cNvPr id="16" name="Shape 14"/>
          <p:cNvSpPr/>
          <p:nvPr/>
        </p:nvSpPr>
        <p:spPr>
          <a:xfrm>
            <a:off x="7498170" y="4706045"/>
            <a:ext cx="107154" cy="107156"/>
          </a:xfrm>
          <a:prstGeom prst="ellipse">
            <a:avLst/>
          </a:prstGeom>
          <a:solidFill>
            <a:srgbClr val="00AEEF"/>
          </a:solidFill>
          <a:ln/>
        </p:spPr>
      </p:sp>
      <p:sp>
        <p:nvSpPr>
          <p:cNvPr id="17" name="Text 15"/>
          <p:cNvSpPr/>
          <p:nvPr/>
        </p:nvSpPr>
        <p:spPr>
          <a:xfrm>
            <a:off x="4359464" y="4743493"/>
            <a:ext cx="3472866" cy="1147416"/>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تحدد أصحاب المصلحة والموارد المطلوبة لتنفيذ المقترح</a:t>
            </a:r>
            <a:endParaRPr lang="ar-SA" sz="2200" dirty="0"/>
          </a:p>
        </p:txBody>
      </p:sp>
      <p:sp>
        <p:nvSpPr>
          <p:cNvPr id="18" name="Shape 16"/>
          <p:cNvSpPr/>
          <p:nvPr/>
        </p:nvSpPr>
        <p:spPr>
          <a:xfrm>
            <a:off x="631908" y="4365129"/>
            <a:ext cx="3472966" cy="1864122"/>
          </a:xfrm>
          <a:prstGeom prst="roundRect">
            <a:avLst>
              <a:gd name="adj" fmla="val 17252"/>
            </a:avLst>
          </a:prstGeom>
          <a:solidFill>
            <a:srgbClr val="00AEEF"/>
          </a:solidFill>
          <a:ln w="12700">
            <a:solidFill>
              <a:srgbClr val="00AEEF"/>
            </a:solidFill>
            <a:prstDash val="solid"/>
          </a:ln>
        </p:spPr>
      </p:sp>
      <p:sp>
        <p:nvSpPr>
          <p:cNvPr id="19" name="Shape 17"/>
          <p:cNvSpPr/>
          <p:nvPr/>
        </p:nvSpPr>
        <p:spPr>
          <a:xfrm>
            <a:off x="3770714" y="4706045"/>
            <a:ext cx="107154" cy="107156"/>
          </a:xfrm>
          <a:prstGeom prst="ellipse">
            <a:avLst/>
          </a:prstGeom>
          <a:solidFill>
            <a:srgbClr val="00AEEF"/>
          </a:solidFill>
          <a:ln/>
        </p:spPr>
      </p:sp>
      <p:sp>
        <p:nvSpPr>
          <p:cNvPr id="20" name="Text 18"/>
          <p:cNvSpPr/>
          <p:nvPr/>
        </p:nvSpPr>
        <p:spPr>
          <a:xfrm>
            <a:off x="631901" y="4854823"/>
            <a:ext cx="3472993" cy="884734"/>
          </a:xfrm>
          <a:prstGeom prst="rect">
            <a:avLst/>
          </a:prstGeom>
          <a:noFill/>
          <a:ln/>
        </p:spPr>
        <p:txBody>
          <a:bodyPr wrap="square" lIns="0" tIns="0" rIns="0" bIns="0" rtlCol="0" anchor="t">
            <a:normAutofit/>
          </a:bodyPr>
          <a:lstStyle/>
          <a:p>
            <a:pPr marL="0" indent="0" algn="ctr" rtl="1">
              <a:lnSpc>
                <a:spcPct val="104000"/>
              </a:lnSpc>
              <a:buNone/>
            </a:pPr>
            <a:r>
              <a:rPr lang="ar-SA" altLang="en-US" sz="2200" dirty="0">
                <a:solidFill>
                  <a:srgbClr val="FFFFFF"/>
                </a:solidFill>
                <a:latin typeface="GE SS Two Light" pitchFamily="34" charset="0"/>
                <a:ea typeface="GE SS Two Light" pitchFamily="34" charset="-122"/>
                <a:cs typeface="GE SS Two Light" pitchFamily="34" charset="-120"/>
              </a:rPr>
              <a:t>تحدد مؤشرين على الأقل لقياس نجاح التدخل</a:t>
            </a:r>
            <a:endParaRPr lang="ar-SA"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31908" y="833537"/>
            <a:ext cx="10927878" cy="519609"/>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1.1</a:t>
            </a:r>
            <a:r>
              <a:rPr lang="ar-SA" altLang="en-US" sz="4400" dirty="0">
                <a:solidFill>
                  <a:srgbClr val="2E3C4E"/>
                </a:solidFill>
                <a:latin typeface="GE SS Two Light" pitchFamily="34" charset="0"/>
                <a:ea typeface="GE SS Two Light" pitchFamily="34" charset="-122"/>
                <a:cs typeface="GE SS Two Light" pitchFamily="34" charset="-120"/>
              </a:rPr>
              <a:t> — المخرج المطلوب</a:t>
            </a:r>
            <a:endParaRPr lang="ar-SA" sz="4400" dirty="0"/>
          </a:p>
        </p:txBody>
      </p:sp>
      <p:sp>
        <p:nvSpPr>
          <p:cNvPr id="3" name="Text 1"/>
          <p:cNvSpPr/>
          <p:nvPr/>
        </p:nvSpPr>
        <p:spPr>
          <a:xfrm>
            <a:off x="22324" y="1574304"/>
            <a:ext cx="11537463" cy="214809"/>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تقدم كل مجموعة </a:t>
            </a:r>
            <a:r>
              <a:rPr lang="ar-SA" altLang="en-US" b="1" dirty="0">
                <a:solidFill>
                  <a:srgbClr val="384653"/>
                </a:solidFill>
                <a:latin typeface="WinSoft Pro Medium" pitchFamily="34" charset="0"/>
                <a:ea typeface="WinSoft Pro Medium" pitchFamily="34" charset="-122"/>
                <a:cs typeface="WinSoft Pro Medium" pitchFamily="34" charset="-120"/>
              </a:rPr>
              <a:t>خطة استجابة مختصرة</a:t>
            </a:r>
            <a:r>
              <a:rPr lang="ar-SA" altLang="en-US" dirty="0">
                <a:solidFill>
                  <a:srgbClr val="384653"/>
                </a:solidFill>
                <a:latin typeface="WinSoft Pro Medium" pitchFamily="34" charset="0"/>
                <a:ea typeface="WinSoft Pro Medium" pitchFamily="34" charset="-122"/>
                <a:cs typeface="WinSoft Pro Medium" pitchFamily="34" charset="-120"/>
              </a:rPr>
              <a:t> تتضمن:</a:t>
            </a:r>
            <a:endParaRPr lang="ar-SA"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1913434"/>
            <a:ext cx="3568908" cy="1068586"/>
          </a:xfrm>
          <a:prstGeom prst="rect">
            <a:avLst/>
          </a:prstGeom>
        </p:spPr>
      </p:pic>
      <p:sp>
        <p:nvSpPr>
          <p:cNvPr id="5" name="Text 2"/>
          <p:cNvSpPr/>
          <p:nvPr/>
        </p:nvSpPr>
        <p:spPr>
          <a:xfrm>
            <a:off x="8181948" y="2517123"/>
            <a:ext cx="3214905" cy="259755"/>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المشكلة والتحدي التشغيلي</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1913434"/>
            <a:ext cx="3568908" cy="1068586"/>
          </a:xfrm>
          <a:prstGeom prst="rect">
            <a:avLst/>
          </a:prstGeom>
        </p:spPr>
      </p:pic>
      <p:sp>
        <p:nvSpPr>
          <p:cNvPr id="7" name="Text 3"/>
          <p:cNvSpPr/>
          <p:nvPr/>
        </p:nvSpPr>
        <p:spPr>
          <a:xfrm>
            <a:off x="4488445" y="2420939"/>
            <a:ext cx="3214905" cy="521592"/>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الاتجاه الحديث المختار ومبررات</a:t>
            </a:r>
            <a:endParaRPr lang="ar-JO" altLang="en-US"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اختياره</a:t>
            </a:r>
            <a:endParaRPr lang="ar-SA"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1913434"/>
            <a:ext cx="3568908" cy="1068586"/>
          </a:xfrm>
          <a:prstGeom prst="rect">
            <a:avLst/>
          </a:prstGeom>
        </p:spPr>
      </p:pic>
      <p:sp>
        <p:nvSpPr>
          <p:cNvPr id="9" name="Text 4"/>
          <p:cNvSpPr/>
          <p:nvPr/>
        </p:nvSpPr>
        <p:spPr>
          <a:xfrm>
            <a:off x="823077" y="2517123"/>
            <a:ext cx="3214905" cy="259755"/>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الإجراءات المقترحة</a:t>
            </a:r>
            <a:endParaRPr lang="ar-SA"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3092549"/>
            <a:ext cx="3568908" cy="1068586"/>
          </a:xfrm>
          <a:prstGeom prst="rect">
            <a:avLst/>
          </a:prstGeom>
        </p:spPr>
      </p:pic>
      <p:sp>
        <p:nvSpPr>
          <p:cNvPr id="11" name="Text 5"/>
          <p:cNvSpPr/>
          <p:nvPr/>
        </p:nvSpPr>
        <p:spPr>
          <a:xfrm>
            <a:off x="8181948" y="3696238"/>
            <a:ext cx="3214905" cy="259755"/>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الأدوار وأصحاب المصلحة</a:t>
            </a:r>
            <a:endParaRPr lang="ar-SA"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3092549"/>
            <a:ext cx="3568908" cy="1068586"/>
          </a:xfrm>
          <a:prstGeom prst="rect">
            <a:avLst/>
          </a:prstGeom>
        </p:spPr>
      </p:pic>
      <p:sp>
        <p:nvSpPr>
          <p:cNvPr id="13" name="Text 6"/>
          <p:cNvSpPr/>
          <p:nvPr/>
        </p:nvSpPr>
        <p:spPr>
          <a:xfrm>
            <a:off x="4502513" y="3696238"/>
            <a:ext cx="3214905" cy="259755"/>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الموارد المطلوبة</a:t>
            </a:r>
            <a:endParaRPr lang="ar-SA"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3092549"/>
            <a:ext cx="3568908" cy="1068586"/>
          </a:xfrm>
          <a:prstGeom prst="rect">
            <a:avLst/>
          </a:prstGeom>
        </p:spPr>
      </p:pic>
      <p:sp>
        <p:nvSpPr>
          <p:cNvPr id="15" name="Text 7"/>
          <p:cNvSpPr/>
          <p:nvPr/>
        </p:nvSpPr>
        <p:spPr>
          <a:xfrm>
            <a:off x="823077" y="3696238"/>
            <a:ext cx="3214905" cy="259755"/>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مؤشرات النجاح</a:t>
            </a:r>
            <a:endParaRPr lang="ar-SA"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4271665"/>
            <a:ext cx="10927779" cy="1068586"/>
          </a:xfrm>
          <a:prstGeom prst="rect">
            <a:avLst/>
          </a:prstGeom>
        </p:spPr>
      </p:pic>
      <p:sp>
        <p:nvSpPr>
          <p:cNvPr id="17" name="Text 8"/>
          <p:cNvSpPr/>
          <p:nvPr/>
        </p:nvSpPr>
        <p:spPr>
          <a:xfrm>
            <a:off x="809009" y="4903490"/>
            <a:ext cx="10573775"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المخاطر أو التحديات المحتملة وطرق التعامل معها</a:t>
            </a:r>
            <a:endParaRPr lang="ar-SA" sz="2400" dirty="0"/>
          </a:p>
        </p:txBody>
      </p:sp>
      <p:sp>
        <p:nvSpPr>
          <p:cNvPr id="18" name="Shape 9"/>
          <p:cNvSpPr/>
          <p:nvPr/>
        </p:nvSpPr>
        <p:spPr>
          <a:xfrm>
            <a:off x="631908" y="5464572"/>
            <a:ext cx="10927878" cy="1165324"/>
          </a:xfrm>
          <a:prstGeom prst="roundRect">
            <a:avLst>
              <a:gd name="adj" fmla="val 42332"/>
            </a:avLst>
          </a:prstGeom>
          <a:solidFill>
            <a:srgbClr val="B6D6FC"/>
          </a:solidFill>
          <a:ln/>
        </p:spPr>
      </p:sp>
      <p:pic>
        <p:nvPicPr>
          <p:cNvPr id="19" name="Image 7" descr="preencoded.png"/>
          <p:cNvPicPr>
            <a:picLocks noChangeAspect="1"/>
          </p:cNvPicPr>
          <p:nvPr/>
        </p:nvPicPr>
        <p:blipFill>
          <a:blip r:embed="rId5"/>
          <a:stretch>
            <a:fillRect/>
          </a:stretch>
        </p:blipFill>
        <p:spPr>
          <a:xfrm>
            <a:off x="789861" y="5850990"/>
            <a:ext cx="246751" cy="197445"/>
          </a:xfrm>
          <a:prstGeom prst="rect">
            <a:avLst/>
          </a:prstGeom>
        </p:spPr>
      </p:pic>
      <p:sp>
        <p:nvSpPr>
          <p:cNvPr id="20" name="Text 10"/>
          <p:cNvSpPr/>
          <p:nvPr/>
        </p:nvSpPr>
        <p:spPr>
          <a:xfrm>
            <a:off x="1194564" y="5614591"/>
            <a:ext cx="10207270" cy="25975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000000"/>
                </a:solidFill>
                <a:latin typeface="GE SS Two Light" pitchFamily="34" charset="0"/>
                <a:ea typeface="GE SS Two Light" pitchFamily="34" charset="-122"/>
                <a:cs typeface="GE SS Two Light" pitchFamily="34" charset="-120"/>
              </a:rPr>
              <a:t>ثم تعرض المجموعة خطتها أمام المشاركين، وتتلقى التغذية الراجعة </a:t>
            </a:r>
            <a:endParaRPr lang="ar-JO" altLang="en-US" sz="2400" dirty="0">
              <a:solidFill>
                <a:srgbClr val="000000"/>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sz="2400" dirty="0">
                <a:solidFill>
                  <a:srgbClr val="000000"/>
                </a:solidFill>
                <a:latin typeface="GE SS Two Light" pitchFamily="34" charset="0"/>
                <a:ea typeface="GE SS Two Light" pitchFamily="34" charset="-122"/>
                <a:cs typeface="GE SS Two Light" pitchFamily="34" charset="-120"/>
              </a:rPr>
              <a:t>من الميسّر والمجموعات الأخرى</a:t>
            </a:r>
            <a:endParaRPr lang="ar-SA"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831155"/>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1.1</a:t>
            </a:r>
            <a:r>
              <a:rPr lang="ar-SA" altLang="en-US" sz="4200" dirty="0">
                <a:solidFill>
                  <a:srgbClr val="2E3C4E"/>
                </a:solidFill>
                <a:latin typeface="GE SS Two Light" pitchFamily="34" charset="0"/>
                <a:ea typeface="GE SS Two Light" pitchFamily="34" charset="-122"/>
                <a:cs typeface="GE SS Two Light" pitchFamily="34" charset="-120"/>
              </a:rPr>
              <a:t> — تقييم النشاط</a:t>
            </a:r>
            <a:endParaRPr lang="ar-SA" sz="4200" dirty="0"/>
          </a:p>
        </p:txBody>
      </p:sp>
      <p:sp>
        <p:nvSpPr>
          <p:cNvPr id="3" name="Text 1"/>
          <p:cNvSpPr/>
          <p:nvPr/>
        </p:nvSpPr>
        <p:spPr>
          <a:xfrm>
            <a:off x="22324" y="1822513"/>
            <a:ext cx="11537463" cy="308670"/>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اكتب تعريف</a:t>
            </a:r>
            <a:r>
              <a:rPr lang="ar-JO" altLang="en-US" sz="2000" dirty="0">
                <a:solidFill>
                  <a:srgbClr val="384653"/>
                </a:solidFill>
                <a:latin typeface="WinSoft Pro Medium" pitchFamily="34" charset="0"/>
                <a:ea typeface="WinSoft Pro Medium" pitchFamily="34" charset="-122"/>
                <a:cs typeface="WinSoft Pro Medium" pitchFamily="34" charset="-120"/>
              </a:rPr>
              <a:t>ا</a:t>
            </a:r>
            <a:r>
              <a:rPr lang="ar-SA" altLang="en-US" sz="2000" dirty="0">
                <a:solidFill>
                  <a:srgbClr val="384653"/>
                </a:solidFill>
                <a:latin typeface="WinSoft Pro Medium" pitchFamily="34" charset="0"/>
                <a:ea typeface="WinSoft Pro Medium" pitchFamily="34" charset="-122"/>
                <a:cs typeface="WinSoft Pro Medium" pitchFamily="34" charset="-120"/>
              </a:rPr>
              <a:t> إجرائي</a:t>
            </a:r>
            <a:r>
              <a:rPr lang="ar-JO" altLang="en-US" sz="2000" dirty="0">
                <a:solidFill>
                  <a:srgbClr val="384653"/>
                </a:solidFill>
                <a:latin typeface="WinSoft Pro Medium" pitchFamily="34" charset="0"/>
                <a:ea typeface="WinSoft Pro Medium" pitchFamily="34" charset="-122"/>
                <a:cs typeface="WinSoft Pro Medium" pitchFamily="34" charset="-120"/>
              </a:rPr>
              <a:t>ا</a:t>
            </a:r>
            <a:r>
              <a:rPr lang="ar-SA" altLang="en-US" sz="2000" dirty="0">
                <a:solidFill>
                  <a:srgbClr val="384653"/>
                </a:solidFill>
                <a:latin typeface="WinSoft Pro Medium" pitchFamily="34" charset="0"/>
                <a:ea typeface="WinSoft Pro Medium" pitchFamily="34" charset="-122"/>
                <a:cs typeface="WinSoft Pro Medium" pitchFamily="34" charset="-120"/>
              </a:rPr>
              <a:t> لكل مصطلح من المصطلحات قصد النشاط</a:t>
            </a:r>
            <a:endParaRPr lang="ar-SA" sz="2000" dirty="0"/>
          </a:p>
        </p:txBody>
      </p:sp>
      <p:graphicFrame>
        <p:nvGraphicFramePr>
          <p:cNvPr id="15" name="Table 0"/>
          <p:cNvGraphicFramePr>
            <a:graphicFrameLocks noGrp="1"/>
          </p:cNvGraphicFramePr>
          <p:nvPr>
            <p:extLst>
              <p:ext uri="{D42A27DB-BD31-4B8C-83A1-F6EECF244321}">
                <p14:modId xmlns:p14="http://schemas.microsoft.com/office/powerpoint/2010/main" val="332674749"/>
              </p:ext>
            </p:extLst>
          </p:nvPr>
        </p:nvGraphicFramePr>
        <p:xfrm>
          <a:off x="631908" y="2378968"/>
          <a:ext cx="10927877" cy="3634985"/>
        </p:xfrm>
        <a:graphic>
          <a:graphicData uri="http://schemas.openxmlformats.org/drawingml/2006/table">
            <a:tbl>
              <a:tblPr/>
              <a:tblGrid>
                <a:gridCol w="2851083">
                  <a:extLst>
                    <a:ext uri="{9D8B030D-6E8A-4147-A177-3AD203B41FA5}">
                      <a16:colId xmlns:a16="http://schemas.microsoft.com/office/drawing/2014/main" val="20000"/>
                    </a:ext>
                  </a:extLst>
                </a:gridCol>
                <a:gridCol w="4029157">
                  <a:extLst>
                    <a:ext uri="{9D8B030D-6E8A-4147-A177-3AD203B41FA5}">
                      <a16:colId xmlns:a16="http://schemas.microsoft.com/office/drawing/2014/main" val="20001"/>
                    </a:ext>
                  </a:extLst>
                </a:gridCol>
                <a:gridCol w="2582209">
                  <a:extLst>
                    <a:ext uri="{9D8B030D-6E8A-4147-A177-3AD203B41FA5}">
                      <a16:colId xmlns:a16="http://schemas.microsoft.com/office/drawing/2014/main" val="20002"/>
                    </a:ext>
                  </a:extLst>
                </a:gridCol>
                <a:gridCol w="1465428">
                  <a:extLst>
                    <a:ext uri="{9D8B030D-6E8A-4147-A177-3AD203B41FA5}">
                      <a16:colId xmlns:a16="http://schemas.microsoft.com/office/drawing/2014/main" val="20003"/>
                    </a:ext>
                  </a:extLst>
                </a:gridCol>
              </a:tblGrid>
              <a:tr h="903265">
                <a:tc>
                  <a:txBody>
                    <a:bodyPr/>
                    <a:lstStyle/>
                    <a:p>
                      <a:pPr marL="0" indent="0" algn="ctr">
                        <a:buNone/>
                      </a:pPr>
                      <a:r>
                        <a:rPr lang="en-US" sz="2100" b="1" dirty="0">
                          <a:solidFill>
                            <a:srgbClr val="FFFFFF"/>
                          </a:solidFill>
                          <a:latin typeface="GE SS Two" pitchFamily="34" charset="0"/>
                          <a:ea typeface="GE SS Two" pitchFamily="34" charset="-122"/>
                          <a:cs typeface="GE SS Two" pitchFamily="34" charset="-120"/>
                        </a:rPr>
                        <a:t>تعريف إجرائي بلغة المتدرب</a:t>
                      </a:r>
                      <a:endParaRPr lang="en-US" sz="2100" dirty="0">
                        <a:latin typeface="GE SS Two" charset="0"/>
                        <a:ea typeface="GE SS Two" charset="0"/>
                        <a:cs typeface="GE SS Tw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a:buNone/>
                      </a:pPr>
                      <a:r>
                        <a:rPr lang="en-US" sz="2100" b="1" dirty="0">
                          <a:solidFill>
                            <a:srgbClr val="FFFFFF"/>
                          </a:solidFill>
                          <a:latin typeface="GE SS Two" pitchFamily="34" charset="0"/>
                          <a:ea typeface="GE SS Two" pitchFamily="34" charset="-122"/>
                          <a:cs typeface="GE SS Two" pitchFamily="34" charset="-120"/>
                        </a:rPr>
                        <a:t>تحليل التعريف إلى مفاهيم مترابطة أساسية</a:t>
                      </a:r>
                      <a:endParaRPr lang="en-US" sz="2100" dirty="0">
                        <a:latin typeface="GE SS Two" charset="0"/>
                        <a:ea typeface="GE SS Two" charset="0"/>
                        <a:cs typeface="GE SS Tw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a:buNone/>
                      </a:pPr>
                      <a:r>
                        <a:rPr lang="en-US" sz="2100" b="1" dirty="0">
                          <a:solidFill>
                            <a:srgbClr val="FFFFFF"/>
                          </a:solidFill>
                          <a:latin typeface="GE SS Two" pitchFamily="34" charset="0"/>
                          <a:ea typeface="GE SS Two" pitchFamily="34" charset="-122"/>
                          <a:cs typeface="GE SS Two" pitchFamily="34" charset="-120"/>
                        </a:rPr>
                        <a:t>التعريف في الأدبيات</a:t>
                      </a:r>
                      <a:endParaRPr lang="en-US" sz="2100" dirty="0">
                        <a:latin typeface="GE SS Two" charset="0"/>
                        <a:ea typeface="GE SS Two" charset="0"/>
                        <a:cs typeface="GE SS Tw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a:buNone/>
                      </a:pPr>
                      <a:r>
                        <a:rPr lang="en-US" sz="2100" b="1" dirty="0">
                          <a:solidFill>
                            <a:srgbClr val="FFFFFF"/>
                          </a:solidFill>
                          <a:latin typeface="GE SS Two" pitchFamily="34" charset="0"/>
                          <a:ea typeface="GE SS Two" pitchFamily="34" charset="-122"/>
                          <a:cs typeface="GE SS Two" pitchFamily="34" charset="-120"/>
                        </a:rPr>
                        <a:t>المصطلح</a:t>
                      </a:r>
                      <a:endParaRPr lang="en-US" sz="2100" dirty="0">
                        <a:latin typeface="GE SS Two" charset="0"/>
                        <a:ea typeface="GE SS Two" charset="0"/>
                        <a:cs typeface="GE SS Tw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46979">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3804">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55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891282"/>
            <a:ext cx="10927878" cy="742355"/>
          </a:xfrm>
          <a:prstGeom prst="rect">
            <a:avLst/>
          </a:prstGeom>
          <a:noFill/>
          <a:ln/>
        </p:spPr>
        <p:txBody>
          <a:bodyPr wrap="none" lIns="0" tIns="0" rIns="0" bIns="0" rtlCol="0" anchor="t"/>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
                <a:ea typeface="GE SS Two Light" pitchFamily="34" charset="-122"/>
                <a:cs typeface="GE SS Two Light" pitchFamily="34" charset="-120"/>
              </a:rPr>
              <a:t>1.1</a:t>
            </a:r>
            <a:r>
              <a:rPr lang="ar-SA" altLang="en-US" sz="4650" dirty="0">
                <a:solidFill>
                  <a:srgbClr val="2E3C4E"/>
                </a:solidFill>
                <a:latin typeface="GE SS Two Light" pitchFamily="34" charset="0"/>
                <a:ea typeface="GE SS Two Light" pitchFamily="34" charset="-122"/>
                <a:cs typeface="GE SS Two Light" pitchFamily="34" charset="-120"/>
              </a:rPr>
              <a:t> — تقييم النشاط</a:t>
            </a:r>
            <a:endParaRPr lang="ar-SA" sz="4650" dirty="0"/>
          </a:p>
        </p:txBody>
      </p:sp>
      <p:sp>
        <p:nvSpPr>
          <p:cNvPr id="3" name="Text 1"/>
          <p:cNvSpPr/>
          <p:nvPr/>
        </p:nvSpPr>
        <p:spPr>
          <a:xfrm>
            <a:off x="631908" y="1916167"/>
            <a:ext cx="10927878" cy="976213"/>
          </a:xfrm>
          <a:prstGeom prst="rect">
            <a:avLst/>
          </a:prstGeom>
          <a:noFill/>
          <a:ln/>
        </p:spPr>
        <p:txBody>
          <a:bodyPr wrap="square" lIns="0" tIns="0" rIns="0" bIns="0" rtlCol="0" anchor="t"/>
          <a:lstStyle/>
          <a:p>
            <a:pPr marL="0" indent="0" algn="r" rtl="1">
              <a:lnSpc>
                <a:spcPct val="133000"/>
              </a:lnSpc>
              <a:spcAft>
                <a:spcPts val="1950"/>
              </a:spcAft>
              <a:buNone/>
            </a:pPr>
            <a:r>
              <a:rPr lang="ar-SA" altLang="en-US" sz="2400" dirty="0">
                <a:solidFill>
                  <a:srgbClr val="384653"/>
                </a:solidFill>
                <a:latin typeface="WinSoft Pro Medium" pitchFamily="34" charset="0"/>
                <a:ea typeface="WinSoft Pro Medium" pitchFamily="34" charset="-122"/>
                <a:cs typeface="WinSoft Pro Medium" pitchFamily="34" charset="-120"/>
              </a:rPr>
              <a:t>ابنِ مصفوفة مكوّنة من (3) اتجاهات حديثة قابلة للتطبيق في الأونروا، مع تعليل وتبرير اختيارك.</a:t>
            </a:r>
            <a:endParaRPr lang="ar-SA" sz="2400" dirty="0"/>
          </a:p>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اعمل على مصفوفة لاتجاهات حديثة في التشغيل وأخضعها لمعايير تتوافق مع سياق الأونروا، مع تعليل وتحليل المعايير واعتمادها.</a:t>
            </a:r>
            <a:endParaRPr lang="ar-SA" sz="2400" dirty="0"/>
          </a:p>
        </p:txBody>
      </p:sp>
      <p:graphicFrame>
        <p:nvGraphicFramePr>
          <p:cNvPr id="16" name="Table 0"/>
          <p:cNvGraphicFramePr>
            <a:graphicFrameLocks noGrp="1"/>
          </p:cNvGraphicFramePr>
          <p:nvPr>
            <p:extLst>
              <p:ext uri="{D42A27DB-BD31-4B8C-83A1-F6EECF244321}">
                <p14:modId xmlns:p14="http://schemas.microsoft.com/office/powerpoint/2010/main" val="1736056005"/>
              </p:ext>
            </p:extLst>
          </p:nvPr>
        </p:nvGraphicFramePr>
        <p:xfrm>
          <a:off x="631908" y="3315097"/>
          <a:ext cx="10927878" cy="2626157"/>
        </p:xfrm>
        <a:graphic>
          <a:graphicData uri="http://schemas.openxmlformats.org/drawingml/2006/table">
            <a:tbl>
              <a:tblPr/>
              <a:tblGrid>
                <a:gridCol w="2185576">
                  <a:extLst>
                    <a:ext uri="{9D8B030D-6E8A-4147-A177-3AD203B41FA5}">
                      <a16:colId xmlns:a16="http://schemas.microsoft.com/office/drawing/2014/main" val="20000"/>
                    </a:ext>
                  </a:extLst>
                </a:gridCol>
                <a:gridCol w="2781145">
                  <a:extLst>
                    <a:ext uri="{9D8B030D-6E8A-4147-A177-3AD203B41FA5}">
                      <a16:colId xmlns:a16="http://schemas.microsoft.com/office/drawing/2014/main" val="20001"/>
                    </a:ext>
                  </a:extLst>
                </a:gridCol>
                <a:gridCol w="2940460">
                  <a:extLst>
                    <a:ext uri="{9D8B030D-6E8A-4147-A177-3AD203B41FA5}">
                      <a16:colId xmlns:a16="http://schemas.microsoft.com/office/drawing/2014/main" val="20002"/>
                    </a:ext>
                  </a:extLst>
                </a:gridCol>
                <a:gridCol w="1755249">
                  <a:extLst>
                    <a:ext uri="{9D8B030D-6E8A-4147-A177-3AD203B41FA5}">
                      <a16:colId xmlns:a16="http://schemas.microsoft.com/office/drawing/2014/main" val="20003"/>
                    </a:ext>
                  </a:extLst>
                </a:gridCol>
                <a:gridCol w="1265448">
                  <a:extLst>
                    <a:ext uri="{9D8B030D-6E8A-4147-A177-3AD203B41FA5}">
                      <a16:colId xmlns:a16="http://schemas.microsoft.com/office/drawing/2014/main" val="20004"/>
                    </a:ext>
                  </a:extLst>
                </a:gridCol>
              </a:tblGrid>
              <a:tr h="660880">
                <a:tc>
                  <a:txBody>
                    <a:bodyPr/>
                    <a:lstStyle/>
                    <a:p>
                      <a:pPr marL="0" indent="0" algn="ctr" rtl="1">
                        <a:buNone/>
                      </a:pPr>
                      <a:r>
                        <a:rPr lang="en-US" sz="2400" b="1" dirty="0">
                          <a:solidFill>
                            <a:srgbClr val="FFFFFF"/>
                          </a:solidFill>
                          <a:latin typeface="GE SS Two" pitchFamily="34" charset="0"/>
                          <a:ea typeface="GE SS Two" pitchFamily="34" charset="-122"/>
                          <a:cs typeface="GE SS Two" pitchFamily="34" charset="-120"/>
                        </a:rPr>
                        <a:t> </a:t>
                      </a:r>
                      <a:r>
                        <a:rPr lang="en-US" sz="2400" b="1" dirty="0" err="1">
                          <a:solidFill>
                            <a:srgbClr val="FFFFFF"/>
                          </a:solidFill>
                          <a:latin typeface="GE SS Two" pitchFamily="34" charset="0"/>
                          <a:ea typeface="GE SS Two" pitchFamily="34" charset="-122"/>
                          <a:cs typeface="GE SS Two" pitchFamily="34" charset="-120"/>
                        </a:rPr>
                        <a:t>درجة</a:t>
                      </a:r>
                      <a:r>
                        <a:rPr lang="en-US" sz="2400" b="1" baseline="0" dirty="0">
                          <a:solidFill>
                            <a:srgbClr val="FFFFFF"/>
                          </a:solidFill>
                          <a:latin typeface="GE SS Two" pitchFamily="34" charset="0"/>
                          <a:ea typeface="GE SS Two" pitchFamily="34" charset="-122"/>
                          <a:cs typeface="GE SS Two" pitchFamily="34" charset="-120"/>
                        </a:rPr>
                        <a:t> </a:t>
                      </a:r>
                      <a:r>
                        <a:rPr lang="en-US" sz="2400" b="1" dirty="0" err="1">
                          <a:solidFill>
                            <a:srgbClr val="FFFFFF"/>
                          </a:solidFill>
                          <a:latin typeface="GE SS Two" pitchFamily="34" charset="0"/>
                          <a:ea typeface="GE SS Two" pitchFamily="34" charset="-122"/>
                          <a:cs typeface="GE SS Two" pitchFamily="34" charset="-120"/>
                        </a:rPr>
                        <a:t>اعتماده</a:t>
                      </a:r>
                      <a:r>
                        <a:rPr lang="en-US" sz="2400" b="1" dirty="0">
                          <a:solidFill>
                            <a:srgbClr val="FFFFFF"/>
                          </a:solidFill>
                          <a:latin typeface="GE SS Two" pitchFamily="34" charset="0"/>
                          <a:ea typeface="GE SS Two" pitchFamily="34" charset="-122"/>
                          <a:cs typeface="GE SS Two" pitchFamily="34" charset="-120"/>
                        </a:rPr>
                        <a:t>             </a:t>
                      </a:r>
                      <a:endParaRPr lang="en-US" sz="2400" dirty="0">
                        <a:latin typeface="GE SS Two" charset="0"/>
                        <a:ea typeface="GE SS Two" charset="0"/>
                        <a:cs typeface="GE SS Tw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rgbClr val="FFFFFF"/>
                          </a:solidFill>
                          <a:latin typeface="GE SS Two" pitchFamily="34" charset="0"/>
                          <a:ea typeface="GE SS Two" pitchFamily="34" charset="-122"/>
                          <a:cs typeface="GE SS Two" pitchFamily="34" charset="-120"/>
                        </a:rPr>
                        <a:t> توافقه مع </a:t>
                      </a:r>
                      <a:r>
                        <a:rPr lang="en-US" sz="2400" b="1" dirty="0" err="1">
                          <a:solidFill>
                            <a:srgbClr val="FFFFFF"/>
                          </a:solidFill>
                          <a:latin typeface="GE SS Two" pitchFamily="34" charset="0"/>
                          <a:ea typeface="GE SS Two" pitchFamily="34" charset="-122"/>
                          <a:cs typeface="GE SS Two" pitchFamily="34" charset="-120"/>
                        </a:rPr>
                        <a:t>الأونروا</a:t>
                      </a:r>
                      <a:r>
                        <a:rPr lang="en-US" sz="2400" b="1" dirty="0">
                          <a:solidFill>
                            <a:srgbClr val="FFFFFF"/>
                          </a:solidFill>
                          <a:latin typeface="GE SS Two" pitchFamily="34" charset="0"/>
                          <a:ea typeface="GE SS Two" pitchFamily="34" charset="-122"/>
                          <a:cs typeface="GE SS Two" pitchFamily="34" charset="-120"/>
                        </a:rPr>
                        <a:t>     </a:t>
                      </a:r>
                      <a:endParaRPr lang="en-US" sz="2400" dirty="0">
                        <a:latin typeface="GE SS Two" charset="0"/>
                        <a:ea typeface="GE SS Two" charset="0"/>
                        <a:cs typeface="GE SS Tw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rgbClr val="FFFFFF"/>
                          </a:solidFill>
                          <a:latin typeface="GE SS Two" pitchFamily="34" charset="0"/>
                          <a:ea typeface="GE SS Two" pitchFamily="34" charset="-122"/>
                          <a:cs typeface="GE SS Two" pitchFamily="34" charset="-120"/>
                        </a:rPr>
                        <a:t> تعليل </a:t>
                      </a:r>
                      <a:r>
                        <a:rPr lang="en-US" sz="2400" b="1" dirty="0" err="1">
                          <a:solidFill>
                            <a:srgbClr val="FFFFFF"/>
                          </a:solidFill>
                          <a:latin typeface="GE SS Two" pitchFamily="34" charset="0"/>
                          <a:ea typeface="GE SS Two" pitchFamily="34" charset="-122"/>
                          <a:cs typeface="GE SS Two" pitchFamily="34" charset="-120"/>
                        </a:rPr>
                        <a:t>استخدامه</a:t>
                      </a:r>
                      <a:r>
                        <a:rPr lang="en-US" sz="2400" b="1" dirty="0">
                          <a:solidFill>
                            <a:srgbClr val="FFFFFF"/>
                          </a:solidFill>
                          <a:latin typeface="GE SS Two" pitchFamily="34" charset="0"/>
                          <a:ea typeface="GE SS Two" pitchFamily="34" charset="-122"/>
                          <a:cs typeface="GE SS Two" pitchFamily="34" charset="-120"/>
                        </a:rPr>
                        <a:t>            </a:t>
                      </a:r>
                      <a:endParaRPr lang="en-US" sz="2400" dirty="0">
                        <a:latin typeface="GE SS Two" charset="0"/>
                        <a:ea typeface="GE SS Two" charset="0"/>
                        <a:cs typeface="GE SS Tw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rgbClr val="FFFFFF"/>
                          </a:solidFill>
                          <a:latin typeface="GE SS Two" pitchFamily="34" charset="0"/>
                          <a:ea typeface="GE SS Two" pitchFamily="34" charset="-122"/>
                          <a:cs typeface="GE SS Two" pitchFamily="34" charset="-120"/>
                        </a:rPr>
                        <a:t>المعيار             </a:t>
                      </a:r>
                      <a:endParaRPr lang="en-US" sz="2400" dirty="0">
                        <a:latin typeface="GE SS Two" charset="0"/>
                        <a:ea typeface="GE SS Two" charset="0"/>
                        <a:cs typeface="GE SS Tw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rgbClr val="FFFFFF"/>
                          </a:solidFill>
                          <a:latin typeface="GE SS Two" pitchFamily="34" charset="0"/>
                          <a:ea typeface="GE SS Two" pitchFamily="34" charset="-122"/>
                          <a:cs typeface="GE SS Two" pitchFamily="34" charset="-120"/>
                        </a:rPr>
                        <a:t>الاتجاه             </a:t>
                      </a:r>
                      <a:endParaRPr lang="en-US" sz="2400" dirty="0">
                        <a:latin typeface="GE SS Two" charset="0"/>
                        <a:ea typeface="GE SS Two" charset="0"/>
                        <a:cs typeface="GE SS Tw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57209">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57209">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50859">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buNone/>
                      </a:pPr>
                      <a:endParaRPr lang="en-US" sz="175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601852" y="821234"/>
            <a:ext cx="3476935" cy="5215533"/>
          </a:xfrm>
          <a:prstGeom prst="rect">
            <a:avLst/>
          </a:prstGeom>
        </p:spPr>
      </p:pic>
      <p:sp>
        <p:nvSpPr>
          <p:cNvPr id="4" name="Shape 0"/>
          <p:cNvSpPr/>
          <p:nvPr/>
        </p:nvSpPr>
        <p:spPr>
          <a:xfrm>
            <a:off x="6053978" y="1176933"/>
            <a:ext cx="933923" cy="342999"/>
          </a:xfrm>
          <a:prstGeom prst="roundRect">
            <a:avLst>
              <a:gd name="adj" fmla="val 49999"/>
            </a:avLst>
          </a:prstGeom>
          <a:solidFill>
            <a:srgbClr val="D4E9F7"/>
          </a:solidFill>
          <a:ln/>
        </p:spPr>
      </p:sp>
      <p:sp>
        <p:nvSpPr>
          <p:cNvPr id="5" name="Text 1"/>
          <p:cNvSpPr/>
          <p:nvPr/>
        </p:nvSpPr>
        <p:spPr>
          <a:xfrm>
            <a:off x="5579724" y="1244600"/>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1.2</a:t>
            </a:r>
            <a:endParaRPr lang="ar-SA" sz="1400" dirty="0"/>
          </a:p>
        </p:txBody>
      </p:sp>
      <p:sp>
        <p:nvSpPr>
          <p:cNvPr id="6" name="Text 2"/>
          <p:cNvSpPr/>
          <p:nvPr/>
        </p:nvSpPr>
        <p:spPr>
          <a:xfrm>
            <a:off x="631908" y="1610122"/>
            <a:ext cx="6355993" cy="2227064"/>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650" dirty="0">
                <a:solidFill>
                  <a:srgbClr val="2E3C4E"/>
                </a:solidFill>
                <a:latin typeface="Myriad "/>
                <a:ea typeface="GE SS Two Light" pitchFamily="34" charset="-122"/>
                <a:cs typeface="GE SS Two Light" pitchFamily="34" charset="-120"/>
              </a:rPr>
              <a:t>1.2</a:t>
            </a:r>
            <a:r>
              <a:rPr lang="ar-SA" altLang="en-US" sz="4650" dirty="0">
                <a:solidFill>
                  <a:srgbClr val="2E3C4E"/>
                </a:solidFill>
                <a:latin typeface="GE SS Two Light" pitchFamily="34" charset="0"/>
                <a:ea typeface="GE SS Two Light" pitchFamily="34" charset="-122"/>
                <a:cs typeface="GE SS Two Light" pitchFamily="34" charset="-120"/>
              </a:rPr>
              <a:t>— استخدام معايير تقييم الاتجاهات الحديثة في التشغيل</a:t>
            </a:r>
            <a:endParaRPr lang="ar-SA" sz="4650" dirty="0"/>
          </a:p>
        </p:txBody>
      </p:sp>
      <p:sp>
        <p:nvSpPr>
          <p:cNvPr id="7" name="Text 3"/>
          <p:cNvSpPr/>
          <p:nvPr/>
        </p:nvSpPr>
        <p:spPr>
          <a:xfrm>
            <a:off x="3950990" y="4452144"/>
            <a:ext cx="3036911"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8" name="Text 4"/>
          <p:cNvSpPr/>
          <p:nvPr/>
        </p:nvSpPr>
        <p:spPr>
          <a:xfrm>
            <a:off x="3950990" y="4958655"/>
            <a:ext cx="3036911"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 (تعلّم مُيسّر عبر الإنترنت)</a:t>
            </a:r>
            <a:endParaRPr lang="ar-SA" sz="1750" dirty="0"/>
          </a:p>
        </p:txBody>
      </p:sp>
      <p:sp>
        <p:nvSpPr>
          <p:cNvPr id="9" name="Text 5"/>
          <p:cNvSpPr/>
          <p:nvPr/>
        </p:nvSpPr>
        <p:spPr>
          <a:xfrm>
            <a:off x="631908" y="4452144"/>
            <a:ext cx="303701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10" name="Text 6"/>
          <p:cNvSpPr/>
          <p:nvPr/>
        </p:nvSpPr>
        <p:spPr>
          <a:xfrm>
            <a:off x="631908" y="4958655"/>
            <a:ext cx="3037010" cy="722313"/>
          </a:xfrm>
          <a:prstGeom prst="rect">
            <a:avLst/>
          </a:prstGeom>
          <a:noFill/>
          <a:ln/>
        </p:spPr>
        <p:txBody>
          <a:bodyPr wrap="square" lIns="0" tIns="0" rIns="0" bIns="0" rtlCol="0" anchor="t">
            <a:normAutofit/>
          </a:bodyPr>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فردي يتحول إلى جماعي، مع مشاركة فاعلة من الميسّر</a:t>
            </a:r>
            <a:endParaRPr lang="ar-SA" sz="1750" dirty="0"/>
          </a:p>
        </p:txBody>
      </p:sp>
      <p:sp>
        <p:nvSpPr>
          <p:cNvPr id="11" name="Shape 7"/>
          <p:cNvSpPr/>
          <p:nvPr/>
        </p:nvSpPr>
        <p:spPr>
          <a:xfrm>
            <a:off x="3925591" y="4175720"/>
            <a:ext cx="3087709" cy="50800"/>
          </a:xfrm>
          <a:prstGeom prst="rect">
            <a:avLst/>
          </a:prstGeom>
          <a:solidFill>
            <a:srgbClr val="00AEEF"/>
          </a:solidFill>
          <a:ln/>
        </p:spPr>
      </p:sp>
      <p:sp>
        <p:nvSpPr>
          <p:cNvPr id="12" name="Shape 8"/>
          <p:cNvSpPr/>
          <p:nvPr/>
        </p:nvSpPr>
        <p:spPr>
          <a:xfrm>
            <a:off x="606509" y="4175720"/>
            <a:ext cx="3087809" cy="50800"/>
          </a:xfrm>
          <a:prstGeom prst="rect">
            <a:avLst/>
          </a:prstGeom>
          <a:solidFill>
            <a:srgbClr val="00AEEF"/>
          </a:solidFill>
          <a:ln/>
        </p:spPr>
      </p:sp>
    </p:spTree>
    <p:extLst>
      <p:ext uri="{BB962C8B-B14F-4D97-AF65-F5344CB8AC3E}">
        <p14:creationId xmlns:p14="http://schemas.microsoft.com/office/powerpoint/2010/main" val="3349628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31908" y="810419"/>
            <a:ext cx="10927878" cy="482501"/>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1.2</a:t>
            </a:r>
            <a:r>
              <a:rPr lang="ar-SA" altLang="en-US" sz="3600" dirty="0">
                <a:solidFill>
                  <a:srgbClr val="2E3C4E"/>
                </a:solidFill>
                <a:latin typeface="GE SS Two Light" pitchFamily="34" charset="0"/>
                <a:ea typeface="GE SS Two Light" pitchFamily="34" charset="-122"/>
                <a:cs typeface="GE SS Two Light" pitchFamily="34" charset="-120"/>
              </a:rPr>
              <a:t> — الاتجاهات المناسبة للأونروا</a:t>
            </a:r>
            <a:endParaRPr lang="ar-SA" sz="3600" dirty="0"/>
          </a:p>
        </p:txBody>
      </p:sp>
      <p:sp>
        <p:nvSpPr>
          <p:cNvPr id="3" name="Shape 1"/>
          <p:cNvSpPr/>
          <p:nvPr/>
        </p:nvSpPr>
        <p:spPr>
          <a:xfrm>
            <a:off x="7980857" y="2070298"/>
            <a:ext cx="3358967" cy="146645"/>
          </a:xfrm>
          <a:prstGeom prst="roundRect">
            <a:avLst>
              <a:gd name="adj" fmla="val 49999"/>
            </a:avLst>
          </a:prstGeom>
          <a:solidFill>
            <a:srgbClr val="00AEEF"/>
          </a:solidFill>
          <a:ln w="6350">
            <a:solidFill>
              <a:srgbClr val="0094D5"/>
            </a:solidFill>
            <a:prstDash val="solid"/>
          </a:ln>
        </p:spPr>
      </p:sp>
      <p:sp>
        <p:nvSpPr>
          <p:cNvPr id="4" name="Text 2"/>
          <p:cNvSpPr/>
          <p:nvPr/>
        </p:nvSpPr>
        <p:spPr>
          <a:xfrm>
            <a:off x="8127400" y="2459038"/>
            <a:ext cx="3285745" cy="241201"/>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التشغيل القائم على المهارات</a:t>
            </a:r>
            <a:endParaRPr lang="ar-SA" dirty="0"/>
          </a:p>
        </p:txBody>
      </p:sp>
      <p:sp>
        <p:nvSpPr>
          <p:cNvPr id="5" name="Shape 3"/>
          <p:cNvSpPr/>
          <p:nvPr/>
        </p:nvSpPr>
        <p:spPr>
          <a:xfrm>
            <a:off x="4306482" y="1850231"/>
            <a:ext cx="3358967" cy="146645"/>
          </a:xfrm>
          <a:prstGeom prst="roundRect">
            <a:avLst>
              <a:gd name="adj" fmla="val 49999"/>
            </a:avLst>
          </a:prstGeom>
          <a:solidFill>
            <a:srgbClr val="00AEEF"/>
          </a:solidFill>
          <a:ln w="6350">
            <a:solidFill>
              <a:srgbClr val="0094D5"/>
            </a:solidFill>
            <a:prstDash val="solid"/>
          </a:ln>
        </p:spPr>
      </p:sp>
      <p:sp>
        <p:nvSpPr>
          <p:cNvPr id="6" name="Text 4"/>
          <p:cNvSpPr/>
          <p:nvPr/>
        </p:nvSpPr>
        <p:spPr>
          <a:xfrm>
            <a:off x="4453025" y="2238969"/>
            <a:ext cx="3285745" cy="702221"/>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خدمات التشغيل القائمة على بيانات سوق العمل</a:t>
            </a:r>
            <a:endParaRPr lang="ar-SA" dirty="0"/>
          </a:p>
        </p:txBody>
      </p:sp>
      <p:sp>
        <p:nvSpPr>
          <p:cNvPr id="7" name="Shape 5"/>
          <p:cNvSpPr/>
          <p:nvPr/>
        </p:nvSpPr>
        <p:spPr>
          <a:xfrm>
            <a:off x="632107" y="1630263"/>
            <a:ext cx="3358967" cy="146645"/>
          </a:xfrm>
          <a:prstGeom prst="roundRect">
            <a:avLst>
              <a:gd name="adj" fmla="val 49999"/>
            </a:avLst>
          </a:prstGeom>
          <a:solidFill>
            <a:srgbClr val="00AEEF"/>
          </a:solidFill>
          <a:ln w="6350">
            <a:solidFill>
              <a:srgbClr val="0094D5"/>
            </a:solidFill>
            <a:prstDash val="solid"/>
          </a:ln>
        </p:spPr>
      </p:sp>
      <p:sp>
        <p:nvSpPr>
          <p:cNvPr id="8" name="Text 6"/>
          <p:cNvSpPr/>
          <p:nvPr/>
        </p:nvSpPr>
        <p:spPr>
          <a:xfrm>
            <a:off x="778649" y="2019002"/>
            <a:ext cx="3285745" cy="702221"/>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التحول الرقمي في خدمات التشغيل</a:t>
            </a:r>
            <a:endParaRPr lang="ar-SA" dirty="0"/>
          </a:p>
        </p:txBody>
      </p:sp>
      <p:sp>
        <p:nvSpPr>
          <p:cNvPr id="9" name="Shape 7"/>
          <p:cNvSpPr/>
          <p:nvPr/>
        </p:nvSpPr>
        <p:spPr>
          <a:xfrm>
            <a:off x="7980857" y="3550047"/>
            <a:ext cx="3358967" cy="146645"/>
          </a:xfrm>
          <a:prstGeom prst="roundRect">
            <a:avLst>
              <a:gd name="adj" fmla="val 49999"/>
            </a:avLst>
          </a:prstGeom>
          <a:solidFill>
            <a:srgbClr val="00AEEF"/>
          </a:solidFill>
          <a:ln w="6350">
            <a:solidFill>
              <a:srgbClr val="0094D5"/>
            </a:solidFill>
            <a:prstDash val="solid"/>
          </a:ln>
        </p:spPr>
      </p:sp>
      <p:sp>
        <p:nvSpPr>
          <p:cNvPr id="10" name="Text 8"/>
          <p:cNvSpPr/>
          <p:nvPr/>
        </p:nvSpPr>
        <p:spPr>
          <a:xfrm>
            <a:off x="8127400" y="3938786"/>
            <a:ext cx="3285745" cy="241201"/>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الذكاء الاصطناعي في خدمات</a:t>
            </a:r>
            <a:endParaRPr lang="ar-JO" altLang="en-US"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التشغيل</a:t>
            </a:r>
            <a:endParaRPr lang="ar-SA" dirty="0"/>
          </a:p>
        </p:txBody>
      </p:sp>
      <p:sp>
        <p:nvSpPr>
          <p:cNvPr id="11" name="Shape 9"/>
          <p:cNvSpPr/>
          <p:nvPr/>
        </p:nvSpPr>
        <p:spPr>
          <a:xfrm>
            <a:off x="4306482" y="3329980"/>
            <a:ext cx="3358967" cy="146645"/>
          </a:xfrm>
          <a:prstGeom prst="roundRect">
            <a:avLst>
              <a:gd name="adj" fmla="val 49999"/>
            </a:avLst>
          </a:prstGeom>
          <a:solidFill>
            <a:srgbClr val="00AEEF"/>
          </a:solidFill>
          <a:ln w="6350">
            <a:solidFill>
              <a:srgbClr val="0094D5"/>
            </a:solidFill>
            <a:prstDash val="solid"/>
          </a:ln>
        </p:spPr>
      </p:sp>
      <p:sp>
        <p:nvSpPr>
          <p:cNvPr id="12" name="Text 10"/>
          <p:cNvSpPr/>
          <p:nvPr/>
        </p:nvSpPr>
        <p:spPr>
          <a:xfrm>
            <a:off x="4453025" y="3718718"/>
            <a:ext cx="3285745" cy="775641"/>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الشراكة مع أصحاب العمل والربط بسوق العمل</a:t>
            </a:r>
            <a:endParaRPr lang="ar-SA" dirty="0"/>
          </a:p>
        </p:txBody>
      </p:sp>
      <p:sp>
        <p:nvSpPr>
          <p:cNvPr id="13" name="Shape 11"/>
          <p:cNvSpPr/>
          <p:nvPr/>
        </p:nvSpPr>
        <p:spPr>
          <a:xfrm>
            <a:off x="632107" y="3110012"/>
            <a:ext cx="3358967" cy="146645"/>
          </a:xfrm>
          <a:prstGeom prst="roundRect">
            <a:avLst>
              <a:gd name="adj" fmla="val 49999"/>
            </a:avLst>
          </a:prstGeom>
          <a:solidFill>
            <a:srgbClr val="00AEEF"/>
          </a:solidFill>
          <a:ln w="6350">
            <a:solidFill>
              <a:srgbClr val="0094D5"/>
            </a:solidFill>
            <a:prstDash val="solid"/>
          </a:ln>
        </p:spPr>
      </p:sp>
      <p:sp>
        <p:nvSpPr>
          <p:cNvPr id="14" name="Text 12"/>
          <p:cNvSpPr/>
          <p:nvPr/>
        </p:nvSpPr>
        <p:spPr>
          <a:xfrm>
            <a:off x="778649" y="3498750"/>
            <a:ext cx="3285745" cy="944315"/>
          </a:xfrm>
          <a:prstGeom prst="rect">
            <a:avLst/>
          </a:prstGeom>
          <a:noFill/>
          <a:ln/>
        </p:spPr>
        <p:txBody>
          <a:bodyPr wrap="square" lIns="0" tIns="0" rIns="0" bIns="0" rtlCol="0" anchor="t">
            <a:norm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منظومة متكاملة لقابلية التوظيف والإرشاد والوضع في العمل</a:t>
            </a:r>
            <a:endParaRPr lang="ar-SA" dirty="0"/>
          </a:p>
        </p:txBody>
      </p:sp>
      <p:sp>
        <p:nvSpPr>
          <p:cNvPr id="15" name="Shape 13"/>
          <p:cNvSpPr/>
          <p:nvPr/>
        </p:nvSpPr>
        <p:spPr>
          <a:xfrm>
            <a:off x="4379527" y="5029795"/>
            <a:ext cx="3358967" cy="146645"/>
          </a:xfrm>
          <a:prstGeom prst="roundRect">
            <a:avLst>
              <a:gd name="adj" fmla="val 49999"/>
            </a:avLst>
          </a:prstGeom>
          <a:solidFill>
            <a:srgbClr val="00AEEF"/>
          </a:solidFill>
          <a:ln w="6350">
            <a:solidFill>
              <a:srgbClr val="0094D5"/>
            </a:solidFill>
            <a:prstDash val="solid"/>
          </a:ln>
        </p:spPr>
      </p:sp>
      <p:sp>
        <p:nvSpPr>
          <p:cNvPr id="16" name="Text 14"/>
          <p:cNvSpPr/>
          <p:nvPr/>
        </p:nvSpPr>
        <p:spPr>
          <a:xfrm>
            <a:off x="4526070" y="5418534"/>
            <a:ext cx="3285745" cy="797620"/>
          </a:xfrm>
          <a:prstGeom prst="rect">
            <a:avLst/>
          </a:prstGeom>
          <a:noFill/>
          <a:ln/>
        </p:spPr>
        <p:txBody>
          <a:bodyPr wrap="square" lIns="0" tIns="0" rIns="0" bIns="0" rtlCol="0" anchor="t">
            <a:noAutofit/>
          </a:bodyPr>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الاستجابة المستمرة للمهارات والوظائف الناشئة</a:t>
            </a:r>
            <a:endParaRPr lang="ar-SA" dirty="0"/>
          </a:p>
        </p:txBody>
      </p:sp>
      <p:sp>
        <p:nvSpPr>
          <p:cNvPr id="17" name="Shape 15"/>
          <p:cNvSpPr/>
          <p:nvPr/>
        </p:nvSpPr>
        <p:spPr>
          <a:xfrm>
            <a:off x="11119762" y="1923604"/>
            <a:ext cx="440024" cy="440035"/>
          </a:xfrm>
          <a:prstGeom prst="ellipse">
            <a:avLst/>
          </a:prstGeom>
          <a:solidFill>
            <a:srgbClr val="00AEEF"/>
          </a:solidFill>
          <a:ln w="6350">
            <a:solidFill>
              <a:srgbClr val="0094D5"/>
            </a:solidFill>
            <a:prstDash val="solid"/>
          </a:ln>
        </p:spPr>
      </p:sp>
      <p:pic>
        <p:nvPicPr>
          <p:cNvPr id="18"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229793" y="2033637"/>
            <a:ext cx="219962" cy="219968"/>
          </a:xfrm>
          <a:prstGeom prst="rect">
            <a:avLst/>
          </a:prstGeom>
        </p:spPr>
      </p:pic>
      <p:sp>
        <p:nvSpPr>
          <p:cNvPr id="19" name="Shape 16"/>
          <p:cNvSpPr/>
          <p:nvPr/>
        </p:nvSpPr>
        <p:spPr>
          <a:xfrm>
            <a:off x="7445387" y="1703536"/>
            <a:ext cx="440024" cy="440035"/>
          </a:xfrm>
          <a:prstGeom prst="ellipse">
            <a:avLst/>
          </a:prstGeom>
          <a:solidFill>
            <a:srgbClr val="00AEEF"/>
          </a:solidFill>
          <a:ln w="6350">
            <a:solidFill>
              <a:srgbClr val="0094D5"/>
            </a:solidFill>
            <a:prstDash val="solid"/>
          </a:ln>
        </p:spPr>
      </p:sp>
      <p:pic>
        <p:nvPicPr>
          <p:cNvPr id="2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55418" y="1813570"/>
            <a:ext cx="219962" cy="219968"/>
          </a:xfrm>
          <a:prstGeom prst="rect">
            <a:avLst/>
          </a:prstGeom>
        </p:spPr>
      </p:pic>
      <p:sp>
        <p:nvSpPr>
          <p:cNvPr id="21" name="Shape 17"/>
          <p:cNvSpPr/>
          <p:nvPr/>
        </p:nvSpPr>
        <p:spPr>
          <a:xfrm>
            <a:off x="3771012" y="1483568"/>
            <a:ext cx="440024" cy="440035"/>
          </a:xfrm>
          <a:prstGeom prst="ellipse">
            <a:avLst/>
          </a:prstGeom>
          <a:solidFill>
            <a:srgbClr val="00AEEF"/>
          </a:solidFill>
          <a:ln w="6350">
            <a:solidFill>
              <a:srgbClr val="0094D5"/>
            </a:solidFill>
            <a:prstDash val="solid"/>
          </a:ln>
        </p:spPr>
      </p:sp>
      <p:pic>
        <p:nvPicPr>
          <p:cNvPr id="2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81043" y="1593602"/>
            <a:ext cx="219962" cy="219968"/>
          </a:xfrm>
          <a:prstGeom prst="rect">
            <a:avLst/>
          </a:prstGeom>
        </p:spPr>
      </p:pic>
      <p:sp>
        <p:nvSpPr>
          <p:cNvPr id="23" name="Shape 18"/>
          <p:cNvSpPr/>
          <p:nvPr/>
        </p:nvSpPr>
        <p:spPr>
          <a:xfrm>
            <a:off x="11119762" y="3403352"/>
            <a:ext cx="440024" cy="440035"/>
          </a:xfrm>
          <a:prstGeom prst="ellipse">
            <a:avLst/>
          </a:prstGeom>
          <a:solidFill>
            <a:srgbClr val="00AEEF"/>
          </a:solidFill>
          <a:ln w="6350">
            <a:solidFill>
              <a:srgbClr val="0094D5"/>
            </a:solidFill>
            <a:prstDash val="solid"/>
          </a:ln>
        </p:spPr>
      </p:sp>
      <p:pic>
        <p:nvPicPr>
          <p:cNvPr id="24"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229793" y="3513386"/>
            <a:ext cx="219962" cy="219968"/>
          </a:xfrm>
          <a:prstGeom prst="rect">
            <a:avLst/>
          </a:prstGeom>
        </p:spPr>
      </p:pic>
      <p:sp>
        <p:nvSpPr>
          <p:cNvPr id="25" name="Shape 19"/>
          <p:cNvSpPr/>
          <p:nvPr/>
        </p:nvSpPr>
        <p:spPr>
          <a:xfrm>
            <a:off x="7445387" y="3183285"/>
            <a:ext cx="440024" cy="440035"/>
          </a:xfrm>
          <a:prstGeom prst="ellipse">
            <a:avLst/>
          </a:prstGeom>
          <a:solidFill>
            <a:srgbClr val="00AEEF"/>
          </a:solidFill>
          <a:ln w="6350">
            <a:solidFill>
              <a:srgbClr val="0094D5"/>
            </a:solidFill>
            <a:prstDash val="solid"/>
          </a:ln>
        </p:spPr>
      </p:sp>
      <p:pic>
        <p:nvPicPr>
          <p:cNvPr id="2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55418" y="3293318"/>
            <a:ext cx="219962" cy="219968"/>
          </a:xfrm>
          <a:prstGeom prst="rect">
            <a:avLst/>
          </a:prstGeom>
        </p:spPr>
      </p:pic>
      <p:sp>
        <p:nvSpPr>
          <p:cNvPr id="27" name="Shape 20"/>
          <p:cNvSpPr/>
          <p:nvPr/>
        </p:nvSpPr>
        <p:spPr>
          <a:xfrm>
            <a:off x="3771012" y="2963317"/>
            <a:ext cx="440024" cy="440035"/>
          </a:xfrm>
          <a:prstGeom prst="ellipse">
            <a:avLst/>
          </a:prstGeom>
          <a:solidFill>
            <a:srgbClr val="00AEEF"/>
          </a:solidFill>
          <a:ln w="6350">
            <a:solidFill>
              <a:srgbClr val="0094D5"/>
            </a:solidFill>
            <a:prstDash val="solid"/>
          </a:ln>
        </p:spPr>
      </p:sp>
      <p:pic>
        <p:nvPicPr>
          <p:cNvPr id="28"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81043" y="3073350"/>
            <a:ext cx="219962" cy="219968"/>
          </a:xfrm>
          <a:prstGeom prst="rect">
            <a:avLst/>
          </a:prstGeom>
        </p:spPr>
      </p:pic>
      <p:sp>
        <p:nvSpPr>
          <p:cNvPr id="29" name="Shape 21"/>
          <p:cNvSpPr/>
          <p:nvPr/>
        </p:nvSpPr>
        <p:spPr>
          <a:xfrm>
            <a:off x="7673174" y="4883100"/>
            <a:ext cx="440024" cy="440035"/>
          </a:xfrm>
          <a:prstGeom prst="ellipse">
            <a:avLst/>
          </a:prstGeom>
          <a:solidFill>
            <a:srgbClr val="00AEEF"/>
          </a:solidFill>
          <a:ln w="6350">
            <a:solidFill>
              <a:srgbClr val="0094D5"/>
            </a:solidFill>
            <a:prstDash val="solid"/>
          </a:ln>
        </p:spPr>
      </p:sp>
      <p:pic>
        <p:nvPicPr>
          <p:cNvPr id="30" name="Image 6" descr="preencoded.png"/>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83205" y="4993134"/>
            <a:ext cx="219962" cy="21996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31908" y="878483"/>
            <a:ext cx="10927878" cy="1187847"/>
          </a:xfrm>
          <a:prstGeom prst="rect">
            <a:avLst/>
          </a:prstGeom>
          <a:noFill/>
          <a:ln/>
        </p:spPr>
        <p:txBody>
          <a:bodyPr wrap="square" lIns="0" tIns="0" rIns="0" bIns="0" rtlCol="0" anchor="t">
            <a:normAutofit lnSpcReduction="10000"/>
          </a:bodyPr>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1.2</a:t>
            </a:r>
            <a:r>
              <a:rPr lang="ar-SA" altLang="en-US" sz="3700" dirty="0">
                <a:solidFill>
                  <a:srgbClr val="2E3C4E"/>
                </a:solidFill>
                <a:latin typeface="GE SS Two Light" pitchFamily="34" charset="0"/>
                <a:ea typeface="GE SS Two Light" pitchFamily="34" charset="-122"/>
                <a:cs typeface="GE SS Two Light" pitchFamily="34" charset="-120"/>
              </a:rPr>
              <a:t> — معايير التقييم وتحديد الاتجاهات المناسبة للأونروا</a:t>
            </a:r>
            <a:endParaRPr lang="ar-SA" sz="3700" dirty="0"/>
          </a:p>
        </p:txBody>
      </p:sp>
      <p:graphicFrame>
        <p:nvGraphicFramePr>
          <p:cNvPr id="19" name="Table 0"/>
          <p:cNvGraphicFramePr>
            <a:graphicFrameLocks noGrp="1"/>
          </p:cNvGraphicFramePr>
          <p:nvPr>
            <p:extLst>
              <p:ext uri="{D42A27DB-BD31-4B8C-83A1-F6EECF244321}">
                <p14:modId xmlns:p14="http://schemas.microsoft.com/office/powerpoint/2010/main" val="2904579417"/>
              </p:ext>
            </p:extLst>
          </p:nvPr>
        </p:nvGraphicFramePr>
        <p:xfrm>
          <a:off x="393896" y="2193228"/>
          <a:ext cx="11165892" cy="4144120"/>
        </p:xfrm>
        <a:graphic>
          <a:graphicData uri="http://schemas.openxmlformats.org/drawingml/2006/table">
            <a:tbl>
              <a:tblPr/>
              <a:tblGrid>
                <a:gridCol w="9042467">
                  <a:extLst>
                    <a:ext uri="{9D8B030D-6E8A-4147-A177-3AD203B41FA5}">
                      <a16:colId xmlns:a16="http://schemas.microsoft.com/office/drawing/2014/main" val="20000"/>
                    </a:ext>
                  </a:extLst>
                </a:gridCol>
                <a:gridCol w="2123425">
                  <a:extLst>
                    <a:ext uri="{9D8B030D-6E8A-4147-A177-3AD203B41FA5}">
                      <a16:colId xmlns:a16="http://schemas.microsoft.com/office/drawing/2014/main" val="20001"/>
                    </a:ext>
                  </a:extLst>
                </a:gridCol>
              </a:tblGrid>
              <a:tr h="515282">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السؤال الذي نطرحه عند تقييم الاتجاه</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المعيار</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إلى أي مدى يستجيب الاتجاه لاحتياجات سوق العمل والفئات المستهدفة؟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إلى أي مدى يحقق الاتجاه النتائج المستهدفة في تحسين خدمات التشغيل وفرص التوظيف؟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تتناسب الموارد والتكاليف المطلوبة لتطبيق الاتجاه مع النتائج المتوقعة؟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التغير الذي يمكن أن يحدثه الاتجاه في خدمات التشغيل ونتائج الخريجين؟</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يمكن استمرار الاتجاه وتطويره على المدى الطويل؟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1892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إلى أي مدى يتوافق الاتجاه مع الأنظمة والإجراءات والأدوار والخدمات القائمة؟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15282">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إلى أي مدى يوظف الاتجاه البيانات والتقنيات والأنظمة الرقمية لتحسين الخدمة؟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667742"/>
            <a:ext cx="10927878" cy="474960"/>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1.2</a:t>
            </a:r>
            <a:r>
              <a:rPr lang="ar-SA" altLang="en-US" sz="3600" dirty="0">
                <a:solidFill>
                  <a:srgbClr val="2E3C4E"/>
                </a:solidFill>
                <a:latin typeface="GE SS Two Light" pitchFamily="34" charset="0"/>
                <a:ea typeface="GE SS Two Light" pitchFamily="34" charset="-122"/>
                <a:cs typeface="GE SS Two Light" pitchFamily="34" charset="-120"/>
              </a:rPr>
              <a:t> — اتجاهات حديثة في خدمات التشغيل</a:t>
            </a:r>
            <a:endParaRPr lang="ar-SA" sz="3600" dirty="0"/>
          </a:p>
        </p:txBody>
      </p:sp>
      <p:sp>
        <p:nvSpPr>
          <p:cNvPr id="3" name="Text 1"/>
          <p:cNvSpPr/>
          <p:nvPr/>
        </p:nvSpPr>
        <p:spPr>
          <a:xfrm>
            <a:off x="22324" y="1327448"/>
            <a:ext cx="11537463" cy="189309"/>
          </a:xfrm>
          <a:prstGeom prst="rect">
            <a:avLst/>
          </a:prstGeom>
          <a:noFill/>
          <a:ln/>
        </p:spPr>
        <p:txBody>
          <a:bodyPr wrap="none" lIns="0" tIns="0" rIns="0" bIns="0" rtlCol="0" anchor="t"/>
          <a:lstStyle/>
          <a:p>
            <a:pPr marL="0" indent="0" algn="r" rtl="1">
              <a:lnSpc>
                <a:spcPct val="109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تتطور خدمات التشغيل استجابةً لتغير احتياجات سوق العمل، وتطور التكنولوجيا، وتنوع احتياجات الباحثين عن عمل والخريجين. ومن أبرز الاتجاهات التي يمكن دراستها في سياق خدمات التشغيل:</a:t>
            </a:r>
            <a:endParaRPr lang="ar-SA" sz="14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78774" y="1620639"/>
            <a:ext cx="3581013" cy="1649809"/>
          </a:xfrm>
          <a:prstGeom prst="rect">
            <a:avLst/>
          </a:prstGeom>
        </p:spPr>
      </p:pic>
      <p:sp>
        <p:nvSpPr>
          <p:cNvPr id="5" name="Text 2"/>
          <p:cNvSpPr/>
          <p:nvPr/>
        </p:nvSpPr>
        <p:spPr>
          <a:xfrm>
            <a:off x="8142183" y="2198191"/>
            <a:ext cx="3254194" cy="1438279"/>
          </a:xfrm>
          <a:prstGeom prst="rect">
            <a:avLst/>
          </a:prstGeom>
          <a:noFill/>
          <a:ln/>
        </p:spPr>
        <p:txBody>
          <a:bodyPr wrap="square" lIns="0" tIns="0" rIns="0" bIns="0" rtlCol="0" anchor="t">
            <a:normAutofit/>
          </a:bodyPr>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استخدام الذكاء الاصطناعي والبيانات في دعم قرارات التشغيل</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05391" y="1620639"/>
            <a:ext cx="3581013" cy="1649809"/>
          </a:xfrm>
          <a:prstGeom prst="rect">
            <a:avLst/>
          </a:prstGeom>
        </p:spPr>
      </p:pic>
      <p:sp>
        <p:nvSpPr>
          <p:cNvPr id="8" name="Text 4"/>
          <p:cNvSpPr/>
          <p:nvPr/>
        </p:nvSpPr>
        <p:spPr>
          <a:xfrm>
            <a:off x="4468800" y="2198191"/>
            <a:ext cx="3254194" cy="719138"/>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تقديم خدمات تشغيل متكاملة</a:t>
            </a:r>
            <a:endParaRPr lang="ar-JO" altLang="en-US"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 ومترابطة</a:t>
            </a:r>
            <a:endParaRPr lang="ar-SA"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1620639"/>
            <a:ext cx="3581013" cy="1649809"/>
          </a:xfrm>
          <a:prstGeom prst="rect">
            <a:avLst/>
          </a:prstGeom>
        </p:spPr>
      </p:pic>
      <p:sp>
        <p:nvSpPr>
          <p:cNvPr id="10" name="Text 5"/>
          <p:cNvSpPr/>
          <p:nvPr/>
        </p:nvSpPr>
        <p:spPr>
          <a:xfrm>
            <a:off x="795417" y="2198191"/>
            <a:ext cx="3254194" cy="719138"/>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تفعيل الإرشاد والتوجيه المهني</a:t>
            </a:r>
            <a:endParaRPr lang="ar-SA"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78774" y="3362821"/>
            <a:ext cx="3581013" cy="1215827"/>
          </a:xfrm>
          <a:prstGeom prst="rect">
            <a:avLst/>
          </a:prstGeom>
        </p:spPr>
      </p:pic>
      <p:sp>
        <p:nvSpPr>
          <p:cNvPr id="12" name="Text 6"/>
          <p:cNvSpPr/>
          <p:nvPr/>
        </p:nvSpPr>
        <p:spPr>
          <a:xfrm>
            <a:off x="8142183" y="3940373"/>
            <a:ext cx="3254194" cy="1438279"/>
          </a:xfrm>
          <a:prstGeom prst="rect">
            <a:avLst/>
          </a:prstGeom>
          <a:noFill/>
          <a:ln/>
        </p:spPr>
        <p:txBody>
          <a:bodyPr wrap="square" lIns="0" tIns="0" rIns="0" bIns="0" rtlCol="0" anchor="t">
            <a:normAutofit/>
          </a:bodyPr>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اكتشاف المواهب والكفايات وتوجيهها مهنيًا</a:t>
            </a:r>
            <a:endParaRPr lang="ar-SA"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05391" y="3362821"/>
            <a:ext cx="3581013" cy="1215827"/>
          </a:xfrm>
          <a:prstGeom prst="rect">
            <a:avLst/>
          </a:prstGeom>
        </p:spPr>
      </p:pic>
      <p:sp>
        <p:nvSpPr>
          <p:cNvPr id="14" name="Text 7"/>
          <p:cNvSpPr/>
          <p:nvPr/>
        </p:nvSpPr>
        <p:spPr>
          <a:xfrm>
            <a:off x="4468800" y="3940373"/>
            <a:ext cx="3254194" cy="719138"/>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التحول الرقمي والربط بالمنصات </a:t>
            </a:r>
            <a:endParaRPr lang="ar-JO" altLang="en-US" dirty="0">
              <a:solidFill>
                <a:srgbClr val="384653"/>
              </a:solidFill>
              <a:latin typeface="GE SS Two Light" pitchFamily="34" charset="0"/>
              <a:ea typeface="GE SS Two Light" pitchFamily="34" charset="-122"/>
              <a:cs typeface="GE SS Two Light" pitchFamily="34" charset="-120"/>
            </a:endParaRPr>
          </a:p>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الحكومية</a:t>
            </a:r>
            <a:endParaRPr lang="ar-SA"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3362821"/>
            <a:ext cx="3581013" cy="1215827"/>
          </a:xfrm>
          <a:prstGeom prst="rect">
            <a:avLst/>
          </a:prstGeom>
        </p:spPr>
      </p:pic>
      <p:sp>
        <p:nvSpPr>
          <p:cNvPr id="16" name="Text 8"/>
          <p:cNvSpPr/>
          <p:nvPr/>
        </p:nvSpPr>
        <p:spPr>
          <a:xfrm>
            <a:off x="795417" y="3940373"/>
            <a:ext cx="3254194" cy="1438279"/>
          </a:xfrm>
          <a:prstGeom prst="rect">
            <a:avLst/>
          </a:prstGeom>
          <a:noFill/>
          <a:ln/>
        </p:spPr>
        <p:txBody>
          <a:bodyPr wrap="square" lIns="0" tIns="0" rIns="0" bIns="0" rtlCol="0" anchor="t">
            <a:normAutofit/>
          </a:bodyPr>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الشراكات والتوأمة مع أصحاب العمل والمؤسسات المهنية</a:t>
            </a:r>
            <a:endParaRPr lang="ar-SA"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2082" y="4671020"/>
            <a:ext cx="5417704" cy="978396"/>
          </a:xfrm>
          <a:prstGeom prst="rect">
            <a:avLst/>
          </a:prstGeom>
        </p:spPr>
      </p:pic>
      <p:sp>
        <p:nvSpPr>
          <p:cNvPr id="18" name="Text 9"/>
          <p:cNvSpPr/>
          <p:nvPr/>
        </p:nvSpPr>
        <p:spPr>
          <a:xfrm>
            <a:off x="6305491" y="5248573"/>
            <a:ext cx="5090886" cy="719138"/>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برامج التشغيل المؤقت والانتقال إلى فرص مستدامة</a:t>
            </a:r>
            <a:endParaRPr lang="ar-SA" dirty="0"/>
          </a:p>
        </p:txBody>
      </p:sp>
      <p:pic>
        <p:nvPicPr>
          <p:cNvPr id="19" name="Image 7"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2008" y="4671020"/>
            <a:ext cx="5417704" cy="978396"/>
          </a:xfrm>
          <a:prstGeom prst="rect">
            <a:avLst/>
          </a:prstGeom>
        </p:spPr>
      </p:pic>
      <p:sp>
        <p:nvSpPr>
          <p:cNvPr id="20" name="Text 10"/>
          <p:cNvSpPr/>
          <p:nvPr/>
        </p:nvSpPr>
        <p:spPr>
          <a:xfrm>
            <a:off x="795417" y="5248573"/>
            <a:ext cx="5090886" cy="719138"/>
          </a:xfrm>
          <a:prstGeom prst="rect">
            <a:avLst/>
          </a:prstGeom>
          <a:noFill/>
          <a:ln/>
        </p:spPr>
        <p:txBody>
          <a:bodyPr wrap="none" lIns="0" tIns="0" rIns="0" bIns="0" rtlCol="0" anchor="t"/>
          <a:lstStyle/>
          <a:p>
            <a:pPr marL="0" indent="0" algn="ct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التشغيل الدامج للفئات الأقل حظًا والأشخاص ذوي الإعاقة</a:t>
            </a:r>
            <a:endParaRPr lang="ar-SA" dirty="0"/>
          </a:p>
        </p:txBody>
      </p:sp>
      <p:sp>
        <p:nvSpPr>
          <p:cNvPr id="21" name="Shape 11"/>
          <p:cNvSpPr/>
          <p:nvPr/>
        </p:nvSpPr>
        <p:spPr>
          <a:xfrm>
            <a:off x="631908" y="5985527"/>
            <a:ext cx="10927878" cy="436860"/>
          </a:xfrm>
          <a:prstGeom prst="roundRect">
            <a:avLst>
              <a:gd name="adj" fmla="val 49582"/>
            </a:avLst>
          </a:prstGeom>
          <a:solidFill>
            <a:srgbClr val="FCF2B5"/>
          </a:solidFill>
          <a:ln/>
        </p:spPr>
      </p:sp>
      <p:pic>
        <p:nvPicPr>
          <p:cNvPr id="22" name="Image 8" descr="preencoded.png"/>
          <p:cNvPicPr>
            <a:picLocks noChangeAspect="1"/>
          </p:cNvPicPr>
          <p:nvPr/>
        </p:nvPicPr>
        <p:blipFill>
          <a:blip r:embed="rId6"/>
          <a:stretch>
            <a:fillRect/>
          </a:stretch>
        </p:blipFill>
        <p:spPr>
          <a:xfrm>
            <a:off x="776268" y="6114512"/>
            <a:ext cx="180474" cy="144363"/>
          </a:xfrm>
          <a:prstGeom prst="rect">
            <a:avLst/>
          </a:prstGeom>
        </p:spPr>
      </p:pic>
      <p:sp>
        <p:nvSpPr>
          <p:cNvPr id="23" name="Text 12"/>
          <p:cNvSpPr/>
          <p:nvPr/>
        </p:nvSpPr>
        <p:spPr>
          <a:xfrm>
            <a:off x="491517" y="6113917"/>
            <a:ext cx="10923910" cy="189309"/>
          </a:xfrm>
          <a:prstGeom prst="rect">
            <a:avLst/>
          </a:prstGeom>
          <a:noFill/>
          <a:ln/>
        </p:spPr>
        <p:txBody>
          <a:bodyPr wrap="none" lIns="0" tIns="0" rIns="0" bIns="0" rtlCol="0" anchor="t"/>
          <a:lstStyle/>
          <a:p>
            <a:pPr marL="0" indent="0" algn="r" rtl="1">
              <a:lnSpc>
                <a:spcPct val="109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ملاحظة: لا يُفترض أن جميع هذه الاتجاهات مناسبة للتطبيق بالدرجة نفسها؛ ستقوم بتحليلها وتقييمها باستخدام الأدلة والمعايير المحددة في هذا النشاط.</a:t>
            </a:r>
            <a:endParaRPr lang="ar-SA"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794048"/>
            <a:ext cx="10927878" cy="1068983"/>
          </a:xfrm>
          <a:prstGeom prst="rect">
            <a:avLst/>
          </a:prstGeom>
          <a:noFill/>
          <a:ln/>
        </p:spPr>
        <p:txBody>
          <a:bodyPr wrap="square" lIns="0" tIns="0" rIns="0" bIns="0" rtlCol="0" anchor="t">
            <a:normAutofit lnSpcReduction="10000"/>
          </a:bodyPr>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1.2</a:t>
            </a:r>
            <a:r>
              <a:rPr lang="ar-SA" altLang="en-US" sz="3350" dirty="0">
                <a:solidFill>
                  <a:srgbClr val="2E3C4E"/>
                </a:solidFill>
                <a:latin typeface="GE SS Two Light" pitchFamily="34" charset="0"/>
                <a:ea typeface="GE SS Two Light" pitchFamily="34" charset="-122"/>
                <a:cs typeface="GE SS Two Light" pitchFamily="34" charset="-120"/>
              </a:rPr>
              <a:t> — بطاقة الاتجاه </a:t>
            </a:r>
            <a:r>
              <a:rPr lang="ar-SA" altLang="en-US" sz="3350" dirty="0">
                <a:solidFill>
                  <a:srgbClr val="2E3C4E"/>
                </a:solidFill>
                <a:latin typeface="Myriad "/>
                <a:ea typeface="GE SS Two Light" pitchFamily="34" charset="-122"/>
                <a:cs typeface="GE SS Two Light" pitchFamily="34" charset="-120"/>
              </a:rPr>
              <a:t>(</a:t>
            </a:r>
            <a:r>
              <a:rPr lang="en-US" altLang="en-US" sz="3350" dirty="0">
                <a:solidFill>
                  <a:srgbClr val="2E3C4E"/>
                </a:solidFill>
                <a:latin typeface="Myriad "/>
                <a:ea typeface="GE SS Two Light" pitchFamily="34" charset="-122"/>
                <a:cs typeface="GE SS Two Light" pitchFamily="34" charset="-120"/>
              </a:rPr>
              <a:t>1</a:t>
            </a:r>
            <a:r>
              <a:rPr lang="ar-SA" altLang="en-US" sz="3350" dirty="0">
                <a:solidFill>
                  <a:srgbClr val="2E3C4E"/>
                </a:solidFill>
                <a:latin typeface="Myriad "/>
                <a:ea typeface="GE SS Two Light" pitchFamily="34" charset="-122"/>
                <a:cs typeface="GE SS Two Light" pitchFamily="34" charset="-120"/>
              </a:rPr>
              <a:t>):</a:t>
            </a:r>
            <a:r>
              <a:rPr lang="ar-SA" altLang="en-US" sz="3350" dirty="0">
                <a:solidFill>
                  <a:srgbClr val="2E3C4E"/>
                </a:solidFill>
                <a:latin typeface="GE SS Two Light" pitchFamily="34" charset="0"/>
                <a:ea typeface="GE SS Two Light" pitchFamily="34" charset="-122"/>
                <a:cs typeface="GE SS Two Light" pitchFamily="34" charset="-120"/>
              </a:rPr>
              <a:t> الذكاء الاصطناعي والبيانات في خدمات التشغيل</a:t>
            </a:r>
            <a:endParaRPr lang="ar-SA" sz="3350" dirty="0"/>
          </a:p>
        </p:txBody>
      </p:sp>
      <p:graphicFrame>
        <p:nvGraphicFramePr>
          <p:cNvPr id="21" name="Table 0"/>
          <p:cNvGraphicFramePr>
            <a:graphicFrameLocks noGrp="1"/>
          </p:cNvGraphicFramePr>
          <p:nvPr>
            <p:extLst>
              <p:ext uri="{D42A27DB-BD31-4B8C-83A1-F6EECF244321}">
                <p14:modId xmlns:p14="http://schemas.microsoft.com/office/powerpoint/2010/main" val="3314019916"/>
              </p:ext>
            </p:extLst>
          </p:nvPr>
        </p:nvGraphicFramePr>
        <p:xfrm>
          <a:off x="631908" y="2228552"/>
          <a:ext cx="10927879" cy="4355128"/>
        </p:xfrm>
        <a:graphic>
          <a:graphicData uri="http://schemas.openxmlformats.org/drawingml/2006/table">
            <a:tbl>
              <a:tblPr/>
              <a:tblGrid>
                <a:gridCol w="9117003">
                  <a:extLst>
                    <a:ext uri="{9D8B030D-6E8A-4147-A177-3AD203B41FA5}">
                      <a16:colId xmlns:a16="http://schemas.microsoft.com/office/drawing/2014/main" val="20000"/>
                    </a:ext>
                  </a:extLst>
                </a:gridCol>
                <a:gridCol w="1810876">
                  <a:extLst>
                    <a:ext uri="{9D8B030D-6E8A-4147-A177-3AD203B41FA5}">
                      <a16:colId xmlns:a16="http://schemas.microsoft.com/office/drawing/2014/main" val="20001"/>
                    </a:ext>
                  </a:extLst>
                </a:gridCol>
              </a:tblGrid>
              <a:tr h="584996">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8841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استخدام البيانات والتقنيات الذكية لجمع المعلومات وتحليلها ودعم التنبؤ واتخاذ القرارات المتعلقة بالتشغيل.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6943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أعداد الخريجين، التخصصات، الوظائف المطلوبة، أصحاب العمل، نسب التوظيف، وفجوات المهارات.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6943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بناء قاعدة بيانات للخريجين وسوق العمل واستخدامها لتحديد التخصصات والمهارات والجهات التي توفر فرصًا للخريجين.</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8841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تحسين القرارات المبنية على الأدلة، وسرعة الوصول إلى المعلومات، ودعم التخطيط لخدمات 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6943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بيانات موثوقة ومحدثة، أدوات تحليل، كوادر قادرة على استخدام البيانات، وضوابط لحماية المعلومات.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8499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البيانات، الخصوصية، التحيز في النتائج، وتفاوت القدرة على استخدام التقنيات.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804168"/>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1.2</a:t>
            </a:r>
            <a:r>
              <a:rPr lang="ar-SA" altLang="en-US" sz="3350" dirty="0">
                <a:solidFill>
                  <a:srgbClr val="2E3C4E"/>
                </a:solidFill>
                <a:latin typeface="GE SS Two Light" pitchFamily="34" charset="0"/>
                <a:ea typeface="GE SS Two Light" pitchFamily="34" charset="-122"/>
                <a:cs typeface="GE SS Two Light" pitchFamily="34" charset="-120"/>
              </a:rPr>
              <a:t> — بطاقة الاتجاه </a:t>
            </a:r>
            <a:r>
              <a:rPr lang="ar-SA" altLang="en-US" sz="3350" dirty="0">
                <a:solidFill>
                  <a:srgbClr val="2E3C4E"/>
                </a:solidFill>
                <a:latin typeface="Myriad "/>
                <a:ea typeface="GE SS Two Light" pitchFamily="34" charset="-122"/>
                <a:cs typeface="GE SS Two Light" pitchFamily="34" charset="-120"/>
              </a:rPr>
              <a:t>(</a:t>
            </a:r>
            <a:r>
              <a:rPr lang="en-US" altLang="en-US" sz="3350" dirty="0">
                <a:solidFill>
                  <a:srgbClr val="2E3C4E"/>
                </a:solidFill>
                <a:latin typeface="Myriad "/>
                <a:ea typeface="GE SS Two Light" pitchFamily="34" charset="-122"/>
                <a:cs typeface="GE SS Two Light" pitchFamily="34" charset="-120"/>
              </a:rPr>
              <a:t>2</a:t>
            </a:r>
            <a:r>
              <a:rPr lang="ar-SA" altLang="en-US" sz="3350" dirty="0">
                <a:solidFill>
                  <a:srgbClr val="2E3C4E"/>
                </a:solidFill>
                <a:latin typeface="Myriad "/>
                <a:ea typeface="GE SS Two Light" pitchFamily="34" charset="-122"/>
                <a:cs typeface="GE SS Two Light" pitchFamily="34" charset="-120"/>
              </a:rPr>
              <a:t>):</a:t>
            </a:r>
            <a:r>
              <a:rPr lang="ar-SA" altLang="en-US" sz="3350" dirty="0">
                <a:solidFill>
                  <a:srgbClr val="2E3C4E"/>
                </a:solidFill>
                <a:latin typeface="GE SS Two Light" pitchFamily="34" charset="0"/>
                <a:ea typeface="GE SS Two Light" pitchFamily="34" charset="-122"/>
                <a:cs typeface="GE SS Two Light" pitchFamily="34" charset="-120"/>
              </a:rPr>
              <a:t> خدمات التشغيل المتكاملة</a:t>
            </a:r>
            <a:endParaRPr lang="ar-SA" sz="3350" dirty="0"/>
          </a:p>
        </p:txBody>
      </p:sp>
      <p:graphicFrame>
        <p:nvGraphicFramePr>
          <p:cNvPr id="22" name="Table 0"/>
          <p:cNvGraphicFramePr>
            <a:graphicFrameLocks noGrp="1"/>
          </p:cNvGraphicFramePr>
          <p:nvPr>
            <p:extLst>
              <p:ext uri="{D42A27DB-BD31-4B8C-83A1-F6EECF244321}">
                <p14:modId xmlns:p14="http://schemas.microsoft.com/office/powerpoint/2010/main" val="202855971"/>
              </p:ext>
            </p:extLst>
          </p:nvPr>
        </p:nvGraphicFramePr>
        <p:xfrm>
          <a:off x="478302" y="1704180"/>
          <a:ext cx="11081485" cy="4893567"/>
        </p:xfrm>
        <a:graphic>
          <a:graphicData uri="http://schemas.openxmlformats.org/drawingml/2006/table">
            <a:tbl>
              <a:tblPr/>
              <a:tblGrid>
                <a:gridCol w="8897324">
                  <a:extLst>
                    <a:ext uri="{9D8B030D-6E8A-4147-A177-3AD203B41FA5}">
                      <a16:colId xmlns:a16="http://schemas.microsoft.com/office/drawing/2014/main" val="20000"/>
                    </a:ext>
                  </a:extLst>
                </a:gridCol>
                <a:gridCol w="2184161">
                  <a:extLst>
                    <a:ext uri="{9D8B030D-6E8A-4147-A177-3AD203B41FA5}">
                      <a16:colId xmlns:a16="http://schemas.microsoft.com/office/drawing/2014/main" val="20001"/>
                    </a:ext>
                  </a:extLst>
                </a:gridCol>
              </a:tblGrid>
              <a:tr h="602856">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825035">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ربط خدمات التشغيل والإرشاد والتدريب والخدمات ذات العلاقة لتكوين استجابة متكاملة لاحتياجات الباحث عن عمل أو الخريج.</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الفكرة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25035">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مشاركة المعلومات بين الجهات ذات العلاقة، دراسة احتياجات المستفيد، وربط الاختيار والتدريب بظروفه واحتياجات سوق العمل.</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التطبيقات المحتملة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25035">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دراسة حالة متقدم للتدريب تأخذ في الاعتبار مهاراته، موقعه الجغرافي، احتياجات السوق، وخبرته الأسرية أو المهنية ذات الصلة.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مثال تطبيقي</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06375">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تحسين ملاءمة الخدمات والقرارات لاحتياجات المستفيد وسوق العمل.</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القيمة المتوقعة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06375">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تنسيق بين البرامج والأقسام، إجراءات واضحة، وتبادل مناسب للمعلومات.</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متطلبات التطبيق</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60285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تداخل الأدوار، البيروقراطية، وحماية بيانات المستفيدين.</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تحدي</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31908" y="822424"/>
            <a:ext cx="10927878" cy="564158"/>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1.2</a:t>
            </a:r>
            <a:r>
              <a:rPr lang="ar-SA" altLang="en-US" sz="3550" dirty="0">
                <a:solidFill>
                  <a:srgbClr val="2E3C4E"/>
                </a:solidFill>
                <a:latin typeface="GE SS Two Light" pitchFamily="34" charset="0"/>
                <a:ea typeface="GE SS Two Light" pitchFamily="34" charset="-122"/>
                <a:cs typeface="GE SS Two Light" pitchFamily="34" charset="-120"/>
              </a:rPr>
              <a:t> — بطاقة الاتجاه </a:t>
            </a:r>
            <a:r>
              <a:rPr lang="ar-SA" altLang="en-US" sz="3550" dirty="0">
                <a:solidFill>
                  <a:srgbClr val="2E3C4E"/>
                </a:solidFill>
                <a:latin typeface="Myriad "/>
                <a:ea typeface="GE SS Two Light" pitchFamily="34" charset="-122"/>
                <a:cs typeface="GE SS Two Light" pitchFamily="34" charset="-120"/>
              </a:rPr>
              <a:t>(</a:t>
            </a:r>
            <a:r>
              <a:rPr lang="en-US" altLang="en-US" sz="3600" dirty="0">
                <a:solidFill>
                  <a:srgbClr val="2E3C4E"/>
                </a:solidFill>
                <a:latin typeface="Myriad "/>
                <a:ea typeface="GE SS Two Light" pitchFamily="34" charset="-122"/>
                <a:cs typeface="GE SS Two Light" pitchFamily="34" charset="-120"/>
              </a:rPr>
              <a:t>3</a:t>
            </a:r>
            <a:r>
              <a:rPr lang="ar-SA" altLang="en-US" sz="3550" dirty="0">
                <a:solidFill>
                  <a:srgbClr val="2E3C4E"/>
                </a:solidFill>
                <a:latin typeface="Myriad "/>
                <a:ea typeface="GE SS Two Light" pitchFamily="34" charset="-122"/>
                <a:cs typeface="GE SS Two Light" pitchFamily="34" charset="-120"/>
              </a:rPr>
              <a:t>):</a:t>
            </a:r>
            <a:r>
              <a:rPr lang="ar-SA" altLang="en-US" sz="3550" dirty="0">
                <a:solidFill>
                  <a:srgbClr val="2E3C4E"/>
                </a:solidFill>
                <a:latin typeface="GE SS Two Light" pitchFamily="34" charset="0"/>
                <a:ea typeface="GE SS Two Light" pitchFamily="34" charset="-122"/>
                <a:cs typeface="GE SS Two Light" pitchFamily="34" charset="-120"/>
              </a:rPr>
              <a:t> الإرشاد والتوجيه المهني</a:t>
            </a:r>
            <a:endParaRPr lang="ar-SA" sz="3550" dirty="0"/>
          </a:p>
        </p:txBody>
      </p:sp>
      <p:graphicFrame>
        <p:nvGraphicFramePr>
          <p:cNvPr id="23" name="Table 0"/>
          <p:cNvGraphicFramePr>
            <a:graphicFrameLocks noGrp="1"/>
          </p:cNvGraphicFramePr>
          <p:nvPr>
            <p:extLst>
              <p:ext uri="{D42A27DB-BD31-4B8C-83A1-F6EECF244321}">
                <p14:modId xmlns:p14="http://schemas.microsoft.com/office/powerpoint/2010/main" val="3658807249"/>
              </p:ext>
            </p:extLst>
          </p:nvPr>
        </p:nvGraphicFramePr>
        <p:xfrm>
          <a:off x="631908" y="1793874"/>
          <a:ext cx="10927878" cy="4620993"/>
        </p:xfrm>
        <a:graphic>
          <a:graphicData uri="http://schemas.openxmlformats.org/drawingml/2006/table">
            <a:tbl>
              <a:tblPr/>
              <a:tblGrid>
                <a:gridCol w="8548879">
                  <a:extLst>
                    <a:ext uri="{9D8B030D-6E8A-4147-A177-3AD203B41FA5}">
                      <a16:colId xmlns:a16="http://schemas.microsoft.com/office/drawing/2014/main" val="20000"/>
                    </a:ext>
                  </a:extLst>
                </a:gridCol>
                <a:gridCol w="2378999">
                  <a:extLst>
                    <a:ext uri="{9D8B030D-6E8A-4147-A177-3AD203B41FA5}">
                      <a16:colId xmlns:a16="http://schemas.microsoft.com/office/drawing/2014/main" val="20001"/>
                    </a:ext>
                  </a:extLst>
                </a:gridCol>
              </a:tblGrid>
              <a:tr h="646807">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7334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توفير إرشاد مهني يساعد الأفراد على فهم قدراتهم وميولهم وربطها بالمسارات التعليمية والمهنية وفرص العمل.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7334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الإرشاد في المدارس والمراكز، الزيارات المهنية، التعريف بالمهن، واستخدام أدوات الكشف عن القدرات والميول.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7334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تنظيم لقاءات مهنية لطلبة المدارس لتعريفهم بالمهن ومتطلباتها وربطها ببرامج التدريب وفرص العمل.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5367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دعم اتخاذ قرارات تعليمية ومهنية أكثر وعيًا وتحسين الاستعداد لسوق العمل.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5367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مرشدون مؤهلون، أدوات إرشاد، معلومات محدثة عن المهن وسوق العمل، وتنسيق مع مؤسسات التدريب.</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64680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محدودية الموارد البشرية، تعدد مهام المرشدين، وضعف الربط بين الإرشاد وبيانات سوق العمل.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822424"/>
            <a:ext cx="10927878" cy="564158"/>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1.2</a:t>
            </a:r>
            <a:r>
              <a:rPr lang="ar-SA" altLang="en-US" sz="3550" dirty="0">
                <a:solidFill>
                  <a:srgbClr val="2E3C4E"/>
                </a:solidFill>
                <a:latin typeface="GE SS Two Light" pitchFamily="34" charset="0"/>
                <a:ea typeface="GE SS Two Light" pitchFamily="34" charset="-122"/>
                <a:cs typeface="GE SS Two Light" pitchFamily="34" charset="-120"/>
              </a:rPr>
              <a:t> — بطاقة الاتجاه </a:t>
            </a:r>
            <a:r>
              <a:rPr lang="ar-SA" altLang="en-US" sz="3550" dirty="0">
                <a:solidFill>
                  <a:srgbClr val="2E3C4E"/>
                </a:solidFill>
                <a:latin typeface="Myriad "/>
                <a:ea typeface="GE SS Two Light" pitchFamily="34" charset="-122"/>
                <a:cs typeface="GE SS Two Light" pitchFamily="34" charset="-120"/>
              </a:rPr>
              <a:t>(</a:t>
            </a:r>
            <a:r>
              <a:rPr lang="en-US" altLang="en-US" sz="3550" dirty="0">
                <a:solidFill>
                  <a:srgbClr val="2E3C4E"/>
                </a:solidFill>
                <a:latin typeface="Myriad "/>
                <a:ea typeface="GE SS Two Light" pitchFamily="34" charset="-122"/>
                <a:cs typeface="GE SS Two Light" pitchFamily="34" charset="-120"/>
              </a:rPr>
              <a:t>4</a:t>
            </a:r>
            <a:r>
              <a:rPr lang="ar-SA" altLang="en-US" sz="3550" dirty="0">
                <a:solidFill>
                  <a:srgbClr val="2E3C4E"/>
                </a:solidFill>
                <a:latin typeface="Myriad "/>
                <a:ea typeface="GE SS Two Light" pitchFamily="34" charset="-122"/>
                <a:cs typeface="GE SS Two Light" pitchFamily="34" charset="-120"/>
              </a:rPr>
              <a:t>):</a:t>
            </a:r>
            <a:r>
              <a:rPr lang="ar-SA" altLang="en-US" sz="3550" dirty="0">
                <a:solidFill>
                  <a:srgbClr val="2E3C4E"/>
                </a:solidFill>
                <a:latin typeface="GE SS Two Light" pitchFamily="34" charset="0"/>
                <a:ea typeface="GE SS Two Light" pitchFamily="34" charset="-122"/>
                <a:cs typeface="GE SS Two Light" pitchFamily="34" charset="-120"/>
              </a:rPr>
              <a:t> اكتشاف المواهب والكفايات</a:t>
            </a:r>
            <a:endParaRPr lang="ar-SA" sz="3550" dirty="0"/>
          </a:p>
        </p:txBody>
      </p:sp>
      <p:graphicFrame>
        <p:nvGraphicFramePr>
          <p:cNvPr id="24" name="Table 0"/>
          <p:cNvGraphicFramePr>
            <a:graphicFrameLocks noGrp="1"/>
          </p:cNvGraphicFramePr>
          <p:nvPr>
            <p:extLst>
              <p:ext uri="{D42A27DB-BD31-4B8C-83A1-F6EECF244321}">
                <p14:modId xmlns:p14="http://schemas.microsoft.com/office/powerpoint/2010/main" val="3323317242"/>
              </p:ext>
            </p:extLst>
          </p:nvPr>
        </p:nvGraphicFramePr>
        <p:xfrm>
          <a:off x="492370" y="1793875"/>
          <a:ext cx="11067418" cy="4649129"/>
        </p:xfrm>
        <a:graphic>
          <a:graphicData uri="http://schemas.openxmlformats.org/drawingml/2006/table">
            <a:tbl>
              <a:tblPr/>
              <a:tblGrid>
                <a:gridCol w="8953541">
                  <a:extLst>
                    <a:ext uri="{9D8B030D-6E8A-4147-A177-3AD203B41FA5}">
                      <a16:colId xmlns:a16="http://schemas.microsoft.com/office/drawing/2014/main" val="20000"/>
                    </a:ext>
                  </a:extLst>
                </a:gridCol>
                <a:gridCol w="2113877">
                  <a:extLst>
                    <a:ext uri="{9D8B030D-6E8A-4147-A177-3AD203B41FA5}">
                      <a16:colId xmlns:a16="http://schemas.microsoft.com/office/drawing/2014/main" val="20001"/>
                    </a:ext>
                  </a:extLst>
                </a:gridCol>
              </a:tblGrid>
              <a:tr h="656331">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8325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اكتشاف قدرات الأفراد ومواهبهم في مراحل مبكرة، وتوجيهها نحو المسارات التعليمية والمهنية المناسبة وتطويرها.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6330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الكشف عن المواهب، تقييم القدرات، إعداد مسارات تطوير، وربط الموهبة بالتدريب والمؤسسات المهنية.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6330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اكتشاف موهبة فنية أو تقنية لدى طالب، ثم توجيهه إلى برنامج تدريبي مناسب ومتابعة تطور مهاراته.</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6330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تحسين توجيه المتدربين واستثمار قدراتهم وربطها بالمسارات المهنية.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6330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أدوات كشف وتقييم، مرشدون متخصصون، نظام متابعة، وشراكات مع جهات التطوير.</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65633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دقة أدوات الكشف، استمرارية المتابعة، وتوافر مسارات مناسبة لتطوير المواهب.</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31908" y="794048"/>
            <a:ext cx="10927878" cy="1068983"/>
          </a:xfrm>
          <a:prstGeom prst="rect">
            <a:avLst/>
          </a:prstGeom>
          <a:noFill/>
          <a:ln/>
        </p:spPr>
        <p:txBody>
          <a:bodyPr wrap="square" lIns="0" tIns="0" rIns="0" bIns="0" rtlCol="0" anchor="t">
            <a:normAutofit lnSpcReduction="10000"/>
          </a:bodyPr>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1.2</a:t>
            </a:r>
            <a:r>
              <a:rPr lang="ar-SA" altLang="en-US" sz="3350" dirty="0">
                <a:solidFill>
                  <a:srgbClr val="2E3C4E"/>
                </a:solidFill>
                <a:latin typeface="GE SS Two Light" pitchFamily="34" charset="0"/>
                <a:ea typeface="GE SS Two Light" pitchFamily="34" charset="-122"/>
                <a:cs typeface="GE SS Two Light" pitchFamily="34" charset="-120"/>
              </a:rPr>
              <a:t> — بطاقة الاتجاه </a:t>
            </a:r>
            <a:r>
              <a:rPr lang="ar-SA" altLang="en-US" sz="3350" dirty="0">
                <a:solidFill>
                  <a:srgbClr val="2E3C4E"/>
                </a:solidFill>
                <a:latin typeface="Myriad "/>
                <a:ea typeface="GE SS Two Light" pitchFamily="34" charset="-122"/>
                <a:cs typeface="GE SS Two Light" pitchFamily="34" charset="-120"/>
              </a:rPr>
              <a:t>(</a:t>
            </a:r>
            <a:r>
              <a:rPr lang="en-US" altLang="en-US" sz="3350" dirty="0">
                <a:solidFill>
                  <a:srgbClr val="2E3C4E"/>
                </a:solidFill>
                <a:latin typeface="Myriad "/>
                <a:ea typeface="GE SS Two Light" pitchFamily="34" charset="-122"/>
                <a:cs typeface="GE SS Two Light" pitchFamily="34" charset="-120"/>
              </a:rPr>
              <a:t>5</a:t>
            </a:r>
            <a:r>
              <a:rPr lang="ar-SA" altLang="en-US" sz="3350" dirty="0">
                <a:solidFill>
                  <a:srgbClr val="2E3C4E"/>
                </a:solidFill>
                <a:latin typeface="Myriad "/>
                <a:ea typeface="GE SS Two Light" pitchFamily="34" charset="-122"/>
                <a:cs typeface="GE SS Two Light" pitchFamily="34" charset="-120"/>
              </a:rPr>
              <a:t>):</a:t>
            </a:r>
            <a:r>
              <a:rPr lang="ar-SA" altLang="en-US" sz="3350" dirty="0">
                <a:solidFill>
                  <a:srgbClr val="2E3C4E"/>
                </a:solidFill>
                <a:latin typeface="GE SS Two Light" pitchFamily="34" charset="0"/>
                <a:ea typeface="GE SS Two Light" pitchFamily="34" charset="-122"/>
                <a:cs typeface="GE SS Two Light" pitchFamily="34" charset="-120"/>
              </a:rPr>
              <a:t> التحول الرقمي والربط بالمنصات الحكومية</a:t>
            </a:r>
            <a:endParaRPr lang="ar-SA" sz="3350" dirty="0"/>
          </a:p>
        </p:txBody>
      </p:sp>
      <p:graphicFrame>
        <p:nvGraphicFramePr>
          <p:cNvPr id="25" name="Table 0"/>
          <p:cNvGraphicFramePr>
            <a:graphicFrameLocks noGrp="1"/>
          </p:cNvGraphicFramePr>
          <p:nvPr>
            <p:extLst>
              <p:ext uri="{D42A27DB-BD31-4B8C-83A1-F6EECF244321}">
                <p14:modId xmlns:p14="http://schemas.microsoft.com/office/powerpoint/2010/main" val="1489949359"/>
              </p:ext>
            </p:extLst>
          </p:nvPr>
        </p:nvGraphicFramePr>
        <p:xfrm>
          <a:off x="631908" y="2228552"/>
          <a:ext cx="10927879" cy="3973145"/>
        </p:xfrm>
        <a:graphic>
          <a:graphicData uri="http://schemas.openxmlformats.org/drawingml/2006/table">
            <a:tbl>
              <a:tblPr/>
              <a:tblGrid>
                <a:gridCol w="9051562">
                  <a:extLst>
                    <a:ext uri="{9D8B030D-6E8A-4147-A177-3AD203B41FA5}">
                      <a16:colId xmlns:a16="http://schemas.microsoft.com/office/drawing/2014/main" val="20000"/>
                    </a:ext>
                  </a:extLst>
                </a:gridCol>
                <a:gridCol w="1876317">
                  <a:extLst>
                    <a:ext uri="{9D8B030D-6E8A-4147-A177-3AD203B41FA5}">
                      <a16:colId xmlns:a16="http://schemas.microsoft.com/office/drawing/2014/main" val="20001"/>
                    </a:ext>
                  </a:extLst>
                </a:gridCol>
              </a:tblGrid>
              <a:tr h="543804">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استخدام المنصات والأنظمة الرقمية لتسهيل الوصول إلى خدمات التشغيل والاعتمادات والمعلومات ذات العلاقة.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تقديم الطلبات إلكترونيًا، الوصول إلى المعلومات، متابعة الإجراءات، وربط خدمات الأونروا بالمنصات الحكومية ذات الصلة.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مساعدة خريج مهني على الوصول إلى إجراءات ومتطلبات مزاولة مهنة عبر منصة الجهة الحكومية المختصة.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تقليل الوقت والجهد والتكاليف، وتسريع الوصول إلى المعلومات والخدمات.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بنية رقمية، تكامل الأنظمة، اتفاقيات أو شراكات، ومهارات رقمية.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4380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اختلاف الأنظمة بين مناطق العمل، المتطلبات القانونية، والبيروقراطية الرقمية.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1800" kern="1200" dirty="0">
                          <a:solidFill>
                            <a:schemeClr val="tx1"/>
                          </a:solidFill>
                          <a:effectLst/>
                          <a:latin typeface="+mn-lt"/>
                          <a:ea typeface="+mn-ea"/>
                          <a:cs typeface="+mn-cs"/>
                        </a:rPr>
                        <a:t>تحديات 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31908" y="794048"/>
            <a:ext cx="10927878" cy="1068983"/>
          </a:xfrm>
          <a:prstGeom prst="rect">
            <a:avLst/>
          </a:prstGeom>
          <a:noFill/>
          <a:ln/>
        </p:spPr>
        <p:txBody>
          <a:bodyPr wrap="square" lIns="0" tIns="0" rIns="0" bIns="0" rtlCol="0" anchor="t">
            <a:normAutofit/>
          </a:bodyPr>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1.2 </a:t>
            </a:r>
            <a:r>
              <a:rPr lang="ar-SA" altLang="en-US" sz="3350" dirty="0">
                <a:solidFill>
                  <a:srgbClr val="2E3C4E"/>
                </a:solidFill>
                <a:latin typeface="GE SS Two Light" pitchFamily="34" charset="0"/>
                <a:ea typeface="GE SS Two Light" pitchFamily="34" charset="-122"/>
                <a:cs typeface="GE SS Two Light" pitchFamily="34" charset="-120"/>
              </a:rPr>
              <a:t>— بطاقة الاتجاه </a:t>
            </a:r>
            <a:r>
              <a:rPr lang="ar-SA" altLang="en-US" sz="3350" dirty="0">
                <a:solidFill>
                  <a:srgbClr val="2E3C4E"/>
                </a:solidFill>
                <a:latin typeface="Myriad "/>
                <a:ea typeface="GE SS Two Light" pitchFamily="34" charset="-122"/>
                <a:cs typeface="GE SS Two Light" pitchFamily="34" charset="-120"/>
              </a:rPr>
              <a:t>(</a:t>
            </a:r>
            <a:r>
              <a:rPr lang="en-US" altLang="en-US" sz="3350" dirty="0">
                <a:solidFill>
                  <a:srgbClr val="2E3C4E"/>
                </a:solidFill>
                <a:latin typeface="Myriad "/>
                <a:ea typeface="GE SS Two Light" pitchFamily="34" charset="-122"/>
                <a:cs typeface="GE SS Two Light" pitchFamily="34" charset="-120"/>
              </a:rPr>
              <a:t>6</a:t>
            </a:r>
            <a:r>
              <a:rPr lang="ar-SA" altLang="en-US" sz="3350" dirty="0">
                <a:solidFill>
                  <a:srgbClr val="2E3C4E"/>
                </a:solidFill>
                <a:latin typeface="Myriad "/>
                <a:ea typeface="GE SS Two Light" pitchFamily="34" charset="-122"/>
                <a:cs typeface="GE SS Two Light" pitchFamily="34" charset="-120"/>
              </a:rPr>
              <a:t>):</a:t>
            </a:r>
            <a:r>
              <a:rPr lang="ar-SA" altLang="en-US" sz="3350" dirty="0">
                <a:solidFill>
                  <a:srgbClr val="2E3C4E"/>
                </a:solidFill>
                <a:latin typeface="GE SS Two Light" pitchFamily="34" charset="0"/>
                <a:ea typeface="GE SS Two Light" pitchFamily="34" charset="-122"/>
                <a:cs typeface="GE SS Two Light" pitchFamily="34" charset="-120"/>
              </a:rPr>
              <a:t> الشراكات والتوأمة مع أصحاب العمل والمؤسسات المهنية</a:t>
            </a:r>
            <a:endParaRPr lang="ar-SA" sz="3350" dirty="0"/>
          </a:p>
        </p:txBody>
      </p:sp>
      <p:graphicFrame>
        <p:nvGraphicFramePr>
          <p:cNvPr id="26" name="Table 0"/>
          <p:cNvGraphicFramePr>
            <a:graphicFrameLocks noGrp="1"/>
          </p:cNvGraphicFramePr>
          <p:nvPr>
            <p:extLst>
              <p:ext uri="{D42A27DB-BD31-4B8C-83A1-F6EECF244321}">
                <p14:modId xmlns:p14="http://schemas.microsoft.com/office/powerpoint/2010/main" val="1973583665"/>
              </p:ext>
            </p:extLst>
          </p:nvPr>
        </p:nvGraphicFramePr>
        <p:xfrm>
          <a:off x="631908" y="2228552"/>
          <a:ext cx="10927878" cy="4312926"/>
        </p:xfrm>
        <a:graphic>
          <a:graphicData uri="http://schemas.openxmlformats.org/drawingml/2006/table">
            <a:tbl>
              <a:tblPr/>
              <a:tblGrid>
                <a:gridCol w="8972881">
                  <a:extLst>
                    <a:ext uri="{9D8B030D-6E8A-4147-A177-3AD203B41FA5}">
                      <a16:colId xmlns:a16="http://schemas.microsoft.com/office/drawing/2014/main" val="20000"/>
                    </a:ext>
                  </a:extLst>
                </a:gridCol>
                <a:gridCol w="1954997">
                  <a:extLst>
                    <a:ext uri="{9D8B030D-6E8A-4147-A177-3AD203B41FA5}">
                      <a16:colId xmlns:a16="http://schemas.microsoft.com/office/drawing/2014/main" val="20001"/>
                    </a:ext>
                  </a:extLst>
                </a:gridCol>
              </a:tblGrid>
              <a:tr h="590310">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755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بناء علاقات مؤسسية مستمرة مع الشركات وأصحاب العمل والنقابات والمؤسسات التعليمية والمهنية لدعم التدريب والتشغيل.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755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التدريب العملي، تبادل الخبرات، الزيارات المهنية، أيام التوظيف، المبادرات المجتمعية، والتعاون في تحديد المهارات المطلوبة.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9375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تنظيم يوم توظيف يشارك فيه أصحاب العمل للتعرف إلى خريجي البرامج المهنية وإجراء المقابلات معهم.</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9375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تعزيز الربط بين التدريب وسوق العمل وتوسيع فرص 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9375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شبكة أصحاب عمل، آليات للتعاون، تحديد المسؤوليات، ومتابعة نتائج الشراكات.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90310">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استدامة الشراكات، اختلاف احتياجات الشركاء، وضعف مشاركة بعض أصحاب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31908" y="1013420"/>
            <a:ext cx="10927878" cy="1009452"/>
          </a:xfrm>
          <a:prstGeom prst="rect">
            <a:avLst/>
          </a:prstGeom>
          <a:noFill/>
          <a:ln/>
        </p:spPr>
        <p:txBody>
          <a:bodyPr wrap="square" lIns="0" tIns="0" rIns="0" bIns="0" rtlCol="0" anchor="t">
            <a:normAutofit/>
          </a:bodyPr>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1.2</a:t>
            </a:r>
            <a:r>
              <a:rPr lang="ar-SA" altLang="en-US" sz="3150" dirty="0">
                <a:solidFill>
                  <a:srgbClr val="2E3C4E"/>
                </a:solidFill>
                <a:latin typeface="GE SS Two Light" pitchFamily="34" charset="0"/>
                <a:ea typeface="GE SS Two Light" pitchFamily="34" charset="-122"/>
                <a:cs typeface="GE SS Two Light" pitchFamily="34" charset="-120"/>
              </a:rPr>
              <a:t> —بطاقة الاتجاه </a:t>
            </a:r>
            <a:r>
              <a:rPr lang="ar-SA" altLang="en-US" sz="3150" dirty="0">
                <a:solidFill>
                  <a:srgbClr val="2E3C4E"/>
                </a:solidFill>
                <a:latin typeface="Myriad "/>
                <a:ea typeface="GE SS Two Light" pitchFamily="34" charset="-122"/>
                <a:cs typeface="GE SS Two Light" pitchFamily="34" charset="-120"/>
              </a:rPr>
              <a:t>(</a:t>
            </a:r>
            <a:r>
              <a:rPr lang="en-US" altLang="en-US" sz="3150" dirty="0">
                <a:solidFill>
                  <a:srgbClr val="2E3C4E"/>
                </a:solidFill>
                <a:latin typeface="Myriad "/>
                <a:ea typeface="GE SS Two Light" pitchFamily="34" charset="-122"/>
                <a:cs typeface="GE SS Two Light" pitchFamily="34" charset="-120"/>
              </a:rPr>
              <a:t>7</a:t>
            </a:r>
            <a:r>
              <a:rPr lang="ar-SA" altLang="en-US" sz="3150" dirty="0">
                <a:solidFill>
                  <a:srgbClr val="2E3C4E"/>
                </a:solidFill>
                <a:latin typeface="Myriad "/>
                <a:ea typeface="GE SS Two Light" pitchFamily="34" charset="-122"/>
                <a:cs typeface="GE SS Two Light" pitchFamily="34" charset="-120"/>
              </a:rPr>
              <a:t>):</a:t>
            </a:r>
            <a:r>
              <a:rPr lang="ar-SA" altLang="en-US" sz="3150" dirty="0">
                <a:solidFill>
                  <a:srgbClr val="2E3C4E"/>
                </a:solidFill>
                <a:latin typeface="GE SS Two Light" pitchFamily="34" charset="0"/>
                <a:ea typeface="GE SS Two Light" pitchFamily="34" charset="-122"/>
                <a:cs typeface="GE SS Two Light" pitchFamily="34" charset="-120"/>
              </a:rPr>
              <a:t> التشغيل المؤقت والانتقال إلى فرص مستدامة</a:t>
            </a:r>
            <a:endParaRPr lang="ar-SA" sz="3150" dirty="0"/>
          </a:p>
        </p:txBody>
      </p:sp>
      <p:graphicFrame>
        <p:nvGraphicFramePr>
          <p:cNvPr id="27" name="Table 0"/>
          <p:cNvGraphicFramePr>
            <a:graphicFrameLocks noGrp="1"/>
          </p:cNvGraphicFramePr>
          <p:nvPr>
            <p:extLst>
              <p:ext uri="{D42A27DB-BD31-4B8C-83A1-F6EECF244321}">
                <p14:modId xmlns:p14="http://schemas.microsoft.com/office/powerpoint/2010/main" val="4089969704"/>
              </p:ext>
            </p:extLst>
          </p:nvPr>
        </p:nvGraphicFramePr>
        <p:xfrm>
          <a:off x="436098" y="2348902"/>
          <a:ext cx="11123688" cy="4333251"/>
        </p:xfrm>
        <a:graphic>
          <a:graphicData uri="http://schemas.openxmlformats.org/drawingml/2006/table">
            <a:tbl>
              <a:tblPr/>
              <a:tblGrid>
                <a:gridCol w="9227099">
                  <a:extLst>
                    <a:ext uri="{9D8B030D-6E8A-4147-A177-3AD203B41FA5}">
                      <a16:colId xmlns:a16="http://schemas.microsoft.com/office/drawing/2014/main" val="20000"/>
                    </a:ext>
                  </a:extLst>
                </a:gridCol>
                <a:gridCol w="1896589">
                  <a:extLst>
                    <a:ext uri="{9D8B030D-6E8A-4147-A177-3AD203B41FA5}">
                      <a16:colId xmlns:a16="http://schemas.microsoft.com/office/drawing/2014/main" val="20001"/>
                    </a:ext>
                  </a:extLst>
                </a:gridCol>
              </a:tblGrid>
              <a:tr h="556820">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9961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توفير فرص عمل مؤقتة أو دعم مشاريع قصيرة الأجل، مع السعي إلى تطوير مهارات المستفيدين وربطهم لاحقًا بفرص عمل أكثر استدامة.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9961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مشاريع محددة المدة، دعم مشاريع صغيرة، التدريب المرتبط بالتشغيل المؤقت، والانتقال إلى العمل المستدام.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9961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تنفيذ مشروع صيانة مجتمعية مؤقت يرتبط بتدريب قصير في المهارات المطلوبة، ثم مساعدة المشاركين على الانتقال إلى فرص عمل أخرى.</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6038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توفير دخل وفرصة لاكتساب خبرة عملية، وقد يشكل مرحلة انتقالية نحو العمل المستدام.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6038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تمويل، مشاريع واضحة، معايير اختيار، ومتابعة نتائج المستفيدين.</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56820">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مؤقتية الفرصة، خطر عدم الانتقال إلى عمل مستدام، واستمرارية التمويل.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794048"/>
            <a:ext cx="10927878" cy="1068983"/>
          </a:xfrm>
          <a:prstGeom prst="rect">
            <a:avLst/>
          </a:prstGeom>
          <a:noFill/>
          <a:ln/>
        </p:spPr>
        <p:txBody>
          <a:bodyPr wrap="square" lIns="0" tIns="0" rIns="0" bIns="0" rtlCol="0" anchor="t">
            <a:normAutofit/>
          </a:bodyPr>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1.2</a:t>
            </a:r>
            <a:r>
              <a:rPr lang="ar-SA" altLang="en-US" sz="3350" dirty="0">
                <a:solidFill>
                  <a:srgbClr val="2E3C4E"/>
                </a:solidFill>
                <a:latin typeface="GE SS Two Light" pitchFamily="34" charset="0"/>
                <a:ea typeface="GE SS Two Light" pitchFamily="34" charset="-122"/>
                <a:cs typeface="GE SS Two Light" pitchFamily="34" charset="-120"/>
              </a:rPr>
              <a:t> — بطاقة الاتجاه (</a:t>
            </a:r>
            <a:r>
              <a:rPr lang="en-US" altLang="en-US" sz="3350" dirty="0">
                <a:solidFill>
                  <a:srgbClr val="2E3C4E"/>
                </a:solidFill>
                <a:latin typeface="Myriad "/>
                <a:ea typeface="GE SS Two Light" pitchFamily="34" charset="-122"/>
                <a:cs typeface="GE SS Two Light" pitchFamily="34" charset="-120"/>
              </a:rPr>
              <a:t>8</a:t>
            </a:r>
            <a:r>
              <a:rPr lang="ar-SA" altLang="en-US" sz="3350" dirty="0">
                <a:solidFill>
                  <a:srgbClr val="2E3C4E"/>
                </a:solidFill>
                <a:latin typeface="GE SS Two Light" pitchFamily="34" charset="0"/>
                <a:ea typeface="GE SS Two Light" pitchFamily="34" charset="-122"/>
                <a:cs typeface="GE SS Two Light" pitchFamily="34" charset="-120"/>
              </a:rPr>
              <a:t>): التشغيل الدامج للفئات الأقل حظًا والأشخاص ذوي الإعاقة</a:t>
            </a:r>
            <a:endParaRPr lang="ar-SA" sz="3350" dirty="0"/>
          </a:p>
        </p:txBody>
      </p:sp>
      <p:graphicFrame>
        <p:nvGraphicFramePr>
          <p:cNvPr id="28" name="Table 0"/>
          <p:cNvGraphicFramePr>
            <a:graphicFrameLocks noGrp="1"/>
          </p:cNvGraphicFramePr>
          <p:nvPr>
            <p:extLst>
              <p:ext uri="{D42A27DB-BD31-4B8C-83A1-F6EECF244321}">
                <p14:modId xmlns:p14="http://schemas.microsoft.com/office/powerpoint/2010/main" val="937677510"/>
              </p:ext>
            </p:extLst>
          </p:nvPr>
        </p:nvGraphicFramePr>
        <p:xfrm>
          <a:off x="631908" y="2228552"/>
          <a:ext cx="10927878" cy="4172247"/>
        </p:xfrm>
        <a:graphic>
          <a:graphicData uri="http://schemas.openxmlformats.org/drawingml/2006/table">
            <a:tbl>
              <a:tblPr/>
              <a:tblGrid>
                <a:gridCol w="8760880">
                  <a:extLst>
                    <a:ext uri="{9D8B030D-6E8A-4147-A177-3AD203B41FA5}">
                      <a16:colId xmlns:a16="http://schemas.microsoft.com/office/drawing/2014/main" val="20000"/>
                    </a:ext>
                  </a:extLst>
                </a:gridCol>
                <a:gridCol w="2166998">
                  <a:extLst>
                    <a:ext uri="{9D8B030D-6E8A-4147-A177-3AD203B41FA5}">
                      <a16:colId xmlns:a16="http://schemas.microsoft.com/office/drawing/2014/main" val="20001"/>
                    </a:ext>
                  </a:extLst>
                </a:gridCol>
              </a:tblGrid>
              <a:tr h="571055">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5348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تطوير خدمات وبرامج تشغيل تراعي احتياجات الأشخاص ذوي الإعاقة والفئات الأقل حظًا وتدعم وصولهم إلى فرص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الفكرة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7438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تدريب ملائم، تهيئة بيئة العمل، التواصل مع أصحاب العمل، التوعية، والحوافز الداعمة للتوظيف.</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التطبيقات المحتملة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5348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تصميم تدريب مهني مناسب لاحتياجات الأشخاص ذوي الإعاقة وربطهم بأصحاب عمل يوفرون التسهيلات اللازمة.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مثال تطبيقي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7438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توسيع الوصول إلى فرص العمل وتعزيز المشاركة الاقتصادية والاجتماعية.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القيمة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7438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تدريب مناسب، بيئات عمل ميسرة، شراكات مع أصحاب العمل، وآليات متابعة.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التطبيق</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7105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الصور النمطية، محدودية فرص العمل، تكلفة التهيئة، وضعف جاهزية بعض بيئات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تحديات محتملة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708124"/>
            <a:ext cx="10927878" cy="519609"/>
          </a:xfrm>
          <a:prstGeom prst="rect">
            <a:avLst/>
          </a:prstGeom>
          <a:noFill/>
          <a:ln/>
        </p:spPr>
        <p:txBody>
          <a:bodyPr wrap="none" lIns="0" tIns="0" rIns="0" bIns="0" rtlCol="0" anchor="t"/>
          <a:lstStyle/>
          <a:p>
            <a:pPr algn="r" rtl="1">
              <a:lnSpc>
                <a:spcPct val="104000"/>
              </a:lnSpc>
            </a:pPr>
            <a:r>
              <a:rPr lang="ar-SA" altLang="en-US" sz="32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1.2</a:t>
            </a:r>
            <a:r>
              <a:rPr lang="ar-SA" altLang="en-US" sz="3250" dirty="0">
                <a:solidFill>
                  <a:srgbClr val="2E3C4E"/>
                </a:solidFill>
                <a:latin typeface="GE SS Two Light" pitchFamily="34" charset="0"/>
                <a:ea typeface="GE SS Two Light" pitchFamily="34" charset="-122"/>
                <a:cs typeface="GE SS Two Light" pitchFamily="34" charset="-120"/>
              </a:rPr>
              <a:t> — ملخص الأدلة</a:t>
            </a:r>
            <a:endParaRPr lang="ar-SA" sz="3250" dirty="0"/>
          </a:p>
        </p:txBody>
      </p:sp>
      <p:sp>
        <p:nvSpPr>
          <p:cNvPr id="3" name="Text 1"/>
          <p:cNvSpPr/>
          <p:nvPr/>
        </p:nvSpPr>
        <p:spPr>
          <a:xfrm>
            <a:off x="22324" y="1448891"/>
            <a:ext cx="11537463" cy="268486"/>
          </a:xfrm>
          <a:prstGeom prst="rect">
            <a:avLst/>
          </a:prstGeom>
          <a:noFill/>
          <a:ln/>
        </p:spPr>
        <p:txBody>
          <a:bodyPr wrap="none" lIns="0" tIns="0" rIns="0" bIns="0" rtlCol="0" anchor="t"/>
          <a:lstStyle/>
          <a:p>
            <a:pPr marL="0" indent="0" algn="r" rtl="1">
              <a:lnSpc>
                <a:spcPct val="113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الاتجاه_ الأدلة/المؤشرات التي يمكن البحث عنها: </a:t>
            </a:r>
            <a:endParaRPr lang="ar-SA" sz="1550" dirty="0"/>
          </a:p>
        </p:txBody>
      </p:sp>
      <p:sp>
        <p:nvSpPr>
          <p:cNvPr id="4" name="Text 2"/>
          <p:cNvSpPr/>
          <p:nvPr/>
        </p:nvSpPr>
        <p:spPr>
          <a:xfrm>
            <a:off x="10987896" y="1601490"/>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01</a:t>
            </a:r>
            <a:endParaRPr lang="en-US" sz="1200" b="1" dirty="0"/>
          </a:p>
        </p:txBody>
      </p:sp>
      <p:sp>
        <p:nvSpPr>
          <p:cNvPr id="5" name="Shape 3"/>
          <p:cNvSpPr/>
          <p:nvPr/>
        </p:nvSpPr>
        <p:spPr>
          <a:xfrm>
            <a:off x="7990878" y="2576909"/>
            <a:ext cx="3568908" cy="19050"/>
          </a:xfrm>
          <a:prstGeom prst="rect">
            <a:avLst/>
          </a:prstGeom>
          <a:solidFill>
            <a:srgbClr val="00AEEF"/>
          </a:solidFill>
          <a:ln/>
        </p:spPr>
      </p:sp>
      <p:sp>
        <p:nvSpPr>
          <p:cNvPr id="6" name="Text 4"/>
          <p:cNvSpPr/>
          <p:nvPr/>
        </p:nvSpPr>
        <p:spPr>
          <a:xfrm>
            <a:off x="7760197" y="2130714"/>
            <a:ext cx="3568908" cy="446195"/>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الذكاء الاصطناعي والبيانات</a:t>
            </a:r>
            <a:endParaRPr lang="ar-SA" sz="2000" dirty="0"/>
          </a:p>
        </p:txBody>
      </p:sp>
      <p:sp>
        <p:nvSpPr>
          <p:cNvPr id="7" name="Text 5"/>
          <p:cNvSpPr/>
          <p:nvPr/>
        </p:nvSpPr>
        <p:spPr>
          <a:xfrm>
            <a:off x="7990878" y="2542977"/>
            <a:ext cx="3568908" cy="713977"/>
          </a:xfrm>
          <a:prstGeom prst="rect">
            <a:avLst/>
          </a:prstGeom>
          <a:noFill/>
          <a:ln/>
        </p:spPr>
        <p:txBody>
          <a:bodyPr wrap="square" lIns="0" tIns="0" rIns="0" bIns="0" rtlCol="0" anchor="t">
            <a:normAutofit/>
          </a:bodyPr>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أعداد الخريجين، التخصصات، الشواغر، نسب التوظيف، بيانات أصحاب العمل</a:t>
            </a:r>
            <a:endParaRPr lang="ar-SA" sz="2000" dirty="0"/>
          </a:p>
        </p:txBody>
      </p:sp>
      <p:sp>
        <p:nvSpPr>
          <p:cNvPr id="8" name="Text 6"/>
          <p:cNvSpPr/>
          <p:nvPr/>
        </p:nvSpPr>
        <p:spPr>
          <a:xfrm>
            <a:off x="7308461" y="2068215"/>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02</a:t>
            </a:r>
            <a:endParaRPr lang="en-US" sz="1200" b="1" dirty="0"/>
          </a:p>
        </p:txBody>
      </p:sp>
      <p:sp>
        <p:nvSpPr>
          <p:cNvPr id="9" name="Shape 7"/>
          <p:cNvSpPr/>
          <p:nvPr/>
        </p:nvSpPr>
        <p:spPr>
          <a:xfrm>
            <a:off x="4311443" y="2557859"/>
            <a:ext cx="3568908" cy="19050"/>
          </a:xfrm>
          <a:prstGeom prst="rect">
            <a:avLst/>
          </a:prstGeom>
          <a:solidFill>
            <a:srgbClr val="00AEEF"/>
          </a:solidFill>
          <a:ln/>
        </p:spPr>
      </p:sp>
      <p:sp>
        <p:nvSpPr>
          <p:cNvPr id="10" name="Text 8"/>
          <p:cNvSpPr/>
          <p:nvPr/>
        </p:nvSpPr>
        <p:spPr>
          <a:xfrm>
            <a:off x="4025498" y="2099428"/>
            <a:ext cx="3568908" cy="446195"/>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الخدمات المتكاملة</a:t>
            </a:r>
            <a:endParaRPr lang="ar-SA" sz="2000" dirty="0"/>
          </a:p>
        </p:txBody>
      </p:sp>
      <p:sp>
        <p:nvSpPr>
          <p:cNvPr id="11" name="Text 9"/>
          <p:cNvSpPr/>
          <p:nvPr/>
        </p:nvSpPr>
        <p:spPr>
          <a:xfrm>
            <a:off x="4311443" y="2542977"/>
            <a:ext cx="3568908" cy="864851"/>
          </a:xfrm>
          <a:prstGeom prst="rect">
            <a:avLst/>
          </a:prstGeom>
          <a:noFill/>
          <a:ln/>
        </p:spPr>
        <p:txBody>
          <a:bodyPr wrap="square" lIns="0" tIns="0" rIns="0" bIns="0" rtlCol="0" anchor="t">
            <a:normAutofit/>
          </a:bodyPr>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عدد الجهات المشاركة، آليات الإحالة، سرعة الخدمة، نتائج المستفيدين</a:t>
            </a:r>
            <a:endParaRPr lang="ar-SA" sz="2000" dirty="0"/>
          </a:p>
        </p:txBody>
      </p:sp>
      <p:sp>
        <p:nvSpPr>
          <p:cNvPr id="12" name="Text 10"/>
          <p:cNvSpPr/>
          <p:nvPr/>
        </p:nvSpPr>
        <p:spPr>
          <a:xfrm>
            <a:off x="3629025" y="2192040"/>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03</a:t>
            </a:r>
            <a:endParaRPr lang="en-US" sz="1200" b="1" dirty="0"/>
          </a:p>
        </p:txBody>
      </p:sp>
      <p:sp>
        <p:nvSpPr>
          <p:cNvPr id="13" name="Shape 11"/>
          <p:cNvSpPr/>
          <p:nvPr/>
        </p:nvSpPr>
        <p:spPr>
          <a:xfrm>
            <a:off x="632008" y="2557859"/>
            <a:ext cx="3568908" cy="19050"/>
          </a:xfrm>
          <a:prstGeom prst="rect">
            <a:avLst/>
          </a:prstGeom>
          <a:solidFill>
            <a:srgbClr val="00AEEF"/>
          </a:solidFill>
          <a:ln/>
        </p:spPr>
      </p:sp>
      <p:sp>
        <p:nvSpPr>
          <p:cNvPr id="14" name="Text 12"/>
          <p:cNvSpPr/>
          <p:nvPr/>
        </p:nvSpPr>
        <p:spPr>
          <a:xfrm>
            <a:off x="632008" y="2208212"/>
            <a:ext cx="3568908" cy="1448731"/>
          </a:xfrm>
          <a:prstGeom prst="rect">
            <a:avLst/>
          </a:prstGeom>
          <a:noFill/>
          <a:ln/>
        </p:spPr>
        <p:txBody>
          <a:bodyPr wrap="square" lIns="0" tIns="0" rIns="0" bIns="0" rtlCol="0" anchor="t"/>
          <a:lstStyle/>
          <a:p>
            <a:pPr marL="0" indent="0" algn="r" rtl="1">
              <a:lnSpc>
                <a:spcPct val="113000"/>
              </a:lnSpc>
              <a:spcAft>
                <a:spcPts val="500"/>
              </a:spcAft>
              <a:buNone/>
            </a:pPr>
            <a:r>
              <a:rPr lang="en-US" altLang="en-US" sz="2000" dirty="0">
                <a:solidFill>
                  <a:srgbClr val="384653"/>
                </a:solidFill>
                <a:latin typeface="WinSoft Pro Medium" pitchFamily="34" charset="0"/>
                <a:ea typeface="WinSoft Pro Medium" pitchFamily="34" charset="-122"/>
                <a:cs typeface="WinSoft Pro Medium" pitchFamily="34" charset="-120"/>
              </a:rPr>
              <a:t>       </a:t>
            </a:r>
            <a:r>
              <a:rPr lang="ar-SA" altLang="en-US" sz="2000" dirty="0">
                <a:solidFill>
                  <a:srgbClr val="384653"/>
                </a:solidFill>
                <a:latin typeface="WinSoft Pro Medium" pitchFamily="34" charset="0"/>
                <a:ea typeface="WinSoft Pro Medium" pitchFamily="34" charset="-122"/>
                <a:cs typeface="WinSoft Pro Medium" pitchFamily="34" charset="-120"/>
              </a:rPr>
              <a:t>الإرشاد المهني</a:t>
            </a:r>
            <a:endParaRPr lang="ar-SA" sz="2000" dirty="0"/>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عدد المستفيدين، أدوات الإرشاد، نتائج التوجيه، الانتقال إلى التدريب أو العمل</a:t>
            </a:r>
            <a:endParaRPr lang="ar-SA" sz="2000" dirty="0"/>
          </a:p>
        </p:txBody>
      </p:sp>
      <p:sp>
        <p:nvSpPr>
          <p:cNvPr id="15" name="Text 13"/>
          <p:cNvSpPr/>
          <p:nvPr/>
        </p:nvSpPr>
        <p:spPr>
          <a:xfrm>
            <a:off x="10987896" y="3535462"/>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04</a:t>
            </a:r>
            <a:endParaRPr lang="en-US" sz="1200" b="1" dirty="0"/>
          </a:p>
        </p:txBody>
      </p:sp>
      <p:sp>
        <p:nvSpPr>
          <p:cNvPr id="16" name="Shape 14"/>
          <p:cNvSpPr/>
          <p:nvPr/>
        </p:nvSpPr>
        <p:spPr>
          <a:xfrm>
            <a:off x="7990878" y="4025106"/>
            <a:ext cx="3568908" cy="19050"/>
          </a:xfrm>
          <a:prstGeom prst="rect">
            <a:avLst/>
          </a:prstGeom>
          <a:solidFill>
            <a:srgbClr val="00AEEF"/>
          </a:solidFill>
          <a:ln/>
        </p:spPr>
      </p:sp>
      <p:sp>
        <p:nvSpPr>
          <p:cNvPr id="17" name="Text 15"/>
          <p:cNvSpPr/>
          <p:nvPr/>
        </p:nvSpPr>
        <p:spPr>
          <a:xfrm>
            <a:off x="7760197" y="3608661"/>
            <a:ext cx="3568908" cy="446195"/>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اكتشاف المواهب</a:t>
            </a:r>
            <a:endParaRPr lang="ar-SA" sz="2000" dirty="0"/>
          </a:p>
        </p:txBody>
      </p:sp>
      <p:sp>
        <p:nvSpPr>
          <p:cNvPr id="18" name="Text 16"/>
          <p:cNvSpPr/>
          <p:nvPr/>
        </p:nvSpPr>
        <p:spPr>
          <a:xfrm>
            <a:off x="7990878" y="4010223"/>
            <a:ext cx="3568908" cy="35698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عدد المكتشفين، أدوات التقييم، مسارات</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التطوير، النتائج اللاحقة</a:t>
            </a:r>
            <a:endParaRPr lang="ar-SA" sz="2000" dirty="0"/>
          </a:p>
        </p:txBody>
      </p:sp>
      <p:sp>
        <p:nvSpPr>
          <p:cNvPr id="19" name="Text 17"/>
          <p:cNvSpPr/>
          <p:nvPr/>
        </p:nvSpPr>
        <p:spPr>
          <a:xfrm>
            <a:off x="7308461" y="3649762"/>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05</a:t>
            </a:r>
            <a:endParaRPr lang="en-US" sz="1200" b="1" dirty="0"/>
          </a:p>
        </p:txBody>
      </p:sp>
      <p:sp>
        <p:nvSpPr>
          <p:cNvPr id="20" name="Shape 18"/>
          <p:cNvSpPr/>
          <p:nvPr/>
        </p:nvSpPr>
        <p:spPr>
          <a:xfrm>
            <a:off x="4311443" y="4025106"/>
            <a:ext cx="3568908" cy="19050"/>
          </a:xfrm>
          <a:prstGeom prst="rect">
            <a:avLst/>
          </a:prstGeom>
          <a:solidFill>
            <a:srgbClr val="00AEEF"/>
          </a:solidFill>
          <a:ln/>
        </p:spPr>
      </p:sp>
      <p:sp>
        <p:nvSpPr>
          <p:cNvPr id="21" name="Text 19"/>
          <p:cNvSpPr/>
          <p:nvPr/>
        </p:nvSpPr>
        <p:spPr>
          <a:xfrm>
            <a:off x="4311443" y="3675458"/>
            <a:ext cx="3568908" cy="1448731"/>
          </a:xfrm>
          <a:prstGeom prst="rect">
            <a:avLst/>
          </a:prstGeom>
          <a:noFill/>
          <a:ln/>
        </p:spPr>
        <p:txBody>
          <a:bodyPr wrap="square" lIns="0" tIns="0" rIns="0" bIns="0" rtlCol="0" anchor="t"/>
          <a:lstStyle/>
          <a:p>
            <a:pPr marL="0" indent="0" algn="r" rtl="1">
              <a:lnSpc>
                <a:spcPct val="113000"/>
              </a:lnSpc>
              <a:spcAft>
                <a:spcPts val="500"/>
              </a:spcAft>
              <a:buNone/>
            </a:pPr>
            <a:r>
              <a:rPr lang="en-US" altLang="en-US" sz="2000" dirty="0">
                <a:solidFill>
                  <a:srgbClr val="384653"/>
                </a:solidFill>
                <a:latin typeface="WinSoft Pro Medium" pitchFamily="34" charset="0"/>
                <a:ea typeface="WinSoft Pro Medium" pitchFamily="34" charset="-122"/>
                <a:cs typeface="WinSoft Pro Medium" pitchFamily="34" charset="-120"/>
              </a:rPr>
              <a:t>      </a:t>
            </a:r>
            <a:r>
              <a:rPr lang="ar-SA" altLang="en-US" sz="2000" dirty="0">
                <a:solidFill>
                  <a:srgbClr val="384653"/>
                </a:solidFill>
                <a:latin typeface="WinSoft Pro Medium" pitchFamily="34" charset="0"/>
                <a:ea typeface="WinSoft Pro Medium" pitchFamily="34" charset="-122"/>
                <a:cs typeface="WinSoft Pro Medium" pitchFamily="34" charset="-120"/>
              </a:rPr>
              <a:t>الشراكات والتوأمة</a:t>
            </a:r>
            <a:endParaRPr lang="ar-SA" sz="2000" dirty="0"/>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عدد الشركاء، فرص التدريب والتوظيف، أيام التوظيف، نتائج الشراكات</a:t>
            </a:r>
            <a:endParaRPr lang="ar-SA" sz="2000" dirty="0"/>
          </a:p>
        </p:txBody>
      </p:sp>
      <p:sp>
        <p:nvSpPr>
          <p:cNvPr id="22" name="Text 20"/>
          <p:cNvSpPr/>
          <p:nvPr/>
        </p:nvSpPr>
        <p:spPr>
          <a:xfrm>
            <a:off x="3629025" y="3592706"/>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06</a:t>
            </a:r>
            <a:endParaRPr lang="en-US" sz="1200" b="1" dirty="0"/>
          </a:p>
        </p:txBody>
      </p:sp>
      <p:sp>
        <p:nvSpPr>
          <p:cNvPr id="23" name="Shape 21"/>
          <p:cNvSpPr/>
          <p:nvPr/>
        </p:nvSpPr>
        <p:spPr>
          <a:xfrm>
            <a:off x="632008" y="4025106"/>
            <a:ext cx="3568908" cy="19050"/>
          </a:xfrm>
          <a:prstGeom prst="rect">
            <a:avLst/>
          </a:prstGeom>
          <a:solidFill>
            <a:srgbClr val="00AEEF"/>
          </a:solidFill>
          <a:ln/>
        </p:spPr>
      </p:sp>
      <p:sp>
        <p:nvSpPr>
          <p:cNvPr id="24" name="Text 22"/>
          <p:cNvSpPr/>
          <p:nvPr/>
        </p:nvSpPr>
        <p:spPr>
          <a:xfrm>
            <a:off x="346062" y="3588436"/>
            <a:ext cx="3568908" cy="446195"/>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التحول الرقمي</a:t>
            </a:r>
            <a:endParaRPr lang="ar-SA" sz="2000" dirty="0"/>
          </a:p>
        </p:txBody>
      </p:sp>
      <p:sp>
        <p:nvSpPr>
          <p:cNvPr id="25" name="Text 23"/>
          <p:cNvSpPr/>
          <p:nvPr/>
        </p:nvSpPr>
        <p:spPr>
          <a:xfrm>
            <a:off x="632008" y="4010223"/>
            <a:ext cx="3568908" cy="35698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زمن الخدمة، عدد الخدمات الرقمية، نسبة </a:t>
            </a:r>
            <a:endParaRPr lang="ar-JO"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الاستخدام، تكامل الأنظمة</a:t>
            </a:r>
            <a:endParaRPr lang="ar-SA" sz="2000" dirty="0"/>
          </a:p>
        </p:txBody>
      </p:sp>
      <p:sp>
        <p:nvSpPr>
          <p:cNvPr id="26" name="Text 24"/>
          <p:cNvSpPr/>
          <p:nvPr/>
        </p:nvSpPr>
        <p:spPr>
          <a:xfrm>
            <a:off x="10987896" y="5002709"/>
            <a:ext cx="571891" cy="437653"/>
          </a:xfrm>
          <a:prstGeom prst="rect">
            <a:avLst/>
          </a:prstGeom>
          <a:noFill/>
          <a:ln/>
        </p:spPr>
        <p:txBody>
          <a:bodyPr wrap="none" lIns="0" tIns="0" rIns="0" bIns="0" rtlCol="0" anchor="ctr"/>
          <a:lstStyle/>
          <a:p>
            <a:pPr marL="0" indent="0" algn="r" rtl="1">
              <a:lnSpc>
                <a:spcPct val="100000"/>
              </a:lnSpc>
              <a:buNone/>
            </a:pPr>
            <a:r>
              <a:rPr lang="en-US" sz="1200" b="1" dirty="0">
                <a:solidFill>
                  <a:srgbClr val="384653"/>
                </a:solidFill>
                <a:ea typeface="GE SS Two Light" pitchFamily="34" charset="-122"/>
                <a:cs typeface="GE SS Two Light" pitchFamily="34" charset="-120"/>
              </a:rPr>
              <a:t>07</a:t>
            </a:r>
            <a:endParaRPr lang="en-US" sz="1200" b="1" dirty="0"/>
          </a:p>
        </p:txBody>
      </p:sp>
      <p:sp>
        <p:nvSpPr>
          <p:cNvPr id="27" name="Shape 25"/>
          <p:cNvSpPr/>
          <p:nvPr/>
        </p:nvSpPr>
        <p:spPr>
          <a:xfrm>
            <a:off x="597788" y="5436790"/>
            <a:ext cx="10927779" cy="19050"/>
          </a:xfrm>
          <a:prstGeom prst="rect">
            <a:avLst/>
          </a:prstGeom>
          <a:solidFill>
            <a:srgbClr val="00AEEF"/>
          </a:solidFill>
          <a:ln/>
        </p:spPr>
      </p:sp>
      <p:sp>
        <p:nvSpPr>
          <p:cNvPr id="28" name="Text 26"/>
          <p:cNvSpPr/>
          <p:nvPr/>
        </p:nvSpPr>
        <p:spPr>
          <a:xfrm>
            <a:off x="401326" y="5073750"/>
            <a:ext cx="10927779" cy="446195"/>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التشغيل المؤقت</a:t>
            </a:r>
            <a:endParaRPr lang="ar-SA" sz="2000" dirty="0"/>
          </a:p>
        </p:txBody>
      </p:sp>
      <p:sp>
        <p:nvSpPr>
          <p:cNvPr id="29" name="Text 27"/>
          <p:cNvSpPr/>
          <p:nvPr/>
        </p:nvSpPr>
        <p:spPr>
          <a:xfrm>
            <a:off x="632008" y="5477470"/>
            <a:ext cx="10927779" cy="356989"/>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عدد المستفيدين، مدة التشغيل، الدخل، الانتقال إلى عمل مستدام</a:t>
            </a:r>
            <a:endParaRPr lang="ar-SA"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705445"/>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مهمة النشاط </a:t>
            </a:r>
            <a:r>
              <a:rPr lang="en-US" altLang="en-US" sz="4400" dirty="0">
                <a:solidFill>
                  <a:srgbClr val="2E3C4E"/>
                </a:solidFill>
                <a:latin typeface="Myriad "/>
                <a:ea typeface="GE SS Two Light" pitchFamily="34" charset="-122"/>
                <a:cs typeface="GE SS Two Light" pitchFamily="34" charset="-120"/>
              </a:rPr>
              <a:t>1.2</a:t>
            </a:r>
            <a:r>
              <a:rPr lang="ar-SA" altLang="en-US" sz="4400" dirty="0">
                <a:solidFill>
                  <a:srgbClr val="2E3C4E"/>
                </a:solidFill>
                <a:latin typeface="GE SS Two Light" pitchFamily="34" charset="0"/>
                <a:ea typeface="GE SS Two Light" pitchFamily="34" charset="-122"/>
                <a:cs typeface="GE SS Two Light" pitchFamily="34" charset="-120"/>
              </a:rPr>
              <a:t> — تحليل وتقييم الاتجاهات </a:t>
            </a:r>
            <a:endParaRPr lang="ar-SA" sz="4400" dirty="0"/>
          </a:p>
        </p:txBody>
      </p:sp>
      <p:pic>
        <p:nvPicPr>
          <p:cNvPr id="3" name="Image 0" descr="preencoded.png"/>
          <p:cNvPicPr>
            <a:picLocks noChangeAspect="1"/>
          </p:cNvPicPr>
          <p:nvPr/>
        </p:nvPicPr>
        <p:blipFill>
          <a:blip r:embed="rId3"/>
          <a:stretch>
            <a:fillRect/>
          </a:stretch>
        </p:blipFill>
        <p:spPr>
          <a:xfrm>
            <a:off x="1071337" y="1817985"/>
            <a:ext cx="10048921" cy="3770908"/>
          </a:xfrm>
          <a:prstGeom prst="rect">
            <a:avLst/>
          </a:prstGeom>
        </p:spPr>
      </p:pic>
      <p:sp>
        <p:nvSpPr>
          <p:cNvPr id="4" name="Text 1"/>
          <p:cNvSpPr/>
          <p:nvPr/>
        </p:nvSpPr>
        <p:spPr>
          <a:xfrm>
            <a:off x="1485152" y="4358291"/>
            <a:ext cx="1515677" cy="922178"/>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تحليل الاتجاهات إصدار الحكم</a:t>
            </a:r>
            <a:endParaRPr lang="ar-SA" sz="1900" dirty="0"/>
          </a:p>
        </p:txBody>
      </p:sp>
      <p:sp>
        <p:nvSpPr>
          <p:cNvPr id="5" name="Text 2"/>
          <p:cNvSpPr/>
          <p:nvPr/>
        </p:nvSpPr>
        <p:spPr>
          <a:xfrm>
            <a:off x="3395319" y="4665684"/>
            <a:ext cx="1515676" cy="307393"/>
          </a:xfrm>
          <a:prstGeom prst="rect">
            <a:avLst/>
          </a:prstGeom>
          <a:noFill/>
          <a:ln/>
        </p:spPr>
        <p:txBody>
          <a:bodyPr wrap="none" lIns="0" tIns="0" rIns="0" bIns="0" rtlCol="0" anchor="t"/>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جمع الأدلة</a:t>
            </a:r>
            <a:endParaRPr lang="ar-SA" sz="1900" dirty="0"/>
          </a:p>
        </p:txBody>
      </p:sp>
      <p:sp>
        <p:nvSpPr>
          <p:cNvPr id="6" name="Text 3"/>
          <p:cNvSpPr/>
          <p:nvPr/>
        </p:nvSpPr>
        <p:spPr>
          <a:xfrm>
            <a:off x="5295106" y="4512069"/>
            <a:ext cx="1515676" cy="614786"/>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الاتفاق على المعايير</a:t>
            </a:r>
            <a:endParaRPr lang="ar-SA" sz="1900" dirty="0"/>
          </a:p>
        </p:txBody>
      </p:sp>
      <p:sp>
        <p:nvSpPr>
          <p:cNvPr id="7" name="Text 4"/>
          <p:cNvSpPr/>
          <p:nvPr/>
        </p:nvSpPr>
        <p:spPr>
          <a:xfrm>
            <a:off x="7194892" y="4512069"/>
            <a:ext cx="1515677" cy="614786"/>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صياغة معايير التقييم</a:t>
            </a:r>
            <a:endParaRPr lang="ar-SA" sz="1900" dirty="0"/>
          </a:p>
        </p:txBody>
      </p:sp>
      <p:sp>
        <p:nvSpPr>
          <p:cNvPr id="8" name="Text 5"/>
          <p:cNvSpPr/>
          <p:nvPr/>
        </p:nvSpPr>
        <p:spPr>
          <a:xfrm>
            <a:off x="9136203" y="4512069"/>
            <a:ext cx="1515677" cy="614786"/>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اختيار الاتجاهات</a:t>
            </a:r>
            <a:endParaRPr lang="ar-SA" sz="1900" dirty="0"/>
          </a:p>
        </p:txBody>
      </p:sp>
      <p:sp>
        <p:nvSpPr>
          <p:cNvPr id="9" name="Text 6"/>
          <p:cNvSpPr/>
          <p:nvPr/>
        </p:nvSpPr>
        <p:spPr>
          <a:xfrm>
            <a:off x="22324" y="5817989"/>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تُسلّم كل مجموعة وثيقة تحليل وتقييم تتضمن: الاتجاهات المختارة، معايير التقييم، الأدلة والمصادر، مصفوفة التحليل، الحكم، والتوصية النهائية.</a:t>
            </a:r>
            <a:endParaRPr lang="ar-SA" sz="16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31908" y="678656"/>
            <a:ext cx="10927878" cy="511572"/>
          </a:xfrm>
          <a:prstGeom prst="rect">
            <a:avLst/>
          </a:prstGeom>
          <a:noFill/>
          <a:ln/>
        </p:spPr>
        <p:txBody>
          <a:bodyPr wrap="none" lIns="0" tIns="0" rIns="0" bIns="0" rtlCol="0" anchor="t"/>
          <a:lstStyle/>
          <a:p>
            <a:pPr algn="r" rtl="1">
              <a:lnSpc>
                <a:spcPct val="104000"/>
              </a:lnSpc>
            </a:pPr>
            <a:r>
              <a:rPr lang="ar-SA" altLang="en-US" sz="320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1.2</a:t>
            </a:r>
            <a:r>
              <a:rPr lang="ar-SA" altLang="en-US" sz="3200" dirty="0">
                <a:solidFill>
                  <a:srgbClr val="2E3C4E"/>
                </a:solidFill>
                <a:latin typeface="GE SS Two Light" pitchFamily="34" charset="0"/>
                <a:ea typeface="GE SS Two Light" pitchFamily="34" charset="-122"/>
                <a:cs typeface="GE SS Two Light" pitchFamily="34" charset="-120"/>
              </a:rPr>
              <a:t>— اختيار الاتجاهات و صياغة معايير التقييم</a:t>
            </a:r>
            <a:endParaRPr lang="ar-SA" sz="3200" dirty="0"/>
          </a:p>
        </p:txBody>
      </p:sp>
      <p:sp>
        <p:nvSpPr>
          <p:cNvPr id="3" name="Shape 1"/>
          <p:cNvSpPr/>
          <p:nvPr/>
        </p:nvSpPr>
        <p:spPr>
          <a:xfrm>
            <a:off x="631908" y="1803102"/>
            <a:ext cx="10927878" cy="543818"/>
          </a:xfrm>
          <a:prstGeom prst="roundRect">
            <a:avLst>
              <a:gd name="adj" fmla="val 42894"/>
            </a:avLst>
          </a:prstGeom>
          <a:solidFill>
            <a:srgbClr val="B6D6FC"/>
          </a:solidFill>
          <a:ln/>
        </p:spPr>
      </p:sp>
      <p:pic>
        <p:nvPicPr>
          <p:cNvPr id="4" name="Image 0" descr="preencoded.png"/>
          <p:cNvPicPr>
            <a:picLocks noChangeAspect="1"/>
          </p:cNvPicPr>
          <p:nvPr/>
        </p:nvPicPr>
        <p:blipFill>
          <a:blip r:embed="rId3"/>
          <a:stretch>
            <a:fillRect/>
          </a:stretch>
        </p:blipFill>
        <p:spPr>
          <a:xfrm>
            <a:off x="787380" y="1943993"/>
            <a:ext cx="242981" cy="194370"/>
          </a:xfrm>
          <a:prstGeom prst="rect">
            <a:avLst/>
          </a:prstGeom>
        </p:spPr>
      </p:pic>
      <p:sp>
        <p:nvSpPr>
          <p:cNvPr id="5" name="Text 2"/>
          <p:cNvSpPr/>
          <p:nvPr/>
        </p:nvSpPr>
        <p:spPr>
          <a:xfrm>
            <a:off x="576248" y="1949053"/>
            <a:ext cx="10828067" cy="262632"/>
          </a:xfrm>
          <a:prstGeom prst="rect">
            <a:avLst/>
          </a:prstGeom>
          <a:noFill/>
          <a:ln/>
        </p:spPr>
        <p:txBody>
          <a:bodyPr wrap="none" lIns="0" tIns="0" rIns="0" bIns="0" rtlCol="0" anchor="t"/>
          <a:lstStyle/>
          <a:p>
            <a:pPr marL="0" indent="0" algn="r" rtl="1">
              <a:lnSpc>
                <a:spcPct val="11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تعمل كل مجموعة على اختيار 3 اتجاهات من بطاقات الاتجاهات السابقة، على أن تتفق المجموعة على الاتجاهات المختارة وتبرر سبب اختيارها.</a:t>
            </a:r>
            <a:endParaRPr lang="ar-SA" sz="1500" dirty="0"/>
          </a:p>
        </p:txBody>
      </p:sp>
      <p:sp>
        <p:nvSpPr>
          <p:cNvPr id="6" name="Text 3"/>
          <p:cNvSpPr/>
          <p:nvPr/>
        </p:nvSpPr>
        <p:spPr>
          <a:xfrm>
            <a:off x="22323" y="2522339"/>
            <a:ext cx="11537463" cy="210046"/>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يجب أن تتضمن المعايير، كحد أدنى:</a:t>
            </a:r>
            <a:endParaRPr lang="ar-SA"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8289" y="3133427"/>
            <a:ext cx="233257" cy="233263"/>
          </a:xfrm>
          <a:prstGeom prst="rect">
            <a:avLst/>
          </a:prstGeom>
        </p:spPr>
      </p:pic>
      <p:sp>
        <p:nvSpPr>
          <p:cNvPr id="8" name="Text 4"/>
          <p:cNvSpPr/>
          <p:nvPr/>
        </p:nvSpPr>
        <p:spPr>
          <a:xfrm>
            <a:off x="8006455" y="3128665"/>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الملاءمة</a:t>
            </a:r>
            <a:endParaRPr lang="ar-SA" dirty="0"/>
          </a:p>
        </p:txBody>
      </p:sp>
      <p:sp>
        <p:nvSpPr>
          <p:cNvPr id="9" name="Text 5"/>
          <p:cNvSpPr/>
          <p:nvPr/>
        </p:nvSpPr>
        <p:spPr>
          <a:xfrm>
            <a:off x="8006455" y="3384352"/>
            <a:ext cx="3048023" cy="420092"/>
          </a:xfrm>
          <a:prstGeom prst="rect">
            <a:avLst/>
          </a:prstGeom>
          <a:noFill/>
          <a:ln/>
        </p:spPr>
        <p:txBody>
          <a:bodyPr wrap="square" lIns="0" tIns="0" rIns="0" bIns="0" rtlCol="0" anchor="t">
            <a:noAutofit/>
          </a:bodyPr>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استجابة الاتجاه لاحتياجات سوق العمل والفئات المستهدفة.</a:t>
            </a:r>
            <a:endParaRPr lang="ar-SA"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81016" y="3133427"/>
            <a:ext cx="233257" cy="233263"/>
          </a:xfrm>
          <a:prstGeom prst="rect">
            <a:avLst/>
          </a:prstGeom>
        </p:spPr>
      </p:pic>
      <p:sp>
        <p:nvSpPr>
          <p:cNvPr id="11" name="Text 6"/>
          <p:cNvSpPr/>
          <p:nvPr/>
        </p:nvSpPr>
        <p:spPr>
          <a:xfrm>
            <a:off x="4319182" y="3128665"/>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الفعالية</a:t>
            </a:r>
            <a:endParaRPr lang="ar-SA" dirty="0"/>
          </a:p>
        </p:txBody>
      </p:sp>
      <p:sp>
        <p:nvSpPr>
          <p:cNvPr id="12" name="Text 7"/>
          <p:cNvSpPr/>
          <p:nvPr/>
        </p:nvSpPr>
        <p:spPr>
          <a:xfrm>
            <a:off x="4319182" y="3365500"/>
            <a:ext cx="3048023" cy="420092"/>
          </a:xfrm>
          <a:prstGeom prst="rect">
            <a:avLst/>
          </a:prstGeom>
          <a:noFill/>
          <a:ln/>
        </p:spPr>
        <p:txBody>
          <a:bodyPr wrap="square" lIns="0" tIns="0" rIns="0" bIns="0" rtlCol="0" anchor="t">
            <a:noAutofit/>
          </a:bodyPr>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قدرته على تحقيق النتائج المطلوبة في خدمات التشغيل.</a:t>
            </a:r>
            <a:endParaRPr lang="ar-SA"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93742" y="3133427"/>
            <a:ext cx="233257" cy="233263"/>
          </a:xfrm>
          <a:prstGeom prst="rect">
            <a:avLst/>
          </a:prstGeom>
        </p:spPr>
      </p:pic>
      <p:sp>
        <p:nvSpPr>
          <p:cNvPr id="14" name="Text 8"/>
          <p:cNvSpPr/>
          <p:nvPr/>
        </p:nvSpPr>
        <p:spPr>
          <a:xfrm>
            <a:off x="631908" y="3128665"/>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الكفاءة</a:t>
            </a:r>
            <a:endParaRPr lang="ar-SA" dirty="0"/>
          </a:p>
        </p:txBody>
      </p:sp>
      <p:sp>
        <p:nvSpPr>
          <p:cNvPr id="15" name="Text 9"/>
          <p:cNvSpPr/>
          <p:nvPr/>
        </p:nvSpPr>
        <p:spPr>
          <a:xfrm>
            <a:off x="631908" y="3382615"/>
            <a:ext cx="3048023" cy="210046"/>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تناسب الموارد والتكاليف مع النتائج المتوقعة.</a:t>
            </a:r>
            <a:endParaRPr lang="ar-SA"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424963">
            <a:off x="11268289" y="4183062"/>
            <a:ext cx="233257" cy="233263"/>
          </a:xfrm>
          <a:prstGeom prst="rect">
            <a:avLst/>
          </a:prstGeom>
        </p:spPr>
      </p:pic>
      <p:sp>
        <p:nvSpPr>
          <p:cNvPr id="17" name="Text 10"/>
          <p:cNvSpPr/>
          <p:nvPr/>
        </p:nvSpPr>
        <p:spPr>
          <a:xfrm>
            <a:off x="8006455" y="4178300"/>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الأثر</a:t>
            </a:r>
            <a:endParaRPr lang="ar-SA" dirty="0"/>
          </a:p>
        </p:txBody>
      </p:sp>
      <p:sp>
        <p:nvSpPr>
          <p:cNvPr id="18" name="Text 11"/>
          <p:cNvSpPr/>
          <p:nvPr/>
        </p:nvSpPr>
        <p:spPr>
          <a:xfrm>
            <a:off x="8006455" y="4403030"/>
            <a:ext cx="3048023" cy="420092"/>
          </a:xfrm>
          <a:prstGeom prst="rect">
            <a:avLst/>
          </a:prstGeom>
          <a:noFill/>
          <a:ln/>
        </p:spPr>
        <p:txBody>
          <a:bodyPr wrap="square" lIns="0" tIns="0" rIns="0" bIns="0" rtlCol="0" anchor="t">
            <a:noAutofit/>
          </a:bodyPr>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حجم التغيير المتوقع في خدمات التشغيل ونتائج المستفيدين.</a:t>
            </a:r>
            <a:endParaRPr lang="ar-SA"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81016" y="4183062"/>
            <a:ext cx="233257" cy="233263"/>
          </a:xfrm>
          <a:prstGeom prst="rect">
            <a:avLst/>
          </a:prstGeom>
        </p:spPr>
      </p:pic>
      <p:sp>
        <p:nvSpPr>
          <p:cNvPr id="20" name="Text 12"/>
          <p:cNvSpPr/>
          <p:nvPr/>
        </p:nvSpPr>
        <p:spPr>
          <a:xfrm>
            <a:off x="4319182" y="4178300"/>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الاستدامة</a:t>
            </a:r>
            <a:endParaRPr lang="ar-SA" dirty="0"/>
          </a:p>
        </p:txBody>
      </p:sp>
      <p:sp>
        <p:nvSpPr>
          <p:cNvPr id="21" name="Text 13"/>
          <p:cNvSpPr/>
          <p:nvPr/>
        </p:nvSpPr>
        <p:spPr>
          <a:xfrm>
            <a:off x="4319182" y="4403030"/>
            <a:ext cx="3048023" cy="210046"/>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إمكانية استمرار الاتجاه وتطويره.</a:t>
            </a:r>
            <a:endParaRPr lang="ar-SA" dirty="0"/>
          </a:p>
        </p:txBody>
      </p:sp>
      <p:pic>
        <p:nvPicPr>
          <p:cNvPr id="22"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93742" y="4183062"/>
            <a:ext cx="233257" cy="233263"/>
          </a:xfrm>
          <a:prstGeom prst="rect">
            <a:avLst/>
          </a:prstGeom>
        </p:spPr>
      </p:pic>
      <p:sp>
        <p:nvSpPr>
          <p:cNvPr id="23" name="Text 14"/>
          <p:cNvSpPr/>
          <p:nvPr/>
        </p:nvSpPr>
        <p:spPr>
          <a:xfrm>
            <a:off x="631908" y="4178300"/>
            <a:ext cx="3048023"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التماسك</a:t>
            </a:r>
            <a:endParaRPr lang="ar-SA" dirty="0"/>
          </a:p>
        </p:txBody>
      </p:sp>
      <p:sp>
        <p:nvSpPr>
          <p:cNvPr id="24" name="Text 15"/>
          <p:cNvSpPr/>
          <p:nvPr/>
        </p:nvSpPr>
        <p:spPr>
          <a:xfrm>
            <a:off x="631908" y="4403030"/>
            <a:ext cx="3048023" cy="210046"/>
          </a:xfrm>
          <a:prstGeom prst="rect">
            <a:avLst/>
          </a:prstGeom>
          <a:noFill/>
          <a:ln/>
        </p:spPr>
        <p:txBody>
          <a:bodyPr wrap="none" lIns="0" tIns="0" rIns="0" bIns="0" rtlCol="0" anchor="t"/>
          <a:lstStyle/>
          <a:p>
            <a:pPr marL="0" indent="0" algn="r" rtl="1">
              <a:lnSpc>
                <a:spcPct val="113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مدى توافقه مع الأنظمة والإجراءات والخدمات القائمة.</a:t>
            </a:r>
            <a:endParaRPr lang="ar-SA" sz="1700" dirty="0"/>
          </a:p>
        </p:txBody>
      </p:sp>
      <p:pic>
        <p:nvPicPr>
          <p:cNvPr id="25" name="Image 7"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43633" y="5137448"/>
            <a:ext cx="233257" cy="233263"/>
          </a:xfrm>
          <a:prstGeom prst="rect">
            <a:avLst/>
          </a:prstGeom>
        </p:spPr>
      </p:pic>
      <p:sp>
        <p:nvSpPr>
          <p:cNvPr id="26" name="Text 16"/>
          <p:cNvSpPr/>
          <p:nvPr/>
        </p:nvSpPr>
        <p:spPr>
          <a:xfrm>
            <a:off x="5889879" y="5132685"/>
            <a:ext cx="1439942" cy="255687"/>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التحول الرقمي</a:t>
            </a:r>
            <a:endParaRPr lang="ar-SA" dirty="0"/>
          </a:p>
        </p:txBody>
      </p:sp>
      <p:sp>
        <p:nvSpPr>
          <p:cNvPr id="27" name="Text 17"/>
          <p:cNvSpPr/>
          <p:nvPr/>
        </p:nvSpPr>
        <p:spPr>
          <a:xfrm>
            <a:off x="4786883" y="5357416"/>
            <a:ext cx="2542937" cy="210046"/>
          </a:xfrm>
          <a:prstGeom prst="rect">
            <a:avLst/>
          </a:prstGeom>
          <a:noFill/>
          <a:ln/>
        </p:spPr>
        <p:txBody>
          <a:bodyPr wrap="none" lIns="0" tIns="0" rIns="0" bIns="0" rtlCol="0" anchor="t"/>
          <a:lstStyle/>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استفادته من البيانات والتقنيات الرقمية.</a:t>
            </a:r>
            <a:endParaRPr lang="ar-SA" dirty="0"/>
          </a:p>
        </p:txBody>
      </p:sp>
      <p:sp>
        <p:nvSpPr>
          <p:cNvPr id="28" name="Shape 18"/>
          <p:cNvSpPr/>
          <p:nvPr/>
        </p:nvSpPr>
        <p:spPr>
          <a:xfrm>
            <a:off x="631908" y="5688012"/>
            <a:ext cx="10927878" cy="491232"/>
          </a:xfrm>
          <a:prstGeom prst="roundRect">
            <a:avLst>
              <a:gd name="adj" fmla="val 47486"/>
            </a:avLst>
          </a:prstGeom>
          <a:solidFill>
            <a:srgbClr val="FCF2B5"/>
          </a:solidFill>
          <a:ln/>
        </p:spPr>
      </p:sp>
      <p:pic>
        <p:nvPicPr>
          <p:cNvPr id="29" name="Image 8" descr="preencoded.png"/>
          <p:cNvPicPr>
            <a:picLocks noChangeAspect="1"/>
          </p:cNvPicPr>
          <p:nvPr/>
        </p:nvPicPr>
        <p:blipFill>
          <a:blip r:embed="rId5"/>
          <a:stretch>
            <a:fillRect/>
          </a:stretch>
        </p:blipFill>
        <p:spPr>
          <a:xfrm>
            <a:off x="787380" y="5843885"/>
            <a:ext cx="194365" cy="155476"/>
          </a:xfrm>
          <a:prstGeom prst="rect">
            <a:avLst/>
          </a:prstGeom>
        </p:spPr>
      </p:pic>
      <p:sp>
        <p:nvSpPr>
          <p:cNvPr id="30" name="Text 19"/>
          <p:cNvSpPr/>
          <p:nvPr/>
        </p:nvSpPr>
        <p:spPr>
          <a:xfrm>
            <a:off x="527632" y="5833963"/>
            <a:ext cx="10876683" cy="210046"/>
          </a:xfrm>
          <a:prstGeom prst="rect">
            <a:avLst/>
          </a:prstGeom>
          <a:noFill/>
          <a:ln/>
        </p:spPr>
        <p:txBody>
          <a:bodyPr wrap="none" lIns="0" tIns="0" rIns="0" bIns="0" rtlCol="0" anchor="t"/>
          <a:lstStyle/>
          <a:p>
            <a:pPr marL="0" indent="0" algn="r" rtl="1">
              <a:lnSpc>
                <a:spcPct val="113000"/>
              </a:lnSpc>
              <a:buNone/>
            </a:pPr>
            <a:r>
              <a:rPr lang="ar-SA" altLang="en-US" dirty="0">
                <a:solidFill>
                  <a:srgbClr val="000000"/>
                </a:solidFill>
                <a:latin typeface="WinSoft Pro Medium" pitchFamily="34" charset="0"/>
                <a:ea typeface="WinSoft Pro Medium" pitchFamily="34" charset="-122"/>
                <a:cs typeface="WinSoft Pro Medium" pitchFamily="34" charset="-120"/>
              </a:rPr>
              <a:t>يمكن للمجموعة إضافة معايير أخرى إذا رأت أنها ضرورية لتقييم الاتجاهات المختارة، مع توضيح سبب إضافتها</a:t>
            </a:r>
            <a:endParaRPr lang="ar-SA"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696912"/>
            <a:ext cx="10927878" cy="1009452"/>
          </a:xfrm>
          <a:prstGeom prst="rect">
            <a:avLst/>
          </a:prstGeom>
          <a:noFill/>
          <a:ln/>
        </p:spPr>
        <p:txBody>
          <a:bodyPr wrap="square" lIns="0" tIns="0" rIns="0" bIns="0" rtlCol="0" anchor="t">
            <a:normAutofit/>
          </a:bodyPr>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1.2</a:t>
            </a:r>
            <a:r>
              <a:rPr lang="ar-SA" altLang="en-US" sz="3150" dirty="0">
                <a:solidFill>
                  <a:srgbClr val="2E3C4E"/>
                </a:solidFill>
                <a:latin typeface="GE SS Two Light" pitchFamily="34" charset="0"/>
                <a:ea typeface="GE SS Two Light" pitchFamily="34" charset="-122"/>
                <a:cs typeface="GE SS Two Light" pitchFamily="34" charset="-120"/>
              </a:rPr>
              <a:t> — الاتفاق على المعايير وجمع الأدلة وتحليل الاتجاهات وإصدار الحكم  </a:t>
            </a:r>
            <a:endParaRPr lang="ar-SA" sz="31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7403" y="2032397"/>
            <a:ext cx="5382383" cy="1982788"/>
          </a:xfrm>
          <a:prstGeom prst="rect">
            <a:avLst/>
          </a:prstGeom>
        </p:spPr>
      </p:pic>
      <p:sp>
        <p:nvSpPr>
          <p:cNvPr id="4" name="Text 1"/>
          <p:cNvSpPr/>
          <p:nvPr/>
        </p:nvSpPr>
        <p:spPr>
          <a:xfrm>
            <a:off x="6394588" y="2249587"/>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ثالثًا: الاتفاق على المعايير داخل المجموعة</a:t>
            </a:r>
            <a:endParaRPr lang="ar-SA" sz="1950" dirty="0"/>
          </a:p>
        </p:txBody>
      </p:sp>
      <p:sp>
        <p:nvSpPr>
          <p:cNvPr id="5" name="Text 2"/>
          <p:cNvSpPr/>
          <p:nvPr/>
        </p:nvSpPr>
        <p:spPr>
          <a:xfrm>
            <a:off x="6394588" y="2662932"/>
            <a:ext cx="4846417"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يجب أن يكون الاتفاق قائمًا على مناقشة مبررة، وليس مجرد تصويت دون توضيح أسباب الاختيار.</a:t>
            </a:r>
            <a:endParaRPr lang="ar-SA" sz="15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032397"/>
            <a:ext cx="5382483" cy="1982788"/>
          </a:xfrm>
          <a:prstGeom prst="rect">
            <a:avLst/>
          </a:prstGeom>
        </p:spPr>
      </p:pic>
      <p:sp>
        <p:nvSpPr>
          <p:cNvPr id="7" name="Text 3"/>
          <p:cNvSpPr/>
          <p:nvPr/>
        </p:nvSpPr>
        <p:spPr>
          <a:xfrm>
            <a:off x="849093" y="2249587"/>
            <a:ext cx="484651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رابعًا: جمع الأدلة</a:t>
            </a:r>
            <a:endParaRPr lang="ar-SA" sz="1950" dirty="0"/>
          </a:p>
        </p:txBody>
      </p:sp>
      <p:sp>
        <p:nvSpPr>
          <p:cNvPr id="8" name="Text 4"/>
          <p:cNvSpPr/>
          <p:nvPr/>
        </p:nvSpPr>
        <p:spPr>
          <a:xfrm>
            <a:off x="849093" y="2662932"/>
            <a:ext cx="4846516" cy="1135063"/>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تجمع المجموعة أدلة تساعدها على تقييم الاتجاهات، ويمكن أن تشمل: مصادر الأونروا الرسمية، بيانات أصحاب العمل عند توفرها، بيانات ومؤشرات التشغيل والتوظيف. يجب على المجموعة توثيق كل مصدر واستخدامه لدعم حكم محدد، وليس مجرد إدراج قائمة بالمراجع.</a:t>
            </a:r>
            <a:endParaRPr lang="ar-SA" sz="15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7403" y="4178201"/>
            <a:ext cx="5382383" cy="1982788"/>
          </a:xfrm>
          <a:prstGeom prst="rect">
            <a:avLst/>
          </a:prstGeom>
        </p:spPr>
      </p:pic>
      <p:sp>
        <p:nvSpPr>
          <p:cNvPr id="10" name="Text 5"/>
          <p:cNvSpPr/>
          <p:nvPr/>
        </p:nvSpPr>
        <p:spPr>
          <a:xfrm>
            <a:off x="6394588" y="4395391"/>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خامسًا: تحليل الاتجاهات</a:t>
            </a:r>
            <a:endParaRPr lang="ar-SA" sz="1950" dirty="0"/>
          </a:p>
        </p:txBody>
      </p:sp>
      <p:sp>
        <p:nvSpPr>
          <p:cNvPr id="11" name="Text 6"/>
          <p:cNvSpPr/>
          <p:nvPr/>
        </p:nvSpPr>
        <p:spPr>
          <a:xfrm>
            <a:off x="6394588" y="4808736"/>
            <a:ext cx="4846417" cy="851297"/>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تطبق المجموعة المعايير التي اتفقت عليها على الاتجاهات الثلاثة، وتستخدم الأدلة التي جمعتها للإجابة عن: ما مدى ملاءمة الاتجاه؟ الأدلة التي تدعم الحكم؟ النتائج المتوقعة؟ قابليته للتطبيق في سياق الأونروا؟</a:t>
            </a:r>
            <a:endParaRPr lang="ar-SA" sz="15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178201"/>
            <a:ext cx="5382483" cy="1982788"/>
          </a:xfrm>
          <a:prstGeom prst="rect">
            <a:avLst/>
          </a:prstGeom>
        </p:spPr>
      </p:pic>
      <p:sp>
        <p:nvSpPr>
          <p:cNvPr id="13" name="Text 7"/>
          <p:cNvSpPr/>
          <p:nvPr/>
        </p:nvSpPr>
        <p:spPr>
          <a:xfrm>
            <a:off x="849093" y="4395391"/>
            <a:ext cx="484651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سادسًا: إصدار الحكم والتوصية</a:t>
            </a:r>
            <a:endParaRPr lang="ar-SA" sz="1950" dirty="0"/>
          </a:p>
        </p:txBody>
      </p:sp>
      <p:sp>
        <p:nvSpPr>
          <p:cNvPr id="14" name="Text 8"/>
          <p:cNvSpPr/>
          <p:nvPr/>
        </p:nvSpPr>
        <p:spPr>
          <a:xfrm>
            <a:off x="849093" y="4808736"/>
            <a:ext cx="4846516" cy="1135063"/>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بعد التحليل، تصنف المجموعة كل اتجاه وفق أحد المستويات: مناسب للتطبيق | مناسب بعد التكييف | غير مناسب في الوضع الحالي. ثم تختار المجموعة الاتجاه أو الاتجاهات الأكثر ملاءمة، وتقدم توصية مهنية مبررة بالأدلة ونتائج التقييم.</a:t>
            </a:r>
            <a:endParaRPr lang="ar-SA"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31908" y="738188"/>
            <a:ext cx="10927878" cy="593923"/>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1.2</a:t>
            </a:r>
            <a:r>
              <a:rPr lang="ar-SA" altLang="en-US" sz="3700" dirty="0">
                <a:solidFill>
                  <a:srgbClr val="2E3C4E"/>
                </a:solidFill>
                <a:latin typeface="GE SS Two Light" pitchFamily="34" charset="0"/>
                <a:ea typeface="GE SS Two Light" pitchFamily="34" charset="-122"/>
                <a:cs typeface="GE SS Two Light" pitchFamily="34" charset="-120"/>
              </a:rPr>
              <a:t> —الوثيقة المطلوب إنتاجها</a:t>
            </a:r>
            <a:endParaRPr lang="ar-SA" sz="3700" dirty="0"/>
          </a:p>
        </p:txBody>
      </p:sp>
      <p:sp>
        <p:nvSpPr>
          <p:cNvPr id="3" name="Text 1"/>
          <p:cNvSpPr/>
          <p:nvPr/>
        </p:nvSpPr>
        <p:spPr>
          <a:xfrm>
            <a:off x="22324" y="1620937"/>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تسلم كل مجموعة وثيقة تحليل وتقييم الاتجاهات، وتتضمن:</a:t>
            </a:r>
            <a:endParaRPr lang="ar-SA" sz="1400" dirty="0"/>
          </a:p>
        </p:txBody>
      </p:sp>
      <p:graphicFrame>
        <p:nvGraphicFramePr>
          <p:cNvPr id="33" name="Table 0"/>
          <p:cNvGraphicFramePr>
            <a:graphicFrameLocks noGrp="1"/>
          </p:cNvGraphicFramePr>
          <p:nvPr>
            <p:extLst>
              <p:ext uri="{D42A27DB-BD31-4B8C-83A1-F6EECF244321}">
                <p14:modId xmlns:p14="http://schemas.microsoft.com/office/powerpoint/2010/main" val="2409748185"/>
              </p:ext>
            </p:extLst>
          </p:nvPr>
        </p:nvGraphicFramePr>
        <p:xfrm>
          <a:off x="546956" y="1880890"/>
          <a:ext cx="10488197" cy="4666975"/>
        </p:xfrm>
        <a:graphic>
          <a:graphicData uri="http://schemas.openxmlformats.org/drawingml/2006/table">
            <a:tbl>
              <a:tblPr/>
              <a:tblGrid>
                <a:gridCol w="7341738">
                  <a:extLst>
                    <a:ext uri="{9D8B030D-6E8A-4147-A177-3AD203B41FA5}">
                      <a16:colId xmlns:a16="http://schemas.microsoft.com/office/drawing/2014/main" val="20000"/>
                    </a:ext>
                  </a:extLst>
                </a:gridCol>
                <a:gridCol w="3146459">
                  <a:extLst>
                    <a:ext uri="{9D8B030D-6E8A-4147-A177-3AD203B41FA5}">
                      <a16:colId xmlns:a16="http://schemas.microsoft.com/office/drawing/2014/main" val="20001"/>
                    </a:ext>
                  </a:extLst>
                </a:gridCol>
              </a:tblGrid>
              <a:tr h="515717">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المحتوى المطلوب</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القسم</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الاتجاهات الثلاثة وأسباب اختيارها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 </a:t>
                      </a:r>
                      <a:r>
                        <a:rPr lang="en-US" sz="2000" dirty="0" err="1">
                          <a:solidFill>
                            <a:srgbClr val="384653"/>
                          </a:solidFill>
                          <a:latin typeface="WinSoft Pro" pitchFamily="34" charset="0"/>
                          <a:ea typeface="WinSoft Pro" pitchFamily="34" charset="-122"/>
                          <a:cs typeface="WinSoft Pro" pitchFamily="34" charset="-120"/>
                        </a:rPr>
                        <a:t>الاتجاهات</a:t>
                      </a:r>
                      <a:r>
                        <a:rPr lang="en-US" sz="2000" dirty="0">
                          <a:solidFill>
                            <a:srgbClr val="384653"/>
                          </a:solidFill>
                          <a:latin typeface="WinSoft Pro" pitchFamily="34" charset="0"/>
                          <a:ea typeface="WinSoft Pro" pitchFamily="34" charset="-122"/>
                          <a:cs typeface="WinSoft Pro" pitchFamily="34" charset="-120"/>
                        </a:rPr>
                        <a:t> المختارة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المعايير التي صاغتها المجموعة وتعريف كل معيار وأهميته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2. </a:t>
                      </a:r>
                      <a:r>
                        <a:rPr lang="en-US" sz="2000" dirty="0" err="1">
                          <a:solidFill>
                            <a:srgbClr val="384653"/>
                          </a:solidFill>
                          <a:latin typeface="WinSoft Pro" pitchFamily="34" charset="0"/>
                          <a:ea typeface="WinSoft Pro" pitchFamily="34" charset="-122"/>
                          <a:cs typeface="WinSoft Pro" pitchFamily="34" charset="-120"/>
                        </a:rPr>
                        <a:t>معايير</a:t>
                      </a:r>
                      <a:r>
                        <a:rPr lang="en-US" sz="2000" dirty="0">
                          <a:solidFill>
                            <a:srgbClr val="384653"/>
                          </a:solidFill>
                          <a:latin typeface="WinSoft Pro" pitchFamily="34" charset="0"/>
                          <a:ea typeface="WinSoft Pro" pitchFamily="34" charset="-122"/>
                          <a:cs typeface="WinSoft Pro" pitchFamily="34" charset="-120"/>
                        </a:rPr>
                        <a:t> التقييم</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الأدلة المستخدمة ومصادرها وكيفية ارتباطها بالتقييم</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3. </a:t>
                      </a:r>
                      <a:r>
                        <a:rPr lang="en-US" sz="2000" dirty="0" err="1">
                          <a:solidFill>
                            <a:srgbClr val="384653"/>
                          </a:solidFill>
                          <a:latin typeface="WinSoft Pro" pitchFamily="34" charset="0"/>
                          <a:ea typeface="WinSoft Pro" pitchFamily="34" charset="-122"/>
                          <a:cs typeface="WinSoft Pro" pitchFamily="34" charset="-120"/>
                        </a:rPr>
                        <a:t>الأدلة</a:t>
                      </a:r>
                      <a:r>
                        <a:rPr lang="en-US" sz="2000" dirty="0">
                          <a:solidFill>
                            <a:srgbClr val="384653"/>
                          </a:solidFill>
                          <a:latin typeface="WinSoft Pro" pitchFamily="34" charset="0"/>
                          <a:ea typeface="WinSoft Pro" pitchFamily="34" charset="-122"/>
                          <a:cs typeface="WinSoft Pro" pitchFamily="34" charset="-120"/>
                        </a:rPr>
                        <a:t> والمصادر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تقييم الاتجاهات الثلاثة وفق المعايير المتفق عليها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4. </a:t>
                      </a:r>
                      <a:r>
                        <a:rPr lang="en-US" sz="2000" dirty="0" err="1">
                          <a:solidFill>
                            <a:srgbClr val="384653"/>
                          </a:solidFill>
                          <a:latin typeface="WinSoft Pro" pitchFamily="34" charset="0"/>
                          <a:ea typeface="WinSoft Pro" pitchFamily="34" charset="-122"/>
                          <a:cs typeface="WinSoft Pro" pitchFamily="34" charset="-120"/>
                        </a:rPr>
                        <a:t>مصفوفة</a:t>
                      </a:r>
                      <a:r>
                        <a:rPr lang="en-US" sz="2000" dirty="0">
                          <a:solidFill>
                            <a:srgbClr val="384653"/>
                          </a:solidFill>
                          <a:latin typeface="WinSoft Pro" pitchFamily="34" charset="0"/>
                          <a:ea typeface="WinSoft Pro" pitchFamily="34" charset="-122"/>
                          <a:cs typeface="WinSoft Pro" pitchFamily="34" charset="-120"/>
                        </a:rPr>
                        <a:t> التحليل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حكم مبرر على كل اتجاه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5. </a:t>
                      </a:r>
                      <a:r>
                        <a:rPr lang="en-US" sz="2000" dirty="0" err="1">
                          <a:solidFill>
                            <a:srgbClr val="384653"/>
                          </a:solidFill>
                          <a:latin typeface="WinSoft Pro" pitchFamily="34" charset="0"/>
                          <a:ea typeface="WinSoft Pro" pitchFamily="34" charset="-122"/>
                          <a:cs typeface="WinSoft Pro" pitchFamily="34" charset="-120"/>
                        </a:rPr>
                        <a:t>الحكم</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الاتجاه الموصى به ومبررات الاختيار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6. </a:t>
                      </a:r>
                      <a:r>
                        <a:rPr lang="en-US" sz="2000" dirty="0" err="1">
                          <a:solidFill>
                            <a:srgbClr val="384653"/>
                          </a:solidFill>
                          <a:latin typeface="WinSoft Pro" pitchFamily="34" charset="0"/>
                          <a:ea typeface="WinSoft Pro" pitchFamily="34" charset="-122"/>
                          <a:cs typeface="WinSoft Pro" pitchFamily="34" charset="-120"/>
                        </a:rPr>
                        <a:t>التوصية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193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 المتطلبات والمخاطر وخيارات التكييف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7. </a:t>
                      </a:r>
                      <a:r>
                        <a:rPr lang="en-US" sz="2000" dirty="0" err="1">
                          <a:solidFill>
                            <a:srgbClr val="384653"/>
                          </a:solidFill>
                          <a:latin typeface="WinSoft Pro" pitchFamily="34" charset="0"/>
                          <a:ea typeface="WinSoft Pro" pitchFamily="34" charset="-122"/>
                          <a:cs typeface="WinSoft Pro" pitchFamily="34" charset="-120"/>
                        </a:rPr>
                        <a:t>متطلبات</a:t>
                      </a:r>
                      <a:r>
                        <a:rPr lang="en-US" sz="2000" dirty="0">
                          <a:solidFill>
                            <a:srgbClr val="384653"/>
                          </a:solidFill>
                          <a:latin typeface="WinSoft Pro" pitchFamily="34" charset="0"/>
                          <a:ea typeface="WinSoft Pro" pitchFamily="34" charset="-122"/>
                          <a:cs typeface="WinSoft Pro" pitchFamily="34" charset="-120"/>
                        </a:rPr>
                        <a:t> التطبيق والمخاطر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51571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قائمة المصادر المستخدمة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8. </a:t>
                      </a:r>
                      <a:r>
                        <a:rPr lang="en-US" sz="2000" dirty="0" err="1">
                          <a:solidFill>
                            <a:srgbClr val="384653"/>
                          </a:solidFill>
                          <a:latin typeface="WinSoft Pro" pitchFamily="34" charset="0"/>
                          <a:ea typeface="WinSoft Pro" pitchFamily="34" charset="-122"/>
                          <a:cs typeface="WinSoft Pro" pitchFamily="34" charset="-120"/>
                        </a:rPr>
                        <a:t>المراجع</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667048"/>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1.2</a:t>
            </a:r>
            <a:r>
              <a:rPr lang="ar-SA" altLang="en-US" sz="4200" dirty="0">
                <a:solidFill>
                  <a:srgbClr val="2E3C4E"/>
                </a:solidFill>
                <a:latin typeface="GE SS Two Light" pitchFamily="34" charset="0"/>
                <a:ea typeface="GE SS Two Light" pitchFamily="34" charset="-122"/>
                <a:cs typeface="GE SS Two Light" pitchFamily="34" charset="-120"/>
              </a:rPr>
              <a:t> —تقييم النشاط</a:t>
            </a:r>
            <a:endParaRPr lang="ar-SA" sz="4200" dirty="0"/>
          </a:p>
        </p:txBody>
      </p:sp>
      <p:sp>
        <p:nvSpPr>
          <p:cNvPr id="3" name="Text 1"/>
          <p:cNvSpPr/>
          <p:nvPr/>
        </p:nvSpPr>
        <p:spPr>
          <a:xfrm>
            <a:off x="22324" y="1700609"/>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يتم تقييم أداء المجموعة وفق المعايير الآتية:</a:t>
            </a:r>
            <a:endParaRPr lang="ar-SA" sz="1550" dirty="0"/>
          </a:p>
        </p:txBody>
      </p:sp>
      <p:graphicFrame>
        <p:nvGraphicFramePr>
          <p:cNvPr id="34" name="Table 0"/>
          <p:cNvGraphicFramePr>
            <a:graphicFrameLocks noGrp="1"/>
          </p:cNvGraphicFramePr>
          <p:nvPr>
            <p:extLst>
              <p:ext uri="{D42A27DB-BD31-4B8C-83A1-F6EECF244321}">
                <p14:modId xmlns:p14="http://schemas.microsoft.com/office/powerpoint/2010/main" val="1394983916"/>
              </p:ext>
            </p:extLst>
          </p:nvPr>
        </p:nvGraphicFramePr>
        <p:xfrm>
          <a:off x="631908" y="2214860"/>
          <a:ext cx="10927878" cy="3963193"/>
        </p:xfrm>
        <a:graphic>
          <a:graphicData uri="http://schemas.openxmlformats.org/drawingml/2006/table">
            <a:tbl>
              <a:tblPr/>
              <a:tblGrid>
                <a:gridCol w="1092788">
                  <a:extLst>
                    <a:ext uri="{9D8B030D-6E8A-4147-A177-3AD203B41FA5}">
                      <a16:colId xmlns:a16="http://schemas.microsoft.com/office/drawing/2014/main" val="20000"/>
                    </a:ext>
                  </a:extLst>
                </a:gridCol>
                <a:gridCol w="7137950">
                  <a:extLst>
                    <a:ext uri="{9D8B030D-6E8A-4147-A177-3AD203B41FA5}">
                      <a16:colId xmlns:a16="http://schemas.microsoft.com/office/drawing/2014/main" val="20001"/>
                    </a:ext>
                  </a:extLst>
                </a:gridCol>
                <a:gridCol w="2697140">
                  <a:extLst>
                    <a:ext uri="{9D8B030D-6E8A-4147-A177-3AD203B41FA5}">
                      <a16:colId xmlns:a16="http://schemas.microsoft.com/office/drawing/2014/main" val="20002"/>
                    </a:ext>
                  </a:extLst>
                </a:gridCol>
              </a:tblGrid>
              <a:tr h="543804">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الدرجة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مؤشرات الأداء</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معيار التقييم</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85564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اتجاهات مناسبة لموضوع النشاط، مع توضيح مبررات الاختيار وارتباطها بخدمات 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الاتجاهات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5564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صياغة معايير واضحة وقابلة للاستخدام في تقييم الاتجاهات، والاستفادة من المعايير المعتمدة في الوحدة وإضافة أي معايير أخرى مبررة عند الحاجة.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صياغة معايير التقييم</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5564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مشاركة أعضاء المجموعة في مناقشة المعايير والتوصل إلى اتفاق مبرر بشأنها وتوثيق أسباب الاختيار.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الاتفاق على المعايير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5246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استخدام مصادر موثوقة وذات صلة، وتوثيقها، وربط الأدلة بالأحكام والاستنتاجات بدل عرضها بصورة منفصلة.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جمع الأدلة واستخدام المصادر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405796"/>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1.2</a:t>
            </a:r>
            <a:r>
              <a:rPr lang="ar-SA" altLang="en-US" sz="4200" dirty="0">
                <a:solidFill>
                  <a:srgbClr val="2E3C4E"/>
                </a:solidFill>
                <a:latin typeface="GE SS Two Light" pitchFamily="34" charset="0"/>
                <a:ea typeface="GE SS Two Light" pitchFamily="34" charset="-122"/>
                <a:cs typeface="GE SS Two Light" pitchFamily="34" charset="-120"/>
              </a:rPr>
              <a:t> —تقييم النشاط</a:t>
            </a:r>
            <a:endParaRPr lang="ar-SA" sz="4200" dirty="0"/>
          </a:p>
        </p:txBody>
      </p:sp>
      <p:sp>
        <p:nvSpPr>
          <p:cNvPr id="3" name="Text 1"/>
          <p:cNvSpPr/>
          <p:nvPr/>
        </p:nvSpPr>
        <p:spPr>
          <a:xfrm>
            <a:off x="22324" y="1439357"/>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يتم تقييم أداء المجموعة وفق المعايير الآتية:</a:t>
            </a:r>
            <a:endParaRPr lang="ar-SA" sz="1550" dirty="0"/>
          </a:p>
        </p:txBody>
      </p:sp>
      <p:graphicFrame>
        <p:nvGraphicFramePr>
          <p:cNvPr id="35" name="Table 0"/>
          <p:cNvGraphicFramePr>
            <a:graphicFrameLocks noGrp="1"/>
          </p:cNvGraphicFramePr>
          <p:nvPr>
            <p:extLst>
              <p:ext uri="{D42A27DB-BD31-4B8C-83A1-F6EECF244321}">
                <p14:modId xmlns:p14="http://schemas.microsoft.com/office/powerpoint/2010/main" val="478657074"/>
              </p:ext>
            </p:extLst>
          </p:nvPr>
        </p:nvGraphicFramePr>
        <p:xfrm>
          <a:off x="631909" y="1836833"/>
          <a:ext cx="10927878" cy="4781683"/>
        </p:xfrm>
        <a:graphic>
          <a:graphicData uri="http://schemas.openxmlformats.org/drawingml/2006/table">
            <a:tbl>
              <a:tblPr/>
              <a:tblGrid>
                <a:gridCol w="1092788">
                  <a:extLst>
                    <a:ext uri="{9D8B030D-6E8A-4147-A177-3AD203B41FA5}">
                      <a16:colId xmlns:a16="http://schemas.microsoft.com/office/drawing/2014/main" val="20000"/>
                    </a:ext>
                  </a:extLst>
                </a:gridCol>
                <a:gridCol w="6983206">
                  <a:extLst>
                    <a:ext uri="{9D8B030D-6E8A-4147-A177-3AD203B41FA5}">
                      <a16:colId xmlns:a16="http://schemas.microsoft.com/office/drawing/2014/main" val="20001"/>
                    </a:ext>
                  </a:extLst>
                </a:gridCol>
                <a:gridCol w="2851884">
                  <a:extLst>
                    <a:ext uri="{9D8B030D-6E8A-4147-A177-3AD203B41FA5}">
                      <a16:colId xmlns:a16="http://schemas.microsoft.com/office/drawing/2014/main" val="20002"/>
                    </a:ext>
                  </a:extLst>
                </a:gridCol>
              </a:tblGrid>
              <a:tr h="539967">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الدرجة</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مؤشرات الأداء</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rgbClr val="FFFFFF"/>
                          </a:solidFill>
                          <a:latin typeface="WinSoft Pro" pitchFamily="34" charset="0"/>
                          <a:ea typeface="WinSoft Pro" pitchFamily="34" charset="-122"/>
                          <a:cs typeface="WinSoft Pro" pitchFamily="34" charset="-120"/>
                        </a:rPr>
                        <a:t>معيار التقييم</a:t>
                      </a:r>
                      <a:endParaRPr lang="en-US" sz="24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849604">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1" eaLnBrk="1" latinLnBrk="0" hangingPunct="1">
                        <a:buNone/>
                      </a:pPr>
                      <a:r>
                        <a:rPr lang="ar-SA" sz="2000" kern="1200" dirty="0">
                          <a:solidFill>
                            <a:srgbClr val="384653"/>
                          </a:solidFill>
                          <a:latin typeface="WinSoft Pro" pitchFamily="34" charset="0"/>
                          <a:ea typeface="WinSoft Pro" pitchFamily="34" charset="-122"/>
                          <a:cs typeface="WinSoft Pro" pitchFamily="34" charset="-120"/>
                        </a:rPr>
                        <a:t>تطبيق المعايير المتفق عليها بصورة منهجية، وتحليل نقاط القوة والضعف والمتطلبات والتحديات لكل اتجاه</a:t>
                      </a:r>
                      <a:endParaRPr lang="en-US" sz="2000" kern="1200" dirty="0">
                        <a:solidFill>
                          <a:srgbClr val="384653"/>
                        </a:solidFill>
                        <a:latin typeface="WinSoft Pro" pitchFamily="34" charset="0"/>
                        <a:ea typeface="WinSoft Pro" pitchFamily="34" charset="-122"/>
                        <a:cs typeface="WinSoft Pro" pitchFamily="34" charset="-12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تحليل</a:t>
                      </a:r>
                      <a:r>
                        <a:rPr lang="ar-JO" sz="2000" baseline="0" dirty="0">
                          <a:solidFill>
                            <a:srgbClr val="384653"/>
                          </a:solidFill>
                          <a:latin typeface="WinSoft Pro" pitchFamily="34" charset="0"/>
                          <a:ea typeface="WinSoft Pro" pitchFamily="34" charset="-122"/>
                          <a:cs typeface="WinSoft Pro" pitchFamily="34" charset="-120"/>
                        </a:rPr>
                        <a:t> </a:t>
                      </a:r>
                      <a:r>
                        <a:rPr lang="en-US" sz="2000" dirty="0">
                          <a:solidFill>
                            <a:srgbClr val="384653"/>
                          </a:solidFill>
                          <a:latin typeface="WinSoft Pro" pitchFamily="34" charset="0"/>
                          <a:ea typeface="WinSoft Pro" pitchFamily="34" charset="-122"/>
                          <a:cs typeface="WinSoft Pro" pitchFamily="34" charset="-120"/>
                        </a:rPr>
                        <a:t> الاتجاهات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49604">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1" eaLnBrk="1" latinLnBrk="0" hangingPunct="1">
                        <a:buNone/>
                      </a:pPr>
                      <a:r>
                        <a:rPr lang="ar-SA" sz="2000" kern="1200" dirty="0">
                          <a:solidFill>
                            <a:srgbClr val="384653"/>
                          </a:solidFill>
                          <a:latin typeface="WinSoft Pro" pitchFamily="34" charset="0"/>
                          <a:ea typeface="WinSoft Pro" pitchFamily="34" charset="-122"/>
                          <a:cs typeface="WinSoft Pro" pitchFamily="34" charset="-120"/>
                        </a:rPr>
                        <a:t>إصدار حكم واضح ومبرر حول مدى ملاءمة كل اتجاه، استنادًا إلى المعايير والأدلة ونتائج التحليل</a:t>
                      </a:r>
                      <a:endParaRPr lang="en-US" sz="2000" kern="1200" dirty="0">
                        <a:solidFill>
                          <a:srgbClr val="384653"/>
                        </a:solidFill>
                        <a:latin typeface="WinSoft Pro" pitchFamily="34" charset="0"/>
                        <a:ea typeface="WinSoft Pro" pitchFamily="34" charset="-122"/>
                        <a:cs typeface="WinSoft Pro" pitchFamily="34" charset="-12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charset="0"/>
                          <a:cs typeface="WinSoft Pro" pitchFamily="34" charset="-120"/>
                        </a:rPr>
                        <a:t>إصدار</a:t>
                      </a:r>
                      <a:r>
                        <a:rPr lang="ar-JO" sz="2000" baseline="0" dirty="0">
                          <a:solidFill>
                            <a:srgbClr val="384653"/>
                          </a:solidFill>
                          <a:latin typeface="WinSoft Pro" pitchFamily="34" charset="0"/>
                          <a:ea typeface="WinSoft Pro" charset="0"/>
                          <a:cs typeface="WinSoft Pro" pitchFamily="34" charset="-120"/>
                        </a:rPr>
                        <a:t> الحكم المهني </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49604">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SA" sz="2000" kern="1200" dirty="0">
                          <a:solidFill>
                            <a:srgbClr val="384653"/>
                          </a:solidFill>
                          <a:latin typeface="WinSoft Pro" pitchFamily="34" charset="0"/>
                          <a:ea typeface="WinSoft Pro" pitchFamily="34" charset="-122"/>
                          <a:cs typeface="WinSoft Pro" pitchFamily="34" charset="-120"/>
                        </a:rPr>
                        <a:t>تقديم توصية واضحة وقابلة للتنفيذ، مع تبرير اختيار الاتجاه أو الاتجاهات المقترحة ومتطلبات تطبيقها</a:t>
                      </a:r>
                      <a:endParaRPr lang="en-US" sz="2000" kern="1200" dirty="0">
                        <a:solidFill>
                          <a:srgbClr val="384653"/>
                        </a:solidFill>
                        <a:latin typeface="WinSoft Pro" pitchFamily="34" charset="0"/>
                        <a:ea typeface="WinSoft Pro" pitchFamily="34" charset="-122"/>
                        <a:cs typeface="WinSoft Pro" pitchFamily="34" charset="-12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charset="0"/>
                          <a:cs typeface="WinSoft Pro" pitchFamily="34" charset="-120"/>
                        </a:rPr>
                        <a:t>التوصية</a:t>
                      </a:r>
                      <a:r>
                        <a:rPr lang="ar-JO" sz="2000" baseline="0" dirty="0">
                          <a:solidFill>
                            <a:srgbClr val="384653"/>
                          </a:solidFill>
                          <a:latin typeface="WinSoft Pro" pitchFamily="34" charset="0"/>
                          <a:ea typeface="WinSoft Pro" charset="0"/>
                          <a:cs typeface="WinSoft Pro" pitchFamily="34" charset="-120"/>
                        </a:rPr>
                        <a:t> </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46452">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0">
                        <a:lnSpc>
                          <a:spcPct val="150000"/>
                        </a:lnSpc>
                        <a:spcAft>
                          <a:spcPts val="0"/>
                        </a:spcAft>
                      </a:pPr>
                      <a:r>
                        <a:rPr lang="ar-SA" sz="2000" kern="1200" dirty="0">
                          <a:solidFill>
                            <a:srgbClr val="384653"/>
                          </a:solidFill>
                          <a:latin typeface="WinSoft Pro" pitchFamily="34" charset="0"/>
                          <a:ea typeface="WinSoft Pro" pitchFamily="34" charset="-122"/>
                          <a:cs typeface="WinSoft Pro" pitchFamily="34" charset="-120"/>
                        </a:rPr>
                        <a:t>تنظيم الوثيقة واكتمال عناصرها، ووضوح مصفوفة التحليل، وسلامة التوثيق والعرض</a:t>
                      </a:r>
                      <a:r>
                        <a:rPr lang="en-US" sz="1200" dirty="0">
                          <a:effectLst/>
                          <a:latin typeface="Arial" panose="020B0604020202020204" pitchFamily="34" charset="0"/>
                          <a:ea typeface="Arial" panose="020B0604020202020204" pitchFamily="34" charset="0"/>
                          <a:cs typeface="Arial" panose="020B0604020202020204" pitchFamily="34" charset="0"/>
                        </a:rPr>
                        <a:t>.</a:t>
                      </a:r>
                      <a:endParaRPr lang="en-US" sz="1100" dirty="0">
                        <a:effectLst/>
                        <a:latin typeface="Arial" panose="020B0604020202020204" pitchFamily="34" charset="0"/>
                        <a:ea typeface="Arial" panose="020B0604020202020204" pitchFamily="34" charset="0"/>
                      </a:endParaRPr>
                    </a:p>
                  </a:txBody>
                  <a:tcPr marL="68580" marR="68580" marT="0" marB="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charset="0"/>
                          <a:cs typeface="WinSoft Pro" pitchFamily="34" charset="-120"/>
                        </a:rPr>
                        <a:t>جودة</a:t>
                      </a:r>
                      <a:r>
                        <a:rPr lang="ar-JO" sz="2000" baseline="0" dirty="0">
                          <a:solidFill>
                            <a:srgbClr val="384653"/>
                          </a:solidFill>
                          <a:latin typeface="WinSoft Pro" pitchFamily="34" charset="0"/>
                          <a:ea typeface="WinSoft Pro" charset="0"/>
                          <a:cs typeface="WinSoft Pro" pitchFamily="34" charset="-120"/>
                        </a:rPr>
                        <a:t> الوثيقة النهائية </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846452">
                <a:tc>
                  <a:txBody>
                    <a:bodyPr/>
                    <a:lstStyle/>
                    <a:p>
                      <a:pPr marL="0" indent="0" algn="ctr" rtl="1">
                        <a:buNone/>
                      </a:pPr>
                      <a:r>
                        <a:rPr lang="ar-JO" sz="2000" dirty="0">
                          <a:latin typeface="WinSoft Pro" charset="0"/>
                          <a:ea typeface="WinSoft Pro" charset="0"/>
                          <a:cs typeface="WinSoft Pro" charset="0"/>
                        </a:rPr>
                        <a:t>100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algn="r" rtl="0">
                        <a:lnSpc>
                          <a:spcPct val="150000"/>
                        </a:lnSpc>
                        <a:spcAft>
                          <a:spcPts val="0"/>
                        </a:spcAft>
                      </a:pPr>
                      <a:endParaRPr lang="en-US" sz="1100" dirty="0">
                        <a:effectLst/>
                        <a:latin typeface="Arial" panose="020B0604020202020204" pitchFamily="34" charset="0"/>
                        <a:ea typeface="Arial" panose="020B0604020202020204" pitchFamily="34" charset="0"/>
                      </a:endParaRPr>
                    </a:p>
                  </a:txBody>
                  <a:tcPr marL="68580" marR="68580" marT="0" marB="0">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latin typeface="WinSoft Pro" charset="0"/>
                          <a:ea typeface="WinSoft Pro" charset="0"/>
                          <a:cs typeface="WinSoft Pro" charset="0"/>
                        </a:rPr>
                        <a:t>المجموع</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414516207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601852" y="821234"/>
            <a:ext cx="3476935" cy="5215533"/>
          </a:xfrm>
          <a:prstGeom prst="rect">
            <a:avLst/>
          </a:prstGeom>
        </p:spPr>
      </p:pic>
      <p:sp>
        <p:nvSpPr>
          <p:cNvPr id="4" name="Shape 0"/>
          <p:cNvSpPr/>
          <p:nvPr/>
        </p:nvSpPr>
        <p:spPr>
          <a:xfrm>
            <a:off x="6053978" y="986334"/>
            <a:ext cx="933923" cy="342999"/>
          </a:xfrm>
          <a:prstGeom prst="roundRect">
            <a:avLst>
              <a:gd name="adj" fmla="val 49999"/>
            </a:avLst>
          </a:prstGeom>
          <a:solidFill>
            <a:srgbClr val="D4E9F7"/>
          </a:solidFill>
          <a:ln/>
        </p:spPr>
      </p:sp>
      <p:sp>
        <p:nvSpPr>
          <p:cNvPr id="5" name="Text 1"/>
          <p:cNvSpPr/>
          <p:nvPr/>
        </p:nvSpPr>
        <p:spPr>
          <a:xfrm>
            <a:off x="5579724" y="1054001"/>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1.3</a:t>
            </a:r>
            <a:endParaRPr lang="ar-SA" sz="1400" dirty="0"/>
          </a:p>
        </p:txBody>
      </p:sp>
      <p:sp>
        <p:nvSpPr>
          <p:cNvPr id="6" name="Text 2"/>
          <p:cNvSpPr/>
          <p:nvPr/>
        </p:nvSpPr>
        <p:spPr>
          <a:xfrm>
            <a:off x="631908" y="1419523"/>
            <a:ext cx="6355993" cy="2969419"/>
          </a:xfrm>
          <a:prstGeom prst="rect">
            <a:avLst/>
          </a:prstGeom>
          <a:noFill/>
          <a:ln/>
        </p:spPr>
        <p:txBody>
          <a:bodyPr wrap="square" lIns="0" tIns="0" rIns="0" bIns="0" rtlCol="0" anchor="t">
            <a:normAutofit/>
          </a:bodyPr>
          <a:lstStyle/>
          <a:p>
            <a:pPr marL="0" indent="0" algn="ct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1.3</a:t>
            </a:r>
            <a:r>
              <a:rPr lang="ar-SA" altLang="en-US" sz="4400" dirty="0">
                <a:solidFill>
                  <a:srgbClr val="2E3C4E"/>
                </a:solidFill>
                <a:latin typeface="GE SS Two Light" pitchFamily="34" charset="0"/>
                <a:ea typeface="GE SS Two Light" pitchFamily="34" charset="-122"/>
                <a:cs typeface="GE SS Two Light" pitchFamily="34" charset="-120"/>
              </a:rPr>
              <a:t>— تصميم نموذج تقييم يستند إلى معايير محددة وتطبيقه على اتجاهات مختارة</a:t>
            </a:r>
            <a:endParaRPr lang="ar-SA" sz="4400" dirty="0"/>
          </a:p>
        </p:txBody>
      </p:sp>
      <p:sp>
        <p:nvSpPr>
          <p:cNvPr id="7" name="Text 3"/>
          <p:cNvSpPr/>
          <p:nvPr/>
        </p:nvSpPr>
        <p:spPr>
          <a:xfrm>
            <a:off x="3950990" y="5003899"/>
            <a:ext cx="3036911"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8" name="Text 4"/>
          <p:cNvSpPr/>
          <p:nvPr/>
        </p:nvSpPr>
        <p:spPr>
          <a:xfrm>
            <a:off x="3950990" y="5510411"/>
            <a:ext cx="3036911"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a:t>
            </a:r>
            <a:endParaRPr lang="ar-SA" sz="1750" dirty="0"/>
          </a:p>
        </p:txBody>
      </p:sp>
      <p:sp>
        <p:nvSpPr>
          <p:cNvPr id="9" name="Text 5"/>
          <p:cNvSpPr/>
          <p:nvPr/>
        </p:nvSpPr>
        <p:spPr>
          <a:xfrm>
            <a:off x="631908" y="5003899"/>
            <a:ext cx="303701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10" name="Text 6"/>
          <p:cNvSpPr/>
          <p:nvPr/>
        </p:nvSpPr>
        <p:spPr>
          <a:xfrm>
            <a:off x="631908" y="5510411"/>
            <a:ext cx="303701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تعاوني/فردي</a:t>
            </a:r>
            <a:endParaRPr lang="ar-SA" sz="1750" dirty="0"/>
          </a:p>
        </p:txBody>
      </p:sp>
      <p:sp>
        <p:nvSpPr>
          <p:cNvPr id="11" name="Shape 7"/>
          <p:cNvSpPr/>
          <p:nvPr/>
        </p:nvSpPr>
        <p:spPr>
          <a:xfrm>
            <a:off x="3925591" y="4727476"/>
            <a:ext cx="3087709" cy="50800"/>
          </a:xfrm>
          <a:prstGeom prst="rect">
            <a:avLst/>
          </a:prstGeom>
          <a:solidFill>
            <a:srgbClr val="00AEEF"/>
          </a:solidFill>
          <a:ln/>
        </p:spPr>
      </p:sp>
      <p:sp>
        <p:nvSpPr>
          <p:cNvPr id="12" name="Shape 8"/>
          <p:cNvSpPr/>
          <p:nvPr/>
        </p:nvSpPr>
        <p:spPr>
          <a:xfrm>
            <a:off x="606509" y="4727476"/>
            <a:ext cx="3087809" cy="50800"/>
          </a:xfrm>
          <a:prstGeom prst="rect">
            <a:avLst/>
          </a:prstGeom>
          <a:solidFill>
            <a:srgbClr val="00AEEF"/>
          </a:solidFill>
          <a:ln/>
        </p:spPr>
      </p:sp>
    </p:spTree>
    <p:extLst>
      <p:ext uri="{BB962C8B-B14F-4D97-AF65-F5344CB8AC3E}">
        <p14:creationId xmlns:p14="http://schemas.microsoft.com/office/powerpoint/2010/main" val="1502051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645616"/>
            <a:ext cx="10927878" cy="1128316"/>
          </a:xfrm>
          <a:prstGeom prst="rect">
            <a:avLst/>
          </a:prstGeom>
          <a:noFill/>
          <a:ln/>
        </p:spPr>
        <p:txBody>
          <a:bodyPr wrap="square" lIns="0" tIns="0" rIns="0" bIns="0" rtlCol="0" anchor="t">
            <a:normAutofit/>
          </a:bodyPr>
          <a:lstStyle/>
          <a:p>
            <a:pPr algn="r" rtl="1">
              <a:lnSpc>
                <a:spcPct val="104000"/>
              </a:lnSpc>
            </a:pPr>
            <a:r>
              <a:rPr lang="en-US" altLang="en-US" sz="3550" dirty="0">
                <a:solidFill>
                  <a:srgbClr val="2E3C4E"/>
                </a:solidFill>
                <a:latin typeface="GE SS Two Light" pitchFamily="34" charset="0"/>
                <a:ea typeface="GE SS Two Light" pitchFamily="34" charset="-122"/>
                <a:cs typeface="GE SS Two Light" pitchFamily="34" charset="-120"/>
              </a:rPr>
              <a:t> </a:t>
            </a:r>
            <a:r>
              <a:rPr lang="ar-SA" altLang="en-US" sz="3600" b="1" dirty="0">
                <a:solidFill>
                  <a:srgbClr val="2E3C4E"/>
                </a:solidFill>
                <a:latin typeface="GE SS Two Light" pitchFamily="34" charset="0"/>
                <a:ea typeface="GE SS Two Light" pitchFamily="34" charset="-122"/>
                <a:cs typeface="GE SS Two Light" pitchFamily="34" charset="-120"/>
              </a:rPr>
              <a:t>العلاقة بين النشاط </a:t>
            </a:r>
            <a:r>
              <a:rPr lang="en-US" sz="3600" dirty="0"/>
              <a:t>1.2</a:t>
            </a:r>
            <a:r>
              <a:rPr lang="ar-SA" altLang="en-US" sz="3600" b="1" dirty="0">
                <a:solidFill>
                  <a:srgbClr val="2E3C4E"/>
                </a:solidFill>
                <a:latin typeface="GE SS Two Light" pitchFamily="34" charset="0"/>
                <a:ea typeface="GE SS Two Light" pitchFamily="34" charset="-122"/>
                <a:cs typeface="GE SS Two Light" pitchFamily="34" charset="-120"/>
              </a:rPr>
              <a:t> والنشاط </a:t>
            </a:r>
            <a:r>
              <a:rPr lang="en-US" sz="3600" dirty="0"/>
              <a:t>1.3</a:t>
            </a:r>
            <a:endParaRPr lang="ar-SA" sz="3600" dirty="0"/>
          </a:p>
          <a:p>
            <a:pPr marL="0" indent="0" algn="r" rtl="1">
              <a:lnSpc>
                <a:spcPct val="104000"/>
              </a:lnSpc>
              <a:buNone/>
            </a:pPr>
            <a:endParaRPr lang="ar-SA" sz="3550" dirty="0"/>
          </a:p>
        </p:txBody>
      </p:sp>
      <p:sp>
        <p:nvSpPr>
          <p:cNvPr id="4" name="Shape 2"/>
          <p:cNvSpPr/>
          <p:nvPr/>
        </p:nvSpPr>
        <p:spPr>
          <a:xfrm>
            <a:off x="477527" y="1773932"/>
            <a:ext cx="11243417" cy="4438353"/>
          </a:xfrm>
          <a:prstGeom prst="roundRect">
            <a:avLst>
              <a:gd name="adj" fmla="val 14840"/>
            </a:avLst>
          </a:prstGeom>
          <a:solidFill>
            <a:srgbClr val="75BAE6"/>
          </a:solidFill>
          <a:ln/>
        </p:spPr>
      </p:sp>
      <p:sp>
        <p:nvSpPr>
          <p:cNvPr id="5" name="Text 3"/>
          <p:cNvSpPr/>
          <p:nvPr/>
        </p:nvSpPr>
        <p:spPr>
          <a:xfrm>
            <a:off x="798023" y="1949388"/>
            <a:ext cx="10521176" cy="1672332"/>
          </a:xfrm>
          <a:prstGeom prst="rect">
            <a:avLst/>
          </a:prstGeom>
          <a:noFill/>
          <a:ln/>
        </p:spPr>
        <p:txBody>
          <a:bodyPr wrap="square" lIns="0" tIns="0" rIns="0" bIns="0" rtlCol="0" anchor="t">
            <a:noAutofit/>
          </a:bodyPr>
          <a:lstStyle/>
          <a:p>
            <a:pPr algn="r" rtl="1">
              <a:lnSpc>
                <a:spcPct val="130000"/>
              </a:lnSpc>
            </a:pPr>
            <a:r>
              <a:rPr lang="ar-SA" altLang="en-US" sz="2400" dirty="0">
                <a:solidFill>
                  <a:schemeClr val="bg1"/>
                </a:solidFill>
                <a:latin typeface="WinSoft Pro Medium" pitchFamily="34" charset="0"/>
                <a:ea typeface="WinSoft Pro Medium" pitchFamily="34" charset="-122"/>
                <a:cs typeface="WinSoft Pro Medium" pitchFamily="34" charset="-120"/>
              </a:rPr>
              <a:t>يختلف هذا النشاط عن النشاط </a:t>
            </a:r>
            <a:r>
              <a:rPr lang="en-US" sz="2000" dirty="0">
                <a:solidFill>
                  <a:schemeClr val="bg1"/>
                </a:solidFill>
              </a:rPr>
              <a:t>1.2</a:t>
            </a:r>
            <a:r>
              <a:rPr lang="ar-SA" altLang="en-US" sz="2400" dirty="0">
                <a:solidFill>
                  <a:schemeClr val="bg1"/>
                </a:solidFill>
                <a:latin typeface="WinSoft Pro Medium" pitchFamily="34" charset="0"/>
                <a:ea typeface="WinSoft Pro Medium" pitchFamily="34" charset="-122"/>
                <a:cs typeface="WinSoft Pro Medium" pitchFamily="34" charset="-120"/>
              </a:rPr>
              <a:t> في طبيعة المهمة ومستوى الأداء المطلوب. ففي النشاط </a:t>
            </a:r>
            <a:r>
              <a:rPr lang="en-US" sz="2000" dirty="0">
                <a:solidFill>
                  <a:schemeClr val="bg1"/>
                </a:solidFill>
              </a:rPr>
              <a:t>1.2</a:t>
            </a:r>
            <a:r>
              <a:rPr lang="ar-SA" altLang="en-US" sz="2400" dirty="0">
                <a:solidFill>
                  <a:schemeClr val="bg1"/>
                </a:solidFill>
                <a:latin typeface="WinSoft Pro Medium" pitchFamily="34" charset="0"/>
                <a:ea typeface="WinSoft Pro Medium" pitchFamily="34" charset="-122"/>
                <a:cs typeface="WinSoft Pro Medium" pitchFamily="34" charset="-120"/>
              </a:rPr>
              <a:t> يركز المتعلم على استخدام معايير التقييم لتحليل الاتجاهات وفهم مدى ملاءمتها وقابليتها للتطبيق، بالاستناد إلى الأدلة المتاحة. أما في النشاط </a:t>
            </a:r>
            <a:r>
              <a:rPr lang="en-US" sz="2000" dirty="0">
                <a:solidFill>
                  <a:schemeClr val="bg1"/>
                </a:solidFill>
              </a:rPr>
              <a:t>1.3</a:t>
            </a:r>
            <a:r>
              <a:rPr lang="ar-SA" altLang="en-US" sz="2400" dirty="0">
                <a:solidFill>
                  <a:schemeClr val="bg1"/>
                </a:solidFill>
                <a:latin typeface="WinSoft Pro Medium" pitchFamily="34" charset="0"/>
                <a:ea typeface="WinSoft Pro Medium" pitchFamily="34" charset="-122"/>
                <a:cs typeface="WinSoft Pro Medium" pitchFamily="34" charset="-120"/>
              </a:rPr>
              <a:t>، فتنتقل المجموعة من تطبيق المعايير إلى الاتفاق على نموذج تقييم موحّد وتصميمه، وتطبيق النموذج نفسه بصورة متسقة على أربعة إلى خمسة اتجاهات، ثم تفسير النتائج ومناقشتها، وإصدار قرار وتوصية جماعية بشأن الاتجاه أو الاتجاهات ذات الأولوية للتطبيق في الأونروا.</a:t>
            </a:r>
            <a:endParaRPr lang="ar-SA" sz="2400" dirty="0">
              <a:solidFill>
                <a:schemeClr val="bg1"/>
              </a:solidFill>
            </a:endParaRPr>
          </a:p>
        </p:txBody>
      </p:sp>
      <p:sp>
        <p:nvSpPr>
          <p:cNvPr id="6" name="Text 4"/>
          <p:cNvSpPr/>
          <p:nvPr/>
        </p:nvSpPr>
        <p:spPr>
          <a:xfrm>
            <a:off x="1755862" y="4714268"/>
            <a:ext cx="8632311" cy="668933"/>
          </a:xfrm>
          <a:prstGeom prst="rect">
            <a:avLst/>
          </a:prstGeom>
          <a:noFill/>
          <a:ln/>
        </p:spPr>
        <p:txBody>
          <a:bodyPr wrap="square" lIns="0" tIns="0" rIns="0" bIns="0" rtlCol="0" anchor="t">
            <a:noAutofit/>
          </a:bodyPr>
          <a:lstStyle/>
          <a:p>
            <a:pPr algn="r" rtl="1">
              <a:lnSpc>
                <a:spcPct val="130000"/>
              </a:lnSpc>
            </a:pPr>
            <a:r>
              <a:rPr lang="ar-SA" altLang="en-US" sz="2800" dirty="0">
                <a:solidFill>
                  <a:schemeClr val="bg1"/>
                </a:solidFill>
                <a:latin typeface="WinSoft Pro Medium" pitchFamily="34" charset="0"/>
                <a:ea typeface="WinSoft Pro Medium" pitchFamily="34" charset="-122"/>
                <a:cs typeface="WinSoft Pro Medium" pitchFamily="34" charset="-120"/>
              </a:rPr>
              <a:t>وعليه، لا يقتصر النشاط </a:t>
            </a:r>
            <a:r>
              <a:rPr lang="en-US" sz="2400" dirty="0">
                <a:solidFill>
                  <a:schemeClr val="bg1"/>
                </a:solidFill>
              </a:rPr>
              <a:t>1.3</a:t>
            </a:r>
            <a:r>
              <a:rPr lang="ar-SA" altLang="en-US" sz="2800" dirty="0">
                <a:solidFill>
                  <a:schemeClr val="bg1"/>
                </a:solidFill>
                <a:latin typeface="WinSoft Pro Medium" pitchFamily="34" charset="0"/>
                <a:ea typeface="WinSoft Pro Medium" pitchFamily="34" charset="-122"/>
                <a:cs typeface="WinSoft Pro Medium" pitchFamily="34" charset="-120"/>
              </a:rPr>
              <a:t> على إعادة تحليل الاتجاهات، وإنما يركز على توحيد منهجية التقييم وتحويل نتائج التقييم إلى قرار وتوصية جماعية قابلة للتبرير</a:t>
            </a:r>
            <a:endParaRPr lang="ar-SA" sz="280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59717" y="826095"/>
            <a:ext cx="700070" cy="325834"/>
          </a:xfrm>
          <a:prstGeom prst="roundRect">
            <a:avLst>
              <a:gd name="adj" fmla="val 49999"/>
            </a:avLst>
          </a:prstGeom>
          <a:solidFill>
            <a:srgbClr val="D4E9F7"/>
          </a:solidFill>
          <a:ln/>
        </p:spPr>
      </p:sp>
      <p:sp>
        <p:nvSpPr>
          <p:cNvPr id="3" name="Text 1"/>
          <p:cNvSpPr/>
          <p:nvPr/>
        </p:nvSpPr>
        <p:spPr>
          <a:xfrm>
            <a:off x="10378716" y="890389"/>
            <a:ext cx="1052486" cy="197247"/>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المعرفة</a:t>
            </a:r>
            <a:endParaRPr lang="ar-SA" sz="1350" dirty="0"/>
          </a:p>
        </p:txBody>
      </p:sp>
      <p:sp>
        <p:nvSpPr>
          <p:cNvPr id="4" name="Text 2"/>
          <p:cNvSpPr/>
          <p:nvPr/>
        </p:nvSpPr>
        <p:spPr>
          <a:xfrm>
            <a:off x="662303" y="1160574"/>
            <a:ext cx="10867088" cy="1556122"/>
          </a:xfrm>
          <a:prstGeom prst="rect">
            <a:avLst/>
          </a:prstGeom>
          <a:noFill/>
          <a:ln/>
        </p:spPr>
        <p:txBody>
          <a:bodyPr wrap="square" lIns="0" tIns="0" rIns="0" bIns="0" rtlCol="0" anchor="t">
            <a:normAutofit/>
          </a:bodyPr>
          <a:lstStyle/>
          <a:p>
            <a:pPr marL="0" indent="0" algn="r" rtl="1">
              <a:lnSpc>
                <a:spcPct val="104000"/>
              </a:lnSpc>
              <a:buNone/>
            </a:pPr>
            <a:r>
              <a:rPr lang="ar-SA" altLang="en-US" sz="4400" dirty="0">
                <a:solidFill>
                  <a:srgbClr val="2E3C4E"/>
                </a:solidFill>
                <a:latin typeface="GE SS Two Light" pitchFamily="34" charset="0"/>
                <a:ea typeface="GE SS Two Light" pitchFamily="34" charset="-122"/>
                <a:cs typeface="GE SS Two Light" pitchFamily="34" charset="-120"/>
              </a:rPr>
              <a:t>المعرفة — مفهوم تقييم اتجاهات خدمات التشغيل</a:t>
            </a:r>
            <a:endParaRPr lang="ar-SA" sz="44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52888" y="2949377"/>
            <a:ext cx="3506898" cy="1615678"/>
          </a:xfrm>
          <a:prstGeom prst="rect">
            <a:avLst/>
          </a:prstGeom>
        </p:spPr>
      </p:pic>
      <p:sp>
        <p:nvSpPr>
          <p:cNvPr id="6" name="Text 3"/>
          <p:cNvSpPr/>
          <p:nvPr/>
        </p:nvSpPr>
        <p:spPr>
          <a:xfrm>
            <a:off x="8279895" y="3176389"/>
            <a:ext cx="30528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ما المقصود باتجاه حديث في خدمات التشغيل؟</a:t>
            </a:r>
            <a:endParaRPr lang="ar-SA" sz="2200" dirty="0">
              <a:solidFill>
                <a:schemeClr val="bg1"/>
              </a:solidFill>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2398" y="2949377"/>
            <a:ext cx="3506898" cy="1615678"/>
          </a:xfrm>
          <a:prstGeom prst="rect">
            <a:avLst/>
          </a:prstGeom>
        </p:spPr>
      </p:pic>
      <p:sp>
        <p:nvSpPr>
          <p:cNvPr id="8" name="Text 4"/>
          <p:cNvSpPr/>
          <p:nvPr/>
        </p:nvSpPr>
        <p:spPr>
          <a:xfrm>
            <a:off x="4569405" y="3176389"/>
            <a:ext cx="30528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ما المقصود بتقييم الاتجاه؟</a:t>
            </a:r>
            <a:endParaRPr lang="ar-SA" sz="2200" dirty="0">
              <a:solidFill>
                <a:schemeClr val="bg1"/>
              </a:solidFill>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949377"/>
            <a:ext cx="3506898" cy="1615678"/>
          </a:xfrm>
          <a:prstGeom prst="rect">
            <a:avLst/>
          </a:prstGeom>
        </p:spPr>
      </p:pic>
      <p:sp>
        <p:nvSpPr>
          <p:cNvPr id="10" name="Text 5"/>
          <p:cNvSpPr/>
          <p:nvPr/>
        </p:nvSpPr>
        <p:spPr>
          <a:xfrm>
            <a:off x="858915" y="3176389"/>
            <a:ext cx="3052885"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الفرق بين وصف الاتجاه وتحليله وتقييمه</a:t>
            </a:r>
            <a:endParaRPr lang="ar-SA" sz="2200" dirty="0">
              <a:solidFill>
                <a:schemeClr val="bg1"/>
              </a:solidFill>
            </a:endParaRPr>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768652"/>
            <a:ext cx="10927878" cy="1263154"/>
          </a:xfrm>
          <a:prstGeom prst="rect">
            <a:avLst/>
          </a:prstGeom>
        </p:spPr>
      </p:pic>
      <p:sp>
        <p:nvSpPr>
          <p:cNvPr id="12" name="Text 6"/>
          <p:cNvSpPr/>
          <p:nvPr/>
        </p:nvSpPr>
        <p:spPr>
          <a:xfrm>
            <a:off x="858915" y="4995664"/>
            <a:ext cx="10473865" cy="352524"/>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النقطة الأهم</a:t>
            </a:r>
            <a:endParaRPr lang="ar-SA" sz="2200" dirty="0">
              <a:solidFill>
                <a:schemeClr val="bg1"/>
              </a:solidFill>
            </a:endParaRPr>
          </a:p>
        </p:txBody>
      </p:sp>
      <p:sp>
        <p:nvSpPr>
          <p:cNvPr id="13" name="Text 7"/>
          <p:cNvSpPr/>
          <p:nvPr/>
        </p:nvSpPr>
        <p:spPr>
          <a:xfrm>
            <a:off x="858915" y="5470327"/>
            <a:ext cx="10473865" cy="334466"/>
          </a:xfrm>
          <a:prstGeom prst="rect">
            <a:avLst/>
          </a:prstGeom>
          <a:noFill/>
          <a:ln/>
        </p:spPr>
        <p:txBody>
          <a:bodyPr wrap="none" lIns="0" tIns="0" rIns="0" bIns="0" rtlCol="0" anchor="t"/>
          <a:lstStyle/>
          <a:p>
            <a:pPr marL="0" indent="0" algn="r" rtl="1">
              <a:lnSpc>
                <a:spcPct val="130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التقييم لا يعني تحديد ما إذا كان الاتجاه "جيدًا" أو "سيئًا" بشكل انطباعي، بل إصدار حكم مهني يستند إلى معايير محددة وأدلة يمكن التحقق منها.</a:t>
            </a:r>
            <a:endParaRPr lang="ar-SA" sz="1650" dirty="0">
              <a:solidFill>
                <a:schemeClr val="bg1"/>
              </a:solidFill>
            </a:endParaRPr>
          </a:p>
        </p:txBody>
      </p:sp>
    </p:spTree>
    <p:extLst>
      <p:ext uri="{BB962C8B-B14F-4D97-AF65-F5344CB8AC3E}">
        <p14:creationId xmlns:p14="http://schemas.microsoft.com/office/powerpoint/2010/main" val="1618024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631908" y="787797"/>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1.3</a:t>
            </a:r>
            <a:r>
              <a:rPr lang="ar-SA" altLang="en-US" sz="3350" dirty="0">
                <a:solidFill>
                  <a:srgbClr val="2E3C4E"/>
                </a:solidFill>
                <a:latin typeface="GE SS Two Light" pitchFamily="34" charset="0"/>
                <a:ea typeface="GE SS Two Light" pitchFamily="34" charset="-122"/>
                <a:cs typeface="GE SS Two Light" pitchFamily="34" charset="-120"/>
              </a:rPr>
              <a:t>—  معايير تقييم الاتجاهات</a:t>
            </a:r>
            <a:endParaRPr lang="ar-SA" sz="3350" dirty="0"/>
          </a:p>
        </p:txBody>
      </p:sp>
      <p:graphicFrame>
        <p:nvGraphicFramePr>
          <p:cNvPr id="37" name="Table 0"/>
          <p:cNvGraphicFramePr>
            <a:graphicFrameLocks noGrp="1"/>
          </p:cNvGraphicFramePr>
          <p:nvPr>
            <p:extLst>
              <p:ext uri="{D42A27DB-BD31-4B8C-83A1-F6EECF244321}">
                <p14:modId xmlns:p14="http://schemas.microsoft.com/office/powerpoint/2010/main" val="1763292088"/>
              </p:ext>
            </p:extLst>
          </p:nvPr>
        </p:nvGraphicFramePr>
        <p:xfrm>
          <a:off x="1092088" y="1687808"/>
          <a:ext cx="10007517" cy="4670788"/>
        </p:xfrm>
        <a:graphic>
          <a:graphicData uri="http://schemas.openxmlformats.org/drawingml/2006/table">
            <a:tbl>
              <a:tblPr/>
              <a:tblGrid>
                <a:gridCol w="6556727">
                  <a:extLst>
                    <a:ext uri="{9D8B030D-6E8A-4147-A177-3AD203B41FA5}">
                      <a16:colId xmlns:a16="http://schemas.microsoft.com/office/drawing/2014/main" val="20000"/>
                    </a:ext>
                  </a:extLst>
                </a:gridCol>
                <a:gridCol w="3450790">
                  <a:extLst>
                    <a:ext uri="{9D8B030D-6E8A-4147-A177-3AD203B41FA5}">
                      <a16:colId xmlns:a16="http://schemas.microsoft.com/office/drawing/2014/main" val="20001"/>
                    </a:ext>
                  </a:extLst>
                </a:gridCol>
              </a:tblGrid>
              <a:tr h="581303">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ما الذي يعنيه عند تقييم اتجاه تشغيل؟</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المعيار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استجابته لاحتياجات سوق العمل والفئات المستهدفة.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قدرته على تحقيق النتائج المستهدفة.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تناسب الموارد والتكاليف مع النتائج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التغيير المتوقع في خدمات التشغيل ونتائج المستفيدين.</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إمكانية استمرار الاتجاه وتطويره.</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8469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توافقه مع الأنظمة والإجراءات والخدمات القائمة.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8130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توظيف البيانات والتقنيات الرقمية لتحسين الخدمة.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728365"/>
            <a:ext cx="10927878" cy="415727"/>
          </a:xfrm>
          <a:prstGeom prst="rect">
            <a:avLst/>
          </a:prstGeom>
          <a:noFill/>
          <a:ln/>
        </p:spPr>
        <p:txBody>
          <a:bodyPr wrap="none" lIns="0" tIns="0" rIns="0" bIns="0" rtlCol="0" anchor="t"/>
          <a:lstStyle/>
          <a:p>
            <a:pPr algn="r" rtl="1">
              <a:lnSpc>
                <a:spcPct val="104000"/>
              </a:lnSpc>
            </a:pPr>
            <a:r>
              <a:rPr lang="ar-SA" altLang="en-US" sz="26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Myriad "/>
                <a:ea typeface="GE SS Two Light" pitchFamily="34" charset="-122"/>
                <a:cs typeface="GE SS Two Light" pitchFamily="34" charset="-120"/>
              </a:rPr>
              <a:t>1.3</a:t>
            </a:r>
            <a:r>
              <a:rPr lang="ar-SA" altLang="en-US" sz="2600" dirty="0">
                <a:solidFill>
                  <a:srgbClr val="2E3C4E"/>
                </a:solidFill>
                <a:latin typeface="GE SS Two Light" pitchFamily="34" charset="0"/>
                <a:ea typeface="GE SS Two Light" pitchFamily="34" charset="-122"/>
                <a:cs typeface="GE SS Two Light" pitchFamily="34" charset="-120"/>
              </a:rPr>
              <a:t>—الأدلة ومصادرها</a:t>
            </a:r>
            <a:endParaRPr lang="ar-SA" sz="2600" dirty="0"/>
          </a:p>
        </p:txBody>
      </p:sp>
      <p:sp>
        <p:nvSpPr>
          <p:cNvPr id="3" name="Text 1"/>
          <p:cNvSpPr/>
          <p:nvPr/>
        </p:nvSpPr>
        <p:spPr>
          <a:xfrm>
            <a:off x="22324" y="1365250"/>
            <a:ext cx="11537463" cy="214809"/>
          </a:xfrm>
          <a:prstGeom prst="rect">
            <a:avLst/>
          </a:prstGeom>
          <a:noFill/>
          <a:ln/>
        </p:spPr>
        <p:txBody>
          <a:bodyPr wrap="none" lIns="0" tIns="0" rIns="0" bIns="0" rtlCol="0" anchor="t"/>
          <a:lstStyle/>
          <a:p>
            <a:pPr marL="0" indent="0" algn="r" rtl="1">
              <a:lnSpc>
                <a:spcPct val="11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يمكن تقديم أنواع الأدلة التالية:</a:t>
            </a:r>
            <a:endParaRPr lang="ar-SA" sz="12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1704380"/>
            <a:ext cx="3568908" cy="1068586"/>
          </a:xfrm>
          <a:prstGeom prst="rect">
            <a:avLst/>
          </a:prstGeom>
        </p:spPr>
      </p:pic>
      <p:sp>
        <p:nvSpPr>
          <p:cNvPr id="5" name="Text 2"/>
          <p:cNvSpPr/>
          <p:nvPr/>
        </p:nvSpPr>
        <p:spPr>
          <a:xfrm>
            <a:off x="8167880" y="2336205"/>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بيانات ومؤشرات التشغيل والتوظيف.</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1704380"/>
            <a:ext cx="3568908" cy="1068586"/>
          </a:xfrm>
          <a:prstGeom prst="rect">
            <a:avLst/>
          </a:prstGeom>
        </p:spPr>
      </p:pic>
      <p:sp>
        <p:nvSpPr>
          <p:cNvPr id="7" name="Text 3"/>
          <p:cNvSpPr/>
          <p:nvPr/>
        </p:nvSpPr>
        <p:spPr>
          <a:xfrm>
            <a:off x="4488445" y="2336205"/>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بيانات سوق العمل.</a:t>
            </a:r>
            <a:endParaRPr lang="ar-SA"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1704380"/>
            <a:ext cx="3568908" cy="1068586"/>
          </a:xfrm>
          <a:prstGeom prst="rect">
            <a:avLst/>
          </a:prstGeom>
        </p:spPr>
      </p:pic>
      <p:sp>
        <p:nvSpPr>
          <p:cNvPr id="9" name="Text 4"/>
          <p:cNvSpPr/>
          <p:nvPr/>
        </p:nvSpPr>
        <p:spPr>
          <a:xfrm>
            <a:off x="809009" y="2336205"/>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تقارير ودراسات.</a:t>
            </a:r>
            <a:endParaRPr lang="ar-SA"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90878" y="2883495"/>
            <a:ext cx="3568908" cy="1068586"/>
          </a:xfrm>
          <a:prstGeom prst="rect">
            <a:avLst/>
          </a:prstGeom>
        </p:spPr>
      </p:pic>
      <p:sp>
        <p:nvSpPr>
          <p:cNvPr id="11" name="Text 5"/>
          <p:cNvSpPr/>
          <p:nvPr/>
        </p:nvSpPr>
        <p:spPr>
          <a:xfrm>
            <a:off x="8167880" y="3515320"/>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نتائج مبادرات أو تجارب سابقة.</a:t>
            </a:r>
            <a:endParaRPr lang="ar-SA"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1443" y="2883495"/>
            <a:ext cx="3568908" cy="1068586"/>
          </a:xfrm>
          <a:prstGeom prst="rect">
            <a:avLst/>
          </a:prstGeom>
        </p:spPr>
      </p:pic>
      <p:sp>
        <p:nvSpPr>
          <p:cNvPr id="13" name="Text 6"/>
          <p:cNvSpPr/>
          <p:nvPr/>
        </p:nvSpPr>
        <p:spPr>
          <a:xfrm>
            <a:off x="4488445" y="3515320"/>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آراء أصحاب العمل والمستفيدين.</a:t>
            </a:r>
            <a:endParaRPr lang="ar-SA"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2883495"/>
            <a:ext cx="3568908" cy="1068586"/>
          </a:xfrm>
          <a:prstGeom prst="rect">
            <a:avLst/>
          </a:prstGeom>
        </p:spPr>
      </p:pic>
      <p:sp>
        <p:nvSpPr>
          <p:cNvPr id="15" name="Text 7"/>
          <p:cNvSpPr/>
          <p:nvPr/>
        </p:nvSpPr>
        <p:spPr>
          <a:xfrm>
            <a:off x="809009" y="3515320"/>
            <a:ext cx="321490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وثائق وإجراءات مؤسسية.</a:t>
            </a:r>
            <a:endParaRPr lang="ar-SA" dirty="0"/>
          </a:p>
        </p:txBody>
      </p:sp>
      <p:pic>
        <p:nvPicPr>
          <p:cNvPr id="16"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4062611"/>
            <a:ext cx="10927779" cy="1068586"/>
          </a:xfrm>
          <a:prstGeom prst="rect">
            <a:avLst/>
          </a:prstGeom>
        </p:spPr>
      </p:pic>
      <p:sp>
        <p:nvSpPr>
          <p:cNvPr id="17" name="Text 8"/>
          <p:cNvSpPr/>
          <p:nvPr/>
        </p:nvSpPr>
        <p:spPr>
          <a:xfrm>
            <a:off x="809009" y="4694436"/>
            <a:ext cx="10573775"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384653"/>
                </a:solidFill>
                <a:latin typeface="GE SS Two Light" pitchFamily="34" charset="0"/>
                <a:ea typeface="GE SS Two Light" pitchFamily="34" charset="-122"/>
                <a:cs typeface="GE SS Two Light" pitchFamily="34" charset="-120"/>
              </a:rPr>
              <a:t>مصادر رسمية ومهنية وعلمية موثوقة.</a:t>
            </a:r>
            <a:endParaRPr lang="ar-SA" dirty="0"/>
          </a:p>
        </p:txBody>
      </p:sp>
      <p:sp>
        <p:nvSpPr>
          <p:cNvPr id="18" name="Shape 9"/>
          <p:cNvSpPr/>
          <p:nvPr/>
        </p:nvSpPr>
        <p:spPr>
          <a:xfrm>
            <a:off x="631908" y="5255518"/>
            <a:ext cx="10927878" cy="874117"/>
          </a:xfrm>
          <a:prstGeom prst="roundRect">
            <a:avLst>
              <a:gd name="adj" fmla="val 27109"/>
            </a:avLst>
          </a:prstGeom>
          <a:solidFill>
            <a:srgbClr val="B6D6FC"/>
          </a:solidFill>
          <a:ln/>
        </p:spPr>
      </p:sp>
      <p:pic>
        <p:nvPicPr>
          <p:cNvPr id="19" name="Image 7" descr="preencoded.png"/>
          <p:cNvPicPr>
            <a:picLocks noChangeAspect="1"/>
          </p:cNvPicPr>
          <p:nvPr/>
        </p:nvPicPr>
        <p:blipFill>
          <a:blip r:embed="rId5"/>
          <a:stretch>
            <a:fillRect/>
          </a:stretch>
        </p:blipFill>
        <p:spPr>
          <a:xfrm>
            <a:off x="789861" y="5416848"/>
            <a:ext cx="246751" cy="197445"/>
          </a:xfrm>
          <a:prstGeom prst="rect">
            <a:avLst/>
          </a:prstGeom>
        </p:spPr>
      </p:pic>
      <p:sp>
        <p:nvSpPr>
          <p:cNvPr id="20" name="Text 10"/>
          <p:cNvSpPr/>
          <p:nvPr/>
        </p:nvSpPr>
        <p:spPr>
          <a:xfrm>
            <a:off x="1194564" y="5405537"/>
            <a:ext cx="10207270" cy="259755"/>
          </a:xfrm>
          <a:prstGeom prst="rect">
            <a:avLst/>
          </a:prstGeom>
          <a:noFill/>
          <a:ln/>
        </p:spPr>
        <p:txBody>
          <a:bodyPr wrap="none" lIns="0" tIns="0" rIns="0" bIns="0" rtlCol="0" anchor="t"/>
          <a:lstStyle/>
          <a:p>
            <a:pPr marL="0" indent="0" algn="r" rtl="1">
              <a:lnSpc>
                <a:spcPct val="104000"/>
              </a:lnSpc>
              <a:buNone/>
            </a:pPr>
            <a:r>
              <a:rPr lang="ar-SA" altLang="en-US" dirty="0">
                <a:solidFill>
                  <a:srgbClr val="000000"/>
                </a:solidFill>
                <a:latin typeface="GE SS Two Light" pitchFamily="34" charset="0"/>
                <a:ea typeface="GE SS Two Light" pitchFamily="34" charset="-122"/>
                <a:cs typeface="GE SS Two Light" pitchFamily="34" charset="-120"/>
              </a:rPr>
              <a:t>قاعدة بسيطة</a:t>
            </a:r>
            <a:endParaRPr lang="ar-SA" dirty="0"/>
          </a:p>
        </p:txBody>
      </p:sp>
      <p:sp>
        <p:nvSpPr>
          <p:cNvPr id="21" name="Text 11"/>
          <p:cNvSpPr/>
          <p:nvPr/>
        </p:nvSpPr>
        <p:spPr>
          <a:xfrm>
            <a:off x="584979" y="5775821"/>
            <a:ext cx="10816855" cy="214809"/>
          </a:xfrm>
          <a:prstGeom prst="rect">
            <a:avLst/>
          </a:prstGeom>
          <a:noFill/>
          <a:ln/>
        </p:spPr>
        <p:txBody>
          <a:bodyPr wrap="none" lIns="0" tIns="0" rIns="0" bIns="0" rtlCol="0" anchor="t"/>
          <a:lstStyle/>
          <a:p>
            <a:pPr marL="0" indent="0" algn="r" rtl="1">
              <a:lnSpc>
                <a:spcPct val="113000"/>
              </a:lnSpc>
              <a:buNone/>
            </a:pPr>
            <a:r>
              <a:rPr lang="ar-SA" altLang="en-US" dirty="0">
                <a:solidFill>
                  <a:srgbClr val="000000"/>
                </a:solidFill>
                <a:latin typeface="WinSoft Pro Medium" pitchFamily="34" charset="0"/>
                <a:ea typeface="WinSoft Pro Medium" pitchFamily="34" charset="-122"/>
                <a:cs typeface="WinSoft Pro Medium" pitchFamily="34" charset="-120"/>
              </a:rPr>
              <a:t>كل حكم في نموذج التقييم يجب أن يكون قابلًا للتبرير بمعيار ودليل.</a:t>
            </a:r>
            <a:endParaRPr lang="ar-SA"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1023739"/>
            <a:ext cx="10927878" cy="475059"/>
          </a:xfrm>
          <a:prstGeom prst="rect">
            <a:avLst/>
          </a:prstGeom>
          <a:noFill/>
          <a:ln/>
        </p:spPr>
        <p:txBody>
          <a:bodyPr wrap="none" lIns="0" tIns="0" rIns="0" bIns="0" rtlCol="0" anchor="t"/>
          <a:lstStyle/>
          <a:p>
            <a:pPr algn="r" rtl="1">
              <a:lnSpc>
                <a:spcPct val="104000"/>
              </a:lnSpc>
            </a:pPr>
            <a:r>
              <a:rPr lang="ar-SA" altLang="en-US" sz="29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2950" dirty="0">
                <a:solidFill>
                  <a:srgbClr val="2E3C4E"/>
                </a:solidFill>
                <a:latin typeface="GE SS Two Light" pitchFamily="34" charset="0"/>
                <a:ea typeface="GE SS Two Light" pitchFamily="34" charset="-122"/>
                <a:cs typeface="GE SS Two Light" pitchFamily="34" charset="-120"/>
              </a:rPr>
              <a:t> — كيفية تحويل المعيار إلى مؤشر قابل للتقييم</a:t>
            </a:r>
            <a:endParaRPr lang="ar-SA" sz="2950" dirty="0"/>
          </a:p>
        </p:txBody>
      </p:sp>
      <p:sp>
        <p:nvSpPr>
          <p:cNvPr id="3" name="Text 1"/>
          <p:cNvSpPr/>
          <p:nvPr/>
        </p:nvSpPr>
        <p:spPr>
          <a:xfrm>
            <a:off x="22324" y="1787624"/>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المتعلم يعرف مثلًا أن «الاستدامة» معيار، لكنه يحتاج إلى معرفة كيف يحولها إلى شيء يمكن تقييمه.</a:t>
            </a:r>
            <a:endParaRPr lang="ar-SA" sz="1400" dirty="0"/>
          </a:p>
        </p:txBody>
      </p:sp>
      <p:graphicFrame>
        <p:nvGraphicFramePr>
          <p:cNvPr id="40" name="Table 0"/>
          <p:cNvGraphicFramePr>
            <a:graphicFrameLocks noGrp="1"/>
          </p:cNvGraphicFramePr>
          <p:nvPr>
            <p:extLst>
              <p:ext uri="{D42A27DB-BD31-4B8C-83A1-F6EECF244321}">
                <p14:modId xmlns:p14="http://schemas.microsoft.com/office/powerpoint/2010/main" val="537565701"/>
              </p:ext>
            </p:extLst>
          </p:nvPr>
        </p:nvGraphicFramePr>
        <p:xfrm>
          <a:off x="631908" y="2209998"/>
          <a:ext cx="10927878" cy="3611474"/>
        </p:xfrm>
        <a:graphic>
          <a:graphicData uri="http://schemas.openxmlformats.org/drawingml/2006/table">
            <a:tbl>
              <a:tblPr/>
              <a:tblGrid>
                <a:gridCol w="4102652">
                  <a:extLst>
                    <a:ext uri="{9D8B030D-6E8A-4147-A177-3AD203B41FA5}">
                      <a16:colId xmlns:a16="http://schemas.microsoft.com/office/drawing/2014/main" val="20000"/>
                    </a:ext>
                  </a:extLst>
                </a:gridCol>
                <a:gridCol w="5059680">
                  <a:extLst>
                    <a:ext uri="{9D8B030D-6E8A-4147-A177-3AD203B41FA5}">
                      <a16:colId xmlns:a16="http://schemas.microsoft.com/office/drawing/2014/main" val="20001"/>
                    </a:ext>
                  </a:extLst>
                </a:gridCol>
                <a:gridCol w="1765546">
                  <a:extLst>
                    <a:ext uri="{9D8B030D-6E8A-4147-A177-3AD203B41FA5}">
                      <a16:colId xmlns:a16="http://schemas.microsoft.com/office/drawing/2014/main" val="20002"/>
                    </a:ext>
                  </a:extLst>
                </a:gridCol>
              </a:tblGrid>
              <a:tr h="449053">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دليل محتمل</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سؤال التقييم</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المعيار</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بيانات الطلب على المهارات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يعالج الاتجاه حاجة فعلية في سوق العمل؟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نسب التوظيف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حقق نتائج تشغيلية في تجارب سابقة؟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التكلفة مقابل عدد المستفيدين/النتائج</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تتناسب تكلفته مع نتائجه؟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مقارنة النتائج قبل/بعد</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التغيير الذي أحدثه؟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 والتمويل والقدرات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يمكن الاستمرار فيه؟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الإجراءات والسياسات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يتوافق مع الأنظمة والخدمات القائمة؟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490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مستوى الرقمنة وتكامل الأنظمة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كيف يستخدم البيانات والتكنولوجيا؟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690066"/>
            <a:ext cx="10927878" cy="504726"/>
          </a:xfrm>
          <a:prstGeom prst="rect">
            <a:avLst/>
          </a:prstGeom>
          <a:noFill/>
          <a:ln/>
        </p:spPr>
        <p:txBody>
          <a:bodyPr wrap="none" lIns="0" tIns="0" rIns="0" bIns="0" rtlCol="0" anchor="t"/>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150" dirty="0">
                <a:solidFill>
                  <a:srgbClr val="2E3C4E"/>
                </a:solidFill>
                <a:latin typeface="GE SS Two Light" pitchFamily="34" charset="0"/>
                <a:ea typeface="GE SS Two Light" pitchFamily="34" charset="-122"/>
                <a:cs typeface="GE SS Two Light" pitchFamily="34" charset="-120"/>
              </a:rPr>
              <a:t> — نظام التقدير وإصدار الحكم</a:t>
            </a:r>
            <a:endParaRPr lang="ar-SA" sz="3150" dirty="0"/>
          </a:p>
        </p:txBody>
      </p:sp>
      <p:sp>
        <p:nvSpPr>
          <p:cNvPr id="3" name="Text 1"/>
          <p:cNvSpPr/>
          <p:nvPr/>
        </p:nvSpPr>
        <p:spPr>
          <a:xfrm>
            <a:off x="22324" y="1520825"/>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قبل أن يبدأوا التقييم، يجب أن يعرفوا كيف تتحول الأدلة إلى درجة ثم حكم.</a:t>
            </a:r>
            <a:endParaRPr lang="ar-SA" sz="1500" dirty="0"/>
          </a:p>
        </p:txBody>
      </p:sp>
      <p:sp>
        <p:nvSpPr>
          <p:cNvPr id="4" name="Shape 2"/>
          <p:cNvSpPr/>
          <p:nvPr/>
        </p:nvSpPr>
        <p:spPr>
          <a:xfrm>
            <a:off x="631908" y="1987947"/>
            <a:ext cx="10927878" cy="1410891"/>
          </a:xfrm>
          <a:prstGeom prst="roundRect">
            <a:avLst>
              <a:gd name="adj" fmla="val 20395"/>
            </a:avLst>
          </a:prstGeom>
          <a:solidFill>
            <a:srgbClr val="00AEEF"/>
          </a:solidFill>
          <a:ln w="6350">
            <a:solidFill>
              <a:srgbClr val="0094D5"/>
            </a:solidFill>
            <a:prstDash val="solid"/>
          </a:ln>
        </p:spPr>
      </p:sp>
      <p:sp>
        <p:nvSpPr>
          <p:cNvPr id="5" name="Shape 3"/>
          <p:cNvSpPr/>
          <p:nvPr/>
        </p:nvSpPr>
        <p:spPr>
          <a:xfrm>
            <a:off x="7915077" y="1994297"/>
            <a:ext cx="3638360" cy="699095"/>
          </a:xfrm>
          <a:custGeom>
            <a:avLst/>
            <a:gdLst/>
            <a:ahLst/>
            <a:cxnLst/>
            <a:rect l="l" t="t" r="r" b="b"/>
            <a:pathLst>
              <a:path w="3638360" h="699095">
                <a:moveTo>
                  <a:pt x="239790" y="0"/>
                </a:moveTo>
                <a:lnTo>
                  <a:pt x="3638360" y="0"/>
                </a:lnTo>
                <a:lnTo>
                  <a:pt x="3638360" y="699095"/>
                </a:lnTo>
                <a:lnTo>
                  <a:pt x="0" y="699095"/>
                </a:lnTo>
                <a:lnTo>
                  <a:pt x="0" y="239796"/>
                </a:lnTo>
                <a:arcTo wR="239790" hR="239796" stAng="10800000" swAng="5400000"/>
                <a:close/>
              </a:path>
            </a:pathLst>
          </a:custGeom>
          <a:solidFill>
            <a:srgbClr val="00AEEF"/>
          </a:solidFill>
          <a:ln/>
        </p:spPr>
      </p:sp>
      <p:sp>
        <p:nvSpPr>
          <p:cNvPr id="6" name="Text 4"/>
          <p:cNvSpPr/>
          <p:nvPr/>
        </p:nvSpPr>
        <p:spPr>
          <a:xfrm>
            <a:off x="8106862" y="2186087"/>
            <a:ext cx="325479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rPr>
              <a:t>1 = </a:t>
            </a:r>
            <a:r>
              <a:rPr lang="ar-SA" altLang="en-US" sz="1950" dirty="0">
                <a:solidFill>
                  <a:schemeClr val="bg1"/>
                </a:solidFill>
                <a:latin typeface="GE SS Two Light" pitchFamily="34" charset="0"/>
                <a:ea typeface="GE SS Two Light" pitchFamily="34" charset="-122"/>
                <a:cs typeface="GE SS Two Light" pitchFamily="34" charset="-120"/>
              </a:rPr>
              <a:t>منخفض جدًا</a:t>
            </a:r>
            <a:endParaRPr lang="ar-SA" sz="1950" dirty="0">
              <a:solidFill>
                <a:schemeClr val="bg1"/>
              </a:solidFill>
            </a:endParaRPr>
          </a:p>
        </p:txBody>
      </p:sp>
      <p:sp>
        <p:nvSpPr>
          <p:cNvPr id="7" name="Shape 5"/>
          <p:cNvSpPr/>
          <p:nvPr/>
        </p:nvSpPr>
        <p:spPr>
          <a:xfrm>
            <a:off x="4276717" y="1994297"/>
            <a:ext cx="3638360" cy="699095"/>
          </a:xfrm>
          <a:prstGeom prst="rect">
            <a:avLst/>
          </a:prstGeom>
          <a:solidFill>
            <a:srgbClr val="00AEEF"/>
          </a:solidFill>
          <a:ln/>
        </p:spPr>
      </p:sp>
      <p:sp>
        <p:nvSpPr>
          <p:cNvPr id="8" name="Shape 6"/>
          <p:cNvSpPr/>
          <p:nvPr/>
        </p:nvSpPr>
        <p:spPr>
          <a:xfrm>
            <a:off x="4276717" y="1994297"/>
            <a:ext cx="25399" cy="699095"/>
          </a:xfrm>
          <a:prstGeom prst="roundRect">
            <a:avLst>
              <a:gd name="adj" fmla="val 50001"/>
            </a:avLst>
          </a:prstGeom>
          <a:solidFill>
            <a:srgbClr val="0094D5"/>
          </a:solidFill>
          <a:ln/>
        </p:spPr>
      </p:sp>
      <p:sp>
        <p:nvSpPr>
          <p:cNvPr id="9" name="Text 7"/>
          <p:cNvSpPr/>
          <p:nvPr/>
        </p:nvSpPr>
        <p:spPr>
          <a:xfrm>
            <a:off x="4468502" y="2186087"/>
            <a:ext cx="325479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rPr>
              <a:t>2 = </a:t>
            </a:r>
            <a:r>
              <a:rPr lang="ar-SA" altLang="en-US" sz="1950" dirty="0">
                <a:solidFill>
                  <a:schemeClr val="bg1"/>
                </a:solidFill>
                <a:latin typeface="GE SS Two Light" pitchFamily="34" charset="0"/>
                <a:ea typeface="GE SS Two Light" pitchFamily="34" charset="-122"/>
                <a:cs typeface="GE SS Two Light" pitchFamily="34" charset="-120"/>
              </a:rPr>
              <a:t>منخفض</a:t>
            </a:r>
            <a:endParaRPr lang="ar-SA" sz="1950" dirty="0">
              <a:solidFill>
                <a:schemeClr val="bg1"/>
              </a:solidFill>
            </a:endParaRPr>
          </a:p>
        </p:txBody>
      </p:sp>
      <p:sp>
        <p:nvSpPr>
          <p:cNvPr id="10" name="Shape 8"/>
          <p:cNvSpPr/>
          <p:nvPr/>
        </p:nvSpPr>
        <p:spPr>
          <a:xfrm>
            <a:off x="638357" y="1994297"/>
            <a:ext cx="3638360" cy="699095"/>
          </a:xfrm>
          <a:custGeom>
            <a:avLst/>
            <a:gdLst/>
            <a:ahLst/>
            <a:cxnLst/>
            <a:rect l="l" t="t" r="r" b="b"/>
            <a:pathLst>
              <a:path w="3638360" h="699095">
                <a:moveTo>
                  <a:pt x="0" y="0"/>
                </a:moveTo>
                <a:lnTo>
                  <a:pt x="3398570" y="0"/>
                </a:lnTo>
                <a:arcTo wR="239790" hR="239796" stAng="16200000" swAng="5400000"/>
                <a:lnTo>
                  <a:pt x="3638360" y="699095"/>
                </a:lnTo>
                <a:lnTo>
                  <a:pt x="0" y="699095"/>
                </a:lnTo>
                <a:lnTo>
                  <a:pt x="0" y="0"/>
                </a:lnTo>
                <a:close/>
              </a:path>
            </a:pathLst>
          </a:custGeom>
          <a:solidFill>
            <a:srgbClr val="00AEEF"/>
          </a:solidFill>
          <a:ln/>
        </p:spPr>
      </p:sp>
      <p:sp>
        <p:nvSpPr>
          <p:cNvPr id="11" name="Shape 9"/>
          <p:cNvSpPr/>
          <p:nvPr/>
        </p:nvSpPr>
        <p:spPr>
          <a:xfrm>
            <a:off x="638357" y="1994297"/>
            <a:ext cx="25399" cy="699095"/>
          </a:xfrm>
          <a:prstGeom prst="roundRect">
            <a:avLst>
              <a:gd name="adj" fmla="val 50001"/>
            </a:avLst>
          </a:prstGeom>
          <a:solidFill>
            <a:srgbClr val="0094D5"/>
          </a:solidFill>
          <a:ln/>
        </p:spPr>
      </p:sp>
      <p:sp>
        <p:nvSpPr>
          <p:cNvPr id="12" name="Text 10"/>
          <p:cNvSpPr/>
          <p:nvPr/>
        </p:nvSpPr>
        <p:spPr>
          <a:xfrm>
            <a:off x="830143" y="2186087"/>
            <a:ext cx="325479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rPr>
              <a:t>3 = </a:t>
            </a:r>
            <a:r>
              <a:rPr lang="ar-SA" altLang="en-US" sz="1950" dirty="0">
                <a:solidFill>
                  <a:schemeClr val="bg1"/>
                </a:solidFill>
                <a:latin typeface="GE SS Two Light" pitchFamily="34" charset="0"/>
                <a:ea typeface="GE SS Two Light" pitchFamily="34" charset="-122"/>
                <a:cs typeface="GE SS Two Light" pitchFamily="34" charset="-120"/>
              </a:rPr>
              <a:t>متوسط</a:t>
            </a:r>
            <a:endParaRPr lang="ar-SA" sz="1950" dirty="0">
              <a:solidFill>
                <a:schemeClr val="bg1"/>
              </a:solidFill>
            </a:endParaRPr>
          </a:p>
        </p:txBody>
      </p:sp>
      <p:sp>
        <p:nvSpPr>
          <p:cNvPr id="13" name="Shape 11"/>
          <p:cNvSpPr/>
          <p:nvPr/>
        </p:nvSpPr>
        <p:spPr>
          <a:xfrm>
            <a:off x="6095947" y="2693392"/>
            <a:ext cx="5457490" cy="699095"/>
          </a:xfrm>
          <a:custGeom>
            <a:avLst/>
            <a:gdLst/>
            <a:ahLst/>
            <a:cxnLst/>
            <a:rect l="l" t="t" r="r" b="b"/>
            <a:pathLst>
              <a:path w="5457490" h="699095">
                <a:moveTo>
                  <a:pt x="0" y="0"/>
                </a:moveTo>
                <a:lnTo>
                  <a:pt x="5457490" y="0"/>
                </a:lnTo>
                <a:lnTo>
                  <a:pt x="5457490" y="699095"/>
                </a:lnTo>
                <a:lnTo>
                  <a:pt x="239790" y="699095"/>
                </a:lnTo>
                <a:arcTo wR="239790" hR="239796" stAng="5400000" swAng="5400000"/>
                <a:lnTo>
                  <a:pt x="0" y="0"/>
                </a:lnTo>
                <a:close/>
              </a:path>
            </a:pathLst>
          </a:custGeom>
          <a:solidFill>
            <a:srgbClr val="00AEEF"/>
          </a:solidFill>
          <a:ln/>
        </p:spPr>
      </p:sp>
      <p:sp>
        <p:nvSpPr>
          <p:cNvPr id="14" name="Shape 12"/>
          <p:cNvSpPr/>
          <p:nvPr/>
        </p:nvSpPr>
        <p:spPr>
          <a:xfrm>
            <a:off x="6095947" y="2693392"/>
            <a:ext cx="5457490" cy="25400"/>
          </a:xfrm>
          <a:prstGeom prst="roundRect">
            <a:avLst>
              <a:gd name="adj" fmla="val 49999"/>
            </a:avLst>
          </a:prstGeom>
          <a:solidFill>
            <a:srgbClr val="0094D5"/>
          </a:solidFill>
          <a:ln/>
        </p:spPr>
      </p:sp>
      <p:sp>
        <p:nvSpPr>
          <p:cNvPr id="15" name="Text 13"/>
          <p:cNvSpPr/>
          <p:nvPr/>
        </p:nvSpPr>
        <p:spPr>
          <a:xfrm>
            <a:off x="6287732" y="2885182"/>
            <a:ext cx="5073920"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rPr>
              <a:t>4 = </a:t>
            </a:r>
            <a:r>
              <a:rPr lang="ar-SA" altLang="en-US" sz="1950" dirty="0">
                <a:solidFill>
                  <a:schemeClr val="bg1"/>
                </a:solidFill>
                <a:latin typeface="GE SS Two Light" pitchFamily="34" charset="0"/>
                <a:ea typeface="GE SS Two Light" pitchFamily="34" charset="-122"/>
                <a:cs typeface="GE SS Two Light" pitchFamily="34" charset="-120"/>
              </a:rPr>
              <a:t>مرتفع</a:t>
            </a:r>
            <a:endParaRPr lang="ar-SA" sz="1950" dirty="0">
              <a:solidFill>
                <a:schemeClr val="bg1"/>
              </a:solidFill>
            </a:endParaRPr>
          </a:p>
        </p:txBody>
      </p:sp>
      <p:sp>
        <p:nvSpPr>
          <p:cNvPr id="16" name="Shape 14"/>
          <p:cNvSpPr/>
          <p:nvPr/>
        </p:nvSpPr>
        <p:spPr>
          <a:xfrm>
            <a:off x="638357" y="2693392"/>
            <a:ext cx="5457589" cy="699095"/>
          </a:xfrm>
          <a:custGeom>
            <a:avLst/>
            <a:gdLst/>
            <a:ahLst/>
            <a:cxnLst/>
            <a:rect l="l" t="t" r="r" b="b"/>
            <a:pathLst>
              <a:path w="5457589" h="699095">
                <a:moveTo>
                  <a:pt x="0" y="0"/>
                </a:moveTo>
                <a:lnTo>
                  <a:pt x="5457589" y="0"/>
                </a:lnTo>
                <a:lnTo>
                  <a:pt x="5457589" y="459300"/>
                </a:lnTo>
                <a:arcTo wR="239790" hR="239796" stAng="0" swAng="5400000"/>
                <a:lnTo>
                  <a:pt x="0" y="699095"/>
                </a:lnTo>
                <a:lnTo>
                  <a:pt x="0" y="0"/>
                </a:lnTo>
                <a:close/>
              </a:path>
            </a:pathLst>
          </a:custGeom>
          <a:solidFill>
            <a:srgbClr val="00AEEF"/>
          </a:solidFill>
          <a:ln/>
        </p:spPr>
      </p:sp>
      <p:sp>
        <p:nvSpPr>
          <p:cNvPr id="17" name="Shape 15"/>
          <p:cNvSpPr/>
          <p:nvPr/>
        </p:nvSpPr>
        <p:spPr>
          <a:xfrm>
            <a:off x="638357" y="2693392"/>
            <a:ext cx="25399" cy="699095"/>
          </a:xfrm>
          <a:prstGeom prst="roundRect">
            <a:avLst>
              <a:gd name="adj" fmla="val 50001"/>
            </a:avLst>
          </a:prstGeom>
          <a:solidFill>
            <a:srgbClr val="0094D5"/>
          </a:solidFill>
          <a:ln/>
        </p:spPr>
      </p:sp>
      <p:sp>
        <p:nvSpPr>
          <p:cNvPr id="18" name="Shape 16"/>
          <p:cNvSpPr/>
          <p:nvPr/>
        </p:nvSpPr>
        <p:spPr>
          <a:xfrm>
            <a:off x="638357" y="2693392"/>
            <a:ext cx="5457589" cy="25400"/>
          </a:xfrm>
          <a:prstGeom prst="roundRect">
            <a:avLst>
              <a:gd name="adj" fmla="val 49999"/>
            </a:avLst>
          </a:prstGeom>
          <a:solidFill>
            <a:srgbClr val="0094D5"/>
          </a:solidFill>
          <a:ln/>
        </p:spPr>
      </p:sp>
      <p:sp>
        <p:nvSpPr>
          <p:cNvPr id="19" name="Text 17"/>
          <p:cNvSpPr/>
          <p:nvPr/>
        </p:nvSpPr>
        <p:spPr>
          <a:xfrm>
            <a:off x="830143" y="2885182"/>
            <a:ext cx="507401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chemeClr val="bg1"/>
                </a:solidFill>
                <a:latin typeface="GE SS Two Light" pitchFamily="34" charset="0"/>
                <a:ea typeface="GE SS Two Light" pitchFamily="34" charset="-122"/>
              </a:rPr>
              <a:t>5 = </a:t>
            </a:r>
            <a:r>
              <a:rPr lang="ar-SA" altLang="en-US" sz="1950" dirty="0">
                <a:solidFill>
                  <a:schemeClr val="bg1"/>
                </a:solidFill>
                <a:latin typeface="GE SS Two Light" pitchFamily="34" charset="0"/>
                <a:ea typeface="GE SS Two Light" pitchFamily="34" charset="-122"/>
                <a:cs typeface="GE SS Two Light" pitchFamily="34" charset="-120"/>
              </a:rPr>
              <a:t>مرتفع جدًا</a:t>
            </a:r>
            <a:endParaRPr lang="ar-SA" sz="1950" dirty="0">
              <a:solidFill>
                <a:schemeClr val="bg1"/>
              </a:solidFill>
            </a:endParaRPr>
          </a:p>
        </p:txBody>
      </p:sp>
      <p:sp>
        <p:nvSpPr>
          <p:cNvPr id="20" name="Shape 18"/>
          <p:cNvSpPr/>
          <p:nvPr/>
        </p:nvSpPr>
        <p:spPr>
          <a:xfrm>
            <a:off x="631908" y="3582194"/>
            <a:ext cx="10927878" cy="689372"/>
          </a:xfrm>
          <a:prstGeom prst="roundRect">
            <a:avLst>
              <a:gd name="adj" fmla="val 41741"/>
            </a:avLst>
          </a:prstGeom>
          <a:solidFill>
            <a:srgbClr val="B6D6FC"/>
          </a:solidFill>
          <a:ln/>
        </p:spPr>
      </p:sp>
      <p:pic>
        <p:nvPicPr>
          <p:cNvPr id="21" name="Image 0" descr="preencoded.png"/>
          <p:cNvPicPr>
            <a:picLocks noChangeAspect="1"/>
          </p:cNvPicPr>
          <p:nvPr/>
        </p:nvPicPr>
        <p:blipFill>
          <a:blip r:embed="rId3"/>
          <a:stretch>
            <a:fillRect/>
          </a:stretch>
        </p:blipFill>
        <p:spPr>
          <a:xfrm>
            <a:off x="823693" y="3815755"/>
            <a:ext cx="239707" cy="191790"/>
          </a:xfrm>
          <a:prstGeom prst="rect">
            <a:avLst/>
          </a:prstGeom>
        </p:spPr>
      </p:pic>
      <p:sp>
        <p:nvSpPr>
          <p:cNvPr id="22" name="Text 19"/>
          <p:cNvSpPr/>
          <p:nvPr/>
        </p:nvSpPr>
        <p:spPr>
          <a:xfrm>
            <a:off x="645600" y="3793133"/>
            <a:ext cx="10722401"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الدرجة لا تمثل الحقيقة بحد ذاتها؛ بل تعبر عن تقدير المجموعة بناءً على الأدلة المتاحة والمعيار المتفق عليه.</a:t>
            </a:r>
            <a:endParaRPr lang="ar-SA" sz="1500" dirty="0"/>
          </a:p>
        </p:txBody>
      </p:sp>
      <p:sp>
        <p:nvSpPr>
          <p:cNvPr id="23" name="Text 20"/>
          <p:cNvSpPr/>
          <p:nvPr/>
        </p:nvSpPr>
        <p:spPr>
          <a:xfrm>
            <a:off x="22324" y="4454922"/>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وبعد جمع النتائج، يمكن تصنيف الاتجاه إلى:</a:t>
            </a:r>
            <a:endParaRPr lang="ar-SA" sz="1500" dirty="0"/>
          </a:p>
        </p:txBody>
      </p:sp>
      <p:sp>
        <p:nvSpPr>
          <p:cNvPr id="24" name="Shape 21"/>
          <p:cNvSpPr/>
          <p:nvPr/>
        </p:nvSpPr>
        <p:spPr>
          <a:xfrm>
            <a:off x="8025902" y="4922044"/>
            <a:ext cx="3533885" cy="575469"/>
          </a:xfrm>
          <a:prstGeom prst="roundRect">
            <a:avLst>
              <a:gd name="adj" fmla="val 49999"/>
            </a:avLst>
          </a:prstGeom>
          <a:solidFill>
            <a:srgbClr val="00AEEF"/>
          </a:solidFill>
          <a:ln w="6350">
            <a:solidFill>
              <a:srgbClr val="0094D5"/>
            </a:solidFill>
            <a:prstDash val="solid"/>
          </a:ln>
        </p:spPr>
        <p:txBody>
          <a:bodyPr/>
          <a:lstStyle/>
          <a:p>
            <a:endParaRPr lang="en-US" dirty="0"/>
          </a:p>
        </p:txBody>
      </p:sp>
      <p:sp>
        <p:nvSpPr>
          <p:cNvPr id="25" name="Text 22"/>
          <p:cNvSpPr/>
          <p:nvPr/>
        </p:nvSpPr>
        <p:spPr>
          <a:xfrm>
            <a:off x="9648980" y="5029895"/>
            <a:ext cx="287727" cy="359668"/>
          </a:xfrm>
          <a:prstGeom prst="rect">
            <a:avLst/>
          </a:prstGeom>
          <a:noFill/>
          <a:ln/>
        </p:spPr>
        <p:txBody>
          <a:bodyPr wrap="none" lIns="0" tIns="0" rIns="0" bIns="0" rtlCol="0" anchor="ctr"/>
          <a:lstStyle/>
          <a:p>
            <a:pPr marL="0" indent="0" algn="ctr" rtl="1">
              <a:lnSpc>
                <a:spcPct val="100000"/>
              </a:lnSpc>
              <a:buNone/>
            </a:pPr>
            <a:r>
              <a:rPr lang="en-US" sz="225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250" dirty="0">
              <a:latin typeface="Arial" panose="020B0604020202020204" pitchFamily="34" charset="0"/>
              <a:cs typeface="Arial" panose="020B0604020202020204" pitchFamily="34" charset="0"/>
            </a:endParaRPr>
          </a:p>
        </p:txBody>
      </p:sp>
      <p:sp>
        <p:nvSpPr>
          <p:cNvPr id="26" name="Text 23"/>
          <p:cNvSpPr/>
          <p:nvPr/>
        </p:nvSpPr>
        <p:spPr>
          <a:xfrm>
            <a:off x="8217687" y="5660529"/>
            <a:ext cx="315031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أولوية للتطبيق</a:t>
            </a:r>
            <a:endParaRPr lang="ar-SA" sz="1950" dirty="0"/>
          </a:p>
        </p:txBody>
      </p:sp>
      <p:sp>
        <p:nvSpPr>
          <p:cNvPr id="27" name="Shape 24"/>
          <p:cNvSpPr/>
          <p:nvPr/>
        </p:nvSpPr>
        <p:spPr>
          <a:xfrm>
            <a:off x="4328905" y="4922044"/>
            <a:ext cx="3533984" cy="575469"/>
          </a:xfrm>
          <a:prstGeom prst="roundRect">
            <a:avLst>
              <a:gd name="adj" fmla="val 49999"/>
            </a:avLst>
          </a:prstGeom>
          <a:solidFill>
            <a:srgbClr val="00AEEF"/>
          </a:solidFill>
          <a:ln w="6350">
            <a:solidFill>
              <a:srgbClr val="0094D5"/>
            </a:solidFill>
            <a:prstDash val="solid"/>
          </a:ln>
        </p:spPr>
      </p:sp>
      <p:sp>
        <p:nvSpPr>
          <p:cNvPr id="28" name="Text 25"/>
          <p:cNvSpPr/>
          <p:nvPr/>
        </p:nvSpPr>
        <p:spPr>
          <a:xfrm>
            <a:off x="5952083" y="5029895"/>
            <a:ext cx="287727" cy="359668"/>
          </a:xfrm>
          <a:prstGeom prst="rect">
            <a:avLst/>
          </a:prstGeom>
          <a:noFill/>
          <a:ln/>
        </p:spPr>
        <p:txBody>
          <a:bodyPr wrap="none" lIns="0" tIns="0" rIns="0" bIns="0" rtlCol="0" anchor="ctr"/>
          <a:lstStyle/>
          <a:p>
            <a:pPr marL="0" indent="0" algn="ctr" rtl="1">
              <a:lnSpc>
                <a:spcPct val="100000"/>
              </a:lnSpc>
              <a:buNone/>
            </a:pPr>
            <a:r>
              <a:rPr lang="en-US" sz="225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250" dirty="0">
              <a:latin typeface="Arial" panose="020B0604020202020204" pitchFamily="34" charset="0"/>
              <a:cs typeface="Arial" panose="020B0604020202020204" pitchFamily="34" charset="0"/>
            </a:endParaRPr>
          </a:p>
        </p:txBody>
      </p:sp>
      <p:sp>
        <p:nvSpPr>
          <p:cNvPr id="29" name="Text 26"/>
          <p:cNvSpPr/>
          <p:nvPr/>
        </p:nvSpPr>
        <p:spPr>
          <a:xfrm>
            <a:off x="4520690" y="5660529"/>
            <a:ext cx="315041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قابل للتطبيق بعد التكييف</a:t>
            </a:r>
            <a:endParaRPr lang="ar-SA" sz="1950" dirty="0"/>
          </a:p>
        </p:txBody>
      </p:sp>
      <p:sp>
        <p:nvSpPr>
          <p:cNvPr id="30" name="Shape 27"/>
          <p:cNvSpPr/>
          <p:nvPr/>
        </p:nvSpPr>
        <p:spPr>
          <a:xfrm>
            <a:off x="631908" y="4922044"/>
            <a:ext cx="3533984" cy="575469"/>
          </a:xfrm>
          <a:prstGeom prst="roundRect">
            <a:avLst>
              <a:gd name="adj" fmla="val 49999"/>
            </a:avLst>
          </a:prstGeom>
          <a:solidFill>
            <a:srgbClr val="00AEEF"/>
          </a:solidFill>
          <a:ln w="6350">
            <a:solidFill>
              <a:srgbClr val="0094D5"/>
            </a:solidFill>
            <a:prstDash val="solid"/>
          </a:ln>
        </p:spPr>
      </p:sp>
      <p:sp>
        <p:nvSpPr>
          <p:cNvPr id="31" name="Text 28"/>
          <p:cNvSpPr/>
          <p:nvPr/>
        </p:nvSpPr>
        <p:spPr>
          <a:xfrm>
            <a:off x="2255087" y="5029895"/>
            <a:ext cx="287727" cy="359668"/>
          </a:xfrm>
          <a:prstGeom prst="rect">
            <a:avLst/>
          </a:prstGeom>
          <a:noFill/>
          <a:ln/>
        </p:spPr>
        <p:txBody>
          <a:bodyPr wrap="none" lIns="0" tIns="0" rIns="0" bIns="0" rtlCol="0" anchor="ctr"/>
          <a:lstStyle/>
          <a:p>
            <a:pPr marL="0" indent="0" algn="ctr" rtl="1">
              <a:lnSpc>
                <a:spcPct val="100000"/>
              </a:lnSpc>
              <a:buNone/>
            </a:pPr>
            <a:r>
              <a:rPr lang="en-US" sz="2250" dirty="0">
                <a:solidFill>
                  <a:srgbClr val="000000"/>
                </a:solidFill>
                <a:latin typeface="Arial" panose="020B0604020202020204" pitchFamily="34" charset="0"/>
                <a:ea typeface="GE SS Two Light" pitchFamily="34" charset="-122"/>
                <a:cs typeface="Arial" panose="020B0604020202020204" pitchFamily="34" charset="0"/>
              </a:rPr>
              <a:t>3</a:t>
            </a:r>
            <a:endParaRPr lang="en-US" sz="2250" dirty="0">
              <a:latin typeface="Arial" panose="020B0604020202020204" pitchFamily="34" charset="0"/>
              <a:cs typeface="Arial" panose="020B0604020202020204" pitchFamily="34" charset="0"/>
            </a:endParaRPr>
          </a:p>
        </p:txBody>
      </p:sp>
      <p:sp>
        <p:nvSpPr>
          <p:cNvPr id="32" name="Text 29"/>
          <p:cNvSpPr/>
          <p:nvPr/>
        </p:nvSpPr>
        <p:spPr>
          <a:xfrm>
            <a:off x="823693" y="5660529"/>
            <a:ext cx="315041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لا يُعطى أولوية حاليًا</a:t>
            </a:r>
            <a:endParaRPr lang="ar-SA" sz="19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4"/>
          <a:stretch>
            <a:fillRect/>
          </a:stretch>
        </p:blipFill>
        <p:spPr>
          <a:xfrm>
            <a:off x="107154" y="814388"/>
            <a:ext cx="3486063" cy="5229225"/>
          </a:xfrm>
          <a:prstGeom prst="rect">
            <a:avLst/>
          </a:prstGeom>
        </p:spPr>
      </p:pic>
      <p:sp>
        <p:nvSpPr>
          <p:cNvPr id="4" name="Text 0"/>
          <p:cNvSpPr/>
          <p:nvPr/>
        </p:nvSpPr>
        <p:spPr>
          <a:xfrm>
            <a:off x="5203794" y="625673"/>
            <a:ext cx="6355993" cy="1410494"/>
          </a:xfrm>
          <a:prstGeom prst="rect">
            <a:avLst/>
          </a:prstGeom>
          <a:noFill/>
          <a:ln/>
        </p:spPr>
        <p:txBody>
          <a:bodyPr wrap="square" lIns="0" tIns="0" rIns="0" bIns="0" rtlCol="0" anchor="t">
            <a:normAutofit/>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1.3</a:t>
            </a:r>
            <a:r>
              <a:rPr lang="ar-SA" altLang="en-US" sz="4400" dirty="0">
                <a:solidFill>
                  <a:srgbClr val="2E3C4E"/>
                </a:solidFill>
                <a:latin typeface="GE SS Two Light" pitchFamily="34" charset="0"/>
                <a:ea typeface="GE SS Two Light" pitchFamily="34" charset="-122"/>
                <a:cs typeface="GE SS Two Light" pitchFamily="34" charset="-120"/>
              </a:rPr>
              <a:t> —من التقييم إلى القرار والتوصية</a:t>
            </a:r>
            <a:endParaRPr lang="ar-SA" sz="4400" dirty="0"/>
          </a:p>
        </p:txBody>
      </p:sp>
      <p:pic>
        <p:nvPicPr>
          <p:cNvPr id="5" name="Image 2" descr="preencoded.png"/>
          <p:cNvPicPr>
            <a:picLocks noChangeAspect="1"/>
          </p:cNvPicPr>
          <p:nvPr/>
        </p:nvPicPr>
        <p:blipFill>
          <a:blip r:embed="rId5"/>
          <a:stretch>
            <a:fillRect/>
          </a:stretch>
        </p:blipFill>
        <p:spPr>
          <a:xfrm>
            <a:off x="5362738" y="2905224"/>
            <a:ext cx="6038104" cy="2763441"/>
          </a:xfrm>
          <a:prstGeom prst="rect">
            <a:avLst/>
          </a:prstGeom>
        </p:spPr>
      </p:pic>
      <p:sp>
        <p:nvSpPr>
          <p:cNvPr id="6" name="Text 1"/>
          <p:cNvSpPr/>
          <p:nvPr/>
        </p:nvSpPr>
        <p:spPr>
          <a:xfrm>
            <a:off x="5643899" y="5006611"/>
            <a:ext cx="1133580" cy="229900"/>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القرار والتوصية</a:t>
            </a:r>
            <a:endParaRPr lang="ar-SA" sz="2000" dirty="0"/>
          </a:p>
        </p:txBody>
      </p:sp>
      <p:sp>
        <p:nvSpPr>
          <p:cNvPr id="7" name="Text 2"/>
          <p:cNvSpPr/>
          <p:nvPr/>
        </p:nvSpPr>
        <p:spPr>
          <a:xfrm>
            <a:off x="7072521" y="5006611"/>
            <a:ext cx="1133580" cy="229900"/>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الحكم</a:t>
            </a:r>
            <a:endParaRPr lang="ar-SA" sz="2000" dirty="0"/>
          </a:p>
        </p:txBody>
      </p:sp>
      <p:sp>
        <p:nvSpPr>
          <p:cNvPr id="8" name="Text 3"/>
          <p:cNvSpPr/>
          <p:nvPr/>
        </p:nvSpPr>
        <p:spPr>
          <a:xfrm>
            <a:off x="8493378" y="5006611"/>
            <a:ext cx="1133581" cy="229900"/>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تحليل النتائج</a:t>
            </a:r>
            <a:endParaRPr lang="ar-SA" sz="2000" dirty="0"/>
          </a:p>
        </p:txBody>
      </p:sp>
      <p:sp>
        <p:nvSpPr>
          <p:cNvPr id="9" name="Text 4"/>
          <p:cNvSpPr/>
          <p:nvPr/>
        </p:nvSpPr>
        <p:spPr>
          <a:xfrm>
            <a:off x="9945292" y="5006611"/>
            <a:ext cx="1133581" cy="229900"/>
          </a:xfrm>
          <a:prstGeom prst="rect">
            <a:avLst/>
          </a:prstGeom>
          <a:noFill/>
          <a:ln/>
        </p:spPr>
        <p:txBody>
          <a:bodyPr wrap="none" lIns="0" tIns="0" rIns="0" bIns="0" rtlCol="0" anchor="t"/>
          <a:lstStyle/>
          <a:p>
            <a:pPr marL="0" indent="0" algn="ct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التقييم</a:t>
            </a:r>
            <a:endParaRPr lang="ar-SA" sz="20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837902"/>
            <a:ext cx="10927878" cy="519609"/>
          </a:xfrm>
          <a:prstGeom prst="rect">
            <a:avLst/>
          </a:prstGeom>
          <a:noFill/>
          <a:ln/>
        </p:spPr>
        <p:txBody>
          <a:bodyPr wrap="none" lIns="0" tIns="0" rIns="0" bIns="0" rtlCol="0" anchor="t"/>
          <a:lstStyle/>
          <a:p>
            <a:pPr algn="r" rtl="1">
              <a:lnSpc>
                <a:spcPct val="104000"/>
              </a:lnSpc>
            </a:pPr>
            <a:r>
              <a:rPr lang="ar-SA" altLang="en-US" sz="32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250" dirty="0">
                <a:solidFill>
                  <a:srgbClr val="2E3C4E"/>
                </a:solidFill>
                <a:latin typeface="GE SS Two Light" pitchFamily="34" charset="0"/>
                <a:ea typeface="GE SS Two Light" pitchFamily="34" charset="-122"/>
                <a:cs typeface="GE SS Two Light" pitchFamily="34" charset="-120"/>
              </a:rPr>
              <a:t> —نموذج التقييم ومستويات الأداء</a:t>
            </a:r>
            <a:endParaRPr lang="ar-SA" sz="3250" dirty="0"/>
          </a:p>
        </p:txBody>
      </p:sp>
      <p:graphicFrame>
        <p:nvGraphicFramePr>
          <p:cNvPr id="43" name="Table 0"/>
          <p:cNvGraphicFramePr>
            <a:graphicFrameLocks noGrp="1"/>
          </p:cNvGraphicFramePr>
          <p:nvPr>
            <p:extLst>
              <p:ext uri="{D42A27DB-BD31-4B8C-83A1-F6EECF244321}">
                <p14:modId xmlns:p14="http://schemas.microsoft.com/office/powerpoint/2010/main" val="2982785118"/>
              </p:ext>
            </p:extLst>
          </p:nvPr>
        </p:nvGraphicFramePr>
        <p:xfrm>
          <a:off x="631908" y="1578670"/>
          <a:ext cx="10927880" cy="4428519"/>
        </p:xfrm>
        <a:graphic>
          <a:graphicData uri="http://schemas.openxmlformats.org/drawingml/2006/table">
            <a:tbl>
              <a:tblPr/>
              <a:tblGrid>
                <a:gridCol w="2466892">
                  <a:extLst>
                    <a:ext uri="{9D8B030D-6E8A-4147-A177-3AD203B41FA5}">
                      <a16:colId xmlns:a16="http://schemas.microsoft.com/office/drawing/2014/main" val="20000"/>
                    </a:ext>
                  </a:extLst>
                </a:gridCol>
                <a:gridCol w="2448560">
                  <a:extLst>
                    <a:ext uri="{9D8B030D-6E8A-4147-A177-3AD203B41FA5}">
                      <a16:colId xmlns:a16="http://schemas.microsoft.com/office/drawing/2014/main" val="20001"/>
                    </a:ext>
                  </a:extLst>
                </a:gridCol>
                <a:gridCol w="2407920">
                  <a:extLst>
                    <a:ext uri="{9D8B030D-6E8A-4147-A177-3AD203B41FA5}">
                      <a16:colId xmlns:a16="http://schemas.microsoft.com/office/drawing/2014/main" val="20002"/>
                    </a:ext>
                  </a:extLst>
                </a:gridCol>
                <a:gridCol w="2370406">
                  <a:extLst>
                    <a:ext uri="{9D8B030D-6E8A-4147-A177-3AD203B41FA5}">
                      <a16:colId xmlns:a16="http://schemas.microsoft.com/office/drawing/2014/main" val="20003"/>
                    </a:ext>
                  </a:extLst>
                </a:gridCol>
                <a:gridCol w="1234102">
                  <a:extLst>
                    <a:ext uri="{9D8B030D-6E8A-4147-A177-3AD203B41FA5}">
                      <a16:colId xmlns:a16="http://schemas.microsoft.com/office/drawing/2014/main" val="20004"/>
                    </a:ext>
                  </a:extLst>
                </a:gridCol>
              </a:tblGrid>
              <a:tr h="363231">
                <a:tc>
                  <a:txBody>
                    <a:bodyPr/>
                    <a:lstStyle/>
                    <a:p>
                      <a:pPr marL="0" indent="0" algn="ctr" rtl="0">
                        <a:buNone/>
                      </a:pPr>
                      <a:r>
                        <a:rPr lang="en-US" sz="1800" b="1" dirty="0">
                          <a:solidFill>
                            <a:srgbClr val="FFFFFF"/>
                          </a:solidFill>
                          <a:latin typeface="WinSoft Pro" pitchFamily="34" charset="0"/>
                          <a:ea typeface="WinSoft Pro" pitchFamily="34" charset="-122"/>
                          <a:cs typeface="WinSoft Pro" pitchFamily="34" charset="-120"/>
                        </a:rPr>
                        <a:t>ضعيف/1</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ctr" rtl="0">
                        <a:buNone/>
                      </a:pPr>
                      <a:r>
                        <a:rPr lang="en-US" sz="1800" b="1" dirty="0">
                          <a:solidFill>
                            <a:srgbClr val="FFFFFF"/>
                          </a:solidFill>
                          <a:latin typeface="WinSoft Pro" pitchFamily="34" charset="0"/>
                          <a:ea typeface="WinSoft Pro" pitchFamily="34" charset="-122"/>
                          <a:cs typeface="WinSoft Pro" pitchFamily="34" charset="-120"/>
                        </a:rPr>
                        <a:t>مقبول/2</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ctr" rtl="0">
                        <a:buNone/>
                      </a:pPr>
                      <a:r>
                        <a:rPr lang="en-US" sz="1800" b="1" dirty="0">
                          <a:solidFill>
                            <a:srgbClr val="FFFFFF"/>
                          </a:solidFill>
                          <a:latin typeface="WinSoft Pro" pitchFamily="34" charset="0"/>
                          <a:ea typeface="WinSoft Pro" pitchFamily="34" charset="-122"/>
                          <a:cs typeface="WinSoft Pro" pitchFamily="34" charset="-120"/>
                        </a:rPr>
                        <a:t>جيد/3</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ctr" rtl="0">
                        <a:buNone/>
                      </a:pPr>
                      <a:r>
                        <a:rPr lang="en-US" sz="1800" b="1" dirty="0">
                          <a:solidFill>
                            <a:srgbClr val="FFFFFF"/>
                          </a:solidFill>
                          <a:latin typeface="WinSoft Pro" pitchFamily="34" charset="0"/>
                          <a:ea typeface="WinSoft Pro" pitchFamily="34" charset="-122"/>
                          <a:cs typeface="WinSoft Pro" pitchFamily="34" charset="-120"/>
                        </a:rPr>
                        <a:t>ممتاز/4</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r" rtl="1">
                        <a:buNone/>
                      </a:pPr>
                      <a:r>
                        <a:rPr lang="en-US" sz="1800" b="1" dirty="0">
                          <a:solidFill>
                            <a:srgbClr val="FFFFFF"/>
                          </a:solidFill>
                          <a:latin typeface="WinSoft Pro" pitchFamily="34" charset="0"/>
                          <a:ea typeface="WinSoft Pro" pitchFamily="34" charset="-122"/>
                          <a:cs typeface="WinSoft Pro" pitchFamily="34" charset="-120"/>
                        </a:rPr>
                        <a:t>المعيار</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غير ملائم أو لا يلبّي الاحتياجات.</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متوافق جزئياً مع بعض الاحتياجات.</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متوافق غالباً مع الاحتياجات الأساسية.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متطابق تماماً مع الأولويات والاحتياجات.</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الملاءمة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لم تتحقق الأهداف المرجوة (أقل من 50%).</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تحقق جزء محدود من الأهداف (50%-75%).</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تحقق النسبة الأكبر من الأهداف (أعلى من 75%).</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تحقق 100% من الأهداف المخططة.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الفعالية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هدر كبير في الموارد وضعف إداري واضح.</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استنزاف ملحوظ للموارد وتأخير في التنفيذ.</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استخدام جيد للموارد مع بعض الهدر البسيط.</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استغلال مثالي للموارد وبأقل تكلفة وقت وجهد.</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الكفاءة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لا يوجد أي أثر إيجابي أو آثار سلبية.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أثر محدود وضعيف المدى وقصير الأجل.</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أثر إيجابي ملاحظ على الفئة المستهدفة.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أثر إيجابي واسع ومستدام ومستهدف بدقة.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الأثر</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تتوقف النتائج فوراً عند انتهاء المشروع.</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استمرارية ضعيفة ومقيدة بنهاية الدعم.</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احتمالية جيدة للاستمرار بدعم قليل.</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ضمان استمرار النتائج ذاتياً بشكل دائم.</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الاستدامة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81209">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تضارب وتداخل سلبي مع السياسات والبرامج القائمة.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تنسيق ضعيف وتعارض جزئي مع الجهات الأخرى.</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انسجام عام مع وجود تقاطع بسيط غير مؤثر.</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تكامل تام وعدم تعارض مع السياسات والجهات الأخرى.</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التماسك</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78034">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غياب تام لأي مظاهر للتحول الرقمي.</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تحول رقمي جزئي وبنية أساسية ضعيفة.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اعتماد واسع على التقنية مع بعض العمليات اليدوية.</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أتمتة كاملة، ذكية، وآمنة بنسبة 100%.</a:t>
                      </a:r>
                      <a:endParaRPr lang="en-US" sz="1800" b="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التحول الرقمي</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631908" y="1501279"/>
            <a:ext cx="10927878" cy="593923"/>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1.3</a:t>
            </a:r>
            <a:r>
              <a:rPr lang="ar-SA" altLang="en-US" sz="3700" dirty="0">
                <a:solidFill>
                  <a:srgbClr val="2E3C4E"/>
                </a:solidFill>
                <a:latin typeface="GE SS Two Light" pitchFamily="34" charset="0"/>
                <a:ea typeface="GE SS Two Light" pitchFamily="34" charset="-122"/>
                <a:cs typeface="GE SS Two Light" pitchFamily="34" charset="-120"/>
              </a:rPr>
              <a:t> —معايير الأونروا الخاصة للتقييم</a:t>
            </a:r>
            <a:endParaRPr lang="ar-SA" sz="3700" dirty="0"/>
          </a:p>
        </p:txBody>
      </p:sp>
      <p:sp>
        <p:nvSpPr>
          <p:cNvPr id="3" name="Shape 1"/>
          <p:cNvSpPr/>
          <p:nvPr/>
        </p:nvSpPr>
        <p:spPr>
          <a:xfrm>
            <a:off x="469392" y="2433737"/>
            <a:ext cx="9071939" cy="2922885"/>
          </a:xfrm>
          <a:prstGeom prst="roundRect">
            <a:avLst>
              <a:gd name="adj" fmla="val 18531"/>
            </a:avLst>
          </a:prstGeom>
          <a:solidFill>
            <a:srgbClr val="75BAE6"/>
          </a:solidFill>
          <a:ln/>
        </p:spPr>
      </p:sp>
      <p:sp>
        <p:nvSpPr>
          <p:cNvPr id="4" name="Text 2"/>
          <p:cNvSpPr/>
          <p:nvPr/>
        </p:nvSpPr>
        <p:spPr>
          <a:xfrm>
            <a:off x="695010" y="2890738"/>
            <a:ext cx="8282177" cy="1444625"/>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"الأونروا منظمة دولية، لا تتبنى سياسة الربح المادي، لا تتعامل به، وخارج خططها، كونها منظمة إغاثة. هي تعنى بتقديم الخدمات المجانية للمتدربين، وتأمين أفضل الظروف، بأعلى المستويات، مع خريجين منافسين في سوق العمل. لذا هي تسعى لإكمال وإتمام مهمتها الإغاثية، بمحاولة تأمين فرص للخريجين، وما مشروعنا قيد التدريب، إلا مثالًا على ذلك."</a:t>
            </a:r>
            <a:endParaRPr lang="ar-SA" sz="2000" dirty="0"/>
          </a:p>
        </p:txBody>
      </p:sp>
      <p:sp>
        <p:nvSpPr>
          <p:cNvPr id="5" name="Shape 3"/>
          <p:cNvSpPr/>
          <p:nvPr/>
        </p:nvSpPr>
        <p:spPr>
          <a:xfrm>
            <a:off x="9290314" y="2687638"/>
            <a:ext cx="25399" cy="1850827"/>
          </a:xfrm>
          <a:prstGeom prst="roundRect">
            <a:avLst>
              <a:gd name="adj" fmla="val 50001"/>
            </a:avLst>
          </a:prstGeom>
          <a:solidFill>
            <a:srgbClr val="75BAE6"/>
          </a:solidFill>
          <a:ln/>
        </p:spPr>
      </p:sp>
      <p:sp>
        <p:nvSpPr>
          <p:cNvPr id="6" name="Text 4"/>
          <p:cNvSpPr/>
          <p:nvPr/>
        </p:nvSpPr>
        <p:spPr>
          <a:xfrm>
            <a:off x="85425" y="4792365"/>
            <a:ext cx="9230288"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واقع معايير التقييم المنشودة لنا، تخالف أبجديات معايير السوق القائمة ابتداءً على الجدوى الاقتصادية، </a:t>
            </a:r>
            <a:endParaRPr lang="ar-SA" sz="2000" dirty="0"/>
          </a:p>
        </p:txBody>
      </p:sp>
      <p:sp>
        <p:nvSpPr>
          <p:cNvPr id="7" name="Text 5"/>
          <p:cNvSpPr/>
          <p:nvPr/>
        </p:nvSpPr>
        <p:spPr>
          <a:xfrm>
            <a:off x="9935815" y="3223617"/>
            <a:ext cx="1630222" cy="593923"/>
          </a:xfrm>
          <a:prstGeom prst="rect">
            <a:avLst/>
          </a:prstGeom>
          <a:noFill/>
          <a:ln/>
        </p:spPr>
        <p:txBody>
          <a:bodyPr wrap="none" lIns="0" tIns="0" rIns="0" bIns="0" rtlCol="0" anchor="t"/>
          <a:lstStyle/>
          <a:p>
            <a:pPr marL="0" indent="0" algn="r" rtl="1">
              <a:lnSpc>
                <a:spcPct val="104000"/>
              </a:lnSpc>
              <a:buNone/>
            </a:pPr>
            <a:r>
              <a:rPr lang="ar-SA" altLang="en-US" sz="3700" b="1" dirty="0">
                <a:solidFill>
                  <a:srgbClr val="2E3C4E"/>
                </a:solidFill>
                <a:latin typeface="GE SS Two Light" pitchFamily="34" charset="0"/>
                <a:ea typeface="GE SS Two Light" pitchFamily="34" charset="-122"/>
                <a:cs typeface="GE SS Two Light" pitchFamily="34" charset="-120"/>
              </a:rPr>
              <a:t>المعايير</a:t>
            </a:r>
            <a:endParaRPr lang="ar-SA" sz="37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769441"/>
            <a:ext cx="10927878" cy="564158"/>
          </a:xfrm>
          <a:prstGeom prst="rect">
            <a:avLst/>
          </a:prstGeom>
          <a:noFill/>
          <a:ln/>
        </p:spPr>
        <p:txBody>
          <a:bodyPr wrap="none" lIns="0" tIns="0" rIns="0" bIns="0" rtlCol="0" anchor="t"/>
          <a:lstStyle/>
          <a:p>
            <a:pPr algn="r" rtl="1">
              <a:lnSpc>
                <a:spcPct val="104000"/>
              </a:lnSpc>
            </a:pPr>
            <a:r>
              <a:rPr lang="ar-SA" altLang="en-US" sz="3550" b="1" dirty="0">
                <a:solidFill>
                  <a:srgbClr val="2E3C4E"/>
                </a:solidFill>
                <a:latin typeface="GE SS Two Light" pitchFamily="34" charset="0"/>
                <a:ea typeface="GE SS Two Light" pitchFamily="34" charset="-122"/>
                <a:cs typeface="GE SS Two Light" pitchFamily="34" charset="-120"/>
              </a:rPr>
              <a:t> </a:t>
            </a: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550" dirty="0">
                <a:solidFill>
                  <a:srgbClr val="2E3C4E"/>
                </a:solidFill>
                <a:latin typeface="GE SS Two Light" pitchFamily="34" charset="0"/>
                <a:ea typeface="GE SS Two Light" pitchFamily="34" charset="-122"/>
                <a:cs typeface="GE SS Two Light" pitchFamily="34" charset="-120"/>
              </a:rPr>
              <a:t> —معيار (التشغيل الذاتي التحفيزي)</a:t>
            </a:r>
            <a:endParaRPr lang="ar-SA" sz="3550" dirty="0"/>
          </a:p>
        </p:txBody>
      </p:sp>
      <p:sp>
        <p:nvSpPr>
          <p:cNvPr id="3" name="Text 1"/>
          <p:cNvSpPr/>
          <p:nvPr/>
        </p:nvSpPr>
        <p:spPr>
          <a:xfrm>
            <a:off x="631908" y="1740892"/>
            <a:ext cx="10927878" cy="668933"/>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التشغيل الذاتي التحفيزي: نظام يقوم به المدربون بتوظيف مخرجات التدريب، التي هي من عمل يد المتدربين، كمشاريع ذاتية لكل مشغل (منتجات التدريب، تُعرض للبيع بعائد للمؤسسة، للمدرب، للمتدرب)، يعمل على:</a:t>
            </a:r>
            <a:endParaRPr lang="ar-SA" sz="16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7643" y="2638921"/>
            <a:ext cx="5362143" cy="1957487"/>
          </a:xfrm>
          <a:prstGeom prst="rect">
            <a:avLst/>
          </a:prstGeom>
        </p:spPr>
      </p:pic>
      <p:sp>
        <p:nvSpPr>
          <p:cNvPr id="5" name="Text 2"/>
          <p:cNvSpPr/>
          <p:nvPr/>
        </p:nvSpPr>
        <p:spPr>
          <a:xfrm>
            <a:off x="6437350" y="2878634"/>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كفاية وكفاءة (التكرار)</a:t>
            </a:r>
            <a:endParaRPr lang="ar-SA" sz="2200" dirty="0"/>
          </a:p>
        </p:txBody>
      </p:sp>
      <p:sp>
        <p:nvSpPr>
          <p:cNvPr id="6" name="Text 3"/>
          <p:cNvSpPr/>
          <p:nvPr/>
        </p:nvSpPr>
        <p:spPr>
          <a:xfrm>
            <a:off x="6437350" y="3353296"/>
            <a:ext cx="478113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امتلاك المتدرب لمهارات تحاكي سوق العمل (مخرجات التدريب).</a:t>
            </a:r>
            <a:endParaRPr lang="ar-SA" sz="16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638921"/>
            <a:ext cx="5362143" cy="1957487"/>
          </a:xfrm>
          <a:prstGeom prst="rect">
            <a:avLst/>
          </a:prstGeom>
        </p:spPr>
      </p:pic>
      <p:sp>
        <p:nvSpPr>
          <p:cNvPr id="8" name="Text 4"/>
          <p:cNvSpPr/>
          <p:nvPr/>
        </p:nvSpPr>
        <p:spPr>
          <a:xfrm>
            <a:off x="871615" y="2878634"/>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السعي نحو الاستقلالية المالية</a:t>
            </a:r>
            <a:endParaRPr lang="ar-SA" sz="2200" dirty="0"/>
          </a:p>
        </p:txBody>
      </p:sp>
      <p:sp>
        <p:nvSpPr>
          <p:cNvPr id="9" name="Text 5"/>
          <p:cNvSpPr/>
          <p:nvPr/>
        </p:nvSpPr>
        <p:spPr>
          <a:xfrm>
            <a:off x="871615" y="3353296"/>
            <a:ext cx="4781133" cy="1003399"/>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تأمين المتطلبات الخاصة للمركز أو الجامعة (لمن هم على مقاعد الدراسة فرص تشغيل ذاتي متوفر يعتمد على المهارات الشخصية للدارس).</a:t>
            </a:r>
            <a:endParaRPr lang="ar-SA" sz="16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7643" y="4800005"/>
            <a:ext cx="5362143" cy="1288554"/>
          </a:xfrm>
          <a:prstGeom prst="rect">
            <a:avLst/>
          </a:prstGeom>
        </p:spPr>
      </p:pic>
      <p:sp>
        <p:nvSpPr>
          <p:cNvPr id="11" name="Text 6"/>
          <p:cNvSpPr/>
          <p:nvPr/>
        </p:nvSpPr>
        <p:spPr>
          <a:xfrm>
            <a:off x="6437350" y="5039717"/>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اكتساب الخبرة العملية</a:t>
            </a:r>
            <a:endParaRPr lang="ar-SA" sz="2200" dirty="0"/>
          </a:p>
        </p:txBody>
      </p:sp>
      <p:sp>
        <p:nvSpPr>
          <p:cNvPr id="12" name="Text 7"/>
          <p:cNvSpPr/>
          <p:nvPr/>
        </p:nvSpPr>
        <p:spPr>
          <a:xfrm>
            <a:off x="6437350" y="5514380"/>
            <a:ext cx="478113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التسلح بها في السيرة الذاتية.</a:t>
            </a:r>
            <a:endParaRPr lang="ar-SA" sz="16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800005"/>
            <a:ext cx="5362143" cy="1288554"/>
          </a:xfrm>
          <a:prstGeom prst="rect">
            <a:avLst/>
          </a:prstGeom>
        </p:spPr>
      </p:pic>
      <p:sp>
        <p:nvSpPr>
          <p:cNvPr id="14" name="Text 8"/>
          <p:cNvSpPr/>
          <p:nvPr/>
        </p:nvSpPr>
        <p:spPr>
          <a:xfrm>
            <a:off x="871615" y="5039717"/>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المشاريع الريادية والمشاريع الصغير</a:t>
            </a:r>
            <a:endParaRPr lang="ar-SA" sz="22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631908" y="667643"/>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1.3</a:t>
            </a:r>
            <a:r>
              <a:rPr lang="ar-SA" altLang="en-US" sz="3350" dirty="0">
                <a:solidFill>
                  <a:srgbClr val="2E3C4E"/>
                </a:solidFill>
                <a:latin typeface="GE SS Two Light" pitchFamily="34" charset="0"/>
                <a:ea typeface="GE SS Two Light" pitchFamily="34" charset="-122"/>
                <a:cs typeface="GE SS Two Light" pitchFamily="34" charset="-120"/>
              </a:rPr>
              <a:t> — معيار (القدرة على المنافسة)</a:t>
            </a:r>
            <a:endParaRPr lang="ar-SA" sz="3350" dirty="0"/>
          </a:p>
        </p:txBody>
      </p:sp>
      <p:sp>
        <p:nvSpPr>
          <p:cNvPr id="3" name="Text 1"/>
          <p:cNvSpPr/>
          <p:nvPr/>
        </p:nvSpPr>
        <p:spPr>
          <a:xfrm>
            <a:off x="22324" y="1567656"/>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القدرة على المنافسة: الذي يعني القدرة على تقديم خدمة/منتج يراعي:</a:t>
            </a:r>
            <a:endParaRPr lang="ar-SA" sz="1550" dirty="0"/>
          </a:p>
        </p:txBody>
      </p:sp>
      <p:sp>
        <p:nvSpPr>
          <p:cNvPr id="4" name="Shape 2"/>
          <p:cNvSpPr/>
          <p:nvPr/>
        </p:nvSpPr>
        <p:spPr>
          <a:xfrm>
            <a:off x="11382090" y="2081907"/>
            <a:ext cx="25399" cy="4108450"/>
          </a:xfrm>
          <a:prstGeom prst="roundRect">
            <a:avLst>
              <a:gd name="adj" fmla="val 50001"/>
            </a:avLst>
          </a:prstGeom>
          <a:solidFill>
            <a:srgbClr val="000000">
              <a:alpha val="8000"/>
            </a:srgbClr>
          </a:solidFill>
          <a:ln/>
        </p:spPr>
      </p:sp>
      <p:sp>
        <p:nvSpPr>
          <p:cNvPr id="5" name="Shape 3"/>
          <p:cNvSpPr/>
          <p:nvPr/>
        </p:nvSpPr>
        <p:spPr>
          <a:xfrm>
            <a:off x="10823602" y="2445643"/>
            <a:ext cx="609287" cy="25400"/>
          </a:xfrm>
          <a:prstGeom prst="roundRect">
            <a:avLst>
              <a:gd name="adj" fmla="val 49999"/>
            </a:avLst>
          </a:prstGeom>
          <a:solidFill>
            <a:srgbClr val="0094D5"/>
          </a:solidFill>
          <a:ln/>
        </p:spPr>
      </p:sp>
      <p:sp>
        <p:nvSpPr>
          <p:cNvPr id="6" name="Shape 4"/>
          <p:cNvSpPr/>
          <p:nvPr/>
        </p:nvSpPr>
        <p:spPr>
          <a:xfrm>
            <a:off x="11331341" y="2382193"/>
            <a:ext cx="152297" cy="152301"/>
          </a:xfrm>
          <a:prstGeom prst="ellipse">
            <a:avLst/>
          </a:prstGeom>
          <a:solidFill>
            <a:srgbClr val="00AEEF"/>
          </a:solidFill>
          <a:ln/>
        </p:spPr>
      </p:sp>
      <p:sp>
        <p:nvSpPr>
          <p:cNvPr id="7" name="Shape 5"/>
          <p:cNvSpPr/>
          <p:nvPr/>
        </p:nvSpPr>
        <p:spPr>
          <a:xfrm>
            <a:off x="631908" y="2081907"/>
            <a:ext cx="10166195" cy="752971"/>
          </a:xfrm>
          <a:prstGeom prst="roundRect">
            <a:avLst>
              <a:gd name="adj" fmla="val 40463"/>
            </a:avLst>
          </a:prstGeom>
          <a:solidFill>
            <a:srgbClr val="00AEEF"/>
          </a:solidFill>
          <a:ln w="6350">
            <a:solidFill>
              <a:srgbClr val="00AEEF"/>
            </a:solidFill>
            <a:prstDash val="solid"/>
          </a:ln>
        </p:spPr>
      </p:sp>
      <p:sp>
        <p:nvSpPr>
          <p:cNvPr id="8" name="Text 6"/>
          <p:cNvSpPr/>
          <p:nvPr/>
        </p:nvSpPr>
        <p:spPr>
          <a:xfrm>
            <a:off x="841354" y="2291358"/>
            <a:ext cx="974730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المواصفات والمقاييس التي تعتمد مبدأ الجودة أولًا.</a:t>
            </a:r>
            <a:endParaRPr lang="ar-SA" sz="2100" dirty="0">
              <a:solidFill>
                <a:schemeClr val="bg1"/>
              </a:solidFill>
            </a:endParaRPr>
          </a:p>
        </p:txBody>
      </p:sp>
      <p:sp>
        <p:nvSpPr>
          <p:cNvPr id="9" name="Shape 7"/>
          <p:cNvSpPr/>
          <p:nvPr/>
        </p:nvSpPr>
        <p:spPr>
          <a:xfrm>
            <a:off x="10823602" y="3564136"/>
            <a:ext cx="609287" cy="25400"/>
          </a:xfrm>
          <a:prstGeom prst="roundRect">
            <a:avLst>
              <a:gd name="adj" fmla="val 49999"/>
            </a:avLst>
          </a:prstGeom>
          <a:solidFill>
            <a:srgbClr val="0094D5"/>
          </a:solidFill>
          <a:ln/>
        </p:spPr>
      </p:sp>
      <p:sp>
        <p:nvSpPr>
          <p:cNvPr id="10" name="Shape 8"/>
          <p:cNvSpPr/>
          <p:nvPr/>
        </p:nvSpPr>
        <p:spPr>
          <a:xfrm>
            <a:off x="11331341" y="3500686"/>
            <a:ext cx="152297" cy="152301"/>
          </a:xfrm>
          <a:prstGeom prst="ellipse">
            <a:avLst/>
          </a:prstGeom>
          <a:solidFill>
            <a:srgbClr val="00AEEF"/>
          </a:solidFill>
          <a:ln/>
        </p:spPr>
      </p:sp>
      <p:sp>
        <p:nvSpPr>
          <p:cNvPr id="11" name="Shape 9"/>
          <p:cNvSpPr/>
          <p:nvPr/>
        </p:nvSpPr>
        <p:spPr>
          <a:xfrm>
            <a:off x="631908" y="3200400"/>
            <a:ext cx="10166195" cy="752971"/>
          </a:xfrm>
          <a:prstGeom prst="roundRect">
            <a:avLst>
              <a:gd name="adj" fmla="val 40463"/>
            </a:avLst>
          </a:prstGeom>
          <a:solidFill>
            <a:srgbClr val="00AEEF"/>
          </a:solidFill>
          <a:ln w="6350">
            <a:solidFill>
              <a:srgbClr val="00AEEF"/>
            </a:solidFill>
            <a:prstDash val="solid"/>
          </a:ln>
        </p:spPr>
      </p:sp>
      <p:sp>
        <p:nvSpPr>
          <p:cNvPr id="12" name="Text 10"/>
          <p:cNvSpPr/>
          <p:nvPr/>
        </p:nvSpPr>
        <p:spPr>
          <a:xfrm>
            <a:off x="841354" y="3409851"/>
            <a:ext cx="974730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الالتزام بتطبيق معايير الأداء الدولية والوطنية.</a:t>
            </a:r>
            <a:endParaRPr lang="ar-SA" sz="2100" dirty="0">
              <a:solidFill>
                <a:schemeClr val="bg1"/>
              </a:solidFill>
            </a:endParaRPr>
          </a:p>
        </p:txBody>
      </p:sp>
      <p:sp>
        <p:nvSpPr>
          <p:cNvPr id="13" name="Shape 11"/>
          <p:cNvSpPr/>
          <p:nvPr/>
        </p:nvSpPr>
        <p:spPr>
          <a:xfrm>
            <a:off x="10823602" y="4682629"/>
            <a:ext cx="609287" cy="25400"/>
          </a:xfrm>
          <a:prstGeom prst="roundRect">
            <a:avLst>
              <a:gd name="adj" fmla="val 49999"/>
            </a:avLst>
          </a:prstGeom>
          <a:solidFill>
            <a:srgbClr val="0094D5"/>
          </a:solidFill>
          <a:ln/>
        </p:spPr>
      </p:sp>
      <p:sp>
        <p:nvSpPr>
          <p:cNvPr id="14" name="Shape 12"/>
          <p:cNvSpPr/>
          <p:nvPr/>
        </p:nvSpPr>
        <p:spPr>
          <a:xfrm>
            <a:off x="11331341" y="4619179"/>
            <a:ext cx="152297" cy="152301"/>
          </a:xfrm>
          <a:prstGeom prst="ellipse">
            <a:avLst/>
          </a:prstGeom>
          <a:solidFill>
            <a:srgbClr val="00AEEF"/>
          </a:solidFill>
          <a:ln/>
        </p:spPr>
      </p:sp>
      <p:sp>
        <p:nvSpPr>
          <p:cNvPr id="15" name="Shape 13"/>
          <p:cNvSpPr/>
          <p:nvPr/>
        </p:nvSpPr>
        <p:spPr>
          <a:xfrm>
            <a:off x="631908" y="4318893"/>
            <a:ext cx="10166195" cy="752971"/>
          </a:xfrm>
          <a:prstGeom prst="roundRect">
            <a:avLst>
              <a:gd name="adj" fmla="val 40463"/>
            </a:avLst>
          </a:prstGeom>
          <a:solidFill>
            <a:srgbClr val="00AEEF"/>
          </a:solidFill>
          <a:ln w="6350">
            <a:solidFill>
              <a:srgbClr val="00AEEF"/>
            </a:solidFill>
            <a:prstDash val="solid"/>
          </a:ln>
        </p:spPr>
      </p:sp>
      <p:sp>
        <p:nvSpPr>
          <p:cNvPr id="16" name="Text 14"/>
          <p:cNvSpPr/>
          <p:nvPr/>
        </p:nvSpPr>
        <p:spPr>
          <a:xfrm>
            <a:off x="841354" y="4528344"/>
            <a:ext cx="974730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رضا متلقي الخدمة.</a:t>
            </a:r>
            <a:endParaRPr lang="ar-SA" sz="2100" dirty="0">
              <a:solidFill>
                <a:schemeClr val="bg1"/>
              </a:solidFill>
            </a:endParaRPr>
          </a:p>
        </p:txBody>
      </p:sp>
      <p:sp>
        <p:nvSpPr>
          <p:cNvPr id="17" name="Shape 15"/>
          <p:cNvSpPr/>
          <p:nvPr/>
        </p:nvSpPr>
        <p:spPr>
          <a:xfrm>
            <a:off x="10823602" y="5801122"/>
            <a:ext cx="609287" cy="25400"/>
          </a:xfrm>
          <a:prstGeom prst="roundRect">
            <a:avLst>
              <a:gd name="adj" fmla="val 49999"/>
            </a:avLst>
          </a:prstGeom>
          <a:solidFill>
            <a:srgbClr val="0094D5"/>
          </a:solidFill>
          <a:ln/>
        </p:spPr>
      </p:sp>
      <p:sp>
        <p:nvSpPr>
          <p:cNvPr id="18" name="Shape 16"/>
          <p:cNvSpPr/>
          <p:nvPr/>
        </p:nvSpPr>
        <p:spPr>
          <a:xfrm>
            <a:off x="11331341" y="5737671"/>
            <a:ext cx="152297" cy="152301"/>
          </a:xfrm>
          <a:prstGeom prst="ellipse">
            <a:avLst/>
          </a:prstGeom>
          <a:solidFill>
            <a:srgbClr val="00AEEF"/>
          </a:solidFill>
          <a:ln/>
        </p:spPr>
      </p:sp>
      <p:sp>
        <p:nvSpPr>
          <p:cNvPr id="19" name="Shape 17"/>
          <p:cNvSpPr/>
          <p:nvPr/>
        </p:nvSpPr>
        <p:spPr>
          <a:xfrm>
            <a:off x="631908" y="5437386"/>
            <a:ext cx="10166195" cy="752971"/>
          </a:xfrm>
          <a:prstGeom prst="roundRect">
            <a:avLst>
              <a:gd name="adj" fmla="val 40463"/>
            </a:avLst>
          </a:prstGeom>
          <a:solidFill>
            <a:srgbClr val="00AEEF"/>
          </a:solidFill>
          <a:ln w="6350">
            <a:solidFill>
              <a:srgbClr val="00AEEF"/>
            </a:solidFill>
            <a:prstDash val="solid"/>
          </a:ln>
        </p:spPr>
      </p:sp>
      <p:sp>
        <p:nvSpPr>
          <p:cNvPr id="20" name="Text 18"/>
          <p:cNvSpPr/>
          <p:nvPr/>
        </p:nvSpPr>
        <p:spPr>
          <a:xfrm>
            <a:off x="841354" y="5646837"/>
            <a:ext cx="9747304" cy="334070"/>
          </a:xfrm>
          <a:prstGeom prst="rect">
            <a:avLst/>
          </a:prstGeom>
          <a:noFill/>
          <a:ln/>
        </p:spPr>
        <p:txBody>
          <a:bodyPr wrap="none" lIns="0" tIns="0" rIns="0" bIns="0" rtlCol="0" anchor="t"/>
          <a:lstStyle/>
          <a:p>
            <a:pPr marL="0" indent="0" algn="r" rtl="1">
              <a:lnSpc>
                <a:spcPct val="104000"/>
              </a:lnSpc>
              <a:buNone/>
            </a:pPr>
            <a:r>
              <a:rPr lang="ar-SA" altLang="en-US" sz="2100" dirty="0">
                <a:solidFill>
                  <a:schemeClr val="bg1"/>
                </a:solidFill>
                <a:latin typeface="GE SS Two Light" pitchFamily="34" charset="0"/>
                <a:ea typeface="GE SS Two Light" pitchFamily="34" charset="-122"/>
                <a:cs typeface="GE SS Two Light" pitchFamily="34" charset="-120"/>
              </a:rPr>
              <a:t>ضمان المنتج لفترة زمنية.</a:t>
            </a:r>
            <a:endParaRPr lang="ar-SA" sz="2100"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622300"/>
            <a:ext cx="10927878" cy="1410494"/>
          </a:xfrm>
          <a:prstGeom prst="rect">
            <a:avLst/>
          </a:prstGeom>
          <a:noFill/>
          <a:ln/>
        </p:spPr>
        <p:txBody>
          <a:bodyPr wrap="square" lIns="0" tIns="0" rIns="0" bIns="0" rtlCol="0" anchor="t">
            <a:normAutofit/>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1.3</a:t>
            </a:r>
            <a:r>
              <a:rPr lang="ar-SA" altLang="en-US" sz="4400" dirty="0">
                <a:solidFill>
                  <a:srgbClr val="2E3C4E"/>
                </a:solidFill>
                <a:latin typeface="GE SS Two Light" pitchFamily="34" charset="0"/>
                <a:ea typeface="GE SS Two Light" pitchFamily="34" charset="-122"/>
                <a:cs typeface="GE SS Two Light" pitchFamily="34" charset="-120"/>
              </a:rPr>
              <a:t> — معيار</a:t>
            </a:r>
            <a:endParaRPr lang="ar-JO" altLang="en-US" sz="440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(التحرر من الروتين وتقليل النفقات)</a:t>
            </a:r>
            <a:endParaRPr lang="ar-SA" sz="4400" dirty="0"/>
          </a:p>
        </p:txBody>
      </p:sp>
      <p:sp>
        <p:nvSpPr>
          <p:cNvPr id="3" name="Shape 1"/>
          <p:cNvSpPr/>
          <p:nvPr/>
        </p:nvSpPr>
        <p:spPr>
          <a:xfrm>
            <a:off x="11293192" y="2440087"/>
            <a:ext cx="25399" cy="3795613"/>
          </a:xfrm>
          <a:prstGeom prst="roundRect">
            <a:avLst>
              <a:gd name="adj" fmla="val 50001"/>
            </a:avLst>
          </a:prstGeom>
          <a:solidFill>
            <a:srgbClr val="000000">
              <a:alpha val="8000"/>
            </a:srgbClr>
          </a:solidFill>
          <a:ln/>
        </p:spPr>
      </p:sp>
      <p:sp>
        <p:nvSpPr>
          <p:cNvPr id="4" name="Shape 2"/>
          <p:cNvSpPr/>
          <p:nvPr/>
        </p:nvSpPr>
        <p:spPr>
          <a:xfrm>
            <a:off x="10459677" y="2668588"/>
            <a:ext cx="643120" cy="25400"/>
          </a:xfrm>
          <a:prstGeom prst="roundRect">
            <a:avLst>
              <a:gd name="adj" fmla="val 49999"/>
            </a:avLst>
          </a:prstGeom>
          <a:solidFill>
            <a:srgbClr val="0094D5"/>
          </a:solidFill>
          <a:ln/>
        </p:spPr>
      </p:sp>
      <p:sp>
        <p:nvSpPr>
          <p:cNvPr id="5" name="Shape 3"/>
          <p:cNvSpPr/>
          <p:nvPr/>
        </p:nvSpPr>
        <p:spPr>
          <a:xfrm>
            <a:off x="11077397" y="2440087"/>
            <a:ext cx="482389" cy="482402"/>
          </a:xfrm>
          <a:prstGeom prst="ellipse">
            <a:avLst/>
          </a:prstGeom>
          <a:solidFill>
            <a:srgbClr val="00AEEF"/>
          </a:solidFill>
          <a:ln w="12700">
            <a:solidFill>
              <a:srgbClr val="0094D5"/>
            </a:solidFill>
            <a:prstDash val="solid"/>
          </a:ln>
        </p:spPr>
      </p:sp>
      <p:sp>
        <p:nvSpPr>
          <p:cNvPr id="6" name="Text 4"/>
          <p:cNvSpPr/>
          <p:nvPr/>
        </p:nvSpPr>
        <p:spPr>
          <a:xfrm>
            <a:off x="631908" y="2513707"/>
            <a:ext cx="961475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التحرر من الروتين</a:t>
            </a:r>
            <a:endParaRPr lang="ar-SA" sz="2200" dirty="0"/>
          </a:p>
        </p:txBody>
      </p:sp>
      <p:sp>
        <p:nvSpPr>
          <p:cNvPr id="7" name="Text 5"/>
          <p:cNvSpPr/>
          <p:nvPr/>
        </p:nvSpPr>
        <p:spPr>
          <a:xfrm>
            <a:off x="631908" y="2988370"/>
            <a:ext cx="9614751" cy="155158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التوجه نحو الإبداع والابتكار وتشجيعه.</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رعاية المواهب.</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تحسين المنتج.</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رفع الكفاءة، ومحاكاة سوق العمل.</a:t>
            </a:r>
            <a:endParaRPr lang="ar-SA" sz="2000" dirty="0"/>
          </a:p>
        </p:txBody>
      </p:sp>
      <p:sp>
        <p:nvSpPr>
          <p:cNvPr id="8" name="Shape 6"/>
          <p:cNvSpPr/>
          <p:nvPr/>
        </p:nvSpPr>
        <p:spPr>
          <a:xfrm>
            <a:off x="10459677" y="4728706"/>
            <a:ext cx="643120" cy="25400"/>
          </a:xfrm>
          <a:prstGeom prst="roundRect">
            <a:avLst>
              <a:gd name="adj" fmla="val 49999"/>
            </a:avLst>
          </a:prstGeom>
          <a:solidFill>
            <a:srgbClr val="0094D5"/>
          </a:solidFill>
          <a:ln/>
        </p:spPr>
      </p:sp>
      <p:sp>
        <p:nvSpPr>
          <p:cNvPr id="9" name="Shape 7"/>
          <p:cNvSpPr/>
          <p:nvPr/>
        </p:nvSpPr>
        <p:spPr>
          <a:xfrm>
            <a:off x="11077397" y="4500205"/>
            <a:ext cx="482389" cy="482402"/>
          </a:xfrm>
          <a:prstGeom prst="ellipse">
            <a:avLst/>
          </a:prstGeom>
          <a:solidFill>
            <a:srgbClr val="00AEEF"/>
          </a:solidFill>
          <a:ln w="12700">
            <a:solidFill>
              <a:srgbClr val="0094D5"/>
            </a:solidFill>
            <a:prstDash val="solid"/>
          </a:ln>
        </p:spPr>
      </p:sp>
      <p:sp>
        <p:nvSpPr>
          <p:cNvPr id="10" name="Text 8"/>
          <p:cNvSpPr/>
          <p:nvPr/>
        </p:nvSpPr>
        <p:spPr>
          <a:xfrm>
            <a:off x="631908" y="4573826"/>
            <a:ext cx="9614751"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تقليل النفقات</a:t>
            </a:r>
            <a:endParaRPr lang="ar-SA" sz="2200" dirty="0"/>
          </a:p>
        </p:txBody>
      </p:sp>
      <p:sp>
        <p:nvSpPr>
          <p:cNvPr id="11" name="Text 9"/>
          <p:cNvSpPr/>
          <p:nvPr/>
        </p:nvSpPr>
        <p:spPr>
          <a:xfrm>
            <a:off x="631908" y="5048488"/>
            <a:ext cx="9614751" cy="740172"/>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تطوير أفكار استخدامات التدوير ابتداءً.</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توفير حافز من توزيع عائد تقديم الخدمة الخارجية مدفوعة الأجر.</a:t>
            </a:r>
            <a:endParaRPr lang="ar-SA"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1103908"/>
            <a:ext cx="10927878" cy="564158"/>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550" dirty="0">
                <a:solidFill>
                  <a:srgbClr val="2E3C4E"/>
                </a:solidFill>
                <a:latin typeface="GE SS Two Light" pitchFamily="34" charset="0"/>
                <a:ea typeface="GE SS Two Light" pitchFamily="34" charset="-122"/>
                <a:cs typeface="GE SS Two Light" pitchFamily="34" charset="-120"/>
              </a:rPr>
              <a:t> — معيار (الالتزام بالقيم المهنية)</a:t>
            </a:r>
            <a:endParaRPr lang="ar-SA" sz="3550" dirty="0"/>
          </a:p>
        </p:txBody>
      </p:sp>
      <p:sp>
        <p:nvSpPr>
          <p:cNvPr id="3" name="Text 1"/>
          <p:cNvSpPr/>
          <p:nvPr/>
        </p:nvSpPr>
        <p:spPr>
          <a:xfrm>
            <a:off x="22324" y="2075359"/>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تبني ميثاق أخلاقي مهني للمؤسسة داخليًا وخارجيًا ابتداءً (المراكز والجامعات)، يحاكي الثقافة المجتمعية، والقوانين الناظمة للمهن في الدولة المُضيفة لـ:</a:t>
            </a:r>
            <a:endParaRPr lang="ar-SA" sz="16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97643" y="2638921"/>
            <a:ext cx="5362143" cy="1623020"/>
          </a:xfrm>
          <a:prstGeom prst="rect">
            <a:avLst/>
          </a:prstGeom>
        </p:spPr>
      </p:pic>
      <p:sp>
        <p:nvSpPr>
          <p:cNvPr id="5" name="Text 2"/>
          <p:cNvSpPr/>
          <p:nvPr/>
        </p:nvSpPr>
        <p:spPr>
          <a:xfrm>
            <a:off x="6437350" y="2878634"/>
            <a:ext cx="4781133"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درجة الثقة</a:t>
            </a:r>
            <a:endParaRPr lang="ar-SA" sz="2200" dirty="0"/>
          </a:p>
        </p:txBody>
      </p:sp>
      <p:sp>
        <p:nvSpPr>
          <p:cNvPr id="6" name="Text 3"/>
          <p:cNvSpPr/>
          <p:nvPr/>
        </p:nvSpPr>
        <p:spPr>
          <a:xfrm>
            <a:off x="6437350" y="3353296"/>
            <a:ext cx="4781133" cy="668933"/>
          </a:xfrm>
          <a:prstGeom prst="rect">
            <a:avLst/>
          </a:prstGeom>
          <a:noFill/>
          <a:ln/>
        </p:spPr>
        <p:txBody>
          <a:bodyPr wrap="square" lIns="0" tIns="0" rIns="0" bIns="0" rtlCol="0" anchor="t">
            <a:normAutofit/>
          </a:bodyPr>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رفع درجة الثقة داخل المؤسسة (بين الموظفين)، وخارجيًا في إطار بيئة اللاجئين والدولة المُضيفة.</a:t>
            </a:r>
            <a:endParaRPr lang="ar-SA" sz="16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638921"/>
            <a:ext cx="5362143" cy="1623020"/>
          </a:xfrm>
          <a:prstGeom prst="rect">
            <a:avLst/>
          </a:prstGeom>
        </p:spPr>
      </p:pic>
      <p:sp>
        <p:nvSpPr>
          <p:cNvPr id="8" name="Text 4"/>
          <p:cNvSpPr/>
          <p:nvPr/>
        </p:nvSpPr>
        <p:spPr>
          <a:xfrm>
            <a:off x="871615" y="2878634"/>
            <a:ext cx="4781133"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المحافظة على صورة المؤسسة</a:t>
            </a:r>
            <a:endParaRPr lang="ar-SA" sz="2200" dirty="0"/>
          </a:p>
        </p:txBody>
      </p:sp>
      <p:sp>
        <p:nvSpPr>
          <p:cNvPr id="9" name="Text 5"/>
          <p:cNvSpPr/>
          <p:nvPr/>
        </p:nvSpPr>
        <p:spPr>
          <a:xfrm>
            <a:off x="871615" y="3353296"/>
            <a:ext cx="4781133" cy="668933"/>
          </a:xfrm>
          <a:prstGeom prst="rect">
            <a:avLst/>
          </a:prstGeom>
          <a:noFill/>
          <a:ln/>
        </p:spPr>
        <p:txBody>
          <a:bodyPr wrap="square" lIns="0" tIns="0" rIns="0" bIns="0" rtlCol="0" anchor="t">
            <a:normAutofit/>
          </a:bodyPr>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المحافظة على صورة المؤسسة مجتمعيًا، وحماية سيرتها الذاتية من الاغتيال المهني الأخلاقي.</a:t>
            </a:r>
            <a:endParaRPr lang="ar-SA" sz="16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7643" y="4465538"/>
            <a:ext cx="5362143" cy="1288554"/>
          </a:xfrm>
          <a:prstGeom prst="rect">
            <a:avLst/>
          </a:prstGeom>
        </p:spPr>
      </p:pic>
      <p:sp>
        <p:nvSpPr>
          <p:cNvPr id="11" name="Text 6"/>
          <p:cNvSpPr/>
          <p:nvPr/>
        </p:nvSpPr>
        <p:spPr>
          <a:xfrm>
            <a:off x="6437350" y="4705251"/>
            <a:ext cx="4781133"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رفع كفاية جهاز الرقابة الشخصي</a:t>
            </a:r>
            <a:endParaRPr lang="ar-SA" sz="2200" dirty="0"/>
          </a:p>
        </p:txBody>
      </p:sp>
      <p:sp>
        <p:nvSpPr>
          <p:cNvPr id="12" name="Text 7"/>
          <p:cNvSpPr/>
          <p:nvPr/>
        </p:nvSpPr>
        <p:spPr>
          <a:xfrm>
            <a:off x="6437350" y="5179913"/>
            <a:ext cx="4781133" cy="334466"/>
          </a:xfrm>
          <a:prstGeom prst="rect">
            <a:avLst/>
          </a:prstGeom>
          <a:noFill/>
          <a:ln/>
        </p:spPr>
        <p:txBody>
          <a:bodyPr wrap="none" lIns="0" tIns="0" rIns="0" bIns="0" rtlCol="0" anchor="t"/>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رفع كفاية وكفاءة جهاز الرقابة والإنذار الشخصي لدى الموظفين.</a:t>
            </a:r>
            <a:endParaRPr lang="ar-SA" sz="16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465538"/>
            <a:ext cx="5362143" cy="1288554"/>
          </a:xfrm>
          <a:prstGeom prst="rect">
            <a:avLst/>
          </a:prstGeom>
        </p:spPr>
      </p:pic>
      <p:sp>
        <p:nvSpPr>
          <p:cNvPr id="14" name="Text 8"/>
          <p:cNvSpPr/>
          <p:nvPr/>
        </p:nvSpPr>
        <p:spPr>
          <a:xfrm>
            <a:off x="871615" y="4705251"/>
            <a:ext cx="4781133" cy="352524"/>
          </a:xfrm>
          <a:prstGeom prst="rect">
            <a:avLst/>
          </a:prstGeom>
          <a:noFill/>
          <a:ln/>
        </p:spPr>
        <p:txBody>
          <a:bodyPr wrap="none" lIns="0" tIns="0" rIns="0" bIns="0" rtlCol="0" anchor="t"/>
          <a:lstStyle/>
          <a:p>
            <a:pPr marL="0" indent="0" algn="ctr" rtl="1">
              <a:lnSpc>
                <a:spcPct val="104000"/>
              </a:lnSpc>
              <a:buNone/>
            </a:pPr>
            <a:r>
              <a:rPr lang="ar-SA" altLang="en-US" sz="2200" dirty="0">
                <a:solidFill>
                  <a:srgbClr val="384653"/>
                </a:solidFill>
                <a:latin typeface="GE SS Two Light" pitchFamily="34" charset="0"/>
                <a:ea typeface="GE SS Two Light" pitchFamily="34" charset="-122"/>
                <a:cs typeface="GE SS Two Light" pitchFamily="34" charset="-120"/>
              </a:rPr>
              <a:t>الأداء المهني بأعلى المعايير</a:t>
            </a:r>
            <a:endParaRPr lang="ar-SA" sz="2200" dirty="0"/>
          </a:p>
        </p:txBody>
      </p:sp>
      <p:sp>
        <p:nvSpPr>
          <p:cNvPr id="15" name="Text 9"/>
          <p:cNvSpPr/>
          <p:nvPr/>
        </p:nvSpPr>
        <p:spPr>
          <a:xfrm>
            <a:off x="871615" y="5179913"/>
            <a:ext cx="4781133" cy="334466"/>
          </a:xfrm>
          <a:prstGeom prst="rect">
            <a:avLst/>
          </a:prstGeom>
          <a:noFill/>
          <a:ln/>
        </p:spPr>
        <p:txBody>
          <a:bodyPr wrap="none" lIns="0" tIns="0" rIns="0" bIns="0" rtlCol="0" anchor="t"/>
          <a:lstStyle/>
          <a:p>
            <a:pPr marL="0" indent="0" algn="ct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الأداء المهني بمستوى أعلى المعايير، وزيادة مستوى الإنتاج التدريبي.</a:t>
            </a:r>
            <a:endParaRPr lang="ar-SA" sz="16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662583"/>
            <a:ext cx="10927878" cy="584597"/>
          </a:xfrm>
          <a:prstGeom prst="rect">
            <a:avLst/>
          </a:prstGeom>
          <a:noFill/>
          <a:ln/>
        </p:spPr>
        <p:txBody>
          <a:bodyPr wrap="none" lIns="0" tIns="0" rIns="0" bIns="0" rtlCol="0" anchor="t"/>
          <a:lstStyle/>
          <a:p>
            <a:pPr algn="r" rtl="1">
              <a:lnSpc>
                <a:spcPct val="104000"/>
              </a:lnSpc>
            </a:pPr>
            <a:r>
              <a:rPr lang="ar-SA" altLang="en-US" sz="365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1.3</a:t>
            </a:r>
            <a:r>
              <a:rPr lang="ar-SA" altLang="en-US" sz="3650" dirty="0">
                <a:solidFill>
                  <a:srgbClr val="2E3C4E"/>
                </a:solidFill>
                <a:latin typeface="GE SS Two Light" pitchFamily="34" charset="0"/>
                <a:ea typeface="GE SS Two Light" pitchFamily="34" charset="-122"/>
                <a:cs typeface="GE SS Two Light" pitchFamily="34" charset="-120"/>
              </a:rPr>
              <a:t> — معيار (السيرة الذاتية المهنية للمؤسسة)</a:t>
            </a:r>
            <a:endParaRPr lang="ar-SA" sz="3650" dirty="0"/>
          </a:p>
        </p:txBody>
      </p:sp>
      <p:sp>
        <p:nvSpPr>
          <p:cNvPr id="3" name="Shape 1"/>
          <p:cNvSpPr/>
          <p:nvPr/>
        </p:nvSpPr>
        <p:spPr>
          <a:xfrm>
            <a:off x="8099421" y="1684536"/>
            <a:ext cx="3460366" cy="2036762"/>
          </a:xfrm>
          <a:prstGeom prst="roundRect">
            <a:avLst>
              <a:gd name="adj" fmla="val 16361"/>
            </a:avLst>
          </a:prstGeom>
          <a:solidFill>
            <a:srgbClr val="00AEEF"/>
          </a:solidFill>
          <a:ln w="12700">
            <a:solidFill>
              <a:srgbClr val="00AEEF"/>
            </a:solidFill>
            <a:prstDash val="solid"/>
          </a:ln>
        </p:spPr>
      </p:sp>
      <p:sp>
        <p:nvSpPr>
          <p:cNvPr id="4" name="Shape 2"/>
          <p:cNvSpPr/>
          <p:nvPr/>
        </p:nvSpPr>
        <p:spPr>
          <a:xfrm>
            <a:off x="11213919" y="2037457"/>
            <a:ext cx="111023" cy="111026"/>
          </a:xfrm>
          <a:prstGeom prst="ellipse">
            <a:avLst/>
          </a:prstGeom>
          <a:solidFill>
            <a:srgbClr val="00AEEF"/>
          </a:solidFill>
          <a:ln/>
        </p:spPr>
      </p:sp>
      <p:sp>
        <p:nvSpPr>
          <p:cNvPr id="5" name="Text 3"/>
          <p:cNvSpPr/>
          <p:nvPr/>
        </p:nvSpPr>
        <p:spPr>
          <a:xfrm>
            <a:off x="8334266" y="1919387"/>
            <a:ext cx="2660980"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رضا متلقي الخدمة</a:t>
            </a:r>
            <a:endParaRPr lang="ar-SA" sz="2300" dirty="0"/>
          </a:p>
        </p:txBody>
      </p:sp>
      <p:sp>
        <p:nvSpPr>
          <p:cNvPr id="6" name="Text 4"/>
          <p:cNvSpPr/>
          <p:nvPr/>
        </p:nvSpPr>
        <p:spPr>
          <a:xfrm>
            <a:off x="8334266" y="2415877"/>
            <a:ext cx="26609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مقياس أساسي لجودة الخدمة المقدمة للمتدربين والخريجين.</a:t>
            </a:r>
            <a:endParaRPr lang="ar-SA" sz="1700" dirty="0"/>
          </a:p>
        </p:txBody>
      </p:sp>
      <p:sp>
        <p:nvSpPr>
          <p:cNvPr id="7" name="Shape 5"/>
          <p:cNvSpPr/>
          <p:nvPr/>
        </p:nvSpPr>
        <p:spPr>
          <a:xfrm>
            <a:off x="4365714" y="1684536"/>
            <a:ext cx="3460366" cy="2036762"/>
          </a:xfrm>
          <a:prstGeom prst="roundRect">
            <a:avLst>
              <a:gd name="adj" fmla="val 16361"/>
            </a:avLst>
          </a:prstGeom>
          <a:solidFill>
            <a:srgbClr val="00AEEF"/>
          </a:solidFill>
          <a:ln w="12700">
            <a:solidFill>
              <a:srgbClr val="00AEEF"/>
            </a:solidFill>
            <a:prstDash val="solid"/>
          </a:ln>
        </p:spPr>
      </p:sp>
      <p:sp>
        <p:nvSpPr>
          <p:cNvPr id="8" name="Shape 6"/>
          <p:cNvSpPr/>
          <p:nvPr/>
        </p:nvSpPr>
        <p:spPr>
          <a:xfrm>
            <a:off x="7480212" y="2037457"/>
            <a:ext cx="111023" cy="111026"/>
          </a:xfrm>
          <a:prstGeom prst="ellipse">
            <a:avLst/>
          </a:prstGeom>
          <a:solidFill>
            <a:srgbClr val="00AEEF"/>
          </a:solidFill>
          <a:ln/>
        </p:spPr>
      </p:sp>
      <p:sp>
        <p:nvSpPr>
          <p:cNvPr id="9" name="Text 7"/>
          <p:cNvSpPr/>
          <p:nvPr/>
        </p:nvSpPr>
        <p:spPr>
          <a:xfrm>
            <a:off x="4600559" y="1919387"/>
            <a:ext cx="2660980"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مساحة تشغيل الخريجين</a:t>
            </a:r>
            <a:endParaRPr lang="ar-SA" sz="2300" dirty="0"/>
          </a:p>
        </p:txBody>
      </p:sp>
      <p:sp>
        <p:nvSpPr>
          <p:cNvPr id="10" name="Text 8"/>
          <p:cNvSpPr/>
          <p:nvPr/>
        </p:nvSpPr>
        <p:spPr>
          <a:xfrm>
            <a:off x="4600559" y="2781201"/>
            <a:ext cx="26609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مساحة تشغيل الخريجين داخليًا وخارجيًا في سوق العمل.</a:t>
            </a:r>
            <a:endParaRPr lang="ar-SA" sz="1700" dirty="0"/>
          </a:p>
        </p:txBody>
      </p:sp>
      <p:sp>
        <p:nvSpPr>
          <p:cNvPr id="11" name="Shape 9"/>
          <p:cNvSpPr/>
          <p:nvPr/>
        </p:nvSpPr>
        <p:spPr>
          <a:xfrm>
            <a:off x="631908" y="1684536"/>
            <a:ext cx="3460465" cy="2036762"/>
          </a:xfrm>
          <a:prstGeom prst="roundRect">
            <a:avLst>
              <a:gd name="adj" fmla="val 16361"/>
            </a:avLst>
          </a:prstGeom>
          <a:solidFill>
            <a:srgbClr val="00AEEF"/>
          </a:solidFill>
          <a:ln w="12700">
            <a:solidFill>
              <a:srgbClr val="00AEEF"/>
            </a:solidFill>
            <a:prstDash val="solid"/>
          </a:ln>
        </p:spPr>
      </p:sp>
      <p:sp>
        <p:nvSpPr>
          <p:cNvPr id="12" name="Shape 10"/>
          <p:cNvSpPr/>
          <p:nvPr/>
        </p:nvSpPr>
        <p:spPr>
          <a:xfrm>
            <a:off x="3746505" y="2037457"/>
            <a:ext cx="111023" cy="111026"/>
          </a:xfrm>
          <a:prstGeom prst="ellipse">
            <a:avLst/>
          </a:prstGeom>
          <a:solidFill>
            <a:srgbClr val="00AEEF"/>
          </a:solidFill>
          <a:ln/>
        </p:spPr>
      </p:sp>
      <p:sp>
        <p:nvSpPr>
          <p:cNvPr id="13" name="Text 11"/>
          <p:cNvSpPr/>
          <p:nvPr/>
        </p:nvSpPr>
        <p:spPr>
          <a:xfrm>
            <a:off x="866753" y="1919387"/>
            <a:ext cx="2661080"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نسبة تشغيل الخريجين السنوية</a:t>
            </a:r>
            <a:endParaRPr lang="ar-SA" sz="2300" dirty="0"/>
          </a:p>
        </p:txBody>
      </p:sp>
      <p:sp>
        <p:nvSpPr>
          <p:cNvPr id="14" name="Text 12"/>
          <p:cNvSpPr/>
          <p:nvPr/>
        </p:nvSpPr>
        <p:spPr>
          <a:xfrm>
            <a:off x="866753" y="2781201"/>
            <a:ext cx="26610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نسبة تشغيل الخريجين السنوية مؤشر أداء رئيسي للمؤسسة.</a:t>
            </a:r>
            <a:endParaRPr lang="ar-SA" sz="1700" dirty="0"/>
          </a:p>
        </p:txBody>
      </p:sp>
      <p:sp>
        <p:nvSpPr>
          <p:cNvPr id="15" name="Shape 13"/>
          <p:cNvSpPr/>
          <p:nvPr/>
        </p:nvSpPr>
        <p:spPr>
          <a:xfrm>
            <a:off x="8099421" y="4158655"/>
            <a:ext cx="3460366" cy="2036762"/>
          </a:xfrm>
          <a:prstGeom prst="roundRect">
            <a:avLst>
              <a:gd name="adj" fmla="val 16361"/>
            </a:avLst>
          </a:prstGeom>
          <a:solidFill>
            <a:srgbClr val="00AEEF"/>
          </a:solidFill>
          <a:ln w="12700">
            <a:solidFill>
              <a:srgbClr val="00AEEF"/>
            </a:solidFill>
            <a:prstDash val="solid"/>
          </a:ln>
        </p:spPr>
      </p:sp>
      <p:sp>
        <p:nvSpPr>
          <p:cNvPr id="16" name="Shape 14"/>
          <p:cNvSpPr/>
          <p:nvPr/>
        </p:nvSpPr>
        <p:spPr>
          <a:xfrm>
            <a:off x="11213919" y="4511576"/>
            <a:ext cx="111023" cy="111026"/>
          </a:xfrm>
          <a:prstGeom prst="ellipse">
            <a:avLst/>
          </a:prstGeom>
          <a:solidFill>
            <a:srgbClr val="00AEEF"/>
          </a:solidFill>
          <a:ln/>
        </p:spPr>
      </p:sp>
      <p:sp>
        <p:nvSpPr>
          <p:cNvPr id="17" name="Text 15"/>
          <p:cNvSpPr/>
          <p:nvPr/>
        </p:nvSpPr>
        <p:spPr>
          <a:xfrm>
            <a:off x="8334266" y="4393505"/>
            <a:ext cx="2660980"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مواكبة مشاغل التدريب</a:t>
            </a:r>
            <a:endParaRPr lang="ar-SA" sz="2300" dirty="0"/>
          </a:p>
        </p:txBody>
      </p:sp>
      <p:sp>
        <p:nvSpPr>
          <p:cNvPr id="18" name="Text 16"/>
          <p:cNvSpPr/>
          <p:nvPr/>
        </p:nvSpPr>
        <p:spPr>
          <a:xfrm>
            <a:off x="8334266" y="5255320"/>
            <a:ext cx="26609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مواكبة مشاغل التدريب لمتطلبات سوق العمل الحديثة.</a:t>
            </a:r>
            <a:endParaRPr lang="ar-SA" sz="1700" dirty="0"/>
          </a:p>
        </p:txBody>
      </p:sp>
      <p:sp>
        <p:nvSpPr>
          <p:cNvPr id="19" name="Shape 17"/>
          <p:cNvSpPr/>
          <p:nvPr/>
        </p:nvSpPr>
        <p:spPr>
          <a:xfrm>
            <a:off x="4365714" y="4158655"/>
            <a:ext cx="3460366" cy="2036762"/>
          </a:xfrm>
          <a:prstGeom prst="roundRect">
            <a:avLst>
              <a:gd name="adj" fmla="val 16361"/>
            </a:avLst>
          </a:prstGeom>
          <a:solidFill>
            <a:srgbClr val="00AEEF"/>
          </a:solidFill>
          <a:ln w="12700">
            <a:solidFill>
              <a:srgbClr val="00AEEF"/>
            </a:solidFill>
            <a:prstDash val="solid"/>
          </a:ln>
        </p:spPr>
      </p:sp>
      <p:sp>
        <p:nvSpPr>
          <p:cNvPr id="20" name="Shape 18"/>
          <p:cNvSpPr/>
          <p:nvPr/>
        </p:nvSpPr>
        <p:spPr>
          <a:xfrm>
            <a:off x="7480212" y="4511576"/>
            <a:ext cx="111023" cy="111026"/>
          </a:xfrm>
          <a:prstGeom prst="ellipse">
            <a:avLst/>
          </a:prstGeom>
          <a:solidFill>
            <a:srgbClr val="00AEEF"/>
          </a:solidFill>
          <a:ln/>
        </p:spPr>
      </p:sp>
      <p:sp>
        <p:nvSpPr>
          <p:cNvPr id="21" name="Text 19"/>
          <p:cNvSpPr/>
          <p:nvPr/>
        </p:nvSpPr>
        <p:spPr>
          <a:xfrm>
            <a:off x="4600559" y="4393505"/>
            <a:ext cx="2660980"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التطوير الوظيفي للمدربين</a:t>
            </a:r>
            <a:endParaRPr lang="ar-SA" sz="2300" dirty="0"/>
          </a:p>
        </p:txBody>
      </p:sp>
      <p:sp>
        <p:nvSpPr>
          <p:cNvPr id="22" name="Text 20"/>
          <p:cNvSpPr/>
          <p:nvPr/>
        </p:nvSpPr>
        <p:spPr>
          <a:xfrm>
            <a:off x="4600559" y="5255320"/>
            <a:ext cx="26609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التطوير الوظيفي للمدربين على مستوى المعرفة والمهارة والقيم.</a:t>
            </a:r>
            <a:endParaRPr lang="ar-SA" sz="1700" dirty="0"/>
          </a:p>
        </p:txBody>
      </p:sp>
      <p:sp>
        <p:nvSpPr>
          <p:cNvPr id="23" name="Shape 21"/>
          <p:cNvSpPr/>
          <p:nvPr/>
        </p:nvSpPr>
        <p:spPr>
          <a:xfrm>
            <a:off x="631908" y="4158655"/>
            <a:ext cx="3460465" cy="2036762"/>
          </a:xfrm>
          <a:prstGeom prst="roundRect">
            <a:avLst>
              <a:gd name="adj" fmla="val 16361"/>
            </a:avLst>
          </a:prstGeom>
          <a:solidFill>
            <a:srgbClr val="00AEEF"/>
          </a:solidFill>
          <a:ln w="12700">
            <a:solidFill>
              <a:srgbClr val="00AEEF"/>
            </a:solidFill>
            <a:prstDash val="solid"/>
          </a:ln>
        </p:spPr>
      </p:sp>
      <p:sp>
        <p:nvSpPr>
          <p:cNvPr id="24" name="Shape 22"/>
          <p:cNvSpPr/>
          <p:nvPr/>
        </p:nvSpPr>
        <p:spPr>
          <a:xfrm>
            <a:off x="3746505" y="4511576"/>
            <a:ext cx="111023" cy="111026"/>
          </a:xfrm>
          <a:prstGeom prst="ellipse">
            <a:avLst/>
          </a:prstGeom>
          <a:solidFill>
            <a:srgbClr val="00AEEF"/>
          </a:solidFill>
          <a:ln/>
        </p:spPr>
      </p:sp>
      <p:sp>
        <p:nvSpPr>
          <p:cNvPr id="25" name="Text 23"/>
          <p:cNvSpPr/>
          <p:nvPr/>
        </p:nvSpPr>
        <p:spPr>
          <a:xfrm>
            <a:off x="866753" y="4393505"/>
            <a:ext cx="2661080"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FFFFFF"/>
                </a:solidFill>
                <a:latin typeface="GE SS Two Light" pitchFamily="34" charset="0"/>
                <a:ea typeface="GE SS Two Light" pitchFamily="34" charset="-122"/>
                <a:cs typeface="GE SS Two Light" pitchFamily="34" charset="-120"/>
              </a:rPr>
              <a:t>مدونة السلوك الحاكمة</a:t>
            </a:r>
            <a:endParaRPr lang="ar-SA" sz="2300" dirty="0"/>
          </a:p>
        </p:txBody>
      </p:sp>
      <p:sp>
        <p:nvSpPr>
          <p:cNvPr id="26" name="Text 24"/>
          <p:cNvSpPr/>
          <p:nvPr/>
        </p:nvSpPr>
        <p:spPr>
          <a:xfrm>
            <a:off x="866753" y="5255320"/>
            <a:ext cx="2661080" cy="705247"/>
          </a:xfrm>
          <a:prstGeom prst="rect">
            <a:avLst/>
          </a:prstGeom>
          <a:noFill/>
          <a:ln/>
        </p:spPr>
        <p:txBody>
          <a:bodyPr wrap="square" lIns="0" tIns="0" rIns="0" bIns="0" rtlCol="0" anchor="t">
            <a:normAutofit/>
          </a:bodyPr>
          <a:lstStyle/>
          <a:p>
            <a:pPr marL="0" indent="0" algn="r" rtl="1">
              <a:lnSpc>
                <a:spcPct val="132000"/>
              </a:lnSpc>
              <a:buNone/>
            </a:pPr>
            <a:r>
              <a:rPr lang="ar-SA" altLang="en-US" sz="1700" dirty="0">
                <a:solidFill>
                  <a:srgbClr val="FFFFFF"/>
                </a:solidFill>
                <a:latin typeface="WinSoft Pro Medium" pitchFamily="34" charset="0"/>
                <a:ea typeface="WinSoft Pro Medium" pitchFamily="34" charset="-122"/>
                <a:cs typeface="WinSoft Pro Medium" pitchFamily="34" charset="-120"/>
              </a:rPr>
              <a:t>مدونة السلوك الحاكمة للمؤسسة إطار أخلاقي ومهني </a:t>
            </a:r>
            <a:endParaRPr lang="ar-SA" sz="17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816372"/>
            <a:ext cx="10927878" cy="593923"/>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1.3</a:t>
            </a:r>
            <a:r>
              <a:rPr lang="ar-SA" altLang="en-US" sz="3700" dirty="0">
                <a:solidFill>
                  <a:srgbClr val="2E3C4E"/>
                </a:solidFill>
                <a:latin typeface="GE SS Two Light" pitchFamily="34" charset="0"/>
                <a:ea typeface="GE SS Two Light" pitchFamily="34" charset="-122"/>
                <a:cs typeface="GE SS Two Light" pitchFamily="34" charset="-120"/>
              </a:rPr>
              <a:t> — معيار (الأنظمة الحاكمة وأتمتة المعايير)</a:t>
            </a:r>
            <a:endParaRPr lang="ar-SA" sz="3700" dirty="0"/>
          </a:p>
        </p:txBody>
      </p:sp>
      <p:sp>
        <p:nvSpPr>
          <p:cNvPr id="3" name="Text 1"/>
          <p:cNvSpPr/>
          <p:nvPr/>
        </p:nvSpPr>
        <p:spPr>
          <a:xfrm>
            <a:off x="625963" y="2664966"/>
            <a:ext cx="495902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أتمتة المعايير</a:t>
            </a:r>
            <a:endParaRPr lang="ar-SA" sz="2300" dirty="0"/>
          </a:p>
        </p:txBody>
      </p:sp>
      <p:sp>
        <p:nvSpPr>
          <p:cNvPr id="4" name="Text 2"/>
          <p:cNvSpPr/>
          <p:nvPr/>
        </p:nvSpPr>
        <p:spPr>
          <a:xfrm>
            <a:off x="631908" y="3320762"/>
            <a:ext cx="495902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السعي نحو أتمتة المعايير وتثبيتها ضمن إطار يحاكي العالمية، لضمان الاتساق والجودة في تطبيقها.</a:t>
            </a:r>
            <a:endParaRPr lang="ar-SA" sz="17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7936" y="2002730"/>
            <a:ext cx="5418101" cy="3784898"/>
          </a:xfrm>
          <a:prstGeom prst="rect">
            <a:avLst/>
          </a:prstGeom>
        </p:spPr>
      </p:pic>
      <p:sp>
        <p:nvSpPr>
          <p:cNvPr id="6" name="Text 3"/>
          <p:cNvSpPr/>
          <p:nvPr/>
        </p:nvSpPr>
        <p:spPr>
          <a:xfrm>
            <a:off x="6398953" y="2253754"/>
            <a:ext cx="4814469"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الأنظمة الحاكمة</a:t>
            </a:r>
            <a:endParaRPr lang="ar-SA" sz="2300" dirty="0"/>
          </a:p>
        </p:txBody>
      </p:sp>
      <p:sp>
        <p:nvSpPr>
          <p:cNvPr id="7" name="Text 4"/>
          <p:cNvSpPr/>
          <p:nvPr/>
        </p:nvSpPr>
        <p:spPr>
          <a:xfrm>
            <a:off x="6398953" y="2850555"/>
            <a:ext cx="4814469" cy="2686050"/>
          </a:xfrm>
          <a:prstGeom prst="rect">
            <a:avLst/>
          </a:prstGeom>
          <a:noFill/>
          <a:ln/>
        </p:spPr>
        <p:txBody>
          <a:bodyPr wrap="square" lIns="0" tIns="0" rIns="90274" bIns="0" rtlCol="0" anchor="t">
            <a:normAutofit/>
          </a:bodyPr>
          <a:lstStyle/>
          <a:p>
            <a:pPr marL="355600" indent="-355600" algn="just"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مرونة الأنظمة والقوانين في المؤسسة لمواكبة متطلبات سوق العمل.</a:t>
            </a:r>
            <a:endParaRPr lang="ar-SA" sz="1750" dirty="0"/>
          </a:p>
          <a:p>
            <a:pPr marL="355600" indent="-355600" algn="just"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توفر فريق قانوني يرصد بيروقراطية الموافقات، ويعمل على تسريع حل مشكلاتها.</a:t>
            </a:r>
            <a:endParaRPr lang="ar-SA" sz="1750" dirty="0"/>
          </a:p>
          <a:p>
            <a:pPr marL="355600" indent="-355600" algn="just" rtl="1">
              <a:lnSpc>
                <a:spcPct val="133000"/>
              </a:lnSpc>
              <a:buSzPct val="100000"/>
              <a:buChar char="•"/>
            </a:pPr>
            <a:r>
              <a:rPr lang="ar-SA" altLang="en-US" sz="1750" dirty="0">
                <a:solidFill>
                  <a:srgbClr val="384653"/>
                </a:solidFill>
                <a:latin typeface="WinSoft Pro Medium" pitchFamily="34" charset="0"/>
                <a:ea typeface="WinSoft Pro Medium" pitchFamily="34" charset="-122"/>
                <a:cs typeface="WinSoft Pro Medium" pitchFamily="34" charset="-120"/>
              </a:rPr>
              <a:t>توفر دراسات وقائية لتعارض الأنظمة مع التطور المهني التقني واستخداماته الحديثة (الترخيص المسبق، الحصول على نسخ برامج أصيلة، ...).</a:t>
            </a:r>
            <a:endParaRPr lang="ar-SA" sz="1750" dirty="0"/>
          </a:p>
        </p:txBody>
      </p:sp>
      <p:sp>
        <p:nvSpPr>
          <p:cNvPr id="8" name="Shape 5"/>
          <p:cNvSpPr/>
          <p:nvPr/>
        </p:nvSpPr>
        <p:spPr>
          <a:xfrm>
            <a:off x="606509" y="3150810"/>
            <a:ext cx="5009826" cy="50800"/>
          </a:xfrm>
          <a:prstGeom prst="rect">
            <a:avLst/>
          </a:prstGeom>
          <a:solidFill>
            <a:srgbClr val="00AEEF"/>
          </a:solidFill>
          <a:ln/>
        </p:spPr>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631908" y="875109"/>
            <a:ext cx="10927878" cy="504726"/>
          </a:xfrm>
          <a:prstGeom prst="rect">
            <a:avLst/>
          </a:prstGeom>
          <a:noFill/>
          <a:ln/>
        </p:spPr>
        <p:txBody>
          <a:bodyPr wrap="none" lIns="0" tIns="0" rIns="0" bIns="0" rtlCol="0" anchor="t"/>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150" dirty="0">
                <a:solidFill>
                  <a:srgbClr val="2E3C4E"/>
                </a:solidFill>
                <a:latin typeface="GE SS Two Light" pitchFamily="34" charset="0"/>
                <a:ea typeface="GE SS Two Light" pitchFamily="34" charset="-122"/>
                <a:cs typeface="GE SS Two Light" pitchFamily="34" charset="-120"/>
              </a:rPr>
              <a:t> — معيار (تعميم أتمتة معايير التقييم)</a:t>
            </a:r>
            <a:endParaRPr lang="ar-SA" sz="3150" dirty="0"/>
          </a:p>
        </p:txBody>
      </p:sp>
      <p:sp>
        <p:nvSpPr>
          <p:cNvPr id="3" name="Text 1"/>
          <p:cNvSpPr/>
          <p:nvPr/>
        </p:nvSpPr>
        <p:spPr>
          <a:xfrm>
            <a:off x="22324" y="1705868"/>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تعميم أتمتة معايير التقييم لكل المجالات المتعلقة بالتعليم المهني التقني والتشغيل خاصة، لتحقيق:</a:t>
            </a:r>
            <a:endParaRPr lang="ar-SA" sz="15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25902" y="2172990"/>
            <a:ext cx="3533885" cy="1965325"/>
          </a:xfrm>
          <a:prstGeom prst="rect">
            <a:avLst/>
          </a:prstGeom>
        </p:spPr>
      </p:pic>
      <p:sp>
        <p:nvSpPr>
          <p:cNvPr id="5" name="Text 2"/>
          <p:cNvSpPr/>
          <p:nvPr/>
        </p:nvSpPr>
        <p:spPr>
          <a:xfrm>
            <a:off x="8243086" y="2940248"/>
            <a:ext cx="3099516"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سهولة الوصول للمعلومة</a:t>
            </a:r>
            <a:endParaRPr lang="ar-SA" sz="1950" dirty="0"/>
          </a:p>
        </p:txBody>
      </p:sp>
      <p:sp>
        <p:nvSpPr>
          <p:cNvPr id="6" name="Text 3"/>
          <p:cNvSpPr/>
          <p:nvPr/>
        </p:nvSpPr>
        <p:spPr>
          <a:xfrm>
            <a:off x="8243086" y="3353594"/>
            <a:ext cx="3099516"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توفير وصول سريع وميسّر للمعلومات المتعلقة بمعايير التقييم والتشغيل.</a:t>
            </a:r>
            <a:endParaRPr lang="ar-SA" sz="15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8905" y="2172990"/>
            <a:ext cx="3533984" cy="1965325"/>
          </a:xfrm>
          <a:prstGeom prst="rect">
            <a:avLst/>
          </a:prstGeom>
        </p:spPr>
      </p:pic>
      <p:sp>
        <p:nvSpPr>
          <p:cNvPr id="8" name="Text 4"/>
          <p:cNvSpPr/>
          <p:nvPr/>
        </p:nvSpPr>
        <p:spPr>
          <a:xfrm>
            <a:off x="4546089" y="2940248"/>
            <a:ext cx="3099615"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سهولة جمع البيانات وتحليلها</a:t>
            </a:r>
            <a:endParaRPr lang="ar-SA" sz="1950" dirty="0"/>
          </a:p>
        </p:txBody>
      </p:sp>
      <p:sp>
        <p:nvSpPr>
          <p:cNvPr id="9" name="Text 5"/>
          <p:cNvSpPr/>
          <p:nvPr/>
        </p:nvSpPr>
        <p:spPr>
          <a:xfrm>
            <a:off x="4546089" y="3353594"/>
            <a:ext cx="3099615"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تسهيل عمليات جمع البيانات وتحليلها والحصول على نتائج دقيقة وموثوقة.</a:t>
            </a:r>
            <a:endParaRPr lang="ar-SA" sz="15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172990"/>
            <a:ext cx="3533984" cy="1965325"/>
          </a:xfrm>
          <a:prstGeom prst="rect">
            <a:avLst/>
          </a:prstGeom>
        </p:spPr>
      </p:pic>
      <p:sp>
        <p:nvSpPr>
          <p:cNvPr id="11" name="Text 6"/>
          <p:cNvSpPr/>
          <p:nvPr/>
        </p:nvSpPr>
        <p:spPr>
          <a:xfrm>
            <a:off x="849093" y="2940248"/>
            <a:ext cx="3099615"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سهولة تبادل الخبرات</a:t>
            </a:r>
            <a:endParaRPr lang="ar-SA" sz="1950" dirty="0"/>
          </a:p>
        </p:txBody>
      </p:sp>
      <p:sp>
        <p:nvSpPr>
          <p:cNvPr id="12" name="Text 7"/>
          <p:cNvSpPr/>
          <p:nvPr/>
        </p:nvSpPr>
        <p:spPr>
          <a:xfrm>
            <a:off x="849093" y="3353594"/>
            <a:ext cx="3099615" cy="567531"/>
          </a:xfrm>
          <a:prstGeom prst="rect">
            <a:avLst/>
          </a:prstGeom>
          <a:noFill/>
          <a:ln/>
        </p:spPr>
        <p:txBody>
          <a:bodyPr wrap="square" lIns="0" tIns="0" rIns="0" bIns="0" rtlCol="0" anchor="t">
            <a:normAutofit/>
          </a:bodyPr>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تسهيل تبادل الخبرات بالمواصفات المطلوبة بين المؤسسات والمراكز التدريبية.</a:t>
            </a:r>
            <a:endParaRPr lang="ar-SA" sz="15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7403" y="4301331"/>
            <a:ext cx="5382383" cy="1681559"/>
          </a:xfrm>
          <a:prstGeom prst="rect">
            <a:avLst/>
          </a:prstGeom>
        </p:spPr>
      </p:pic>
      <p:sp>
        <p:nvSpPr>
          <p:cNvPr id="14" name="Text 8"/>
          <p:cNvSpPr/>
          <p:nvPr/>
        </p:nvSpPr>
        <p:spPr>
          <a:xfrm>
            <a:off x="6394588" y="5068590"/>
            <a:ext cx="4948014"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سهولة فرز التخصصات</a:t>
            </a:r>
            <a:endParaRPr lang="ar-SA" sz="1950" dirty="0"/>
          </a:p>
        </p:txBody>
      </p:sp>
      <p:sp>
        <p:nvSpPr>
          <p:cNvPr id="15" name="Text 9"/>
          <p:cNvSpPr/>
          <p:nvPr/>
        </p:nvSpPr>
        <p:spPr>
          <a:xfrm>
            <a:off x="6394588" y="5481935"/>
            <a:ext cx="4948014"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سهولة فرز التخصصات والكفايات الخاصة بكل تخصص وفق معايير محددة.</a:t>
            </a:r>
            <a:endParaRPr lang="ar-SA" sz="15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301331"/>
            <a:ext cx="5382483" cy="1681559"/>
          </a:xfrm>
          <a:prstGeom prst="rect">
            <a:avLst/>
          </a:prstGeom>
        </p:spPr>
      </p:pic>
      <p:sp>
        <p:nvSpPr>
          <p:cNvPr id="17" name="Text 10"/>
          <p:cNvSpPr/>
          <p:nvPr/>
        </p:nvSpPr>
        <p:spPr>
          <a:xfrm>
            <a:off x="849093" y="5068590"/>
            <a:ext cx="4948114"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سهولة إجراء المقارنات</a:t>
            </a:r>
            <a:endParaRPr lang="ar-SA" sz="1950" dirty="0"/>
          </a:p>
        </p:txBody>
      </p:sp>
      <p:sp>
        <p:nvSpPr>
          <p:cNvPr id="18" name="Text 11"/>
          <p:cNvSpPr/>
          <p:nvPr/>
        </p:nvSpPr>
        <p:spPr>
          <a:xfrm>
            <a:off x="849093" y="5481935"/>
            <a:ext cx="4948114" cy="283766"/>
          </a:xfrm>
          <a:prstGeom prst="rect">
            <a:avLst/>
          </a:prstGeom>
          <a:noFill/>
          <a:ln/>
        </p:spPr>
        <p:txBody>
          <a:bodyPr wrap="none" lIns="0" tIns="0" rIns="0" bIns="0" rtlCol="0" anchor="t"/>
          <a:lstStyle/>
          <a:p>
            <a:pPr marL="0" indent="0" algn="ct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سهولة عمل مقارنات في المجال المطلوب في الوقت المناسب لدعم اتخاذ القرار.</a:t>
            </a:r>
            <a:endParaRPr lang="ar-SA" sz="15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nvSpPr>
        <p:spPr>
          <a:xfrm>
            <a:off x="631908" y="850503"/>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1.3</a:t>
            </a:r>
            <a:r>
              <a:rPr lang="ar-SA" altLang="en-US" sz="4200" dirty="0">
                <a:solidFill>
                  <a:srgbClr val="2E3C4E"/>
                </a:solidFill>
                <a:latin typeface="GE SS Two Light" pitchFamily="34" charset="0"/>
                <a:ea typeface="GE SS Two Light" pitchFamily="34" charset="-122"/>
                <a:cs typeface="GE SS Two Light" pitchFamily="34" charset="-120"/>
              </a:rPr>
              <a:t> —معايير المنظمات الدولية للتقييم</a:t>
            </a:r>
            <a:endParaRPr lang="ar-SA" sz="4200" dirty="0"/>
          </a:p>
        </p:txBody>
      </p:sp>
      <p:sp>
        <p:nvSpPr>
          <p:cNvPr id="3" name="Shape 1"/>
          <p:cNvSpPr/>
          <p:nvPr/>
        </p:nvSpPr>
        <p:spPr>
          <a:xfrm>
            <a:off x="11102796" y="1884065"/>
            <a:ext cx="456990" cy="457002"/>
          </a:xfrm>
          <a:prstGeom prst="ellipse">
            <a:avLst/>
          </a:prstGeom>
          <a:solidFill>
            <a:srgbClr val="00AEEF"/>
          </a:solidFill>
          <a:ln w="6350">
            <a:solidFill>
              <a:srgbClr val="0094D5"/>
            </a:solidFill>
            <a:prstDash val="solid"/>
          </a:ln>
        </p:spPr>
      </p:sp>
      <p:sp>
        <p:nvSpPr>
          <p:cNvPr id="4" name="Text 2"/>
          <p:cNvSpPr/>
          <p:nvPr/>
        </p:nvSpPr>
        <p:spPr>
          <a:xfrm>
            <a:off x="11170958" y="1912144"/>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500" dirty="0">
              <a:latin typeface="Arial" panose="020B0604020202020204" pitchFamily="34" charset="0"/>
              <a:cs typeface="Arial" panose="020B0604020202020204" pitchFamily="34" charset="0"/>
            </a:endParaRPr>
          </a:p>
        </p:txBody>
      </p:sp>
      <p:sp>
        <p:nvSpPr>
          <p:cNvPr id="5" name="Text 3"/>
          <p:cNvSpPr/>
          <p:nvPr/>
        </p:nvSpPr>
        <p:spPr>
          <a:xfrm>
            <a:off x="8069557" y="1953816"/>
            <a:ext cx="28504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الملاءمة</a:t>
            </a:r>
            <a:endParaRPr lang="ar-SA" sz="2100" dirty="0"/>
          </a:p>
        </p:txBody>
      </p:sp>
      <p:sp>
        <p:nvSpPr>
          <p:cNvPr id="6" name="Text 4"/>
          <p:cNvSpPr/>
          <p:nvPr/>
        </p:nvSpPr>
        <p:spPr>
          <a:xfrm>
            <a:off x="8069557" y="2397522"/>
            <a:ext cx="2850483"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مدى التوافق بين متطلبات التشغيل وحاجة السوق.</a:t>
            </a:r>
            <a:endParaRPr lang="ar-SA" sz="1550" dirty="0"/>
          </a:p>
        </p:txBody>
      </p:sp>
      <p:sp>
        <p:nvSpPr>
          <p:cNvPr id="7" name="Shape 5"/>
          <p:cNvSpPr/>
          <p:nvPr/>
        </p:nvSpPr>
        <p:spPr>
          <a:xfrm>
            <a:off x="7384072" y="1884065"/>
            <a:ext cx="456990" cy="457002"/>
          </a:xfrm>
          <a:prstGeom prst="ellipse">
            <a:avLst/>
          </a:prstGeom>
          <a:solidFill>
            <a:srgbClr val="00AEEF"/>
          </a:solidFill>
          <a:ln w="6350">
            <a:solidFill>
              <a:srgbClr val="0094D5"/>
            </a:solidFill>
            <a:prstDash val="solid"/>
          </a:ln>
        </p:spPr>
      </p:sp>
      <p:sp>
        <p:nvSpPr>
          <p:cNvPr id="8" name="Text 6"/>
          <p:cNvSpPr/>
          <p:nvPr/>
        </p:nvSpPr>
        <p:spPr>
          <a:xfrm>
            <a:off x="7452233" y="1912144"/>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500" dirty="0">
              <a:latin typeface="Arial" panose="020B0604020202020204" pitchFamily="34" charset="0"/>
              <a:cs typeface="Arial" panose="020B0604020202020204" pitchFamily="34" charset="0"/>
            </a:endParaRPr>
          </a:p>
        </p:txBody>
      </p:sp>
      <p:sp>
        <p:nvSpPr>
          <p:cNvPr id="9" name="Text 7"/>
          <p:cNvSpPr/>
          <p:nvPr/>
        </p:nvSpPr>
        <p:spPr>
          <a:xfrm>
            <a:off x="4350733" y="1953816"/>
            <a:ext cx="28505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الفعالية</a:t>
            </a:r>
            <a:endParaRPr lang="ar-SA" sz="2100" dirty="0"/>
          </a:p>
        </p:txBody>
      </p:sp>
      <p:sp>
        <p:nvSpPr>
          <p:cNvPr id="10" name="Text 8"/>
          <p:cNvSpPr/>
          <p:nvPr/>
        </p:nvSpPr>
        <p:spPr>
          <a:xfrm>
            <a:off x="4350733" y="2397522"/>
            <a:ext cx="2850583"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قدرة خريج البرنامج المهني التقني على مواكبة متطلبات السوق وتحقيق أهدافه.</a:t>
            </a:r>
            <a:endParaRPr lang="ar-SA" sz="1550" dirty="0"/>
          </a:p>
        </p:txBody>
      </p:sp>
      <p:sp>
        <p:nvSpPr>
          <p:cNvPr id="11" name="Shape 9"/>
          <p:cNvSpPr/>
          <p:nvPr/>
        </p:nvSpPr>
        <p:spPr>
          <a:xfrm>
            <a:off x="3665247" y="1884065"/>
            <a:ext cx="456990" cy="457002"/>
          </a:xfrm>
          <a:prstGeom prst="ellipse">
            <a:avLst/>
          </a:prstGeom>
          <a:solidFill>
            <a:srgbClr val="00AEEF"/>
          </a:solidFill>
          <a:ln w="6350">
            <a:solidFill>
              <a:srgbClr val="0094D5"/>
            </a:solidFill>
            <a:prstDash val="solid"/>
          </a:ln>
        </p:spPr>
      </p:sp>
      <p:sp>
        <p:nvSpPr>
          <p:cNvPr id="12" name="Text 10"/>
          <p:cNvSpPr/>
          <p:nvPr/>
        </p:nvSpPr>
        <p:spPr>
          <a:xfrm>
            <a:off x="3733409" y="1912144"/>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3</a:t>
            </a:r>
            <a:endParaRPr lang="en-US" sz="2500" dirty="0">
              <a:latin typeface="Arial" panose="020B0604020202020204" pitchFamily="34" charset="0"/>
              <a:cs typeface="Arial" panose="020B0604020202020204" pitchFamily="34" charset="0"/>
            </a:endParaRPr>
          </a:p>
        </p:txBody>
      </p:sp>
      <p:sp>
        <p:nvSpPr>
          <p:cNvPr id="13" name="Text 11"/>
          <p:cNvSpPr/>
          <p:nvPr/>
        </p:nvSpPr>
        <p:spPr>
          <a:xfrm>
            <a:off x="632008" y="1953816"/>
            <a:ext cx="28504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الكفاءة</a:t>
            </a:r>
            <a:endParaRPr lang="ar-SA" sz="2100" dirty="0"/>
          </a:p>
        </p:txBody>
      </p:sp>
      <p:sp>
        <p:nvSpPr>
          <p:cNvPr id="14" name="Text 12"/>
          <p:cNvSpPr/>
          <p:nvPr/>
        </p:nvSpPr>
        <p:spPr>
          <a:xfrm>
            <a:off x="632008" y="2397522"/>
            <a:ext cx="2850483"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مقارنة تكاليف برامج الإعداد المهني التقني مع النتائج المحققة (نسب التشغيل).</a:t>
            </a:r>
            <a:endParaRPr lang="ar-SA" sz="1550" dirty="0"/>
          </a:p>
        </p:txBody>
      </p:sp>
      <p:sp>
        <p:nvSpPr>
          <p:cNvPr id="15" name="Shape 13"/>
          <p:cNvSpPr/>
          <p:nvPr/>
        </p:nvSpPr>
        <p:spPr>
          <a:xfrm>
            <a:off x="11102796" y="3380383"/>
            <a:ext cx="456990" cy="457002"/>
          </a:xfrm>
          <a:prstGeom prst="ellipse">
            <a:avLst/>
          </a:prstGeom>
          <a:solidFill>
            <a:srgbClr val="00AEEF"/>
          </a:solidFill>
          <a:ln w="6350">
            <a:solidFill>
              <a:srgbClr val="0094D5"/>
            </a:solidFill>
            <a:prstDash val="solid"/>
          </a:ln>
        </p:spPr>
      </p:sp>
      <p:sp>
        <p:nvSpPr>
          <p:cNvPr id="16" name="Text 14"/>
          <p:cNvSpPr/>
          <p:nvPr/>
        </p:nvSpPr>
        <p:spPr>
          <a:xfrm>
            <a:off x="11170958" y="3408462"/>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4</a:t>
            </a:r>
            <a:endParaRPr lang="en-US" sz="2500" dirty="0">
              <a:latin typeface="Arial" panose="020B0604020202020204" pitchFamily="34" charset="0"/>
              <a:cs typeface="Arial" panose="020B0604020202020204" pitchFamily="34" charset="0"/>
            </a:endParaRPr>
          </a:p>
        </p:txBody>
      </p:sp>
      <p:sp>
        <p:nvSpPr>
          <p:cNvPr id="17" name="Text 15"/>
          <p:cNvSpPr/>
          <p:nvPr/>
        </p:nvSpPr>
        <p:spPr>
          <a:xfrm>
            <a:off x="8069557" y="3450134"/>
            <a:ext cx="28504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الأثر</a:t>
            </a:r>
            <a:endParaRPr lang="ar-SA" sz="2100" dirty="0"/>
          </a:p>
        </p:txBody>
      </p:sp>
      <p:sp>
        <p:nvSpPr>
          <p:cNvPr id="18" name="Text 16"/>
          <p:cNvSpPr/>
          <p:nvPr/>
        </p:nvSpPr>
        <p:spPr>
          <a:xfrm>
            <a:off x="8069557" y="3893840"/>
            <a:ext cx="2850483"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رصد نتائج الدراسات حول التغيرات في نسب التشغيل ومستويات الدخل والمعيشة.</a:t>
            </a:r>
            <a:endParaRPr lang="ar-SA" sz="1550" dirty="0"/>
          </a:p>
        </p:txBody>
      </p:sp>
      <p:sp>
        <p:nvSpPr>
          <p:cNvPr id="19" name="Shape 17"/>
          <p:cNvSpPr/>
          <p:nvPr/>
        </p:nvSpPr>
        <p:spPr>
          <a:xfrm>
            <a:off x="7384072" y="3380383"/>
            <a:ext cx="456990" cy="457002"/>
          </a:xfrm>
          <a:prstGeom prst="ellipse">
            <a:avLst/>
          </a:prstGeom>
          <a:solidFill>
            <a:srgbClr val="00AEEF"/>
          </a:solidFill>
          <a:ln w="6350">
            <a:solidFill>
              <a:srgbClr val="0094D5"/>
            </a:solidFill>
            <a:prstDash val="solid"/>
          </a:ln>
        </p:spPr>
      </p:sp>
      <p:sp>
        <p:nvSpPr>
          <p:cNvPr id="20" name="Text 18"/>
          <p:cNvSpPr/>
          <p:nvPr/>
        </p:nvSpPr>
        <p:spPr>
          <a:xfrm>
            <a:off x="7452233" y="3408462"/>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5</a:t>
            </a:r>
            <a:endParaRPr lang="en-US" sz="2500" dirty="0">
              <a:latin typeface="Arial" panose="020B0604020202020204" pitchFamily="34" charset="0"/>
              <a:cs typeface="Arial" panose="020B0604020202020204" pitchFamily="34" charset="0"/>
            </a:endParaRPr>
          </a:p>
        </p:txBody>
      </p:sp>
      <p:sp>
        <p:nvSpPr>
          <p:cNvPr id="21" name="Text 19"/>
          <p:cNvSpPr/>
          <p:nvPr/>
        </p:nvSpPr>
        <p:spPr>
          <a:xfrm>
            <a:off x="4350733" y="3450134"/>
            <a:ext cx="28505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الاستدامة</a:t>
            </a:r>
            <a:endParaRPr lang="ar-SA" sz="2100" dirty="0"/>
          </a:p>
        </p:txBody>
      </p:sp>
      <p:sp>
        <p:nvSpPr>
          <p:cNvPr id="22" name="Text 20"/>
          <p:cNvSpPr/>
          <p:nvPr/>
        </p:nvSpPr>
        <p:spPr>
          <a:xfrm>
            <a:off x="4350733" y="3893840"/>
            <a:ext cx="2850583"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ضمان استمرار وتطور فرص العمل المتاحة دون تأثيرات سلبية مستقبلية.</a:t>
            </a:r>
            <a:endParaRPr lang="ar-SA" sz="1550" dirty="0"/>
          </a:p>
        </p:txBody>
      </p:sp>
      <p:sp>
        <p:nvSpPr>
          <p:cNvPr id="23" name="Shape 21"/>
          <p:cNvSpPr/>
          <p:nvPr/>
        </p:nvSpPr>
        <p:spPr>
          <a:xfrm>
            <a:off x="3665247" y="3380383"/>
            <a:ext cx="456990" cy="457002"/>
          </a:xfrm>
          <a:prstGeom prst="ellipse">
            <a:avLst/>
          </a:prstGeom>
          <a:solidFill>
            <a:srgbClr val="00AEEF"/>
          </a:solidFill>
          <a:ln w="6350">
            <a:solidFill>
              <a:srgbClr val="0094D5"/>
            </a:solidFill>
            <a:prstDash val="solid"/>
          </a:ln>
        </p:spPr>
      </p:sp>
      <p:sp>
        <p:nvSpPr>
          <p:cNvPr id="24" name="Text 22"/>
          <p:cNvSpPr/>
          <p:nvPr/>
        </p:nvSpPr>
        <p:spPr>
          <a:xfrm>
            <a:off x="3733409" y="3408462"/>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6</a:t>
            </a:r>
            <a:endParaRPr lang="en-US" sz="2500" dirty="0">
              <a:latin typeface="Arial" panose="020B0604020202020204" pitchFamily="34" charset="0"/>
              <a:cs typeface="Arial" panose="020B0604020202020204" pitchFamily="34" charset="0"/>
            </a:endParaRPr>
          </a:p>
        </p:txBody>
      </p:sp>
      <p:sp>
        <p:nvSpPr>
          <p:cNvPr id="25" name="Text 23"/>
          <p:cNvSpPr/>
          <p:nvPr/>
        </p:nvSpPr>
        <p:spPr>
          <a:xfrm>
            <a:off x="632008" y="3450134"/>
            <a:ext cx="2850483"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التماسك</a:t>
            </a:r>
            <a:endParaRPr lang="ar-SA" sz="2100" dirty="0"/>
          </a:p>
        </p:txBody>
      </p:sp>
      <p:sp>
        <p:nvSpPr>
          <p:cNvPr id="26" name="Text 24"/>
          <p:cNvSpPr/>
          <p:nvPr/>
        </p:nvSpPr>
        <p:spPr>
          <a:xfrm>
            <a:off x="632008" y="3893840"/>
            <a:ext cx="2850483" cy="92600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مدى التوافق بين الأقسام ذات العلاقة للمحافظة على توحيد الإجراءات وسهولة انتقال المهام.</a:t>
            </a:r>
            <a:endParaRPr lang="ar-SA" sz="1550" dirty="0"/>
          </a:p>
        </p:txBody>
      </p:sp>
      <p:sp>
        <p:nvSpPr>
          <p:cNvPr id="27" name="Shape 25"/>
          <p:cNvSpPr/>
          <p:nvPr/>
        </p:nvSpPr>
        <p:spPr>
          <a:xfrm>
            <a:off x="11102796" y="5185370"/>
            <a:ext cx="456990" cy="457002"/>
          </a:xfrm>
          <a:prstGeom prst="ellipse">
            <a:avLst/>
          </a:prstGeom>
          <a:solidFill>
            <a:srgbClr val="00AEEF"/>
          </a:solidFill>
          <a:ln w="6350">
            <a:solidFill>
              <a:srgbClr val="0094D5"/>
            </a:solidFill>
            <a:prstDash val="solid"/>
          </a:ln>
        </p:spPr>
      </p:sp>
      <p:sp>
        <p:nvSpPr>
          <p:cNvPr id="28" name="Text 26"/>
          <p:cNvSpPr/>
          <p:nvPr/>
        </p:nvSpPr>
        <p:spPr>
          <a:xfrm>
            <a:off x="11170958" y="5213449"/>
            <a:ext cx="320667" cy="400844"/>
          </a:xfrm>
          <a:prstGeom prst="rect">
            <a:avLst/>
          </a:prstGeom>
          <a:noFill/>
          <a:ln/>
        </p:spPr>
        <p:txBody>
          <a:bodyPr wrap="none" lIns="0" tIns="0" rIns="0" bIns="0" rtlCol="0" anchor="ctr"/>
          <a:lstStyle/>
          <a:p>
            <a:pPr marL="0" indent="0" algn="ctr" rtl="1">
              <a:lnSpc>
                <a:spcPct val="100000"/>
              </a:lnSpc>
              <a:buNone/>
            </a:pPr>
            <a:r>
              <a:rPr lang="en-US" sz="2500" dirty="0">
                <a:solidFill>
                  <a:srgbClr val="000000"/>
                </a:solidFill>
                <a:latin typeface="Arial" panose="020B0604020202020204" pitchFamily="34" charset="0"/>
                <a:ea typeface="GE SS Two Light" pitchFamily="34" charset="-122"/>
                <a:cs typeface="Arial" panose="020B0604020202020204" pitchFamily="34" charset="0"/>
              </a:rPr>
              <a:t>7</a:t>
            </a:r>
            <a:endParaRPr lang="en-US" sz="2500" dirty="0">
              <a:latin typeface="Arial" panose="020B0604020202020204" pitchFamily="34" charset="0"/>
              <a:cs typeface="Arial" panose="020B0604020202020204" pitchFamily="34" charset="0"/>
            </a:endParaRPr>
          </a:p>
        </p:txBody>
      </p:sp>
      <p:sp>
        <p:nvSpPr>
          <p:cNvPr id="29" name="Text 27"/>
          <p:cNvSpPr/>
          <p:nvPr/>
        </p:nvSpPr>
        <p:spPr>
          <a:xfrm>
            <a:off x="632008" y="5255121"/>
            <a:ext cx="1028803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التحول الرقمي</a:t>
            </a:r>
            <a:endParaRPr lang="ar-SA" sz="2100" dirty="0"/>
          </a:p>
        </p:txBody>
      </p:sp>
      <p:sp>
        <p:nvSpPr>
          <p:cNvPr id="30" name="Text 28"/>
          <p:cNvSpPr/>
          <p:nvPr/>
        </p:nvSpPr>
        <p:spPr>
          <a:xfrm>
            <a:off x="632008" y="5698827"/>
            <a:ext cx="10288032"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تحليل البيانات وحمايتها وسهولة الوصول إليها، باعتماد الأنظمة الذكية وضمان البنية التحتية التقنية.</a:t>
            </a:r>
            <a:endParaRPr lang="ar-SA" sz="15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631908" y="679549"/>
            <a:ext cx="10927878" cy="631031"/>
          </a:xfrm>
          <a:prstGeom prst="rect">
            <a:avLst/>
          </a:prstGeom>
          <a:noFill/>
          <a:ln/>
        </p:spPr>
        <p:txBody>
          <a:bodyPr wrap="none" lIns="0" tIns="0" rIns="0" bIns="0" rtlCol="0" anchor="t"/>
          <a:lstStyle/>
          <a:p>
            <a:pPr algn="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1.3</a:t>
            </a:r>
            <a:r>
              <a:rPr lang="ar-SA" altLang="en-US" sz="3950" dirty="0">
                <a:solidFill>
                  <a:srgbClr val="2E3C4E"/>
                </a:solidFill>
                <a:latin typeface="GE SS Two Light" pitchFamily="34" charset="0"/>
                <a:ea typeface="GE SS Two Light" pitchFamily="34" charset="-122"/>
                <a:cs typeface="GE SS Two Light" pitchFamily="34" charset="-120"/>
              </a:rPr>
              <a:t> —خطوات بناء وتطبيق نموذج التقييم</a:t>
            </a:r>
            <a:endParaRPr lang="ar-SA" sz="3950" dirty="0"/>
          </a:p>
        </p:txBody>
      </p:sp>
      <p:pic>
        <p:nvPicPr>
          <p:cNvPr id="3" name="Image 0" descr="preencoded.png"/>
          <p:cNvPicPr>
            <a:picLocks noChangeAspect="1"/>
          </p:cNvPicPr>
          <p:nvPr/>
        </p:nvPicPr>
        <p:blipFill>
          <a:blip r:embed="rId3"/>
          <a:stretch>
            <a:fillRect/>
          </a:stretch>
        </p:blipFill>
        <p:spPr>
          <a:xfrm>
            <a:off x="1451534" y="1636613"/>
            <a:ext cx="9288627" cy="4074616"/>
          </a:xfrm>
          <a:prstGeom prst="rect">
            <a:avLst/>
          </a:prstGeom>
        </p:spPr>
      </p:pic>
      <p:sp>
        <p:nvSpPr>
          <p:cNvPr id="4" name="Text 1"/>
          <p:cNvSpPr/>
          <p:nvPr/>
        </p:nvSpPr>
        <p:spPr>
          <a:xfrm>
            <a:off x="6258560" y="4362989"/>
            <a:ext cx="1920240" cy="26463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جمع البيانات</a:t>
            </a:r>
            <a:endParaRPr lang="ar-SA" sz="2400" dirty="0"/>
          </a:p>
        </p:txBody>
      </p:sp>
      <p:sp>
        <p:nvSpPr>
          <p:cNvPr id="5" name="Text 2"/>
          <p:cNvSpPr/>
          <p:nvPr/>
        </p:nvSpPr>
        <p:spPr>
          <a:xfrm>
            <a:off x="6258560" y="4699125"/>
            <a:ext cx="1920240" cy="372025"/>
          </a:xfrm>
          <a:prstGeom prst="rect">
            <a:avLst/>
          </a:prstGeom>
          <a:noFill/>
          <a:ln/>
        </p:spPr>
        <p:txBody>
          <a:bodyPr wrap="square" lIns="0" tIns="0" rIns="0" bIns="0" rtlCol="0" anchor="t">
            <a:noAutofit/>
          </a:bodyPr>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مؤشرات KPI والدراسات السابقة</a:t>
            </a:r>
            <a:endParaRPr lang="ar-SA" sz="2000" dirty="0"/>
          </a:p>
        </p:txBody>
      </p:sp>
      <p:sp>
        <p:nvSpPr>
          <p:cNvPr id="6" name="Text 3"/>
          <p:cNvSpPr/>
          <p:nvPr/>
        </p:nvSpPr>
        <p:spPr>
          <a:xfrm>
            <a:off x="2061617" y="4362989"/>
            <a:ext cx="1403857" cy="26463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المتابعة</a:t>
            </a:r>
            <a:endParaRPr lang="ar-SA" sz="2400" dirty="0"/>
          </a:p>
        </p:txBody>
      </p:sp>
      <p:sp>
        <p:nvSpPr>
          <p:cNvPr id="7" name="Text 4"/>
          <p:cNvSpPr/>
          <p:nvPr/>
        </p:nvSpPr>
        <p:spPr>
          <a:xfrm>
            <a:off x="2061617" y="4699125"/>
            <a:ext cx="1403857" cy="372025"/>
          </a:xfrm>
          <a:prstGeom prst="rect">
            <a:avLst/>
          </a:prstGeom>
          <a:noFill/>
          <a:ln/>
        </p:spPr>
        <p:txBody>
          <a:bodyPr wrap="square" lIns="0" tIns="0" rIns="0" bIns="0" rtlCol="0" anchor="t">
            <a:noAutofit/>
          </a:bodyPr>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وضع خطط تحسين مستمرة</a:t>
            </a:r>
            <a:endParaRPr lang="ar-SA" sz="2000" dirty="0"/>
          </a:p>
        </p:txBody>
      </p:sp>
      <p:sp>
        <p:nvSpPr>
          <p:cNvPr id="8" name="Text 5"/>
          <p:cNvSpPr/>
          <p:nvPr/>
        </p:nvSpPr>
        <p:spPr>
          <a:xfrm>
            <a:off x="8702046" y="2033309"/>
            <a:ext cx="1403857" cy="26463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تحديد الهدف</a:t>
            </a:r>
            <a:endParaRPr lang="ar-SA" sz="2400" dirty="0"/>
          </a:p>
        </p:txBody>
      </p:sp>
      <p:sp>
        <p:nvSpPr>
          <p:cNvPr id="9" name="Text 6"/>
          <p:cNvSpPr/>
          <p:nvPr/>
        </p:nvSpPr>
        <p:spPr>
          <a:xfrm>
            <a:off x="8702046" y="2369444"/>
            <a:ext cx="1403857" cy="372025"/>
          </a:xfrm>
          <a:prstGeom prst="rect">
            <a:avLst/>
          </a:prstGeom>
          <a:noFill/>
          <a:ln/>
        </p:spPr>
        <p:txBody>
          <a:bodyPr wrap="square" lIns="0" tIns="0" rIns="0" bIns="0" rtlCol="0" anchor="t">
            <a:noAutofit/>
          </a:bodyPr>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تعريف الغرض ونطاق النموذج</a:t>
            </a:r>
            <a:endParaRPr lang="ar-SA" sz="2000" dirty="0"/>
          </a:p>
        </p:txBody>
      </p:sp>
      <p:sp>
        <p:nvSpPr>
          <p:cNvPr id="10" name="Text 7"/>
          <p:cNvSpPr/>
          <p:nvPr/>
        </p:nvSpPr>
        <p:spPr>
          <a:xfrm>
            <a:off x="4260198" y="2073949"/>
            <a:ext cx="1403857" cy="264635"/>
          </a:xfrm>
          <a:prstGeom prst="rect">
            <a:avLst/>
          </a:prstGeom>
          <a:noFill/>
          <a:ln/>
        </p:spPr>
        <p:txBody>
          <a:bodyPr wrap="none" lIns="0" tIns="0" rIns="0" bIns="0" rtlCol="0" anchor="t"/>
          <a:lstStyle/>
          <a:p>
            <a:pPr marL="0" indent="0" algn="ctr" rtl="1">
              <a:lnSpc>
                <a:spcPct val="104000"/>
              </a:lnSpc>
              <a:buNone/>
            </a:pPr>
            <a:r>
              <a:rPr lang="ar-SA" altLang="en-US" sz="2400" dirty="0">
                <a:solidFill>
                  <a:srgbClr val="2E3C4E"/>
                </a:solidFill>
                <a:latin typeface="GE SS Two Light" pitchFamily="34" charset="0"/>
                <a:ea typeface="GE SS Two Light" pitchFamily="34" charset="-122"/>
                <a:cs typeface="GE SS Two Light" pitchFamily="34" charset="-120"/>
              </a:rPr>
              <a:t>تحليل النتائج</a:t>
            </a:r>
            <a:endParaRPr lang="ar-SA" sz="2400" dirty="0"/>
          </a:p>
        </p:txBody>
      </p:sp>
      <p:sp>
        <p:nvSpPr>
          <p:cNvPr id="11" name="Text 8"/>
          <p:cNvSpPr/>
          <p:nvPr/>
        </p:nvSpPr>
        <p:spPr>
          <a:xfrm>
            <a:off x="4260198" y="2410084"/>
            <a:ext cx="1403857" cy="372025"/>
          </a:xfrm>
          <a:prstGeom prst="rect">
            <a:avLst/>
          </a:prstGeom>
          <a:noFill/>
          <a:ln/>
        </p:spPr>
        <p:txBody>
          <a:bodyPr wrap="square" lIns="0" tIns="0" rIns="0" bIns="0" rtlCol="0" anchor="t">
            <a:noAutofit/>
          </a:bodyPr>
          <a:lstStyle/>
          <a:p>
            <a:pPr marL="0" indent="0" algn="ctr" rtl="1">
              <a:lnSpc>
                <a:spcPct val="96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مقارنة النتائج بالمعايير الدولية</a:t>
            </a:r>
            <a:endParaRPr lang="ar-SA" sz="2000" dirty="0"/>
          </a:p>
        </p:txBody>
      </p:sp>
      <p:sp>
        <p:nvSpPr>
          <p:cNvPr id="12" name="Text 9"/>
          <p:cNvSpPr/>
          <p:nvPr/>
        </p:nvSpPr>
        <p:spPr>
          <a:xfrm>
            <a:off x="22324" y="5894586"/>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تضمن هذه الخطوات الأربع بناء نموذج تقييم فعّال يحقق الأهداف التشغيلية المنشودة في سياق الأونروا.</a:t>
            </a:r>
            <a:endParaRPr lang="ar-SA" sz="15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nvSpPr>
        <p:spPr>
          <a:xfrm>
            <a:off x="631908" y="676970"/>
            <a:ext cx="10927878" cy="1410494"/>
          </a:xfrm>
          <a:prstGeom prst="rect">
            <a:avLst/>
          </a:prstGeom>
          <a:noFill/>
          <a:ln/>
        </p:spPr>
        <p:txBody>
          <a:bodyPr wrap="square" lIns="0" tIns="0" rIns="0" bIns="0" rtlCol="0" anchor="t">
            <a:normAutofit/>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1.3</a:t>
            </a:r>
            <a:r>
              <a:rPr lang="ar-SA" altLang="en-US" sz="4400" dirty="0">
                <a:solidFill>
                  <a:srgbClr val="2E3C4E"/>
                </a:solidFill>
                <a:latin typeface="GE SS Two Light" pitchFamily="34" charset="0"/>
                <a:ea typeface="GE SS Two Light" pitchFamily="34" charset="-122"/>
                <a:cs typeface="GE SS Two Light" pitchFamily="34" charset="-120"/>
              </a:rPr>
              <a:t> —قواعد التقييم </a:t>
            </a:r>
            <a:endParaRPr lang="ar-JO" altLang="en-US" sz="440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(المهارات الفنية والشخصية)</a:t>
            </a:r>
            <a:endParaRPr lang="ar-SA" sz="4400" dirty="0"/>
          </a:p>
        </p:txBody>
      </p:sp>
      <p:sp>
        <p:nvSpPr>
          <p:cNvPr id="3" name="Text 1"/>
          <p:cNvSpPr/>
          <p:nvPr/>
        </p:nvSpPr>
        <p:spPr>
          <a:xfrm>
            <a:off x="22324" y="2494756"/>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الأسس التي تؤخذ في الاعتبار للاعتماد والاستخدام، على مستوى الأداء المعرفي والمهاري والقيمي، المتمثلة بـ:</a:t>
            </a:r>
            <a:endParaRPr lang="ar-SA" sz="1650" dirty="0"/>
          </a:p>
        </p:txBody>
      </p:sp>
      <p:sp>
        <p:nvSpPr>
          <p:cNvPr id="4" name="Text 2"/>
          <p:cNvSpPr/>
          <p:nvPr/>
        </p:nvSpPr>
        <p:spPr>
          <a:xfrm>
            <a:off x="2123440" y="3261916"/>
            <a:ext cx="244087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المهارات الشخصية</a:t>
            </a:r>
            <a:endParaRPr lang="ar-SA" sz="2200" dirty="0"/>
          </a:p>
        </p:txBody>
      </p:sp>
      <p:sp>
        <p:nvSpPr>
          <p:cNvPr id="5" name="Text 3"/>
          <p:cNvSpPr/>
          <p:nvPr/>
        </p:nvSpPr>
        <p:spPr>
          <a:xfrm>
            <a:off x="2123440" y="3818037"/>
            <a:ext cx="2440873" cy="1957288"/>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احترام متلقي الخدمة.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العمل بروح الفريق.</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التواصل الحسي الحركي.</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إرضاء متلقي الخدمة.</a:t>
            </a:r>
            <a:endParaRPr lang="ar-SA" sz="2000" dirty="0"/>
          </a:p>
          <a:p>
            <a:pPr marL="335280" indent="-335280" algn="r" rtl="1">
              <a:lnSpc>
                <a:spcPct val="130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العمل تحت الضغط.</a:t>
            </a:r>
            <a:endParaRPr lang="ar-SA" sz="2000" dirty="0"/>
          </a:p>
        </p:txBody>
      </p:sp>
      <p:sp>
        <p:nvSpPr>
          <p:cNvPr id="6" name="Shape 4"/>
          <p:cNvSpPr/>
          <p:nvPr/>
        </p:nvSpPr>
        <p:spPr>
          <a:xfrm>
            <a:off x="5273040" y="3058318"/>
            <a:ext cx="6447477" cy="3323431"/>
          </a:xfrm>
          <a:prstGeom prst="roundRect">
            <a:avLst>
              <a:gd name="adj" fmla="val 16478"/>
            </a:avLst>
          </a:prstGeom>
          <a:solidFill>
            <a:srgbClr val="75BAE6"/>
          </a:solidFill>
          <a:ln/>
        </p:spPr>
      </p:sp>
      <p:sp>
        <p:nvSpPr>
          <p:cNvPr id="7" name="Text 5"/>
          <p:cNvSpPr/>
          <p:nvPr/>
        </p:nvSpPr>
        <p:spPr>
          <a:xfrm>
            <a:off x="6423658" y="3261916"/>
            <a:ext cx="5082552" cy="352524"/>
          </a:xfrm>
          <a:prstGeom prst="rect">
            <a:avLst/>
          </a:prstGeom>
          <a:noFill/>
          <a:ln/>
        </p:spPr>
        <p:txBody>
          <a:bodyPr wrap="none" lIns="0" tIns="0" rIns="0" bIns="0" rtlCol="0" anchor="t"/>
          <a:lstStyle/>
          <a:p>
            <a:pPr marL="0" indent="0" algn="r" rtl="1">
              <a:lnSpc>
                <a:spcPct val="104000"/>
              </a:lnSpc>
              <a:buNone/>
            </a:pPr>
            <a:r>
              <a:rPr lang="ar-SA" altLang="en-US" sz="2200" dirty="0">
                <a:solidFill>
                  <a:srgbClr val="2E3C4E"/>
                </a:solidFill>
                <a:latin typeface="GE SS Two Light" pitchFamily="34" charset="0"/>
                <a:ea typeface="GE SS Two Light" pitchFamily="34" charset="-122"/>
                <a:cs typeface="GE SS Two Light" pitchFamily="34" charset="-120"/>
              </a:rPr>
              <a:t>المهارات الفنية</a:t>
            </a:r>
            <a:endParaRPr lang="ar-SA" sz="2200" dirty="0"/>
          </a:p>
        </p:txBody>
      </p:sp>
      <p:sp>
        <p:nvSpPr>
          <p:cNvPr id="8" name="Text 6"/>
          <p:cNvSpPr/>
          <p:nvPr/>
        </p:nvSpPr>
        <p:spPr>
          <a:xfrm>
            <a:off x="5638800" y="3818037"/>
            <a:ext cx="5867410" cy="1871563"/>
          </a:xfrm>
          <a:prstGeom prst="rect">
            <a:avLst/>
          </a:prstGeom>
          <a:noFill/>
          <a:ln/>
        </p:spPr>
        <p:txBody>
          <a:bodyPr wrap="square" lIns="0" tIns="0" rIns="85760" bIns="0" rtlCol="0" anchor="t">
            <a:noAutofit/>
          </a:bodyPr>
          <a:lstStyle/>
          <a:p>
            <a:pPr marL="335280" indent="-335280" algn="r" rtl="1">
              <a:lnSpc>
                <a:spcPct val="130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مطابقة العمل المنجز للمواصفات والمقاييس الوطنية (نظام الجودة).</a:t>
            </a:r>
            <a:endParaRPr lang="ar-SA" sz="2000" dirty="0"/>
          </a:p>
          <a:p>
            <a:pPr marL="335280" indent="-335280" algn="r" rtl="1">
              <a:lnSpc>
                <a:spcPct val="130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مراعاة السلامة المهنية أثناء الإنجاز.</a:t>
            </a:r>
            <a:endParaRPr lang="ar-SA" sz="2000" dirty="0"/>
          </a:p>
          <a:p>
            <a:pPr marL="335280" indent="-335280" algn="r" rtl="1">
              <a:lnSpc>
                <a:spcPct val="130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استخدام التكنولوجيا الصناعية في الأداء (الأدوات والبرامج المساعدة الحديثة).</a:t>
            </a:r>
            <a:endParaRPr lang="ar-SA" sz="2000" dirty="0"/>
          </a:p>
          <a:p>
            <a:pPr marL="335280" indent="-335280" algn="r" rtl="1">
              <a:lnSpc>
                <a:spcPct val="130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التعامل مع المفاجآت والمشكلات.</a:t>
            </a:r>
            <a:endParaRPr lang="ar-SA" sz="2000" dirty="0"/>
          </a:p>
          <a:p>
            <a:pPr marL="335280" indent="-335280" algn="r" rtl="1">
              <a:lnSpc>
                <a:spcPct val="130000"/>
              </a:lnSpc>
              <a:buSzPct val="100000"/>
              <a:buChar char="•"/>
            </a:pPr>
            <a:r>
              <a:rPr lang="ar-SA" altLang="en-US" sz="2000" dirty="0">
                <a:solidFill>
                  <a:srgbClr val="000000"/>
                </a:solidFill>
                <a:latin typeface="WinSoft Pro Medium" pitchFamily="34" charset="0"/>
                <a:ea typeface="WinSoft Pro Medium" pitchFamily="34" charset="-122"/>
                <a:cs typeface="WinSoft Pro Medium" pitchFamily="34" charset="-120"/>
              </a:rPr>
              <a:t>امتلاك الكفايات المطابقة لمتطلبات السوق.</a:t>
            </a:r>
            <a:endParaRPr lang="ar-SA" sz="20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795139"/>
            <a:ext cx="10927878" cy="593923"/>
          </a:xfrm>
          <a:prstGeom prst="rect">
            <a:avLst/>
          </a:prstGeom>
          <a:noFill/>
          <a:ln/>
        </p:spPr>
        <p:txBody>
          <a:bodyPr wrap="none" lIns="0" tIns="0" rIns="0" bIns="0" rtlCol="0" anchor="t"/>
          <a:lstStyle/>
          <a:p>
            <a:pPr algn="r" rtl="1">
              <a:lnSpc>
                <a:spcPct val="104000"/>
              </a:lnSpc>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1.3</a:t>
            </a:r>
            <a:r>
              <a:rPr lang="ar-SA" altLang="en-US" sz="3700" dirty="0">
                <a:solidFill>
                  <a:srgbClr val="2E3C4E"/>
                </a:solidFill>
                <a:latin typeface="GE SS Two Light" pitchFamily="34" charset="0"/>
                <a:ea typeface="GE SS Two Light" pitchFamily="34" charset="-122"/>
                <a:cs typeface="GE SS Two Light" pitchFamily="34" charset="-120"/>
              </a:rPr>
              <a:t> —نموذج تقييم ( مثال تطبيقي)</a:t>
            </a:r>
            <a:endParaRPr lang="ar-SA" sz="3700" dirty="0"/>
          </a:p>
        </p:txBody>
      </p:sp>
      <p:graphicFrame>
        <p:nvGraphicFramePr>
          <p:cNvPr id="55" name="Table 0"/>
          <p:cNvGraphicFramePr>
            <a:graphicFrameLocks noGrp="1"/>
          </p:cNvGraphicFramePr>
          <p:nvPr>
            <p:extLst>
              <p:ext uri="{D42A27DB-BD31-4B8C-83A1-F6EECF244321}">
                <p14:modId xmlns:p14="http://schemas.microsoft.com/office/powerpoint/2010/main" val="3654403576"/>
              </p:ext>
            </p:extLst>
          </p:nvPr>
        </p:nvGraphicFramePr>
        <p:xfrm>
          <a:off x="631908" y="1677888"/>
          <a:ext cx="10927878" cy="4244967"/>
        </p:xfrm>
        <a:graphic>
          <a:graphicData uri="http://schemas.openxmlformats.org/drawingml/2006/table">
            <a:tbl>
              <a:tblPr/>
              <a:tblGrid>
                <a:gridCol w="1967018">
                  <a:extLst>
                    <a:ext uri="{9D8B030D-6E8A-4147-A177-3AD203B41FA5}">
                      <a16:colId xmlns:a16="http://schemas.microsoft.com/office/drawing/2014/main" val="20000"/>
                    </a:ext>
                  </a:extLst>
                </a:gridCol>
                <a:gridCol w="1311345">
                  <a:extLst>
                    <a:ext uri="{9D8B030D-6E8A-4147-A177-3AD203B41FA5}">
                      <a16:colId xmlns:a16="http://schemas.microsoft.com/office/drawing/2014/main" val="20001"/>
                    </a:ext>
                  </a:extLst>
                </a:gridCol>
                <a:gridCol w="1529903">
                  <a:extLst>
                    <a:ext uri="{9D8B030D-6E8A-4147-A177-3AD203B41FA5}">
                      <a16:colId xmlns:a16="http://schemas.microsoft.com/office/drawing/2014/main" val="20002"/>
                    </a:ext>
                  </a:extLst>
                </a:gridCol>
                <a:gridCol w="1311345">
                  <a:extLst>
                    <a:ext uri="{9D8B030D-6E8A-4147-A177-3AD203B41FA5}">
                      <a16:colId xmlns:a16="http://schemas.microsoft.com/office/drawing/2014/main" val="20003"/>
                    </a:ext>
                  </a:extLst>
                </a:gridCol>
                <a:gridCol w="1529903">
                  <a:extLst>
                    <a:ext uri="{9D8B030D-6E8A-4147-A177-3AD203B41FA5}">
                      <a16:colId xmlns:a16="http://schemas.microsoft.com/office/drawing/2014/main" val="20004"/>
                    </a:ext>
                  </a:extLst>
                </a:gridCol>
                <a:gridCol w="1639182">
                  <a:extLst>
                    <a:ext uri="{9D8B030D-6E8A-4147-A177-3AD203B41FA5}">
                      <a16:colId xmlns:a16="http://schemas.microsoft.com/office/drawing/2014/main" val="20005"/>
                    </a:ext>
                  </a:extLst>
                </a:gridCol>
                <a:gridCol w="1639182">
                  <a:extLst>
                    <a:ext uri="{9D8B030D-6E8A-4147-A177-3AD203B41FA5}">
                      <a16:colId xmlns:a16="http://schemas.microsoft.com/office/drawing/2014/main" val="20006"/>
                    </a:ext>
                  </a:extLst>
                </a:gridCol>
              </a:tblGrid>
              <a:tr h="449053">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إجراءات التحسين</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التوصية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التبرير</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النتيجة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المعيار</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الهدف</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الاتجاه</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751961">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إلحاق الموظف ببرامج قيادية متقدمة في الابتكار الأخلاقي وتكليفه بمبادرة جديدة.</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الاستمرار في تولي مشاريع قيادية وتحفيز الفريق على الابتكار.</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أظهر الموظف قدرة عالية على تقديم أفكار إبداعية غير تقليدية مع الالتزام بالنزاهة المهنية والشفافية.</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محقق / ممتاز</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تقديم حلول مبتكرة والتزام تام بالمعايير الأخلاقية في العمل</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التميز والترقية</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التفكير الإبداعي والأخلاقي.</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748786">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إعداد ورشة عمل يقدمها الموظف لزملائه لتبادل الخبرات وتوسيع نطاق التعلم.</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ضرورة نقل المعارف المكتسبة إلى باقي أعضاء الفريق.</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استطاع التكيف مع أدوات العمل الجديدة بسرعة ونجح في اجتياز دورة تدريبية مرتبطة بمجاله.</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محقق بدرجة جيدة</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سرعة اكتساب مهارات جديدة والتعامل الفعال مع التغيرات</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التطوير</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600" dirty="0">
                          <a:solidFill>
                            <a:srgbClr val="384653"/>
                          </a:solidFill>
                          <a:latin typeface="WinSoft Pro" pitchFamily="34" charset="0"/>
                          <a:ea typeface="WinSoft Pro" pitchFamily="34" charset="-122"/>
                          <a:cs typeface="WinSoft Pro" pitchFamily="34" charset="-120"/>
                        </a:rPr>
                        <a:t>التعلم المستمر وسرعة التكيف.</a:t>
                      </a:r>
                      <a:endParaRPr lang="en-US" sz="16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4" name="Text 1"/>
          <p:cNvSpPr/>
          <p:nvPr/>
        </p:nvSpPr>
        <p:spPr>
          <a:xfrm>
            <a:off x="22324" y="6196806"/>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يقوم المتدربون بمحاكاة الجدول مع الاتجاهات الحديثة التي تم التوافق عليها، من خلال العصف الذهني، وعرض نتائجه، وتدوينه في ملف الإنجاز الشخصي.</a:t>
            </a:r>
            <a:endParaRPr lang="ar-SA" sz="14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nvSpPr>
        <p:spPr>
          <a:xfrm>
            <a:off x="631908" y="705445"/>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مهمة النشاط </a:t>
            </a:r>
            <a:r>
              <a:rPr lang="en-US" altLang="en-US" sz="4400" dirty="0">
                <a:solidFill>
                  <a:srgbClr val="2E3C4E"/>
                </a:solidFill>
                <a:latin typeface="Myriad "/>
                <a:ea typeface="GE SS Two Light" pitchFamily="34" charset="-122"/>
                <a:cs typeface="GE SS Two Light" pitchFamily="34" charset="-120"/>
              </a:rPr>
              <a:t>1.3</a:t>
            </a:r>
            <a:r>
              <a:rPr lang="ar-SA" altLang="en-US" sz="4400" dirty="0">
                <a:solidFill>
                  <a:srgbClr val="2E3C4E"/>
                </a:solidFill>
                <a:latin typeface="GE SS Two Light" pitchFamily="34" charset="0"/>
                <a:ea typeface="GE SS Two Light" pitchFamily="34" charset="-122"/>
                <a:cs typeface="GE SS Two Light" pitchFamily="34" charset="-120"/>
              </a:rPr>
              <a:t> — تحليل وتقييم الاتجاهات </a:t>
            </a:r>
            <a:endParaRPr lang="ar-SA" sz="4400" dirty="0"/>
          </a:p>
        </p:txBody>
      </p:sp>
      <p:pic>
        <p:nvPicPr>
          <p:cNvPr id="3" name="Image 0" descr="preencoded.png"/>
          <p:cNvPicPr>
            <a:picLocks noChangeAspect="1"/>
          </p:cNvPicPr>
          <p:nvPr/>
        </p:nvPicPr>
        <p:blipFill>
          <a:blip r:embed="rId3"/>
          <a:stretch>
            <a:fillRect/>
          </a:stretch>
        </p:blipFill>
        <p:spPr>
          <a:xfrm>
            <a:off x="1071337" y="1817985"/>
            <a:ext cx="10048921" cy="3770908"/>
          </a:xfrm>
          <a:prstGeom prst="rect">
            <a:avLst/>
          </a:prstGeom>
        </p:spPr>
      </p:pic>
      <p:sp>
        <p:nvSpPr>
          <p:cNvPr id="4" name="Text 1"/>
          <p:cNvSpPr/>
          <p:nvPr/>
        </p:nvSpPr>
        <p:spPr>
          <a:xfrm>
            <a:off x="1485152" y="4358291"/>
            <a:ext cx="1515677" cy="922178"/>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الأدلة المطلوبة والمخرج المطلوب</a:t>
            </a:r>
            <a:endParaRPr lang="ar-SA" sz="1900" dirty="0"/>
          </a:p>
        </p:txBody>
      </p:sp>
      <p:sp>
        <p:nvSpPr>
          <p:cNvPr id="6" name="Text 3"/>
          <p:cNvSpPr/>
          <p:nvPr/>
        </p:nvSpPr>
        <p:spPr>
          <a:xfrm>
            <a:off x="3574235" y="4368673"/>
            <a:ext cx="1114048" cy="884707"/>
          </a:xfrm>
          <a:prstGeom prst="rect">
            <a:avLst/>
          </a:prstGeom>
          <a:noFill/>
          <a:ln/>
        </p:spPr>
        <p:txBody>
          <a:bodyPr wrap="square" lIns="0" tIns="0" rIns="0" bIns="0" rtlCol="0" anchor="t">
            <a:normAutofit lnSpcReduction="10000"/>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أدوار أعضاء المجموعة والقرار</a:t>
            </a:r>
            <a:endParaRPr lang="ar-SA" sz="1900" dirty="0"/>
          </a:p>
        </p:txBody>
      </p:sp>
      <p:sp>
        <p:nvSpPr>
          <p:cNvPr id="7" name="Text 4"/>
          <p:cNvSpPr/>
          <p:nvPr/>
        </p:nvSpPr>
        <p:spPr>
          <a:xfrm>
            <a:off x="5295106" y="4512069"/>
            <a:ext cx="1515676" cy="614786"/>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نظام الدرجات وعرض النتائج</a:t>
            </a:r>
            <a:endParaRPr lang="ar-SA" sz="1900" dirty="0"/>
          </a:p>
        </p:txBody>
      </p:sp>
      <p:sp>
        <p:nvSpPr>
          <p:cNvPr id="9" name="Text 6"/>
          <p:cNvSpPr/>
          <p:nvPr/>
        </p:nvSpPr>
        <p:spPr>
          <a:xfrm>
            <a:off x="7194892" y="4358291"/>
            <a:ext cx="1515677" cy="922178"/>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الاتفاق على نموذج التقييم وتطبيق نموذج</a:t>
            </a:r>
            <a:endParaRPr lang="ar-SA" sz="1900" dirty="0"/>
          </a:p>
        </p:txBody>
      </p:sp>
      <p:sp>
        <p:nvSpPr>
          <p:cNvPr id="10" name="Text 7"/>
          <p:cNvSpPr/>
          <p:nvPr/>
        </p:nvSpPr>
        <p:spPr>
          <a:xfrm>
            <a:off x="9136203" y="4512069"/>
            <a:ext cx="1515677" cy="614786"/>
          </a:xfrm>
          <a:prstGeom prst="rect">
            <a:avLst/>
          </a:prstGeom>
          <a:noFill/>
          <a:ln/>
        </p:spPr>
        <p:txBody>
          <a:bodyPr wrap="square" lIns="0" tIns="0" rIns="0" bIns="0" rtlCol="0" anchor="t">
            <a:normAutofit/>
          </a:bodyPr>
          <a:lstStyle/>
          <a:p>
            <a:pPr marL="0" indent="0" algn="ctr" rtl="1">
              <a:lnSpc>
                <a:spcPct val="104000"/>
              </a:lnSpc>
              <a:buNone/>
            </a:pPr>
            <a:r>
              <a:rPr lang="ar-SA" altLang="en-US" sz="1900" dirty="0">
                <a:solidFill>
                  <a:srgbClr val="384653"/>
                </a:solidFill>
                <a:latin typeface="GE SS Two Light" pitchFamily="34" charset="0"/>
                <a:ea typeface="GE SS Two Light" pitchFamily="34" charset="-122"/>
                <a:cs typeface="GE SS Two Light" pitchFamily="34" charset="-120"/>
              </a:rPr>
              <a:t>اختيار الاتجاهات</a:t>
            </a:r>
            <a:endParaRPr lang="ar-SA" sz="1900" dirty="0"/>
          </a:p>
        </p:txBody>
      </p:sp>
      <p:sp>
        <p:nvSpPr>
          <p:cNvPr id="11" name="Text 8"/>
          <p:cNvSpPr/>
          <p:nvPr/>
        </p:nvSpPr>
        <p:spPr>
          <a:xfrm>
            <a:off x="22324" y="5817989"/>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تُسلّم كل مجموعة وثيقة تحليل وتقييم تتضمن: الاتجاهات المختارة، معايير التقييم، الأدلة والمصادر، مصفوفة التحليل، الحكم، والتوصية النهائية.</a:t>
            </a:r>
            <a:endParaRPr lang="ar-SA" sz="165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631908" y="2156222"/>
            <a:ext cx="10927878" cy="1484709"/>
          </a:xfrm>
          <a:prstGeom prst="rect">
            <a:avLst/>
          </a:prstGeom>
          <a:noFill/>
          <a:ln/>
        </p:spPr>
        <p:txBody>
          <a:bodyPr wrap="square" lIns="0" tIns="0" rIns="0" bIns="0" rtlCol="0" anchor="t">
            <a:normAutofit lnSpcReduction="10000"/>
          </a:bodyPr>
          <a:lstStyle/>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Myriad "/>
                <a:ea typeface="GE SS Two Light" pitchFamily="34" charset="-122"/>
                <a:cs typeface="GE SS Two Light" pitchFamily="34" charset="-120"/>
              </a:rPr>
              <a:t>1.3</a:t>
            </a:r>
            <a:r>
              <a:rPr lang="ar-SA" altLang="en-US" sz="4650" dirty="0">
                <a:solidFill>
                  <a:srgbClr val="2E3C4E"/>
                </a:solidFill>
                <a:latin typeface="GE SS Two Light" pitchFamily="34" charset="0"/>
                <a:ea typeface="GE SS Two Light" pitchFamily="34" charset="-122"/>
                <a:cs typeface="GE SS Two Light" pitchFamily="34" charset="-120"/>
              </a:rPr>
              <a:t> —مهمة جماعية: </a:t>
            </a:r>
            <a:endParaRPr lang="ar-JO" altLang="en-US" sz="465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تقييم الاتجاهات الحديثة في خدمات التشغيل</a:t>
            </a:r>
            <a:endParaRPr lang="ar-SA" sz="4650" dirty="0"/>
          </a:p>
        </p:txBody>
      </p:sp>
      <p:sp>
        <p:nvSpPr>
          <p:cNvPr id="3" name="Text 1"/>
          <p:cNvSpPr/>
          <p:nvPr/>
        </p:nvSpPr>
        <p:spPr>
          <a:xfrm>
            <a:off x="631908" y="3979466"/>
            <a:ext cx="1092787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في ضوء الاتجاهات التي تمت دراستها وتحليلها في الأنشطة السابقة، تعمل المجموعة على الاتفاق على نموذج موحد لتقييم الاتجاهات، ثم تطبيقه على مجموعة من الاتجاهات المختارة، ومناقشة النتائج للوصول إلى قرار وتوصية مهنية.</a:t>
            </a:r>
            <a:endParaRPr lang="ar-SA" sz="175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660797"/>
            <a:ext cx="10927878" cy="631031"/>
          </a:xfrm>
          <a:prstGeom prst="rect">
            <a:avLst/>
          </a:prstGeom>
          <a:noFill/>
          <a:ln/>
        </p:spPr>
        <p:txBody>
          <a:bodyPr wrap="none" lIns="0" tIns="0" rIns="0" bIns="0" rtlCol="0" anchor="t"/>
          <a:lstStyle/>
          <a:p>
            <a:pPr algn="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 النشاط </a:t>
            </a:r>
            <a:r>
              <a:rPr lang="en-US" altLang="en-US" sz="4000" dirty="0">
                <a:solidFill>
                  <a:srgbClr val="2E3C4E"/>
                </a:solidFill>
                <a:latin typeface="Myriad "/>
                <a:ea typeface="GE SS Two Light" pitchFamily="34" charset="-122"/>
                <a:cs typeface="GE SS Two Light" pitchFamily="34" charset="-120"/>
              </a:rPr>
              <a:t>1.3</a:t>
            </a:r>
            <a:r>
              <a:rPr lang="ar-SA" altLang="en-US" sz="3950" dirty="0">
                <a:solidFill>
                  <a:srgbClr val="2E3C4E"/>
                </a:solidFill>
                <a:latin typeface="GE SS Two Light" pitchFamily="34" charset="0"/>
                <a:ea typeface="GE SS Two Light" pitchFamily="34" charset="-122"/>
                <a:cs typeface="GE SS Two Light" pitchFamily="34" charset="-120"/>
              </a:rPr>
              <a:t> — اختيار الاتجاهات  </a:t>
            </a:r>
            <a:endParaRPr lang="ar-SA" sz="3950" dirty="0"/>
          </a:p>
        </p:txBody>
      </p:sp>
      <p:sp>
        <p:nvSpPr>
          <p:cNvPr id="3" name="Text 1"/>
          <p:cNvSpPr/>
          <p:nvPr/>
        </p:nvSpPr>
        <p:spPr>
          <a:xfrm>
            <a:off x="631908" y="1617861"/>
            <a:ext cx="10927878" cy="750888"/>
          </a:xfrm>
          <a:prstGeom prst="rect">
            <a:avLst/>
          </a:prstGeom>
          <a:noFill/>
          <a:ln/>
        </p:spPr>
        <p:txBody>
          <a:bodyPr wrap="square" lIns="0" tIns="0" rIns="0" bIns="0" rtlCol="0" anchor="t"/>
          <a:lstStyle/>
          <a:p>
            <a:pPr marL="0" indent="0" algn="r" rtl="1">
              <a:lnSpc>
                <a:spcPct val="123000"/>
              </a:lnSpc>
              <a:spcAft>
                <a:spcPts val="1400"/>
              </a:spcAft>
              <a:buNone/>
            </a:pPr>
            <a:r>
              <a:rPr lang="ar-SA" altLang="en-US" sz="1500" dirty="0">
                <a:solidFill>
                  <a:srgbClr val="384653"/>
                </a:solidFill>
                <a:latin typeface="WinSoft Pro Medium" pitchFamily="34" charset="0"/>
                <a:ea typeface="WinSoft Pro Medium" pitchFamily="34" charset="-122"/>
                <a:cs typeface="WinSoft Pro Medium" pitchFamily="34" charset="-120"/>
              </a:rPr>
              <a:t>تختار كل مجموعة أربع إلى خمس اتجاهات من الاتجاهات التي تمت دراستها في الوحدة.</a:t>
            </a:r>
            <a:endParaRPr lang="ar-SA" sz="1500" dirty="0"/>
          </a:p>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على المجموعة الالتزام بالقواعد الآتية عند الاختيار:</a:t>
            </a:r>
            <a:endParaRPr lang="ar-SA" sz="1500" dirty="0"/>
          </a:p>
        </p:txBody>
      </p:sp>
      <p:sp>
        <p:nvSpPr>
          <p:cNvPr id="4" name="Shape 2"/>
          <p:cNvSpPr/>
          <p:nvPr/>
        </p:nvSpPr>
        <p:spPr>
          <a:xfrm>
            <a:off x="8025902" y="2552105"/>
            <a:ext cx="3533885" cy="1380927"/>
          </a:xfrm>
          <a:prstGeom prst="roundRect">
            <a:avLst>
              <a:gd name="adj" fmla="val 20837"/>
            </a:avLst>
          </a:prstGeom>
          <a:solidFill>
            <a:srgbClr val="FFFFFF"/>
          </a:solidFill>
          <a:ln w="25399">
            <a:solidFill>
              <a:srgbClr val="00AEEF"/>
            </a:solidFill>
            <a:prstDash val="solid"/>
          </a:ln>
        </p:spPr>
      </p:sp>
      <p:sp>
        <p:nvSpPr>
          <p:cNvPr id="5" name="Text 3"/>
          <p:cNvSpPr/>
          <p:nvPr/>
        </p:nvSpPr>
        <p:spPr>
          <a:xfrm>
            <a:off x="8243086" y="2769295"/>
            <a:ext cx="3099516" cy="631031"/>
          </a:xfrm>
          <a:prstGeom prst="rect">
            <a:avLst/>
          </a:prstGeom>
          <a:noFill/>
          <a:ln/>
        </p:spPr>
        <p:txBody>
          <a:bodyPr wrap="square" lIns="0" tIns="0" rIns="0" bIns="0" rtlCol="0" anchor="t">
            <a:normAutofit/>
          </a:bodyPr>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أن تكون الاتجاهات مرتبطة مباشرة بخدمات التشغيل.</a:t>
            </a:r>
            <a:endParaRPr lang="ar-SA" sz="1950" dirty="0"/>
          </a:p>
        </p:txBody>
      </p:sp>
      <p:sp>
        <p:nvSpPr>
          <p:cNvPr id="6" name="Shape 4"/>
          <p:cNvSpPr/>
          <p:nvPr/>
        </p:nvSpPr>
        <p:spPr>
          <a:xfrm>
            <a:off x="4328905" y="2552105"/>
            <a:ext cx="3533984" cy="1380927"/>
          </a:xfrm>
          <a:prstGeom prst="roundRect">
            <a:avLst>
              <a:gd name="adj" fmla="val 20837"/>
            </a:avLst>
          </a:prstGeom>
          <a:solidFill>
            <a:srgbClr val="FFFFFF"/>
          </a:solidFill>
          <a:ln w="25399">
            <a:solidFill>
              <a:srgbClr val="00AEEF"/>
            </a:solidFill>
            <a:prstDash val="solid"/>
          </a:ln>
        </p:spPr>
      </p:sp>
      <p:sp>
        <p:nvSpPr>
          <p:cNvPr id="7" name="Text 5"/>
          <p:cNvSpPr/>
          <p:nvPr/>
        </p:nvSpPr>
        <p:spPr>
          <a:xfrm>
            <a:off x="4546089" y="2769295"/>
            <a:ext cx="3099615" cy="946547"/>
          </a:xfrm>
          <a:prstGeom prst="rect">
            <a:avLst/>
          </a:prstGeom>
          <a:noFill/>
          <a:ln/>
        </p:spPr>
        <p:txBody>
          <a:bodyPr wrap="square" lIns="0" tIns="0" rIns="0" bIns="0" rtlCol="0" anchor="t">
            <a:normAutofit/>
          </a:bodyPr>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أن تمثل الاتجاهات المختارة مجالات أو أساليب مختلفة في تقديم خدمات التشغيل.</a:t>
            </a:r>
            <a:endParaRPr lang="ar-SA" sz="1950" dirty="0"/>
          </a:p>
        </p:txBody>
      </p:sp>
      <p:sp>
        <p:nvSpPr>
          <p:cNvPr id="8" name="Shape 6"/>
          <p:cNvSpPr/>
          <p:nvPr/>
        </p:nvSpPr>
        <p:spPr>
          <a:xfrm>
            <a:off x="631908" y="2552105"/>
            <a:ext cx="3533984" cy="1380927"/>
          </a:xfrm>
          <a:prstGeom prst="roundRect">
            <a:avLst>
              <a:gd name="adj" fmla="val 20837"/>
            </a:avLst>
          </a:prstGeom>
          <a:solidFill>
            <a:srgbClr val="FFFFFF"/>
          </a:solidFill>
          <a:ln w="25399">
            <a:solidFill>
              <a:srgbClr val="00AEEF"/>
            </a:solidFill>
            <a:prstDash val="solid"/>
          </a:ln>
        </p:spPr>
      </p:sp>
      <p:sp>
        <p:nvSpPr>
          <p:cNvPr id="9" name="Text 7"/>
          <p:cNvSpPr/>
          <p:nvPr/>
        </p:nvSpPr>
        <p:spPr>
          <a:xfrm>
            <a:off x="849093" y="2769295"/>
            <a:ext cx="3099615" cy="631031"/>
          </a:xfrm>
          <a:prstGeom prst="rect">
            <a:avLst/>
          </a:prstGeom>
          <a:noFill/>
          <a:ln/>
        </p:spPr>
        <p:txBody>
          <a:bodyPr wrap="square" lIns="0" tIns="0" rIns="0" bIns="0" rtlCol="0" anchor="t">
            <a:normAutofit/>
          </a:bodyPr>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أن تتوافر معلومات أو أدلة كافية تسمح بتقييم الاتجاه.</a:t>
            </a:r>
            <a:endParaRPr lang="ar-SA" sz="1950" dirty="0"/>
          </a:p>
        </p:txBody>
      </p:sp>
      <p:sp>
        <p:nvSpPr>
          <p:cNvPr id="10" name="Shape 8"/>
          <p:cNvSpPr/>
          <p:nvPr/>
        </p:nvSpPr>
        <p:spPr>
          <a:xfrm>
            <a:off x="631908" y="4096048"/>
            <a:ext cx="10927878" cy="749895"/>
          </a:xfrm>
          <a:prstGeom prst="roundRect">
            <a:avLst>
              <a:gd name="adj" fmla="val 38372"/>
            </a:avLst>
          </a:prstGeom>
          <a:solidFill>
            <a:srgbClr val="FFFFFF"/>
          </a:solidFill>
          <a:ln w="25399">
            <a:solidFill>
              <a:srgbClr val="00AEEF"/>
            </a:solidFill>
            <a:prstDash val="solid"/>
          </a:ln>
        </p:spPr>
      </p:sp>
      <p:sp>
        <p:nvSpPr>
          <p:cNvPr id="11" name="Text 9"/>
          <p:cNvSpPr/>
          <p:nvPr/>
        </p:nvSpPr>
        <p:spPr>
          <a:xfrm>
            <a:off x="849093" y="4313238"/>
            <a:ext cx="10493509" cy="315516"/>
          </a:xfrm>
          <a:prstGeom prst="rect">
            <a:avLst/>
          </a:prstGeom>
          <a:noFill/>
          <a:ln/>
        </p:spPr>
        <p:txBody>
          <a:bodyPr wrap="none" lIns="0" tIns="0" rIns="0" bIns="0" rtlCol="0" anchor="t"/>
          <a:lstStyle/>
          <a:p>
            <a:pPr marL="0" indent="0" algn="ct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أن تبرر المجموعة اختيار الاتجاهات الخمسة/الأربعة في بداية وثيقة التقييم.</a:t>
            </a:r>
            <a:endParaRPr lang="ar-SA" sz="1950" dirty="0"/>
          </a:p>
        </p:txBody>
      </p:sp>
      <p:sp>
        <p:nvSpPr>
          <p:cNvPr id="12" name="Shape 10"/>
          <p:cNvSpPr/>
          <p:nvPr/>
        </p:nvSpPr>
        <p:spPr>
          <a:xfrm>
            <a:off x="631908" y="5029299"/>
            <a:ext cx="10927878" cy="1167904"/>
          </a:xfrm>
          <a:prstGeom prst="roundRect">
            <a:avLst>
              <a:gd name="adj" fmla="val 24638"/>
            </a:avLst>
          </a:prstGeom>
          <a:solidFill>
            <a:srgbClr val="B6D6FC"/>
          </a:solidFill>
          <a:ln/>
        </p:spPr>
      </p:sp>
      <p:pic>
        <p:nvPicPr>
          <p:cNvPr id="13" name="Image 0" descr="preencoded.png"/>
          <p:cNvPicPr>
            <a:picLocks noChangeAspect="1"/>
          </p:cNvPicPr>
          <p:nvPr/>
        </p:nvPicPr>
        <p:blipFill>
          <a:blip r:embed="rId3"/>
          <a:stretch>
            <a:fillRect/>
          </a:stretch>
        </p:blipFill>
        <p:spPr>
          <a:xfrm>
            <a:off x="823693" y="5259090"/>
            <a:ext cx="299732" cy="239713"/>
          </a:xfrm>
          <a:prstGeom prst="rect">
            <a:avLst/>
          </a:prstGeom>
        </p:spPr>
      </p:pic>
      <p:sp>
        <p:nvSpPr>
          <p:cNvPr id="14" name="Text 11"/>
          <p:cNvSpPr/>
          <p:nvPr/>
        </p:nvSpPr>
        <p:spPr>
          <a:xfrm>
            <a:off x="1315211" y="5240238"/>
            <a:ext cx="10052791"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مخرج هذه الخطوة</a:t>
            </a:r>
            <a:endParaRPr lang="ar-SA" sz="1950" dirty="0"/>
          </a:p>
        </p:txBody>
      </p:sp>
      <p:sp>
        <p:nvSpPr>
          <p:cNvPr id="15" name="Text 12"/>
          <p:cNvSpPr/>
          <p:nvPr/>
        </p:nvSpPr>
        <p:spPr>
          <a:xfrm>
            <a:off x="705626" y="5718770"/>
            <a:ext cx="10662375"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قائمة بالاتجاهات المختارة مع مبرر مختصر لاختيار كل اتجاه.</a:t>
            </a:r>
            <a:endParaRPr lang="ar-SA" sz="15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nvSpPr>
        <p:spPr>
          <a:xfrm>
            <a:off x="631908" y="746720"/>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1.3</a:t>
            </a:r>
            <a:r>
              <a:rPr lang="ar-SA" altLang="en-US" sz="3350" dirty="0">
                <a:solidFill>
                  <a:srgbClr val="2E3C4E"/>
                </a:solidFill>
                <a:latin typeface="GE SS Two Light" pitchFamily="34" charset="0"/>
                <a:ea typeface="GE SS Two Light" pitchFamily="34" charset="-122"/>
                <a:cs typeface="GE SS Two Light" pitchFamily="34" charset="-120"/>
              </a:rPr>
              <a:t> —الاتفاق على نموذج التقييم</a:t>
            </a:r>
            <a:endParaRPr lang="ar-SA" sz="3350" dirty="0"/>
          </a:p>
        </p:txBody>
      </p:sp>
      <p:sp>
        <p:nvSpPr>
          <p:cNvPr id="3" name="Text 1"/>
          <p:cNvSpPr/>
          <p:nvPr/>
        </p:nvSpPr>
        <p:spPr>
          <a:xfrm>
            <a:off x="22324" y="1646734"/>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قبل البدء في تقييم الاتجاهات، تناقش المجموعة وتتفق على نموذج تقييم موحد يتضمن، كحد أدنى، المعايير الآتية:</a:t>
            </a:r>
            <a:endParaRPr lang="ar-SA" sz="1550" dirty="0"/>
          </a:p>
        </p:txBody>
      </p:sp>
      <p:graphicFrame>
        <p:nvGraphicFramePr>
          <p:cNvPr id="59" name="Table 0"/>
          <p:cNvGraphicFramePr>
            <a:graphicFrameLocks noGrp="1"/>
          </p:cNvGraphicFramePr>
          <p:nvPr>
            <p:extLst>
              <p:ext uri="{D42A27DB-BD31-4B8C-83A1-F6EECF244321}">
                <p14:modId xmlns:p14="http://schemas.microsoft.com/office/powerpoint/2010/main" val="120900898"/>
              </p:ext>
            </p:extLst>
          </p:nvPr>
        </p:nvGraphicFramePr>
        <p:xfrm>
          <a:off x="1039709" y="2319736"/>
          <a:ext cx="9502692" cy="3937498"/>
        </p:xfrm>
        <a:graphic>
          <a:graphicData uri="http://schemas.openxmlformats.org/drawingml/2006/table">
            <a:tbl>
              <a:tblPr/>
              <a:tblGrid>
                <a:gridCol w="7103121">
                  <a:extLst>
                    <a:ext uri="{9D8B030D-6E8A-4147-A177-3AD203B41FA5}">
                      <a16:colId xmlns:a16="http://schemas.microsoft.com/office/drawing/2014/main" val="20000"/>
                    </a:ext>
                  </a:extLst>
                </a:gridCol>
                <a:gridCol w="2399571">
                  <a:extLst>
                    <a:ext uri="{9D8B030D-6E8A-4147-A177-3AD203B41FA5}">
                      <a16:colId xmlns:a16="http://schemas.microsoft.com/office/drawing/2014/main" val="20001"/>
                    </a:ext>
                  </a:extLst>
                </a:gridCol>
              </a:tblGrid>
              <a:tr h="543804">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ما الذي سيتم تقييمه؟</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المعيار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استجابة الاتجاه لاحتياجات سوق العمل والفئات المستهدفة.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قدرته على تحقيق النتائج المستهدفة في خدمات 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تناسب الموارد والتكاليف مع النتائج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حجم التغيير المتوقع في خدمات التشغيل ونتائج المستفيدين.</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إمكانية استمرار الاتجاه وتطويره.</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85267">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توافقه مع الأنظمة والإجراءات والخدمات القائمة.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82092">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توظيف البيانات والتقنيات الرقمية في تحسين الخدمة.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nvSpPr>
        <p:spPr>
          <a:xfrm>
            <a:off x="631908" y="871339"/>
            <a:ext cx="10927878" cy="475059"/>
          </a:xfrm>
          <a:prstGeom prst="rect">
            <a:avLst/>
          </a:prstGeom>
          <a:noFill/>
          <a:ln/>
        </p:spPr>
        <p:txBody>
          <a:bodyPr wrap="none" lIns="0" tIns="0" rIns="0" bIns="0" rtlCol="0" anchor="t"/>
          <a:lstStyle/>
          <a:p>
            <a:pPr algn="r" rtl="1">
              <a:lnSpc>
                <a:spcPct val="104000"/>
              </a:lnSpc>
            </a:pPr>
            <a:r>
              <a:rPr lang="ar-SA" altLang="en-US" sz="29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2950" dirty="0">
                <a:solidFill>
                  <a:srgbClr val="2E3C4E"/>
                </a:solidFill>
                <a:latin typeface="GE SS Two Light" pitchFamily="34" charset="0"/>
                <a:ea typeface="GE SS Two Light" pitchFamily="34" charset="-122"/>
                <a:cs typeface="GE SS Two Light" pitchFamily="34" charset="-120"/>
              </a:rPr>
              <a:t> —نظام الدرجات</a:t>
            </a:r>
            <a:endParaRPr lang="ar-SA" sz="2950" dirty="0"/>
          </a:p>
        </p:txBody>
      </p:sp>
      <p:sp>
        <p:nvSpPr>
          <p:cNvPr id="3" name="Text 1"/>
          <p:cNvSpPr/>
          <p:nvPr/>
        </p:nvSpPr>
        <p:spPr>
          <a:xfrm>
            <a:off x="22324" y="1635224"/>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تتفق المجموعة على استخدام مقياس موحد لكل معيار:</a:t>
            </a:r>
            <a:endParaRPr lang="ar-SA" sz="1400" dirty="0"/>
          </a:p>
        </p:txBody>
      </p:sp>
      <p:graphicFrame>
        <p:nvGraphicFramePr>
          <p:cNvPr id="60" name="Table 0"/>
          <p:cNvGraphicFramePr>
            <a:graphicFrameLocks noGrp="1"/>
          </p:cNvGraphicFramePr>
          <p:nvPr>
            <p:extLst>
              <p:ext uri="{D42A27DB-BD31-4B8C-83A1-F6EECF244321}">
                <p14:modId xmlns:p14="http://schemas.microsoft.com/office/powerpoint/2010/main" val="390328154"/>
              </p:ext>
            </p:extLst>
          </p:nvPr>
        </p:nvGraphicFramePr>
        <p:xfrm>
          <a:off x="631908" y="2057598"/>
          <a:ext cx="10927879" cy="2707018"/>
        </p:xfrm>
        <a:graphic>
          <a:graphicData uri="http://schemas.openxmlformats.org/drawingml/2006/table">
            <a:tbl>
              <a:tblPr/>
              <a:tblGrid>
                <a:gridCol w="5464092">
                  <a:extLst>
                    <a:ext uri="{9D8B030D-6E8A-4147-A177-3AD203B41FA5}">
                      <a16:colId xmlns:a16="http://schemas.microsoft.com/office/drawing/2014/main" val="20000"/>
                    </a:ext>
                  </a:extLst>
                </a:gridCol>
                <a:gridCol w="5463787">
                  <a:extLst>
                    <a:ext uri="{9D8B030D-6E8A-4147-A177-3AD203B41FA5}">
                      <a16:colId xmlns:a16="http://schemas.microsoft.com/office/drawing/2014/main" val="20001"/>
                    </a:ext>
                  </a:extLst>
                </a:gridCol>
              </a:tblGrid>
              <a:tr h="449053">
                <a:tc>
                  <a:txBody>
                    <a:bodyPr/>
                    <a:lstStyle/>
                    <a:p>
                      <a:pPr marL="0" indent="0" algn="ctr" rtl="1">
                        <a:buNone/>
                      </a:pPr>
                      <a:r>
                        <a:rPr lang="en-US" sz="2400" b="1" dirty="0">
                          <a:solidFill>
                            <a:srgbClr val="272525"/>
                          </a:solidFill>
                          <a:latin typeface="WinSoft Pro" pitchFamily="34" charset="0"/>
                          <a:ea typeface="WinSoft Pro" pitchFamily="34" charset="-122"/>
                          <a:cs typeface="WinSoft Pro" pitchFamily="34" charset="-120"/>
                        </a:rPr>
                        <a:t>مستوى التقييم</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rgbClr val="272525"/>
                          </a:solidFill>
                          <a:latin typeface="WinSoft Pro" pitchFamily="34" charset="0"/>
                          <a:ea typeface="WinSoft Pro" pitchFamily="34" charset="-122"/>
                          <a:cs typeface="WinSoft Pro" pitchFamily="34" charset="-120"/>
                        </a:rPr>
                        <a:t>الدرجة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منخفض جدًا</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منخفض</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2</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متوسط</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3</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مرتفع</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4</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49053">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مرتفع جدًا</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5</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22324" y="4939804"/>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تمنح المجموعة درجة لكل اتجاه في كل معيار، مع كتابة مبرر مختصر للدرجة والأدلة التي استندت إليها.</a:t>
            </a:r>
            <a:endParaRPr lang="ar-SA" sz="1400" dirty="0"/>
          </a:p>
        </p:txBody>
      </p:sp>
      <p:sp>
        <p:nvSpPr>
          <p:cNvPr id="6" name="Shape 3"/>
          <p:cNvSpPr/>
          <p:nvPr/>
        </p:nvSpPr>
        <p:spPr>
          <a:xfrm>
            <a:off x="631908" y="5362178"/>
            <a:ext cx="10927878" cy="624384"/>
          </a:xfrm>
          <a:prstGeom prst="roundRect">
            <a:avLst>
              <a:gd name="adj" fmla="val 43374"/>
            </a:avLst>
          </a:prstGeom>
          <a:solidFill>
            <a:srgbClr val="B6D6FC"/>
          </a:solidFill>
          <a:ln/>
        </p:spPr>
      </p:sp>
      <p:pic>
        <p:nvPicPr>
          <p:cNvPr id="7" name="Image 0" descr="preencoded.png"/>
          <p:cNvPicPr>
            <a:picLocks noChangeAspect="1"/>
          </p:cNvPicPr>
          <p:nvPr/>
        </p:nvPicPr>
        <p:blipFill>
          <a:blip r:embed="rId3"/>
          <a:stretch>
            <a:fillRect/>
          </a:stretch>
        </p:blipFill>
        <p:spPr>
          <a:xfrm>
            <a:off x="812383" y="5565080"/>
            <a:ext cx="225618" cy="180479"/>
          </a:xfrm>
          <a:prstGeom prst="rect">
            <a:avLst/>
          </a:prstGeom>
        </p:spPr>
      </p:pic>
      <p:sp>
        <p:nvSpPr>
          <p:cNvPr id="8" name="Text 4"/>
          <p:cNvSpPr/>
          <p:nvPr/>
        </p:nvSpPr>
        <p:spPr>
          <a:xfrm>
            <a:off x="608890" y="5551587"/>
            <a:ext cx="1077042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يمكن استخدام أوزان مختلفة للمعايير إذا اتفقت المجموعة على ذلك، شريطة توضيح سبب إعطاء معيار وزنًا أعلى من غيره.</a:t>
            </a:r>
            <a:endParaRPr lang="ar-SA" sz="14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nvSpPr>
        <p:spPr>
          <a:xfrm>
            <a:off x="631908" y="845046"/>
            <a:ext cx="10927878" cy="504726"/>
          </a:xfrm>
          <a:prstGeom prst="rect">
            <a:avLst/>
          </a:prstGeom>
          <a:noFill/>
          <a:ln/>
        </p:spPr>
        <p:txBody>
          <a:bodyPr wrap="none" lIns="0" tIns="0" rIns="0" bIns="0" rtlCol="0" anchor="t"/>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 النشاط </a:t>
            </a:r>
            <a:r>
              <a:rPr lang="en-US" altLang="en-US" sz="3200" dirty="0">
                <a:solidFill>
                  <a:srgbClr val="2E3C4E"/>
                </a:solidFill>
                <a:latin typeface="Myriad "/>
                <a:ea typeface="GE SS Two Light" pitchFamily="34" charset="-122"/>
                <a:cs typeface="GE SS Two Light" pitchFamily="34" charset="-120"/>
              </a:rPr>
              <a:t>1.3</a:t>
            </a:r>
            <a:r>
              <a:rPr lang="ar-SA" altLang="en-US" sz="3150" dirty="0">
                <a:solidFill>
                  <a:srgbClr val="2E3C4E"/>
                </a:solidFill>
                <a:latin typeface="GE SS Two Light" pitchFamily="34" charset="0"/>
                <a:ea typeface="GE SS Two Light" pitchFamily="34" charset="-122"/>
                <a:cs typeface="GE SS Two Light" pitchFamily="34" charset="-120"/>
              </a:rPr>
              <a:t> — أدوار أعضاء المجموعة</a:t>
            </a:r>
            <a:endParaRPr lang="ar-SA" sz="3150" dirty="0"/>
          </a:p>
        </p:txBody>
      </p:sp>
      <p:sp>
        <p:nvSpPr>
          <p:cNvPr id="3" name="Text 1"/>
          <p:cNvSpPr/>
          <p:nvPr/>
        </p:nvSpPr>
        <p:spPr>
          <a:xfrm>
            <a:off x="22324" y="1675805"/>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توزع المجموعة الأدوار لضمان مشاركة جميع الأعضاء، ويمكن اعتماد الأدوار الآتية:</a:t>
            </a:r>
            <a:endParaRPr lang="ar-SA" sz="1500" dirty="0"/>
          </a:p>
        </p:txBody>
      </p:sp>
      <p:graphicFrame>
        <p:nvGraphicFramePr>
          <p:cNvPr id="61" name="Table 0"/>
          <p:cNvGraphicFramePr>
            <a:graphicFrameLocks noGrp="1"/>
          </p:cNvGraphicFramePr>
          <p:nvPr>
            <p:extLst>
              <p:ext uri="{D42A27DB-BD31-4B8C-83A1-F6EECF244321}">
                <p14:modId xmlns:p14="http://schemas.microsoft.com/office/powerpoint/2010/main" val="4251039328"/>
              </p:ext>
            </p:extLst>
          </p:nvPr>
        </p:nvGraphicFramePr>
        <p:xfrm>
          <a:off x="631908" y="2142927"/>
          <a:ext cx="10927878" cy="2984428"/>
        </p:xfrm>
        <a:graphic>
          <a:graphicData uri="http://schemas.openxmlformats.org/drawingml/2006/table">
            <a:tbl>
              <a:tblPr/>
              <a:tblGrid>
                <a:gridCol w="6723932">
                  <a:extLst>
                    <a:ext uri="{9D8B030D-6E8A-4147-A177-3AD203B41FA5}">
                      <a16:colId xmlns:a16="http://schemas.microsoft.com/office/drawing/2014/main" val="20000"/>
                    </a:ext>
                  </a:extLst>
                </a:gridCol>
                <a:gridCol w="4203946">
                  <a:extLst>
                    <a:ext uri="{9D8B030D-6E8A-4147-A177-3AD203B41FA5}">
                      <a16:colId xmlns:a16="http://schemas.microsoft.com/office/drawing/2014/main" val="20001"/>
                    </a:ext>
                  </a:extLst>
                </a:gridCol>
              </a:tblGrid>
              <a:tr h="495288">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المسؤولية</a:t>
                      </a:r>
                      <a:endParaRPr lang="en-US" sz="20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الدور</a:t>
                      </a:r>
                      <a:endParaRPr lang="en-US" sz="20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تنظيم العمل وضمان الالتزام بالوقت وتوزيع المهام.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منسق المجموعة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جمع الأدلة والتحقق من مصادرها وتوثيقها.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مسؤول الأدلة والمصادر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تطبيق المعايير وتحليل نتائج كل اتجاه.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محللو الاتجاهات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تنظيم المصفوفة وتوحيد طريقة احتساب الدرجات.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مسؤول نموذج التقييم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528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توثيق النتائج وإعداد العرض وتقديمه أمام المشاركين.</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المقرر/المقدم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Shape 2"/>
          <p:cNvSpPr/>
          <p:nvPr/>
        </p:nvSpPr>
        <p:spPr>
          <a:xfrm>
            <a:off x="631908" y="5323483"/>
            <a:ext cx="10927878" cy="689372"/>
          </a:xfrm>
          <a:prstGeom prst="roundRect">
            <a:avLst>
              <a:gd name="adj" fmla="val 41741"/>
            </a:avLst>
          </a:prstGeom>
          <a:solidFill>
            <a:srgbClr val="B6D6FC"/>
          </a:solidFill>
          <a:ln/>
        </p:spPr>
      </p:sp>
      <p:pic>
        <p:nvPicPr>
          <p:cNvPr id="6" name="Image 0" descr="preencoded.png"/>
          <p:cNvPicPr>
            <a:picLocks noChangeAspect="1"/>
          </p:cNvPicPr>
          <p:nvPr/>
        </p:nvPicPr>
        <p:blipFill>
          <a:blip r:embed="rId3"/>
          <a:stretch>
            <a:fillRect/>
          </a:stretch>
        </p:blipFill>
        <p:spPr>
          <a:xfrm>
            <a:off x="823693" y="5557044"/>
            <a:ext cx="239707" cy="191790"/>
          </a:xfrm>
          <a:prstGeom prst="rect">
            <a:avLst/>
          </a:prstGeom>
        </p:spPr>
      </p:pic>
      <p:sp>
        <p:nvSpPr>
          <p:cNvPr id="7" name="Text 3"/>
          <p:cNvSpPr/>
          <p:nvPr/>
        </p:nvSpPr>
        <p:spPr>
          <a:xfrm>
            <a:off x="645600" y="5534422"/>
            <a:ext cx="10722401"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يمكن توزيع أكثر من دور على الشخص نفسه حسب عدد أعضاء المجموعة.</a:t>
            </a:r>
            <a:endParaRPr lang="ar-SA" sz="15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nvSpPr>
        <p:spPr>
          <a:xfrm>
            <a:off x="631908" y="672902"/>
            <a:ext cx="10927878" cy="526157"/>
          </a:xfrm>
          <a:prstGeom prst="rect">
            <a:avLst/>
          </a:prstGeom>
          <a:noFill/>
          <a:ln/>
        </p:spPr>
        <p:txBody>
          <a:bodyPr wrap="none" lIns="0" tIns="0" rIns="0" bIns="0" rtlCol="0" anchor="t"/>
          <a:lstStyle/>
          <a:p>
            <a:pPr algn="r" rtl="1">
              <a:lnSpc>
                <a:spcPct val="104000"/>
              </a:lnSpc>
            </a:pPr>
            <a:r>
              <a:rPr lang="ar-SA" altLang="en-US" sz="330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300" dirty="0">
                <a:solidFill>
                  <a:srgbClr val="2E3C4E"/>
                </a:solidFill>
                <a:latin typeface="GE SS Two Light" pitchFamily="34" charset="0"/>
                <a:ea typeface="GE SS Two Light" pitchFamily="34" charset="-122"/>
                <a:cs typeface="GE SS Two Light" pitchFamily="34" charset="-120"/>
              </a:rPr>
              <a:t> — الأدلة المطلوبة</a:t>
            </a:r>
            <a:endParaRPr lang="ar-SA" sz="3300" dirty="0"/>
          </a:p>
        </p:txBody>
      </p:sp>
      <p:sp>
        <p:nvSpPr>
          <p:cNvPr id="3" name="Text 1"/>
          <p:cNvSpPr/>
          <p:nvPr/>
        </p:nvSpPr>
        <p:spPr>
          <a:xfrm>
            <a:off x="631908" y="1553270"/>
            <a:ext cx="10927878" cy="802481"/>
          </a:xfrm>
          <a:prstGeom prst="rect">
            <a:avLst/>
          </a:prstGeom>
          <a:noFill/>
          <a:ln/>
        </p:spPr>
        <p:txBody>
          <a:bodyPr wrap="square" lIns="0" tIns="0" rIns="0" bIns="0" rtlCol="0" anchor="t"/>
          <a:lstStyle/>
          <a:p>
            <a:pPr marL="0" indent="0" algn="r" rtl="1">
              <a:lnSpc>
                <a:spcPct val="126000"/>
              </a:lnSpc>
              <a:spcAft>
                <a:spcPts val="1550"/>
              </a:spcAft>
              <a:buNone/>
            </a:pPr>
            <a:r>
              <a:rPr lang="ar-SA" altLang="en-US" sz="1550" dirty="0">
                <a:solidFill>
                  <a:srgbClr val="384653"/>
                </a:solidFill>
                <a:latin typeface="WinSoft Pro Medium" pitchFamily="34" charset="0"/>
                <a:ea typeface="WinSoft Pro Medium" pitchFamily="34" charset="-122"/>
                <a:cs typeface="WinSoft Pro Medium" pitchFamily="34" charset="-120"/>
              </a:rPr>
              <a:t>لا تمنح المجموعة درجات للاتجاهات اعتمادًا على الرأي الشخصي فقط.</a:t>
            </a:r>
            <a:endParaRPr lang="ar-SA" sz="1550" dirty="0"/>
          </a:p>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يجب أن تستند الأحكام إلى أدلة ومصادر موثوقة، مثل:</a:t>
            </a:r>
            <a:endParaRPr lang="ar-SA" sz="15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4448" y="2554982"/>
            <a:ext cx="5375339" cy="779562"/>
          </a:xfrm>
          <a:prstGeom prst="rect">
            <a:avLst/>
          </a:prstGeom>
        </p:spPr>
      </p:pic>
      <p:sp>
        <p:nvSpPr>
          <p:cNvPr id="5" name="Text 2"/>
          <p:cNvSpPr/>
          <p:nvPr/>
        </p:nvSpPr>
        <p:spPr>
          <a:xfrm>
            <a:off x="6409768" y="2780308"/>
            <a:ext cx="48231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تقارير الأونروا ووثائقها الرسمية.</a:t>
            </a:r>
            <a:endParaRPr lang="ar-SA" sz="20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554982"/>
            <a:ext cx="5375438" cy="779562"/>
          </a:xfrm>
          <a:prstGeom prst="rect">
            <a:avLst/>
          </a:prstGeom>
        </p:spPr>
      </p:pic>
      <p:sp>
        <p:nvSpPr>
          <p:cNvPr id="7" name="Text 3"/>
          <p:cNvSpPr/>
          <p:nvPr/>
        </p:nvSpPr>
        <p:spPr>
          <a:xfrm>
            <a:off x="857229" y="2780308"/>
            <a:ext cx="4823200"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بيانات ومؤشرات سوق العمل.</a:t>
            </a:r>
            <a:endParaRPr lang="ar-SA" sz="205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4448" y="3511649"/>
            <a:ext cx="5375339" cy="779562"/>
          </a:xfrm>
          <a:prstGeom prst="rect">
            <a:avLst/>
          </a:prstGeom>
        </p:spPr>
      </p:pic>
      <p:sp>
        <p:nvSpPr>
          <p:cNvPr id="9" name="Text 4"/>
          <p:cNvSpPr/>
          <p:nvPr/>
        </p:nvSpPr>
        <p:spPr>
          <a:xfrm>
            <a:off x="6409768" y="3736975"/>
            <a:ext cx="48231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الدراسات والتقارير المهنية والعلمية.</a:t>
            </a:r>
            <a:endParaRPr lang="ar-SA" sz="20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11649"/>
            <a:ext cx="5375438" cy="779562"/>
          </a:xfrm>
          <a:prstGeom prst="rect">
            <a:avLst/>
          </a:prstGeom>
        </p:spPr>
      </p:pic>
      <p:sp>
        <p:nvSpPr>
          <p:cNvPr id="11" name="Text 5"/>
          <p:cNvSpPr/>
          <p:nvPr/>
        </p:nvSpPr>
        <p:spPr>
          <a:xfrm>
            <a:off x="857229" y="3736975"/>
            <a:ext cx="4823200"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تجارب موثقة لمبادرات مماثلة.</a:t>
            </a:r>
            <a:endParaRPr lang="ar-SA" sz="2050" dirty="0"/>
          </a:p>
        </p:txBody>
      </p:sp>
      <p:pic>
        <p:nvPicPr>
          <p:cNvPr id="12"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4448" y="4468316"/>
            <a:ext cx="5375339" cy="779562"/>
          </a:xfrm>
          <a:prstGeom prst="rect">
            <a:avLst/>
          </a:prstGeom>
        </p:spPr>
      </p:pic>
      <p:sp>
        <p:nvSpPr>
          <p:cNvPr id="13" name="Text 6"/>
          <p:cNvSpPr/>
          <p:nvPr/>
        </p:nvSpPr>
        <p:spPr>
          <a:xfrm>
            <a:off x="6409768" y="4693642"/>
            <a:ext cx="48231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بيانات أو آراء أصحاب العمل عند توفرها.</a:t>
            </a:r>
            <a:endParaRPr lang="ar-SA" sz="2050" dirty="0"/>
          </a:p>
        </p:txBody>
      </p:sp>
      <p:pic>
        <p:nvPicPr>
          <p:cNvPr id="14"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468316"/>
            <a:ext cx="5375438" cy="779562"/>
          </a:xfrm>
          <a:prstGeom prst="rect">
            <a:avLst/>
          </a:prstGeom>
        </p:spPr>
      </p:pic>
      <p:sp>
        <p:nvSpPr>
          <p:cNvPr id="15" name="Text 7"/>
          <p:cNvSpPr/>
          <p:nvPr/>
        </p:nvSpPr>
        <p:spPr>
          <a:xfrm>
            <a:off x="857229" y="4693642"/>
            <a:ext cx="4823200" cy="328910"/>
          </a:xfrm>
          <a:prstGeom prst="rect">
            <a:avLst/>
          </a:prstGeom>
          <a:noFill/>
          <a:ln/>
        </p:spPr>
        <p:txBody>
          <a:bodyPr wrap="none" lIns="0" tIns="0" rIns="0" bIns="0" rtlCol="0" anchor="t"/>
          <a:lstStyle/>
          <a:p>
            <a:pPr marL="0" indent="0" algn="r" rtl="1">
              <a:lnSpc>
                <a:spcPct val="104000"/>
              </a:lnSpc>
              <a:buNone/>
            </a:pPr>
            <a:r>
              <a:rPr lang="ar-SA" altLang="en-US" sz="2050" dirty="0">
                <a:solidFill>
                  <a:srgbClr val="384653"/>
                </a:solidFill>
                <a:latin typeface="GE SS Two Light" pitchFamily="34" charset="0"/>
                <a:ea typeface="GE SS Two Light" pitchFamily="34" charset="-122"/>
                <a:cs typeface="GE SS Two Light" pitchFamily="34" charset="-120"/>
              </a:rPr>
              <a:t>مصادر حكومية أو مؤسسات مهنية موثوقة.</a:t>
            </a:r>
            <a:endParaRPr lang="ar-SA" sz="2050" dirty="0"/>
          </a:p>
        </p:txBody>
      </p:sp>
      <p:sp>
        <p:nvSpPr>
          <p:cNvPr id="16" name="Shape 8"/>
          <p:cNvSpPr/>
          <p:nvPr/>
        </p:nvSpPr>
        <p:spPr>
          <a:xfrm>
            <a:off x="631908" y="5447109"/>
            <a:ext cx="10927878" cy="737890"/>
          </a:xfrm>
          <a:prstGeom prst="roundRect">
            <a:avLst>
              <a:gd name="adj" fmla="val 40645"/>
            </a:avLst>
          </a:prstGeom>
          <a:solidFill>
            <a:srgbClr val="B6D6FC"/>
          </a:solidFill>
          <a:ln/>
        </p:spPr>
      </p:sp>
      <p:pic>
        <p:nvPicPr>
          <p:cNvPr id="17" name="Image 6" descr="preencoded.png"/>
          <p:cNvPicPr>
            <a:picLocks noChangeAspect="1"/>
          </p:cNvPicPr>
          <p:nvPr/>
        </p:nvPicPr>
        <p:blipFill>
          <a:blip r:embed="rId4"/>
          <a:stretch>
            <a:fillRect/>
          </a:stretch>
        </p:blipFill>
        <p:spPr>
          <a:xfrm>
            <a:off x="831829" y="5702300"/>
            <a:ext cx="249926" cy="199926"/>
          </a:xfrm>
          <a:prstGeom prst="rect">
            <a:avLst/>
          </a:prstGeom>
        </p:spPr>
      </p:pic>
      <p:sp>
        <p:nvSpPr>
          <p:cNvPr id="18" name="Text 9"/>
          <p:cNvSpPr/>
          <p:nvPr/>
        </p:nvSpPr>
        <p:spPr>
          <a:xfrm>
            <a:off x="672091" y="5674122"/>
            <a:ext cx="10687775" cy="301625"/>
          </a:xfrm>
          <a:prstGeom prst="rect">
            <a:avLst/>
          </a:prstGeom>
          <a:noFill/>
          <a:ln/>
        </p:spPr>
        <p:txBody>
          <a:bodyPr wrap="none" lIns="0" tIns="0" rIns="0" bIns="0" rtlCol="0" anchor="t"/>
          <a:lstStyle/>
          <a:p>
            <a:pPr marL="0" indent="0" algn="r" rtl="1">
              <a:lnSpc>
                <a:spcPct val="126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يجب أن توضح المجموعة أي معيار تدعمه كل أدلة، وأن توثق مصادرها في وثيقة التقييم.</a:t>
            </a:r>
            <a:endParaRPr lang="ar-SA" sz="155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nvSpPr>
        <p:spPr>
          <a:xfrm>
            <a:off x="631908" y="823615"/>
            <a:ext cx="10927878" cy="475059"/>
          </a:xfrm>
          <a:prstGeom prst="rect">
            <a:avLst/>
          </a:prstGeom>
          <a:noFill/>
          <a:ln/>
        </p:spPr>
        <p:txBody>
          <a:bodyPr wrap="none" lIns="0" tIns="0" rIns="0" bIns="0" rtlCol="0" anchor="t"/>
          <a:lstStyle/>
          <a:p>
            <a:pPr algn="r" rtl="1">
              <a:lnSpc>
                <a:spcPct val="104000"/>
              </a:lnSpc>
            </a:pPr>
            <a:r>
              <a:rPr lang="ar-SA" altLang="en-US" sz="29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2950" dirty="0">
                <a:solidFill>
                  <a:srgbClr val="2E3C4E"/>
                </a:solidFill>
                <a:latin typeface="GE SS Two Light" pitchFamily="34" charset="0"/>
                <a:ea typeface="GE SS Two Light" pitchFamily="34" charset="-122"/>
                <a:cs typeface="GE SS Two Light" pitchFamily="34" charset="-120"/>
              </a:rPr>
              <a:t> — تطبيق نموذج التقييم</a:t>
            </a:r>
            <a:endParaRPr lang="ar-SA" sz="2950" dirty="0"/>
          </a:p>
        </p:txBody>
      </p:sp>
      <p:sp>
        <p:nvSpPr>
          <p:cNvPr id="3" name="Text 1"/>
          <p:cNvSpPr/>
          <p:nvPr/>
        </p:nvSpPr>
        <p:spPr>
          <a:xfrm>
            <a:off x="22324" y="1587500"/>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تطبق المجموعة النموذج على الاتجاهات المختارة (4-5):</a:t>
            </a:r>
            <a:endParaRPr lang="ar-SA" sz="1400" dirty="0"/>
          </a:p>
        </p:txBody>
      </p:sp>
      <p:graphicFrame>
        <p:nvGraphicFramePr>
          <p:cNvPr id="63" name="Table 0"/>
          <p:cNvGraphicFramePr>
            <a:graphicFrameLocks noGrp="1"/>
          </p:cNvGraphicFramePr>
          <p:nvPr>
            <p:extLst>
              <p:ext uri="{D42A27DB-BD31-4B8C-83A1-F6EECF244321}">
                <p14:modId xmlns:p14="http://schemas.microsoft.com/office/powerpoint/2010/main" val="3356268779"/>
              </p:ext>
            </p:extLst>
          </p:nvPr>
        </p:nvGraphicFramePr>
        <p:xfrm>
          <a:off x="631908" y="2009874"/>
          <a:ext cx="10927880" cy="4184960"/>
        </p:xfrm>
        <a:graphic>
          <a:graphicData uri="http://schemas.openxmlformats.org/drawingml/2006/table">
            <a:tbl>
              <a:tblPr/>
              <a:tblGrid>
                <a:gridCol w="2731970">
                  <a:extLst>
                    <a:ext uri="{9D8B030D-6E8A-4147-A177-3AD203B41FA5}">
                      <a16:colId xmlns:a16="http://schemas.microsoft.com/office/drawing/2014/main" val="20000"/>
                    </a:ext>
                  </a:extLst>
                </a:gridCol>
                <a:gridCol w="1639182">
                  <a:extLst>
                    <a:ext uri="{9D8B030D-6E8A-4147-A177-3AD203B41FA5}">
                      <a16:colId xmlns:a16="http://schemas.microsoft.com/office/drawing/2014/main" val="20001"/>
                    </a:ext>
                  </a:extLst>
                </a:gridCol>
                <a:gridCol w="1639182">
                  <a:extLst>
                    <a:ext uri="{9D8B030D-6E8A-4147-A177-3AD203B41FA5}">
                      <a16:colId xmlns:a16="http://schemas.microsoft.com/office/drawing/2014/main" val="20002"/>
                    </a:ext>
                  </a:extLst>
                </a:gridCol>
                <a:gridCol w="1639182">
                  <a:extLst>
                    <a:ext uri="{9D8B030D-6E8A-4147-A177-3AD203B41FA5}">
                      <a16:colId xmlns:a16="http://schemas.microsoft.com/office/drawing/2014/main" val="20003"/>
                    </a:ext>
                  </a:extLst>
                </a:gridCol>
                <a:gridCol w="1639182">
                  <a:extLst>
                    <a:ext uri="{9D8B030D-6E8A-4147-A177-3AD203B41FA5}">
                      <a16:colId xmlns:a16="http://schemas.microsoft.com/office/drawing/2014/main" val="20004"/>
                    </a:ext>
                  </a:extLst>
                </a:gridCol>
                <a:gridCol w="1639182">
                  <a:extLst>
                    <a:ext uri="{9D8B030D-6E8A-4147-A177-3AD203B41FA5}">
                      <a16:colId xmlns:a16="http://schemas.microsoft.com/office/drawing/2014/main" val="20005"/>
                    </a:ext>
                  </a:extLst>
                </a:gridCol>
              </a:tblGrid>
              <a:tr h="397064">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الاتجاه 5</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الاتجاه 4</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الاتجاه 3</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الاتجاه 2</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الاتجاه 1</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chemeClr val="bg1"/>
                          </a:solidFill>
                          <a:latin typeface="WinSoft Pro" pitchFamily="34" charset="0"/>
                          <a:ea typeface="WinSoft Pro" pitchFamily="34" charset="-122"/>
                          <a:cs typeface="WinSoft Pro" pitchFamily="34" charset="-120"/>
                        </a:rPr>
                        <a:t>المعيار</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2228">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52228">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49053">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chemeClr val="bg1"/>
                    </a:solidFill>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chemeClr val="bg1"/>
                    </a:solidFill>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chemeClr val="bg1"/>
                    </a:solidFill>
                  </a:tcPr>
                </a:tc>
                <a:tc>
                  <a:txBody>
                    <a:bodyPr/>
                    <a:lstStyle/>
                    <a:p>
                      <a:pPr marL="0" indent="0" algn="r" defTabSz="914400" rtl="1" eaLnBrk="1" latinLnBrk="0" hangingPunct="1">
                        <a:buNone/>
                      </a:pPr>
                      <a:endParaRPr lang="en-US" sz="2800" kern="1200" dirty="0">
                        <a:solidFill>
                          <a:schemeClr val="tx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chemeClr val="bg1"/>
                    </a:solidFill>
                  </a:tcPr>
                </a:tc>
                <a:tc>
                  <a:txBody>
                    <a:bodyPr/>
                    <a:lstStyle/>
                    <a:p>
                      <a:pPr marL="0" indent="0" algn="r" rtl="1">
                        <a:buNone/>
                      </a:pPr>
                      <a:endParaRPr lang="en-US" sz="28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النتيجة النهائية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nvSpPr>
        <p:spPr>
          <a:xfrm>
            <a:off x="631908" y="671810"/>
            <a:ext cx="10927878" cy="555327"/>
          </a:xfrm>
          <a:prstGeom prst="rect">
            <a:avLst/>
          </a:prstGeom>
          <a:noFill/>
          <a:ln/>
        </p:spPr>
        <p:txBody>
          <a:bodyPr wrap="none" lIns="0" tIns="0" rIns="0" bIns="0" rtlCol="0" anchor="t"/>
          <a:lstStyle/>
          <a:p>
            <a:pPr algn="r" rtl="1">
              <a:lnSpc>
                <a:spcPct val="104000"/>
              </a:lnSpc>
            </a:pPr>
            <a:r>
              <a:rPr lang="ar-SA" altLang="en-US" sz="34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450" dirty="0">
                <a:solidFill>
                  <a:srgbClr val="2E3C4E"/>
                </a:solidFill>
                <a:latin typeface="GE SS Two Light" pitchFamily="34" charset="0"/>
                <a:ea typeface="GE SS Two Light" pitchFamily="34" charset="-122"/>
                <a:cs typeface="GE SS Two Light" pitchFamily="34" charset="-120"/>
              </a:rPr>
              <a:t> —عرض النتائج ومناقشتها</a:t>
            </a:r>
            <a:endParaRPr lang="ar-SA" sz="3450" dirty="0"/>
          </a:p>
        </p:txBody>
      </p:sp>
      <p:sp>
        <p:nvSpPr>
          <p:cNvPr id="3" name="Text 1"/>
          <p:cNvSpPr/>
          <p:nvPr/>
        </p:nvSpPr>
        <p:spPr>
          <a:xfrm>
            <a:off x="22324" y="1621830"/>
            <a:ext cx="11537463"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تقدم كل مجموعة نتائجها أمام بقية المشاركين.</a:t>
            </a:r>
            <a:endParaRPr lang="ar-SA" sz="1650" dirty="0"/>
          </a:p>
        </p:txBody>
      </p:sp>
      <p:sp>
        <p:nvSpPr>
          <p:cNvPr id="4" name="Shape 2"/>
          <p:cNvSpPr/>
          <p:nvPr/>
        </p:nvSpPr>
        <p:spPr>
          <a:xfrm>
            <a:off x="1282148" y="3469323"/>
            <a:ext cx="4748689" cy="1113830"/>
          </a:xfrm>
          <a:prstGeom prst="roundRect">
            <a:avLst>
              <a:gd name="adj" fmla="val 28422"/>
            </a:avLst>
          </a:prstGeom>
          <a:solidFill>
            <a:srgbClr val="B6D6FC"/>
          </a:solidFill>
          <a:ln/>
        </p:spPr>
      </p:sp>
      <p:pic>
        <p:nvPicPr>
          <p:cNvPr id="5" name="Image 0" descr="preencoded.png"/>
          <p:cNvPicPr>
            <a:picLocks noChangeAspect="1"/>
          </p:cNvPicPr>
          <p:nvPr/>
        </p:nvPicPr>
        <p:blipFill>
          <a:blip r:embed="rId3"/>
          <a:stretch>
            <a:fillRect/>
          </a:stretch>
        </p:blipFill>
        <p:spPr>
          <a:xfrm>
            <a:off x="1493181" y="3731458"/>
            <a:ext cx="263717" cy="211038"/>
          </a:xfrm>
          <a:prstGeom prst="rect">
            <a:avLst/>
          </a:prstGeom>
        </p:spPr>
      </p:pic>
      <p:sp>
        <p:nvSpPr>
          <p:cNvPr id="6" name="Text 3"/>
          <p:cNvSpPr/>
          <p:nvPr/>
        </p:nvSpPr>
        <p:spPr>
          <a:xfrm>
            <a:off x="1967931" y="3699609"/>
            <a:ext cx="3851873" cy="653256"/>
          </a:xfrm>
          <a:prstGeom prst="rect">
            <a:avLst/>
          </a:prstGeom>
          <a:noFill/>
          <a:ln/>
        </p:spPr>
        <p:txBody>
          <a:bodyPr wrap="square" lIns="0" tIns="0" rIns="0" bIns="0" rtlCol="0" anchor="t">
            <a:noAutofit/>
          </a:bodyPr>
          <a:lstStyle/>
          <a:p>
            <a:pPr marL="0" indent="0" algn="r" rtl="1">
              <a:lnSpc>
                <a:spcPct val="129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بعد العرض، تخصص 5 دقائق للمناقشة والتغذية الراجعة من الميسّر والمجموعات الأخرى.</a:t>
            </a:r>
            <a:endParaRPr lang="ar-SA" sz="2000" dirty="0"/>
          </a:p>
        </p:txBody>
      </p:sp>
      <p:sp>
        <p:nvSpPr>
          <p:cNvPr id="7" name="Text 4"/>
          <p:cNvSpPr/>
          <p:nvPr/>
        </p:nvSpPr>
        <p:spPr>
          <a:xfrm>
            <a:off x="5901880" y="2367756"/>
            <a:ext cx="5664158"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2E3C4E"/>
                </a:solidFill>
                <a:latin typeface="GE SS Two Light" pitchFamily="34" charset="0"/>
                <a:ea typeface="GE SS Two Light" pitchFamily="34" charset="-122"/>
                <a:cs typeface="GE SS Two Light" pitchFamily="34" charset="-120"/>
              </a:rPr>
              <a:t>شكل العرض</a:t>
            </a:r>
            <a:endParaRPr lang="ar-SA" sz="2150" dirty="0"/>
          </a:p>
        </p:txBody>
      </p:sp>
      <p:sp>
        <p:nvSpPr>
          <p:cNvPr id="8" name="Text 5"/>
          <p:cNvSpPr/>
          <p:nvPr/>
        </p:nvSpPr>
        <p:spPr>
          <a:xfrm>
            <a:off x="5901880" y="2343151"/>
            <a:ext cx="3275477" cy="326628"/>
          </a:xfrm>
          <a:prstGeom prst="rect">
            <a:avLst/>
          </a:prstGeom>
          <a:noFill/>
          <a:ln/>
        </p:spPr>
        <p:txBody>
          <a:bodyPr wrap="none" lIns="0" tIns="0" rIns="0" bIns="0" rtlCol="0" anchor="t"/>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مدة العرض: 10 دقائق لكل مجموعة، ويشمل:</a:t>
            </a:r>
            <a:endParaRPr lang="ar-SA" sz="1650" dirty="0"/>
          </a:p>
        </p:txBody>
      </p:sp>
      <p:sp>
        <p:nvSpPr>
          <p:cNvPr id="9" name="Text 6"/>
          <p:cNvSpPr/>
          <p:nvPr/>
        </p:nvSpPr>
        <p:spPr>
          <a:xfrm>
            <a:off x="7077901" y="3089077"/>
            <a:ext cx="3620918" cy="2700734"/>
          </a:xfrm>
          <a:prstGeom prst="rect">
            <a:avLst/>
          </a:prstGeom>
          <a:noFill/>
          <a:ln/>
        </p:spPr>
        <p:txBody>
          <a:bodyPr wrap="square" lIns="0" tIns="0" rIns="0" bIns="0" rtlCol="0" anchor="t">
            <a:noAutofit/>
          </a:bodyPr>
          <a:lstStyle/>
          <a:p>
            <a:pPr marL="335280" indent="-335280" algn="r" rtl="1">
              <a:lnSpc>
                <a:spcPct val="129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الاتجاهات المختارة ومبررات الاختيار.</a:t>
            </a:r>
            <a:endParaRPr lang="ar-SA" sz="2000" dirty="0"/>
          </a:p>
          <a:p>
            <a:pPr marL="335280" indent="-335280" algn="r" rtl="1">
              <a:lnSpc>
                <a:spcPct val="129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نموذج التقييم والمعايير المستخدمة.</a:t>
            </a:r>
            <a:endParaRPr lang="ar-SA" sz="2000" dirty="0"/>
          </a:p>
          <a:p>
            <a:pPr marL="335280" indent="-335280" algn="r" rtl="1">
              <a:lnSpc>
                <a:spcPct val="129000"/>
              </a:lnSpc>
              <a:buSzPct val="100000"/>
              <a:buFont typeface="+mj-lt"/>
              <a:buAutoNum type="arabicPeriod" startAt="3"/>
            </a:pPr>
            <a:r>
              <a:rPr lang="ar-SA" altLang="en-US" sz="2000" dirty="0">
                <a:solidFill>
                  <a:srgbClr val="384653"/>
                </a:solidFill>
                <a:latin typeface="WinSoft Pro Medium" pitchFamily="34" charset="0"/>
                <a:ea typeface="WinSoft Pro Medium" pitchFamily="34" charset="-122"/>
                <a:cs typeface="WinSoft Pro Medium" pitchFamily="34" charset="-120"/>
              </a:rPr>
              <a:t>أهم الأدلة التي استند إليها التقييم.</a:t>
            </a:r>
            <a:endParaRPr lang="ar-SA" sz="2000" dirty="0"/>
          </a:p>
          <a:p>
            <a:pPr marL="335280" indent="-335280" algn="r" rtl="1">
              <a:lnSpc>
                <a:spcPct val="129000"/>
              </a:lnSpc>
              <a:buSzPct val="100000"/>
              <a:buFont typeface="+mj-lt"/>
              <a:buAutoNum type="arabicPeriod" startAt="4"/>
            </a:pPr>
            <a:r>
              <a:rPr lang="ar-SA" altLang="en-US" sz="2000" dirty="0">
                <a:solidFill>
                  <a:srgbClr val="384653"/>
                </a:solidFill>
                <a:latin typeface="WinSoft Pro Medium" pitchFamily="34" charset="0"/>
                <a:ea typeface="WinSoft Pro Medium" pitchFamily="34" charset="-122"/>
                <a:cs typeface="WinSoft Pro Medium" pitchFamily="34" charset="-120"/>
              </a:rPr>
              <a:t>نتائج المقارنة بين الاتجاهات.</a:t>
            </a:r>
            <a:endParaRPr lang="ar-SA" sz="2000" dirty="0"/>
          </a:p>
          <a:p>
            <a:pPr marL="335280" indent="-335280" algn="r" rtl="1">
              <a:lnSpc>
                <a:spcPct val="129000"/>
              </a:lnSpc>
              <a:buSzPct val="100000"/>
              <a:buFont typeface="+mj-lt"/>
              <a:buAutoNum type="arabicPeriod" startAt="5"/>
            </a:pPr>
            <a:r>
              <a:rPr lang="ar-SA" altLang="en-US" sz="2000" dirty="0">
                <a:solidFill>
                  <a:srgbClr val="384653"/>
                </a:solidFill>
                <a:latin typeface="WinSoft Pro Medium" pitchFamily="34" charset="0"/>
                <a:ea typeface="WinSoft Pro Medium" pitchFamily="34" charset="-122"/>
                <a:cs typeface="WinSoft Pro Medium" pitchFamily="34" charset="-120"/>
              </a:rPr>
              <a:t>الاتجاه الأعلى تقييمًا.</a:t>
            </a:r>
            <a:endParaRPr lang="ar-SA" sz="2000" dirty="0"/>
          </a:p>
          <a:p>
            <a:pPr marL="335280" indent="-335280" algn="r" rtl="1">
              <a:lnSpc>
                <a:spcPct val="129000"/>
              </a:lnSpc>
              <a:buSzPct val="100000"/>
              <a:buFont typeface="+mj-lt"/>
              <a:buAutoNum type="arabicPeriod" startAt="6"/>
            </a:pPr>
            <a:r>
              <a:rPr lang="ar-SA" altLang="en-US" sz="2000" dirty="0">
                <a:solidFill>
                  <a:srgbClr val="384653"/>
                </a:solidFill>
                <a:latin typeface="WinSoft Pro Medium" pitchFamily="34" charset="0"/>
                <a:ea typeface="WinSoft Pro Medium" pitchFamily="34" charset="-122"/>
                <a:cs typeface="WinSoft Pro Medium" pitchFamily="34" charset="-120"/>
              </a:rPr>
              <a:t>أهم نقاط القوة والتحديات.</a:t>
            </a:r>
            <a:endParaRPr lang="ar-SA" sz="2000" dirty="0"/>
          </a:p>
          <a:p>
            <a:pPr marL="335280" indent="-335280" algn="r" rtl="1">
              <a:lnSpc>
                <a:spcPct val="129000"/>
              </a:lnSpc>
              <a:buSzPct val="100000"/>
              <a:buFont typeface="+mj-lt"/>
              <a:buAutoNum type="arabicPeriod" startAt="7"/>
            </a:pPr>
            <a:r>
              <a:rPr lang="ar-SA" altLang="en-US" sz="2000" dirty="0">
                <a:solidFill>
                  <a:srgbClr val="384653"/>
                </a:solidFill>
                <a:latin typeface="WinSoft Pro Medium" pitchFamily="34" charset="0"/>
                <a:ea typeface="WinSoft Pro Medium" pitchFamily="34" charset="-122"/>
                <a:cs typeface="WinSoft Pro Medium" pitchFamily="34" charset="-120"/>
              </a:rPr>
              <a:t>القرار والتوصية النهائية.</a:t>
            </a:r>
            <a:endParaRPr lang="ar-SA" sz="2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nvSpPr>
        <p:spPr>
          <a:xfrm>
            <a:off x="631908" y="1062137"/>
            <a:ext cx="10927878" cy="445492"/>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Myriad "/>
                <a:ea typeface="GE SS Two Light" pitchFamily="34" charset="-122"/>
                <a:cs typeface="GE SS Two Light" pitchFamily="34" charset="-120"/>
              </a:rPr>
              <a:t>1.3</a:t>
            </a:r>
            <a:r>
              <a:rPr lang="ar-SA" altLang="en-US" sz="2800" dirty="0">
                <a:solidFill>
                  <a:srgbClr val="2E3C4E"/>
                </a:solidFill>
                <a:latin typeface="GE SS Two Light" pitchFamily="34" charset="0"/>
                <a:ea typeface="GE SS Two Light" pitchFamily="34" charset="-122"/>
                <a:cs typeface="GE SS Two Light" pitchFamily="34" charset="-120"/>
              </a:rPr>
              <a:t> — القرار والتوصية</a:t>
            </a:r>
            <a:endParaRPr lang="ar-SA" sz="2800" dirty="0"/>
          </a:p>
        </p:txBody>
      </p:sp>
      <p:sp>
        <p:nvSpPr>
          <p:cNvPr id="3" name="Text 1"/>
          <p:cNvSpPr/>
          <p:nvPr/>
        </p:nvSpPr>
        <p:spPr>
          <a:xfrm>
            <a:off x="22324" y="1761530"/>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استنادًا إلى نتائج التقييم والأدلة، تتفق المجموعة على قرار بشأن كل اتجاه:</a:t>
            </a:r>
            <a:endParaRPr lang="ar-SA" sz="1300" dirty="0"/>
          </a:p>
        </p:txBody>
      </p:sp>
      <p:sp>
        <p:nvSpPr>
          <p:cNvPr id="4" name="Shape 2"/>
          <p:cNvSpPr/>
          <p:nvPr/>
        </p:nvSpPr>
        <p:spPr>
          <a:xfrm>
            <a:off x="631908" y="2268141"/>
            <a:ext cx="10927878" cy="19050"/>
          </a:xfrm>
          <a:prstGeom prst="roundRect">
            <a:avLst>
              <a:gd name="adj" fmla="val 49999"/>
            </a:avLst>
          </a:prstGeom>
          <a:solidFill>
            <a:srgbClr val="000000">
              <a:alpha val="8000"/>
            </a:srgbClr>
          </a:solidFill>
          <a:ln/>
        </p:spPr>
      </p:sp>
      <p:sp>
        <p:nvSpPr>
          <p:cNvPr id="5" name="Shape 3"/>
          <p:cNvSpPr/>
          <p:nvPr/>
        </p:nvSpPr>
        <p:spPr>
          <a:xfrm>
            <a:off x="9781831" y="2268141"/>
            <a:ext cx="19050" cy="338534"/>
          </a:xfrm>
          <a:prstGeom prst="roundRect">
            <a:avLst>
              <a:gd name="adj" fmla="val 49999"/>
            </a:avLst>
          </a:prstGeom>
          <a:solidFill>
            <a:srgbClr val="0094D5"/>
          </a:solidFill>
          <a:ln/>
        </p:spPr>
      </p:sp>
      <p:sp>
        <p:nvSpPr>
          <p:cNvPr id="6" name="Shape 4"/>
          <p:cNvSpPr/>
          <p:nvPr/>
        </p:nvSpPr>
        <p:spPr>
          <a:xfrm>
            <a:off x="9727907" y="2204690"/>
            <a:ext cx="126898" cy="126901"/>
          </a:xfrm>
          <a:prstGeom prst="ellipse">
            <a:avLst/>
          </a:prstGeom>
          <a:solidFill>
            <a:srgbClr val="00AEEF"/>
          </a:solidFill>
          <a:ln/>
        </p:spPr>
      </p:sp>
      <p:sp>
        <p:nvSpPr>
          <p:cNvPr id="7" name="Text 5"/>
          <p:cNvSpPr/>
          <p:nvPr/>
        </p:nvSpPr>
        <p:spPr>
          <a:xfrm>
            <a:off x="8192188" y="2775942"/>
            <a:ext cx="3198336" cy="278408"/>
          </a:xfrm>
          <a:prstGeom prst="rect">
            <a:avLst/>
          </a:prstGeom>
          <a:noFill/>
          <a:ln/>
        </p:spPr>
        <p:txBody>
          <a:bodyPr wrap="none" lIns="0" tIns="0" rIns="0" bIns="0" rtlCol="0" anchor="t"/>
          <a:lstStyle/>
          <a:p>
            <a:pPr marL="0" indent="0" algn="ct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أولوية للتطبيق</a:t>
            </a:r>
            <a:endParaRPr lang="ar-SA" sz="1750" dirty="0"/>
          </a:p>
        </p:txBody>
      </p:sp>
      <p:sp>
        <p:nvSpPr>
          <p:cNvPr id="8" name="Shape 6"/>
          <p:cNvSpPr/>
          <p:nvPr/>
        </p:nvSpPr>
        <p:spPr>
          <a:xfrm>
            <a:off x="6086323" y="2268141"/>
            <a:ext cx="19050" cy="338534"/>
          </a:xfrm>
          <a:prstGeom prst="roundRect">
            <a:avLst>
              <a:gd name="adj" fmla="val 49999"/>
            </a:avLst>
          </a:prstGeom>
          <a:solidFill>
            <a:srgbClr val="0094D5"/>
          </a:solidFill>
          <a:ln/>
        </p:spPr>
      </p:sp>
      <p:sp>
        <p:nvSpPr>
          <p:cNvPr id="9" name="Shape 7"/>
          <p:cNvSpPr/>
          <p:nvPr/>
        </p:nvSpPr>
        <p:spPr>
          <a:xfrm>
            <a:off x="6032399" y="2204690"/>
            <a:ext cx="126898" cy="126901"/>
          </a:xfrm>
          <a:prstGeom prst="ellipse">
            <a:avLst/>
          </a:prstGeom>
          <a:solidFill>
            <a:srgbClr val="00AEEF"/>
          </a:solidFill>
          <a:ln/>
        </p:spPr>
      </p:sp>
      <p:sp>
        <p:nvSpPr>
          <p:cNvPr id="10" name="Text 8"/>
          <p:cNvSpPr/>
          <p:nvPr/>
        </p:nvSpPr>
        <p:spPr>
          <a:xfrm>
            <a:off x="4496680" y="2775942"/>
            <a:ext cx="3198336" cy="278408"/>
          </a:xfrm>
          <a:prstGeom prst="rect">
            <a:avLst/>
          </a:prstGeom>
          <a:noFill/>
          <a:ln/>
        </p:spPr>
        <p:txBody>
          <a:bodyPr wrap="none" lIns="0" tIns="0" rIns="0" bIns="0" rtlCol="0" anchor="t"/>
          <a:lstStyle/>
          <a:p>
            <a:pPr marL="0" indent="0" algn="ct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قابل للتطبيق بعد التكييف</a:t>
            </a:r>
            <a:endParaRPr lang="ar-SA" sz="1750" dirty="0"/>
          </a:p>
        </p:txBody>
      </p:sp>
      <p:sp>
        <p:nvSpPr>
          <p:cNvPr id="11" name="Shape 9"/>
          <p:cNvSpPr/>
          <p:nvPr/>
        </p:nvSpPr>
        <p:spPr>
          <a:xfrm>
            <a:off x="2390814" y="2268141"/>
            <a:ext cx="19050" cy="338534"/>
          </a:xfrm>
          <a:prstGeom prst="roundRect">
            <a:avLst>
              <a:gd name="adj" fmla="val 49999"/>
            </a:avLst>
          </a:prstGeom>
          <a:solidFill>
            <a:srgbClr val="0094D5"/>
          </a:solidFill>
          <a:ln/>
        </p:spPr>
      </p:sp>
      <p:sp>
        <p:nvSpPr>
          <p:cNvPr id="12" name="Shape 10"/>
          <p:cNvSpPr/>
          <p:nvPr/>
        </p:nvSpPr>
        <p:spPr>
          <a:xfrm>
            <a:off x="2336890" y="2204690"/>
            <a:ext cx="126898" cy="126901"/>
          </a:xfrm>
          <a:prstGeom prst="ellipse">
            <a:avLst/>
          </a:prstGeom>
          <a:solidFill>
            <a:srgbClr val="00AEEF"/>
          </a:solidFill>
          <a:ln/>
        </p:spPr>
      </p:sp>
      <p:sp>
        <p:nvSpPr>
          <p:cNvPr id="13" name="Text 11"/>
          <p:cNvSpPr/>
          <p:nvPr/>
        </p:nvSpPr>
        <p:spPr>
          <a:xfrm>
            <a:off x="801171" y="2775942"/>
            <a:ext cx="3198336" cy="278408"/>
          </a:xfrm>
          <a:prstGeom prst="rect">
            <a:avLst/>
          </a:prstGeom>
          <a:noFill/>
          <a:ln/>
        </p:spPr>
        <p:txBody>
          <a:bodyPr wrap="none" lIns="0" tIns="0" rIns="0" bIns="0" rtlCol="0" anchor="t"/>
          <a:lstStyle/>
          <a:p>
            <a:pPr marL="0" indent="0" algn="ct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لا يُعطى أولوية في الوضع الحالي</a:t>
            </a:r>
            <a:endParaRPr lang="ar-SA" sz="1750" dirty="0"/>
          </a:p>
        </p:txBody>
      </p:sp>
      <p:sp>
        <p:nvSpPr>
          <p:cNvPr id="14" name="Text 12"/>
          <p:cNvSpPr/>
          <p:nvPr/>
        </p:nvSpPr>
        <p:spPr>
          <a:xfrm>
            <a:off x="22324" y="3197126"/>
            <a:ext cx="11537463"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ثم تختار المجموعة الاتجاه أو الاتجاهات التي توصي بإعطائها الأولوية، وتقدم توصية تتضمن:</a:t>
            </a:r>
            <a:endParaRPr lang="ar-SA" dirty="0"/>
          </a:p>
        </p:txBody>
      </p:sp>
      <p:pic>
        <p:nvPicPr>
          <p:cNvPr id="1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1792" y="3576836"/>
            <a:ext cx="3557995" cy="655042"/>
          </a:xfrm>
          <a:prstGeom prst="rect">
            <a:avLst/>
          </a:prstGeom>
        </p:spPr>
      </p:pic>
      <p:sp>
        <p:nvSpPr>
          <p:cNvPr id="16" name="Text 13"/>
          <p:cNvSpPr/>
          <p:nvPr/>
        </p:nvSpPr>
        <p:spPr>
          <a:xfrm>
            <a:off x="8190104" y="3765153"/>
            <a:ext cx="3105172"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الاتجاه المقترح.</a:t>
            </a:r>
            <a:endParaRPr lang="ar-SA" sz="1750" dirty="0"/>
          </a:p>
        </p:txBody>
      </p:sp>
      <p:pic>
        <p:nvPicPr>
          <p:cNvPr id="1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6900" y="3576836"/>
            <a:ext cx="3557995" cy="655042"/>
          </a:xfrm>
          <a:prstGeom prst="rect">
            <a:avLst/>
          </a:prstGeom>
        </p:spPr>
      </p:pic>
      <p:sp>
        <p:nvSpPr>
          <p:cNvPr id="18" name="Text 14"/>
          <p:cNvSpPr/>
          <p:nvPr/>
        </p:nvSpPr>
        <p:spPr>
          <a:xfrm>
            <a:off x="4505212" y="3765153"/>
            <a:ext cx="3105172"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مبررات الاختيار.</a:t>
            </a:r>
            <a:endParaRPr lang="ar-SA" sz="1750" dirty="0"/>
          </a:p>
        </p:txBody>
      </p:sp>
      <p:pic>
        <p:nvPicPr>
          <p:cNvPr id="1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576836"/>
            <a:ext cx="3558094" cy="655042"/>
          </a:xfrm>
          <a:prstGeom prst="rect">
            <a:avLst/>
          </a:prstGeom>
        </p:spPr>
      </p:pic>
      <p:sp>
        <p:nvSpPr>
          <p:cNvPr id="20" name="Text 15"/>
          <p:cNvSpPr/>
          <p:nvPr/>
        </p:nvSpPr>
        <p:spPr>
          <a:xfrm>
            <a:off x="820221" y="3765153"/>
            <a:ext cx="3105271"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الأدلة التي تدعم القرار.</a:t>
            </a:r>
            <a:endParaRPr lang="ar-SA" sz="1750" dirty="0"/>
          </a:p>
        </p:txBody>
      </p:sp>
      <p:pic>
        <p:nvPicPr>
          <p:cNvPr id="21"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01792" y="4358779"/>
            <a:ext cx="3557995" cy="655042"/>
          </a:xfrm>
          <a:prstGeom prst="rect">
            <a:avLst/>
          </a:prstGeom>
        </p:spPr>
      </p:pic>
      <p:sp>
        <p:nvSpPr>
          <p:cNvPr id="22" name="Text 16"/>
          <p:cNvSpPr/>
          <p:nvPr/>
        </p:nvSpPr>
        <p:spPr>
          <a:xfrm>
            <a:off x="8190104" y="4547096"/>
            <a:ext cx="3105172"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المتطلبات الأساسية للتطبيق.</a:t>
            </a:r>
            <a:endParaRPr lang="ar-SA" sz="1750" dirty="0"/>
          </a:p>
        </p:txBody>
      </p:sp>
      <p:pic>
        <p:nvPicPr>
          <p:cNvPr id="23" name="Image 4"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16900" y="4358779"/>
            <a:ext cx="3557995" cy="655042"/>
          </a:xfrm>
          <a:prstGeom prst="rect">
            <a:avLst/>
          </a:prstGeom>
        </p:spPr>
      </p:pic>
      <p:sp>
        <p:nvSpPr>
          <p:cNvPr id="24" name="Text 17"/>
          <p:cNvSpPr/>
          <p:nvPr/>
        </p:nvSpPr>
        <p:spPr>
          <a:xfrm>
            <a:off x="4505212" y="4547096"/>
            <a:ext cx="3105172"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أهم المخاطر والتحديات.</a:t>
            </a:r>
            <a:endParaRPr lang="ar-SA" sz="1750" dirty="0"/>
          </a:p>
        </p:txBody>
      </p:sp>
      <p:pic>
        <p:nvPicPr>
          <p:cNvPr id="25" name="Image 5"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358779"/>
            <a:ext cx="3558094" cy="655042"/>
          </a:xfrm>
          <a:prstGeom prst="rect">
            <a:avLst/>
          </a:prstGeom>
        </p:spPr>
      </p:pic>
      <p:sp>
        <p:nvSpPr>
          <p:cNvPr id="26" name="Text 18"/>
          <p:cNvSpPr/>
          <p:nvPr/>
        </p:nvSpPr>
        <p:spPr>
          <a:xfrm>
            <a:off x="820221" y="4547096"/>
            <a:ext cx="3105271"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التكييفات المطلوبة، إن وجدت.</a:t>
            </a:r>
            <a:endParaRPr lang="ar-SA" sz="1750" dirty="0"/>
          </a:p>
        </p:txBody>
      </p:sp>
      <p:pic>
        <p:nvPicPr>
          <p:cNvPr id="27"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5142" y="5140722"/>
            <a:ext cx="3557995" cy="655042"/>
          </a:xfrm>
          <a:prstGeom prst="rect">
            <a:avLst/>
          </a:prstGeom>
        </p:spPr>
      </p:pic>
      <p:sp>
        <p:nvSpPr>
          <p:cNvPr id="28" name="Text 19"/>
          <p:cNvSpPr/>
          <p:nvPr/>
        </p:nvSpPr>
        <p:spPr>
          <a:xfrm>
            <a:off x="4513454" y="5329039"/>
            <a:ext cx="3105172"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الخطوة الأولى المقترحة للتنفيذ.</a:t>
            </a:r>
            <a:endParaRPr lang="ar-SA" sz="175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nvSpPr>
        <p:spPr>
          <a:xfrm>
            <a:off x="631908" y="692150"/>
            <a:ext cx="10927878" cy="556716"/>
          </a:xfrm>
          <a:prstGeom prst="rect">
            <a:avLst/>
          </a:prstGeom>
          <a:noFill/>
          <a:ln/>
        </p:spPr>
        <p:txBody>
          <a:bodyPr wrap="none" lIns="0" tIns="0" rIns="0" bIns="0" rtlCol="0" anchor="t"/>
          <a:lstStyle/>
          <a:p>
            <a:pPr algn="r" rtl="1">
              <a:lnSpc>
                <a:spcPct val="104000"/>
              </a:lnSpc>
            </a:pPr>
            <a:r>
              <a:rPr lang="ar-SA" altLang="en-US" sz="35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500" dirty="0">
                <a:solidFill>
                  <a:srgbClr val="2E3C4E"/>
                </a:solidFill>
                <a:latin typeface="GE SS Two Light" pitchFamily="34" charset="0"/>
                <a:ea typeface="GE SS Two Light" pitchFamily="34" charset="-122"/>
                <a:cs typeface="GE SS Two Light" pitchFamily="34" charset="-120"/>
              </a:rPr>
              <a:t> — المخرج المطلوب</a:t>
            </a:r>
            <a:endParaRPr lang="ar-SA" sz="3500" dirty="0"/>
          </a:p>
        </p:txBody>
      </p:sp>
      <p:sp>
        <p:nvSpPr>
          <p:cNvPr id="3" name="Text 1"/>
          <p:cNvSpPr/>
          <p:nvPr/>
        </p:nvSpPr>
        <p:spPr>
          <a:xfrm>
            <a:off x="7206615" y="1502767"/>
            <a:ext cx="4353172" cy="236934"/>
          </a:xfrm>
          <a:prstGeom prst="rect">
            <a:avLst/>
          </a:prstGeom>
          <a:noFill/>
          <a:ln/>
        </p:spPr>
        <p:txBody>
          <a:bodyPr wrap="none" lIns="0" tIns="0" rIns="0" bIns="0" rtlCol="0" anchor="t"/>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تُسلّم كل مجموعة وثيقة «نموذج تقييم الاتجاهات وتوصيات التطبيق»، وتتضمن:</a:t>
            </a:r>
            <a:endParaRPr lang="ar-SA" sz="2000" dirty="0"/>
          </a:p>
        </p:txBody>
      </p:sp>
      <p:sp>
        <p:nvSpPr>
          <p:cNvPr id="4" name="Text 2"/>
          <p:cNvSpPr/>
          <p:nvPr/>
        </p:nvSpPr>
        <p:spPr>
          <a:xfrm>
            <a:off x="10072479" y="188247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300" dirty="0">
              <a:latin typeface="Arial" panose="020B0604020202020204" pitchFamily="34" charset="0"/>
              <a:cs typeface="Arial" panose="020B0604020202020204" pitchFamily="34" charset="0"/>
            </a:endParaRPr>
          </a:p>
        </p:txBody>
      </p:sp>
      <p:sp>
        <p:nvSpPr>
          <p:cNvPr id="5" name="Shape 3"/>
          <p:cNvSpPr/>
          <p:nvPr/>
        </p:nvSpPr>
        <p:spPr>
          <a:xfrm flipV="1">
            <a:off x="7526008" y="2170111"/>
            <a:ext cx="2983804" cy="467519"/>
          </a:xfrm>
          <a:prstGeom prst="rect">
            <a:avLst/>
          </a:prstGeom>
          <a:solidFill>
            <a:srgbClr val="00AEEF"/>
          </a:solidFill>
          <a:ln/>
        </p:spPr>
      </p:sp>
      <p:sp>
        <p:nvSpPr>
          <p:cNvPr id="6" name="Text 4"/>
          <p:cNvSpPr/>
          <p:nvPr/>
        </p:nvSpPr>
        <p:spPr>
          <a:xfrm>
            <a:off x="7770428" y="2273796"/>
            <a:ext cx="256437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الاتجاهات المختارة ومبررات الاختيار.</a:t>
            </a:r>
            <a:endParaRPr lang="ar-SA" sz="2000" dirty="0">
              <a:solidFill>
                <a:schemeClr val="bg1"/>
              </a:solidFill>
            </a:endParaRPr>
          </a:p>
        </p:txBody>
      </p:sp>
      <p:sp>
        <p:nvSpPr>
          <p:cNvPr id="7" name="Text 5"/>
          <p:cNvSpPr/>
          <p:nvPr/>
        </p:nvSpPr>
        <p:spPr>
          <a:xfrm>
            <a:off x="4038736" y="188247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300" dirty="0">
              <a:latin typeface="Arial" panose="020B0604020202020204" pitchFamily="34" charset="0"/>
              <a:cs typeface="Arial" panose="020B0604020202020204" pitchFamily="34" charset="0"/>
            </a:endParaRPr>
          </a:p>
        </p:txBody>
      </p:sp>
      <p:sp>
        <p:nvSpPr>
          <p:cNvPr id="8" name="Shape 6"/>
          <p:cNvSpPr/>
          <p:nvPr/>
        </p:nvSpPr>
        <p:spPr>
          <a:xfrm flipV="1">
            <a:off x="1492230" y="2170111"/>
            <a:ext cx="2983859" cy="467519"/>
          </a:xfrm>
          <a:prstGeom prst="rect">
            <a:avLst/>
          </a:prstGeom>
          <a:solidFill>
            <a:srgbClr val="00AEEF"/>
          </a:solidFill>
          <a:ln/>
        </p:spPr>
      </p:sp>
      <p:sp>
        <p:nvSpPr>
          <p:cNvPr id="9" name="Text 7"/>
          <p:cNvSpPr/>
          <p:nvPr/>
        </p:nvSpPr>
        <p:spPr>
          <a:xfrm>
            <a:off x="1301374" y="2273796"/>
            <a:ext cx="307588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نموذج التقييم والمعايير المتفق عليها.</a:t>
            </a:r>
            <a:endParaRPr lang="ar-SA" sz="2000" dirty="0">
              <a:solidFill>
                <a:schemeClr val="bg1"/>
              </a:solidFill>
            </a:endParaRPr>
          </a:p>
        </p:txBody>
      </p:sp>
      <p:sp>
        <p:nvSpPr>
          <p:cNvPr id="10" name="Text 8"/>
          <p:cNvSpPr/>
          <p:nvPr/>
        </p:nvSpPr>
        <p:spPr>
          <a:xfrm>
            <a:off x="10072479" y="2764532"/>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300" dirty="0">
              <a:latin typeface="Arial" panose="020B0604020202020204" pitchFamily="34" charset="0"/>
              <a:cs typeface="Arial" panose="020B0604020202020204" pitchFamily="34" charset="0"/>
            </a:endParaRPr>
          </a:p>
        </p:txBody>
      </p:sp>
      <p:sp>
        <p:nvSpPr>
          <p:cNvPr id="11" name="Shape 9"/>
          <p:cNvSpPr/>
          <p:nvPr/>
        </p:nvSpPr>
        <p:spPr>
          <a:xfrm flipV="1">
            <a:off x="7526008" y="3052165"/>
            <a:ext cx="2983804" cy="467519"/>
          </a:xfrm>
          <a:prstGeom prst="rect">
            <a:avLst/>
          </a:prstGeom>
          <a:solidFill>
            <a:srgbClr val="00AEEF"/>
          </a:solidFill>
          <a:ln/>
        </p:spPr>
      </p:sp>
      <p:sp>
        <p:nvSpPr>
          <p:cNvPr id="12" name="Text 10"/>
          <p:cNvSpPr/>
          <p:nvPr/>
        </p:nvSpPr>
        <p:spPr>
          <a:xfrm>
            <a:off x="7770428" y="3155851"/>
            <a:ext cx="256437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نظام الدرجات والأوزان، إن وجدت.</a:t>
            </a:r>
            <a:endParaRPr lang="ar-SA" sz="2000" dirty="0">
              <a:solidFill>
                <a:schemeClr val="bg1"/>
              </a:solidFill>
            </a:endParaRPr>
          </a:p>
        </p:txBody>
      </p:sp>
      <p:sp>
        <p:nvSpPr>
          <p:cNvPr id="13" name="Text 11"/>
          <p:cNvSpPr/>
          <p:nvPr/>
        </p:nvSpPr>
        <p:spPr>
          <a:xfrm>
            <a:off x="4038736" y="2764532"/>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300" dirty="0">
              <a:latin typeface="Arial" panose="020B0604020202020204" pitchFamily="34" charset="0"/>
              <a:cs typeface="Arial" panose="020B0604020202020204" pitchFamily="34" charset="0"/>
            </a:endParaRPr>
          </a:p>
        </p:txBody>
      </p:sp>
      <p:sp>
        <p:nvSpPr>
          <p:cNvPr id="14" name="Shape 12"/>
          <p:cNvSpPr/>
          <p:nvPr/>
        </p:nvSpPr>
        <p:spPr>
          <a:xfrm flipV="1">
            <a:off x="1492230" y="3052165"/>
            <a:ext cx="2983859" cy="467519"/>
          </a:xfrm>
          <a:prstGeom prst="rect">
            <a:avLst/>
          </a:prstGeom>
          <a:solidFill>
            <a:srgbClr val="00AEEF"/>
          </a:solidFill>
          <a:ln/>
        </p:spPr>
      </p:sp>
      <p:sp>
        <p:nvSpPr>
          <p:cNvPr id="15" name="Text 13"/>
          <p:cNvSpPr/>
          <p:nvPr/>
        </p:nvSpPr>
        <p:spPr>
          <a:xfrm>
            <a:off x="1301374" y="3155851"/>
            <a:ext cx="307588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الأدلة والمصادر المستخدمة.</a:t>
            </a:r>
            <a:endParaRPr lang="ar-SA" sz="2000" dirty="0">
              <a:solidFill>
                <a:schemeClr val="bg1"/>
              </a:solidFill>
            </a:endParaRPr>
          </a:p>
        </p:txBody>
      </p:sp>
      <p:sp>
        <p:nvSpPr>
          <p:cNvPr id="16" name="Text 14"/>
          <p:cNvSpPr/>
          <p:nvPr/>
        </p:nvSpPr>
        <p:spPr>
          <a:xfrm>
            <a:off x="10072479" y="364658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300" dirty="0">
              <a:latin typeface="Arial" panose="020B0604020202020204" pitchFamily="34" charset="0"/>
              <a:cs typeface="Arial" panose="020B0604020202020204" pitchFamily="34" charset="0"/>
            </a:endParaRPr>
          </a:p>
        </p:txBody>
      </p:sp>
      <p:sp>
        <p:nvSpPr>
          <p:cNvPr id="17" name="Shape 15"/>
          <p:cNvSpPr/>
          <p:nvPr/>
        </p:nvSpPr>
        <p:spPr>
          <a:xfrm flipV="1">
            <a:off x="7526008" y="3934220"/>
            <a:ext cx="2983804" cy="467519"/>
          </a:xfrm>
          <a:prstGeom prst="rect">
            <a:avLst/>
          </a:prstGeom>
          <a:solidFill>
            <a:srgbClr val="00AEEF"/>
          </a:solidFill>
          <a:ln/>
        </p:spPr>
      </p:sp>
      <p:sp>
        <p:nvSpPr>
          <p:cNvPr id="18" name="Text 16"/>
          <p:cNvSpPr/>
          <p:nvPr/>
        </p:nvSpPr>
        <p:spPr>
          <a:xfrm>
            <a:off x="7770428" y="4037905"/>
            <a:ext cx="256437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مصفوفة التقييم المكتملة.</a:t>
            </a:r>
            <a:endParaRPr lang="ar-SA" sz="2000" dirty="0">
              <a:solidFill>
                <a:schemeClr val="bg1"/>
              </a:solidFill>
            </a:endParaRPr>
          </a:p>
        </p:txBody>
      </p:sp>
      <p:sp>
        <p:nvSpPr>
          <p:cNvPr id="19" name="Text 17"/>
          <p:cNvSpPr/>
          <p:nvPr/>
        </p:nvSpPr>
        <p:spPr>
          <a:xfrm>
            <a:off x="4038736" y="364658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06</a:t>
            </a:r>
            <a:endParaRPr lang="en-US" sz="1300" dirty="0">
              <a:latin typeface="Arial" panose="020B0604020202020204" pitchFamily="34" charset="0"/>
              <a:cs typeface="Arial" panose="020B0604020202020204" pitchFamily="34" charset="0"/>
            </a:endParaRPr>
          </a:p>
        </p:txBody>
      </p:sp>
      <p:sp>
        <p:nvSpPr>
          <p:cNvPr id="20" name="Shape 18"/>
          <p:cNvSpPr/>
          <p:nvPr/>
        </p:nvSpPr>
        <p:spPr>
          <a:xfrm flipV="1">
            <a:off x="1492230" y="3934220"/>
            <a:ext cx="2983859" cy="467519"/>
          </a:xfrm>
          <a:prstGeom prst="rect">
            <a:avLst/>
          </a:prstGeom>
          <a:solidFill>
            <a:srgbClr val="00AEEF"/>
          </a:solidFill>
          <a:ln/>
        </p:spPr>
      </p:sp>
      <p:sp>
        <p:nvSpPr>
          <p:cNvPr id="21" name="Text 19"/>
          <p:cNvSpPr/>
          <p:nvPr/>
        </p:nvSpPr>
        <p:spPr>
          <a:xfrm>
            <a:off x="1301374" y="4037905"/>
            <a:ext cx="307588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تحليل نتائج التقييم.</a:t>
            </a:r>
            <a:endParaRPr lang="ar-SA" sz="2000" dirty="0">
              <a:solidFill>
                <a:schemeClr val="bg1"/>
              </a:solidFill>
            </a:endParaRPr>
          </a:p>
        </p:txBody>
      </p:sp>
      <p:sp>
        <p:nvSpPr>
          <p:cNvPr id="22" name="Text 20"/>
          <p:cNvSpPr/>
          <p:nvPr/>
        </p:nvSpPr>
        <p:spPr>
          <a:xfrm>
            <a:off x="10072479" y="4528641"/>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07</a:t>
            </a:r>
            <a:endParaRPr lang="en-US" sz="1300" dirty="0">
              <a:latin typeface="Arial" panose="020B0604020202020204" pitchFamily="34" charset="0"/>
              <a:cs typeface="Arial" panose="020B0604020202020204" pitchFamily="34" charset="0"/>
            </a:endParaRPr>
          </a:p>
        </p:txBody>
      </p:sp>
      <p:sp>
        <p:nvSpPr>
          <p:cNvPr id="23" name="Shape 21"/>
          <p:cNvSpPr/>
          <p:nvPr/>
        </p:nvSpPr>
        <p:spPr>
          <a:xfrm flipV="1">
            <a:off x="7526008" y="4816275"/>
            <a:ext cx="2983804" cy="467519"/>
          </a:xfrm>
          <a:prstGeom prst="rect">
            <a:avLst/>
          </a:prstGeom>
          <a:solidFill>
            <a:srgbClr val="00AEEF"/>
          </a:solidFill>
          <a:ln/>
        </p:spPr>
      </p:sp>
      <p:sp>
        <p:nvSpPr>
          <p:cNvPr id="24" name="Text 22"/>
          <p:cNvSpPr/>
          <p:nvPr/>
        </p:nvSpPr>
        <p:spPr>
          <a:xfrm>
            <a:off x="7770428" y="4919960"/>
            <a:ext cx="256437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القرار المتعلق بكل اتجاه.</a:t>
            </a:r>
            <a:endParaRPr lang="ar-SA" sz="2000" dirty="0">
              <a:solidFill>
                <a:schemeClr val="bg1"/>
              </a:solidFill>
            </a:endParaRPr>
          </a:p>
        </p:txBody>
      </p:sp>
      <p:sp>
        <p:nvSpPr>
          <p:cNvPr id="25" name="Text 23"/>
          <p:cNvSpPr/>
          <p:nvPr/>
        </p:nvSpPr>
        <p:spPr>
          <a:xfrm>
            <a:off x="4038736" y="4528641"/>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08</a:t>
            </a:r>
            <a:endParaRPr lang="en-US" sz="1300" dirty="0">
              <a:latin typeface="Arial" panose="020B0604020202020204" pitchFamily="34" charset="0"/>
              <a:cs typeface="Arial" panose="020B0604020202020204" pitchFamily="34" charset="0"/>
            </a:endParaRPr>
          </a:p>
        </p:txBody>
      </p:sp>
      <p:sp>
        <p:nvSpPr>
          <p:cNvPr id="26" name="Shape 24"/>
          <p:cNvSpPr/>
          <p:nvPr/>
        </p:nvSpPr>
        <p:spPr>
          <a:xfrm flipV="1">
            <a:off x="1492230" y="4816275"/>
            <a:ext cx="2983859" cy="467519"/>
          </a:xfrm>
          <a:prstGeom prst="rect">
            <a:avLst/>
          </a:prstGeom>
          <a:solidFill>
            <a:srgbClr val="00AEEF"/>
          </a:solidFill>
          <a:ln/>
        </p:spPr>
      </p:sp>
      <p:sp>
        <p:nvSpPr>
          <p:cNvPr id="27" name="Text 25"/>
          <p:cNvSpPr/>
          <p:nvPr/>
        </p:nvSpPr>
        <p:spPr>
          <a:xfrm>
            <a:off x="1301374" y="4919960"/>
            <a:ext cx="307588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التوصية النهائية.</a:t>
            </a:r>
            <a:endParaRPr lang="ar-SA" sz="2000" dirty="0">
              <a:solidFill>
                <a:schemeClr val="bg1"/>
              </a:solidFill>
            </a:endParaRPr>
          </a:p>
        </p:txBody>
      </p:sp>
      <p:sp>
        <p:nvSpPr>
          <p:cNvPr id="28" name="Text 26"/>
          <p:cNvSpPr/>
          <p:nvPr/>
        </p:nvSpPr>
        <p:spPr>
          <a:xfrm>
            <a:off x="10072479" y="5410696"/>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09</a:t>
            </a:r>
            <a:endParaRPr lang="en-US" sz="1300" dirty="0">
              <a:latin typeface="Arial" panose="020B0604020202020204" pitchFamily="34" charset="0"/>
              <a:cs typeface="Arial" panose="020B0604020202020204" pitchFamily="34" charset="0"/>
            </a:endParaRPr>
          </a:p>
        </p:txBody>
      </p:sp>
      <p:sp>
        <p:nvSpPr>
          <p:cNvPr id="29" name="Shape 27"/>
          <p:cNvSpPr/>
          <p:nvPr/>
        </p:nvSpPr>
        <p:spPr>
          <a:xfrm flipV="1">
            <a:off x="7526008" y="5698329"/>
            <a:ext cx="2983804" cy="467519"/>
          </a:xfrm>
          <a:prstGeom prst="rect">
            <a:avLst/>
          </a:prstGeom>
          <a:solidFill>
            <a:srgbClr val="00AEEF"/>
          </a:solidFill>
          <a:ln/>
        </p:spPr>
      </p:sp>
      <p:sp>
        <p:nvSpPr>
          <p:cNvPr id="30" name="Text 28"/>
          <p:cNvSpPr/>
          <p:nvPr/>
        </p:nvSpPr>
        <p:spPr>
          <a:xfrm>
            <a:off x="7770428" y="5802015"/>
            <a:ext cx="2564377"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متطلبات التطبيق والمخاطر.</a:t>
            </a:r>
            <a:endParaRPr lang="ar-SA" sz="2000" dirty="0">
              <a:solidFill>
                <a:schemeClr val="bg1"/>
              </a:solidFill>
            </a:endParaRPr>
          </a:p>
        </p:txBody>
      </p:sp>
      <p:sp>
        <p:nvSpPr>
          <p:cNvPr id="31" name="Text 29"/>
          <p:cNvSpPr/>
          <p:nvPr/>
        </p:nvSpPr>
        <p:spPr>
          <a:xfrm>
            <a:off x="4038736" y="5410696"/>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10</a:t>
            </a:r>
            <a:endParaRPr lang="en-US" sz="1300" dirty="0">
              <a:latin typeface="Arial" panose="020B0604020202020204" pitchFamily="34" charset="0"/>
              <a:cs typeface="Arial" panose="020B0604020202020204" pitchFamily="34" charset="0"/>
            </a:endParaRPr>
          </a:p>
        </p:txBody>
      </p:sp>
      <p:sp>
        <p:nvSpPr>
          <p:cNvPr id="32" name="Shape 30"/>
          <p:cNvSpPr/>
          <p:nvPr/>
        </p:nvSpPr>
        <p:spPr>
          <a:xfrm flipV="1">
            <a:off x="1492230" y="5698329"/>
            <a:ext cx="2983859" cy="467519"/>
          </a:xfrm>
          <a:prstGeom prst="rect">
            <a:avLst/>
          </a:prstGeom>
          <a:solidFill>
            <a:srgbClr val="00AEEF"/>
          </a:solidFill>
          <a:ln/>
        </p:spPr>
      </p:sp>
      <p:sp>
        <p:nvSpPr>
          <p:cNvPr id="33" name="Text 31"/>
          <p:cNvSpPr/>
          <p:nvPr/>
        </p:nvSpPr>
        <p:spPr>
          <a:xfrm>
            <a:off x="1301374" y="5802015"/>
            <a:ext cx="307588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قائمة المراجع.</a:t>
            </a:r>
            <a:endParaRPr lang="ar-SA" sz="2000" dirty="0">
              <a:solidFill>
                <a:schemeClr val="bg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nvSpPr>
        <p:spPr>
          <a:xfrm>
            <a:off x="631908" y="1234877"/>
            <a:ext cx="10927878" cy="475059"/>
          </a:xfrm>
          <a:prstGeom prst="rect">
            <a:avLst/>
          </a:prstGeom>
          <a:noFill/>
          <a:ln/>
        </p:spPr>
        <p:txBody>
          <a:bodyPr wrap="none" lIns="0" tIns="0" rIns="0" bIns="0" rtlCol="0" anchor="t"/>
          <a:lstStyle/>
          <a:p>
            <a:pPr algn="r" rtl="1">
              <a:lnSpc>
                <a:spcPct val="104000"/>
              </a:lnSpc>
            </a:pPr>
            <a:r>
              <a:rPr lang="ar-SA" altLang="en-US" sz="2950" dirty="0">
                <a:solidFill>
                  <a:srgbClr val="2E3C4E"/>
                </a:solidFill>
                <a:latin typeface="GE SS Two Light" pitchFamily="34" charset="0"/>
                <a:ea typeface="GE SS Two Light" pitchFamily="34" charset="-122"/>
                <a:cs typeface="GE SS Two Light" pitchFamily="34" charset="-120"/>
              </a:rPr>
              <a:t>عناصر خطة التنفيذ التطبيقية</a:t>
            </a:r>
            <a:endParaRPr lang="ar-SA" sz="2950" dirty="0"/>
          </a:p>
        </p:txBody>
      </p:sp>
      <p:graphicFrame>
        <p:nvGraphicFramePr>
          <p:cNvPr id="67" name="Table 0"/>
          <p:cNvGraphicFramePr>
            <a:graphicFrameLocks noGrp="1"/>
          </p:cNvGraphicFramePr>
          <p:nvPr>
            <p:extLst>
              <p:ext uri="{D42A27DB-BD31-4B8C-83A1-F6EECF244321}">
                <p14:modId xmlns:p14="http://schemas.microsoft.com/office/powerpoint/2010/main" val="1096730400"/>
              </p:ext>
            </p:extLst>
          </p:nvPr>
        </p:nvGraphicFramePr>
        <p:xfrm>
          <a:off x="631908" y="1998762"/>
          <a:ext cx="10927879" cy="3784721"/>
        </p:xfrm>
        <a:graphic>
          <a:graphicData uri="http://schemas.openxmlformats.org/drawingml/2006/table">
            <a:tbl>
              <a:tblPr/>
              <a:tblGrid>
                <a:gridCol w="8882482">
                  <a:extLst>
                    <a:ext uri="{9D8B030D-6E8A-4147-A177-3AD203B41FA5}">
                      <a16:colId xmlns:a16="http://schemas.microsoft.com/office/drawing/2014/main" val="20000"/>
                    </a:ext>
                  </a:extLst>
                </a:gridCol>
                <a:gridCol w="2045397">
                  <a:extLst>
                    <a:ext uri="{9D8B030D-6E8A-4147-A177-3AD203B41FA5}">
                      <a16:colId xmlns:a16="http://schemas.microsoft.com/office/drawing/2014/main" val="20001"/>
                    </a:ext>
                  </a:extLst>
                </a:gridCol>
              </a:tblGrid>
              <a:tr h="449053">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المطلوب في الخطة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العنصر</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مشكلة خدمات التشغيل التي تستهدفها الخطة، مع بيان الأدلة التي تدعم وجودها.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 </a:t>
                      </a:r>
                      <a:r>
                        <a:rPr lang="en-US" sz="2000" dirty="0" err="1">
                          <a:solidFill>
                            <a:srgbClr val="384653"/>
                          </a:solidFill>
                          <a:latin typeface="WinSoft Pro" pitchFamily="34" charset="0"/>
                          <a:ea typeface="WinSoft Pro" pitchFamily="34" charset="-122"/>
                          <a:cs typeface="WinSoft Pro" pitchFamily="34" charset="-120"/>
                        </a:rPr>
                        <a:t>المشكلة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الفئة المستفيدة وخصائصها واحتياجاتها ذات الصلة بالمشكلة.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2. </a:t>
                      </a:r>
                      <a:r>
                        <a:rPr lang="en-US" sz="2000" dirty="0" err="1">
                          <a:solidFill>
                            <a:srgbClr val="384653"/>
                          </a:solidFill>
                          <a:latin typeface="WinSoft Pro" pitchFamily="34" charset="0"/>
                          <a:ea typeface="WinSoft Pro" pitchFamily="34" charset="-122"/>
                          <a:cs typeface="WinSoft Pro" pitchFamily="34" charset="-120"/>
                        </a:rPr>
                        <a:t>الفئة</a:t>
                      </a:r>
                      <a:r>
                        <a:rPr lang="en-US" sz="2000" dirty="0">
                          <a:solidFill>
                            <a:srgbClr val="384653"/>
                          </a:solidFill>
                          <a:latin typeface="WinSoft Pro" pitchFamily="34" charset="0"/>
                          <a:ea typeface="WinSoft Pro" pitchFamily="34" charset="-122"/>
                          <a:cs typeface="WinSoft Pro" pitchFamily="34" charset="-120"/>
                        </a:rPr>
                        <a:t> المستهدفة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الاتجاه الذي سيتم تطبيقه وتوضيح سبب اختياره استنادًا إلى نتائج التقييم.</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3. </a:t>
                      </a:r>
                      <a:r>
                        <a:rPr lang="en-US" sz="2000" dirty="0" err="1">
                          <a:solidFill>
                            <a:srgbClr val="384653"/>
                          </a:solidFill>
                          <a:latin typeface="WinSoft Pro" pitchFamily="34" charset="0"/>
                          <a:ea typeface="WinSoft Pro" pitchFamily="34" charset="-122"/>
                          <a:cs typeface="WinSoft Pro" pitchFamily="34" charset="-120"/>
                        </a:rPr>
                        <a:t>الاتجاه</a:t>
                      </a:r>
                      <a:r>
                        <a:rPr lang="en-US" sz="2000" dirty="0">
                          <a:solidFill>
                            <a:srgbClr val="384653"/>
                          </a:solidFill>
                          <a:latin typeface="WinSoft Pro" pitchFamily="34" charset="0"/>
                          <a:ea typeface="WinSoft Pro" pitchFamily="34" charset="-122"/>
                          <a:cs typeface="WinSoft Pro" pitchFamily="34" charset="-120"/>
                        </a:rPr>
                        <a:t> المختار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الجهات والأطراف ذات العلاقة ودور كل منها.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4. </a:t>
                      </a:r>
                      <a:r>
                        <a:rPr lang="en-US" sz="2000" dirty="0" err="1">
                          <a:solidFill>
                            <a:srgbClr val="384653"/>
                          </a:solidFill>
                          <a:latin typeface="WinSoft Pro" pitchFamily="34" charset="0"/>
                          <a:ea typeface="WinSoft Pro" pitchFamily="34" charset="-122"/>
                          <a:cs typeface="WinSoft Pro" pitchFamily="34" charset="-120"/>
                        </a:rPr>
                        <a:t>أصحاب</a:t>
                      </a:r>
                      <a:r>
                        <a:rPr lang="en-US" sz="2000" dirty="0">
                          <a:solidFill>
                            <a:srgbClr val="384653"/>
                          </a:solidFill>
                          <a:latin typeface="WinSoft Pro" pitchFamily="34" charset="0"/>
                          <a:ea typeface="WinSoft Pro" pitchFamily="34" charset="-122"/>
                          <a:cs typeface="WinSoft Pro" pitchFamily="34" charset="-120"/>
                        </a:rPr>
                        <a:t> المصلحة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مسؤوليات الأطراف المشاركة في التنفيذ.</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5. </a:t>
                      </a:r>
                      <a:r>
                        <a:rPr lang="en-US" sz="2000" dirty="0" err="1">
                          <a:solidFill>
                            <a:srgbClr val="384653"/>
                          </a:solidFill>
                          <a:latin typeface="WinSoft Pro" pitchFamily="34" charset="0"/>
                          <a:ea typeface="WinSoft Pro" pitchFamily="34" charset="-122"/>
                          <a:cs typeface="WinSoft Pro" pitchFamily="34" charset="-120"/>
                        </a:rPr>
                        <a:t>الأدوار</a:t>
                      </a:r>
                      <a:r>
                        <a:rPr lang="en-US" sz="2000" dirty="0">
                          <a:solidFill>
                            <a:srgbClr val="384653"/>
                          </a:solidFill>
                          <a:latin typeface="WinSoft Pro" pitchFamily="34" charset="0"/>
                          <a:ea typeface="WinSoft Pro" pitchFamily="34" charset="-122"/>
                          <a:cs typeface="WinSoft Pro" pitchFamily="34" charset="-120"/>
                        </a:rPr>
                        <a:t> والمسؤوليات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222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الموارد البشرية والتقنية والمالية والمؤسسية المطلوبة.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6. </a:t>
                      </a:r>
                      <a:r>
                        <a:rPr lang="en-US" sz="2000" dirty="0" err="1">
                          <a:solidFill>
                            <a:srgbClr val="384653"/>
                          </a:solidFill>
                          <a:latin typeface="WinSoft Pro" pitchFamily="34" charset="0"/>
                          <a:ea typeface="WinSoft Pro" pitchFamily="34" charset="-122"/>
                          <a:cs typeface="WinSoft Pro" pitchFamily="34" charset="-120"/>
                        </a:rPr>
                        <a:t>الموارد</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490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القيود المؤسسية أو التشغيلية أو التقنية أو التنظيمية التي قد تؤثر في التنفيذ وكيفية التعامل معها.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latin typeface="WinSoft Pro" charset="0"/>
                          <a:ea typeface="WinSoft Pro" charset="0"/>
                          <a:cs typeface="WinSoft Pro" charset="0"/>
                        </a:rPr>
                        <a:t>7. قيود </a:t>
                      </a:r>
                      <a:r>
                        <a:rPr lang="ar-JO" sz="2000" dirty="0" err="1">
                          <a:latin typeface="WinSoft Pro" charset="0"/>
                          <a:ea typeface="WinSoft Pro" charset="0"/>
                          <a:cs typeface="WinSoft Pro" charset="0"/>
                        </a:rPr>
                        <a:t>الأنروا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 name="Rectangle 2"/>
          <p:cNvSpPr/>
          <p:nvPr/>
        </p:nvSpPr>
        <p:spPr>
          <a:xfrm>
            <a:off x="7288265" y="267855"/>
            <a:ext cx="4214615" cy="769441"/>
          </a:xfrm>
          <a:prstGeom prst="rect">
            <a:avLst/>
          </a:prstGeom>
        </p:spPr>
        <p:txBody>
          <a:bodyPr wrap="none">
            <a:spAutoFit/>
          </a:bodyPr>
          <a:lstStyle/>
          <a:p>
            <a:pPr algn="just" rtl="1">
              <a:lnSpc>
                <a:spcPct val="150000"/>
              </a:lnSpc>
              <a:spcBef>
                <a:spcPts val="1000"/>
              </a:spcBef>
              <a:spcAft>
                <a:spcPts val="500"/>
              </a:spcAft>
            </a:pPr>
            <a:r>
              <a:rPr lang="ar-SA" sz="2950" dirty="0">
                <a:solidFill>
                  <a:srgbClr val="2E3C4E"/>
                </a:solidFill>
                <a:latin typeface="GE SS Two Light" pitchFamily="34" charset="0"/>
                <a:ea typeface="GE SS Two Light" pitchFamily="34" charset="-122"/>
                <a:cs typeface="GE SS Two Light" pitchFamily="34" charset="-120"/>
              </a:rPr>
              <a:t>التقييم الخاص </a:t>
            </a:r>
            <a:r>
              <a:rPr lang="ar-SA" altLang="en-US" sz="29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endParaRPr lang="en-US" sz="2950" dirty="0">
              <a:solidFill>
                <a:srgbClr val="2E3C4E"/>
              </a:solidFill>
              <a:latin typeface="GE SS Two Light" pitchFamily="34" charset="0"/>
              <a:ea typeface="GE SS Two Light" pitchFamily="34" charset="-122"/>
              <a:cs typeface="GE SS Two Light" pitchFamily="34"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nvSpPr>
        <p:spPr>
          <a:xfrm>
            <a:off x="631908" y="874613"/>
            <a:ext cx="10927878" cy="504726"/>
          </a:xfrm>
          <a:prstGeom prst="rect">
            <a:avLst/>
          </a:prstGeom>
          <a:noFill/>
          <a:ln/>
        </p:spPr>
        <p:txBody>
          <a:bodyPr wrap="none" lIns="0" tIns="0" rIns="0" bIns="0" rtlCol="0" anchor="t"/>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150" dirty="0">
                <a:solidFill>
                  <a:srgbClr val="2E3C4E"/>
                </a:solidFill>
                <a:latin typeface="GE SS Two Light" pitchFamily="34" charset="0"/>
                <a:ea typeface="GE SS Two Light" pitchFamily="34" charset="-122"/>
                <a:cs typeface="GE SS Two Light" pitchFamily="34" charset="-120"/>
              </a:rPr>
              <a:t> — عناصر خطة التنفيذ التطبيقية </a:t>
            </a:r>
            <a:endParaRPr lang="ar-SA" sz="3150" dirty="0"/>
          </a:p>
        </p:txBody>
      </p:sp>
      <p:graphicFrame>
        <p:nvGraphicFramePr>
          <p:cNvPr id="68" name="Table 0"/>
          <p:cNvGraphicFramePr>
            <a:graphicFrameLocks noGrp="1"/>
          </p:cNvGraphicFramePr>
          <p:nvPr>
            <p:extLst>
              <p:ext uri="{D42A27DB-BD31-4B8C-83A1-F6EECF244321}">
                <p14:modId xmlns:p14="http://schemas.microsoft.com/office/powerpoint/2010/main" val="4210320477"/>
              </p:ext>
            </p:extLst>
          </p:nvPr>
        </p:nvGraphicFramePr>
        <p:xfrm>
          <a:off x="631908" y="1705372"/>
          <a:ext cx="10927879" cy="4265112"/>
        </p:xfrm>
        <a:graphic>
          <a:graphicData uri="http://schemas.openxmlformats.org/drawingml/2006/table">
            <a:tbl>
              <a:tblPr/>
              <a:tblGrid>
                <a:gridCol w="8928781">
                  <a:extLst>
                    <a:ext uri="{9D8B030D-6E8A-4147-A177-3AD203B41FA5}">
                      <a16:colId xmlns:a16="http://schemas.microsoft.com/office/drawing/2014/main" val="20000"/>
                    </a:ext>
                  </a:extLst>
                </a:gridCol>
                <a:gridCol w="1999098">
                  <a:extLst>
                    <a:ext uri="{9D8B030D-6E8A-4147-A177-3AD203B41FA5}">
                      <a16:colId xmlns:a16="http://schemas.microsoft.com/office/drawing/2014/main" val="20001"/>
                    </a:ext>
                  </a:extLst>
                </a:gridCol>
              </a:tblGrid>
              <a:tr h="495288">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المطلوب في الخطة</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الأنشطة والإجراءات اللازمة لتنفيذ الاتجاه.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8. </a:t>
                      </a:r>
                      <a:r>
                        <a:rPr lang="en-US" sz="2000" dirty="0" err="1">
                          <a:solidFill>
                            <a:srgbClr val="384653"/>
                          </a:solidFill>
                          <a:latin typeface="WinSoft Pro" pitchFamily="34" charset="0"/>
                          <a:ea typeface="WinSoft Pro" pitchFamily="34" charset="-122"/>
                          <a:cs typeface="WinSoft Pro" pitchFamily="34" charset="-120"/>
                        </a:rPr>
                        <a:t>الأنشطة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مراحل التنفيذ والمدة الزمنية لكل مرحلة.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9. </a:t>
                      </a:r>
                      <a:r>
                        <a:rPr lang="en-US" sz="2000" dirty="0" err="1">
                          <a:solidFill>
                            <a:srgbClr val="384653"/>
                          </a:solidFill>
                          <a:latin typeface="WinSoft Pro" pitchFamily="34" charset="0"/>
                          <a:ea typeface="WinSoft Pro" pitchFamily="34" charset="-122"/>
                          <a:cs typeface="WinSoft Pro" pitchFamily="34" charset="-120"/>
                        </a:rPr>
                        <a:t>الجدول</a:t>
                      </a:r>
                      <a:r>
                        <a:rPr lang="en-US" sz="2000" dirty="0">
                          <a:solidFill>
                            <a:srgbClr val="384653"/>
                          </a:solidFill>
                          <a:latin typeface="WinSoft Pro" pitchFamily="34" charset="0"/>
                          <a:ea typeface="WinSoft Pro" pitchFamily="34" charset="-122"/>
                          <a:cs typeface="WinSoft Pro" pitchFamily="34" charset="-120"/>
                        </a:rPr>
                        <a:t> الزمني</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مؤشرات قابلة للقياس لمتابعة التنفيذ وقياس النتائج.</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10. </a:t>
                      </a:r>
                      <a:r>
                        <a:rPr lang="en-US" sz="2000" dirty="0" err="1">
                          <a:solidFill>
                            <a:srgbClr val="384653"/>
                          </a:solidFill>
                          <a:latin typeface="WinSoft Pro" pitchFamily="34" charset="0"/>
                          <a:ea typeface="WinSoft Pro" pitchFamily="34" charset="-122"/>
                          <a:cs typeface="WinSoft Pro" pitchFamily="34" charset="-120"/>
                        </a:rPr>
                        <a:t>مؤشرات</a:t>
                      </a:r>
                      <a:r>
                        <a:rPr lang="en-US" sz="2000" dirty="0">
                          <a:solidFill>
                            <a:srgbClr val="384653"/>
                          </a:solidFill>
                          <a:latin typeface="WinSoft Pro" pitchFamily="34" charset="0"/>
                          <a:ea typeface="WinSoft Pro" pitchFamily="34" charset="-122"/>
                          <a:cs typeface="WinSoft Pro" pitchFamily="34" charset="-120"/>
                        </a:rPr>
                        <a:t> الأداء</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المخاطر المحتملة واحتمالية حدوثها وأثرها وإجراءات التعامل معها.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11. </a:t>
                      </a:r>
                      <a:r>
                        <a:rPr lang="en-US" sz="2000" dirty="0" err="1">
                          <a:solidFill>
                            <a:srgbClr val="384653"/>
                          </a:solidFill>
                          <a:latin typeface="WinSoft Pro" pitchFamily="34" charset="0"/>
                          <a:ea typeface="WinSoft Pro" pitchFamily="34" charset="-122"/>
                          <a:cs typeface="WinSoft Pro" pitchFamily="34" charset="-120"/>
                        </a:rPr>
                        <a:t>المخاطر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78222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نطاق التطبيق التجريبي، والفئة أو الموقع المستهدف، والمدة، وما سيتم اختباره.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12. </a:t>
                      </a:r>
                      <a:r>
                        <a:rPr lang="en-US" sz="2000" dirty="0" err="1">
                          <a:solidFill>
                            <a:srgbClr val="384653"/>
                          </a:solidFill>
                          <a:latin typeface="WinSoft Pro" pitchFamily="34" charset="0"/>
                          <a:ea typeface="WinSoft Pro" pitchFamily="34" charset="-122"/>
                          <a:cs typeface="WinSoft Pro" pitchFamily="34" charset="-120"/>
                        </a:rPr>
                        <a:t>التطبيق</a:t>
                      </a:r>
                      <a:r>
                        <a:rPr lang="en-US" sz="2000" dirty="0">
                          <a:solidFill>
                            <a:srgbClr val="384653"/>
                          </a:solidFill>
                          <a:latin typeface="WinSoft Pro" pitchFamily="34" charset="0"/>
                          <a:ea typeface="WinSoft Pro" pitchFamily="34" charset="-122"/>
                          <a:cs typeface="WinSoft Pro" pitchFamily="34" charset="-120"/>
                        </a:rPr>
                        <a:t> التجريبي (Pilot)</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النقاط التي سيتم عندها اتخاذ قرار بالاستمرار أو التعديل أو التوسع أو الإيقاف.</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13. </a:t>
                      </a:r>
                      <a:r>
                        <a:rPr lang="en-US" sz="2000" dirty="0" err="1">
                          <a:solidFill>
                            <a:srgbClr val="384653"/>
                          </a:solidFill>
                          <a:latin typeface="WinSoft Pro" pitchFamily="34" charset="0"/>
                          <a:ea typeface="WinSoft Pro" pitchFamily="34" charset="-122"/>
                          <a:cs typeface="WinSoft Pro" pitchFamily="34" charset="-120"/>
                        </a:rPr>
                        <a:t>نقاط</a:t>
                      </a:r>
                      <a:r>
                        <a:rPr lang="en-US" sz="2000" dirty="0">
                          <a:solidFill>
                            <a:srgbClr val="384653"/>
                          </a:solidFill>
                          <a:latin typeface="WinSoft Pro" pitchFamily="34" charset="0"/>
                          <a:ea typeface="WinSoft Pro" pitchFamily="34" charset="-122"/>
                          <a:cs typeface="WinSoft Pro" pitchFamily="34" charset="-120"/>
                        </a:rPr>
                        <a:t> القرار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9528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تقديم قرار نهائي بشأن تطبيق الاتجاه، مع تبرير التوصية ومتطلبات الانتقال إلى المرحلة التالية.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latin typeface="WinSoft Pro" charset="0"/>
                          <a:ea typeface="WinSoft Pro" charset="0"/>
                          <a:cs typeface="WinSoft Pro" charset="0"/>
                        </a:rPr>
                        <a:t>14. </a:t>
                      </a:r>
                      <a:r>
                        <a:rPr lang="ar-JO" sz="2000">
                          <a:latin typeface="WinSoft Pro" charset="0"/>
                          <a:ea typeface="WinSoft Pro" charset="0"/>
                          <a:cs typeface="WinSoft Pro" charset="0"/>
                        </a:rPr>
                        <a:t>القرار والتوصية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nvSpPr>
        <p:spPr>
          <a:xfrm>
            <a:off x="631908" y="782935"/>
            <a:ext cx="10927878" cy="504726"/>
          </a:xfrm>
          <a:prstGeom prst="rect">
            <a:avLst/>
          </a:prstGeom>
          <a:noFill/>
          <a:ln/>
        </p:spPr>
        <p:txBody>
          <a:bodyPr wrap="none" lIns="0" tIns="0" rIns="0" bIns="0" rtlCol="0" anchor="t"/>
          <a:lstStyle/>
          <a:p>
            <a:pPr algn="r" rtl="1">
              <a:lnSpc>
                <a:spcPct val="104000"/>
              </a:lnSpc>
            </a:pPr>
            <a:r>
              <a:rPr lang="ar-SA" altLang="en-US" sz="31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3150" dirty="0">
                <a:solidFill>
                  <a:srgbClr val="2E3C4E"/>
                </a:solidFill>
                <a:latin typeface="GE SS Two Light" pitchFamily="34" charset="0"/>
                <a:ea typeface="GE SS Two Light" pitchFamily="34" charset="-122"/>
                <a:cs typeface="GE SS Two Light" pitchFamily="34" charset="-120"/>
              </a:rPr>
              <a:t>— قالب خطة التنفيذ</a:t>
            </a:r>
            <a:endParaRPr lang="ar-SA" sz="3150" dirty="0"/>
          </a:p>
        </p:txBody>
      </p:sp>
      <p:sp>
        <p:nvSpPr>
          <p:cNvPr id="3" name="Text 1"/>
          <p:cNvSpPr/>
          <p:nvPr/>
        </p:nvSpPr>
        <p:spPr>
          <a:xfrm>
            <a:off x="22324" y="1613694"/>
            <a:ext cx="11537463"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يمكن إعطاء المتعلمين القالب التالي ليقوموا بتعبئته:</a:t>
            </a:r>
            <a:endParaRPr lang="ar-SA" sz="2000" dirty="0"/>
          </a:p>
        </p:txBody>
      </p:sp>
      <p:graphicFrame>
        <p:nvGraphicFramePr>
          <p:cNvPr id="69" name="Table 0"/>
          <p:cNvGraphicFramePr>
            <a:graphicFrameLocks noGrp="1"/>
          </p:cNvGraphicFramePr>
          <p:nvPr>
            <p:extLst>
              <p:ext uri="{D42A27DB-BD31-4B8C-83A1-F6EECF244321}">
                <p14:modId xmlns:p14="http://schemas.microsoft.com/office/powerpoint/2010/main" val="2727873006"/>
              </p:ext>
            </p:extLst>
          </p:nvPr>
        </p:nvGraphicFramePr>
        <p:xfrm>
          <a:off x="631908" y="2080816"/>
          <a:ext cx="10927878" cy="3981354"/>
        </p:xfrm>
        <a:graphic>
          <a:graphicData uri="http://schemas.openxmlformats.org/drawingml/2006/table">
            <a:tbl>
              <a:tblPr/>
              <a:tblGrid>
                <a:gridCol w="5294330">
                  <a:extLst>
                    <a:ext uri="{9D8B030D-6E8A-4147-A177-3AD203B41FA5}">
                      <a16:colId xmlns:a16="http://schemas.microsoft.com/office/drawing/2014/main" val="20000"/>
                    </a:ext>
                  </a:extLst>
                </a:gridCol>
                <a:gridCol w="3727048">
                  <a:extLst>
                    <a:ext uri="{9D8B030D-6E8A-4147-A177-3AD203B41FA5}">
                      <a16:colId xmlns:a16="http://schemas.microsoft.com/office/drawing/2014/main" val="20001"/>
                    </a:ext>
                  </a:extLst>
                </a:gridCol>
                <a:gridCol w="1906500">
                  <a:extLst>
                    <a:ext uri="{9D8B030D-6E8A-4147-A177-3AD203B41FA5}">
                      <a16:colId xmlns:a16="http://schemas.microsoft.com/office/drawing/2014/main" val="20002"/>
                    </a:ext>
                  </a:extLst>
                </a:gridCol>
              </a:tblGrid>
              <a:tr h="495288">
                <a:tc>
                  <a:txBody>
                    <a:bodyPr/>
                    <a:lstStyle/>
                    <a:p>
                      <a:pPr marL="0" indent="0" algn="ctr" rtl="1">
                        <a:buNone/>
                      </a:pPr>
                      <a:r>
                        <a:rPr lang="en-US" sz="2400" b="1" dirty="0">
                          <a:solidFill>
                            <a:schemeClr val="bg1"/>
                          </a:solidFill>
                          <a:latin typeface="WinSoft Pro" pitchFamily="34" charset="0"/>
                          <a:ea typeface="WinSoft Pro" pitchFamily="34" charset="-122"/>
                          <a:cs typeface="WinSoft Pro" pitchFamily="34" charset="-120"/>
                        </a:rPr>
                        <a:t>إجابة المجموعة</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chemeClr val="bg1"/>
                          </a:solidFill>
                          <a:latin typeface="WinSoft Pro" pitchFamily="34" charset="0"/>
                          <a:ea typeface="WinSoft Pro" pitchFamily="34" charset="-122"/>
                          <a:cs typeface="WinSoft Pro" pitchFamily="34" charset="-120"/>
                        </a:rPr>
                        <a:t>ما يجب تحديده</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chemeClr val="bg1"/>
                          </a:solidFill>
                          <a:latin typeface="WinSoft Pro" pitchFamily="34" charset="0"/>
                          <a:ea typeface="WinSoft Pro" pitchFamily="34" charset="-122"/>
                          <a:cs typeface="WinSoft Pro" pitchFamily="34" charset="-120"/>
                        </a:rPr>
                        <a:t>القسم</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المشكلة التشغيلية؟ وما الأدلة عليها؟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المشكلة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من المستفيد؟ وما احتياجاته؟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 المستهدفة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الاتجاه؟ ولماذا تم اختياره؟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الاتجاه المختار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من الجهات المعنية؟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أصحاب المصلحة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من يفعل ماذا؟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الأدوار والمسؤوليات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98463">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الإجراءات المطلوبة؟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الأنشطة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95288">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الموارد المطلوبة؟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nvSpPr>
        <p:spPr>
          <a:xfrm>
            <a:off x="631908" y="787797"/>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1.3</a:t>
            </a:r>
            <a:r>
              <a:rPr lang="ar-SA" altLang="en-US" sz="3350" dirty="0">
                <a:solidFill>
                  <a:srgbClr val="2E3C4E"/>
                </a:solidFill>
                <a:latin typeface="GE SS Two Light" pitchFamily="34" charset="0"/>
                <a:ea typeface="GE SS Two Light" pitchFamily="34" charset="-122"/>
                <a:cs typeface="GE SS Two Light" pitchFamily="34" charset="-120"/>
              </a:rPr>
              <a:t> — قالب خطة التنفيذ</a:t>
            </a:r>
            <a:endParaRPr lang="ar-SA" sz="3350" dirty="0"/>
          </a:p>
        </p:txBody>
      </p:sp>
      <p:graphicFrame>
        <p:nvGraphicFramePr>
          <p:cNvPr id="70" name="Table 0"/>
          <p:cNvGraphicFramePr>
            <a:graphicFrameLocks noGrp="1"/>
          </p:cNvGraphicFramePr>
          <p:nvPr>
            <p:extLst>
              <p:ext uri="{D42A27DB-BD31-4B8C-83A1-F6EECF244321}">
                <p14:modId xmlns:p14="http://schemas.microsoft.com/office/powerpoint/2010/main" val="789379633"/>
              </p:ext>
            </p:extLst>
          </p:nvPr>
        </p:nvGraphicFramePr>
        <p:xfrm>
          <a:off x="631908" y="1687810"/>
          <a:ext cx="10927878" cy="4369482"/>
        </p:xfrm>
        <a:graphic>
          <a:graphicData uri="http://schemas.openxmlformats.org/drawingml/2006/table">
            <a:tbl>
              <a:tblPr/>
              <a:tblGrid>
                <a:gridCol w="4235367">
                  <a:extLst>
                    <a:ext uri="{9D8B030D-6E8A-4147-A177-3AD203B41FA5}">
                      <a16:colId xmlns:a16="http://schemas.microsoft.com/office/drawing/2014/main" val="20000"/>
                    </a:ext>
                  </a:extLst>
                </a:gridCol>
                <a:gridCol w="4438650">
                  <a:extLst>
                    <a:ext uri="{9D8B030D-6E8A-4147-A177-3AD203B41FA5}">
                      <a16:colId xmlns:a16="http://schemas.microsoft.com/office/drawing/2014/main" val="20001"/>
                    </a:ext>
                  </a:extLst>
                </a:gridCol>
                <a:gridCol w="2253861">
                  <a:extLst>
                    <a:ext uri="{9D8B030D-6E8A-4147-A177-3AD203B41FA5}">
                      <a16:colId xmlns:a16="http://schemas.microsoft.com/office/drawing/2014/main" val="20002"/>
                    </a:ext>
                  </a:extLst>
                </a:gridCol>
              </a:tblGrid>
              <a:tr h="543804">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إجابة المجموعة</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ما يجب تحديده</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القسم</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ما القيود التي يجب مراعاتها؟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قيود الأونروا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ما المخاطر وكيف سيتم التعامل معها؟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المخاطر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ما مراحل التنفيذ ومواعيدها؟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الجدول الزمني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كيف سنقيس التقدم والنتائج؟</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المؤشرات</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أين؟ لمن؟ لمدة كم؟ وماذا سنختبر؟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التطبيق التجريبي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46979">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متى نقرر الاستمرار/التعديل/التوسع/الإيقاف؟</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نقاط القرار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43804">
                <a:tc>
                  <a:txBody>
                    <a:bodyPr/>
                    <a:lstStyle/>
                    <a:p>
                      <a:pPr marL="0" indent="0" algn="r">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ما القرار المقترح؟ ولماذا؟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القرار والتوصية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nvSpPr>
        <p:spPr>
          <a:xfrm>
            <a:off x="631908" y="675481"/>
            <a:ext cx="10927878" cy="564158"/>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550" dirty="0">
                <a:solidFill>
                  <a:srgbClr val="2E3C4E"/>
                </a:solidFill>
                <a:latin typeface="GE SS Two Light" pitchFamily="34" charset="0"/>
                <a:ea typeface="GE SS Two Light" pitchFamily="34" charset="-122"/>
                <a:cs typeface="GE SS Two Light" pitchFamily="34" charset="-120"/>
              </a:rPr>
              <a:t> — تقييم خطة التنفيذ</a:t>
            </a:r>
            <a:endParaRPr lang="ar-SA" sz="3550" dirty="0"/>
          </a:p>
        </p:txBody>
      </p:sp>
      <p:sp>
        <p:nvSpPr>
          <p:cNvPr id="3" name="Text 1"/>
          <p:cNvSpPr/>
          <p:nvPr/>
        </p:nvSpPr>
        <p:spPr>
          <a:xfrm>
            <a:off x="22324" y="1646932"/>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تُقيّم الخطة المكتملة وفق المصفوفة الآتية:</a:t>
            </a:r>
            <a:endParaRPr lang="ar-SA" sz="1650" dirty="0"/>
          </a:p>
        </p:txBody>
      </p:sp>
      <p:graphicFrame>
        <p:nvGraphicFramePr>
          <p:cNvPr id="71" name="Table 0"/>
          <p:cNvGraphicFramePr>
            <a:graphicFrameLocks noGrp="1"/>
          </p:cNvGraphicFramePr>
          <p:nvPr>
            <p:extLst>
              <p:ext uri="{D42A27DB-BD31-4B8C-83A1-F6EECF244321}">
                <p14:modId xmlns:p14="http://schemas.microsoft.com/office/powerpoint/2010/main" val="459097616"/>
              </p:ext>
            </p:extLst>
          </p:nvPr>
        </p:nvGraphicFramePr>
        <p:xfrm>
          <a:off x="631908" y="2210495"/>
          <a:ext cx="10927879" cy="3964698"/>
        </p:xfrm>
        <a:graphic>
          <a:graphicData uri="http://schemas.openxmlformats.org/drawingml/2006/table">
            <a:tbl>
              <a:tblPr/>
              <a:tblGrid>
                <a:gridCol w="1092788">
                  <a:extLst>
                    <a:ext uri="{9D8B030D-6E8A-4147-A177-3AD203B41FA5}">
                      <a16:colId xmlns:a16="http://schemas.microsoft.com/office/drawing/2014/main" val="20000"/>
                    </a:ext>
                  </a:extLst>
                </a:gridCol>
                <a:gridCol w="7649515">
                  <a:extLst>
                    <a:ext uri="{9D8B030D-6E8A-4147-A177-3AD203B41FA5}">
                      <a16:colId xmlns:a16="http://schemas.microsoft.com/office/drawing/2014/main" val="20001"/>
                    </a:ext>
                  </a:extLst>
                </a:gridCol>
                <a:gridCol w="2185576">
                  <a:extLst>
                    <a:ext uri="{9D8B030D-6E8A-4147-A177-3AD203B41FA5}">
                      <a16:colId xmlns:a16="http://schemas.microsoft.com/office/drawing/2014/main" val="20002"/>
                    </a:ext>
                  </a:extLst>
                </a:gridCol>
              </a:tblGrid>
              <a:tr h="597778">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الدرجة</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مؤشرات الأداء</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معيار التقييم</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93858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المشكلة بصورة واضحة، ويدعمها بالأدلة، ويحدد الفئة المستهدفة واحتياجاتها بدقة.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المشكلة والفئة المستهدفة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04128">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يختار اتجاهًا مناسبًا ويربط الاختيار بنتائج التقييم والأدلة.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الاتجاه وتبريره</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04128">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أصحاب المصلحة الرئيسيين وأدوارهم ومسؤولياتهم بوضوح.</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أصحاب المصلحة والأدوار</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04128">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أنشطة مترابطة وقابلة للتنفيذ والموارد اللازمة لتنفيذها.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الأنشطة والموارد</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97778">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القيود المؤسسية والتشغيلية ذات الصلة ويقترح كيفية التعامل معها.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مراعاة سياق الأونروا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nvSpPr>
        <p:spPr>
          <a:xfrm>
            <a:off x="631908" y="752673"/>
            <a:ext cx="10927878" cy="534491"/>
          </a:xfrm>
          <a:prstGeom prst="rect">
            <a:avLst/>
          </a:prstGeom>
          <a:noFill/>
          <a:ln/>
        </p:spPr>
        <p:txBody>
          <a:bodyPr wrap="none" lIns="0" tIns="0" rIns="0" bIns="0" rtlCol="0" anchor="t"/>
          <a:lstStyle/>
          <a:p>
            <a:pPr algn="r" rtl="1">
              <a:lnSpc>
                <a:spcPct val="104000"/>
              </a:lnSpc>
            </a:pPr>
            <a:r>
              <a:rPr lang="ar-SA" altLang="en-US" sz="3350" dirty="0">
                <a:solidFill>
                  <a:srgbClr val="2E3C4E"/>
                </a:solidFill>
                <a:latin typeface="GE SS Two Light" pitchFamily="34" charset="0"/>
                <a:ea typeface="GE SS Two Light" pitchFamily="34" charset="-122"/>
                <a:cs typeface="GE SS Two Light" pitchFamily="34" charset="-120"/>
              </a:rPr>
              <a:t>النشاط </a:t>
            </a:r>
            <a:r>
              <a:rPr lang="en-US" altLang="en-US" sz="3350" dirty="0">
                <a:solidFill>
                  <a:srgbClr val="2E3C4E"/>
                </a:solidFill>
                <a:latin typeface="Myriad "/>
                <a:ea typeface="GE SS Two Light" pitchFamily="34" charset="-122"/>
                <a:cs typeface="GE SS Two Light" pitchFamily="34" charset="-120"/>
              </a:rPr>
              <a:t>1.3</a:t>
            </a:r>
            <a:r>
              <a:rPr lang="ar-SA" altLang="en-US" sz="3350" dirty="0">
                <a:solidFill>
                  <a:srgbClr val="2E3C4E"/>
                </a:solidFill>
                <a:latin typeface="GE SS Two Light" pitchFamily="34" charset="0"/>
                <a:ea typeface="GE SS Two Light" pitchFamily="34" charset="-122"/>
                <a:cs typeface="GE SS Two Light" pitchFamily="34" charset="-120"/>
              </a:rPr>
              <a:t> — تقييم خطة التنفيذ</a:t>
            </a:r>
            <a:endParaRPr lang="ar-SA" sz="3350" dirty="0"/>
          </a:p>
        </p:txBody>
      </p:sp>
      <p:graphicFrame>
        <p:nvGraphicFramePr>
          <p:cNvPr id="72" name="Table 0"/>
          <p:cNvGraphicFramePr>
            <a:graphicFrameLocks noGrp="1"/>
          </p:cNvGraphicFramePr>
          <p:nvPr>
            <p:extLst>
              <p:ext uri="{D42A27DB-BD31-4B8C-83A1-F6EECF244321}">
                <p14:modId xmlns:p14="http://schemas.microsoft.com/office/powerpoint/2010/main" val="1885191222"/>
              </p:ext>
            </p:extLst>
          </p:nvPr>
        </p:nvGraphicFramePr>
        <p:xfrm>
          <a:off x="631908" y="1652687"/>
          <a:ext cx="10927879" cy="4439827"/>
        </p:xfrm>
        <a:graphic>
          <a:graphicData uri="http://schemas.openxmlformats.org/drawingml/2006/table">
            <a:tbl>
              <a:tblPr/>
              <a:tblGrid>
                <a:gridCol w="1092788">
                  <a:extLst>
                    <a:ext uri="{9D8B030D-6E8A-4147-A177-3AD203B41FA5}">
                      <a16:colId xmlns:a16="http://schemas.microsoft.com/office/drawing/2014/main" val="20000"/>
                    </a:ext>
                  </a:extLst>
                </a:gridCol>
                <a:gridCol w="7649515">
                  <a:extLst>
                    <a:ext uri="{9D8B030D-6E8A-4147-A177-3AD203B41FA5}">
                      <a16:colId xmlns:a16="http://schemas.microsoft.com/office/drawing/2014/main" val="20001"/>
                    </a:ext>
                  </a:extLst>
                </a:gridCol>
                <a:gridCol w="2185576">
                  <a:extLst>
                    <a:ext uri="{9D8B030D-6E8A-4147-A177-3AD203B41FA5}">
                      <a16:colId xmlns:a16="http://schemas.microsoft.com/office/drawing/2014/main" val="20002"/>
                    </a:ext>
                  </a:extLst>
                </a:gridCol>
              </a:tblGrid>
              <a:tr h="852466">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               الدرجة             </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               مؤشرات الأداء             </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           معيار التقييم             </a:t>
                      </a:r>
                      <a:endParaRPr lang="en-US" sz="20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المخاطر الرئيسية ويقترح إجراءات مناسبة للتعامل معها.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المخاطر وإدارتها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يقدم تسلسلًا زمنيًا منطقيًا وواقعيًا لمراحل التنفيذ.</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الجدول الزمني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مؤشرات واضحة وقابلة للقياس ترتبط بالأنشطة والنتائج المتوقعة.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مؤشرات الأداء</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55641">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يحدد نطاق الـPilot وآلية تنفيذه، ويضع نقاط قرار واضحة للاستمرار أو التعديل أو التوسع أو الإيقاف.</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التطبيق التجريبي ونقاط القرار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6979">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يقدم قرارًا وتوصية واضحة ومبررة وقابلة للتنفيذ.</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القرار والتوصية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43804">
                <a:tc>
                  <a:txBody>
                    <a:bodyPr/>
                    <a:lstStyle/>
                    <a:p>
                      <a:pPr marL="0" indent="0" algn="ctr" rtl="1">
                        <a:buNone/>
                      </a:pPr>
                      <a:r>
                        <a:rPr lang="en-US" sz="2000" dirty="0">
                          <a:solidFill>
                            <a:srgbClr val="272525"/>
                          </a:solidFill>
                          <a:latin typeface="WinSoft Pro" pitchFamily="34" charset="0"/>
                          <a:ea typeface="WinSoft Pro" pitchFamily="34" charset="-122"/>
                          <a:cs typeface="WinSoft Pro" pitchFamily="34" charset="-120"/>
                        </a:rPr>
                        <a:t>100</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E8F4FB"/>
                    </a:solidFill>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E8F4FB"/>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المجموع</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E8F4FB"/>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nvSpPr>
        <p:spPr>
          <a:xfrm>
            <a:off x="631908" y="755352"/>
            <a:ext cx="10927878" cy="564158"/>
          </a:xfrm>
          <a:prstGeom prst="rect">
            <a:avLst/>
          </a:prstGeom>
          <a:noFill/>
          <a:ln/>
        </p:spPr>
        <p:txBody>
          <a:bodyPr wrap="none" lIns="0" tIns="0" rIns="0" bIns="0" rtlCol="0" anchor="t"/>
          <a:lstStyle/>
          <a:p>
            <a:pPr algn="r" rtl="1">
              <a:lnSpc>
                <a:spcPct val="104000"/>
              </a:lnSpc>
            </a:pPr>
            <a:r>
              <a:rPr lang="ar-SA" altLang="en-US" sz="355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1.3</a:t>
            </a:r>
            <a:r>
              <a:rPr lang="ar-SA" altLang="en-US" sz="3550" dirty="0">
                <a:solidFill>
                  <a:srgbClr val="2E3C4E"/>
                </a:solidFill>
                <a:latin typeface="GE SS Two Light" pitchFamily="34" charset="0"/>
                <a:ea typeface="GE SS Two Light" pitchFamily="34" charset="-122"/>
                <a:cs typeface="GE SS Two Light" pitchFamily="34" charset="-120"/>
              </a:rPr>
              <a:t> — مستويات الأداء </a:t>
            </a:r>
            <a:endParaRPr lang="ar-SA" sz="3550" dirty="0"/>
          </a:p>
        </p:txBody>
      </p:sp>
      <p:sp>
        <p:nvSpPr>
          <p:cNvPr id="3" name="Shape 1"/>
          <p:cNvSpPr/>
          <p:nvPr/>
        </p:nvSpPr>
        <p:spPr>
          <a:xfrm>
            <a:off x="11373657" y="1726803"/>
            <a:ext cx="25399" cy="4375845"/>
          </a:xfrm>
          <a:prstGeom prst="roundRect">
            <a:avLst>
              <a:gd name="adj" fmla="val 50001"/>
            </a:avLst>
          </a:prstGeom>
          <a:solidFill>
            <a:srgbClr val="000000">
              <a:alpha val="8000"/>
            </a:srgbClr>
          </a:solidFill>
          <a:ln/>
        </p:spPr>
      </p:sp>
      <p:sp>
        <p:nvSpPr>
          <p:cNvPr id="4" name="Shape 2"/>
          <p:cNvSpPr/>
          <p:nvPr/>
        </p:nvSpPr>
        <p:spPr>
          <a:xfrm>
            <a:off x="10781336" y="2108299"/>
            <a:ext cx="643120" cy="25400"/>
          </a:xfrm>
          <a:prstGeom prst="roundRect">
            <a:avLst>
              <a:gd name="adj" fmla="val 49999"/>
            </a:avLst>
          </a:prstGeom>
          <a:solidFill>
            <a:srgbClr val="0094D5"/>
          </a:solidFill>
          <a:ln/>
        </p:spPr>
      </p:sp>
      <p:sp>
        <p:nvSpPr>
          <p:cNvPr id="5" name="Shape 3"/>
          <p:cNvSpPr/>
          <p:nvPr/>
        </p:nvSpPr>
        <p:spPr>
          <a:xfrm>
            <a:off x="11318691" y="2040632"/>
            <a:ext cx="160730" cy="160734"/>
          </a:xfrm>
          <a:prstGeom prst="ellipse">
            <a:avLst/>
          </a:prstGeom>
          <a:solidFill>
            <a:srgbClr val="00AEEF"/>
          </a:solidFill>
          <a:ln/>
        </p:spPr>
      </p:sp>
      <p:sp>
        <p:nvSpPr>
          <p:cNvPr id="6" name="Shape 4"/>
          <p:cNvSpPr/>
          <p:nvPr/>
        </p:nvSpPr>
        <p:spPr>
          <a:xfrm>
            <a:off x="631908" y="1726803"/>
            <a:ext cx="10123929" cy="788491"/>
          </a:xfrm>
          <a:prstGeom prst="roundRect">
            <a:avLst>
              <a:gd name="adj" fmla="val 40787"/>
            </a:avLst>
          </a:prstGeom>
          <a:solidFill>
            <a:srgbClr val="00AEEF"/>
          </a:solidFill>
          <a:ln w="12700">
            <a:solidFill>
              <a:srgbClr val="00AEEF"/>
            </a:solidFill>
            <a:prstDash val="solid"/>
          </a:ln>
        </p:spPr>
      </p:sp>
      <p:sp>
        <p:nvSpPr>
          <p:cNvPr id="7" name="Text 5"/>
          <p:cNvSpPr/>
          <p:nvPr/>
        </p:nvSpPr>
        <p:spPr>
          <a:xfrm>
            <a:off x="858915" y="1953816"/>
            <a:ext cx="9669915" cy="334466"/>
          </a:xfrm>
          <a:prstGeom prst="rect">
            <a:avLst/>
          </a:prstGeom>
          <a:noFill/>
          <a:ln/>
        </p:spPr>
        <p:txBody>
          <a:bodyPr wrap="none" lIns="0" tIns="0" rIns="0" bIns="0" rtlCol="0" anchor="t"/>
          <a:lstStyle/>
          <a:p>
            <a:pPr marL="0" indent="0" algn="r" rtl="1">
              <a:lnSpc>
                <a:spcPct val="130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متقن : الخطة مكتملة ومترابطة وقابلة للتطبيق، وتستند القرارات والتوصيات فيها إلى أدلة واضحة</a:t>
            </a:r>
            <a:endParaRPr lang="ar-SA" sz="2000" b="1" dirty="0">
              <a:solidFill>
                <a:schemeClr val="bg1"/>
              </a:solidFill>
            </a:endParaRPr>
          </a:p>
        </p:txBody>
      </p:sp>
      <p:sp>
        <p:nvSpPr>
          <p:cNvPr id="8" name="Shape 6"/>
          <p:cNvSpPr/>
          <p:nvPr/>
        </p:nvSpPr>
        <p:spPr>
          <a:xfrm>
            <a:off x="10781336" y="3304084"/>
            <a:ext cx="643120" cy="25400"/>
          </a:xfrm>
          <a:prstGeom prst="roundRect">
            <a:avLst>
              <a:gd name="adj" fmla="val 49999"/>
            </a:avLst>
          </a:prstGeom>
          <a:solidFill>
            <a:srgbClr val="0094D5"/>
          </a:solidFill>
          <a:ln/>
        </p:spPr>
      </p:sp>
      <p:sp>
        <p:nvSpPr>
          <p:cNvPr id="9" name="Shape 7"/>
          <p:cNvSpPr/>
          <p:nvPr/>
        </p:nvSpPr>
        <p:spPr>
          <a:xfrm>
            <a:off x="11318691" y="3236416"/>
            <a:ext cx="160730" cy="160734"/>
          </a:xfrm>
          <a:prstGeom prst="ellipse">
            <a:avLst/>
          </a:prstGeom>
          <a:solidFill>
            <a:srgbClr val="00AEEF"/>
          </a:solidFill>
          <a:ln/>
        </p:spPr>
      </p:sp>
      <p:sp>
        <p:nvSpPr>
          <p:cNvPr id="10" name="Shape 8"/>
          <p:cNvSpPr/>
          <p:nvPr/>
        </p:nvSpPr>
        <p:spPr>
          <a:xfrm>
            <a:off x="631908" y="2922588"/>
            <a:ext cx="10123929" cy="788491"/>
          </a:xfrm>
          <a:prstGeom prst="roundRect">
            <a:avLst>
              <a:gd name="adj" fmla="val 40787"/>
            </a:avLst>
          </a:prstGeom>
          <a:solidFill>
            <a:srgbClr val="00AEEF"/>
          </a:solidFill>
          <a:ln w="12700">
            <a:solidFill>
              <a:srgbClr val="00AEEF"/>
            </a:solidFill>
            <a:prstDash val="solid"/>
          </a:ln>
        </p:spPr>
      </p:sp>
      <p:sp>
        <p:nvSpPr>
          <p:cNvPr id="11" name="Text 9"/>
          <p:cNvSpPr/>
          <p:nvPr/>
        </p:nvSpPr>
        <p:spPr>
          <a:xfrm>
            <a:off x="858915" y="3149600"/>
            <a:ext cx="9669915" cy="334466"/>
          </a:xfrm>
          <a:prstGeom prst="rect">
            <a:avLst/>
          </a:prstGeom>
          <a:noFill/>
          <a:ln/>
        </p:spPr>
        <p:txBody>
          <a:bodyPr wrap="none" lIns="0" tIns="0" rIns="0" bIns="0" rtlCol="0" anchor="t"/>
          <a:lstStyle/>
          <a:p>
            <a:pPr marL="0" indent="0" algn="r" rtl="1">
              <a:lnSpc>
                <a:spcPct val="13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متمكن: الخطة تحقق معظم المتطلبات، مع وجود بعض الجوانب التي تحتاج إلى تحسين</a:t>
            </a:r>
            <a:endParaRPr lang="ar-SA" sz="2000" dirty="0">
              <a:solidFill>
                <a:schemeClr val="bg1"/>
              </a:solidFill>
            </a:endParaRPr>
          </a:p>
        </p:txBody>
      </p:sp>
      <p:sp>
        <p:nvSpPr>
          <p:cNvPr id="12" name="Shape 10"/>
          <p:cNvSpPr/>
          <p:nvPr/>
        </p:nvSpPr>
        <p:spPr>
          <a:xfrm>
            <a:off x="10781336" y="4499868"/>
            <a:ext cx="643120" cy="25400"/>
          </a:xfrm>
          <a:prstGeom prst="roundRect">
            <a:avLst>
              <a:gd name="adj" fmla="val 49999"/>
            </a:avLst>
          </a:prstGeom>
          <a:solidFill>
            <a:srgbClr val="0094D5"/>
          </a:solidFill>
          <a:ln/>
        </p:spPr>
      </p:sp>
      <p:sp>
        <p:nvSpPr>
          <p:cNvPr id="13" name="Shape 11"/>
          <p:cNvSpPr/>
          <p:nvPr/>
        </p:nvSpPr>
        <p:spPr>
          <a:xfrm>
            <a:off x="11318691" y="4432201"/>
            <a:ext cx="160730" cy="160734"/>
          </a:xfrm>
          <a:prstGeom prst="ellipse">
            <a:avLst/>
          </a:prstGeom>
          <a:solidFill>
            <a:srgbClr val="00AEEF"/>
          </a:solidFill>
          <a:ln/>
        </p:spPr>
      </p:sp>
      <p:sp>
        <p:nvSpPr>
          <p:cNvPr id="14" name="Shape 12"/>
          <p:cNvSpPr/>
          <p:nvPr/>
        </p:nvSpPr>
        <p:spPr>
          <a:xfrm>
            <a:off x="631908" y="4118372"/>
            <a:ext cx="10123929" cy="788491"/>
          </a:xfrm>
          <a:prstGeom prst="roundRect">
            <a:avLst>
              <a:gd name="adj" fmla="val 40787"/>
            </a:avLst>
          </a:prstGeom>
          <a:solidFill>
            <a:srgbClr val="00AEEF"/>
          </a:solidFill>
          <a:ln w="12700">
            <a:solidFill>
              <a:srgbClr val="00AEEF"/>
            </a:solidFill>
            <a:prstDash val="solid"/>
          </a:ln>
        </p:spPr>
      </p:sp>
      <p:sp>
        <p:nvSpPr>
          <p:cNvPr id="15" name="Text 13"/>
          <p:cNvSpPr/>
          <p:nvPr/>
        </p:nvSpPr>
        <p:spPr>
          <a:xfrm>
            <a:off x="858915" y="4345384"/>
            <a:ext cx="9669915" cy="334466"/>
          </a:xfrm>
          <a:prstGeom prst="rect">
            <a:avLst/>
          </a:prstGeom>
          <a:noFill/>
          <a:ln/>
        </p:spPr>
        <p:txBody>
          <a:bodyPr wrap="none" lIns="0" tIns="0" rIns="0" bIns="0" rtlCol="0" anchor="t"/>
          <a:lstStyle/>
          <a:p>
            <a:pPr marL="0" indent="0" algn="r" rtl="1">
              <a:lnSpc>
                <a:spcPct val="130000"/>
              </a:lnSpc>
              <a:buNone/>
            </a:pPr>
            <a:r>
              <a:rPr lang="ar-SA" altLang="en-US" sz="1650" b="1" dirty="0">
                <a:solidFill>
                  <a:schemeClr val="bg1"/>
                </a:solidFill>
                <a:latin typeface="WinSoft Pro Medium" pitchFamily="34" charset="0"/>
                <a:ea typeface="WinSoft Pro Medium" pitchFamily="34" charset="-122"/>
                <a:cs typeface="WinSoft Pro Medium" pitchFamily="34" charset="-120"/>
              </a:rPr>
              <a:t>نامٍ: الخطة تتضمن العناصر الأساسية، لكن توجد فجوات في الترابط أو الأدلة أو قابلية التنفيذ</a:t>
            </a:r>
            <a:endParaRPr lang="ar-SA" sz="1650" b="1" dirty="0">
              <a:solidFill>
                <a:schemeClr val="bg1"/>
              </a:solidFill>
            </a:endParaRPr>
          </a:p>
        </p:txBody>
      </p:sp>
      <p:sp>
        <p:nvSpPr>
          <p:cNvPr id="16" name="Shape 14"/>
          <p:cNvSpPr/>
          <p:nvPr/>
        </p:nvSpPr>
        <p:spPr>
          <a:xfrm>
            <a:off x="10781336" y="5695652"/>
            <a:ext cx="643120" cy="25400"/>
          </a:xfrm>
          <a:prstGeom prst="roundRect">
            <a:avLst>
              <a:gd name="adj" fmla="val 49999"/>
            </a:avLst>
          </a:prstGeom>
          <a:solidFill>
            <a:srgbClr val="0094D5"/>
          </a:solidFill>
          <a:ln/>
        </p:spPr>
      </p:sp>
      <p:sp>
        <p:nvSpPr>
          <p:cNvPr id="17" name="Shape 15"/>
          <p:cNvSpPr/>
          <p:nvPr/>
        </p:nvSpPr>
        <p:spPr>
          <a:xfrm>
            <a:off x="11318691" y="5627985"/>
            <a:ext cx="160730" cy="160734"/>
          </a:xfrm>
          <a:prstGeom prst="ellipse">
            <a:avLst/>
          </a:prstGeom>
          <a:solidFill>
            <a:srgbClr val="00AEEF"/>
          </a:solidFill>
          <a:ln/>
        </p:spPr>
      </p:sp>
      <p:sp>
        <p:nvSpPr>
          <p:cNvPr id="18" name="Shape 16"/>
          <p:cNvSpPr/>
          <p:nvPr/>
        </p:nvSpPr>
        <p:spPr>
          <a:xfrm>
            <a:off x="631908" y="5314156"/>
            <a:ext cx="10123929" cy="788491"/>
          </a:xfrm>
          <a:prstGeom prst="roundRect">
            <a:avLst>
              <a:gd name="adj" fmla="val 40787"/>
            </a:avLst>
          </a:prstGeom>
          <a:solidFill>
            <a:srgbClr val="00AEEF"/>
          </a:solidFill>
          <a:ln w="12700">
            <a:solidFill>
              <a:srgbClr val="00AEEF"/>
            </a:solidFill>
            <a:prstDash val="solid"/>
          </a:ln>
        </p:spPr>
      </p:sp>
      <p:sp>
        <p:nvSpPr>
          <p:cNvPr id="19" name="Text 17"/>
          <p:cNvSpPr/>
          <p:nvPr/>
        </p:nvSpPr>
        <p:spPr>
          <a:xfrm>
            <a:off x="858915" y="5541169"/>
            <a:ext cx="9669915" cy="334466"/>
          </a:xfrm>
          <a:prstGeom prst="rect">
            <a:avLst/>
          </a:prstGeom>
          <a:noFill/>
          <a:ln/>
        </p:spPr>
        <p:txBody>
          <a:bodyPr wrap="none" lIns="0" tIns="0" rIns="0" bIns="0" rtlCol="0" anchor="t"/>
          <a:lstStyle/>
          <a:p>
            <a:pPr marL="0" indent="0" algn="r" rtl="1">
              <a:lnSpc>
                <a:spcPct val="130000"/>
              </a:lnSpc>
              <a:buNone/>
            </a:pPr>
            <a:r>
              <a:rPr lang="ar-SA" altLang="en-US" sz="1650" b="1" dirty="0">
                <a:solidFill>
                  <a:schemeClr val="bg1"/>
                </a:solidFill>
                <a:latin typeface="WinSoft Pro Medium" pitchFamily="34" charset="0"/>
                <a:ea typeface="WinSoft Pro Medium" pitchFamily="34" charset="-122"/>
                <a:cs typeface="WinSoft Pro Medium" pitchFamily="34" charset="-120"/>
              </a:rPr>
              <a:t>بحاجة إلى تطوير: الخطة غير مكتملة أو تفتقر إلى أدلة وخطوات تنفيذ واضحة</a:t>
            </a:r>
            <a:endParaRPr lang="ar-SA" sz="1650" b="1" dirty="0">
              <a:solidFill>
                <a:schemeClr val="bg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nvSpPr>
        <p:spPr>
          <a:xfrm>
            <a:off x="631908" y="714970"/>
            <a:ext cx="10927878" cy="475059"/>
          </a:xfrm>
          <a:prstGeom prst="rect">
            <a:avLst/>
          </a:prstGeom>
          <a:noFill/>
          <a:ln/>
        </p:spPr>
        <p:txBody>
          <a:bodyPr wrap="none" lIns="0" tIns="0" rIns="0" bIns="0" rtlCol="0" anchor="t"/>
          <a:lstStyle/>
          <a:p>
            <a:pPr algn="r" rtl="1">
              <a:lnSpc>
                <a:spcPct val="104000"/>
              </a:lnSpc>
            </a:pPr>
            <a:r>
              <a:rPr lang="ar-SA" altLang="en-US" sz="295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1.3</a:t>
            </a:r>
            <a:r>
              <a:rPr lang="ar-SA" altLang="en-US" sz="2950" dirty="0">
                <a:solidFill>
                  <a:srgbClr val="2E3C4E"/>
                </a:solidFill>
                <a:latin typeface="GE SS Two Light" pitchFamily="34" charset="0"/>
                <a:ea typeface="GE SS Two Light" pitchFamily="34" charset="-122"/>
                <a:cs typeface="GE SS Two Light" pitchFamily="34" charset="-120"/>
              </a:rPr>
              <a:t> — جدول ربط الاتجاهات المتفق عليها بمعايير اعتمادها</a:t>
            </a:r>
            <a:endParaRPr lang="ar-SA" sz="2950" dirty="0"/>
          </a:p>
        </p:txBody>
      </p:sp>
      <p:graphicFrame>
        <p:nvGraphicFramePr>
          <p:cNvPr id="74" name="Table 0"/>
          <p:cNvGraphicFramePr>
            <a:graphicFrameLocks noGrp="1"/>
          </p:cNvGraphicFramePr>
          <p:nvPr>
            <p:extLst>
              <p:ext uri="{D42A27DB-BD31-4B8C-83A1-F6EECF244321}">
                <p14:modId xmlns:p14="http://schemas.microsoft.com/office/powerpoint/2010/main" val="3626646565"/>
              </p:ext>
            </p:extLst>
          </p:nvPr>
        </p:nvGraphicFramePr>
        <p:xfrm>
          <a:off x="422030" y="1478855"/>
          <a:ext cx="11394830" cy="5161474"/>
        </p:xfrm>
        <a:graphic>
          <a:graphicData uri="http://schemas.openxmlformats.org/drawingml/2006/table">
            <a:tbl>
              <a:tblPr/>
              <a:tblGrid>
                <a:gridCol w="1139483">
                  <a:extLst>
                    <a:ext uri="{9D8B030D-6E8A-4147-A177-3AD203B41FA5}">
                      <a16:colId xmlns:a16="http://schemas.microsoft.com/office/drawing/2014/main" val="20000"/>
                    </a:ext>
                  </a:extLst>
                </a:gridCol>
                <a:gridCol w="1139483">
                  <a:extLst>
                    <a:ext uri="{9D8B030D-6E8A-4147-A177-3AD203B41FA5}">
                      <a16:colId xmlns:a16="http://schemas.microsoft.com/office/drawing/2014/main" val="20001"/>
                    </a:ext>
                  </a:extLst>
                </a:gridCol>
                <a:gridCol w="1280161">
                  <a:extLst>
                    <a:ext uri="{9D8B030D-6E8A-4147-A177-3AD203B41FA5}">
                      <a16:colId xmlns:a16="http://schemas.microsoft.com/office/drawing/2014/main" val="20002"/>
                    </a:ext>
                  </a:extLst>
                </a:gridCol>
                <a:gridCol w="998805">
                  <a:extLst>
                    <a:ext uri="{9D8B030D-6E8A-4147-A177-3AD203B41FA5}">
                      <a16:colId xmlns:a16="http://schemas.microsoft.com/office/drawing/2014/main" val="20003"/>
                    </a:ext>
                  </a:extLst>
                </a:gridCol>
                <a:gridCol w="1139483">
                  <a:extLst>
                    <a:ext uri="{9D8B030D-6E8A-4147-A177-3AD203B41FA5}">
                      <a16:colId xmlns:a16="http://schemas.microsoft.com/office/drawing/2014/main" val="20004"/>
                    </a:ext>
                  </a:extLst>
                </a:gridCol>
                <a:gridCol w="1139483">
                  <a:extLst>
                    <a:ext uri="{9D8B030D-6E8A-4147-A177-3AD203B41FA5}">
                      <a16:colId xmlns:a16="http://schemas.microsoft.com/office/drawing/2014/main" val="20005"/>
                    </a:ext>
                  </a:extLst>
                </a:gridCol>
                <a:gridCol w="1139483">
                  <a:extLst>
                    <a:ext uri="{9D8B030D-6E8A-4147-A177-3AD203B41FA5}">
                      <a16:colId xmlns:a16="http://schemas.microsoft.com/office/drawing/2014/main" val="20006"/>
                    </a:ext>
                  </a:extLst>
                </a:gridCol>
                <a:gridCol w="3418449">
                  <a:extLst>
                    <a:ext uri="{9D8B030D-6E8A-4147-A177-3AD203B41FA5}">
                      <a16:colId xmlns:a16="http://schemas.microsoft.com/office/drawing/2014/main" val="20007"/>
                    </a:ext>
                  </a:extLst>
                </a:gridCol>
              </a:tblGrid>
              <a:tr h="708999">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التحول الرقمي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التماسك</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الأثر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الفعالية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الملاءمة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rgbClr val="272525"/>
                          </a:solidFill>
                          <a:latin typeface="WinSoft Pro" pitchFamily="34" charset="0"/>
                          <a:ea typeface="WinSoft Pro" pitchFamily="34" charset="-122"/>
                          <a:cs typeface="WinSoft Pro" pitchFamily="34" charset="-120"/>
                        </a:rPr>
                        <a:t>الاتجاه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12174">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استخدام الذكاء الاصطناعي والبيانات في دعم قرارات التشغيل.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تقديم خدمات تشغيل متكاملة ومترابطة.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تفعيل الإرشاد والتوجيه المهني.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اكتشاف المواهب والكفايات وتوجيهها مهنيًا.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التحول الرقمي والربط بالمنصات الحكومية.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712174">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الشراكات والتوأمة مع أصحاب العمل والمؤسسات المهنية.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708999">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برامج التشغيل المؤقت والانتقال إلى فرص مستدامة.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Shape 0"/>
          <p:cNvSpPr/>
          <p:nvPr/>
        </p:nvSpPr>
        <p:spPr>
          <a:xfrm>
            <a:off x="5649374" y="1568450"/>
            <a:ext cx="1338527" cy="342999"/>
          </a:xfrm>
          <a:prstGeom prst="roundRect">
            <a:avLst>
              <a:gd name="adj" fmla="val 49999"/>
            </a:avLst>
          </a:prstGeom>
          <a:solidFill>
            <a:srgbClr val="D4E9F7"/>
          </a:solidFill>
          <a:ln/>
        </p:spPr>
      </p:sp>
      <p:sp>
        <p:nvSpPr>
          <p:cNvPr id="5" name="Text 1"/>
          <p:cNvSpPr/>
          <p:nvPr/>
        </p:nvSpPr>
        <p:spPr>
          <a:xfrm>
            <a:off x="5175121" y="1636117"/>
            <a:ext cx="1677449"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 النتاج التمكيني 2</a:t>
            </a:r>
            <a:endParaRPr lang="ar-SA" sz="1400" dirty="0"/>
          </a:p>
        </p:txBody>
      </p:sp>
      <p:sp>
        <p:nvSpPr>
          <p:cNvPr id="6" name="Text 2"/>
          <p:cNvSpPr/>
          <p:nvPr/>
        </p:nvSpPr>
        <p:spPr>
          <a:xfrm>
            <a:off x="631908" y="2001639"/>
            <a:ext cx="6355993" cy="2227064"/>
          </a:xfrm>
          <a:prstGeom prst="rect">
            <a:avLst/>
          </a:prstGeom>
          <a:noFill/>
          <a:ln/>
        </p:spPr>
        <p:txBody>
          <a:bodyPr wrap="square" lIns="0" tIns="0" rIns="0" bIns="0" rtlCol="0" anchor="t">
            <a:normAutofit/>
          </a:bodyPr>
          <a:lstStyle/>
          <a:p>
            <a:pPr marL="0" indent="0" algn="r" rtl="1">
              <a:lnSpc>
                <a:spcPct val="104000"/>
              </a:lnSpc>
              <a:buNone/>
            </a:pPr>
            <a:r>
              <a:rPr lang="ar-JO" altLang="en-US" sz="4650" dirty="0">
                <a:solidFill>
                  <a:srgbClr val="2E3C4E"/>
                </a:solidFill>
                <a:latin typeface="GE SS Two Light" pitchFamily="34" charset="0"/>
                <a:ea typeface="GE SS Two Light" pitchFamily="34" charset="-122"/>
                <a:cs typeface="GE SS Two Light" pitchFamily="34" charset="-120"/>
              </a:rPr>
              <a:t>تنفيذ</a:t>
            </a:r>
            <a:r>
              <a:rPr lang="ar-SA" altLang="en-US" sz="4650" dirty="0">
                <a:solidFill>
                  <a:srgbClr val="2E3C4E"/>
                </a:solidFill>
                <a:latin typeface="GE SS Two Light" pitchFamily="34" charset="0"/>
                <a:ea typeface="GE SS Two Light" pitchFamily="34" charset="-122"/>
                <a:cs typeface="GE SS Two Light" pitchFamily="34" charset="-120"/>
              </a:rPr>
              <a:t> مبادرات مبتكرة للدعم ما بعد التدريب وصولًا للتمويل</a:t>
            </a:r>
            <a:endParaRPr lang="ar-SA" sz="4650" dirty="0"/>
          </a:p>
        </p:txBody>
      </p:sp>
      <p:sp>
        <p:nvSpPr>
          <p:cNvPr id="7" name="Text 3"/>
          <p:cNvSpPr/>
          <p:nvPr/>
        </p:nvSpPr>
        <p:spPr>
          <a:xfrm>
            <a:off x="631908" y="4567238"/>
            <a:ext cx="6355993" cy="722313"/>
          </a:xfrm>
          <a:prstGeom prst="rect">
            <a:avLst/>
          </a:prstGeom>
          <a:noFill/>
          <a:ln/>
        </p:spPr>
        <p:txBody>
          <a:bodyPr wrap="square" lIns="0" tIns="0" rIns="0" bIns="0" rtlCol="0" anchor="t">
            <a:normAutofit/>
          </a:bodyPr>
          <a:lstStyle/>
          <a:p>
            <a:pPr lvl="0" algn="r" rtl="1"/>
            <a:r>
              <a:rPr lang="ar-SA" altLang="en-US" sz="1750" dirty="0">
                <a:solidFill>
                  <a:srgbClr val="384653"/>
                </a:solidFill>
                <a:latin typeface="WinSoft Pro Medium" pitchFamily="34" charset="0"/>
                <a:ea typeface="WinSoft Pro Medium" pitchFamily="34" charset="-122"/>
                <a:cs typeface="WinSoft Pro Medium" pitchFamily="34" charset="-120"/>
              </a:rPr>
              <a:t>عند الانتهاء من أنشطة التعلّم، ستكون قادرًا على </a:t>
            </a:r>
            <a:r>
              <a:rPr lang="ar-SA" sz="1750" dirty="0">
                <a:solidFill>
                  <a:srgbClr val="384653"/>
                </a:solidFill>
                <a:latin typeface="WinSoft Pro Medium" pitchFamily="34" charset="0"/>
                <a:ea typeface="WinSoft Pro Medium" pitchFamily="34" charset="-122"/>
                <a:cs typeface="WinSoft Pro Medium" pitchFamily="34" charset="-120"/>
              </a:rPr>
              <a:t>وضع خطة لتنفيذ   مبادرات مبتكرة  في التشغيل يمكن إدراجها في الأونروا.</a:t>
            </a:r>
            <a:endParaRPr lang="en-US" sz="1750" dirty="0">
              <a:solidFill>
                <a:srgbClr val="384653"/>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6417136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Shape 0"/>
          <p:cNvSpPr/>
          <p:nvPr/>
        </p:nvSpPr>
        <p:spPr>
          <a:xfrm>
            <a:off x="6053978" y="1357511"/>
            <a:ext cx="933923" cy="342999"/>
          </a:xfrm>
          <a:prstGeom prst="roundRect">
            <a:avLst>
              <a:gd name="adj" fmla="val 49999"/>
            </a:avLst>
          </a:prstGeom>
          <a:solidFill>
            <a:srgbClr val="D4E9F7"/>
          </a:solidFill>
          <a:ln/>
        </p:spPr>
      </p:sp>
      <p:sp>
        <p:nvSpPr>
          <p:cNvPr id="4" name="Text 1"/>
          <p:cNvSpPr/>
          <p:nvPr/>
        </p:nvSpPr>
        <p:spPr>
          <a:xfrm>
            <a:off x="5579724" y="1425178"/>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2.1</a:t>
            </a:r>
            <a:endParaRPr lang="ar-SA" sz="1400" dirty="0"/>
          </a:p>
        </p:txBody>
      </p:sp>
      <p:sp>
        <p:nvSpPr>
          <p:cNvPr id="5" name="Text 2"/>
          <p:cNvSpPr/>
          <p:nvPr/>
        </p:nvSpPr>
        <p:spPr>
          <a:xfrm>
            <a:off x="622661" y="1779803"/>
            <a:ext cx="6374488" cy="2248858"/>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2.1 — التعرف على ماهية المبادرات ودورها في التشغيل والتمويل</a:t>
            </a:r>
            <a:endParaRPr lang="ar-SA" sz="4650" dirty="0"/>
          </a:p>
        </p:txBody>
      </p:sp>
      <p:sp>
        <p:nvSpPr>
          <p:cNvPr id="6" name="Text 3"/>
          <p:cNvSpPr/>
          <p:nvPr/>
        </p:nvSpPr>
        <p:spPr>
          <a:xfrm>
            <a:off x="3950990" y="4632722"/>
            <a:ext cx="3036911"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7" name="Text 4"/>
          <p:cNvSpPr/>
          <p:nvPr/>
        </p:nvSpPr>
        <p:spPr>
          <a:xfrm>
            <a:off x="3950990" y="5139234"/>
            <a:ext cx="3036911"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a:t>
            </a:r>
            <a:endParaRPr lang="ar-SA" sz="1750" dirty="0"/>
          </a:p>
        </p:txBody>
      </p:sp>
      <p:sp>
        <p:nvSpPr>
          <p:cNvPr id="8" name="Text 5"/>
          <p:cNvSpPr/>
          <p:nvPr/>
        </p:nvSpPr>
        <p:spPr>
          <a:xfrm>
            <a:off x="631908" y="4632722"/>
            <a:ext cx="303701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9" name="Text 6"/>
          <p:cNvSpPr/>
          <p:nvPr/>
        </p:nvSpPr>
        <p:spPr>
          <a:xfrm>
            <a:off x="631908" y="5139234"/>
            <a:ext cx="303701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فردي/أقران</a:t>
            </a:r>
            <a:endParaRPr lang="ar-SA" sz="1750" dirty="0"/>
          </a:p>
        </p:txBody>
      </p:sp>
      <p:sp>
        <p:nvSpPr>
          <p:cNvPr id="10" name="Shape 7"/>
          <p:cNvSpPr/>
          <p:nvPr/>
        </p:nvSpPr>
        <p:spPr>
          <a:xfrm>
            <a:off x="3925591" y="4356298"/>
            <a:ext cx="3087709" cy="50800"/>
          </a:xfrm>
          <a:prstGeom prst="rect">
            <a:avLst/>
          </a:prstGeom>
          <a:solidFill>
            <a:srgbClr val="00AEEF"/>
          </a:solidFill>
          <a:ln/>
        </p:spPr>
      </p:sp>
      <p:sp>
        <p:nvSpPr>
          <p:cNvPr id="11" name="Shape 8"/>
          <p:cNvSpPr/>
          <p:nvPr/>
        </p:nvSpPr>
        <p:spPr>
          <a:xfrm>
            <a:off x="606509" y="4356298"/>
            <a:ext cx="3087809" cy="50800"/>
          </a:xfrm>
          <a:prstGeom prst="rect">
            <a:avLst/>
          </a:prstGeom>
          <a:solidFill>
            <a:srgbClr val="00AEEF"/>
          </a:solidFill>
          <a:ln/>
        </p:spPr>
      </p:sp>
    </p:spTree>
    <p:extLst>
      <p:ext uri="{BB962C8B-B14F-4D97-AF65-F5344CB8AC3E}">
        <p14:creationId xmlns:p14="http://schemas.microsoft.com/office/powerpoint/2010/main" val="4240439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6657"/>
            <a:ext cx="10927878" cy="593923"/>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GE SS Two Light" pitchFamily="34" charset="0"/>
                <a:ea typeface="GE SS Two Light" pitchFamily="34" charset="-122"/>
                <a:cs typeface="GE SS Two Light" pitchFamily="34" charset="-120"/>
              </a:rPr>
              <a:t>بطاقة </a:t>
            </a:r>
            <a:r>
              <a:rPr lang="en-US" altLang="en-US" sz="3700" dirty="0">
                <a:solidFill>
                  <a:srgbClr val="2E3C4E"/>
                </a:solidFill>
                <a:latin typeface="Myriad "/>
                <a:ea typeface="GE SS Two Light" pitchFamily="34" charset="-122"/>
                <a:cs typeface="GE SS Two Light" pitchFamily="34" charset="-120"/>
              </a:rPr>
              <a:t>1</a:t>
            </a:r>
            <a:r>
              <a:rPr lang="ar-SA" altLang="en-US" sz="3700" dirty="0">
                <a:solidFill>
                  <a:srgbClr val="2E3C4E"/>
                </a:solidFill>
                <a:latin typeface="GE SS Two Light" pitchFamily="34" charset="0"/>
                <a:ea typeface="GE SS Two Light" pitchFamily="34" charset="-122"/>
                <a:cs typeface="GE SS Two Light" pitchFamily="34" charset="-120"/>
              </a:rPr>
              <a:t>:</a:t>
            </a:r>
            <a:r>
              <a:rPr lang="ar-SA" altLang="en-US" sz="3700" b="1"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GE SS Two Light" pitchFamily="34" charset="0"/>
                <a:ea typeface="GE SS Two Light" pitchFamily="34" charset="-122"/>
                <a:cs typeface="GE SS Two Light" pitchFamily="34" charset="-120"/>
              </a:rPr>
              <a:t>شبكات الخريجين</a:t>
            </a:r>
            <a:endParaRPr lang="ar-SA" sz="3700" dirty="0"/>
          </a:p>
        </p:txBody>
      </p:sp>
      <p:sp>
        <p:nvSpPr>
          <p:cNvPr id="3" name="Shape 1"/>
          <p:cNvSpPr/>
          <p:nvPr/>
        </p:nvSpPr>
        <p:spPr>
          <a:xfrm>
            <a:off x="11331292" y="1599406"/>
            <a:ext cx="25399" cy="4541937"/>
          </a:xfrm>
          <a:prstGeom prst="roundRect">
            <a:avLst>
              <a:gd name="adj" fmla="val 50001"/>
            </a:avLst>
          </a:prstGeom>
          <a:solidFill>
            <a:srgbClr val="000000">
              <a:alpha val="8000"/>
            </a:srgbClr>
          </a:solidFill>
          <a:ln/>
        </p:spPr>
      </p:sp>
      <p:sp>
        <p:nvSpPr>
          <p:cNvPr id="4" name="Shape 2"/>
          <p:cNvSpPr/>
          <p:nvPr/>
        </p:nvSpPr>
        <p:spPr>
          <a:xfrm>
            <a:off x="10637373" y="1789807"/>
            <a:ext cx="541622" cy="25400"/>
          </a:xfrm>
          <a:prstGeom prst="roundRect">
            <a:avLst>
              <a:gd name="adj" fmla="val 49999"/>
            </a:avLst>
          </a:prstGeom>
          <a:solidFill>
            <a:srgbClr val="0094D5"/>
          </a:solidFill>
          <a:ln/>
        </p:spPr>
      </p:sp>
      <p:sp>
        <p:nvSpPr>
          <p:cNvPr id="5" name="Shape 3"/>
          <p:cNvSpPr/>
          <p:nvPr/>
        </p:nvSpPr>
        <p:spPr>
          <a:xfrm>
            <a:off x="11153595" y="1599406"/>
            <a:ext cx="406191" cy="406202"/>
          </a:xfrm>
          <a:prstGeom prst="ellipse">
            <a:avLst/>
          </a:prstGeom>
          <a:solidFill>
            <a:srgbClr val="00AEEF"/>
          </a:solidFill>
          <a:ln w="6350">
            <a:solidFill>
              <a:srgbClr val="0094D5"/>
            </a:solidFill>
            <a:prstDash val="solid"/>
          </a:ln>
        </p:spPr>
      </p:sp>
      <p:sp>
        <p:nvSpPr>
          <p:cNvPr id="6" name="Text 4"/>
          <p:cNvSpPr/>
          <p:nvPr/>
        </p:nvSpPr>
        <p:spPr>
          <a:xfrm>
            <a:off x="631908" y="16614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المبادرة: </a:t>
            </a:r>
            <a:r>
              <a:rPr lang="ar-SA" altLang="en-US" sz="1850" dirty="0">
                <a:solidFill>
                  <a:srgbClr val="384653"/>
                </a:solidFill>
                <a:latin typeface="GE SS Two Light" pitchFamily="34" charset="0"/>
                <a:ea typeface="GE SS Two Light" pitchFamily="34" charset="-122"/>
                <a:cs typeface="GE SS Two Light" pitchFamily="34" charset="-120"/>
              </a:rPr>
              <a:t>شبكة خريجي مراكز التدريب المهني</a:t>
            </a:r>
            <a:endParaRPr lang="ar-SA" sz="1850" dirty="0"/>
          </a:p>
        </p:txBody>
      </p:sp>
      <p:sp>
        <p:nvSpPr>
          <p:cNvPr id="7" name="Shape 5"/>
          <p:cNvSpPr/>
          <p:nvPr/>
        </p:nvSpPr>
        <p:spPr>
          <a:xfrm>
            <a:off x="10637373" y="2437507"/>
            <a:ext cx="541622" cy="25400"/>
          </a:xfrm>
          <a:prstGeom prst="roundRect">
            <a:avLst>
              <a:gd name="adj" fmla="val 49999"/>
            </a:avLst>
          </a:prstGeom>
          <a:solidFill>
            <a:srgbClr val="0094D5"/>
          </a:solidFill>
          <a:ln/>
        </p:spPr>
      </p:sp>
      <p:sp>
        <p:nvSpPr>
          <p:cNvPr id="8" name="Shape 6"/>
          <p:cNvSpPr/>
          <p:nvPr/>
        </p:nvSpPr>
        <p:spPr>
          <a:xfrm>
            <a:off x="11153595" y="2247106"/>
            <a:ext cx="406191" cy="406202"/>
          </a:xfrm>
          <a:prstGeom prst="ellipse">
            <a:avLst/>
          </a:prstGeom>
          <a:solidFill>
            <a:srgbClr val="00AEEF"/>
          </a:solidFill>
          <a:ln w="6350">
            <a:solidFill>
              <a:srgbClr val="0094D5"/>
            </a:solidFill>
            <a:prstDash val="solid"/>
          </a:ln>
        </p:spPr>
      </p:sp>
      <p:sp>
        <p:nvSpPr>
          <p:cNvPr id="9" name="Text 7"/>
          <p:cNvSpPr/>
          <p:nvPr/>
        </p:nvSpPr>
        <p:spPr>
          <a:xfrm>
            <a:off x="631908" y="23091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الهدف: </a:t>
            </a:r>
            <a:r>
              <a:rPr lang="ar-SA" altLang="en-US" sz="1850" dirty="0">
                <a:solidFill>
                  <a:srgbClr val="384653"/>
                </a:solidFill>
                <a:latin typeface="GE SS Two Light" pitchFamily="34" charset="0"/>
                <a:ea typeface="GE SS Two Light" pitchFamily="34" charset="-122"/>
                <a:cs typeface="GE SS Two Light" pitchFamily="34" charset="-120"/>
              </a:rPr>
              <a:t>الحفاظ على التواصل مع الخريجين، وتبادل فرص العمل والخبرات، ودعم الانتقال إلى سوق العمل</a:t>
            </a:r>
            <a:endParaRPr lang="ar-SA" sz="1850" dirty="0"/>
          </a:p>
        </p:txBody>
      </p:sp>
      <p:sp>
        <p:nvSpPr>
          <p:cNvPr id="10" name="Shape 8"/>
          <p:cNvSpPr/>
          <p:nvPr/>
        </p:nvSpPr>
        <p:spPr>
          <a:xfrm>
            <a:off x="10637373" y="3085207"/>
            <a:ext cx="541622" cy="25400"/>
          </a:xfrm>
          <a:prstGeom prst="roundRect">
            <a:avLst>
              <a:gd name="adj" fmla="val 49999"/>
            </a:avLst>
          </a:prstGeom>
          <a:solidFill>
            <a:srgbClr val="0094D5"/>
          </a:solidFill>
          <a:ln/>
        </p:spPr>
      </p:sp>
      <p:sp>
        <p:nvSpPr>
          <p:cNvPr id="11" name="Shape 9"/>
          <p:cNvSpPr/>
          <p:nvPr/>
        </p:nvSpPr>
        <p:spPr>
          <a:xfrm>
            <a:off x="11153595" y="2894806"/>
            <a:ext cx="406191" cy="406202"/>
          </a:xfrm>
          <a:prstGeom prst="ellipse">
            <a:avLst/>
          </a:prstGeom>
          <a:solidFill>
            <a:srgbClr val="00AEEF"/>
          </a:solidFill>
          <a:ln w="6350">
            <a:solidFill>
              <a:srgbClr val="0094D5"/>
            </a:solidFill>
            <a:prstDash val="solid"/>
          </a:ln>
        </p:spPr>
      </p:sp>
      <p:sp>
        <p:nvSpPr>
          <p:cNvPr id="12" name="Text 10"/>
          <p:cNvSpPr/>
          <p:nvPr/>
        </p:nvSpPr>
        <p:spPr>
          <a:xfrm>
            <a:off x="631908" y="29568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الفئة المستهدفة: </a:t>
            </a:r>
            <a:r>
              <a:rPr lang="ar-SA" altLang="en-US" sz="1850" dirty="0">
                <a:solidFill>
                  <a:srgbClr val="384653"/>
                </a:solidFill>
                <a:latin typeface="GE SS Two Light" pitchFamily="34" charset="0"/>
                <a:ea typeface="GE SS Two Light" pitchFamily="34" charset="-122"/>
                <a:cs typeface="GE SS Two Light" pitchFamily="34" charset="-120"/>
              </a:rPr>
              <a:t>خريجو مراكز التدريب المهني</a:t>
            </a:r>
            <a:endParaRPr lang="ar-SA" sz="1850" dirty="0"/>
          </a:p>
        </p:txBody>
      </p:sp>
      <p:sp>
        <p:nvSpPr>
          <p:cNvPr id="13" name="Shape 11"/>
          <p:cNvSpPr/>
          <p:nvPr/>
        </p:nvSpPr>
        <p:spPr>
          <a:xfrm>
            <a:off x="10637373" y="3732907"/>
            <a:ext cx="541622" cy="25400"/>
          </a:xfrm>
          <a:prstGeom prst="roundRect">
            <a:avLst>
              <a:gd name="adj" fmla="val 49999"/>
            </a:avLst>
          </a:prstGeom>
          <a:solidFill>
            <a:srgbClr val="0094D5"/>
          </a:solidFill>
          <a:ln/>
        </p:spPr>
      </p:sp>
      <p:sp>
        <p:nvSpPr>
          <p:cNvPr id="14" name="Shape 12"/>
          <p:cNvSpPr/>
          <p:nvPr/>
        </p:nvSpPr>
        <p:spPr>
          <a:xfrm>
            <a:off x="11153595" y="3542506"/>
            <a:ext cx="406191" cy="406202"/>
          </a:xfrm>
          <a:prstGeom prst="ellipse">
            <a:avLst/>
          </a:prstGeom>
          <a:solidFill>
            <a:srgbClr val="00AEEF"/>
          </a:solidFill>
          <a:ln w="6350">
            <a:solidFill>
              <a:srgbClr val="0094D5"/>
            </a:solidFill>
            <a:prstDash val="solid"/>
          </a:ln>
        </p:spPr>
      </p:sp>
      <p:sp>
        <p:nvSpPr>
          <p:cNvPr id="15" name="Text 13"/>
          <p:cNvSpPr/>
          <p:nvPr/>
        </p:nvSpPr>
        <p:spPr>
          <a:xfrm>
            <a:off x="631908" y="36045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الخدمات المقترحة: </a:t>
            </a:r>
            <a:r>
              <a:rPr lang="ar-SA" altLang="en-US" sz="1850" dirty="0">
                <a:solidFill>
                  <a:srgbClr val="384653"/>
                </a:solidFill>
                <a:latin typeface="GE SS Two Light" pitchFamily="34" charset="0"/>
                <a:ea typeface="GE SS Two Light" pitchFamily="34" charset="-122"/>
                <a:cs typeface="GE SS Two Light" pitchFamily="34" charset="-120"/>
              </a:rPr>
              <a:t>مشاركة فرص العمل، تبادل الخبرات، التواصل المهني، واستطلاع احتياجات الخريجين</a:t>
            </a:r>
            <a:endParaRPr lang="ar-SA" sz="1850" dirty="0"/>
          </a:p>
        </p:txBody>
      </p:sp>
      <p:sp>
        <p:nvSpPr>
          <p:cNvPr id="16" name="Shape 14"/>
          <p:cNvSpPr/>
          <p:nvPr/>
        </p:nvSpPr>
        <p:spPr>
          <a:xfrm>
            <a:off x="10637373" y="4380607"/>
            <a:ext cx="541622" cy="25400"/>
          </a:xfrm>
          <a:prstGeom prst="roundRect">
            <a:avLst>
              <a:gd name="adj" fmla="val 49999"/>
            </a:avLst>
          </a:prstGeom>
          <a:solidFill>
            <a:srgbClr val="0094D5"/>
          </a:solidFill>
          <a:ln/>
        </p:spPr>
      </p:sp>
      <p:sp>
        <p:nvSpPr>
          <p:cNvPr id="17" name="Shape 15"/>
          <p:cNvSpPr/>
          <p:nvPr/>
        </p:nvSpPr>
        <p:spPr>
          <a:xfrm>
            <a:off x="11153595" y="4190206"/>
            <a:ext cx="406191" cy="406202"/>
          </a:xfrm>
          <a:prstGeom prst="ellipse">
            <a:avLst/>
          </a:prstGeom>
          <a:solidFill>
            <a:srgbClr val="00AEEF"/>
          </a:solidFill>
          <a:ln w="6350">
            <a:solidFill>
              <a:srgbClr val="0094D5"/>
            </a:solidFill>
            <a:prstDash val="solid"/>
          </a:ln>
        </p:spPr>
      </p:sp>
      <p:sp>
        <p:nvSpPr>
          <p:cNvPr id="18" name="Text 16"/>
          <p:cNvSpPr/>
          <p:nvPr/>
        </p:nvSpPr>
        <p:spPr>
          <a:xfrm>
            <a:off x="631908" y="42522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الموارد المطلوبة: </a:t>
            </a:r>
            <a:r>
              <a:rPr lang="ar-SA" altLang="en-US" sz="1850" dirty="0">
                <a:solidFill>
                  <a:srgbClr val="384653"/>
                </a:solidFill>
                <a:latin typeface="GE SS Two Light" pitchFamily="34" charset="0"/>
                <a:ea typeface="GE SS Two Light" pitchFamily="34" charset="-122"/>
                <a:cs typeface="GE SS Two Light" pitchFamily="34" charset="-120"/>
              </a:rPr>
              <a:t>منسق/مسؤول، قاعدة بيانات، منصة أو قناة تواصل، وآلية للمتابعة</a:t>
            </a:r>
            <a:endParaRPr lang="ar-SA" sz="1850" dirty="0"/>
          </a:p>
        </p:txBody>
      </p:sp>
      <p:sp>
        <p:nvSpPr>
          <p:cNvPr id="19" name="Shape 17"/>
          <p:cNvSpPr/>
          <p:nvPr/>
        </p:nvSpPr>
        <p:spPr>
          <a:xfrm>
            <a:off x="10637373" y="5028307"/>
            <a:ext cx="541622" cy="25400"/>
          </a:xfrm>
          <a:prstGeom prst="roundRect">
            <a:avLst>
              <a:gd name="adj" fmla="val 49999"/>
            </a:avLst>
          </a:prstGeom>
          <a:solidFill>
            <a:srgbClr val="0094D5"/>
          </a:solidFill>
          <a:ln/>
        </p:spPr>
      </p:sp>
      <p:sp>
        <p:nvSpPr>
          <p:cNvPr id="20" name="Shape 18"/>
          <p:cNvSpPr/>
          <p:nvPr/>
        </p:nvSpPr>
        <p:spPr>
          <a:xfrm>
            <a:off x="11153595" y="4837906"/>
            <a:ext cx="406191" cy="406202"/>
          </a:xfrm>
          <a:prstGeom prst="ellipse">
            <a:avLst/>
          </a:prstGeom>
          <a:solidFill>
            <a:srgbClr val="00AEEF"/>
          </a:solidFill>
          <a:ln w="6350">
            <a:solidFill>
              <a:srgbClr val="0094D5"/>
            </a:solidFill>
            <a:prstDash val="solid"/>
          </a:ln>
        </p:spPr>
      </p:sp>
      <p:sp>
        <p:nvSpPr>
          <p:cNvPr id="21" name="Text 19"/>
          <p:cNvSpPr/>
          <p:nvPr/>
        </p:nvSpPr>
        <p:spPr>
          <a:xfrm>
            <a:off x="631908" y="4899918"/>
            <a:ext cx="9822113" cy="296863"/>
          </a:xfrm>
          <a:prstGeom prst="rect">
            <a:avLst/>
          </a:prstGeom>
          <a:noFill/>
          <a:ln/>
        </p:spPr>
        <p:txBody>
          <a:bodyPr wrap="none" lIns="0" tIns="0" rIns="0" bIns="0" rtlCol="0" anchor="t"/>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الشركاء المحتملون: </a:t>
            </a:r>
            <a:r>
              <a:rPr lang="ar-SA" altLang="en-US" sz="1850" dirty="0">
                <a:solidFill>
                  <a:srgbClr val="384653"/>
                </a:solidFill>
                <a:latin typeface="GE SS Two Light" pitchFamily="34" charset="0"/>
                <a:ea typeface="GE SS Two Light" pitchFamily="34" charset="-122"/>
                <a:cs typeface="GE SS Two Light" pitchFamily="34" charset="-120"/>
              </a:rPr>
              <a:t>أصحاب العمل، مراكز التدريب، الجهات المهنية، والخريجون أنفسهم</a:t>
            </a:r>
            <a:endParaRPr lang="ar-SA" sz="1850" dirty="0"/>
          </a:p>
        </p:txBody>
      </p:sp>
      <p:sp>
        <p:nvSpPr>
          <p:cNvPr id="22" name="Shape 20"/>
          <p:cNvSpPr/>
          <p:nvPr/>
        </p:nvSpPr>
        <p:spPr>
          <a:xfrm>
            <a:off x="10637373" y="5676007"/>
            <a:ext cx="541622" cy="25400"/>
          </a:xfrm>
          <a:prstGeom prst="roundRect">
            <a:avLst>
              <a:gd name="adj" fmla="val 49999"/>
            </a:avLst>
          </a:prstGeom>
          <a:solidFill>
            <a:srgbClr val="0094D5"/>
          </a:solidFill>
          <a:ln/>
        </p:spPr>
      </p:sp>
      <p:sp>
        <p:nvSpPr>
          <p:cNvPr id="23" name="Shape 21"/>
          <p:cNvSpPr/>
          <p:nvPr/>
        </p:nvSpPr>
        <p:spPr>
          <a:xfrm>
            <a:off x="11153595" y="5485606"/>
            <a:ext cx="406191" cy="406202"/>
          </a:xfrm>
          <a:prstGeom prst="ellipse">
            <a:avLst/>
          </a:prstGeom>
          <a:solidFill>
            <a:srgbClr val="00AEEF"/>
          </a:solidFill>
          <a:ln w="6350">
            <a:solidFill>
              <a:srgbClr val="0094D5"/>
            </a:solidFill>
            <a:prstDash val="solid"/>
          </a:ln>
        </p:spPr>
      </p:sp>
      <p:sp>
        <p:nvSpPr>
          <p:cNvPr id="24" name="Text 22"/>
          <p:cNvSpPr/>
          <p:nvPr/>
        </p:nvSpPr>
        <p:spPr>
          <a:xfrm>
            <a:off x="631908" y="5547618"/>
            <a:ext cx="9822113" cy="593725"/>
          </a:xfrm>
          <a:prstGeom prst="rect">
            <a:avLst/>
          </a:prstGeom>
          <a:noFill/>
          <a:ln/>
        </p:spPr>
        <p:txBody>
          <a:bodyPr wrap="square" lIns="0" tIns="0" rIns="0" bIns="0" rtlCol="0" anchor="t">
            <a:normAutofit/>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النتائج المتوقعة: </a:t>
            </a:r>
            <a:r>
              <a:rPr lang="ar-SA" altLang="en-US" sz="1850" dirty="0">
                <a:solidFill>
                  <a:srgbClr val="384653"/>
                </a:solidFill>
                <a:latin typeface="GE SS Two Light" pitchFamily="34" charset="0"/>
                <a:ea typeface="GE SS Two Light" pitchFamily="34" charset="-122"/>
                <a:cs typeface="GE SS Two Light" pitchFamily="34" charset="-120"/>
              </a:rPr>
              <a:t>تحسين التواصل مع الخريجين، زيادة الوصول إلى فرص العمل، وتحسين معلومات المتابعة</a:t>
            </a:r>
            <a:endParaRPr lang="ar-SA" sz="1850" dirty="0"/>
          </a:p>
        </p:txBody>
      </p:sp>
    </p:spTree>
    <p:extLst>
      <p:ext uri="{BB962C8B-B14F-4D97-AF65-F5344CB8AC3E}">
        <p14:creationId xmlns:p14="http://schemas.microsoft.com/office/powerpoint/2010/main" val="3384216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41263"/>
            <a:ext cx="10927878" cy="593923"/>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GE SS Two Light" pitchFamily="34" charset="0"/>
                <a:ea typeface="GE SS Two Light" pitchFamily="34" charset="-122"/>
                <a:cs typeface="GE SS Two Light" pitchFamily="34" charset="-120"/>
              </a:rPr>
              <a:t>بطاقة </a:t>
            </a:r>
            <a:r>
              <a:rPr lang="en-US" altLang="en-US" sz="3700" dirty="0">
                <a:solidFill>
                  <a:srgbClr val="2E3C4E"/>
                </a:solidFill>
                <a:latin typeface="Myriad "/>
                <a:ea typeface="GE SS Two Light" pitchFamily="34" charset="-122"/>
                <a:cs typeface="GE SS Two Light" pitchFamily="34" charset="-120"/>
              </a:rPr>
              <a:t>2</a:t>
            </a:r>
            <a:r>
              <a:rPr lang="ar-SA" altLang="en-US" sz="3700" dirty="0">
                <a:solidFill>
                  <a:srgbClr val="2E3C4E"/>
                </a:solidFill>
                <a:latin typeface="GE SS Two Light" pitchFamily="34" charset="0"/>
                <a:ea typeface="GE SS Two Light" pitchFamily="34" charset="-122"/>
                <a:cs typeface="GE SS Two Light" pitchFamily="34" charset="-120"/>
              </a:rPr>
              <a:t>: خدمات التوظيف في الأونروا</a:t>
            </a:r>
            <a:endParaRPr lang="ar-SA" sz="3700" dirty="0"/>
          </a:p>
        </p:txBody>
      </p:sp>
      <p:sp>
        <p:nvSpPr>
          <p:cNvPr id="4" name="Text 1"/>
          <p:cNvSpPr/>
          <p:nvPr/>
        </p:nvSpPr>
        <p:spPr>
          <a:xfrm>
            <a:off x="8219274" y="1829891"/>
            <a:ext cx="3033041" cy="1034951"/>
          </a:xfrm>
          <a:prstGeom prst="rect">
            <a:avLst/>
          </a:prstGeom>
          <a:noFill/>
          <a:ln/>
        </p:spPr>
        <p:txBody>
          <a:bodyPr wrap="square" lIns="0" tIns="0" rIns="0" bIns="0" rtlCol="0" anchor="t">
            <a:normAutofit/>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المبادرة: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تطوير خدمات التوظيف وربط الخريجين بفرص العمل</a:t>
            </a:r>
            <a:endParaRPr lang="ar-SA" sz="1850" dirty="0"/>
          </a:p>
        </p:txBody>
      </p:sp>
      <p:sp>
        <p:nvSpPr>
          <p:cNvPr id="6" name="Text 2"/>
          <p:cNvSpPr/>
          <p:nvPr/>
        </p:nvSpPr>
        <p:spPr>
          <a:xfrm>
            <a:off x="4528528" y="1829891"/>
            <a:ext cx="3033041" cy="890587"/>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الهدف: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تسهيل انتقال الخريجين إلى سوق العمل وربطهم بأصحاب العمل</a:t>
            </a:r>
            <a:endParaRPr lang="ar-SA" sz="1850" dirty="0"/>
          </a:p>
        </p:txBody>
      </p:sp>
      <p:sp>
        <p:nvSpPr>
          <p:cNvPr id="8" name="Text 3"/>
          <p:cNvSpPr/>
          <p:nvPr/>
        </p:nvSpPr>
        <p:spPr>
          <a:xfrm>
            <a:off x="837782" y="1829891"/>
            <a:ext cx="3033041" cy="593725"/>
          </a:xfrm>
          <a:prstGeom prst="rect">
            <a:avLst/>
          </a:prstGeom>
          <a:noFill/>
          <a:ln/>
        </p:spPr>
        <p:txBody>
          <a:bodyPr wrap="square" lIns="0" tIns="0" rIns="0" bIns="0" rtlCol="0" anchor="t">
            <a:normAutofit fontScale="85000" lnSpcReduction="10000"/>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الفئة المستهدفة: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خريجو برامج التدريب المهني والتقني</a:t>
            </a:r>
            <a:endParaRPr lang="ar-SA" sz="1850" dirty="0"/>
          </a:p>
        </p:txBody>
      </p:sp>
      <p:sp>
        <p:nvSpPr>
          <p:cNvPr id="10" name="Text 4"/>
          <p:cNvSpPr/>
          <p:nvPr/>
        </p:nvSpPr>
        <p:spPr>
          <a:xfrm>
            <a:off x="8219274" y="3276600"/>
            <a:ext cx="3033041" cy="890587"/>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الخدمات المقترحة: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الإرشاد، المطابقة، الإحالة، متابعة فرص العمل ونتائج التوظيف</a:t>
            </a:r>
            <a:endParaRPr lang="ar-SA" sz="1850" dirty="0"/>
          </a:p>
        </p:txBody>
      </p:sp>
      <p:sp>
        <p:nvSpPr>
          <p:cNvPr id="12" name="Text 5"/>
          <p:cNvSpPr/>
          <p:nvPr/>
        </p:nvSpPr>
        <p:spPr>
          <a:xfrm>
            <a:off x="4528528" y="3276600"/>
            <a:ext cx="3033041" cy="890587"/>
          </a:xfrm>
          <a:prstGeom prst="rect">
            <a:avLst/>
          </a:prstGeom>
          <a:noFill/>
          <a:ln/>
        </p:spPr>
        <p:txBody>
          <a:bodyPr wrap="square" lIns="0" tIns="0" rIns="0" bIns="0" rtlCol="0" anchor="t">
            <a:normAutofit fontScale="92500"/>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الموارد المطلوبة: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كوادر تشغيل، قاعدة بيانات، أدوات متابعة، وبيانات سوق العمل</a:t>
            </a:r>
            <a:endParaRPr lang="ar-SA" sz="1850" dirty="0"/>
          </a:p>
        </p:txBody>
      </p:sp>
      <p:sp>
        <p:nvSpPr>
          <p:cNvPr id="14" name="Text 6"/>
          <p:cNvSpPr/>
          <p:nvPr/>
        </p:nvSpPr>
        <p:spPr>
          <a:xfrm>
            <a:off x="837782" y="3276600"/>
            <a:ext cx="3033041" cy="1187450"/>
          </a:xfrm>
          <a:prstGeom prst="rect">
            <a:avLst/>
          </a:prstGeom>
          <a:noFill/>
          <a:ln/>
        </p:spPr>
        <p:txBody>
          <a:bodyPr wrap="square" lIns="0" tIns="0" rIns="0" bIns="0" rtlCol="0" anchor="t">
            <a:normAutofit/>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الشركاء المحتملون: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أصحاب العمل والمؤسسات المهنية والجهات الحكومية ذات العلاقة</a:t>
            </a:r>
            <a:endParaRPr lang="ar-SA" sz="1850" dirty="0"/>
          </a:p>
        </p:txBody>
      </p:sp>
      <p:sp>
        <p:nvSpPr>
          <p:cNvPr id="16" name="Text 7"/>
          <p:cNvSpPr/>
          <p:nvPr/>
        </p:nvSpPr>
        <p:spPr>
          <a:xfrm>
            <a:off x="4579326" y="4943971"/>
            <a:ext cx="3033041" cy="890587"/>
          </a:xfrm>
          <a:prstGeom prst="rect">
            <a:avLst/>
          </a:prstGeom>
          <a:noFill/>
          <a:ln/>
        </p:spPr>
        <p:txBody>
          <a:bodyPr wrap="square" lIns="0" tIns="0" rIns="0" bIns="0" rtlCol="0" anchor="t">
            <a:normAutofit/>
          </a:bodyPr>
          <a:lstStyle/>
          <a:p>
            <a:pPr marL="0" indent="0" algn="r" rtl="1">
              <a:lnSpc>
                <a:spcPct val="104000"/>
              </a:lnSpc>
              <a:buNone/>
            </a:pPr>
            <a:r>
              <a:rPr lang="ar-SA" altLang="en-US" sz="1850" b="1" dirty="0">
                <a:solidFill>
                  <a:srgbClr val="384653"/>
                </a:solidFill>
                <a:latin typeface="GE SS Two Light" pitchFamily="34" charset="0"/>
                <a:ea typeface="GE SS Two Light" pitchFamily="34" charset="-122"/>
                <a:cs typeface="GE SS Two Light" pitchFamily="34" charset="-120"/>
              </a:rPr>
              <a:t>النتائج المتوقعة: </a:t>
            </a:r>
            <a:endParaRPr lang="en-US" altLang="en-US" sz="1850" b="1"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زيادة فرص الإحالة والتوظيف وتحسين متابعة الخريجين</a:t>
            </a:r>
            <a:endParaRPr lang="ar-SA" sz="1850" dirty="0"/>
          </a:p>
        </p:txBody>
      </p:sp>
      <p:sp>
        <p:nvSpPr>
          <p:cNvPr id="18" name="Shape 8">
            <a:extLst>
              <a:ext uri="{FF2B5EF4-FFF2-40B4-BE49-F238E27FC236}">
                <a16:creationId xmlns:a16="http://schemas.microsoft.com/office/drawing/2014/main" id="{793C635A-0CFC-6A0F-18FA-1C30013F1E80}"/>
              </a:ext>
            </a:extLst>
          </p:cNvPr>
          <p:cNvSpPr/>
          <p:nvPr/>
        </p:nvSpPr>
        <p:spPr>
          <a:xfrm>
            <a:off x="631908" y="2018903"/>
            <a:ext cx="3492214" cy="25400"/>
          </a:xfrm>
          <a:prstGeom prst="rect">
            <a:avLst/>
          </a:prstGeom>
          <a:solidFill>
            <a:srgbClr val="00AEEF"/>
          </a:solidFill>
          <a:ln/>
        </p:spPr>
      </p:sp>
      <p:sp>
        <p:nvSpPr>
          <p:cNvPr id="20" name="Shape 8">
            <a:extLst>
              <a:ext uri="{FF2B5EF4-FFF2-40B4-BE49-F238E27FC236}">
                <a16:creationId xmlns:a16="http://schemas.microsoft.com/office/drawing/2014/main" id="{02250069-FFBD-B011-F655-83A0A40B2856}"/>
              </a:ext>
            </a:extLst>
          </p:cNvPr>
          <p:cNvSpPr/>
          <p:nvPr/>
        </p:nvSpPr>
        <p:spPr>
          <a:xfrm>
            <a:off x="4298941" y="2028031"/>
            <a:ext cx="3492214" cy="25400"/>
          </a:xfrm>
          <a:prstGeom prst="rect">
            <a:avLst/>
          </a:prstGeom>
          <a:solidFill>
            <a:srgbClr val="00AEEF"/>
          </a:solidFill>
          <a:ln/>
        </p:spPr>
      </p:sp>
      <p:sp>
        <p:nvSpPr>
          <p:cNvPr id="22" name="Shape 8">
            <a:extLst>
              <a:ext uri="{FF2B5EF4-FFF2-40B4-BE49-F238E27FC236}">
                <a16:creationId xmlns:a16="http://schemas.microsoft.com/office/drawing/2014/main" id="{1436192E-9856-A54E-4673-8E078741B145}"/>
              </a:ext>
            </a:extLst>
          </p:cNvPr>
          <p:cNvSpPr/>
          <p:nvPr/>
        </p:nvSpPr>
        <p:spPr>
          <a:xfrm>
            <a:off x="7918533" y="2028428"/>
            <a:ext cx="3492214" cy="25400"/>
          </a:xfrm>
          <a:prstGeom prst="rect">
            <a:avLst/>
          </a:prstGeom>
          <a:solidFill>
            <a:srgbClr val="00AEEF"/>
          </a:solidFill>
          <a:ln/>
        </p:spPr>
      </p:sp>
      <p:sp>
        <p:nvSpPr>
          <p:cNvPr id="24" name="Shape 8">
            <a:extLst>
              <a:ext uri="{FF2B5EF4-FFF2-40B4-BE49-F238E27FC236}">
                <a16:creationId xmlns:a16="http://schemas.microsoft.com/office/drawing/2014/main" id="{D6C47203-0D8A-01BA-A767-E90128DCE523}"/>
              </a:ext>
            </a:extLst>
          </p:cNvPr>
          <p:cNvSpPr/>
          <p:nvPr/>
        </p:nvSpPr>
        <p:spPr>
          <a:xfrm>
            <a:off x="631908" y="3514328"/>
            <a:ext cx="3492214" cy="25400"/>
          </a:xfrm>
          <a:prstGeom prst="rect">
            <a:avLst/>
          </a:prstGeom>
          <a:solidFill>
            <a:srgbClr val="00AEEF"/>
          </a:solidFill>
          <a:ln/>
        </p:spPr>
      </p:sp>
      <p:sp>
        <p:nvSpPr>
          <p:cNvPr id="26" name="Shape 8">
            <a:extLst>
              <a:ext uri="{FF2B5EF4-FFF2-40B4-BE49-F238E27FC236}">
                <a16:creationId xmlns:a16="http://schemas.microsoft.com/office/drawing/2014/main" id="{644DE480-C99D-F51E-779D-FBC4E5F53F4F}"/>
              </a:ext>
            </a:extLst>
          </p:cNvPr>
          <p:cNvSpPr/>
          <p:nvPr/>
        </p:nvSpPr>
        <p:spPr>
          <a:xfrm>
            <a:off x="4299033" y="3514328"/>
            <a:ext cx="3492214" cy="25400"/>
          </a:xfrm>
          <a:prstGeom prst="rect">
            <a:avLst/>
          </a:prstGeom>
          <a:solidFill>
            <a:srgbClr val="00AEEF"/>
          </a:solidFill>
          <a:ln/>
        </p:spPr>
      </p:sp>
      <p:sp>
        <p:nvSpPr>
          <p:cNvPr id="28" name="Shape 8">
            <a:extLst>
              <a:ext uri="{FF2B5EF4-FFF2-40B4-BE49-F238E27FC236}">
                <a16:creationId xmlns:a16="http://schemas.microsoft.com/office/drawing/2014/main" id="{36D1C155-B19D-A4B6-999C-FF96132E63A1}"/>
              </a:ext>
            </a:extLst>
          </p:cNvPr>
          <p:cNvSpPr/>
          <p:nvPr/>
        </p:nvSpPr>
        <p:spPr>
          <a:xfrm>
            <a:off x="7956633" y="3514328"/>
            <a:ext cx="3492214" cy="25400"/>
          </a:xfrm>
          <a:prstGeom prst="rect">
            <a:avLst/>
          </a:prstGeom>
          <a:solidFill>
            <a:srgbClr val="00AEEF"/>
          </a:solidFill>
          <a:ln/>
        </p:spPr>
      </p:sp>
      <p:sp>
        <p:nvSpPr>
          <p:cNvPr id="30" name="Shape 8">
            <a:extLst>
              <a:ext uri="{FF2B5EF4-FFF2-40B4-BE49-F238E27FC236}">
                <a16:creationId xmlns:a16="http://schemas.microsoft.com/office/drawing/2014/main" id="{1FCFFE0B-8C7E-4C27-3A68-BB98E2569DB6}"/>
              </a:ext>
            </a:extLst>
          </p:cNvPr>
          <p:cNvSpPr/>
          <p:nvPr/>
        </p:nvSpPr>
        <p:spPr>
          <a:xfrm>
            <a:off x="4299033" y="5190728"/>
            <a:ext cx="3492214" cy="25400"/>
          </a:xfrm>
          <a:prstGeom prst="rect">
            <a:avLst/>
          </a:prstGeom>
          <a:solidFill>
            <a:srgbClr val="00AEEF"/>
          </a:solidFill>
          <a:ln/>
        </p:spPr>
      </p:sp>
    </p:spTree>
    <p:extLst>
      <p:ext uri="{BB962C8B-B14F-4D97-AF65-F5344CB8AC3E}">
        <p14:creationId xmlns:p14="http://schemas.microsoft.com/office/powerpoint/2010/main" val="39941671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67147"/>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2.1</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بطاقة </a:t>
            </a:r>
            <a:r>
              <a:rPr lang="en-US" altLang="en-US" sz="4650" dirty="0">
                <a:solidFill>
                  <a:srgbClr val="2E3C4E"/>
                </a:solidFill>
                <a:latin typeface="Myriad "/>
                <a:ea typeface="GE SS Two Light" pitchFamily="34" charset="-122"/>
                <a:cs typeface="GE SS Two Light" pitchFamily="34" charset="-120"/>
              </a:rPr>
              <a:t>3</a:t>
            </a:r>
            <a:r>
              <a:rPr lang="ar-SA" altLang="en-US" sz="4650" dirty="0">
                <a:solidFill>
                  <a:srgbClr val="2E3C4E"/>
                </a:solidFill>
                <a:latin typeface="GE SS Two Light" pitchFamily="34" charset="0"/>
                <a:ea typeface="GE SS Two Light" pitchFamily="34" charset="-122"/>
                <a:cs typeface="GE SS Two Light" pitchFamily="34" charset="-120"/>
              </a:rPr>
              <a:t>: نوادي الخريجين</a:t>
            </a:r>
            <a:endParaRPr lang="ar-SA" sz="4650" dirty="0"/>
          </a:p>
        </p:txBody>
      </p:sp>
      <p:sp>
        <p:nvSpPr>
          <p:cNvPr id="4" name="Shape 2"/>
          <p:cNvSpPr/>
          <p:nvPr/>
        </p:nvSpPr>
        <p:spPr>
          <a:xfrm>
            <a:off x="8067572" y="2218928"/>
            <a:ext cx="3492214" cy="25400"/>
          </a:xfrm>
          <a:prstGeom prst="rect">
            <a:avLst/>
          </a:prstGeom>
          <a:solidFill>
            <a:srgbClr val="00AEEF"/>
          </a:solidFill>
          <a:ln/>
        </p:spPr>
      </p:sp>
      <p:sp>
        <p:nvSpPr>
          <p:cNvPr id="5" name="Text 3"/>
          <p:cNvSpPr/>
          <p:nvPr/>
        </p:nvSpPr>
        <p:spPr>
          <a:xfrm>
            <a:off x="8067571" y="1847998"/>
            <a:ext cx="3492214" cy="741859"/>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المبادرة:</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إنشاء نوادٍ أو مجموعات مهنية </a:t>
            </a:r>
            <a:endParaRPr lang="en-US" altLang="en-US" sz="20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للخريجين</a:t>
            </a:r>
            <a:endParaRPr lang="ar-SA" sz="2000" dirty="0"/>
          </a:p>
        </p:txBody>
      </p:sp>
      <p:sp>
        <p:nvSpPr>
          <p:cNvPr id="7" name="Shape 5"/>
          <p:cNvSpPr/>
          <p:nvPr/>
        </p:nvSpPr>
        <p:spPr>
          <a:xfrm>
            <a:off x="4349740" y="2218928"/>
            <a:ext cx="3492214" cy="25400"/>
          </a:xfrm>
          <a:prstGeom prst="rect">
            <a:avLst/>
          </a:prstGeom>
          <a:solidFill>
            <a:srgbClr val="00AEEF"/>
          </a:solidFill>
          <a:ln/>
        </p:spPr>
      </p:sp>
      <p:sp>
        <p:nvSpPr>
          <p:cNvPr id="8" name="Text 6"/>
          <p:cNvSpPr/>
          <p:nvPr/>
        </p:nvSpPr>
        <p:spPr>
          <a:xfrm>
            <a:off x="4349739" y="1803619"/>
            <a:ext cx="3492214" cy="148372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الهدف:</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توفير مساحة مستمرة للتواصل والتعلم وتبادل الخبرات والفرص</a:t>
            </a:r>
            <a:endParaRPr lang="ar-SA" sz="2000" dirty="0"/>
          </a:p>
        </p:txBody>
      </p:sp>
      <p:sp>
        <p:nvSpPr>
          <p:cNvPr id="10" name="Shape 8"/>
          <p:cNvSpPr/>
          <p:nvPr/>
        </p:nvSpPr>
        <p:spPr>
          <a:xfrm>
            <a:off x="631908" y="2218928"/>
            <a:ext cx="3492214" cy="25400"/>
          </a:xfrm>
          <a:prstGeom prst="rect">
            <a:avLst/>
          </a:prstGeom>
          <a:solidFill>
            <a:srgbClr val="00AEEF"/>
          </a:solidFill>
          <a:ln/>
        </p:spPr>
      </p:sp>
      <p:sp>
        <p:nvSpPr>
          <p:cNvPr id="11" name="Text 9"/>
          <p:cNvSpPr/>
          <p:nvPr/>
        </p:nvSpPr>
        <p:spPr>
          <a:xfrm>
            <a:off x="631909" y="1849288"/>
            <a:ext cx="3492214" cy="148372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الفئة المستهدفة:</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الخريجون حسب التخصص أو المنطقة</a:t>
            </a:r>
            <a:endParaRPr lang="ar-SA" sz="2000" dirty="0"/>
          </a:p>
        </p:txBody>
      </p:sp>
      <p:sp>
        <p:nvSpPr>
          <p:cNvPr id="13" name="Shape 11"/>
          <p:cNvSpPr/>
          <p:nvPr/>
        </p:nvSpPr>
        <p:spPr>
          <a:xfrm>
            <a:off x="8067572" y="3857823"/>
            <a:ext cx="3492214" cy="25400"/>
          </a:xfrm>
          <a:prstGeom prst="rect">
            <a:avLst/>
          </a:prstGeom>
          <a:solidFill>
            <a:srgbClr val="00AEEF"/>
          </a:solidFill>
          <a:ln/>
        </p:spPr>
      </p:sp>
      <p:sp>
        <p:nvSpPr>
          <p:cNvPr id="14" name="Text 12"/>
          <p:cNvSpPr/>
          <p:nvPr/>
        </p:nvSpPr>
        <p:spPr>
          <a:xfrm>
            <a:off x="8067573" y="3429000"/>
            <a:ext cx="3492214" cy="148372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الخدمات المقترحة:</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لقاءات مهنية، تبادل الخبرات، فرص عمل، أنشطة تطوير مهني</a:t>
            </a:r>
            <a:endParaRPr lang="ar-SA" sz="2000" dirty="0"/>
          </a:p>
        </p:txBody>
      </p:sp>
      <p:sp>
        <p:nvSpPr>
          <p:cNvPr id="16" name="Shape 14"/>
          <p:cNvSpPr/>
          <p:nvPr/>
        </p:nvSpPr>
        <p:spPr>
          <a:xfrm>
            <a:off x="4349740" y="3857823"/>
            <a:ext cx="3492214" cy="25400"/>
          </a:xfrm>
          <a:prstGeom prst="rect">
            <a:avLst/>
          </a:prstGeom>
          <a:solidFill>
            <a:srgbClr val="00AEEF"/>
          </a:solidFill>
          <a:ln/>
        </p:spPr>
      </p:sp>
      <p:sp>
        <p:nvSpPr>
          <p:cNvPr id="17" name="Text 15"/>
          <p:cNvSpPr/>
          <p:nvPr/>
        </p:nvSpPr>
        <p:spPr>
          <a:xfrm>
            <a:off x="4349740" y="3429000"/>
            <a:ext cx="3492214" cy="148372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الموارد المطلوبة:</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مساحة أو منصة، منسق، أنشطة وموارد تشغيلية</a:t>
            </a:r>
            <a:endParaRPr lang="ar-SA" sz="2000" dirty="0"/>
          </a:p>
        </p:txBody>
      </p:sp>
      <p:sp>
        <p:nvSpPr>
          <p:cNvPr id="19" name="Shape 17"/>
          <p:cNvSpPr/>
          <p:nvPr/>
        </p:nvSpPr>
        <p:spPr>
          <a:xfrm>
            <a:off x="631908" y="3857823"/>
            <a:ext cx="3492214" cy="25400"/>
          </a:xfrm>
          <a:prstGeom prst="rect">
            <a:avLst/>
          </a:prstGeom>
          <a:solidFill>
            <a:srgbClr val="00AEEF"/>
          </a:solidFill>
          <a:ln/>
        </p:spPr>
      </p:sp>
      <p:sp>
        <p:nvSpPr>
          <p:cNvPr id="20" name="Text 18"/>
          <p:cNvSpPr/>
          <p:nvPr/>
        </p:nvSpPr>
        <p:spPr>
          <a:xfrm>
            <a:off x="631907" y="3471218"/>
            <a:ext cx="3492214" cy="1483720"/>
          </a:xfrm>
          <a:prstGeom prst="rect">
            <a:avLst/>
          </a:prstGeom>
          <a:noFill/>
          <a:ln/>
        </p:spPr>
        <p:txBody>
          <a:bodyPr wrap="square" lIns="0" tIns="0" rIns="0" bIns="0" rtlCol="0" anchor="t">
            <a:norm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الشركاء المحتملون:</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أصحاب العمل والخريجون والمؤسسات المهنية</a:t>
            </a:r>
            <a:endParaRPr lang="ar-SA" sz="2000" dirty="0"/>
          </a:p>
        </p:txBody>
      </p:sp>
      <p:sp>
        <p:nvSpPr>
          <p:cNvPr id="22" name="Shape 20"/>
          <p:cNvSpPr/>
          <p:nvPr/>
        </p:nvSpPr>
        <p:spPr>
          <a:xfrm>
            <a:off x="631908" y="5496719"/>
            <a:ext cx="10927878" cy="25400"/>
          </a:xfrm>
          <a:prstGeom prst="rect">
            <a:avLst/>
          </a:prstGeom>
          <a:solidFill>
            <a:srgbClr val="00AEEF"/>
          </a:solidFill>
          <a:ln/>
        </p:spPr>
      </p:sp>
      <p:sp>
        <p:nvSpPr>
          <p:cNvPr id="23" name="Text 21"/>
          <p:cNvSpPr/>
          <p:nvPr/>
        </p:nvSpPr>
        <p:spPr>
          <a:xfrm>
            <a:off x="631907" y="5095627"/>
            <a:ext cx="10927878" cy="741859"/>
          </a:xfrm>
          <a:prstGeom prst="rect">
            <a:avLst/>
          </a:prstGeom>
          <a:noFill/>
          <a:ln/>
        </p:spPr>
        <p:txBody>
          <a:bodyPr wrap="none" lIns="0" tIns="0" rIns="0" bIns="0" rtlCol="0" anchor="t"/>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النتائج المتوقعة:</a:t>
            </a:r>
            <a:endParaRPr lang="en-US" altLang="en-US" sz="2000" b="1"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زيادة الشبكات المهنية وتحسين الوصول إلى المعلومات والفرص</a:t>
            </a:r>
            <a:endParaRPr lang="ar-SA" sz="2000" dirty="0"/>
          </a:p>
        </p:txBody>
      </p:sp>
    </p:spTree>
    <p:extLst>
      <p:ext uri="{BB962C8B-B14F-4D97-AF65-F5344CB8AC3E}">
        <p14:creationId xmlns:p14="http://schemas.microsoft.com/office/powerpoint/2010/main" val="22388760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9832"/>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بطاقة </a:t>
            </a:r>
            <a:r>
              <a:rPr lang="en-US" altLang="en-US" sz="3950" dirty="0">
                <a:solidFill>
                  <a:srgbClr val="2E3C4E"/>
                </a:solidFill>
                <a:latin typeface="Myriad "/>
                <a:ea typeface="GE SS Two Light" pitchFamily="34" charset="-122"/>
                <a:cs typeface="GE SS Two Light" pitchFamily="34" charset="-120"/>
              </a:rPr>
              <a:t>4</a:t>
            </a:r>
            <a:r>
              <a:rPr lang="ar-SA" altLang="en-US" sz="3950" dirty="0">
                <a:solidFill>
                  <a:srgbClr val="2E3C4E"/>
                </a:solidFill>
                <a:latin typeface="GE SS Two Light" pitchFamily="34" charset="0"/>
                <a:ea typeface="GE SS Two Light" pitchFamily="34" charset="-122"/>
                <a:cs typeface="GE SS Two Light" pitchFamily="34" charset="-120"/>
              </a:rPr>
              <a:t>: الوصول إلى التمويل</a:t>
            </a:r>
            <a:endParaRPr lang="ar-SA" sz="3950" dirty="0"/>
          </a:p>
        </p:txBody>
      </p:sp>
      <p:graphicFrame>
        <p:nvGraphicFramePr>
          <p:cNvPr id="7" name="Table 0"/>
          <p:cNvGraphicFramePr>
            <a:graphicFrameLocks noGrp="1"/>
          </p:cNvGraphicFramePr>
          <p:nvPr/>
        </p:nvGraphicFramePr>
        <p:xfrm>
          <a:off x="631908" y="1676896"/>
          <a:ext cx="10927879" cy="4697403"/>
        </p:xfrm>
        <a:graphic>
          <a:graphicData uri="http://schemas.openxmlformats.org/drawingml/2006/table">
            <a:tbl>
              <a:tblPr/>
              <a:tblGrid>
                <a:gridCol w="7649515">
                  <a:extLst>
                    <a:ext uri="{9D8B030D-6E8A-4147-A177-3AD203B41FA5}">
                      <a16:colId xmlns:a16="http://schemas.microsoft.com/office/drawing/2014/main" val="20000"/>
                    </a:ext>
                  </a:extLst>
                </a:gridCol>
                <a:gridCol w="3278364">
                  <a:extLst>
                    <a:ext uri="{9D8B030D-6E8A-4147-A177-3AD203B41FA5}">
                      <a16:colId xmlns:a16="http://schemas.microsoft.com/office/drawing/2014/main" val="20001"/>
                    </a:ext>
                  </a:extLst>
                </a:gridCol>
              </a:tblGrid>
              <a:tr h="566738">
                <a:tc>
                  <a:txBody>
                    <a:bodyPr/>
                    <a:lstStyle/>
                    <a:p>
                      <a:pPr marL="0" indent="0" algn="r" rtl="1">
                        <a:buNone/>
                      </a:pPr>
                      <a:r>
                        <a:rPr lang="en-US" sz="2800" b="1" dirty="0">
                          <a:solidFill>
                            <a:schemeClr val="bg1"/>
                          </a:solidFill>
                          <a:latin typeface="WinSoft Pro" pitchFamily="34" charset="0"/>
                          <a:ea typeface="WinSoft Pro" pitchFamily="34" charset="-122"/>
                          <a:cs typeface="WinSoft Pro" pitchFamily="34" charset="-120"/>
                        </a:rPr>
                        <a:t>المعلومات</a:t>
                      </a:r>
                      <a:endParaRPr lang="en-US" sz="28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800" b="1" dirty="0">
                          <a:solidFill>
                            <a:schemeClr val="bg1"/>
                          </a:solidFill>
                          <a:latin typeface="WinSoft Pro" pitchFamily="34" charset="0"/>
                          <a:ea typeface="WinSoft Pro" pitchFamily="34" charset="-122"/>
                          <a:cs typeface="WinSoft Pro" pitchFamily="34" charset="-120"/>
                        </a:rPr>
                        <a:t>العنصر</a:t>
                      </a:r>
                      <a:endParaRPr lang="en-US" sz="28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7037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ربط الخريجين بجهات التمويل المناسبة للمشروعات أو العمل الحر.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المبادرة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7037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مساعدة الخريجين القادرين على تأسيس مشاريع إنتاجية أو تطوير أعمال قائمة.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الهدف</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7037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الخريجون الراغبون في العمل الحر أو تأسيس مشاريع.</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 المستهدفة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712072">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التعريف بجهات التمويل، المساعدة في إعداد طلبات التمويل، وربط الخريجين بالجهات المناسبة.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الخدمات المقترحة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7037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معلومات عن جهات التمويل، كوادر إرشاد، وشراكات.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 المطلوبة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7037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مؤسسات التمويل، مؤسسات دعم الأعمال، والجهات المهنية.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الشركاء المحتملون</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6673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زيادة قدرة الخريجين على الوصول إلى التمويل وبدء أو تطوير مشاريع إنتاجية.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النتائج المتوقعة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310912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94159"/>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2.1</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بطاقة </a:t>
            </a:r>
            <a:r>
              <a:rPr lang="en-US" altLang="en-US" sz="3500" dirty="0">
                <a:solidFill>
                  <a:srgbClr val="2E3C4E"/>
                </a:solidFill>
                <a:latin typeface="Myriad "/>
                <a:ea typeface="GE SS Two Light" pitchFamily="34" charset="-122"/>
                <a:cs typeface="GE SS Two Light" pitchFamily="34" charset="-120"/>
              </a:rPr>
              <a:t>5</a:t>
            </a:r>
            <a:r>
              <a:rPr lang="ar-SA" altLang="en-US" sz="3500" dirty="0">
                <a:solidFill>
                  <a:srgbClr val="2E3C4E"/>
                </a:solidFill>
                <a:latin typeface="GE SS Two Light" pitchFamily="34" charset="0"/>
                <a:ea typeface="GE SS Two Light" pitchFamily="34" charset="-122"/>
                <a:cs typeface="GE SS Two Light" pitchFamily="34" charset="-120"/>
              </a:rPr>
              <a:t>: محو الأمية المالية</a:t>
            </a:r>
            <a:endParaRPr lang="ar-SA" sz="3500" dirty="0"/>
          </a:p>
        </p:txBody>
      </p:sp>
      <p:sp>
        <p:nvSpPr>
          <p:cNvPr id="3" name="Shape 1"/>
          <p:cNvSpPr/>
          <p:nvPr/>
        </p:nvSpPr>
        <p:spPr>
          <a:xfrm>
            <a:off x="11350341" y="1704777"/>
            <a:ext cx="19050" cy="3879255"/>
          </a:xfrm>
          <a:prstGeom prst="roundRect">
            <a:avLst>
              <a:gd name="adj" fmla="val 49999"/>
            </a:avLst>
          </a:prstGeom>
          <a:solidFill>
            <a:srgbClr val="000000">
              <a:alpha val="8000"/>
            </a:srgbClr>
          </a:solidFill>
          <a:ln/>
        </p:spPr>
      </p:sp>
      <p:sp>
        <p:nvSpPr>
          <p:cNvPr id="4" name="Shape 2"/>
          <p:cNvSpPr/>
          <p:nvPr/>
        </p:nvSpPr>
        <p:spPr>
          <a:xfrm>
            <a:off x="10690255" y="1885652"/>
            <a:ext cx="507789" cy="19050"/>
          </a:xfrm>
          <a:prstGeom prst="roundRect">
            <a:avLst>
              <a:gd name="adj" fmla="val 49999"/>
            </a:avLst>
          </a:prstGeom>
          <a:solidFill>
            <a:srgbClr val="0094D5"/>
          </a:solidFill>
          <a:ln/>
        </p:spPr>
      </p:sp>
      <p:sp>
        <p:nvSpPr>
          <p:cNvPr id="5" name="Shape 3"/>
          <p:cNvSpPr/>
          <p:nvPr/>
        </p:nvSpPr>
        <p:spPr>
          <a:xfrm>
            <a:off x="11178995" y="1704777"/>
            <a:ext cx="380792" cy="380802"/>
          </a:xfrm>
          <a:prstGeom prst="ellipse">
            <a:avLst/>
          </a:prstGeom>
          <a:solidFill>
            <a:srgbClr val="00AEEF"/>
          </a:solidFill>
          <a:ln w="6350">
            <a:solidFill>
              <a:srgbClr val="0094D5"/>
            </a:solidFill>
            <a:prstDash val="solid"/>
          </a:ln>
        </p:spPr>
      </p:sp>
      <p:sp>
        <p:nvSpPr>
          <p:cNvPr id="6" name="Text 4"/>
          <p:cNvSpPr/>
          <p:nvPr/>
        </p:nvSpPr>
        <p:spPr>
          <a:xfrm>
            <a:off x="631908" y="1762919"/>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المبادرة: </a:t>
            </a:r>
            <a:r>
              <a:rPr lang="ar-SA" altLang="en-US" sz="1750" dirty="0">
                <a:solidFill>
                  <a:srgbClr val="384653"/>
                </a:solidFill>
                <a:latin typeface="GE SS Two Light" pitchFamily="34" charset="0"/>
                <a:ea typeface="GE SS Two Light" pitchFamily="34" charset="-122"/>
                <a:cs typeface="GE SS Two Light" pitchFamily="34" charset="-120"/>
              </a:rPr>
              <a:t>تقديم برامج للتوعية والمهارات المالية للخريجين</a:t>
            </a:r>
            <a:endParaRPr lang="ar-SA" sz="1750" dirty="0"/>
          </a:p>
        </p:txBody>
      </p:sp>
      <p:sp>
        <p:nvSpPr>
          <p:cNvPr id="7" name="Shape 5"/>
          <p:cNvSpPr/>
          <p:nvPr/>
        </p:nvSpPr>
        <p:spPr>
          <a:xfrm>
            <a:off x="10690255" y="2476103"/>
            <a:ext cx="507789" cy="19050"/>
          </a:xfrm>
          <a:prstGeom prst="roundRect">
            <a:avLst>
              <a:gd name="adj" fmla="val 49999"/>
            </a:avLst>
          </a:prstGeom>
          <a:solidFill>
            <a:srgbClr val="0094D5"/>
          </a:solidFill>
          <a:ln/>
        </p:spPr>
      </p:sp>
      <p:sp>
        <p:nvSpPr>
          <p:cNvPr id="8" name="Shape 6"/>
          <p:cNvSpPr/>
          <p:nvPr/>
        </p:nvSpPr>
        <p:spPr>
          <a:xfrm>
            <a:off x="11178995" y="2295227"/>
            <a:ext cx="380792" cy="380802"/>
          </a:xfrm>
          <a:prstGeom prst="ellipse">
            <a:avLst/>
          </a:prstGeom>
          <a:solidFill>
            <a:srgbClr val="00AEEF"/>
          </a:solidFill>
          <a:ln w="6350">
            <a:solidFill>
              <a:srgbClr val="0094D5"/>
            </a:solidFill>
            <a:prstDash val="solid"/>
          </a:ln>
        </p:spPr>
      </p:sp>
      <p:sp>
        <p:nvSpPr>
          <p:cNvPr id="9" name="Text 7"/>
          <p:cNvSpPr/>
          <p:nvPr/>
        </p:nvSpPr>
        <p:spPr>
          <a:xfrm>
            <a:off x="631908" y="2353370"/>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الهدف: </a:t>
            </a:r>
            <a:r>
              <a:rPr lang="ar-SA" altLang="en-US" sz="1750" dirty="0">
                <a:solidFill>
                  <a:srgbClr val="384653"/>
                </a:solidFill>
                <a:latin typeface="GE SS Two Light" pitchFamily="34" charset="0"/>
                <a:ea typeface="GE SS Two Light" pitchFamily="34" charset="-122"/>
                <a:cs typeface="GE SS Two Light" pitchFamily="34" charset="-120"/>
              </a:rPr>
              <a:t>تطوير قدرة الخريجين على إدارة الدخل والإنفاق والادخار واتخاذ قرارات مالية واعية</a:t>
            </a:r>
            <a:endParaRPr lang="ar-SA" sz="1750" dirty="0"/>
          </a:p>
        </p:txBody>
      </p:sp>
      <p:sp>
        <p:nvSpPr>
          <p:cNvPr id="10" name="Shape 8"/>
          <p:cNvSpPr/>
          <p:nvPr/>
        </p:nvSpPr>
        <p:spPr>
          <a:xfrm>
            <a:off x="10690255" y="3066554"/>
            <a:ext cx="507789" cy="19050"/>
          </a:xfrm>
          <a:prstGeom prst="roundRect">
            <a:avLst>
              <a:gd name="adj" fmla="val 49999"/>
            </a:avLst>
          </a:prstGeom>
          <a:solidFill>
            <a:srgbClr val="0094D5"/>
          </a:solidFill>
          <a:ln/>
        </p:spPr>
      </p:sp>
      <p:sp>
        <p:nvSpPr>
          <p:cNvPr id="11" name="Shape 9"/>
          <p:cNvSpPr/>
          <p:nvPr/>
        </p:nvSpPr>
        <p:spPr>
          <a:xfrm>
            <a:off x="11178995" y="2885678"/>
            <a:ext cx="380792" cy="380802"/>
          </a:xfrm>
          <a:prstGeom prst="ellipse">
            <a:avLst/>
          </a:prstGeom>
          <a:solidFill>
            <a:srgbClr val="00AEEF"/>
          </a:solidFill>
          <a:ln w="6350">
            <a:solidFill>
              <a:srgbClr val="0094D5"/>
            </a:solidFill>
            <a:prstDash val="solid"/>
          </a:ln>
        </p:spPr>
      </p:sp>
      <p:sp>
        <p:nvSpPr>
          <p:cNvPr id="12" name="Text 10"/>
          <p:cNvSpPr/>
          <p:nvPr/>
        </p:nvSpPr>
        <p:spPr>
          <a:xfrm>
            <a:off x="631908" y="2943820"/>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الفئة المستهدفة: </a:t>
            </a:r>
            <a:r>
              <a:rPr lang="ar-SA" altLang="en-US" sz="1750" dirty="0">
                <a:solidFill>
                  <a:srgbClr val="384653"/>
                </a:solidFill>
                <a:latin typeface="GE SS Two Light" pitchFamily="34" charset="0"/>
                <a:ea typeface="GE SS Two Light" pitchFamily="34" charset="-122"/>
                <a:cs typeface="GE SS Two Light" pitchFamily="34" charset="-120"/>
              </a:rPr>
              <a:t>الخريجون والباحثون عن عمل، خصوصًا الراغبون في العمل الحر</a:t>
            </a:r>
            <a:endParaRPr lang="ar-SA" sz="1750" dirty="0"/>
          </a:p>
        </p:txBody>
      </p:sp>
      <p:sp>
        <p:nvSpPr>
          <p:cNvPr id="13" name="Shape 11"/>
          <p:cNvSpPr/>
          <p:nvPr/>
        </p:nvSpPr>
        <p:spPr>
          <a:xfrm>
            <a:off x="10690255" y="3657005"/>
            <a:ext cx="507789" cy="19050"/>
          </a:xfrm>
          <a:prstGeom prst="roundRect">
            <a:avLst>
              <a:gd name="adj" fmla="val 49999"/>
            </a:avLst>
          </a:prstGeom>
          <a:solidFill>
            <a:srgbClr val="0094D5"/>
          </a:solidFill>
          <a:ln/>
        </p:spPr>
      </p:sp>
      <p:sp>
        <p:nvSpPr>
          <p:cNvPr id="14" name="Shape 12"/>
          <p:cNvSpPr/>
          <p:nvPr/>
        </p:nvSpPr>
        <p:spPr>
          <a:xfrm>
            <a:off x="11178995" y="3476129"/>
            <a:ext cx="380792" cy="380802"/>
          </a:xfrm>
          <a:prstGeom prst="ellipse">
            <a:avLst/>
          </a:prstGeom>
          <a:solidFill>
            <a:srgbClr val="00AEEF"/>
          </a:solidFill>
          <a:ln w="6350">
            <a:solidFill>
              <a:srgbClr val="0094D5"/>
            </a:solidFill>
            <a:prstDash val="solid"/>
          </a:ln>
        </p:spPr>
      </p:sp>
      <p:sp>
        <p:nvSpPr>
          <p:cNvPr id="15" name="Text 13"/>
          <p:cNvSpPr/>
          <p:nvPr/>
        </p:nvSpPr>
        <p:spPr>
          <a:xfrm>
            <a:off x="631908" y="3534271"/>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الخدمات المقترحة: </a:t>
            </a:r>
            <a:r>
              <a:rPr lang="ar-SA" altLang="en-US" sz="1750" dirty="0">
                <a:solidFill>
                  <a:srgbClr val="384653"/>
                </a:solidFill>
                <a:latin typeface="GE SS Two Light" pitchFamily="34" charset="0"/>
                <a:ea typeface="GE SS Two Light" pitchFamily="34" charset="-122"/>
                <a:cs typeface="GE SS Two Light" pitchFamily="34" charset="-120"/>
              </a:rPr>
              <a:t>إدارة الميزانية الشخصية، الادخار، فهم التمويل، وإدارة التدفقات المالية للمشروعات الصغيرة</a:t>
            </a:r>
            <a:endParaRPr lang="ar-SA" sz="1750" dirty="0"/>
          </a:p>
        </p:txBody>
      </p:sp>
      <p:sp>
        <p:nvSpPr>
          <p:cNvPr id="16" name="Shape 14"/>
          <p:cNvSpPr/>
          <p:nvPr/>
        </p:nvSpPr>
        <p:spPr>
          <a:xfrm>
            <a:off x="10690255" y="4247455"/>
            <a:ext cx="507789" cy="19050"/>
          </a:xfrm>
          <a:prstGeom prst="roundRect">
            <a:avLst>
              <a:gd name="adj" fmla="val 49999"/>
            </a:avLst>
          </a:prstGeom>
          <a:solidFill>
            <a:srgbClr val="0094D5"/>
          </a:solidFill>
          <a:ln/>
        </p:spPr>
      </p:sp>
      <p:sp>
        <p:nvSpPr>
          <p:cNvPr id="17" name="Shape 15"/>
          <p:cNvSpPr/>
          <p:nvPr/>
        </p:nvSpPr>
        <p:spPr>
          <a:xfrm>
            <a:off x="11178995" y="4066580"/>
            <a:ext cx="380792" cy="380802"/>
          </a:xfrm>
          <a:prstGeom prst="ellipse">
            <a:avLst/>
          </a:prstGeom>
          <a:solidFill>
            <a:srgbClr val="00AEEF"/>
          </a:solidFill>
          <a:ln w="6350">
            <a:solidFill>
              <a:srgbClr val="0094D5"/>
            </a:solidFill>
            <a:prstDash val="solid"/>
          </a:ln>
        </p:spPr>
      </p:sp>
      <p:sp>
        <p:nvSpPr>
          <p:cNvPr id="18" name="Text 16"/>
          <p:cNvSpPr/>
          <p:nvPr/>
        </p:nvSpPr>
        <p:spPr>
          <a:xfrm>
            <a:off x="631908" y="4124722"/>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الموارد المطلوبة: </a:t>
            </a:r>
            <a:r>
              <a:rPr lang="ar-SA" altLang="en-US" sz="1750" dirty="0">
                <a:solidFill>
                  <a:srgbClr val="384653"/>
                </a:solidFill>
                <a:latin typeface="GE SS Two Light" pitchFamily="34" charset="0"/>
                <a:ea typeface="GE SS Two Light" pitchFamily="34" charset="-122"/>
                <a:cs typeface="GE SS Two Light" pitchFamily="34" charset="-120"/>
              </a:rPr>
              <a:t>مدربون، مواد تعليمية، وأدوات تطبيقية</a:t>
            </a:r>
            <a:endParaRPr lang="ar-SA" sz="1750" dirty="0"/>
          </a:p>
        </p:txBody>
      </p:sp>
      <p:sp>
        <p:nvSpPr>
          <p:cNvPr id="19" name="Shape 17"/>
          <p:cNvSpPr/>
          <p:nvPr/>
        </p:nvSpPr>
        <p:spPr>
          <a:xfrm>
            <a:off x="10690255" y="4837906"/>
            <a:ext cx="507789" cy="19050"/>
          </a:xfrm>
          <a:prstGeom prst="roundRect">
            <a:avLst>
              <a:gd name="adj" fmla="val 49999"/>
            </a:avLst>
          </a:prstGeom>
          <a:solidFill>
            <a:srgbClr val="0094D5"/>
          </a:solidFill>
          <a:ln/>
        </p:spPr>
      </p:sp>
      <p:sp>
        <p:nvSpPr>
          <p:cNvPr id="20" name="Shape 18"/>
          <p:cNvSpPr/>
          <p:nvPr/>
        </p:nvSpPr>
        <p:spPr>
          <a:xfrm>
            <a:off x="11178995" y="4657030"/>
            <a:ext cx="380792" cy="380802"/>
          </a:xfrm>
          <a:prstGeom prst="ellipse">
            <a:avLst/>
          </a:prstGeom>
          <a:solidFill>
            <a:srgbClr val="00AEEF"/>
          </a:solidFill>
          <a:ln w="6350">
            <a:solidFill>
              <a:srgbClr val="0094D5"/>
            </a:solidFill>
            <a:prstDash val="solid"/>
          </a:ln>
        </p:spPr>
      </p:sp>
      <p:sp>
        <p:nvSpPr>
          <p:cNvPr id="21" name="Text 19"/>
          <p:cNvSpPr/>
          <p:nvPr/>
        </p:nvSpPr>
        <p:spPr>
          <a:xfrm>
            <a:off x="631908" y="4715173"/>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الشركاء المحتملون: </a:t>
            </a:r>
            <a:r>
              <a:rPr lang="ar-SA" altLang="en-US" sz="1750" dirty="0">
                <a:solidFill>
                  <a:srgbClr val="384653"/>
                </a:solidFill>
                <a:latin typeface="GE SS Two Light" pitchFamily="34" charset="0"/>
                <a:ea typeface="GE SS Two Light" pitchFamily="34" charset="-122"/>
                <a:cs typeface="GE SS Two Light" pitchFamily="34" charset="-120"/>
              </a:rPr>
              <a:t>المؤسسات المالية ومؤسسات دعم الأعمال والخبراء</a:t>
            </a:r>
            <a:endParaRPr lang="ar-SA" sz="1750" dirty="0"/>
          </a:p>
        </p:txBody>
      </p:sp>
      <p:sp>
        <p:nvSpPr>
          <p:cNvPr id="22" name="Shape 20"/>
          <p:cNvSpPr/>
          <p:nvPr/>
        </p:nvSpPr>
        <p:spPr>
          <a:xfrm>
            <a:off x="10690255" y="5428357"/>
            <a:ext cx="507789" cy="19050"/>
          </a:xfrm>
          <a:prstGeom prst="roundRect">
            <a:avLst>
              <a:gd name="adj" fmla="val 49999"/>
            </a:avLst>
          </a:prstGeom>
          <a:solidFill>
            <a:srgbClr val="0094D5"/>
          </a:solidFill>
          <a:ln/>
        </p:spPr>
      </p:sp>
      <p:sp>
        <p:nvSpPr>
          <p:cNvPr id="23" name="Shape 21"/>
          <p:cNvSpPr/>
          <p:nvPr/>
        </p:nvSpPr>
        <p:spPr>
          <a:xfrm>
            <a:off x="11178995" y="5247481"/>
            <a:ext cx="380792" cy="380802"/>
          </a:xfrm>
          <a:prstGeom prst="ellipse">
            <a:avLst/>
          </a:prstGeom>
          <a:solidFill>
            <a:srgbClr val="00AEEF"/>
          </a:solidFill>
          <a:ln w="6350">
            <a:solidFill>
              <a:srgbClr val="0094D5"/>
            </a:solidFill>
            <a:prstDash val="solid"/>
          </a:ln>
        </p:spPr>
      </p:sp>
      <p:sp>
        <p:nvSpPr>
          <p:cNvPr id="24" name="Text 22"/>
          <p:cNvSpPr/>
          <p:nvPr/>
        </p:nvSpPr>
        <p:spPr>
          <a:xfrm>
            <a:off x="631908" y="5305623"/>
            <a:ext cx="9891167" cy="278408"/>
          </a:xfrm>
          <a:prstGeom prst="rect">
            <a:avLst/>
          </a:prstGeom>
          <a:noFill/>
          <a:ln/>
        </p:spPr>
        <p:txBody>
          <a:bodyPr wrap="none" lIns="0" tIns="0" rIns="0" bIns="0" rtlCol="0" anchor="t"/>
          <a:lstStyle/>
          <a:p>
            <a:pPr marL="0" indent="0" algn="r" rtl="1">
              <a:lnSpc>
                <a:spcPct val="104000"/>
              </a:lnSpc>
              <a:buNone/>
            </a:pPr>
            <a:r>
              <a:rPr lang="ar-SA" altLang="en-US" sz="1750" b="1" dirty="0">
                <a:solidFill>
                  <a:srgbClr val="384653"/>
                </a:solidFill>
                <a:latin typeface="GE SS Two Light" pitchFamily="34" charset="0"/>
                <a:ea typeface="GE SS Two Light" pitchFamily="34" charset="-122"/>
                <a:cs typeface="GE SS Two Light" pitchFamily="34" charset="-120"/>
              </a:rPr>
              <a:t>النتائج المتوقعة: </a:t>
            </a:r>
            <a:r>
              <a:rPr lang="ar-SA" altLang="en-US" sz="1750" dirty="0">
                <a:solidFill>
                  <a:srgbClr val="384653"/>
                </a:solidFill>
                <a:latin typeface="GE SS Two Light" pitchFamily="34" charset="0"/>
                <a:ea typeface="GE SS Two Light" pitchFamily="34" charset="-122"/>
                <a:cs typeface="GE SS Two Light" pitchFamily="34" charset="-120"/>
              </a:rPr>
              <a:t>تحسين المهارات المالية ودعم قدرة المستفيدين على إدارة مواردهم</a:t>
            </a:r>
            <a:endParaRPr lang="ar-SA" sz="1750" dirty="0"/>
          </a:p>
        </p:txBody>
      </p:sp>
    </p:spTree>
    <p:extLst>
      <p:ext uri="{BB962C8B-B14F-4D97-AF65-F5344CB8AC3E}">
        <p14:creationId xmlns:p14="http://schemas.microsoft.com/office/powerpoint/2010/main" val="1061559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61008"/>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200" dirty="0">
                <a:solidFill>
                  <a:srgbClr val="2E3C4E"/>
                </a:solidFill>
                <a:latin typeface="GE SS Two Light" pitchFamily="34" charset="0"/>
                <a:ea typeface="GE SS Two Light" pitchFamily="34" charset="-122"/>
                <a:cs typeface="GE SS Two Light" pitchFamily="34" charset="-120"/>
              </a:rPr>
              <a:t> </a:t>
            </a:r>
            <a:r>
              <a:rPr lang="en-US" altLang="en-US" sz="4200" dirty="0">
                <a:solidFill>
                  <a:srgbClr val="2E3C4E"/>
                </a:solidFill>
                <a:latin typeface="Myriad "/>
                <a:ea typeface="GE SS Two Light" pitchFamily="34" charset="-122"/>
                <a:cs typeface="GE SS Two Light" pitchFamily="34" charset="-120"/>
              </a:rPr>
              <a:t>2.1</a:t>
            </a:r>
            <a:r>
              <a:rPr lang="ar-SA" altLang="en-US" sz="4200" dirty="0">
                <a:solidFill>
                  <a:srgbClr val="2E3C4E"/>
                </a:solidFill>
                <a:latin typeface="GE SS Two Light" pitchFamily="34" charset="0"/>
                <a:ea typeface="GE SS Two Light" pitchFamily="34" charset="-122"/>
                <a:cs typeface="GE SS Two Light" pitchFamily="34" charset="-120"/>
              </a:rPr>
              <a:t>—</a:t>
            </a:r>
            <a:r>
              <a:rPr lang="ar-SA" altLang="en-US" sz="4200" b="1"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GE SS Two Light" pitchFamily="34" charset="0"/>
                <a:ea typeface="GE SS Two Light" pitchFamily="34" charset="-122"/>
                <a:cs typeface="GE SS Two Light" pitchFamily="34" charset="-120"/>
              </a:rPr>
              <a:t>عناصر نموذج التقييم</a:t>
            </a:r>
            <a:endParaRPr lang="ar-SA" sz="4200" dirty="0"/>
          </a:p>
        </p:txBody>
      </p:sp>
      <p:sp>
        <p:nvSpPr>
          <p:cNvPr id="4" name="Text 1"/>
          <p:cNvSpPr/>
          <p:nvPr/>
        </p:nvSpPr>
        <p:spPr>
          <a:xfrm>
            <a:off x="6415721" y="2023070"/>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القدرة المؤسسية</a:t>
            </a:r>
            <a:endParaRPr lang="ar-SA" sz="2800" dirty="0"/>
          </a:p>
        </p:txBody>
      </p:sp>
      <p:sp>
        <p:nvSpPr>
          <p:cNvPr id="5" name="Text 2"/>
          <p:cNvSpPr/>
          <p:nvPr/>
        </p:nvSpPr>
        <p:spPr>
          <a:xfrm>
            <a:off x="6415721" y="2466777"/>
            <a:ext cx="4813973" cy="308670"/>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توفر الكوادر والخبرات والقدرات اللازمة للتنفيذ.</a:t>
            </a:r>
            <a:endParaRPr lang="ar-SA" dirty="0"/>
          </a:p>
        </p:txBody>
      </p:sp>
      <p:sp>
        <p:nvSpPr>
          <p:cNvPr id="7" name="Text 3"/>
          <p:cNvSpPr/>
          <p:nvPr/>
        </p:nvSpPr>
        <p:spPr>
          <a:xfrm>
            <a:off x="860403" y="2023070"/>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المرافق والبنية التحتية</a:t>
            </a:r>
            <a:endParaRPr lang="ar-SA" sz="2800" dirty="0"/>
          </a:p>
        </p:txBody>
      </p:sp>
      <p:sp>
        <p:nvSpPr>
          <p:cNvPr id="8" name="Text 4"/>
          <p:cNvSpPr/>
          <p:nvPr/>
        </p:nvSpPr>
        <p:spPr>
          <a:xfrm>
            <a:off x="860403" y="2466777"/>
            <a:ext cx="4813973" cy="308670"/>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توفر المرافق والتجهيزات والأنظمة اللازمة.</a:t>
            </a:r>
            <a:endParaRPr lang="ar-SA" dirty="0"/>
          </a:p>
        </p:txBody>
      </p:sp>
      <p:sp>
        <p:nvSpPr>
          <p:cNvPr id="10" name="Text 5"/>
          <p:cNvSpPr/>
          <p:nvPr/>
        </p:nvSpPr>
        <p:spPr>
          <a:xfrm>
            <a:off x="6415721" y="3415209"/>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الشراكات</a:t>
            </a:r>
            <a:endParaRPr lang="ar-SA" sz="2800" dirty="0"/>
          </a:p>
        </p:txBody>
      </p:sp>
      <p:sp>
        <p:nvSpPr>
          <p:cNvPr id="11" name="Text 6"/>
          <p:cNvSpPr/>
          <p:nvPr/>
        </p:nvSpPr>
        <p:spPr>
          <a:xfrm>
            <a:off x="6415721" y="3858915"/>
            <a:ext cx="4813973" cy="308670"/>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توفر الشركاء والجهات الداعمة وإمكانية بناء شراكات فعالة.</a:t>
            </a:r>
            <a:endParaRPr lang="ar-SA" dirty="0"/>
          </a:p>
        </p:txBody>
      </p:sp>
      <p:sp>
        <p:nvSpPr>
          <p:cNvPr id="13" name="Text 7"/>
          <p:cNvSpPr/>
          <p:nvPr/>
        </p:nvSpPr>
        <p:spPr>
          <a:xfrm>
            <a:off x="860403" y="3415209"/>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الميزانية والموارد</a:t>
            </a:r>
            <a:endParaRPr lang="ar-SA" sz="2800" dirty="0"/>
          </a:p>
        </p:txBody>
      </p:sp>
      <p:sp>
        <p:nvSpPr>
          <p:cNvPr id="14" name="Text 8"/>
          <p:cNvSpPr/>
          <p:nvPr/>
        </p:nvSpPr>
        <p:spPr>
          <a:xfrm>
            <a:off x="860403" y="3858915"/>
            <a:ext cx="4813973" cy="308670"/>
          </a:xfrm>
          <a:prstGeom prst="rect">
            <a:avLst/>
          </a:prstGeom>
          <a:noFill/>
          <a:ln/>
        </p:spPr>
        <p:txBody>
          <a:bodyPr wrap="none" lIns="0" tIns="0" rIns="0" bIns="0" rtlCol="0" anchor="t"/>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توفر التمويل والموارد اللازمة للتنفيذ والاستمرار.</a:t>
            </a:r>
            <a:endParaRPr lang="ar-SA" dirty="0"/>
          </a:p>
        </p:txBody>
      </p:sp>
      <p:sp>
        <p:nvSpPr>
          <p:cNvPr id="16" name="Text 9"/>
          <p:cNvSpPr/>
          <p:nvPr/>
        </p:nvSpPr>
        <p:spPr>
          <a:xfrm>
            <a:off x="6415721" y="4807347"/>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الشمول</a:t>
            </a:r>
            <a:endParaRPr lang="ar-SA" sz="2800" dirty="0"/>
          </a:p>
        </p:txBody>
      </p:sp>
      <p:sp>
        <p:nvSpPr>
          <p:cNvPr id="17" name="Text 10"/>
          <p:cNvSpPr/>
          <p:nvPr/>
        </p:nvSpPr>
        <p:spPr>
          <a:xfrm>
            <a:off x="6415721" y="5251053"/>
            <a:ext cx="4813973" cy="617339"/>
          </a:xfrm>
          <a:prstGeom prst="rect">
            <a:avLst/>
          </a:prstGeom>
          <a:noFill/>
          <a:ln/>
        </p:spPr>
        <p:txBody>
          <a:bodyPr wrap="square" lIns="0" tIns="0" rIns="0" bIns="0" rtlCol="0" anchor="t">
            <a:normAutofit fontScale="92500" lnSpcReduction="1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قدرة المبادرة على الوصول إلى الفئات المستهدفة ومراعاة احتياجات الفئات الأقل حظًا.</a:t>
            </a:r>
            <a:endParaRPr lang="ar-SA" dirty="0"/>
          </a:p>
        </p:txBody>
      </p:sp>
      <p:sp>
        <p:nvSpPr>
          <p:cNvPr id="19" name="Text 11"/>
          <p:cNvSpPr/>
          <p:nvPr/>
        </p:nvSpPr>
        <p:spPr>
          <a:xfrm>
            <a:off x="860403" y="4807347"/>
            <a:ext cx="4813973" cy="334070"/>
          </a:xfrm>
          <a:prstGeom prst="rect">
            <a:avLst/>
          </a:prstGeom>
          <a:noFill/>
          <a:ln/>
        </p:spPr>
        <p:txBody>
          <a:bodyPr wrap="none" lIns="0" tIns="0" rIns="0" bIns="0" rtlCol="0" anchor="t"/>
          <a:lstStyle/>
          <a:p>
            <a:pPr marL="0" indent="0" algn="r" rtl="1">
              <a:lnSpc>
                <a:spcPct val="104000"/>
              </a:lnSpc>
              <a:buNone/>
            </a:pPr>
            <a:r>
              <a:rPr lang="ar-SA" altLang="en-US" sz="2800" dirty="0">
                <a:solidFill>
                  <a:srgbClr val="384653"/>
                </a:solidFill>
                <a:latin typeface="GE SS Two Light" pitchFamily="34" charset="0"/>
                <a:ea typeface="GE SS Two Light" pitchFamily="34" charset="-122"/>
                <a:cs typeface="GE SS Two Light" pitchFamily="34" charset="-120"/>
              </a:rPr>
              <a:t>النتائج المتوقعة</a:t>
            </a:r>
            <a:endParaRPr lang="ar-SA" sz="2800" dirty="0"/>
          </a:p>
        </p:txBody>
      </p:sp>
      <p:sp>
        <p:nvSpPr>
          <p:cNvPr id="20" name="Text 12"/>
          <p:cNvSpPr/>
          <p:nvPr/>
        </p:nvSpPr>
        <p:spPr>
          <a:xfrm>
            <a:off x="860403" y="5251053"/>
            <a:ext cx="4813973" cy="617339"/>
          </a:xfrm>
          <a:prstGeom prst="rect">
            <a:avLst/>
          </a:prstGeom>
          <a:noFill/>
          <a:ln/>
        </p:spPr>
        <p:txBody>
          <a:bodyPr wrap="square" lIns="0" tIns="0" rIns="0" bIns="0" rtlCol="0" anchor="t">
            <a:normAutofit fontScale="92500" lnSpcReduction="10000"/>
          </a:bodyPr>
          <a:lstStyle/>
          <a:p>
            <a:pPr marL="0" indent="0" algn="r" rtl="1">
              <a:lnSpc>
                <a:spcPct val="127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إمكانية تحقيق المبادرة نتائج واضحة وقابلة للقياس في تحسين انتقال الخريجين إلى العمل.</a:t>
            </a:r>
            <a:endParaRPr lang="ar-SA" dirty="0"/>
          </a:p>
        </p:txBody>
      </p:sp>
      <p:sp>
        <p:nvSpPr>
          <p:cNvPr id="22" name="Shape 8">
            <a:extLst>
              <a:ext uri="{FF2B5EF4-FFF2-40B4-BE49-F238E27FC236}">
                <a16:creationId xmlns:a16="http://schemas.microsoft.com/office/drawing/2014/main" id="{9CED1B74-66EA-9261-B0B1-A4CA38EDA6F3}"/>
              </a:ext>
            </a:extLst>
          </p:cNvPr>
          <p:cNvSpPr/>
          <p:nvPr/>
        </p:nvSpPr>
        <p:spPr>
          <a:xfrm>
            <a:off x="2213058" y="2476103"/>
            <a:ext cx="3492214" cy="25400"/>
          </a:xfrm>
          <a:prstGeom prst="rect">
            <a:avLst/>
          </a:prstGeom>
          <a:solidFill>
            <a:srgbClr val="00AEEF"/>
          </a:solidFill>
          <a:ln/>
        </p:spPr>
      </p:sp>
      <p:sp>
        <p:nvSpPr>
          <p:cNvPr id="24" name="Shape 8">
            <a:extLst>
              <a:ext uri="{FF2B5EF4-FFF2-40B4-BE49-F238E27FC236}">
                <a16:creationId xmlns:a16="http://schemas.microsoft.com/office/drawing/2014/main" id="{E17215A1-CDB2-53EE-61A5-FB9B29F814B1}"/>
              </a:ext>
            </a:extLst>
          </p:cNvPr>
          <p:cNvSpPr/>
          <p:nvPr/>
        </p:nvSpPr>
        <p:spPr>
          <a:xfrm>
            <a:off x="7804233" y="2447528"/>
            <a:ext cx="3492214" cy="25400"/>
          </a:xfrm>
          <a:prstGeom prst="rect">
            <a:avLst/>
          </a:prstGeom>
          <a:solidFill>
            <a:srgbClr val="00AEEF"/>
          </a:solidFill>
          <a:ln/>
        </p:spPr>
      </p:sp>
      <p:sp>
        <p:nvSpPr>
          <p:cNvPr id="26" name="Shape 8">
            <a:extLst>
              <a:ext uri="{FF2B5EF4-FFF2-40B4-BE49-F238E27FC236}">
                <a16:creationId xmlns:a16="http://schemas.microsoft.com/office/drawing/2014/main" id="{71947038-1B43-A5D3-B341-C96F661BDB2E}"/>
              </a:ext>
            </a:extLst>
          </p:cNvPr>
          <p:cNvSpPr/>
          <p:nvPr/>
        </p:nvSpPr>
        <p:spPr>
          <a:xfrm>
            <a:off x="2213058" y="3858915"/>
            <a:ext cx="3492214" cy="25400"/>
          </a:xfrm>
          <a:prstGeom prst="rect">
            <a:avLst/>
          </a:prstGeom>
          <a:solidFill>
            <a:srgbClr val="00AEEF"/>
          </a:solidFill>
          <a:ln/>
        </p:spPr>
      </p:sp>
      <p:sp>
        <p:nvSpPr>
          <p:cNvPr id="28" name="Shape 8">
            <a:extLst>
              <a:ext uri="{FF2B5EF4-FFF2-40B4-BE49-F238E27FC236}">
                <a16:creationId xmlns:a16="http://schemas.microsoft.com/office/drawing/2014/main" id="{B6D36ADC-C6C3-3E85-FC27-1D784168171D}"/>
              </a:ext>
            </a:extLst>
          </p:cNvPr>
          <p:cNvSpPr/>
          <p:nvPr/>
        </p:nvSpPr>
        <p:spPr>
          <a:xfrm>
            <a:off x="2213058" y="5251053"/>
            <a:ext cx="3492214" cy="25400"/>
          </a:xfrm>
          <a:prstGeom prst="rect">
            <a:avLst/>
          </a:prstGeom>
          <a:solidFill>
            <a:srgbClr val="00AEEF"/>
          </a:solidFill>
          <a:ln/>
        </p:spPr>
      </p:sp>
      <p:sp>
        <p:nvSpPr>
          <p:cNvPr id="30" name="Shape 8">
            <a:extLst>
              <a:ext uri="{FF2B5EF4-FFF2-40B4-BE49-F238E27FC236}">
                <a16:creationId xmlns:a16="http://schemas.microsoft.com/office/drawing/2014/main" id="{4DD518FE-B9AB-11D4-CBB0-CE1A088E5786}"/>
              </a:ext>
            </a:extLst>
          </p:cNvPr>
          <p:cNvSpPr/>
          <p:nvPr/>
        </p:nvSpPr>
        <p:spPr>
          <a:xfrm>
            <a:off x="7804233" y="3868043"/>
            <a:ext cx="3492214" cy="25400"/>
          </a:xfrm>
          <a:prstGeom prst="rect">
            <a:avLst/>
          </a:prstGeom>
          <a:solidFill>
            <a:srgbClr val="00AEEF"/>
          </a:solidFill>
          <a:ln/>
        </p:spPr>
      </p:sp>
      <p:sp>
        <p:nvSpPr>
          <p:cNvPr id="32" name="Shape 8">
            <a:extLst>
              <a:ext uri="{FF2B5EF4-FFF2-40B4-BE49-F238E27FC236}">
                <a16:creationId xmlns:a16="http://schemas.microsoft.com/office/drawing/2014/main" id="{512A583F-C388-35CE-2694-17DADCA63064}"/>
              </a:ext>
            </a:extLst>
          </p:cNvPr>
          <p:cNvSpPr/>
          <p:nvPr/>
        </p:nvSpPr>
        <p:spPr>
          <a:xfrm>
            <a:off x="7804233" y="5288558"/>
            <a:ext cx="3492214" cy="25400"/>
          </a:xfrm>
          <a:prstGeom prst="rect">
            <a:avLst/>
          </a:prstGeom>
          <a:solidFill>
            <a:srgbClr val="00AEEF"/>
          </a:solidFill>
          <a:ln/>
        </p:spPr>
      </p:sp>
    </p:spTree>
    <p:extLst>
      <p:ext uri="{BB962C8B-B14F-4D97-AF65-F5344CB8AC3E}">
        <p14:creationId xmlns:p14="http://schemas.microsoft.com/office/powerpoint/2010/main" val="164589641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24880"/>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العلاقة بين الأنشطة </a:t>
            </a:r>
            <a:r>
              <a:rPr lang="en-US" altLang="en-US" sz="3950" dirty="0">
                <a:solidFill>
                  <a:srgbClr val="2E3C4E"/>
                </a:solidFill>
                <a:latin typeface="Myriad "/>
                <a:ea typeface="GE SS Two Light" pitchFamily="34" charset="-122"/>
                <a:cs typeface="GE SS Two Light" pitchFamily="34" charset="-120"/>
              </a:rPr>
              <a:t>1.3</a:t>
            </a:r>
            <a:r>
              <a:rPr lang="ar-SA" altLang="en-US" sz="3950" dirty="0">
                <a:solidFill>
                  <a:srgbClr val="2E3C4E"/>
                </a:solidFill>
                <a:latin typeface="GE SS Two Light" pitchFamily="34" charset="0"/>
                <a:ea typeface="GE SS Two Light" pitchFamily="34" charset="-122"/>
                <a:cs typeface="GE SS Two Light" pitchFamily="34" charset="-120"/>
              </a:rPr>
              <a:t>و</a:t>
            </a:r>
            <a:r>
              <a:rPr lang="en-US" altLang="en-US" sz="3950" dirty="0">
                <a:solidFill>
                  <a:srgbClr val="2E3C4E"/>
                </a:solidFill>
                <a:latin typeface="Myriad "/>
                <a:ea typeface="GE SS Two Light" pitchFamily="34" charset="-122"/>
                <a:cs typeface="GE SS Two Light" pitchFamily="34" charset="-120"/>
              </a:rPr>
              <a:t>2.1</a:t>
            </a:r>
            <a:endParaRPr lang="ar-SA" sz="3950" dirty="0"/>
          </a:p>
        </p:txBody>
      </p:sp>
      <p:sp>
        <p:nvSpPr>
          <p:cNvPr id="3" name="Text 1"/>
          <p:cNvSpPr/>
          <p:nvPr/>
        </p:nvSpPr>
        <p:spPr>
          <a:xfrm>
            <a:off x="22324" y="1489180"/>
            <a:ext cx="11537463" cy="283766"/>
          </a:xfrm>
          <a:prstGeom prst="rect">
            <a:avLst/>
          </a:prstGeom>
          <a:noFill/>
          <a:ln/>
        </p:spPr>
        <p:txBody>
          <a:bodyPr wrap="none" lIns="0" tIns="0" rIns="0" bIns="0" rtlCol="0" anchor="t"/>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يمثل </a:t>
            </a:r>
            <a:r>
              <a:rPr lang="ar-SA" altLang="en-US" dirty="0">
                <a:solidFill>
                  <a:srgbClr val="384653"/>
                </a:solidFill>
                <a:latin typeface="WinSoft Pro Medium" pitchFamily="34" charset="0"/>
                <a:ea typeface="WinSoft Pro Medium" pitchFamily="34" charset="-122"/>
                <a:cs typeface="WinSoft Pro Medium" pitchFamily="34" charset="-120"/>
              </a:rPr>
              <a:t>النشاط</a:t>
            </a:r>
            <a:r>
              <a:rPr lang="ar-SA" altLang="en-US" sz="1600" dirty="0">
                <a:solidFill>
                  <a:srgbClr val="384653"/>
                </a:solidFill>
                <a:latin typeface="WinSoft Pro Medium" pitchFamily="34" charset="0"/>
                <a:ea typeface="WinSoft Pro Medium" pitchFamily="34" charset="-122"/>
                <a:cs typeface="WinSoft Pro Medium" pitchFamily="34" charset="-120"/>
              </a:rPr>
              <a:t> 2.1 امتدادًا تطبيقيًا لما تم تعلمه في النشاط 1.3، مع الانتقال إلى مستوى مختلف من التحليل واتخاذ القرار.</a:t>
            </a:r>
            <a:endParaRPr lang="ar-SA" sz="1600" dirty="0"/>
          </a:p>
        </p:txBody>
      </p:sp>
      <p:sp>
        <p:nvSpPr>
          <p:cNvPr id="5" name="Text 2"/>
          <p:cNvSpPr/>
          <p:nvPr/>
        </p:nvSpPr>
        <p:spPr>
          <a:xfrm>
            <a:off x="6394588" y="2266255"/>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النشاط</a:t>
            </a:r>
            <a:r>
              <a:rPr lang="en-US" altLang="en-US" sz="1950" dirty="0">
                <a:solidFill>
                  <a:srgbClr val="384653"/>
                </a:solidFill>
                <a:latin typeface="Myriad "/>
                <a:ea typeface="GE SS Two Light" pitchFamily="34" charset="-122"/>
                <a:cs typeface="GE SS Two Light" pitchFamily="34" charset="-120"/>
              </a:rPr>
              <a:t> 1.3 </a:t>
            </a:r>
            <a:endParaRPr lang="ar-SA" sz="1950" dirty="0"/>
          </a:p>
        </p:txBody>
      </p:sp>
      <p:sp>
        <p:nvSpPr>
          <p:cNvPr id="6" name="Text 3"/>
          <p:cNvSpPr/>
          <p:nvPr/>
        </p:nvSpPr>
        <p:spPr>
          <a:xfrm>
            <a:off x="6394588" y="2679601"/>
            <a:ext cx="4846417" cy="851297"/>
          </a:xfrm>
          <a:prstGeom prst="rect">
            <a:avLst/>
          </a:prstGeom>
          <a:noFill/>
          <a:ln/>
        </p:spPr>
        <p:txBody>
          <a:bodyPr wrap="square" lIns="0" tIns="0" rIns="0" bIns="0" rtlCol="0" anchor="t">
            <a:normAutofit lnSpcReduction="10000"/>
          </a:bodyPr>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استخدام نموذج موحد لتقييم اتجاهات خدمات التشغيل وانتقال الخريجين إلى العمل من خلال معايير مثل: الملاءمة، والفعالية، والكفاءة، والأثر، والاستدامة، بهدف فهم الاتجاهات وتقدير قيمتها وأهميتها.</a:t>
            </a:r>
            <a:endParaRPr lang="ar-SA" sz="1600" dirty="0"/>
          </a:p>
        </p:txBody>
      </p:sp>
      <p:sp>
        <p:nvSpPr>
          <p:cNvPr id="8" name="Text 4"/>
          <p:cNvSpPr/>
          <p:nvPr/>
        </p:nvSpPr>
        <p:spPr>
          <a:xfrm>
            <a:off x="849093" y="2266255"/>
            <a:ext cx="484651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النشاط</a:t>
            </a:r>
            <a:r>
              <a:rPr lang="en-US" altLang="en-US" sz="1950" dirty="0">
                <a:solidFill>
                  <a:srgbClr val="384653"/>
                </a:solidFill>
                <a:latin typeface="Myriad "/>
                <a:ea typeface="GE SS Two Light" pitchFamily="34" charset="-122"/>
                <a:cs typeface="GE SS Two Light" pitchFamily="34" charset="-120"/>
              </a:rPr>
              <a:t>2.1 </a:t>
            </a:r>
            <a:endParaRPr lang="ar-SA" sz="1950" dirty="0"/>
          </a:p>
        </p:txBody>
      </p:sp>
      <p:sp>
        <p:nvSpPr>
          <p:cNvPr id="9" name="Text 5"/>
          <p:cNvSpPr/>
          <p:nvPr/>
        </p:nvSpPr>
        <p:spPr>
          <a:xfrm>
            <a:off x="849093" y="2679601"/>
            <a:ext cx="4846516" cy="851297"/>
          </a:xfrm>
          <a:prstGeom prst="rect">
            <a:avLst/>
          </a:prstGeom>
          <a:noFill/>
          <a:ln/>
        </p:spPr>
        <p:txBody>
          <a:bodyPr wrap="square" lIns="0" tIns="0" rIns="0" bIns="0" rtlCol="0" anchor="t">
            <a:noAutofit/>
          </a:bodyPr>
          <a:lstStyle/>
          <a:p>
            <a:pPr marL="0" indent="0" algn="r" rtl="1">
              <a:lnSpc>
                <a:spcPct val="12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الانتقال من تقييم الاتجاهات إلى تقييم جدوى تنفيذ مبادرات محددة يمكن أن تدعم انتقال الخريجين إلى العمل في سياق الأونروا. يركز التقييم على مدى قدرة الأونروا على تنفيذها في الواقع.</a:t>
            </a:r>
            <a:endParaRPr lang="ar-SA" sz="1600" dirty="0"/>
          </a:p>
        </p:txBody>
      </p:sp>
      <p:sp>
        <p:nvSpPr>
          <p:cNvPr id="10" name="Text 6"/>
          <p:cNvSpPr/>
          <p:nvPr/>
        </p:nvSpPr>
        <p:spPr>
          <a:xfrm>
            <a:off x="631908" y="3992662"/>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التسلسل التعلمي:</a:t>
            </a:r>
            <a:endParaRPr lang="ar-SA" sz="1950" dirty="0"/>
          </a:p>
        </p:txBody>
      </p:sp>
      <p:sp>
        <p:nvSpPr>
          <p:cNvPr id="11" name="Shape 7"/>
          <p:cNvSpPr/>
          <p:nvPr/>
        </p:nvSpPr>
        <p:spPr>
          <a:xfrm>
            <a:off x="631908" y="4768552"/>
            <a:ext cx="10927878" cy="25400"/>
          </a:xfrm>
          <a:prstGeom prst="roundRect">
            <a:avLst>
              <a:gd name="adj" fmla="val 49999"/>
            </a:avLst>
          </a:prstGeom>
          <a:solidFill>
            <a:srgbClr val="000000">
              <a:alpha val="8000"/>
            </a:srgbClr>
          </a:solidFill>
          <a:ln/>
        </p:spPr>
      </p:sp>
      <p:sp>
        <p:nvSpPr>
          <p:cNvPr id="12" name="Shape 8"/>
          <p:cNvSpPr/>
          <p:nvPr/>
        </p:nvSpPr>
        <p:spPr>
          <a:xfrm>
            <a:off x="8866065" y="4768552"/>
            <a:ext cx="25399" cy="575469"/>
          </a:xfrm>
          <a:prstGeom prst="roundRect">
            <a:avLst>
              <a:gd name="adj" fmla="val 50001"/>
            </a:avLst>
          </a:prstGeom>
          <a:solidFill>
            <a:srgbClr val="0094D5"/>
          </a:solidFill>
          <a:ln/>
        </p:spPr>
      </p:sp>
      <p:sp>
        <p:nvSpPr>
          <p:cNvPr id="13" name="Shape 9"/>
          <p:cNvSpPr/>
          <p:nvPr/>
        </p:nvSpPr>
        <p:spPr>
          <a:xfrm>
            <a:off x="8662969" y="4552752"/>
            <a:ext cx="431591" cy="431602"/>
          </a:xfrm>
          <a:prstGeom prst="ellipse">
            <a:avLst/>
          </a:prstGeom>
          <a:solidFill>
            <a:srgbClr val="00AEEF"/>
          </a:solidFill>
          <a:ln w="6350">
            <a:solidFill>
              <a:srgbClr val="0094D5"/>
            </a:solidFill>
            <a:prstDash val="solid"/>
          </a:ln>
        </p:spPr>
      </p:sp>
      <p:sp>
        <p:nvSpPr>
          <p:cNvPr id="14" name="Text 10"/>
          <p:cNvSpPr/>
          <p:nvPr/>
        </p:nvSpPr>
        <p:spPr>
          <a:xfrm>
            <a:off x="8727361" y="4579243"/>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1</a:t>
            </a:r>
            <a:endParaRPr lang="en-US" sz="2350" dirty="0"/>
          </a:p>
        </p:txBody>
      </p:sp>
      <p:sp>
        <p:nvSpPr>
          <p:cNvPr id="15" name="Text 11"/>
          <p:cNvSpPr/>
          <p:nvPr/>
        </p:nvSpPr>
        <p:spPr>
          <a:xfrm>
            <a:off x="6389528" y="5535910"/>
            <a:ext cx="497847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النشاط</a:t>
            </a:r>
            <a:r>
              <a:rPr lang="en-US" altLang="en-US" sz="1950" dirty="0">
                <a:solidFill>
                  <a:srgbClr val="384653"/>
                </a:solidFill>
                <a:latin typeface="Myriad "/>
                <a:ea typeface="GE SS Two Light" pitchFamily="34" charset="-122"/>
                <a:cs typeface="GE SS Two Light" pitchFamily="34" charset="-120"/>
              </a:rPr>
              <a:t>1.3 </a:t>
            </a:r>
            <a:endParaRPr lang="ar-SA" sz="1950" dirty="0"/>
          </a:p>
        </p:txBody>
      </p:sp>
      <p:sp>
        <p:nvSpPr>
          <p:cNvPr id="16" name="Text 12"/>
          <p:cNvSpPr/>
          <p:nvPr/>
        </p:nvSpPr>
        <p:spPr>
          <a:xfrm>
            <a:off x="6389528" y="5949255"/>
            <a:ext cx="497847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تقييم الاتجاهات</a:t>
            </a:r>
            <a:endParaRPr lang="ar-SA" sz="1500" dirty="0"/>
          </a:p>
        </p:txBody>
      </p:sp>
      <p:sp>
        <p:nvSpPr>
          <p:cNvPr id="17" name="Shape 13"/>
          <p:cNvSpPr/>
          <p:nvPr/>
        </p:nvSpPr>
        <p:spPr>
          <a:xfrm>
            <a:off x="3300231" y="4768552"/>
            <a:ext cx="25399" cy="575469"/>
          </a:xfrm>
          <a:prstGeom prst="roundRect">
            <a:avLst>
              <a:gd name="adj" fmla="val 50001"/>
            </a:avLst>
          </a:prstGeom>
          <a:solidFill>
            <a:srgbClr val="0094D5"/>
          </a:solidFill>
          <a:ln/>
        </p:spPr>
      </p:sp>
      <p:sp>
        <p:nvSpPr>
          <p:cNvPr id="18" name="Shape 14"/>
          <p:cNvSpPr/>
          <p:nvPr/>
        </p:nvSpPr>
        <p:spPr>
          <a:xfrm>
            <a:off x="3097135" y="4552752"/>
            <a:ext cx="431591" cy="431602"/>
          </a:xfrm>
          <a:prstGeom prst="ellipse">
            <a:avLst/>
          </a:prstGeom>
          <a:solidFill>
            <a:srgbClr val="00AEEF"/>
          </a:solidFill>
          <a:ln w="6350">
            <a:solidFill>
              <a:srgbClr val="0094D5"/>
            </a:solidFill>
            <a:prstDash val="solid"/>
          </a:ln>
        </p:spPr>
      </p:sp>
      <p:sp>
        <p:nvSpPr>
          <p:cNvPr id="19" name="Text 15"/>
          <p:cNvSpPr/>
          <p:nvPr/>
        </p:nvSpPr>
        <p:spPr>
          <a:xfrm>
            <a:off x="3161526" y="4579243"/>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GE SS Two Light" pitchFamily="34" charset="0"/>
                <a:ea typeface="GE SS Two Light" pitchFamily="34" charset="-122"/>
                <a:cs typeface="GE SS Two Light" pitchFamily="34" charset="-120"/>
              </a:rPr>
              <a:t>2</a:t>
            </a:r>
            <a:endParaRPr lang="en-US" sz="2350" dirty="0"/>
          </a:p>
        </p:txBody>
      </p:sp>
      <p:sp>
        <p:nvSpPr>
          <p:cNvPr id="20" name="Text 16"/>
          <p:cNvSpPr/>
          <p:nvPr/>
        </p:nvSpPr>
        <p:spPr>
          <a:xfrm>
            <a:off x="823693" y="5535910"/>
            <a:ext cx="497847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النشاط</a:t>
            </a:r>
            <a:r>
              <a:rPr lang="en-US" altLang="en-US" sz="1950" dirty="0">
                <a:solidFill>
                  <a:srgbClr val="384653"/>
                </a:solidFill>
                <a:latin typeface="Myriad "/>
                <a:ea typeface="GE SS Two Light" pitchFamily="34" charset="-122"/>
                <a:cs typeface="GE SS Two Light" pitchFamily="34" charset="-120"/>
              </a:rPr>
              <a:t>2.1 </a:t>
            </a:r>
            <a:endParaRPr lang="ar-SA" sz="1950" dirty="0"/>
          </a:p>
        </p:txBody>
      </p:sp>
      <p:sp>
        <p:nvSpPr>
          <p:cNvPr id="21" name="Text 17"/>
          <p:cNvSpPr/>
          <p:nvPr/>
        </p:nvSpPr>
        <p:spPr>
          <a:xfrm>
            <a:off x="823693" y="5949255"/>
            <a:ext cx="4978474"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تقييم جدوى المبادرات استنادًا إلى تلك الاتجاهات</a:t>
            </a:r>
            <a:endParaRPr lang="ar-SA" sz="1500" dirty="0"/>
          </a:p>
        </p:txBody>
      </p:sp>
    </p:spTree>
    <p:extLst>
      <p:ext uri="{BB962C8B-B14F-4D97-AF65-F5344CB8AC3E}">
        <p14:creationId xmlns:p14="http://schemas.microsoft.com/office/powerpoint/2010/main" val="15671679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25897"/>
            <a:ext cx="10927878" cy="593923"/>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GE SS Two Light" pitchFamily="34" charset="0"/>
                <a:ea typeface="GE SS Two Light" pitchFamily="34" charset="-122"/>
                <a:cs typeface="GE SS Two Light" pitchFamily="34" charset="-120"/>
              </a:rPr>
              <a:t>النشاط</a:t>
            </a:r>
            <a:endParaRPr lang="ar-SA" sz="3700" dirty="0"/>
          </a:p>
        </p:txBody>
      </p:sp>
      <p:sp>
        <p:nvSpPr>
          <p:cNvPr id="3" name="Shape 1"/>
          <p:cNvSpPr/>
          <p:nvPr/>
        </p:nvSpPr>
        <p:spPr>
          <a:xfrm>
            <a:off x="11399056" y="1708646"/>
            <a:ext cx="25399" cy="4323358"/>
          </a:xfrm>
          <a:prstGeom prst="roundRect">
            <a:avLst>
              <a:gd name="adj" fmla="val 50001"/>
            </a:avLst>
          </a:prstGeom>
          <a:solidFill>
            <a:srgbClr val="000000">
              <a:alpha val="8000"/>
            </a:srgbClr>
          </a:solidFill>
          <a:ln/>
        </p:spPr>
      </p:sp>
      <p:sp>
        <p:nvSpPr>
          <p:cNvPr id="4" name="Shape 2"/>
          <p:cNvSpPr/>
          <p:nvPr/>
        </p:nvSpPr>
        <p:spPr>
          <a:xfrm>
            <a:off x="10908233" y="2012752"/>
            <a:ext cx="541622" cy="25400"/>
          </a:xfrm>
          <a:prstGeom prst="roundRect">
            <a:avLst>
              <a:gd name="adj" fmla="val 49999"/>
            </a:avLst>
          </a:prstGeom>
          <a:solidFill>
            <a:srgbClr val="0094D5"/>
          </a:solidFill>
          <a:ln/>
        </p:spPr>
      </p:sp>
      <p:sp>
        <p:nvSpPr>
          <p:cNvPr id="5" name="Shape 3"/>
          <p:cNvSpPr/>
          <p:nvPr/>
        </p:nvSpPr>
        <p:spPr>
          <a:xfrm>
            <a:off x="11356790" y="1957784"/>
            <a:ext cx="135331" cy="135334"/>
          </a:xfrm>
          <a:prstGeom prst="ellipse">
            <a:avLst/>
          </a:prstGeom>
          <a:solidFill>
            <a:srgbClr val="00AEEF"/>
          </a:solidFill>
          <a:ln/>
        </p:spPr>
      </p:sp>
      <p:sp>
        <p:nvSpPr>
          <p:cNvPr id="6" name="Shape 4"/>
          <p:cNvSpPr/>
          <p:nvPr/>
        </p:nvSpPr>
        <p:spPr>
          <a:xfrm>
            <a:off x="631908" y="1708646"/>
            <a:ext cx="10250826" cy="633611"/>
          </a:xfrm>
          <a:prstGeom prst="roundRect">
            <a:avLst>
              <a:gd name="adj" fmla="val 42742"/>
            </a:avLst>
          </a:prstGeom>
          <a:solidFill>
            <a:srgbClr val="00AEEF"/>
          </a:solidFill>
          <a:ln w="6350">
            <a:solidFill>
              <a:srgbClr val="00AEEF"/>
            </a:solidFill>
            <a:prstDash val="solid"/>
          </a:ln>
        </p:spPr>
      </p:sp>
      <p:sp>
        <p:nvSpPr>
          <p:cNvPr id="7" name="Text 5"/>
          <p:cNvSpPr/>
          <p:nvPr/>
        </p:nvSpPr>
        <p:spPr>
          <a:xfrm>
            <a:off x="818733" y="1895475"/>
            <a:ext cx="9877178" cy="259953"/>
          </a:xfrm>
          <a:prstGeom prst="rect">
            <a:avLst/>
          </a:prstGeom>
          <a:noFill/>
          <a:ln/>
        </p:spPr>
        <p:txBody>
          <a:bodyPr wrap="none" lIns="0" tIns="0" rIns="0" bIns="0" rtlCol="0" anchor="t"/>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اختيار 4–5 مبادرات من بطاقات خدمات ما بعد التدريب.</a:t>
            </a:r>
            <a:endParaRPr lang="ar-SA" sz="2000" dirty="0">
              <a:solidFill>
                <a:schemeClr val="bg1"/>
              </a:solidFill>
            </a:endParaRPr>
          </a:p>
        </p:txBody>
      </p:sp>
      <p:sp>
        <p:nvSpPr>
          <p:cNvPr id="8" name="Shape 6"/>
          <p:cNvSpPr/>
          <p:nvPr/>
        </p:nvSpPr>
        <p:spPr>
          <a:xfrm>
            <a:off x="10908233" y="2935188"/>
            <a:ext cx="541622" cy="25400"/>
          </a:xfrm>
          <a:prstGeom prst="roundRect">
            <a:avLst>
              <a:gd name="adj" fmla="val 49999"/>
            </a:avLst>
          </a:prstGeom>
          <a:solidFill>
            <a:srgbClr val="0094D5"/>
          </a:solidFill>
          <a:ln/>
        </p:spPr>
      </p:sp>
      <p:sp>
        <p:nvSpPr>
          <p:cNvPr id="9" name="Shape 7"/>
          <p:cNvSpPr/>
          <p:nvPr/>
        </p:nvSpPr>
        <p:spPr>
          <a:xfrm>
            <a:off x="11356790" y="2880221"/>
            <a:ext cx="135331" cy="135334"/>
          </a:xfrm>
          <a:prstGeom prst="ellipse">
            <a:avLst/>
          </a:prstGeom>
          <a:solidFill>
            <a:srgbClr val="00AEEF"/>
          </a:solidFill>
          <a:ln/>
        </p:spPr>
      </p:sp>
      <p:sp>
        <p:nvSpPr>
          <p:cNvPr id="10" name="Shape 8"/>
          <p:cNvSpPr/>
          <p:nvPr/>
        </p:nvSpPr>
        <p:spPr>
          <a:xfrm>
            <a:off x="631908" y="2631083"/>
            <a:ext cx="10250826" cy="633611"/>
          </a:xfrm>
          <a:prstGeom prst="roundRect">
            <a:avLst>
              <a:gd name="adj" fmla="val 42742"/>
            </a:avLst>
          </a:prstGeom>
          <a:solidFill>
            <a:srgbClr val="00AEEF"/>
          </a:solidFill>
          <a:ln w="6350">
            <a:solidFill>
              <a:srgbClr val="00AEEF"/>
            </a:solidFill>
            <a:prstDash val="solid"/>
          </a:ln>
        </p:spPr>
      </p:sp>
      <p:sp>
        <p:nvSpPr>
          <p:cNvPr id="11" name="Text 9"/>
          <p:cNvSpPr/>
          <p:nvPr/>
        </p:nvSpPr>
        <p:spPr>
          <a:xfrm>
            <a:off x="818733" y="2817912"/>
            <a:ext cx="9877178" cy="259953"/>
          </a:xfrm>
          <a:prstGeom prst="rect">
            <a:avLst/>
          </a:prstGeom>
          <a:noFill/>
          <a:ln/>
        </p:spPr>
        <p:txBody>
          <a:bodyPr wrap="none" lIns="0" tIns="0" rIns="0" bIns="0" rtlCol="0" anchor="t"/>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الاتفاق على نموذج موحد لتقييم جدوى تنفيذ المبادرات في سياق الأونروا.</a:t>
            </a:r>
            <a:endParaRPr lang="ar-SA" sz="2000" dirty="0">
              <a:solidFill>
                <a:schemeClr val="bg1"/>
              </a:solidFill>
            </a:endParaRPr>
          </a:p>
        </p:txBody>
      </p:sp>
      <p:sp>
        <p:nvSpPr>
          <p:cNvPr id="12" name="Shape 10"/>
          <p:cNvSpPr/>
          <p:nvPr/>
        </p:nvSpPr>
        <p:spPr>
          <a:xfrm>
            <a:off x="10908233" y="3857625"/>
            <a:ext cx="541622" cy="25400"/>
          </a:xfrm>
          <a:prstGeom prst="roundRect">
            <a:avLst>
              <a:gd name="adj" fmla="val 49999"/>
            </a:avLst>
          </a:prstGeom>
          <a:solidFill>
            <a:srgbClr val="0094D5"/>
          </a:solidFill>
          <a:ln/>
        </p:spPr>
      </p:sp>
      <p:sp>
        <p:nvSpPr>
          <p:cNvPr id="13" name="Shape 11"/>
          <p:cNvSpPr/>
          <p:nvPr/>
        </p:nvSpPr>
        <p:spPr>
          <a:xfrm>
            <a:off x="11356790" y="3802658"/>
            <a:ext cx="135331" cy="135334"/>
          </a:xfrm>
          <a:prstGeom prst="ellipse">
            <a:avLst/>
          </a:prstGeom>
          <a:solidFill>
            <a:srgbClr val="00AEEF"/>
          </a:solidFill>
          <a:ln/>
        </p:spPr>
      </p:sp>
      <p:sp>
        <p:nvSpPr>
          <p:cNvPr id="14" name="Shape 12"/>
          <p:cNvSpPr/>
          <p:nvPr/>
        </p:nvSpPr>
        <p:spPr>
          <a:xfrm>
            <a:off x="631908" y="3553520"/>
            <a:ext cx="10250826" cy="633611"/>
          </a:xfrm>
          <a:prstGeom prst="roundRect">
            <a:avLst>
              <a:gd name="adj" fmla="val 42742"/>
            </a:avLst>
          </a:prstGeom>
          <a:solidFill>
            <a:srgbClr val="00AEEF"/>
          </a:solidFill>
          <a:ln w="6350">
            <a:solidFill>
              <a:srgbClr val="00AEEF"/>
            </a:solidFill>
            <a:prstDash val="solid"/>
          </a:ln>
        </p:spPr>
      </p:sp>
      <p:sp>
        <p:nvSpPr>
          <p:cNvPr id="15" name="Text 13"/>
          <p:cNvSpPr/>
          <p:nvPr/>
        </p:nvSpPr>
        <p:spPr>
          <a:xfrm>
            <a:off x="818733" y="3740348"/>
            <a:ext cx="9877178" cy="259953"/>
          </a:xfrm>
          <a:prstGeom prst="rect">
            <a:avLst/>
          </a:prstGeom>
          <a:noFill/>
          <a:ln/>
        </p:spPr>
        <p:txBody>
          <a:bodyPr wrap="none" lIns="0" tIns="0" rIns="0" bIns="0" rtlCol="0" anchor="t"/>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تطبيق النموذج على المبادرات المختارة.</a:t>
            </a:r>
            <a:endParaRPr lang="ar-SA" sz="2000" dirty="0">
              <a:solidFill>
                <a:schemeClr val="bg1"/>
              </a:solidFill>
            </a:endParaRPr>
          </a:p>
        </p:txBody>
      </p:sp>
      <p:sp>
        <p:nvSpPr>
          <p:cNvPr id="16" name="Shape 14"/>
          <p:cNvSpPr/>
          <p:nvPr/>
        </p:nvSpPr>
        <p:spPr>
          <a:xfrm>
            <a:off x="10908233" y="4780062"/>
            <a:ext cx="541622" cy="25400"/>
          </a:xfrm>
          <a:prstGeom prst="roundRect">
            <a:avLst>
              <a:gd name="adj" fmla="val 49999"/>
            </a:avLst>
          </a:prstGeom>
          <a:solidFill>
            <a:srgbClr val="0094D5"/>
          </a:solidFill>
          <a:ln/>
        </p:spPr>
      </p:sp>
      <p:sp>
        <p:nvSpPr>
          <p:cNvPr id="17" name="Shape 15"/>
          <p:cNvSpPr/>
          <p:nvPr/>
        </p:nvSpPr>
        <p:spPr>
          <a:xfrm>
            <a:off x="11356790" y="4725095"/>
            <a:ext cx="135331" cy="135334"/>
          </a:xfrm>
          <a:prstGeom prst="ellipse">
            <a:avLst/>
          </a:prstGeom>
          <a:solidFill>
            <a:srgbClr val="00AEEF"/>
          </a:solidFill>
          <a:ln/>
        </p:spPr>
      </p:sp>
      <p:sp>
        <p:nvSpPr>
          <p:cNvPr id="18" name="Shape 16"/>
          <p:cNvSpPr/>
          <p:nvPr/>
        </p:nvSpPr>
        <p:spPr>
          <a:xfrm>
            <a:off x="631908" y="4475956"/>
            <a:ext cx="10250826" cy="633611"/>
          </a:xfrm>
          <a:prstGeom prst="roundRect">
            <a:avLst>
              <a:gd name="adj" fmla="val 42742"/>
            </a:avLst>
          </a:prstGeom>
          <a:solidFill>
            <a:srgbClr val="00AEEF"/>
          </a:solidFill>
          <a:ln w="6350">
            <a:solidFill>
              <a:srgbClr val="00AEEF"/>
            </a:solidFill>
            <a:prstDash val="solid"/>
          </a:ln>
        </p:spPr>
      </p:sp>
      <p:sp>
        <p:nvSpPr>
          <p:cNvPr id="19" name="Text 17"/>
          <p:cNvSpPr/>
          <p:nvPr/>
        </p:nvSpPr>
        <p:spPr>
          <a:xfrm>
            <a:off x="818733" y="4662785"/>
            <a:ext cx="9877178" cy="259953"/>
          </a:xfrm>
          <a:prstGeom prst="rect">
            <a:avLst/>
          </a:prstGeom>
          <a:noFill/>
          <a:ln/>
        </p:spPr>
        <p:txBody>
          <a:bodyPr wrap="none" lIns="0" tIns="0" rIns="0" bIns="0" rtlCol="0" anchor="t"/>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مقارنة نتائج التقييم وتحديد المبادرة أو المبادرات الأكثر جدوى.</a:t>
            </a:r>
            <a:endParaRPr lang="ar-SA" sz="2000" dirty="0">
              <a:solidFill>
                <a:schemeClr val="bg1"/>
              </a:solidFill>
            </a:endParaRPr>
          </a:p>
        </p:txBody>
      </p:sp>
      <p:sp>
        <p:nvSpPr>
          <p:cNvPr id="20" name="Shape 18"/>
          <p:cNvSpPr/>
          <p:nvPr/>
        </p:nvSpPr>
        <p:spPr>
          <a:xfrm>
            <a:off x="10908233" y="5702498"/>
            <a:ext cx="541622" cy="25400"/>
          </a:xfrm>
          <a:prstGeom prst="roundRect">
            <a:avLst>
              <a:gd name="adj" fmla="val 49999"/>
            </a:avLst>
          </a:prstGeom>
          <a:solidFill>
            <a:srgbClr val="0094D5"/>
          </a:solidFill>
          <a:ln/>
        </p:spPr>
      </p:sp>
      <p:sp>
        <p:nvSpPr>
          <p:cNvPr id="21" name="Shape 19"/>
          <p:cNvSpPr/>
          <p:nvPr/>
        </p:nvSpPr>
        <p:spPr>
          <a:xfrm>
            <a:off x="11356790" y="5647531"/>
            <a:ext cx="135331" cy="135334"/>
          </a:xfrm>
          <a:prstGeom prst="ellipse">
            <a:avLst/>
          </a:prstGeom>
          <a:solidFill>
            <a:srgbClr val="00AEEF"/>
          </a:solidFill>
          <a:ln/>
        </p:spPr>
      </p:sp>
      <p:sp>
        <p:nvSpPr>
          <p:cNvPr id="22" name="Shape 20"/>
          <p:cNvSpPr/>
          <p:nvPr/>
        </p:nvSpPr>
        <p:spPr>
          <a:xfrm>
            <a:off x="631908" y="5398393"/>
            <a:ext cx="10250826" cy="633611"/>
          </a:xfrm>
          <a:prstGeom prst="roundRect">
            <a:avLst>
              <a:gd name="adj" fmla="val 42742"/>
            </a:avLst>
          </a:prstGeom>
          <a:solidFill>
            <a:srgbClr val="00AEEF"/>
          </a:solidFill>
          <a:ln w="6350">
            <a:solidFill>
              <a:srgbClr val="00AEEF"/>
            </a:solidFill>
            <a:prstDash val="solid"/>
          </a:ln>
        </p:spPr>
      </p:sp>
      <p:sp>
        <p:nvSpPr>
          <p:cNvPr id="23" name="Text 21"/>
          <p:cNvSpPr/>
          <p:nvPr/>
        </p:nvSpPr>
        <p:spPr>
          <a:xfrm>
            <a:off x="818733" y="5585222"/>
            <a:ext cx="9877178" cy="259953"/>
          </a:xfrm>
          <a:prstGeom prst="rect">
            <a:avLst/>
          </a:prstGeom>
          <a:noFill/>
          <a:ln/>
        </p:spPr>
        <p:txBody>
          <a:bodyPr wrap="none" lIns="0" tIns="0" rIns="0" bIns="0" rtlCol="0" anchor="t"/>
          <a:lstStyle/>
          <a:p>
            <a:pPr marL="0" indent="0" algn="r" rtl="1">
              <a:lnSpc>
                <a:spcPct val="120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مناقشة النتائج مع الزملاء وتقديم قرار وتوصية بشأن المبادرة التي ينبغي إعطاؤها الأولوية.</a:t>
            </a:r>
            <a:endParaRPr lang="ar-SA" sz="2000" dirty="0">
              <a:solidFill>
                <a:schemeClr val="bg1"/>
              </a:solidFill>
            </a:endParaRPr>
          </a:p>
        </p:txBody>
      </p:sp>
    </p:spTree>
    <p:extLst>
      <p:ext uri="{BB962C8B-B14F-4D97-AF65-F5344CB8AC3E}">
        <p14:creationId xmlns:p14="http://schemas.microsoft.com/office/powerpoint/2010/main" val="26498860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49995"/>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2.1</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تقيّم المجموعة ومعيار الجدوى</a:t>
            </a:r>
            <a:endParaRPr lang="ar-SA" sz="3500" dirty="0"/>
          </a:p>
        </p:txBody>
      </p:sp>
      <p:sp>
        <p:nvSpPr>
          <p:cNvPr id="3" name="Shape 1"/>
          <p:cNvSpPr/>
          <p:nvPr/>
        </p:nvSpPr>
        <p:spPr>
          <a:xfrm>
            <a:off x="631908" y="1560612"/>
            <a:ext cx="10927878" cy="1246584"/>
          </a:xfrm>
          <a:prstGeom prst="roundRect">
            <a:avLst>
              <a:gd name="adj" fmla="val 20367"/>
            </a:avLst>
          </a:prstGeom>
          <a:solidFill>
            <a:srgbClr val="00AEEF"/>
          </a:solidFill>
          <a:ln w="6350">
            <a:solidFill>
              <a:srgbClr val="0094D5"/>
            </a:solidFill>
            <a:prstDash val="solid"/>
          </a:ln>
        </p:spPr>
      </p:sp>
      <p:sp>
        <p:nvSpPr>
          <p:cNvPr id="4" name="Shape 2"/>
          <p:cNvSpPr/>
          <p:nvPr/>
        </p:nvSpPr>
        <p:spPr>
          <a:xfrm>
            <a:off x="7915077" y="1566962"/>
            <a:ext cx="3638360" cy="616942"/>
          </a:xfrm>
          <a:custGeom>
            <a:avLst/>
            <a:gdLst/>
            <a:ahLst/>
            <a:cxnLst/>
            <a:rect l="l" t="t" r="r" b="b"/>
            <a:pathLst>
              <a:path w="3638360" h="616942">
                <a:moveTo>
                  <a:pt x="211579" y="0"/>
                </a:moveTo>
                <a:lnTo>
                  <a:pt x="3638360" y="0"/>
                </a:lnTo>
                <a:lnTo>
                  <a:pt x="3638360" y="616942"/>
                </a:lnTo>
                <a:lnTo>
                  <a:pt x="0" y="616942"/>
                </a:lnTo>
                <a:lnTo>
                  <a:pt x="0" y="211584"/>
                </a:lnTo>
                <a:arcTo wR="211579" hR="211584" stAng="10800000" swAng="5400000"/>
                <a:close/>
              </a:path>
            </a:pathLst>
          </a:custGeom>
          <a:solidFill>
            <a:srgbClr val="00AEEF"/>
          </a:solidFill>
          <a:ln/>
        </p:spPr>
      </p:sp>
      <p:sp>
        <p:nvSpPr>
          <p:cNvPr id="5" name="Text 3"/>
          <p:cNvSpPr/>
          <p:nvPr/>
        </p:nvSpPr>
        <p:spPr>
          <a:xfrm>
            <a:off x="8084340" y="1736229"/>
            <a:ext cx="3299834" cy="278408"/>
          </a:xfrm>
          <a:prstGeom prst="rect">
            <a:avLst/>
          </a:prstGeom>
          <a:noFill/>
          <a:ln/>
        </p:spPr>
        <p:txBody>
          <a:bodyPr wrap="none" lIns="0" tIns="0" rIns="0" bIns="0" rtlCol="0" anchor="t"/>
          <a:lstStyle/>
          <a:p>
            <a:pPr marL="0" indent="0" algn="ctr" rtl="1">
              <a:lnSpc>
                <a:spcPct val="104000"/>
              </a:lnSpc>
              <a:buNone/>
            </a:pPr>
            <a:r>
              <a:rPr lang="en-US" altLang="en-US" sz="1750" dirty="0">
                <a:solidFill>
                  <a:srgbClr val="000000"/>
                </a:solidFill>
                <a:latin typeface="Myriad "/>
                <a:ea typeface="GE SS Two Light" pitchFamily="34" charset="-122"/>
                <a:cs typeface="GE SS Two Light" pitchFamily="34" charset="-120"/>
              </a:rPr>
              <a:t>1</a:t>
            </a:r>
            <a:r>
              <a:rPr lang="ar-SA" altLang="en-US" sz="1750" dirty="0">
                <a:solidFill>
                  <a:srgbClr val="000000"/>
                </a:solidFill>
                <a:latin typeface="GE SS Two Light" pitchFamily="34" charset="0"/>
                <a:ea typeface="GE SS Two Light" pitchFamily="34" charset="-122"/>
                <a:cs typeface="GE SS Two Light" pitchFamily="34" charset="-120"/>
              </a:rPr>
              <a:t>= جدوى منخفض</a:t>
            </a:r>
            <a:r>
              <a:rPr lang="ar-JO" altLang="en-US" sz="1750" dirty="0">
                <a:solidFill>
                  <a:srgbClr val="000000"/>
                </a:solidFill>
                <a:latin typeface="GE SS Two Light" pitchFamily="34" charset="0"/>
                <a:ea typeface="GE SS Two Light" pitchFamily="34" charset="-122"/>
                <a:cs typeface="GE SS Two Light" pitchFamily="34" charset="-120"/>
              </a:rPr>
              <a:t>ة</a:t>
            </a:r>
            <a:r>
              <a:rPr lang="ar-SA" altLang="en-US" sz="1750" dirty="0">
                <a:solidFill>
                  <a:srgbClr val="000000"/>
                </a:solidFill>
                <a:latin typeface="GE SS Two Light" pitchFamily="34" charset="0"/>
                <a:ea typeface="GE SS Two Light" pitchFamily="34" charset="-122"/>
                <a:cs typeface="GE SS Two Light" pitchFamily="34" charset="-120"/>
              </a:rPr>
              <a:t> جدًا</a:t>
            </a:r>
            <a:endParaRPr lang="ar-SA" sz="1750" dirty="0"/>
          </a:p>
        </p:txBody>
      </p:sp>
      <p:sp>
        <p:nvSpPr>
          <p:cNvPr id="6" name="Shape 4"/>
          <p:cNvSpPr/>
          <p:nvPr/>
        </p:nvSpPr>
        <p:spPr>
          <a:xfrm>
            <a:off x="4276717" y="1566962"/>
            <a:ext cx="3638360" cy="616942"/>
          </a:xfrm>
          <a:prstGeom prst="rect">
            <a:avLst/>
          </a:prstGeom>
          <a:solidFill>
            <a:srgbClr val="00AEEF"/>
          </a:solidFill>
          <a:ln/>
        </p:spPr>
      </p:sp>
      <p:sp>
        <p:nvSpPr>
          <p:cNvPr id="7" name="Shape 5"/>
          <p:cNvSpPr/>
          <p:nvPr/>
        </p:nvSpPr>
        <p:spPr>
          <a:xfrm>
            <a:off x="4276717" y="1566962"/>
            <a:ext cx="19050" cy="616942"/>
          </a:xfrm>
          <a:prstGeom prst="roundRect">
            <a:avLst>
              <a:gd name="adj" fmla="val 49999"/>
            </a:avLst>
          </a:prstGeom>
          <a:solidFill>
            <a:srgbClr val="0094D5"/>
          </a:solidFill>
          <a:ln/>
        </p:spPr>
      </p:sp>
      <p:sp>
        <p:nvSpPr>
          <p:cNvPr id="8" name="Text 6"/>
          <p:cNvSpPr/>
          <p:nvPr/>
        </p:nvSpPr>
        <p:spPr>
          <a:xfrm>
            <a:off x="4445980" y="1736229"/>
            <a:ext cx="3299834" cy="278408"/>
          </a:xfrm>
          <a:prstGeom prst="rect">
            <a:avLst/>
          </a:prstGeom>
          <a:noFill/>
          <a:ln/>
        </p:spPr>
        <p:txBody>
          <a:bodyPr wrap="none" lIns="0" tIns="0" rIns="0" bIns="0" rtlCol="0" anchor="t"/>
          <a:lstStyle/>
          <a:p>
            <a:pPr marL="0" indent="0" algn="ctr" rtl="1">
              <a:lnSpc>
                <a:spcPct val="104000"/>
              </a:lnSpc>
              <a:buNone/>
            </a:pPr>
            <a:r>
              <a:rPr lang="en-US" altLang="en-US" sz="1750" dirty="0">
                <a:solidFill>
                  <a:srgbClr val="000000"/>
                </a:solidFill>
                <a:latin typeface="Myriad "/>
                <a:ea typeface="GE SS Two Light" pitchFamily="34" charset="-122"/>
                <a:cs typeface="GE SS Two Light" pitchFamily="34" charset="-120"/>
              </a:rPr>
              <a:t>2</a:t>
            </a:r>
            <a:r>
              <a:rPr lang="ar-SA" altLang="en-US" sz="1750" dirty="0">
                <a:solidFill>
                  <a:srgbClr val="000000"/>
                </a:solidFill>
                <a:latin typeface="GE SS Two Light" pitchFamily="34" charset="0"/>
                <a:ea typeface="GE SS Two Light" pitchFamily="34" charset="-122"/>
                <a:cs typeface="GE SS Two Light" pitchFamily="34" charset="-120"/>
              </a:rPr>
              <a:t>= جدوى محدودة </a:t>
            </a:r>
            <a:endParaRPr lang="ar-SA" sz="1750" dirty="0"/>
          </a:p>
        </p:txBody>
      </p:sp>
      <p:sp>
        <p:nvSpPr>
          <p:cNvPr id="9" name="Shape 7"/>
          <p:cNvSpPr/>
          <p:nvPr/>
        </p:nvSpPr>
        <p:spPr>
          <a:xfrm>
            <a:off x="638357" y="1566962"/>
            <a:ext cx="3638360" cy="616942"/>
          </a:xfrm>
          <a:custGeom>
            <a:avLst/>
            <a:gdLst/>
            <a:ahLst/>
            <a:cxnLst/>
            <a:rect l="l" t="t" r="r" b="b"/>
            <a:pathLst>
              <a:path w="3638360" h="616942">
                <a:moveTo>
                  <a:pt x="0" y="0"/>
                </a:moveTo>
                <a:lnTo>
                  <a:pt x="3426781" y="0"/>
                </a:lnTo>
                <a:arcTo wR="211579" hR="211584" stAng="16200000" swAng="5400000"/>
                <a:lnTo>
                  <a:pt x="3638360" y="616942"/>
                </a:lnTo>
                <a:lnTo>
                  <a:pt x="0" y="616942"/>
                </a:lnTo>
                <a:lnTo>
                  <a:pt x="0" y="0"/>
                </a:lnTo>
                <a:close/>
              </a:path>
            </a:pathLst>
          </a:custGeom>
          <a:solidFill>
            <a:srgbClr val="00AEEF"/>
          </a:solidFill>
          <a:ln/>
        </p:spPr>
      </p:sp>
      <p:sp>
        <p:nvSpPr>
          <p:cNvPr id="10" name="Shape 8"/>
          <p:cNvSpPr/>
          <p:nvPr/>
        </p:nvSpPr>
        <p:spPr>
          <a:xfrm>
            <a:off x="638357" y="1566962"/>
            <a:ext cx="19050" cy="616942"/>
          </a:xfrm>
          <a:prstGeom prst="roundRect">
            <a:avLst>
              <a:gd name="adj" fmla="val 49999"/>
            </a:avLst>
          </a:prstGeom>
          <a:solidFill>
            <a:srgbClr val="0094D5"/>
          </a:solidFill>
          <a:ln/>
        </p:spPr>
      </p:sp>
      <p:sp>
        <p:nvSpPr>
          <p:cNvPr id="11" name="Text 9"/>
          <p:cNvSpPr/>
          <p:nvPr/>
        </p:nvSpPr>
        <p:spPr>
          <a:xfrm>
            <a:off x="807620" y="1736229"/>
            <a:ext cx="3299834" cy="278408"/>
          </a:xfrm>
          <a:prstGeom prst="rect">
            <a:avLst/>
          </a:prstGeom>
          <a:noFill/>
          <a:ln/>
        </p:spPr>
        <p:txBody>
          <a:bodyPr wrap="none" lIns="0" tIns="0" rIns="0" bIns="0" rtlCol="0" anchor="t"/>
          <a:lstStyle/>
          <a:p>
            <a:pPr marL="0" indent="0" algn="ctr" rtl="1">
              <a:lnSpc>
                <a:spcPct val="104000"/>
              </a:lnSpc>
              <a:buNone/>
            </a:pPr>
            <a:r>
              <a:rPr lang="en-US" altLang="en-US" sz="1750" dirty="0">
                <a:solidFill>
                  <a:srgbClr val="000000"/>
                </a:solidFill>
                <a:latin typeface="Myriad "/>
                <a:ea typeface="GE SS Two Light" pitchFamily="34" charset="-122"/>
                <a:cs typeface="GE SS Two Light" pitchFamily="34" charset="-120"/>
              </a:rPr>
              <a:t>3</a:t>
            </a:r>
            <a:r>
              <a:rPr lang="ar-SA" altLang="en-US" sz="1750" dirty="0">
                <a:solidFill>
                  <a:srgbClr val="000000"/>
                </a:solidFill>
                <a:latin typeface="GE SS Two Light" pitchFamily="34" charset="0"/>
                <a:ea typeface="GE SS Two Light" pitchFamily="34" charset="-122"/>
                <a:cs typeface="GE SS Two Light" pitchFamily="34" charset="-120"/>
              </a:rPr>
              <a:t>= جدوى عالية </a:t>
            </a:r>
            <a:endParaRPr lang="ar-SA" sz="1750" dirty="0"/>
          </a:p>
        </p:txBody>
      </p:sp>
      <p:sp>
        <p:nvSpPr>
          <p:cNvPr id="12" name="Shape 10"/>
          <p:cNvSpPr/>
          <p:nvPr/>
        </p:nvSpPr>
        <p:spPr>
          <a:xfrm>
            <a:off x="638357" y="2183904"/>
            <a:ext cx="10915079" cy="616942"/>
          </a:xfrm>
          <a:custGeom>
            <a:avLst/>
            <a:gdLst/>
            <a:ahLst/>
            <a:cxnLst/>
            <a:rect l="l" t="t" r="r" b="b"/>
            <a:pathLst>
              <a:path w="10915079" h="616942">
                <a:moveTo>
                  <a:pt x="0" y="0"/>
                </a:moveTo>
                <a:lnTo>
                  <a:pt x="10915079" y="0"/>
                </a:lnTo>
                <a:lnTo>
                  <a:pt x="10915079" y="405358"/>
                </a:lnTo>
                <a:arcTo wR="211579" hR="211584" stAng="0" swAng="5400000"/>
                <a:lnTo>
                  <a:pt x="211579" y="616942"/>
                </a:lnTo>
                <a:arcTo wR="211579" hR="211584" stAng="5400000" swAng="5400000"/>
                <a:lnTo>
                  <a:pt x="0" y="0"/>
                </a:lnTo>
                <a:close/>
              </a:path>
            </a:pathLst>
          </a:custGeom>
          <a:solidFill>
            <a:srgbClr val="00AEEF"/>
          </a:solidFill>
          <a:ln/>
        </p:spPr>
      </p:sp>
      <p:sp>
        <p:nvSpPr>
          <p:cNvPr id="13" name="Shape 11"/>
          <p:cNvSpPr/>
          <p:nvPr/>
        </p:nvSpPr>
        <p:spPr>
          <a:xfrm>
            <a:off x="638357" y="2183904"/>
            <a:ext cx="10915079" cy="19050"/>
          </a:xfrm>
          <a:prstGeom prst="roundRect">
            <a:avLst>
              <a:gd name="adj" fmla="val 49999"/>
            </a:avLst>
          </a:prstGeom>
          <a:solidFill>
            <a:srgbClr val="0094D5"/>
          </a:solidFill>
          <a:ln/>
        </p:spPr>
      </p:sp>
      <p:sp>
        <p:nvSpPr>
          <p:cNvPr id="14" name="Text 12"/>
          <p:cNvSpPr/>
          <p:nvPr/>
        </p:nvSpPr>
        <p:spPr>
          <a:xfrm>
            <a:off x="807620" y="2353171"/>
            <a:ext cx="10576553" cy="278408"/>
          </a:xfrm>
          <a:prstGeom prst="rect">
            <a:avLst/>
          </a:prstGeom>
          <a:noFill/>
          <a:ln/>
        </p:spPr>
        <p:txBody>
          <a:bodyPr wrap="none" lIns="0" tIns="0" rIns="0" bIns="0" rtlCol="0" anchor="t"/>
          <a:lstStyle/>
          <a:p>
            <a:pPr marL="0" indent="0" algn="ctr" rtl="1">
              <a:lnSpc>
                <a:spcPct val="104000"/>
              </a:lnSpc>
              <a:buNone/>
            </a:pPr>
            <a:r>
              <a:rPr lang="en-US" altLang="en-US" sz="1750" dirty="0">
                <a:solidFill>
                  <a:srgbClr val="000000"/>
                </a:solidFill>
                <a:latin typeface="Myriad "/>
                <a:ea typeface="GE SS Two Light" pitchFamily="34" charset="-122"/>
                <a:cs typeface="GE SS Two Light" pitchFamily="34" charset="-120"/>
              </a:rPr>
              <a:t>4</a:t>
            </a:r>
            <a:r>
              <a:rPr lang="ar-SA" altLang="en-US" sz="1750" dirty="0">
                <a:solidFill>
                  <a:srgbClr val="000000"/>
                </a:solidFill>
                <a:latin typeface="GE SS Two Light" pitchFamily="34" charset="0"/>
                <a:ea typeface="GE SS Two Light" pitchFamily="34" charset="-122"/>
                <a:cs typeface="GE SS Two Light" pitchFamily="34" charset="-120"/>
              </a:rPr>
              <a:t>= جدوى مرتفعة جداً</a:t>
            </a:r>
            <a:endParaRPr lang="ar-SA" sz="1750" dirty="0"/>
          </a:p>
        </p:txBody>
      </p:sp>
      <p:sp>
        <p:nvSpPr>
          <p:cNvPr id="16" name="Text 13"/>
          <p:cNvSpPr/>
          <p:nvPr/>
        </p:nvSpPr>
        <p:spPr>
          <a:xfrm>
            <a:off x="6347658" y="3072029"/>
            <a:ext cx="4947618"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القدرة المؤسسية</a:t>
            </a:r>
            <a:endParaRPr lang="ar-SA" sz="2400" dirty="0"/>
          </a:p>
        </p:txBody>
      </p:sp>
      <p:sp>
        <p:nvSpPr>
          <p:cNvPr id="17" name="Text 14"/>
          <p:cNvSpPr/>
          <p:nvPr/>
        </p:nvSpPr>
        <p:spPr>
          <a:xfrm>
            <a:off x="6347658" y="3532554"/>
            <a:ext cx="4947618"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تتوفر لدى الأونروا الكوادر والخبرات والقدرات اللازمة؟</a:t>
            </a:r>
            <a:endParaRPr lang="ar-SA" sz="1600" dirty="0"/>
          </a:p>
        </p:txBody>
      </p:sp>
      <p:sp>
        <p:nvSpPr>
          <p:cNvPr id="19" name="Text 15"/>
          <p:cNvSpPr/>
          <p:nvPr/>
        </p:nvSpPr>
        <p:spPr>
          <a:xfrm>
            <a:off x="820221" y="3072029"/>
            <a:ext cx="4947717"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المرافق والبنية التحتية</a:t>
            </a:r>
            <a:endParaRPr lang="ar-SA" sz="2400" dirty="0"/>
          </a:p>
        </p:txBody>
      </p:sp>
      <p:sp>
        <p:nvSpPr>
          <p:cNvPr id="20" name="Text 16"/>
          <p:cNvSpPr/>
          <p:nvPr/>
        </p:nvSpPr>
        <p:spPr>
          <a:xfrm>
            <a:off x="820221" y="3532554"/>
            <a:ext cx="4947717"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تتوفر المرافق والتجهيزات والأنظمة المطلوبة؟</a:t>
            </a:r>
            <a:endParaRPr lang="ar-SA" sz="1600" dirty="0"/>
          </a:p>
        </p:txBody>
      </p:sp>
      <p:sp>
        <p:nvSpPr>
          <p:cNvPr id="22" name="Text 17"/>
          <p:cNvSpPr/>
          <p:nvPr/>
        </p:nvSpPr>
        <p:spPr>
          <a:xfrm>
            <a:off x="6347658" y="4167007"/>
            <a:ext cx="4947618"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الشراكات</a:t>
            </a:r>
            <a:endParaRPr lang="ar-SA" sz="2400" dirty="0"/>
          </a:p>
        </p:txBody>
      </p:sp>
      <p:sp>
        <p:nvSpPr>
          <p:cNvPr id="23" name="Text 18"/>
          <p:cNvSpPr/>
          <p:nvPr/>
        </p:nvSpPr>
        <p:spPr>
          <a:xfrm>
            <a:off x="6347658" y="4627532"/>
            <a:ext cx="4947618"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تتوفر شراكات مناسبة لتنفيذ المبادرة؟</a:t>
            </a:r>
            <a:endParaRPr lang="ar-SA" sz="1600" dirty="0"/>
          </a:p>
        </p:txBody>
      </p:sp>
      <p:sp>
        <p:nvSpPr>
          <p:cNvPr id="25" name="Text 19"/>
          <p:cNvSpPr/>
          <p:nvPr/>
        </p:nvSpPr>
        <p:spPr>
          <a:xfrm>
            <a:off x="820221" y="4167007"/>
            <a:ext cx="4947717"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الميزانية والموارد</a:t>
            </a:r>
            <a:endParaRPr lang="ar-SA" sz="2400" dirty="0"/>
          </a:p>
        </p:txBody>
      </p:sp>
      <p:sp>
        <p:nvSpPr>
          <p:cNvPr id="26" name="Text 20"/>
          <p:cNvSpPr/>
          <p:nvPr/>
        </p:nvSpPr>
        <p:spPr>
          <a:xfrm>
            <a:off x="820221" y="4627532"/>
            <a:ext cx="4947717"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يمكن توفير التمويل والموارد المطلوبة؟</a:t>
            </a:r>
            <a:endParaRPr lang="ar-SA" sz="1600" dirty="0"/>
          </a:p>
        </p:txBody>
      </p:sp>
      <p:sp>
        <p:nvSpPr>
          <p:cNvPr id="28" name="Text 21"/>
          <p:cNvSpPr/>
          <p:nvPr/>
        </p:nvSpPr>
        <p:spPr>
          <a:xfrm>
            <a:off x="6347658" y="5261985"/>
            <a:ext cx="4947618"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الشمول</a:t>
            </a:r>
            <a:endParaRPr lang="ar-SA" sz="2400" dirty="0"/>
          </a:p>
        </p:txBody>
      </p:sp>
      <p:sp>
        <p:nvSpPr>
          <p:cNvPr id="29" name="Text 22"/>
          <p:cNvSpPr/>
          <p:nvPr/>
        </p:nvSpPr>
        <p:spPr>
          <a:xfrm>
            <a:off x="6453674" y="5696006"/>
            <a:ext cx="4947618"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يمكن للمبادرة الوصول بصورة عادلة إلى الفئات المستهدفة ومراعاة احتياجاتها؟</a:t>
            </a:r>
            <a:endParaRPr lang="ar-SA" sz="1600" dirty="0"/>
          </a:p>
        </p:txBody>
      </p:sp>
      <p:sp>
        <p:nvSpPr>
          <p:cNvPr id="31" name="Text 23"/>
          <p:cNvSpPr/>
          <p:nvPr/>
        </p:nvSpPr>
        <p:spPr>
          <a:xfrm>
            <a:off x="820221" y="5261985"/>
            <a:ext cx="4947717" cy="278408"/>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النتائج المتوقعة</a:t>
            </a:r>
            <a:endParaRPr lang="ar-SA" sz="2400" dirty="0"/>
          </a:p>
        </p:txBody>
      </p:sp>
      <p:sp>
        <p:nvSpPr>
          <p:cNvPr id="32" name="Text 24"/>
          <p:cNvSpPr/>
          <p:nvPr/>
        </p:nvSpPr>
        <p:spPr>
          <a:xfrm>
            <a:off x="820221" y="5722510"/>
            <a:ext cx="4947717" cy="236934"/>
          </a:xfrm>
          <a:prstGeom prst="rect">
            <a:avLst/>
          </a:prstGeom>
          <a:noFill/>
          <a:ln/>
        </p:spPr>
        <p:txBody>
          <a:bodyPr wrap="none" lIns="0" tIns="0" rIns="0" bIns="0" rtlCol="0" anchor="t"/>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هل يمكن أن تحقق المبادرة نتائج واضحة وقابلة للقياس؟</a:t>
            </a:r>
            <a:endParaRPr lang="ar-SA" sz="1600" dirty="0"/>
          </a:p>
        </p:txBody>
      </p:sp>
      <p:sp>
        <p:nvSpPr>
          <p:cNvPr id="34" name="Shape 8">
            <a:extLst>
              <a:ext uri="{FF2B5EF4-FFF2-40B4-BE49-F238E27FC236}">
                <a16:creationId xmlns:a16="http://schemas.microsoft.com/office/drawing/2014/main" id="{CB4C75EC-722C-F0C5-9F54-FDFA2E24DADF}"/>
              </a:ext>
            </a:extLst>
          </p:cNvPr>
          <p:cNvSpPr/>
          <p:nvPr/>
        </p:nvSpPr>
        <p:spPr>
          <a:xfrm>
            <a:off x="2361347" y="3470829"/>
            <a:ext cx="3492214" cy="25400"/>
          </a:xfrm>
          <a:prstGeom prst="rect">
            <a:avLst/>
          </a:prstGeom>
          <a:solidFill>
            <a:srgbClr val="00AEEF"/>
          </a:solidFill>
          <a:ln/>
        </p:spPr>
      </p:sp>
      <p:sp>
        <p:nvSpPr>
          <p:cNvPr id="36" name="Shape 8">
            <a:extLst>
              <a:ext uri="{FF2B5EF4-FFF2-40B4-BE49-F238E27FC236}">
                <a16:creationId xmlns:a16="http://schemas.microsoft.com/office/drawing/2014/main" id="{8313429F-E43F-4DC8-5CF7-1E48082006E4}"/>
              </a:ext>
            </a:extLst>
          </p:cNvPr>
          <p:cNvSpPr/>
          <p:nvPr/>
        </p:nvSpPr>
        <p:spPr>
          <a:xfrm>
            <a:off x="2378015" y="4571269"/>
            <a:ext cx="3492214" cy="25400"/>
          </a:xfrm>
          <a:prstGeom prst="rect">
            <a:avLst/>
          </a:prstGeom>
          <a:solidFill>
            <a:srgbClr val="00AEEF"/>
          </a:solidFill>
          <a:ln/>
        </p:spPr>
      </p:sp>
      <p:sp>
        <p:nvSpPr>
          <p:cNvPr id="38" name="Shape 8">
            <a:extLst>
              <a:ext uri="{FF2B5EF4-FFF2-40B4-BE49-F238E27FC236}">
                <a16:creationId xmlns:a16="http://schemas.microsoft.com/office/drawing/2014/main" id="{8233A69F-122B-1F27-C1F7-D68F4D6D898D}"/>
              </a:ext>
            </a:extLst>
          </p:cNvPr>
          <p:cNvSpPr/>
          <p:nvPr/>
        </p:nvSpPr>
        <p:spPr>
          <a:xfrm>
            <a:off x="2275724" y="5657509"/>
            <a:ext cx="3492214" cy="25400"/>
          </a:xfrm>
          <a:prstGeom prst="rect">
            <a:avLst/>
          </a:prstGeom>
          <a:solidFill>
            <a:srgbClr val="00AEEF"/>
          </a:solidFill>
          <a:ln/>
        </p:spPr>
      </p:sp>
      <p:sp>
        <p:nvSpPr>
          <p:cNvPr id="40" name="Shape 8">
            <a:extLst>
              <a:ext uri="{FF2B5EF4-FFF2-40B4-BE49-F238E27FC236}">
                <a16:creationId xmlns:a16="http://schemas.microsoft.com/office/drawing/2014/main" id="{B7A245D1-6562-D08E-19B6-9F35D34F806D}"/>
              </a:ext>
            </a:extLst>
          </p:cNvPr>
          <p:cNvSpPr/>
          <p:nvPr/>
        </p:nvSpPr>
        <p:spPr>
          <a:xfrm>
            <a:off x="7909078" y="3437719"/>
            <a:ext cx="3492214" cy="25400"/>
          </a:xfrm>
          <a:prstGeom prst="rect">
            <a:avLst/>
          </a:prstGeom>
          <a:solidFill>
            <a:srgbClr val="00AEEF"/>
          </a:solidFill>
          <a:ln/>
        </p:spPr>
      </p:sp>
      <p:sp>
        <p:nvSpPr>
          <p:cNvPr id="42" name="Shape 8">
            <a:extLst>
              <a:ext uri="{FF2B5EF4-FFF2-40B4-BE49-F238E27FC236}">
                <a16:creationId xmlns:a16="http://schemas.microsoft.com/office/drawing/2014/main" id="{83B6FC4D-97C6-D319-D393-5110D1D4AFD7}"/>
              </a:ext>
            </a:extLst>
          </p:cNvPr>
          <p:cNvSpPr/>
          <p:nvPr/>
        </p:nvSpPr>
        <p:spPr>
          <a:xfrm>
            <a:off x="7915077" y="4583969"/>
            <a:ext cx="3492214" cy="25400"/>
          </a:xfrm>
          <a:prstGeom prst="rect">
            <a:avLst/>
          </a:prstGeom>
          <a:solidFill>
            <a:srgbClr val="00AEEF"/>
          </a:solidFill>
          <a:ln/>
        </p:spPr>
      </p:sp>
      <p:sp>
        <p:nvSpPr>
          <p:cNvPr id="44" name="Shape 8">
            <a:extLst>
              <a:ext uri="{FF2B5EF4-FFF2-40B4-BE49-F238E27FC236}">
                <a16:creationId xmlns:a16="http://schemas.microsoft.com/office/drawing/2014/main" id="{052EA3E9-5160-97F0-4207-893DA9DF6C5E}"/>
              </a:ext>
            </a:extLst>
          </p:cNvPr>
          <p:cNvSpPr/>
          <p:nvPr/>
        </p:nvSpPr>
        <p:spPr>
          <a:xfrm>
            <a:off x="7891959" y="5657509"/>
            <a:ext cx="3492214" cy="25400"/>
          </a:xfrm>
          <a:prstGeom prst="rect">
            <a:avLst/>
          </a:prstGeom>
          <a:solidFill>
            <a:srgbClr val="00AEEF"/>
          </a:solidFill>
          <a:ln/>
        </p:spPr>
      </p:sp>
    </p:spTree>
    <p:extLst>
      <p:ext uri="{BB962C8B-B14F-4D97-AF65-F5344CB8AC3E}">
        <p14:creationId xmlns:p14="http://schemas.microsoft.com/office/powerpoint/2010/main" val="26281194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8078273"/>
              </p:ext>
            </p:extLst>
          </p:nvPr>
        </p:nvGraphicFramePr>
        <p:xfrm>
          <a:off x="1278522" y="2021621"/>
          <a:ext cx="9634650" cy="3540979"/>
        </p:xfrm>
        <a:graphic>
          <a:graphicData uri="http://schemas.openxmlformats.org/drawingml/2006/table">
            <a:tbl>
              <a:tblPr rtl="1" bandRow="1">
                <a:tableStyleId>{5C22544A-7EE6-4342-B048-85BDC9FD1C3A}</a:tableStyleId>
              </a:tblPr>
              <a:tblGrid>
                <a:gridCol w="1926930">
                  <a:extLst>
                    <a:ext uri="{9D8B030D-6E8A-4147-A177-3AD203B41FA5}">
                      <a16:colId xmlns:a16="http://schemas.microsoft.com/office/drawing/2014/main" val="1895386087"/>
                    </a:ext>
                  </a:extLst>
                </a:gridCol>
                <a:gridCol w="1926930">
                  <a:extLst>
                    <a:ext uri="{9D8B030D-6E8A-4147-A177-3AD203B41FA5}">
                      <a16:colId xmlns:a16="http://schemas.microsoft.com/office/drawing/2014/main" val="4120927232"/>
                    </a:ext>
                  </a:extLst>
                </a:gridCol>
                <a:gridCol w="1926930">
                  <a:extLst>
                    <a:ext uri="{9D8B030D-6E8A-4147-A177-3AD203B41FA5}">
                      <a16:colId xmlns:a16="http://schemas.microsoft.com/office/drawing/2014/main" val="3244432897"/>
                    </a:ext>
                  </a:extLst>
                </a:gridCol>
                <a:gridCol w="1926930">
                  <a:extLst>
                    <a:ext uri="{9D8B030D-6E8A-4147-A177-3AD203B41FA5}">
                      <a16:colId xmlns:a16="http://schemas.microsoft.com/office/drawing/2014/main" val="1749803407"/>
                    </a:ext>
                  </a:extLst>
                </a:gridCol>
                <a:gridCol w="1926930">
                  <a:extLst>
                    <a:ext uri="{9D8B030D-6E8A-4147-A177-3AD203B41FA5}">
                      <a16:colId xmlns:a16="http://schemas.microsoft.com/office/drawing/2014/main" val="318484288"/>
                    </a:ext>
                  </a:extLst>
                </a:gridCol>
              </a:tblGrid>
              <a:tr h="468195">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المعيار</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ممتاز/4</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ar-SA" sz="1750" kern="1200">
                          <a:solidFill>
                            <a:schemeClr val="bg1"/>
                          </a:solidFill>
                          <a:latin typeface="GE SS Two Light" pitchFamily="34" charset="0"/>
                          <a:ea typeface="GE SS Two Light" pitchFamily="34" charset="-122"/>
                          <a:cs typeface="GE SS Two Light" pitchFamily="34" charset="-120"/>
                        </a:rPr>
                        <a:t>جيد /3</a:t>
                      </a:r>
                      <a:endParaRPr lang="en-US" sz="1750" kern="120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ar-SA" sz="1750" kern="1200">
                          <a:solidFill>
                            <a:schemeClr val="bg1"/>
                          </a:solidFill>
                          <a:latin typeface="GE SS Two Light" pitchFamily="34" charset="0"/>
                          <a:ea typeface="GE SS Two Light" pitchFamily="34" charset="-122"/>
                          <a:cs typeface="GE SS Two Light" pitchFamily="34" charset="-120"/>
                        </a:rPr>
                        <a:t>مقبول/2</a:t>
                      </a:r>
                      <a:endParaRPr lang="en-US" sz="1750" kern="120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ضعيف/1</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36255078"/>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الملاءمة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4428833"/>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الفعالية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6850727"/>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الكفاءة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59888770"/>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الأثر</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644139"/>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الاستدامة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49831593"/>
                  </a:ext>
                </a:extLst>
              </a:tr>
              <a:tr h="443281">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التماسك</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92156002"/>
                  </a:ext>
                </a:extLst>
              </a:tr>
              <a:tr h="413098">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التحول الرقمي</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1" eaLnBrk="1" latinLnBrk="0" hangingPunct="1">
                        <a:lnSpc>
                          <a:spcPct val="104000"/>
                        </a:lnSpc>
                        <a:spcAft>
                          <a:spcPts val="0"/>
                        </a:spcAft>
                        <a:buNone/>
                      </a:pPr>
                      <a:r>
                        <a:rPr lang="en-US" sz="1750" kern="1200" dirty="0">
                          <a:solidFill>
                            <a:srgbClr val="000000"/>
                          </a:solidFill>
                          <a:latin typeface="GE SS Two Light" pitchFamily="34" charset="0"/>
                          <a:ea typeface="GE SS Two Light" pitchFamily="34" charset="-122"/>
                          <a:cs typeface="GE SS Two Light" pitchFamily="34" charset="-120"/>
                        </a:rPr>
                        <a:t>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7985786"/>
                  </a:ext>
                </a:extLst>
              </a:tr>
            </a:tbl>
          </a:graphicData>
        </a:graphic>
      </p:graphicFrame>
      <p:sp>
        <p:nvSpPr>
          <p:cNvPr id="3" name="Text 0"/>
          <p:cNvSpPr/>
          <p:nvPr/>
        </p:nvSpPr>
        <p:spPr>
          <a:xfrm>
            <a:off x="631908" y="749995"/>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2.1</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JO" altLang="en-US" sz="3500" dirty="0">
                <a:solidFill>
                  <a:srgbClr val="2E3C4E"/>
                </a:solidFill>
                <a:latin typeface="GE SS Two Light" pitchFamily="34" charset="0"/>
                <a:ea typeface="GE SS Two Light" pitchFamily="34" charset="-122"/>
                <a:cs typeface="GE SS Two Light" pitchFamily="34" charset="-120"/>
              </a:rPr>
              <a:t>ال</a:t>
            </a:r>
            <a:r>
              <a:rPr lang="ar-SA" altLang="en-US" sz="3500" dirty="0">
                <a:solidFill>
                  <a:srgbClr val="2E3C4E"/>
                </a:solidFill>
                <a:latin typeface="GE SS Two Light" pitchFamily="34" charset="0"/>
                <a:ea typeface="GE SS Two Light" pitchFamily="34" charset="-122"/>
                <a:cs typeface="GE SS Two Light" pitchFamily="34" charset="-120"/>
              </a:rPr>
              <a:t>مع</a:t>
            </a:r>
            <a:r>
              <a:rPr lang="ar-JO" altLang="en-US" sz="3500" dirty="0">
                <a:solidFill>
                  <a:srgbClr val="2E3C4E"/>
                </a:solidFill>
                <a:latin typeface="GE SS Two Light" pitchFamily="34" charset="0"/>
                <a:ea typeface="GE SS Two Light" pitchFamily="34" charset="-122"/>
                <a:cs typeface="GE SS Two Light" pitchFamily="34" charset="-120"/>
              </a:rPr>
              <a:t>ا</a:t>
            </a:r>
            <a:r>
              <a:rPr lang="ar-SA" altLang="en-US" sz="3500" dirty="0">
                <a:solidFill>
                  <a:srgbClr val="2E3C4E"/>
                </a:solidFill>
                <a:latin typeface="GE SS Two Light" pitchFamily="34" charset="0"/>
                <a:ea typeface="GE SS Two Light" pitchFamily="34" charset="-122"/>
                <a:cs typeface="GE SS Two Light" pitchFamily="34" charset="-120"/>
              </a:rPr>
              <a:t>ير</a:t>
            </a:r>
            <a:endParaRPr lang="ar-SA" sz="3500" dirty="0"/>
          </a:p>
        </p:txBody>
      </p:sp>
    </p:spTree>
    <p:extLst>
      <p:ext uri="{BB962C8B-B14F-4D97-AF65-F5344CB8AC3E}">
        <p14:creationId xmlns:p14="http://schemas.microsoft.com/office/powerpoint/2010/main" val="369487301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387003"/>
            <a:ext cx="10927878" cy="668040"/>
          </a:xfrm>
          <a:prstGeom prst="rect">
            <a:avLst/>
          </a:prstGeom>
          <a:noFill/>
          <a:ln/>
        </p:spPr>
        <p:txBody>
          <a:bodyPr wrap="none" lIns="0" tIns="0" rIns="0" bIns="0" rtlCol="0" anchor="t"/>
          <a:lstStyle/>
          <a:p>
            <a:pPr algn="r" rtl="1">
              <a:lnSpc>
                <a:spcPct val="104000"/>
              </a:lnSpc>
            </a:pPr>
            <a:r>
              <a:rPr lang="ar-SA" altLang="en-US" sz="4200" dirty="0">
                <a:solidFill>
                  <a:srgbClr val="2E3C4E"/>
                </a:solidFill>
                <a:latin typeface="GE SS Two Light" pitchFamily="34" charset="0"/>
                <a:ea typeface="GE SS Two Light" pitchFamily="34" charset="-122"/>
                <a:cs typeface="GE SS Two Light" pitchFamily="34" charset="-120"/>
              </a:rPr>
              <a:t>النشاط </a:t>
            </a:r>
            <a:r>
              <a:rPr lang="en-US" altLang="en-US" sz="4200" dirty="0">
                <a:solidFill>
                  <a:srgbClr val="2E3C4E"/>
                </a:solidFill>
                <a:latin typeface="GE SS Two Light" pitchFamily="34" charset="0"/>
                <a:ea typeface="GE SS Two Light" pitchFamily="34" charset="-122"/>
                <a:cs typeface="GE SS Two Light" pitchFamily="34" charset="-120"/>
              </a:rPr>
              <a:t> </a:t>
            </a:r>
            <a:r>
              <a:rPr lang="en-US" altLang="en-US" sz="4200" dirty="0">
                <a:solidFill>
                  <a:srgbClr val="2E3C4E"/>
                </a:solidFill>
                <a:latin typeface="Myriad "/>
                <a:ea typeface="GE SS Two Light" pitchFamily="34" charset="-122"/>
                <a:cs typeface="GE SS Two Light" pitchFamily="34" charset="-120"/>
              </a:rPr>
              <a:t>2.1</a:t>
            </a:r>
            <a:r>
              <a:rPr lang="ar-SA" altLang="en-US" sz="4200" dirty="0">
                <a:solidFill>
                  <a:srgbClr val="2E3C4E"/>
                </a:solidFill>
                <a:latin typeface="GE SS Two Light" pitchFamily="34" charset="0"/>
                <a:ea typeface="GE SS Two Light" pitchFamily="34" charset="-122"/>
                <a:cs typeface="GE SS Two Light" pitchFamily="34" charset="-120"/>
              </a:rPr>
              <a:t>—</a:t>
            </a:r>
            <a:r>
              <a:rPr lang="ar-SA" altLang="en-US" sz="4200" b="1"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GE SS Two Light" pitchFamily="34" charset="0"/>
                <a:ea typeface="GE SS Two Light" pitchFamily="34" charset="-122"/>
                <a:cs typeface="GE SS Two Light" pitchFamily="34" charset="-120"/>
              </a:rPr>
              <a:t>مصفوفة الم</a:t>
            </a:r>
            <a:r>
              <a:rPr lang="ar-JO" altLang="en-US" sz="4200" dirty="0">
                <a:solidFill>
                  <a:srgbClr val="2E3C4E"/>
                </a:solidFill>
                <a:latin typeface="GE SS Two Light" pitchFamily="34" charset="0"/>
                <a:ea typeface="GE SS Two Light" pitchFamily="34" charset="-122"/>
                <a:cs typeface="GE SS Two Light" pitchFamily="34" charset="-120"/>
              </a:rPr>
              <a:t>قارنة</a:t>
            </a:r>
            <a:endParaRPr lang="ar-SA" sz="4200" dirty="0"/>
          </a:p>
        </p:txBody>
      </p:sp>
      <p:graphicFrame>
        <p:nvGraphicFramePr>
          <p:cNvPr id="3" name="Table 2"/>
          <p:cNvGraphicFramePr>
            <a:graphicFrameLocks noGrp="1"/>
          </p:cNvGraphicFramePr>
          <p:nvPr>
            <p:extLst>
              <p:ext uri="{D42A27DB-BD31-4B8C-83A1-F6EECF244321}">
                <p14:modId xmlns:p14="http://schemas.microsoft.com/office/powerpoint/2010/main" val="2325129646"/>
              </p:ext>
            </p:extLst>
          </p:nvPr>
        </p:nvGraphicFramePr>
        <p:xfrm>
          <a:off x="200723" y="2166041"/>
          <a:ext cx="11552663" cy="2600328"/>
        </p:xfrm>
        <a:graphic>
          <a:graphicData uri="http://schemas.openxmlformats.org/drawingml/2006/table">
            <a:tbl>
              <a:tblPr rtl="1" bandRow="1">
                <a:tableStyleId>{5C22544A-7EE6-4342-B048-85BDC9FD1C3A}</a:tableStyleId>
              </a:tblPr>
              <a:tblGrid>
                <a:gridCol w="1896226">
                  <a:extLst>
                    <a:ext uri="{9D8B030D-6E8A-4147-A177-3AD203B41FA5}">
                      <a16:colId xmlns:a16="http://schemas.microsoft.com/office/drawing/2014/main" val="3444992717"/>
                    </a:ext>
                  </a:extLst>
                </a:gridCol>
                <a:gridCol w="1777712">
                  <a:extLst>
                    <a:ext uri="{9D8B030D-6E8A-4147-A177-3AD203B41FA5}">
                      <a16:colId xmlns:a16="http://schemas.microsoft.com/office/drawing/2014/main" val="2434668301"/>
                    </a:ext>
                  </a:extLst>
                </a:gridCol>
                <a:gridCol w="881448">
                  <a:extLst>
                    <a:ext uri="{9D8B030D-6E8A-4147-A177-3AD203B41FA5}">
                      <a16:colId xmlns:a16="http://schemas.microsoft.com/office/drawing/2014/main" val="1595285419"/>
                    </a:ext>
                  </a:extLst>
                </a:gridCol>
                <a:gridCol w="999964">
                  <a:extLst>
                    <a:ext uri="{9D8B030D-6E8A-4147-A177-3AD203B41FA5}">
                      <a16:colId xmlns:a16="http://schemas.microsoft.com/office/drawing/2014/main" val="1845154998"/>
                    </a:ext>
                  </a:extLst>
                </a:gridCol>
                <a:gridCol w="1111071">
                  <a:extLst>
                    <a:ext uri="{9D8B030D-6E8A-4147-A177-3AD203B41FA5}">
                      <a16:colId xmlns:a16="http://schemas.microsoft.com/office/drawing/2014/main" val="2167263518"/>
                    </a:ext>
                  </a:extLst>
                </a:gridCol>
                <a:gridCol w="999964">
                  <a:extLst>
                    <a:ext uri="{9D8B030D-6E8A-4147-A177-3AD203B41FA5}">
                      <a16:colId xmlns:a16="http://schemas.microsoft.com/office/drawing/2014/main" val="1962454996"/>
                    </a:ext>
                  </a:extLst>
                </a:gridCol>
                <a:gridCol w="1666605">
                  <a:extLst>
                    <a:ext uri="{9D8B030D-6E8A-4147-A177-3AD203B41FA5}">
                      <a16:colId xmlns:a16="http://schemas.microsoft.com/office/drawing/2014/main" val="411857945"/>
                    </a:ext>
                  </a:extLst>
                </a:gridCol>
                <a:gridCol w="1111071">
                  <a:extLst>
                    <a:ext uri="{9D8B030D-6E8A-4147-A177-3AD203B41FA5}">
                      <a16:colId xmlns:a16="http://schemas.microsoft.com/office/drawing/2014/main" val="606483313"/>
                    </a:ext>
                  </a:extLst>
                </a:gridCol>
                <a:gridCol w="1108602">
                  <a:extLst>
                    <a:ext uri="{9D8B030D-6E8A-4147-A177-3AD203B41FA5}">
                      <a16:colId xmlns:a16="http://schemas.microsoft.com/office/drawing/2014/main" val="3314045505"/>
                    </a:ext>
                  </a:extLst>
                </a:gridCol>
              </a:tblGrid>
              <a:tr h="0">
                <a:tc>
                  <a:txBody>
                    <a:bodyPr/>
                    <a:lstStyle/>
                    <a:p>
                      <a:pPr marL="0" indent="0" algn="ctr" defTabSz="914400" rtl="1" eaLnBrk="1" latinLnBrk="0" hangingPunct="1">
                        <a:lnSpc>
                          <a:spcPct val="104000"/>
                        </a:lnSpc>
                        <a:spcAft>
                          <a:spcPts val="0"/>
                        </a:spcAft>
                        <a:buNone/>
                      </a:pPr>
                      <a:r>
                        <a:rPr lang="ar-SA" sz="1750" kern="1200" dirty="0">
                          <a:solidFill>
                            <a:schemeClr val="bg1"/>
                          </a:solidFill>
                          <a:latin typeface="GE SS Two Light" pitchFamily="34" charset="0"/>
                          <a:ea typeface="GE SS Two Light" pitchFamily="34" charset="-122"/>
                          <a:cs typeface="GE SS Two Light" pitchFamily="34" charset="-120"/>
                        </a:rPr>
                        <a:t>المبادرة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القدرة</a:t>
                      </a:r>
                      <a:endParaRPr lang="ar-JO" sz="1750" kern="1200" dirty="0">
                        <a:solidFill>
                          <a:schemeClr val="bg1"/>
                        </a:solidFill>
                        <a:latin typeface="GE SS Two Light" pitchFamily="34" charset="0"/>
                        <a:ea typeface="GE SS Two Light" pitchFamily="34" charset="-122"/>
                        <a:cs typeface="GE SS Two Light" pitchFamily="34" charset="-120"/>
                      </a:endParaRPr>
                    </a:p>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 المؤسسية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المرافق</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الشراكات</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الميزانية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a:solidFill>
                            <a:schemeClr val="bg1"/>
                          </a:solidFill>
                          <a:latin typeface="GE SS Two Light" pitchFamily="34" charset="0"/>
                          <a:ea typeface="GE SS Two Light" pitchFamily="34" charset="-122"/>
                          <a:cs typeface="GE SS Two Light" pitchFamily="34" charset="-120"/>
                        </a:rPr>
                        <a:t>الشمول</a:t>
                      </a:r>
                      <a:endParaRPr lang="en-US" sz="1750" kern="120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a:solidFill>
                            <a:schemeClr val="bg1"/>
                          </a:solidFill>
                          <a:latin typeface="GE SS Two Light" pitchFamily="34" charset="0"/>
                          <a:ea typeface="GE SS Two Light" pitchFamily="34" charset="-122"/>
                          <a:cs typeface="GE SS Two Light" pitchFamily="34" charset="-120"/>
                        </a:rPr>
                        <a:t>النتائج المتوقعة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المجموع</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ar-SA" sz="1750" kern="1200">
                          <a:solidFill>
                            <a:schemeClr val="bg1"/>
                          </a:solidFill>
                          <a:latin typeface="GE SS Two Light" pitchFamily="34" charset="0"/>
                          <a:ea typeface="GE SS Two Light" pitchFamily="34" charset="-122"/>
                          <a:cs typeface="GE SS Two Light" pitchFamily="34" charset="-120"/>
                        </a:rPr>
                        <a:t>الترتيب</a:t>
                      </a:r>
                      <a:endParaRPr lang="en-US" sz="1750" kern="120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363939790"/>
                  </a:ext>
                </a:extLst>
              </a:tr>
              <a:tr h="0">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شبكات الخريجين</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8540673"/>
                  </a:ext>
                </a:extLst>
              </a:tr>
              <a:tr h="0">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خدمات التوظيف</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061201"/>
                  </a:ext>
                </a:extLst>
              </a:tr>
              <a:tr h="0">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نوادي الخريجين</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97469007"/>
                  </a:ext>
                </a:extLst>
              </a:tr>
              <a:tr h="0">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الوصول إلى التمويل</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7785803"/>
                  </a:ext>
                </a:extLst>
              </a:tr>
              <a:tr h="0">
                <a:tc>
                  <a:txBody>
                    <a:bodyPr/>
                    <a:lstStyle/>
                    <a:p>
                      <a:pPr algn="ctr" rtl="1">
                        <a:lnSpc>
                          <a:spcPct val="150000"/>
                        </a:lnSpc>
                        <a:spcAft>
                          <a:spcPts val="0"/>
                        </a:spcAft>
                      </a:pPr>
                      <a:r>
                        <a:rPr lang="ar-SA" sz="1750" kern="1200" dirty="0">
                          <a:solidFill>
                            <a:schemeClr val="bg1"/>
                          </a:solidFill>
                          <a:latin typeface="GE SS Two Light" pitchFamily="34" charset="0"/>
                          <a:ea typeface="GE SS Two Light" pitchFamily="34" charset="-122"/>
                          <a:cs typeface="GE SS Two Light" pitchFamily="34" charset="-120"/>
                        </a:rPr>
                        <a:t>محو الأمية المالية</a:t>
                      </a:r>
                      <a:endParaRPr lang="en-US" sz="1750" kern="1200" dirty="0">
                        <a:solidFill>
                          <a:schemeClr val="bg1"/>
                        </a:solidFill>
                        <a:latin typeface="GE SS Two Light" pitchFamily="34" charset="0"/>
                        <a:ea typeface="GE SS Two Light" pitchFamily="34" charset="-122"/>
                        <a:cs typeface="GE SS Two Light"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1">
                        <a:lnSpc>
                          <a:spcPct val="150000"/>
                        </a:lnSpc>
                        <a:spcAft>
                          <a:spcPts val="0"/>
                        </a:spcAft>
                      </a:pPr>
                      <a:r>
                        <a:rPr lang="en-US" sz="1750" kern="1200" dirty="0">
                          <a:solidFill>
                            <a:schemeClr val="bg1"/>
                          </a:solidFill>
                          <a:latin typeface="GE SS Two Light" pitchFamily="34" charset="0"/>
                          <a:ea typeface="GE SS Two Light" pitchFamily="34" charset="-122"/>
                          <a:cs typeface="GE SS Two Light"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5011422"/>
                  </a:ext>
                </a:extLst>
              </a:tr>
            </a:tbl>
          </a:graphicData>
        </a:graphic>
      </p:graphicFrame>
    </p:spTree>
    <p:extLst>
      <p:ext uri="{BB962C8B-B14F-4D97-AF65-F5344CB8AC3E}">
        <p14:creationId xmlns:p14="http://schemas.microsoft.com/office/powerpoint/2010/main" val="42944690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71538"/>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2.1</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القرار والتوصية </a:t>
            </a:r>
            <a:endParaRPr lang="ar-SA" sz="4650" dirty="0"/>
          </a:p>
        </p:txBody>
      </p:sp>
      <p:sp>
        <p:nvSpPr>
          <p:cNvPr id="3" name="Text 1"/>
          <p:cNvSpPr/>
          <p:nvPr/>
        </p:nvSpPr>
        <p:spPr>
          <a:xfrm>
            <a:off x="11108452" y="2065238"/>
            <a:ext cx="451335" cy="282079"/>
          </a:xfrm>
          <a:prstGeom prst="rect">
            <a:avLst/>
          </a:prstGeom>
          <a:noFill/>
          <a:ln/>
        </p:spPr>
        <p:txBody>
          <a:bodyPr wrap="none" lIns="0" tIns="0" rIns="0" bIns="0" rtlCol="0" anchor="ctr"/>
          <a:lstStyle/>
          <a:p>
            <a:pPr marL="0" indent="0" algn="r" rtl="1">
              <a:lnSpc>
                <a:spcPct val="100000"/>
              </a:lnSpc>
              <a:buNone/>
            </a:pPr>
            <a:r>
              <a:rPr lang="en-US" sz="175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750" dirty="0">
              <a:latin typeface="Arial" panose="020B0604020202020204" pitchFamily="34" charset="0"/>
              <a:cs typeface="Arial" panose="020B0604020202020204" pitchFamily="34" charset="0"/>
            </a:endParaRPr>
          </a:p>
        </p:txBody>
      </p:sp>
      <p:sp>
        <p:nvSpPr>
          <p:cNvPr id="4" name="Shape 2"/>
          <p:cNvSpPr/>
          <p:nvPr/>
        </p:nvSpPr>
        <p:spPr>
          <a:xfrm>
            <a:off x="8067572" y="2423319"/>
            <a:ext cx="3492214" cy="25400"/>
          </a:xfrm>
          <a:prstGeom prst="rect">
            <a:avLst/>
          </a:prstGeom>
          <a:solidFill>
            <a:srgbClr val="00AEEF"/>
          </a:solidFill>
          <a:ln/>
        </p:spPr>
      </p:sp>
      <p:sp>
        <p:nvSpPr>
          <p:cNvPr id="5" name="Text 3"/>
          <p:cNvSpPr/>
          <p:nvPr/>
        </p:nvSpPr>
        <p:spPr>
          <a:xfrm>
            <a:off x="8067572" y="2586930"/>
            <a:ext cx="3492214"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حدد المبادرة الأعلى جدوى.</a:t>
            </a:r>
            <a:endParaRPr lang="ar-SA" sz="2000" dirty="0"/>
          </a:p>
        </p:txBody>
      </p:sp>
      <p:sp>
        <p:nvSpPr>
          <p:cNvPr id="6" name="Text 4"/>
          <p:cNvSpPr/>
          <p:nvPr/>
        </p:nvSpPr>
        <p:spPr>
          <a:xfrm>
            <a:off x="7390620" y="2065238"/>
            <a:ext cx="451335" cy="282079"/>
          </a:xfrm>
          <a:prstGeom prst="rect">
            <a:avLst/>
          </a:prstGeom>
          <a:noFill/>
          <a:ln/>
        </p:spPr>
        <p:txBody>
          <a:bodyPr wrap="none" lIns="0" tIns="0" rIns="0" bIns="0" rtlCol="0" anchor="ctr"/>
          <a:lstStyle/>
          <a:p>
            <a:pPr marL="0" indent="0" algn="r" rtl="1">
              <a:lnSpc>
                <a:spcPct val="100000"/>
              </a:lnSpc>
              <a:buNone/>
            </a:pPr>
            <a:r>
              <a:rPr lang="en-US" sz="175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750" dirty="0">
              <a:latin typeface="Arial" panose="020B0604020202020204" pitchFamily="34" charset="0"/>
              <a:cs typeface="Arial" panose="020B0604020202020204" pitchFamily="34" charset="0"/>
            </a:endParaRPr>
          </a:p>
        </p:txBody>
      </p:sp>
      <p:sp>
        <p:nvSpPr>
          <p:cNvPr id="7" name="Shape 5"/>
          <p:cNvSpPr/>
          <p:nvPr/>
        </p:nvSpPr>
        <p:spPr>
          <a:xfrm>
            <a:off x="4349740" y="2423319"/>
            <a:ext cx="3492214" cy="25400"/>
          </a:xfrm>
          <a:prstGeom prst="rect">
            <a:avLst/>
          </a:prstGeom>
          <a:solidFill>
            <a:srgbClr val="00AEEF"/>
          </a:solidFill>
          <a:ln/>
        </p:spPr>
      </p:sp>
      <p:sp>
        <p:nvSpPr>
          <p:cNvPr id="8" name="Text 6"/>
          <p:cNvSpPr/>
          <p:nvPr/>
        </p:nvSpPr>
        <p:spPr>
          <a:xfrm>
            <a:off x="4349740" y="2586930"/>
            <a:ext cx="3492214" cy="722313"/>
          </a:xfrm>
          <a:prstGeom prst="rect">
            <a:avLst/>
          </a:prstGeom>
          <a:noFill/>
          <a:ln/>
        </p:spPr>
        <p:txBody>
          <a:bodyPr wrap="square" lIns="0" tIns="0" rIns="0" bIns="0" rtlCol="0" anchor="t">
            <a:normAutofit fontScale="92500" lnSpcReduction="10000"/>
          </a:bodyPr>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حدد المبادرة التي يمكن تنفيذها بعد إجراء تعديلات أو توفير متطلبات إضافية.</a:t>
            </a:r>
            <a:endParaRPr lang="ar-SA" sz="2000" dirty="0"/>
          </a:p>
        </p:txBody>
      </p:sp>
      <p:sp>
        <p:nvSpPr>
          <p:cNvPr id="9" name="Text 7"/>
          <p:cNvSpPr/>
          <p:nvPr/>
        </p:nvSpPr>
        <p:spPr>
          <a:xfrm>
            <a:off x="3672788" y="2065238"/>
            <a:ext cx="451335" cy="282079"/>
          </a:xfrm>
          <a:prstGeom prst="rect">
            <a:avLst/>
          </a:prstGeom>
          <a:noFill/>
          <a:ln/>
        </p:spPr>
        <p:txBody>
          <a:bodyPr wrap="none" lIns="0" tIns="0" rIns="0" bIns="0" rtlCol="0" anchor="ctr"/>
          <a:lstStyle/>
          <a:p>
            <a:pPr marL="0" indent="0" algn="r" rtl="1">
              <a:lnSpc>
                <a:spcPct val="100000"/>
              </a:lnSpc>
              <a:buNone/>
            </a:pPr>
            <a:r>
              <a:rPr lang="en-US" sz="175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750" dirty="0">
              <a:latin typeface="Arial" panose="020B0604020202020204" pitchFamily="34" charset="0"/>
              <a:cs typeface="Arial" panose="020B0604020202020204" pitchFamily="34" charset="0"/>
            </a:endParaRPr>
          </a:p>
        </p:txBody>
      </p:sp>
      <p:sp>
        <p:nvSpPr>
          <p:cNvPr id="10" name="Shape 8"/>
          <p:cNvSpPr/>
          <p:nvPr/>
        </p:nvSpPr>
        <p:spPr>
          <a:xfrm>
            <a:off x="631908" y="2423319"/>
            <a:ext cx="3492214" cy="25400"/>
          </a:xfrm>
          <a:prstGeom prst="rect">
            <a:avLst/>
          </a:prstGeom>
          <a:solidFill>
            <a:srgbClr val="00AEEF"/>
          </a:solidFill>
          <a:ln/>
        </p:spPr>
      </p:sp>
      <p:sp>
        <p:nvSpPr>
          <p:cNvPr id="11" name="Text 9"/>
          <p:cNvSpPr/>
          <p:nvPr/>
        </p:nvSpPr>
        <p:spPr>
          <a:xfrm>
            <a:off x="631908" y="2586930"/>
            <a:ext cx="3492214"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حدد المبادرة الأقل جدوى في الوضع الحالي.</a:t>
            </a:r>
            <a:endParaRPr lang="ar-SA" sz="2000" dirty="0"/>
          </a:p>
        </p:txBody>
      </p:sp>
      <p:sp>
        <p:nvSpPr>
          <p:cNvPr id="12" name="Text 10"/>
          <p:cNvSpPr/>
          <p:nvPr/>
        </p:nvSpPr>
        <p:spPr>
          <a:xfrm>
            <a:off x="11108452" y="3704134"/>
            <a:ext cx="451335" cy="282079"/>
          </a:xfrm>
          <a:prstGeom prst="rect">
            <a:avLst/>
          </a:prstGeom>
          <a:noFill/>
          <a:ln/>
        </p:spPr>
        <p:txBody>
          <a:bodyPr wrap="none" lIns="0" tIns="0" rIns="0" bIns="0" rtlCol="0" anchor="ctr"/>
          <a:lstStyle/>
          <a:p>
            <a:pPr marL="0" indent="0" algn="r" rtl="1">
              <a:lnSpc>
                <a:spcPct val="100000"/>
              </a:lnSpc>
              <a:buNone/>
            </a:pPr>
            <a:r>
              <a:rPr lang="en-US" sz="175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750" dirty="0">
              <a:latin typeface="Arial" panose="020B0604020202020204" pitchFamily="34" charset="0"/>
              <a:cs typeface="Arial" panose="020B0604020202020204" pitchFamily="34" charset="0"/>
            </a:endParaRPr>
          </a:p>
        </p:txBody>
      </p:sp>
      <p:sp>
        <p:nvSpPr>
          <p:cNvPr id="13" name="Shape 11"/>
          <p:cNvSpPr/>
          <p:nvPr/>
        </p:nvSpPr>
        <p:spPr>
          <a:xfrm>
            <a:off x="6208656" y="4062214"/>
            <a:ext cx="5351130" cy="25400"/>
          </a:xfrm>
          <a:prstGeom prst="rect">
            <a:avLst/>
          </a:prstGeom>
          <a:solidFill>
            <a:srgbClr val="00AEEF"/>
          </a:solidFill>
          <a:ln/>
        </p:spPr>
      </p:sp>
      <p:sp>
        <p:nvSpPr>
          <p:cNvPr id="14" name="Text 12"/>
          <p:cNvSpPr/>
          <p:nvPr/>
        </p:nvSpPr>
        <p:spPr>
          <a:xfrm>
            <a:off x="6208656" y="4225826"/>
            <a:ext cx="5351130"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قدم توصية بشأن المبادرة التي ينبغي </a:t>
            </a:r>
            <a:r>
              <a:rPr lang="ar-SA" altLang="en-US" sz="2000" dirty="0" err="1">
                <a:solidFill>
                  <a:srgbClr val="384653"/>
                </a:solidFill>
                <a:latin typeface="WinSoft Pro Medium" pitchFamily="34" charset="0"/>
                <a:ea typeface="WinSoft Pro Medium" pitchFamily="34" charset="-122"/>
                <a:cs typeface="WinSoft Pro Medium" pitchFamily="34" charset="-120"/>
              </a:rPr>
              <a:t>إعطا</a:t>
            </a:r>
            <a:r>
              <a:rPr lang="ar-JO" altLang="en-US" sz="2000" dirty="0">
                <a:solidFill>
                  <a:srgbClr val="384653"/>
                </a:solidFill>
                <a:latin typeface="WinSoft Pro Medium" pitchFamily="34" charset="0"/>
                <a:ea typeface="WinSoft Pro Medium" pitchFamily="34" charset="-122"/>
                <a:cs typeface="WinSoft Pro Medium" pitchFamily="34" charset="-120"/>
              </a:rPr>
              <a:t>ء</a:t>
            </a:r>
            <a:r>
              <a:rPr lang="ar-SA" altLang="en-US" sz="2000" dirty="0">
                <a:solidFill>
                  <a:srgbClr val="384653"/>
                </a:solidFill>
                <a:latin typeface="WinSoft Pro Medium" pitchFamily="34" charset="0"/>
                <a:ea typeface="WinSoft Pro Medium" pitchFamily="34" charset="-122"/>
                <a:cs typeface="WinSoft Pro Medium" pitchFamily="34" charset="-120"/>
              </a:rPr>
              <a:t>ها الأولوية في الأونروا.</a:t>
            </a:r>
            <a:endParaRPr lang="ar-SA" sz="2000" dirty="0"/>
          </a:p>
        </p:txBody>
      </p:sp>
      <p:sp>
        <p:nvSpPr>
          <p:cNvPr id="15" name="Text 13"/>
          <p:cNvSpPr/>
          <p:nvPr/>
        </p:nvSpPr>
        <p:spPr>
          <a:xfrm>
            <a:off x="5531704" y="3704134"/>
            <a:ext cx="451335" cy="282079"/>
          </a:xfrm>
          <a:prstGeom prst="rect">
            <a:avLst/>
          </a:prstGeom>
          <a:noFill/>
          <a:ln/>
        </p:spPr>
        <p:txBody>
          <a:bodyPr wrap="none" lIns="0" tIns="0" rIns="0" bIns="0" rtlCol="0" anchor="ctr"/>
          <a:lstStyle/>
          <a:p>
            <a:pPr marL="0" indent="0" algn="r" rtl="1">
              <a:lnSpc>
                <a:spcPct val="100000"/>
              </a:lnSpc>
              <a:buNone/>
            </a:pPr>
            <a:r>
              <a:rPr lang="en-US" sz="175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750" dirty="0">
              <a:latin typeface="Arial" panose="020B0604020202020204" pitchFamily="34" charset="0"/>
              <a:cs typeface="Arial" panose="020B0604020202020204" pitchFamily="34" charset="0"/>
            </a:endParaRPr>
          </a:p>
        </p:txBody>
      </p:sp>
      <p:sp>
        <p:nvSpPr>
          <p:cNvPr id="16" name="Shape 14"/>
          <p:cNvSpPr/>
          <p:nvPr/>
        </p:nvSpPr>
        <p:spPr>
          <a:xfrm>
            <a:off x="631908" y="4062214"/>
            <a:ext cx="5351130" cy="25400"/>
          </a:xfrm>
          <a:prstGeom prst="rect">
            <a:avLst/>
          </a:prstGeom>
          <a:solidFill>
            <a:srgbClr val="00AEEF"/>
          </a:solidFill>
          <a:ln/>
        </p:spPr>
      </p:sp>
      <p:sp>
        <p:nvSpPr>
          <p:cNvPr id="17" name="Text 15"/>
          <p:cNvSpPr/>
          <p:nvPr/>
        </p:nvSpPr>
        <p:spPr>
          <a:xfrm>
            <a:off x="631908" y="4225826"/>
            <a:ext cx="5351130" cy="361156"/>
          </a:xfrm>
          <a:prstGeom prst="rect">
            <a:avLst/>
          </a:prstGeom>
          <a:noFill/>
          <a:ln/>
        </p:spPr>
        <p:txBody>
          <a:bodyPr wrap="none" lIns="0" tIns="0" rIns="0" bIns="0" rtlCol="0" anchor="t"/>
          <a:lstStyle/>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وضح أهم المتطلبات التي يجب توفيرها قبل التنفيذ.</a:t>
            </a:r>
            <a:endParaRPr lang="ar-SA" sz="2000" dirty="0"/>
          </a:p>
        </p:txBody>
      </p:sp>
      <p:sp>
        <p:nvSpPr>
          <p:cNvPr id="18" name="Text 16"/>
          <p:cNvSpPr/>
          <p:nvPr/>
        </p:nvSpPr>
        <p:spPr>
          <a:xfrm>
            <a:off x="631908" y="5010150"/>
            <a:ext cx="10927878" cy="976213"/>
          </a:xfrm>
          <a:prstGeom prst="rect">
            <a:avLst/>
          </a:prstGeom>
          <a:noFill/>
          <a:ln/>
        </p:spPr>
        <p:txBody>
          <a:bodyPr wrap="square" lIns="0" tIns="0" rIns="0" bIns="0" rtlCol="0" anchor="t"/>
          <a:lstStyle/>
          <a:p>
            <a:pPr marL="0" indent="0" algn="r" rtl="1">
              <a:lnSpc>
                <a:spcPct val="133000"/>
              </a:lnSpc>
              <a:spcAft>
                <a:spcPts val="195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المنتج المطلوب:</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مصفوفة مقارنة جدوى مبادرات خدمات ما بعد التدريب، مرفقة بالأدلة والمبررات، وقرار المجموعة وتوصيتها بشأن المبادرة/المبادرات ذات الأولوية.</a:t>
            </a:r>
            <a:endParaRPr lang="ar-SA" sz="2000" dirty="0"/>
          </a:p>
        </p:txBody>
      </p:sp>
    </p:spTree>
    <p:extLst>
      <p:ext uri="{BB962C8B-B14F-4D97-AF65-F5344CB8AC3E}">
        <p14:creationId xmlns:p14="http://schemas.microsoft.com/office/powerpoint/2010/main" val="20180040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3205"/>
            <a:ext cx="10927878" cy="593923"/>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2.1</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700" dirty="0">
                <a:solidFill>
                  <a:srgbClr val="2E3C4E"/>
                </a:solidFill>
                <a:latin typeface="GE SS Two Light" pitchFamily="34" charset="0"/>
                <a:ea typeface="GE SS Two Light" pitchFamily="34" charset="-122"/>
                <a:cs typeface="GE SS Two Light" pitchFamily="34" charset="-120"/>
              </a:rPr>
              <a:t>تقييم النشاط </a:t>
            </a:r>
            <a:endParaRPr lang="ar-SA" sz="3700" dirty="0"/>
          </a:p>
        </p:txBody>
      </p:sp>
      <p:graphicFrame>
        <p:nvGraphicFramePr>
          <p:cNvPr id="3" name="Table 2"/>
          <p:cNvGraphicFramePr>
            <a:graphicFrameLocks noGrp="1"/>
          </p:cNvGraphicFramePr>
          <p:nvPr>
            <p:extLst>
              <p:ext uri="{D42A27DB-BD31-4B8C-83A1-F6EECF244321}">
                <p14:modId xmlns:p14="http://schemas.microsoft.com/office/powerpoint/2010/main" val="455841660"/>
              </p:ext>
            </p:extLst>
          </p:nvPr>
        </p:nvGraphicFramePr>
        <p:xfrm>
          <a:off x="1033192" y="1885348"/>
          <a:ext cx="10125309" cy="4274820"/>
        </p:xfrm>
        <a:graphic>
          <a:graphicData uri="http://schemas.openxmlformats.org/drawingml/2006/table">
            <a:tbl>
              <a:tblPr rtl="1" bandRow="1">
                <a:tableStyleId>{5C22544A-7EE6-4342-B048-85BDC9FD1C3A}</a:tableStyleId>
              </a:tblPr>
              <a:tblGrid>
                <a:gridCol w="8849826">
                  <a:extLst>
                    <a:ext uri="{9D8B030D-6E8A-4147-A177-3AD203B41FA5}">
                      <a16:colId xmlns:a16="http://schemas.microsoft.com/office/drawing/2014/main" val="3221016916"/>
                    </a:ext>
                  </a:extLst>
                </a:gridCol>
                <a:gridCol w="1275483">
                  <a:extLst>
                    <a:ext uri="{9D8B030D-6E8A-4147-A177-3AD203B41FA5}">
                      <a16:colId xmlns:a16="http://schemas.microsoft.com/office/drawing/2014/main" val="3034094674"/>
                    </a:ext>
                  </a:extLst>
                </a:gridCol>
              </a:tblGrid>
              <a:tr h="0">
                <a:tc>
                  <a:txBody>
                    <a:bodyPr/>
                    <a:lstStyle/>
                    <a:p>
                      <a:pPr marL="0" indent="0" algn="r" defTabSz="914400" rtl="0" eaLnBrk="1" latinLnBrk="0" hangingPunct="1">
                        <a:lnSpc>
                          <a:spcPct val="150000"/>
                        </a:lnSpc>
                        <a:spcAft>
                          <a:spcPts val="0"/>
                        </a:spcAft>
                        <a:buNone/>
                      </a:pPr>
                      <a:r>
                        <a:rPr lang="ar-SA" sz="2400" kern="1200" dirty="0">
                          <a:solidFill>
                            <a:schemeClr val="bg1"/>
                          </a:solidFill>
                          <a:latin typeface="WinSoft Pro" pitchFamily="34" charset="0"/>
                          <a:ea typeface="WinSoft Pro" pitchFamily="34" charset="-122"/>
                          <a:cs typeface="WinSoft Pro" pitchFamily="34" charset="-120"/>
                        </a:rPr>
                        <a:t>معيار التقييم</a:t>
                      </a:r>
                      <a:endParaRPr lang="en-US" sz="24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0" eaLnBrk="1" latinLnBrk="0" hangingPunct="1">
                        <a:lnSpc>
                          <a:spcPct val="150000"/>
                        </a:lnSpc>
                        <a:spcAft>
                          <a:spcPts val="0"/>
                        </a:spcAft>
                        <a:buNone/>
                      </a:pPr>
                      <a:r>
                        <a:rPr lang="ar-SA" sz="2400" kern="1200" dirty="0">
                          <a:solidFill>
                            <a:schemeClr val="bg1"/>
                          </a:solidFill>
                          <a:latin typeface="WinSoft Pro" pitchFamily="34" charset="0"/>
                          <a:ea typeface="WinSoft Pro" pitchFamily="34" charset="-122"/>
                          <a:cs typeface="WinSoft Pro" pitchFamily="34" charset="-120"/>
                        </a:rPr>
                        <a:t>الدرجة</a:t>
                      </a:r>
                      <a:endParaRPr lang="en-US" sz="24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31768947"/>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اختيار المبادرات وتبرير الاختيار</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8045569"/>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تطبيق معايير الجدوى بصورة صحيحة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7062651"/>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استخدام الأدلة والمبررات</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3502258"/>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دقة المقارنة بين المبادرات</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8316327"/>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تحليل القدرة المؤسسية والمرافق والشراكات والميزانية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166507"/>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تحليل الشمول والنتائج المتوقعة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60404951"/>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القرار والتوصية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24010761"/>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تنظيم المخرج ووضوح العرض</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5</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75313921"/>
                  </a:ext>
                </a:extLst>
              </a:tr>
              <a:tr h="0">
                <a:tc>
                  <a:txBody>
                    <a:bodyPr/>
                    <a:lstStyle/>
                    <a:p>
                      <a:pPr marL="0" indent="0" algn="r" defTabSz="914400" rtl="0" eaLnBrk="1" latinLnBrk="0" hangingPunct="1">
                        <a:lnSpc>
                          <a:spcPct val="150000"/>
                        </a:lnSpc>
                        <a:spcAft>
                          <a:spcPts val="0"/>
                        </a:spcAft>
                        <a:buNone/>
                      </a:pPr>
                      <a:r>
                        <a:rPr lang="ar-SA" sz="2000" kern="1200" dirty="0">
                          <a:solidFill>
                            <a:srgbClr val="384653"/>
                          </a:solidFill>
                          <a:latin typeface="WinSoft Pro" pitchFamily="34" charset="0"/>
                          <a:ea typeface="WinSoft Pro" pitchFamily="34" charset="-122"/>
                          <a:cs typeface="WinSoft Pro" pitchFamily="34" charset="-120"/>
                        </a:rPr>
                        <a:t>المجموع</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50000"/>
                        </a:lnSpc>
                        <a:spcAft>
                          <a:spcPts val="0"/>
                        </a:spcAft>
                        <a:buNone/>
                      </a:pPr>
                      <a:r>
                        <a:rPr lang="en-US" sz="2000" kern="1200" dirty="0">
                          <a:solidFill>
                            <a:srgbClr val="384653"/>
                          </a:solidFill>
                          <a:latin typeface="WinSoft Pro" pitchFamily="34" charset="0"/>
                          <a:ea typeface="WinSoft Pro" pitchFamily="34" charset="-122"/>
                          <a:cs typeface="WinSoft Pro" pitchFamily="34" charset="-120"/>
                        </a:rPr>
                        <a:t>100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8993269"/>
                  </a:ext>
                </a:extLst>
              </a:tr>
            </a:tbl>
          </a:graphicData>
        </a:graphic>
      </p:graphicFrame>
    </p:spTree>
    <p:extLst>
      <p:ext uri="{BB962C8B-B14F-4D97-AF65-F5344CB8AC3E}">
        <p14:creationId xmlns:p14="http://schemas.microsoft.com/office/powerpoint/2010/main" val="7730388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881882"/>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2.1</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قاعدة التقييم </a:t>
            </a:r>
            <a:endParaRPr lang="ar-SA" sz="4650" dirty="0"/>
          </a:p>
        </p:txBody>
      </p:sp>
      <p:sp>
        <p:nvSpPr>
          <p:cNvPr id="3" name="Shape 1"/>
          <p:cNvSpPr/>
          <p:nvPr/>
        </p:nvSpPr>
        <p:spPr>
          <a:xfrm>
            <a:off x="631908" y="3075583"/>
            <a:ext cx="10927878" cy="1900436"/>
          </a:xfrm>
          <a:prstGeom prst="roundRect">
            <a:avLst>
              <a:gd name="adj" fmla="val 17813"/>
            </a:avLst>
          </a:prstGeom>
          <a:solidFill>
            <a:srgbClr val="B6D6FC"/>
          </a:solidFill>
          <a:ln/>
        </p:spPr>
      </p:sp>
      <p:pic>
        <p:nvPicPr>
          <p:cNvPr id="4" name="Image 0" descr="preencoded.png"/>
          <p:cNvPicPr>
            <a:picLocks noChangeAspect="1"/>
          </p:cNvPicPr>
          <p:nvPr/>
        </p:nvPicPr>
        <p:blipFill>
          <a:blip r:embed="rId3"/>
          <a:stretch>
            <a:fillRect/>
          </a:stretch>
        </p:blipFill>
        <p:spPr>
          <a:xfrm>
            <a:off x="857526" y="3385145"/>
            <a:ext cx="423157" cy="338534"/>
          </a:xfrm>
          <a:prstGeom prst="rect">
            <a:avLst/>
          </a:prstGeom>
        </p:spPr>
      </p:pic>
      <p:sp>
        <p:nvSpPr>
          <p:cNvPr id="5" name="Text 2"/>
          <p:cNvSpPr/>
          <p:nvPr/>
        </p:nvSpPr>
        <p:spPr>
          <a:xfrm>
            <a:off x="1506301" y="3357563"/>
            <a:ext cx="9827867" cy="1336477"/>
          </a:xfrm>
          <a:prstGeom prst="rect">
            <a:avLst/>
          </a:prstGeom>
          <a:noFill/>
          <a:ln/>
        </p:spPr>
        <p:txBody>
          <a:bodyPr wrap="square" lIns="0" tIns="0" rIns="0" bIns="0" rtlCol="0" anchor="t">
            <a:normAutofit/>
          </a:bodyPr>
          <a:lstStyle/>
          <a:p>
            <a:pPr marL="0" indent="0" algn="r" rtl="1">
              <a:lnSpc>
                <a:spcPct val="104000"/>
              </a:lnSpc>
              <a:buNone/>
            </a:pPr>
            <a:r>
              <a:rPr lang="ar-SA" altLang="en-US" sz="2800" dirty="0">
                <a:solidFill>
                  <a:srgbClr val="000000"/>
                </a:solidFill>
                <a:latin typeface="GE SS Two Light" pitchFamily="34" charset="0"/>
                <a:ea typeface="GE SS Two Light" pitchFamily="34" charset="-122"/>
                <a:cs typeface="GE SS Two Light" pitchFamily="34" charset="-120"/>
              </a:rPr>
              <a:t>لا تعتمد الدرجة على مجموع الأرقام فقط؛ بل على قدرة المجموعة على تفسير نتائج التقييم وربطها بالأدلة، ثم تحويلها إلى قرار وتوصية مبررة.</a:t>
            </a:r>
            <a:endParaRPr lang="ar-SA" sz="2800" dirty="0"/>
          </a:p>
        </p:txBody>
      </p:sp>
    </p:spTree>
    <p:extLst>
      <p:ext uri="{BB962C8B-B14F-4D97-AF65-F5344CB8AC3E}">
        <p14:creationId xmlns:p14="http://schemas.microsoft.com/office/powerpoint/2010/main" val="38161349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4713" y="0"/>
            <a:ext cx="4796982"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Shape 0"/>
          <p:cNvSpPr/>
          <p:nvPr/>
        </p:nvSpPr>
        <p:spPr>
          <a:xfrm>
            <a:off x="6053978" y="986334"/>
            <a:ext cx="933923" cy="342999"/>
          </a:xfrm>
          <a:prstGeom prst="roundRect">
            <a:avLst>
              <a:gd name="adj" fmla="val 49999"/>
            </a:avLst>
          </a:prstGeom>
          <a:solidFill>
            <a:srgbClr val="D4E9F7"/>
          </a:solidFill>
          <a:ln/>
        </p:spPr>
      </p:sp>
      <p:sp>
        <p:nvSpPr>
          <p:cNvPr id="4" name="Text 1"/>
          <p:cNvSpPr/>
          <p:nvPr/>
        </p:nvSpPr>
        <p:spPr>
          <a:xfrm>
            <a:off x="5579724" y="1054001"/>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2.2</a:t>
            </a:r>
            <a:endParaRPr lang="ar-SA" sz="1400" dirty="0"/>
          </a:p>
        </p:txBody>
      </p:sp>
      <p:sp>
        <p:nvSpPr>
          <p:cNvPr id="5" name="Text 2"/>
          <p:cNvSpPr/>
          <p:nvPr/>
        </p:nvSpPr>
        <p:spPr>
          <a:xfrm>
            <a:off x="631908" y="1419523"/>
            <a:ext cx="6355993" cy="2969419"/>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نشاط </a:t>
            </a:r>
            <a:r>
              <a:rPr lang="en-US" altLang="en-US" sz="4650" dirty="0">
                <a:solidFill>
                  <a:srgbClr val="2E3C4E"/>
                </a:solidFill>
                <a:latin typeface="Myriad "/>
                <a:ea typeface="GE SS Two Light" pitchFamily="34" charset="-122"/>
                <a:cs typeface="GE SS Two Light" pitchFamily="34" charset="-120"/>
              </a:rPr>
              <a:t>2.2</a:t>
            </a:r>
            <a:r>
              <a:rPr lang="ar-SA" altLang="en-US" sz="4650" dirty="0">
                <a:solidFill>
                  <a:srgbClr val="2E3C4E"/>
                </a:solidFill>
                <a:latin typeface="GE SS Two Light" pitchFamily="34" charset="0"/>
                <a:ea typeface="GE SS Two Light" pitchFamily="34" charset="-122"/>
                <a:cs typeface="GE SS Two Light" pitchFamily="34" charset="-120"/>
              </a:rPr>
              <a:t>— اختيار/البحث عن دراسة حالة من مبادرات التشغيل ما بعد التدريب</a:t>
            </a:r>
            <a:endParaRPr lang="ar-SA" sz="4650" dirty="0"/>
          </a:p>
        </p:txBody>
      </p:sp>
      <p:sp>
        <p:nvSpPr>
          <p:cNvPr id="6" name="Text 3"/>
          <p:cNvSpPr/>
          <p:nvPr/>
        </p:nvSpPr>
        <p:spPr>
          <a:xfrm>
            <a:off x="3950990" y="5003899"/>
            <a:ext cx="3036911"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7" name="Text 4"/>
          <p:cNvSpPr/>
          <p:nvPr/>
        </p:nvSpPr>
        <p:spPr>
          <a:xfrm>
            <a:off x="3950990" y="5510411"/>
            <a:ext cx="3036911"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a:t>
            </a:r>
            <a:endParaRPr lang="ar-SA" sz="1750" dirty="0"/>
          </a:p>
        </p:txBody>
      </p:sp>
      <p:sp>
        <p:nvSpPr>
          <p:cNvPr id="8" name="Text 5"/>
          <p:cNvSpPr/>
          <p:nvPr/>
        </p:nvSpPr>
        <p:spPr>
          <a:xfrm>
            <a:off x="631908" y="5003899"/>
            <a:ext cx="303701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9" name="Text 6"/>
          <p:cNvSpPr/>
          <p:nvPr/>
        </p:nvSpPr>
        <p:spPr>
          <a:xfrm>
            <a:off x="631908" y="5510411"/>
            <a:ext cx="303701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فردي/أقران</a:t>
            </a:r>
            <a:endParaRPr lang="ar-SA" sz="1750" dirty="0"/>
          </a:p>
        </p:txBody>
      </p:sp>
      <p:sp>
        <p:nvSpPr>
          <p:cNvPr id="10" name="Shape 7"/>
          <p:cNvSpPr/>
          <p:nvPr/>
        </p:nvSpPr>
        <p:spPr>
          <a:xfrm>
            <a:off x="3925591" y="4727476"/>
            <a:ext cx="3087709" cy="50800"/>
          </a:xfrm>
          <a:prstGeom prst="rect">
            <a:avLst/>
          </a:prstGeom>
          <a:solidFill>
            <a:srgbClr val="00AEEF"/>
          </a:solidFill>
          <a:ln/>
        </p:spPr>
      </p:sp>
      <p:sp>
        <p:nvSpPr>
          <p:cNvPr id="11" name="Shape 8"/>
          <p:cNvSpPr/>
          <p:nvPr/>
        </p:nvSpPr>
        <p:spPr>
          <a:xfrm>
            <a:off x="606509" y="4727476"/>
            <a:ext cx="3087809" cy="50800"/>
          </a:xfrm>
          <a:prstGeom prst="rect">
            <a:avLst/>
          </a:prstGeom>
          <a:solidFill>
            <a:srgbClr val="00AEEF"/>
          </a:solidFill>
          <a:ln/>
        </p:spPr>
      </p:sp>
    </p:spTree>
    <p:extLst>
      <p:ext uri="{BB962C8B-B14F-4D97-AF65-F5344CB8AC3E}">
        <p14:creationId xmlns:p14="http://schemas.microsoft.com/office/powerpoint/2010/main" val="319791761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90374" y="691555"/>
            <a:ext cx="669412" cy="274241"/>
          </a:xfrm>
          <a:prstGeom prst="roundRect">
            <a:avLst>
              <a:gd name="adj" fmla="val 49999"/>
            </a:avLst>
          </a:prstGeom>
          <a:solidFill>
            <a:srgbClr val="D4E9F7"/>
          </a:solidFill>
          <a:ln/>
        </p:spPr>
      </p:sp>
      <p:sp>
        <p:nvSpPr>
          <p:cNvPr id="3" name="Text 1"/>
          <p:cNvSpPr/>
          <p:nvPr/>
        </p:nvSpPr>
        <p:spPr>
          <a:xfrm>
            <a:off x="10389035" y="745629"/>
            <a:ext cx="1062507"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نشاط 2.2</a:t>
            </a:r>
            <a:endParaRPr lang="ar-SA" sz="1100" dirty="0"/>
          </a:p>
        </p:txBody>
      </p:sp>
      <p:sp>
        <p:nvSpPr>
          <p:cNvPr id="4" name="Text 2"/>
          <p:cNvSpPr/>
          <p:nvPr/>
        </p:nvSpPr>
        <p:spPr>
          <a:xfrm>
            <a:off x="631907" y="1023541"/>
            <a:ext cx="11043257"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دراسة الحالة</a:t>
            </a:r>
            <a:endParaRPr lang="ar-SA" sz="3700" dirty="0"/>
          </a:p>
        </p:txBody>
      </p:sp>
      <p:sp>
        <p:nvSpPr>
          <p:cNvPr id="5" name="Text 3"/>
          <p:cNvSpPr/>
          <p:nvPr/>
        </p:nvSpPr>
        <p:spPr>
          <a:xfrm>
            <a:off x="22324" y="1996480"/>
            <a:ext cx="1126670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منهج بحثي علمي، يقوم على تحليل عميق وشامل لظاهرة، مشكلة، شخصية، جماعة، منظمة، وغيرها، يهدف إلى فهم الظاهرة وغيرها، في بيئتها الواقعية.</a:t>
            </a:r>
            <a:endParaRPr lang="ar-SA" sz="1400" dirty="0"/>
          </a:p>
        </p:txBody>
      </p:sp>
      <p:sp>
        <p:nvSpPr>
          <p:cNvPr id="6" name="Shape 4"/>
          <p:cNvSpPr/>
          <p:nvPr/>
        </p:nvSpPr>
        <p:spPr>
          <a:xfrm>
            <a:off x="11534387" y="1834059"/>
            <a:ext cx="25399" cy="584795"/>
          </a:xfrm>
          <a:prstGeom prst="roundRect">
            <a:avLst>
              <a:gd name="adj" fmla="val 50001"/>
            </a:avLst>
          </a:prstGeom>
          <a:solidFill>
            <a:srgbClr val="75BAE6"/>
          </a:solidFill>
          <a:ln/>
        </p:spPr>
      </p:sp>
      <p:sp>
        <p:nvSpPr>
          <p:cNvPr id="7" name="Text 5"/>
          <p:cNvSpPr/>
          <p:nvPr/>
        </p:nvSpPr>
        <p:spPr>
          <a:xfrm>
            <a:off x="631908" y="2635448"/>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أنواعها</a:t>
            </a:r>
            <a:endParaRPr lang="ar-SA" sz="2950" dirty="0"/>
          </a:p>
        </p:txBody>
      </p:sp>
      <p:pic>
        <p:nvPicPr>
          <p:cNvPr id="8"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8452" y="3327102"/>
            <a:ext cx="541313" cy="541326"/>
          </a:xfrm>
          <a:prstGeom prst="rect">
            <a:avLst/>
          </a:prstGeom>
        </p:spPr>
      </p:pic>
      <p:sp>
        <p:nvSpPr>
          <p:cNvPr id="9" name="Text 6"/>
          <p:cNvSpPr/>
          <p:nvPr/>
        </p:nvSpPr>
        <p:spPr>
          <a:xfrm>
            <a:off x="5554425" y="3407171"/>
            <a:ext cx="53736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استكشافية</a:t>
            </a:r>
            <a:endParaRPr lang="ar-SA" sz="1850" dirty="0"/>
          </a:p>
        </p:txBody>
      </p:sp>
      <p:sp>
        <p:nvSpPr>
          <p:cNvPr id="10" name="Text 7"/>
          <p:cNvSpPr/>
          <p:nvPr/>
        </p:nvSpPr>
        <p:spPr>
          <a:xfrm>
            <a:off x="6005660" y="3780134"/>
            <a:ext cx="5373652"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معرفة مشكلات جديدة، ووضع فرضيات حل مستقبلية.</a:t>
            </a:r>
            <a:endParaRPr lang="ar-SA" dirty="0"/>
          </a:p>
        </p:txBody>
      </p:sp>
      <p:pic>
        <p:nvPicPr>
          <p:cNvPr id="11"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54325" y="3327102"/>
            <a:ext cx="541313" cy="541326"/>
          </a:xfrm>
          <a:prstGeom prst="rect">
            <a:avLst/>
          </a:prstGeom>
        </p:spPr>
      </p:pic>
      <p:sp>
        <p:nvSpPr>
          <p:cNvPr id="12" name="Text 8"/>
          <p:cNvSpPr/>
          <p:nvPr/>
        </p:nvSpPr>
        <p:spPr>
          <a:xfrm>
            <a:off x="-120567" y="3377604"/>
            <a:ext cx="53737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توضيحية</a:t>
            </a:r>
            <a:endParaRPr lang="ar-SA" sz="1850" dirty="0"/>
          </a:p>
        </p:txBody>
      </p:sp>
      <p:sp>
        <p:nvSpPr>
          <p:cNvPr id="13" name="Text 9"/>
          <p:cNvSpPr/>
          <p:nvPr/>
        </p:nvSpPr>
        <p:spPr>
          <a:xfrm>
            <a:off x="631908" y="3779142"/>
            <a:ext cx="5373752"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البحث عن الأسباب خلف الظاهرة وتفسيرها.</a:t>
            </a:r>
            <a:endParaRPr lang="ar-SA" dirty="0"/>
          </a:p>
        </p:txBody>
      </p:sp>
      <p:pic>
        <p:nvPicPr>
          <p:cNvPr id="14"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08452" y="4891187"/>
            <a:ext cx="541313" cy="541326"/>
          </a:xfrm>
          <a:prstGeom prst="rect">
            <a:avLst/>
          </a:prstGeom>
        </p:spPr>
      </p:pic>
      <p:sp>
        <p:nvSpPr>
          <p:cNvPr id="15" name="Text 10"/>
          <p:cNvSpPr/>
          <p:nvPr/>
        </p:nvSpPr>
        <p:spPr>
          <a:xfrm>
            <a:off x="5554425" y="5039519"/>
            <a:ext cx="53736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تراكمية</a:t>
            </a:r>
            <a:endParaRPr lang="ar-SA" sz="1850" dirty="0"/>
          </a:p>
        </p:txBody>
      </p:sp>
      <p:sp>
        <p:nvSpPr>
          <p:cNvPr id="16" name="Text 11"/>
          <p:cNvSpPr/>
          <p:nvPr/>
        </p:nvSpPr>
        <p:spPr>
          <a:xfrm>
            <a:off x="6186342" y="5484714"/>
            <a:ext cx="5373652"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جمع معلومات من مصادر متنوعة (دراسات، أدبيات) وعمل مقارنة.</a:t>
            </a:r>
            <a:endParaRPr lang="ar-SA" dirty="0"/>
          </a:p>
        </p:txBody>
      </p:sp>
      <p:pic>
        <p:nvPicPr>
          <p:cNvPr id="17" name="Image 3"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54325" y="4891186"/>
            <a:ext cx="593513" cy="593527"/>
          </a:xfrm>
          <a:prstGeom prst="rect">
            <a:avLst/>
          </a:prstGeom>
        </p:spPr>
      </p:pic>
      <p:sp>
        <p:nvSpPr>
          <p:cNvPr id="18" name="Text 12"/>
          <p:cNvSpPr/>
          <p:nvPr/>
        </p:nvSpPr>
        <p:spPr>
          <a:xfrm>
            <a:off x="-119317" y="4977904"/>
            <a:ext cx="53737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مثالية</a:t>
            </a:r>
            <a:endParaRPr lang="ar-SA" sz="1850" dirty="0"/>
          </a:p>
        </p:txBody>
      </p:sp>
      <p:sp>
        <p:nvSpPr>
          <p:cNvPr id="19" name="Text 13"/>
          <p:cNvSpPr/>
          <p:nvPr/>
        </p:nvSpPr>
        <p:spPr>
          <a:xfrm>
            <a:off x="631908" y="5484714"/>
            <a:ext cx="5373752"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رصد حالة فريدة ونموذجية لفهم تفاصيلها، لتعميمها.</a:t>
            </a:r>
            <a:endParaRPr lang="ar-SA" dirty="0"/>
          </a:p>
        </p:txBody>
      </p:sp>
    </p:spTree>
    <p:extLst>
      <p:ext uri="{BB962C8B-B14F-4D97-AF65-F5344CB8AC3E}">
        <p14:creationId xmlns:p14="http://schemas.microsoft.com/office/powerpoint/2010/main" val="55113291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37480"/>
            <a:ext cx="10927878" cy="631031"/>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خطوات دراسة حالة</a:t>
            </a:r>
            <a:endParaRPr lang="ar-SA" sz="3950" dirty="0"/>
          </a:p>
        </p:txBody>
      </p:sp>
      <p:sp>
        <p:nvSpPr>
          <p:cNvPr id="3" name="Shape 1"/>
          <p:cNvSpPr/>
          <p:nvPr/>
        </p:nvSpPr>
        <p:spPr>
          <a:xfrm>
            <a:off x="11318592" y="1594545"/>
            <a:ext cx="25399" cy="4625975"/>
          </a:xfrm>
          <a:prstGeom prst="roundRect">
            <a:avLst>
              <a:gd name="adj" fmla="val 50001"/>
            </a:avLst>
          </a:prstGeom>
          <a:solidFill>
            <a:srgbClr val="000000">
              <a:alpha val="8000"/>
            </a:srgbClr>
          </a:solidFill>
          <a:ln/>
        </p:spPr>
      </p:sp>
      <p:sp>
        <p:nvSpPr>
          <p:cNvPr id="4" name="Shape 2"/>
          <p:cNvSpPr/>
          <p:nvPr/>
        </p:nvSpPr>
        <p:spPr>
          <a:xfrm>
            <a:off x="10578141" y="1797645"/>
            <a:ext cx="575454" cy="25400"/>
          </a:xfrm>
          <a:prstGeom prst="roundRect">
            <a:avLst>
              <a:gd name="adj" fmla="val 49999"/>
            </a:avLst>
          </a:prstGeom>
          <a:solidFill>
            <a:srgbClr val="0094D5"/>
          </a:solidFill>
          <a:ln/>
        </p:spPr>
      </p:sp>
      <p:sp>
        <p:nvSpPr>
          <p:cNvPr id="5" name="Shape 3"/>
          <p:cNvSpPr/>
          <p:nvPr/>
        </p:nvSpPr>
        <p:spPr>
          <a:xfrm>
            <a:off x="11128196" y="1594545"/>
            <a:ext cx="431591" cy="431602"/>
          </a:xfrm>
          <a:prstGeom prst="ellipse">
            <a:avLst/>
          </a:prstGeom>
          <a:solidFill>
            <a:srgbClr val="00AEEF"/>
          </a:solidFill>
          <a:ln w="6350">
            <a:solidFill>
              <a:srgbClr val="0094D5"/>
            </a:solidFill>
            <a:prstDash val="solid"/>
          </a:ln>
        </p:spPr>
      </p:sp>
      <p:sp>
        <p:nvSpPr>
          <p:cNvPr id="6" name="Text 4"/>
          <p:cNvSpPr/>
          <p:nvPr/>
        </p:nvSpPr>
        <p:spPr>
          <a:xfrm>
            <a:off x="11192587" y="1621036"/>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350" dirty="0">
              <a:latin typeface="Arial" panose="020B0604020202020204" pitchFamily="34" charset="0"/>
              <a:cs typeface="Arial" panose="020B0604020202020204" pitchFamily="34" charset="0"/>
            </a:endParaRPr>
          </a:p>
        </p:txBody>
      </p:sp>
      <p:sp>
        <p:nvSpPr>
          <p:cNvPr id="7" name="Text 5"/>
          <p:cNvSpPr/>
          <p:nvPr/>
        </p:nvSpPr>
        <p:spPr>
          <a:xfrm>
            <a:off x="631908" y="1660426"/>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الحالة وتشخيصها.</a:t>
            </a:r>
            <a:endParaRPr lang="ar-SA" sz="1950" dirty="0"/>
          </a:p>
        </p:txBody>
      </p:sp>
      <p:sp>
        <p:nvSpPr>
          <p:cNvPr id="8" name="Shape 6"/>
          <p:cNvSpPr/>
          <p:nvPr/>
        </p:nvSpPr>
        <p:spPr>
          <a:xfrm>
            <a:off x="10578141" y="2505075"/>
            <a:ext cx="575454" cy="25400"/>
          </a:xfrm>
          <a:prstGeom prst="roundRect">
            <a:avLst>
              <a:gd name="adj" fmla="val 49999"/>
            </a:avLst>
          </a:prstGeom>
          <a:solidFill>
            <a:srgbClr val="0094D5"/>
          </a:solidFill>
          <a:ln/>
        </p:spPr>
      </p:sp>
      <p:sp>
        <p:nvSpPr>
          <p:cNvPr id="9" name="Shape 7"/>
          <p:cNvSpPr/>
          <p:nvPr/>
        </p:nvSpPr>
        <p:spPr>
          <a:xfrm>
            <a:off x="11128196" y="2301974"/>
            <a:ext cx="431591" cy="431602"/>
          </a:xfrm>
          <a:prstGeom prst="ellipse">
            <a:avLst/>
          </a:prstGeom>
          <a:solidFill>
            <a:srgbClr val="00AEEF"/>
          </a:solidFill>
          <a:ln w="6350">
            <a:solidFill>
              <a:srgbClr val="0094D5"/>
            </a:solidFill>
            <a:prstDash val="solid"/>
          </a:ln>
        </p:spPr>
      </p:sp>
      <p:sp>
        <p:nvSpPr>
          <p:cNvPr id="10" name="Text 8"/>
          <p:cNvSpPr/>
          <p:nvPr/>
        </p:nvSpPr>
        <p:spPr>
          <a:xfrm>
            <a:off x="11192587" y="2328466"/>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350" dirty="0">
              <a:latin typeface="Arial" panose="020B0604020202020204" pitchFamily="34" charset="0"/>
              <a:cs typeface="Arial" panose="020B0604020202020204" pitchFamily="34" charset="0"/>
            </a:endParaRPr>
          </a:p>
        </p:txBody>
      </p:sp>
      <p:sp>
        <p:nvSpPr>
          <p:cNvPr id="11" name="Text 9"/>
          <p:cNvSpPr/>
          <p:nvPr/>
        </p:nvSpPr>
        <p:spPr>
          <a:xfrm>
            <a:off x="631908" y="2367855"/>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تصميم الأسئلة الشاملة للإضاءة على حيثياتها الداخلية والخارجية.</a:t>
            </a:r>
            <a:endParaRPr lang="ar-SA" sz="1950" dirty="0"/>
          </a:p>
        </p:txBody>
      </p:sp>
      <p:sp>
        <p:nvSpPr>
          <p:cNvPr id="12" name="Shape 10"/>
          <p:cNvSpPr/>
          <p:nvPr/>
        </p:nvSpPr>
        <p:spPr>
          <a:xfrm>
            <a:off x="10578141" y="3212505"/>
            <a:ext cx="575454" cy="25400"/>
          </a:xfrm>
          <a:prstGeom prst="roundRect">
            <a:avLst>
              <a:gd name="adj" fmla="val 49999"/>
            </a:avLst>
          </a:prstGeom>
          <a:solidFill>
            <a:srgbClr val="0094D5"/>
          </a:solidFill>
          <a:ln/>
        </p:spPr>
      </p:sp>
      <p:sp>
        <p:nvSpPr>
          <p:cNvPr id="13" name="Shape 11"/>
          <p:cNvSpPr/>
          <p:nvPr/>
        </p:nvSpPr>
        <p:spPr>
          <a:xfrm>
            <a:off x="11128196" y="3009404"/>
            <a:ext cx="431591" cy="431602"/>
          </a:xfrm>
          <a:prstGeom prst="ellipse">
            <a:avLst/>
          </a:prstGeom>
          <a:solidFill>
            <a:srgbClr val="00AEEF"/>
          </a:solidFill>
          <a:ln w="6350">
            <a:solidFill>
              <a:srgbClr val="0094D5"/>
            </a:solidFill>
            <a:prstDash val="solid"/>
          </a:ln>
        </p:spPr>
      </p:sp>
      <p:sp>
        <p:nvSpPr>
          <p:cNvPr id="14" name="Text 12"/>
          <p:cNvSpPr/>
          <p:nvPr/>
        </p:nvSpPr>
        <p:spPr>
          <a:xfrm>
            <a:off x="11192587" y="3035895"/>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3</a:t>
            </a:r>
            <a:endParaRPr lang="en-US" sz="2350" dirty="0">
              <a:latin typeface="Arial" panose="020B0604020202020204" pitchFamily="34" charset="0"/>
              <a:cs typeface="Arial" panose="020B0604020202020204" pitchFamily="34" charset="0"/>
            </a:endParaRPr>
          </a:p>
        </p:txBody>
      </p:sp>
      <p:sp>
        <p:nvSpPr>
          <p:cNvPr id="15" name="Text 13"/>
          <p:cNvSpPr/>
          <p:nvPr/>
        </p:nvSpPr>
        <p:spPr>
          <a:xfrm>
            <a:off x="631908" y="3075285"/>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تحديد أدوات جمع البيانات (المقابلات، الملاحظة، المصادر الرسمية، بنوك المعلومات).</a:t>
            </a:r>
            <a:endParaRPr lang="ar-SA" sz="1950" dirty="0"/>
          </a:p>
        </p:txBody>
      </p:sp>
      <p:sp>
        <p:nvSpPr>
          <p:cNvPr id="16" name="Shape 14"/>
          <p:cNvSpPr/>
          <p:nvPr/>
        </p:nvSpPr>
        <p:spPr>
          <a:xfrm>
            <a:off x="10578141" y="3919934"/>
            <a:ext cx="575454" cy="25400"/>
          </a:xfrm>
          <a:prstGeom prst="roundRect">
            <a:avLst>
              <a:gd name="adj" fmla="val 49999"/>
            </a:avLst>
          </a:prstGeom>
          <a:solidFill>
            <a:srgbClr val="0094D5"/>
          </a:solidFill>
          <a:ln/>
        </p:spPr>
      </p:sp>
      <p:sp>
        <p:nvSpPr>
          <p:cNvPr id="17" name="Shape 15"/>
          <p:cNvSpPr/>
          <p:nvPr/>
        </p:nvSpPr>
        <p:spPr>
          <a:xfrm>
            <a:off x="11128196" y="3716834"/>
            <a:ext cx="431591" cy="431602"/>
          </a:xfrm>
          <a:prstGeom prst="ellipse">
            <a:avLst/>
          </a:prstGeom>
          <a:solidFill>
            <a:srgbClr val="00AEEF"/>
          </a:solidFill>
          <a:ln w="6350">
            <a:solidFill>
              <a:srgbClr val="0094D5"/>
            </a:solidFill>
            <a:prstDash val="solid"/>
          </a:ln>
        </p:spPr>
      </p:sp>
      <p:sp>
        <p:nvSpPr>
          <p:cNvPr id="18" name="Text 16"/>
          <p:cNvSpPr/>
          <p:nvPr/>
        </p:nvSpPr>
        <p:spPr>
          <a:xfrm>
            <a:off x="11192587" y="3743325"/>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4</a:t>
            </a:r>
            <a:endParaRPr lang="en-US" sz="2350" dirty="0">
              <a:latin typeface="Arial" panose="020B0604020202020204" pitchFamily="34" charset="0"/>
              <a:cs typeface="Arial" panose="020B0604020202020204" pitchFamily="34" charset="0"/>
            </a:endParaRPr>
          </a:p>
        </p:txBody>
      </p:sp>
      <p:sp>
        <p:nvSpPr>
          <p:cNvPr id="19" name="Text 17"/>
          <p:cNvSpPr/>
          <p:nvPr/>
        </p:nvSpPr>
        <p:spPr>
          <a:xfrm>
            <a:off x="631908" y="3782715"/>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جمع البيانات من المصادر الأكثر دقة، وقرب من الواقع.</a:t>
            </a:r>
            <a:endParaRPr lang="ar-SA" sz="1950" dirty="0"/>
          </a:p>
        </p:txBody>
      </p:sp>
      <p:sp>
        <p:nvSpPr>
          <p:cNvPr id="20" name="Shape 18"/>
          <p:cNvSpPr/>
          <p:nvPr/>
        </p:nvSpPr>
        <p:spPr>
          <a:xfrm>
            <a:off x="10578141" y="4627364"/>
            <a:ext cx="575454" cy="25400"/>
          </a:xfrm>
          <a:prstGeom prst="roundRect">
            <a:avLst>
              <a:gd name="adj" fmla="val 49999"/>
            </a:avLst>
          </a:prstGeom>
          <a:solidFill>
            <a:srgbClr val="0094D5"/>
          </a:solidFill>
          <a:ln/>
        </p:spPr>
      </p:sp>
      <p:sp>
        <p:nvSpPr>
          <p:cNvPr id="21" name="Shape 19"/>
          <p:cNvSpPr/>
          <p:nvPr/>
        </p:nvSpPr>
        <p:spPr>
          <a:xfrm>
            <a:off x="11128196" y="4424263"/>
            <a:ext cx="431591" cy="431602"/>
          </a:xfrm>
          <a:prstGeom prst="ellipse">
            <a:avLst/>
          </a:prstGeom>
          <a:solidFill>
            <a:srgbClr val="00AEEF"/>
          </a:solidFill>
          <a:ln w="6350">
            <a:solidFill>
              <a:srgbClr val="0094D5"/>
            </a:solidFill>
            <a:prstDash val="solid"/>
          </a:ln>
        </p:spPr>
      </p:sp>
      <p:sp>
        <p:nvSpPr>
          <p:cNvPr id="22" name="Text 20"/>
          <p:cNvSpPr/>
          <p:nvPr/>
        </p:nvSpPr>
        <p:spPr>
          <a:xfrm>
            <a:off x="11192587" y="4450755"/>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5</a:t>
            </a:r>
            <a:endParaRPr lang="en-US" sz="2350" dirty="0">
              <a:latin typeface="Arial" panose="020B0604020202020204" pitchFamily="34" charset="0"/>
              <a:cs typeface="Arial" panose="020B0604020202020204" pitchFamily="34" charset="0"/>
            </a:endParaRPr>
          </a:p>
        </p:txBody>
      </p:sp>
      <p:sp>
        <p:nvSpPr>
          <p:cNvPr id="23" name="Text 21"/>
          <p:cNvSpPr/>
          <p:nvPr/>
        </p:nvSpPr>
        <p:spPr>
          <a:xfrm>
            <a:off x="631908" y="4490145"/>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فحص البيانات والتأكد من مصداقيتها.</a:t>
            </a:r>
            <a:endParaRPr lang="ar-SA" sz="1950" dirty="0"/>
          </a:p>
        </p:txBody>
      </p:sp>
      <p:sp>
        <p:nvSpPr>
          <p:cNvPr id="24" name="Shape 22"/>
          <p:cNvSpPr/>
          <p:nvPr/>
        </p:nvSpPr>
        <p:spPr>
          <a:xfrm>
            <a:off x="10578141" y="5334794"/>
            <a:ext cx="575454" cy="25400"/>
          </a:xfrm>
          <a:prstGeom prst="roundRect">
            <a:avLst>
              <a:gd name="adj" fmla="val 49999"/>
            </a:avLst>
          </a:prstGeom>
          <a:solidFill>
            <a:srgbClr val="0094D5"/>
          </a:solidFill>
          <a:ln/>
        </p:spPr>
      </p:sp>
      <p:sp>
        <p:nvSpPr>
          <p:cNvPr id="25" name="Shape 23"/>
          <p:cNvSpPr/>
          <p:nvPr/>
        </p:nvSpPr>
        <p:spPr>
          <a:xfrm>
            <a:off x="11128196" y="5131693"/>
            <a:ext cx="431591" cy="431602"/>
          </a:xfrm>
          <a:prstGeom prst="ellipse">
            <a:avLst/>
          </a:prstGeom>
          <a:solidFill>
            <a:srgbClr val="00AEEF"/>
          </a:solidFill>
          <a:ln w="6350">
            <a:solidFill>
              <a:srgbClr val="0094D5"/>
            </a:solidFill>
            <a:prstDash val="solid"/>
          </a:ln>
        </p:spPr>
      </p:sp>
      <p:sp>
        <p:nvSpPr>
          <p:cNvPr id="26" name="Text 24"/>
          <p:cNvSpPr/>
          <p:nvPr/>
        </p:nvSpPr>
        <p:spPr>
          <a:xfrm>
            <a:off x="11192587" y="5158184"/>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6</a:t>
            </a:r>
            <a:endParaRPr lang="en-US" sz="2350" dirty="0">
              <a:latin typeface="Arial" panose="020B0604020202020204" pitchFamily="34" charset="0"/>
              <a:cs typeface="Arial" panose="020B0604020202020204" pitchFamily="34" charset="0"/>
            </a:endParaRPr>
          </a:p>
        </p:txBody>
      </p:sp>
      <p:sp>
        <p:nvSpPr>
          <p:cNvPr id="27" name="Text 25"/>
          <p:cNvSpPr/>
          <p:nvPr/>
        </p:nvSpPr>
        <p:spPr>
          <a:xfrm>
            <a:off x="631908" y="5197574"/>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البيانات وتفسيرها.</a:t>
            </a:r>
            <a:endParaRPr lang="ar-SA" sz="1950" dirty="0"/>
          </a:p>
        </p:txBody>
      </p:sp>
      <p:sp>
        <p:nvSpPr>
          <p:cNvPr id="28" name="Shape 26"/>
          <p:cNvSpPr/>
          <p:nvPr/>
        </p:nvSpPr>
        <p:spPr>
          <a:xfrm>
            <a:off x="10578141" y="6042223"/>
            <a:ext cx="575454" cy="25400"/>
          </a:xfrm>
          <a:prstGeom prst="roundRect">
            <a:avLst>
              <a:gd name="adj" fmla="val 49999"/>
            </a:avLst>
          </a:prstGeom>
          <a:solidFill>
            <a:srgbClr val="0094D5"/>
          </a:solidFill>
          <a:ln/>
        </p:spPr>
      </p:sp>
      <p:sp>
        <p:nvSpPr>
          <p:cNvPr id="29" name="Shape 27"/>
          <p:cNvSpPr/>
          <p:nvPr/>
        </p:nvSpPr>
        <p:spPr>
          <a:xfrm>
            <a:off x="11128196" y="5839123"/>
            <a:ext cx="431591" cy="431602"/>
          </a:xfrm>
          <a:prstGeom prst="ellipse">
            <a:avLst/>
          </a:prstGeom>
          <a:solidFill>
            <a:srgbClr val="00AEEF"/>
          </a:solidFill>
          <a:ln w="6350">
            <a:solidFill>
              <a:srgbClr val="0094D5"/>
            </a:solidFill>
            <a:prstDash val="solid"/>
          </a:ln>
        </p:spPr>
      </p:sp>
      <p:sp>
        <p:nvSpPr>
          <p:cNvPr id="30" name="Text 28"/>
          <p:cNvSpPr/>
          <p:nvPr/>
        </p:nvSpPr>
        <p:spPr>
          <a:xfrm>
            <a:off x="11192587" y="5865614"/>
            <a:ext cx="302808" cy="378619"/>
          </a:xfrm>
          <a:prstGeom prst="rect">
            <a:avLst/>
          </a:prstGeom>
          <a:noFill/>
          <a:ln/>
        </p:spPr>
        <p:txBody>
          <a:bodyPr wrap="none" lIns="0" tIns="0" rIns="0" bIns="0" rtlCol="0" anchor="ctr"/>
          <a:lstStyle/>
          <a:p>
            <a:pPr marL="0" indent="0" algn="ctr" rtl="1">
              <a:lnSpc>
                <a:spcPct val="100000"/>
              </a:lnSpc>
              <a:buNone/>
            </a:pPr>
            <a:r>
              <a:rPr lang="en-US" sz="2350" dirty="0">
                <a:solidFill>
                  <a:srgbClr val="000000"/>
                </a:solidFill>
                <a:latin typeface="Arial" panose="020B0604020202020204" pitchFamily="34" charset="0"/>
                <a:ea typeface="GE SS Two Light" pitchFamily="34" charset="-122"/>
                <a:cs typeface="Arial" panose="020B0604020202020204" pitchFamily="34" charset="0"/>
              </a:rPr>
              <a:t>7</a:t>
            </a:r>
            <a:endParaRPr lang="en-US" sz="2350" dirty="0">
              <a:latin typeface="Arial" panose="020B0604020202020204" pitchFamily="34" charset="0"/>
              <a:cs typeface="Arial" panose="020B0604020202020204" pitchFamily="34" charset="0"/>
            </a:endParaRPr>
          </a:p>
        </p:txBody>
      </p:sp>
      <p:sp>
        <p:nvSpPr>
          <p:cNvPr id="31" name="Text 29"/>
          <p:cNvSpPr/>
          <p:nvPr/>
        </p:nvSpPr>
        <p:spPr>
          <a:xfrm>
            <a:off x="631908" y="5905004"/>
            <a:ext cx="975295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العمل على ترجمة التفسيرات والتوصيات وتنفيذها.</a:t>
            </a:r>
            <a:endParaRPr lang="ar-SA" sz="1950" dirty="0"/>
          </a:p>
        </p:txBody>
      </p:sp>
    </p:spTree>
    <p:extLst>
      <p:ext uri="{BB962C8B-B14F-4D97-AF65-F5344CB8AC3E}">
        <p14:creationId xmlns:p14="http://schemas.microsoft.com/office/powerpoint/2010/main" val="40090119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471C3843-9382-A54E-591F-043EB218B4E0}"/>
              </a:ext>
            </a:extLst>
          </p:cNvPr>
          <p:cNvSpPr/>
          <p:nvPr/>
        </p:nvSpPr>
        <p:spPr>
          <a:xfrm>
            <a:off x="6324600" y="4286746"/>
            <a:ext cx="4995785" cy="1934071"/>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4371E6BF-315F-5479-B22D-053A77BA5972}"/>
              </a:ext>
            </a:extLst>
          </p:cNvPr>
          <p:cNvSpPr/>
          <p:nvPr/>
        </p:nvSpPr>
        <p:spPr>
          <a:xfrm>
            <a:off x="871614" y="4286746"/>
            <a:ext cx="4995785" cy="1934071"/>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063C4A59-3C6B-1018-5C03-6E44353D4B68}"/>
              </a:ext>
            </a:extLst>
          </p:cNvPr>
          <p:cNvSpPr/>
          <p:nvPr/>
        </p:nvSpPr>
        <p:spPr>
          <a:xfrm>
            <a:off x="6330023" y="1880295"/>
            <a:ext cx="4995785" cy="1934071"/>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5B7D4606-6498-0BD6-0F23-B682B4877CD9}"/>
              </a:ext>
            </a:extLst>
          </p:cNvPr>
          <p:cNvSpPr/>
          <p:nvPr/>
        </p:nvSpPr>
        <p:spPr>
          <a:xfrm>
            <a:off x="871615" y="1885950"/>
            <a:ext cx="4995785" cy="1934071"/>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ext 0"/>
          <p:cNvSpPr/>
          <p:nvPr/>
        </p:nvSpPr>
        <p:spPr>
          <a:xfrm>
            <a:off x="631908" y="637183"/>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2.2</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JO" altLang="en-US" sz="4400" dirty="0">
                <a:solidFill>
                  <a:srgbClr val="2E3C4E"/>
                </a:solidFill>
                <a:latin typeface="GE SS Two Light" pitchFamily="34" charset="0"/>
                <a:ea typeface="GE SS Two Light" pitchFamily="34" charset="-122"/>
                <a:cs typeface="GE SS Two Light" pitchFamily="34" charset="-120"/>
              </a:rPr>
              <a:t>مبادرات </a:t>
            </a:r>
            <a:endParaRPr lang="ar-SA" sz="4400" dirty="0"/>
          </a:p>
        </p:txBody>
      </p:sp>
      <p:sp>
        <p:nvSpPr>
          <p:cNvPr id="4" name="Text 1"/>
          <p:cNvSpPr/>
          <p:nvPr/>
        </p:nvSpPr>
        <p:spPr>
          <a:xfrm>
            <a:off x="6437350" y="1989435"/>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مبادرة دعم التشغيل بعد التدريب</a:t>
            </a:r>
            <a:endParaRPr lang="ar-SA" sz="2200" dirty="0">
              <a:solidFill>
                <a:schemeClr val="bg1"/>
              </a:solidFill>
            </a:endParaRPr>
          </a:p>
        </p:txBody>
      </p:sp>
      <p:sp>
        <p:nvSpPr>
          <p:cNvPr id="5" name="Text 2"/>
          <p:cNvSpPr/>
          <p:nvPr/>
        </p:nvSpPr>
        <p:spPr>
          <a:xfrm>
            <a:off x="6437350" y="2464098"/>
            <a:ext cx="4781133" cy="1003399"/>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 هي مبادرة أو برنامج أو خدمة منظمة تُقدَّم للخريجين بعد إتمام التدريب، وتهدف بصورة مباشرة إلى مساعدتهم على الانتقال إلى العمل أو الحصول عليه أو الاستمرار فيه</a:t>
            </a:r>
            <a:endParaRPr lang="ar-SA" sz="1650" dirty="0">
              <a:solidFill>
                <a:schemeClr val="bg1"/>
              </a:solidFill>
            </a:endParaRPr>
          </a:p>
        </p:txBody>
      </p:sp>
      <p:sp>
        <p:nvSpPr>
          <p:cNvPr id="7" name="Text 3"/>
          <p:cNvSpPr/>
          <p:nvPr/>
        </p:nvSpPr>
        <p:spPr>
          <a:xfrm>
            <a:off x="871615" y="1989435"/>
            <a:ext cx="4781133" cy="705048"/>
          </a:xfrm>
          <a:prstGeom prst="rect">
            <a:avLst/>
          </a:prstGeom>
          <a:noFill/>
          <a:ln/>
        </p:spPr>
        <p:txBody>
          <a:bodyPr wrap="square" lIns="0" tIns="0" rIns="0" bIns="0" rtlCol="0" anchor="t">
            <a:normAutofit/>
          </a:bodyPr>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خدمة متابعة الخريجين وإحالتهم إلى فرص العمل</a:t>
            </a:r>
            <a:endParaRPr lang="ar-SA" sz="2200" dirty="0">
              <a:solidFill>
                <a:schemeClr val="bg1"/>
              </a:solidFill>
            </a:endParaRPr>
          </a:p>
        </p:txBody>
      </p:sp>
      <p:sp>
        <p:nvSpPr>
          <p:cNvPr id="8" name="Text 4"/>
          <p:cNvSpPr/>
          <p:nvPr/>
        </p:nvSpPr>
        <p:spPr>
          <a:xfrm>
            <a:off x="871615" y="2816622"/>
            <a:ext cx="4781133" cy="1003399"/>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إنشاء آلية منظمة تتواصل مع الخريجين بعد التخرج، وتشارك معهم فرص العمل المناسبة، وتساعد في مطابقة مؤهلاتهم مع متطلبات أصحاب العمل، وتتابع نتائج الإحالة.</a:t>
            </a:r>
            <a:endParaRPr lang="ar-SA" sz="1650" dirty="0">
              <a:solidFill>
                <a:schemeClr val="bg1"/>
              </a:solidFill>
            </a:endParaRPr>
          </a:p>
        </p:txBody>
      </p:sp>
      <p:sp>
        <p:nvSpPr>
          <p:cNvPr id="10" name="Text 5"/>
          <p:cNvSpPr/>
          <p:nvPr/>
        </p:nvSpPr>
        <p:spPr>
          <a:xfrm>
            <a:off x="6437350" y="4503043"/>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برنامج دعم الانتقال إلى العمل</a:t>
            </a:r>
            <a:endParaRPr lang="ar-SA" sz="2200" dirty="0">
              <a:solidFill>
                <a:schemeClr val="bg1"/>
              </a:solidFill>
            </a:endParaRPr>
          </a:p>
        </p:txBody>
      </p:sp>
      <p:sp>
        <p:nvSpPr>
          <p:cNvPr id="11" name="Text 6"/>
          <p:cNvSpPr/>
          <p:nvPr/>
        </p:nvSpPr>
        <p:spPr>
          <a:xfrm>
            <a:off x="6437350" y="4977705"/>
            <a:ext cx="4781133" cy="1003399"/>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يتضمن مساعدة الخريجين على إعداد ملفاتهم المهنية، وربطهم بأصحاب العمل، وترشيحهم للوظائف المناسبة، وتقديم الإرشاد والمتابعة خلال عملية التوظيف.</a:t>
            </a:r>
            <a:endParaRPr lang="ar-SA" sz="1650" dirty="0">
              <a:solidFill>
                <a:schemeClr val="bg1"/>
              </a:solidFill>
            </a:endParaRPr>
          </a:p>
        </p:txBody>
      </p:sp>
      <p:sp>
        <p:nvSpPr>
          <p:cNvPr id="13" name="Text 7"/>
          <p:cNvSpPr/>
          <p:nvPr/>
        </p:nvSpPr>
        <p:spPr>
          <a:xfrm>
            <a:off x="871615" y="4503043"/>
            <a:ext cx="4781133" cy="352524"/>
          </a:xfrm>
          <a:prstGeom prst="rect">
            <a:avLst/>
          </a:prstGeom>
          <a:noFill/>
          <a:ln/>
        </p:spPr>
        <p:txBody>
          <a:bodyPr wrap="none" lIns="0" tIns="0" rIns="0" bIns="0" rtlCol="0" anchor="t"/>
          <a:lstStyle/>
          <a:p>
            <a:pPr marL="0" indent="0" algn="r" rtl="1">
              <a:lnSpc>
                <a:spcPct val="104000"/>
              </a:lnSpc>
              <a:buNone/>
            </a:pPr>
            <a:r>
              <a:rPr lang="ar-SA" altLang="en-US" sz="2200" dirty="0">
                <a:solidFill>
                  <a:schemeClr val="bg1"/>
                </a:solidFill>
                <a:latin typeface="GE SS Two Light" pitchFamily="34" charset="0"/>
                <a:ea typeface="GE SS Two Light" pitchFamily="34" charset="-122"/>
                <a:cs typeface="GE SS Two Light" pitchFamily="34" charset="-120"/>
              </a:rPr>
              <a:t>مبادرة ربط الخريجين بأصحاب العمل</a:t>
            </a:r>
            <a:endParaRPr lang="ar-SA" sz="2200" dirty="0">
              <a:solidFill>
                <a:schemeClr val="bg1"/>
              </a:solidFill>
            </a:endParaRPr>
          </a:p>
        </p:txBody>
      </p:sp>
      <p:sp>
        <p:nvSpPr>
          <p:cNvPr id="14" name="Text 8"/>
          <p:cNvSpPr/>
          <p:nvPr/>
        </p:nvSpPr>
        <p:spPr>
          <a:xfrm>
            <a:off x="871615" y="4977705"/>
            <a:ext cx="4781133" cy="1003399"/>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مبادرة منظمة لربط خريجي التدريب بفرص عمل أو تدريب عملي لدى أصحاب العمل، تتضمن ترشيح الخريجين، والإحالة، والمتابعة حتى الالتحاق بالفرصة.</a:t>
            </a:r>
            <a:endParaRPr lang="ar-SA" sz="1650" dirty="0">
              <a:solidFill>
                <a:schemeClr val="bg1"/>
              </a:solidFill>
            </a:endParaRPr>
          </a:p>
        </p:txBody>
      </p:sp>
    </p:spTree>
    <p:extLst>
      <p:ext uri="{BB962C8B-B14F-4D97-AF65-F5344CB8AC3E}">
        <p14:creationId xmlns:p14="http://schemas.microsoft.com/office/powerpoint/2010/main" val="33054349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84201"/>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2.2</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النشاط</a:t>
            </a:r>
            <a:endParaRPr lang="ar-SA" sz="4650" dirty="0"/>
          </a:p>
        </p:txBody>
      </p:sp>
      <p:sp>
        <p:nvSpPr>
          <p:cNvPr id="3" name="Shape 1"/>
          <p:cNvSpPr/>
          <p:nvPr/>
        </p:nvSpPr>
        <p:spPr>
          <a:xfrm>
            <a:off x="631908" y="2577902"/>
            <a:ext cx="10927878" cy="902593"/>
          </a:xfrm>
          <a:prstGeom prst="roundRect">
            <a:avLst>
              <a:gd name="adj" fmla="val 37506"/>
            </a:avLst>
          </a:prstGeom>
          <a:solidFill>
            <a:srgbClr val="D4E9F7"/>
          </a:solidFill>
          <a:ln/>
        </p:spPr>
      </p:sp>
      <p:pic>
        <p:nvPicPr>
          <p:cNvPr id="4" name="Image 0" descr="preencoded.png"/>
          <p:cNvPicPr>
            <a:picLocks noChangeAspect="1"/>
          </p:cNvPicPr>
          <p:nvPr/>
        </p:nvPicPr>
        <p:blipFill>
          <a:blip r:embed="rId3"/>
          <a:stretch>
            <a:fillRect/>
          </a:stretch>
        </p:blipFill>
        <p:spPr>
          <a:xfrm>
            <a:off x="857526" y="2903736"/>
            <a:ext cx="282072" cy="225623"/>
          </a:xfrm>
          <a:prstGeom prst="rect">
            <a:avLst/>
          </a:prstGeom>
        </p:spPr>
      </p:pic>
      <p:sp>
        <p:nvSpPr>
          <p:cNvPr id="5" name="Text 2"/>
          <p:cNvSpPr/>
          <p:nvPr/>
        </p:nvSpPr>
        <p:spPr>
          <a:xfrm>
            <a:off x="755631" y="2859881"/>
            <a:ext cx="1057853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يهدف النشاط إلى اختيار أو البحث عن مبادرة للتشغيل لموا</a:t>
            </a:r>
            <a:r>
              <a:rPr lang="ar-JO" altLang="en-US" sz="2400" dirty="0">
                <a:solidFill>
                  <a:srgbClr val="000000"/>
                </a:solidFill>
                <a:latin typeface="WinSoft Pro Medium" pitchFamily="34" charset="0"/>
                <a:ea typeface="WinSoft Pro Medium" pitchFamily="34" charset="-122"/>
                <a:cs typeface="WinSoft Pro Medium" pitchFamily="34" charset="-120"/>
              </a:rPr>
              <a:t>كبة</a:t>
            </a:r>
            <a:r>
              <a:rPr lang="ar-SA" altLang="en-US" sz="2400" dirty="0">
                <a:solidFill>
                  <a:srgbClr val="000000"/>
                </a:solidFill>
                <a:latin typeface="WinSoft Pro Medium" pitchFamily="34" charset="0"/>
                <a:ea typeface="WinSoft Pro Medium" pitchFamily="34" charset="-122"/>
                <a:cs typeface="WinSoft Pro Medium" pitchFamily="34" charset="-120"/>
              </a:rPr>
              <a:t> الاتجاهات الحديثة للتشغيل في الأونروا.</a:t>
            </a:r>
            <a:endParaRPr lang="ar-SA" sz="2400" dirty="0"/>
          </a:p>
        </p:txBody>
      </p:sp>
      <p:sp>
        <p:nvSpPr>
          <p:cNvPr id="6" name="Text 3"/>
          <p:cNvSpPr/>
          <p:nvPr/>
        </p:nvSpPr>
        <p:spPr>
          <a:xfrm>
            <a:off x="631908" y="3819029"/>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اختيار دراسة الحالة</a:t>
            </a:r>
            <a:endParaRPr lang="ar-SA" sz="3700" dirty="0"/>
          </a:p>
        </p:txBody>
      </p:sp>
      <p:sp>
        <p:nvSpPr>
          <p:cNvPr id="7" name="Text 4"/>
          <p:cNvSpPr/>
          <p:nvPr/>
        </p:nvSpPr>
        <p:spPr>
          <a:xfrm>
            <a:off x="631908" y="4751487"/>
            <a:ext cx="10927878"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اختر دراسة حالة لمبادرة أو ممارسة في خدمات التشغيل أو الانتقال من التدريب إلى العمل، بحيث تسمح المعلومات المتاحة بتحليلها واستخلاص الدروس التي يمكن الاستفادة منها في سياق الأونروا.</a:t>
            </a:r>
            <a:endParaRPr lang="ar-SA" sz="2400" dirty="0"/>
          </a:p>
        </p:txBody>
      </p:sp>
    </p:spTree>
    <p:extLst>
      <p:ext uri="{BB962C8B-B14F-4D97-AF65-F5344CB8AC3E}">
        <p14:creationId xmlns:p14="http://schemas.microsoft.com/office/powerpoint/2010/main" val="397980614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307733"/>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معايير اختيار الحالة</a:t>
            </a:r>
            <a:endParaRPr lang="ar-SA" sz="3500" dirty="0"/>
          </a:p>
        </p:txBody>
      </p:sp>
      <p:sp>
        <p:nvSpPr>
          <p:cNvPr id="3" name="Text 1"/>
          <p:cNvSpPr/>
          <p:nvPr/>
        </p:nvSpPr>
        <p:spPr>
          <a:xfrm>
            <a:off x="22324" y="1118350"/>
            <a:ext cx="11537463" cy="236934"/>
          </a:xfrm>
          <a:prstGeom prst="rect">
            <a:avLst/>
          </a:prstGeom>
          <a:noFill/>
          <a:ln/>
        </p:spPr>
        <p:txBody>
          <a:bodyPr wrap="none" lIns="0" tIns="0" rIns="0" bIns="0" rtlCol="0" anchor="t"/>
          <a:lstStyle/>
          <a:p>
            <a:pPr marL="0" indent="0" algn="r" rtl="1">
              <a:lnSpc>
                <a:spcPct val="117000"/>
              </a:lnSpc>
              <a:buNone/>
            </a:pPr>
            <a:r>
              <a:rPr lang="ar-SA" altLang="en-US" dirty="0">
                <a:solidFill>
                  <a:srgbClr val="384653"/>
                </a:solidFill>
                <a:latin typeface="WinSoft Pro Medium" pitchFamily="34" charset="0"/>
                <a:ea typeface="WinSoft Pro Medium" pitchFamily="34" charset="-122"/>
                <a:cs typeface="WinSoft Pro Medium" pitchFamily="34" charset="-120"/>
              </a:rPr>
              <a:t>يجب أن تستوفي دراسة الحالة المختارة معظم المعايير الآتية:</a:t>
            </a:r>
            <a:endParaRPr lang="ar-SA" dirty="0"/>
          </a:p>
        </p:txBody>
      </p:sp>
      <p:sp>
        <p:nvSpPr>
          <p:cNvPr id="5" name="Text 2"/>
          <p:cNvSpPr/>
          <p:nvPr/>
        </p:nvSpPr>
        <p:spPr>
          <a:xfrm>
            <a:off x="22324" y="5925233"/>
            <a:ext cx="11283568" cy="236934"/>
          </a:xfrm>
          <a:prstGeom prst="rect">
            <a:avLst/>
          </a:prstGeom>
          <a:noFill/>
          <a:ln/>
        </p:spPr>
        <p:txBody>
          <a:bodyPr wrap="none" lIns="0" tIns="0" rIns="0" bIns="0" rtlCol="0" anchor="t"/>
          <a:lstStyle/>
          <a:p>
            <a:pPr marL="0" indent="0" algn="r" rtl="1">
              <a:lnSpc>
                <a:spcPct val="11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لا تُختار الحالة لمجرد أنها قصة نجاح؛ بل لأنها توفر معلومات وأدلة كافية لتحليل ما الذي نجح، ولماذا نجح، وما الذي يمكن تعلمه منه.</a:t>
            </a:r>
            <a:endParaRPr lang="ar-SA" sz="2000" dirty="0"/>
          </a:p>
        </p:txBody>
      </p:sp>
      <p:sp>
        <p:nvSpPr>
          <p:cNvPr id="6" name="Shape 3"/>
          <p:cNvSpPr/>
          <p:nvPr/>
        </p:nvSpPr>
        <p:spPr>
          <a:xfrm>
            <a:off x="11540737" y="5782457"/>
            <a:ext cx="19050" cy="522486"/>
          </a:xfrm>
          <a:prstGeom prst="roundRect">
            <a:avLst>
              <a:gd name="adj" fmla="val 49999"/>
            </a:avLst>
          </a:prstGeom>
          <a:solidFill>
            <a:srgbClr val="75BAE6"/>
          </a:solidFill>
          <a:ln/>
        </p:spPr>
      </p:sp>
      <p:graphicFrame>
        <p:nvGraphicFramePr>
          <p:cNvPr id="4" name="Table 3"/>
          <p:cNvGraphicFramePr>
            <a:graphicFrameLocks noGrp="1"/>
          </p:cNvGraphicFramePr>
          <p:nvPr>
            <p:extLst>
              <p:ext uri="{D42A27DB-BD31-4B8C-83A1-F6EECF244321}">
                <p14:modId xmlns:p14="http://schemas.microsoft.com/office/powerpoint/2010/main" val="1465311155"/>
              </p:ext>
            </p:extLst>
          </p:nvPr>
        </p:nvGraphicFramePr>
        <p:xfrm>
          <a:off x="1364032" y="1752600"/>
          <a:ext cx="9463630" cy="3352800"/>
        </p:xfrm>
        <a:graphic>
          <a:graphicData uri="http://schemas.openxmlformats.org/drawingml/2006/table">
            <a:tbl>
              <a:tblPr rtl="1" bandRow="1">
                <a:tableStyleId>{5C22544A-7EE6-4342-B048-85BDC9FD1C3A}</a:tableStyleId>
              </a:tblPr>
              <a:tblGrid>
                <a:gridCol w="2394766">
                  <a:extLst>
                    <a:ext uri="{9D8B030D-6E8A-4147-A177-3AD203B41FA5}">
                      <a16:colId xmlns:a16="http://schemas.microsoft.com/office/drawing/2014/main" val="647096037"/>
                    </a:ext>
                  </a:extLst>
                </a:gridCol>
                <a:gridCol w="7068864">
                  <a:extLst>
                    <a:ext uri="{9D8B030D-6E8A-4147-A177-3AD203B41FA5}">
                      <a16:colId xmlns:a16="http://schemas.microsoft.com/office/drawing/2014/main" val="1849664635"/>
                    </a:ext>
                  </a:extLst>
                </a:gridCol>
              </a:tblGrid>
              <a:tr h="0">
                <a:tc>
                  <a:txBody>
                    <a:bodyPr/>
                    <a:lstStyle/>
                    <a:p>
                      <a:pPr algn="ct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المعيار</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متطلب الاختيار</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051800230"/>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الصلة بالموضوع</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ترتبط مباشرة بخدمات التشغيل أو التوظيف أو دعم انتقال الخريجين إلى سوق العمل.</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9995059"/>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وضوح المبادرة</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تتوافر معلومات واضحة عن المشكلة والتدخل والفئة المستهدفة.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5054816"/>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وجود نتائج</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تتوافر معلومات عن النتائج أو التغيرات التي حققتها المبادرة.</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6788743"/>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توفر الأدلة</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توجد مصادر يمكن الرجوع إليها للتحقق من المعلومات والنتائج.</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5360474"/>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قابلية التحليل</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تتوافر معلومات كافية عن أصحاب المصلحة والموارد والتنفيذ والتحديات.</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7399887"/>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قابلية التعلم</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تقدم الحالة ممارسة أو تجربة يمكن استخلاص دروس منها لخدمات التشغيل.</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0392501"/>
                  </a:ext>
                </a:extLst>
              </a:tr>
              <a:tr h="0">
                <a:tc>
                  <a:txBody>
                    <a:bodyPr/>
                    <a:lstStyle/>
                    <a:p>
                      <a:pPr algn="r" rtl="1">
                        <a:lnSpc>
                          <a:spcPct val="150000"/>
                        </a:lnSpc>
                        <a:spcAft>
                          <a:spcPts val="800"/>
                        </a:spcAft>
                      </a:pPr>
                      <a:r>
                        <a:rPr lang="ar-SA" sz="2000" kern="1200" dirty="0">
                          <a:solidFill>
                            <a:schemeClr val="bg1"/>
                          </a:solidFill>
                          <a:latin typeface="WinSoft Pro" pitchFamily="34" charset="0"/>
                          <a:ea typeface="WinSoft Pro" pitchFamily="34" charset="-122"/>
                          <a:cs typeface="WinSoft Pro" pitchFamily="34" charset="-120"/>
                        </a:rPr>
                        <a:t>إمكانية النقل أو التكييف</a:t>
                      </a:r>
                      <a:endParaRPr lang="en-US" sz="2000" kern="1200" dirty="0">
                        <a:solidFill>
                          <a:schemeClr val="bg1"/>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1">
                        <a:lnSpc>
                          <a:spcPct val="150000"/>
                        </a:lnSpc>
                        <a:spcAft>
                          <a:spcPts val="800"/>
                        </a:spcAft>
                      </a:pPr>
                      <a:r>
                        <a:rPr lang="ar-SA" sz="2000" kern="1200" dirty="0">
                          <a:solidFill>
                            <a:srgbClr val="384653"/>
                          </a:solidFill>
                          <a:latin typeface="WinSoft Pro" pitchFamily="34" charset="0"/>
                          <a:ea typeface="WinSoft Pro" pitchFamily="34" charset="-122"/>
                          <a:cs typeface="WinSoft Pro" pitchFamily="34" charset="-120"/>
                        </a:rPr>
                        <a:t>تسمح الحالة بمناقشة إمكانية الاستفادة منها أو تكييفها في سياق الأونروا.</a:t>
                      </a:r>
                      <a:endParaRPr lang="en-US" sz="2000" kern="1200" dirty="0">
                        <a:solidFill>
                          <a:srgbClr val="384653"/>
                        </a:solidFill>
                        <a:latin typeface="WinSoft Pro" pitchFamily="34" charset="0"/>
                        <a:ea typeface="WinSoft Pro" pitchFamily="34" charset="-122"/>
                        <a:cs typeface="WinSoft Pro"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30047788"/>
                  </a:ext>
                </a:extLst>
              </a:tr>
            </a:tbl>
          </a:graphicData>
        </a:graphic>
      </p:graphicFrame>
    </p:spTree>
    <p:extLst>
      <p:ext uri="{BB962C8B-B14F-4D97-AF65-F5344CB8AC3E}">
        <p14:creationId xmlns:p14="http://schemas.microsoft.com/office/powerpoint/2010/main" val="88748844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4546"/>
            <a:ext cx="10927878" cy="694234"/>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2.2</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4350" dirty="0">
                <a:solidFill>
                  <a:srgbClr val="2E3C4E"/>
                </a:solidFill>
                <a:latin typeface="GE SS Two Light" pitchFamily="34" charset="0"/>
                <a:ea typeface="GE SS Two Light" pitchFamily="34" charset="-122"/>
                <a:cs typeface="GE SS Two Light" pitchFamily="34" charset="-120"/>
              </a:rPr>
              <a:t>مصادر دراسة الحالة</a:t>
            </a:r>
            <a:endParaRPr lang="ar-SA" sz="4350" dirty="0"/>
          </a:p>
        </p:txBody>
      </p:sp>
      <p:sp>
        <p:nvSpPr>
          <p:cNvPr id="3" name="Shape 1"/>
          <p:cNvSpPr/>
          <p:nvPr/>
        </p:nvSpPr>
        <p:spPr>
          <a:xfrm>
            <a:off x="631908" y="1743472"/>
            <a:ext cx="10927878" cy="806946"/>
          </a:xfrm>
          <a:prstGeom prst="roundRect">
            <a:avLst>
              <a:gd name="adj" fmla="val 39231"/>
            </a:avLst>
          </a:prstGeom>
          <a:solidFill>
            <a:srgbClr val="B6D6FC"/>
          </a:solidFill>
          <a:ln/>
        </p:spPr>
      </p:sp>
      <p:pic>
        <p:nvPicPr>
          <p:cNvPr id="4" name="Image 0" descr="preencoded.png"/>
          <p:cNvPicPr>
            <a:picLocks noChangeAspect="1"/>
          </p:cNvPicPr>
          <p:nvPr/>
        </p:nvPicPr>
        <p:blipFill>
          <a:blip r:embed="rId3"/>
          <a:stretch>
            <a:fillRect/>
          </a:stretch>
        </p:blipFill>
        <p:spPr>
          <a:xfrm>
            <a:off x="842941" y="2024658"/>
            <a:ext cx="263717" cy="211038"/>
          </a:xfrm>
          <a:prstGeom prst="rect">
            <a:avLst/>
          </a:prstGeom>
        </p:spPr>
      </p:pic>
      <p:sp>
        <p:nvSpPr>
          <p:cNvPr id="5" name="Text 2"/>
          <p:cNvSpPr/>
          <p:nvPr/>
        </p:nvSpPr>
        <p:spPr>
          <a:xfrm>
            <a:off x="708107" y="1993503"/>
            <a:ext cx="10640647" cy="326628"/>
          </a:xfrm>
          <a:prstGeom prst="rect">
            <a:avLst/>
          </a:prstGeom>
          <a:noFill/>
          <a:ln/>
        </p:spPr>
        <p:txBody>
          <a:bodyPr wrap="none" lIns="0" tIns="0" rIns="0" bIns="0" rtlCol="0" anchor="t"/>
          <a:lstStyle/>
          <a:p>
            <a:pPr marL="0" indent="0" algn="r" rtl="1">
              <a:lnSpc>
                <a:spcPct val="129000"/>
              </a:lnSpc>
              <a:buNone/>
            </a:pPr>
            <a:r>
              <a:rPr lang="ar-SA" altLang="en-US" dirty="0">
                <a:solidFill>
                  <a:srgbClr val="000000"/>
                </a:solidFill>
                <a:latin typeface="WinSoft Pro Medium" pitchFamily="34" charset="0"/>
                <a:ea typeface="WinSoft Pro Medium" pitchFamily="34" charset="-122"/>
                <a:cs typeface="WinSoft Pro Medium" pitchFamily="34" charset="-120"/>
              </a:rPr>
              <a:t>يجب أن تعتمد دراسة الحالة على ثلاثة مصادر موثوقة على الأقل، على أن يكون من بينها مصدر رسمي أو مؤسسي موثوق واحد على الأقل.</a:t>
            </a:r>
            <a:endParaRPr lang="ar-SA" dirty="0"/>
          </a:p>
        </p:txBody>
      </p:sp>
      <p:sp>
        <p:nvSpPr>
          <p:cNvPr id="6" name="Text 3"/>
          <p:cNvSpPr/>
          <p:nvPr/>
        </p:nvSpPr>
        <p:spPr>
          <a:xfrm>
            <a:off x="631908" y="2846387"/>
            <a:ext cx="10927878" cy="555327"/>
          </a:xfrm>
          <a:prstGeom prst="rect">
            <a:avLst/>
          </a:prstGeom>
          <a:noFill/>
          <a:ln/>
        </p:spPr>
        <p:txBody>
          <a:bodyPr wrap="none" lIns="0" tIns="0" rIns="0" bIns="0" rtlCol="0" anchor="t"/>
          <a:lstStyle/>
          <a:p>
            <a:pPr marL="0" indent="0" algn="r" rtl="1">
              <a:lnSpc>
                <a:spcPct val="104000"/>
              </a:lnSpc>
              <a:buNone/>
            </a:pPr>
            <a:r>
              <a:rPr lang="ar-SA" altLang="en-US" sz="3450" dirty="0">
                <a:solidFill>
                  <a:srgbClr val="2E3C4E"/>
                </a:solidFill>
                <a:latin typeface="GE SS Two Light" pitchFamily="34" charset="0"/>
                <a:ea typeface="GE SS Two Light" pitchFamily="34" charset="-122"/>
                <a:cs typeface="GE SS Two Light" pitchFamily="34" charset="-120"/>
              </a:rPr>
              <a:t>يمكن أن تشمل المصادر:</a:t>
            </a:r>
            <a:endParaRPr lang="ar-SA" sz="3450" dirty="0"/>
          </a:p>
        </p:txBody>
      </p:sp>
      <p:sp>
        <p:nvSpPr>
          <p:cNvPr id="7" name="Shape 4"/>
          <p:cNvSpPr/>
          <p:nvPr/>
        </p:nvSpPr>
        <p:spPr>
          <a:xfrm>
            <a:off x="11084938" y="3697684"/>
            <a:ext cx="474849" cy="474861"/>
          </a:xfrm>
          <a:prstGeom prst="ellipse">
            <a:avLst/>
          </a:prstGeom>
          <a:solidFill>
            <a:srgbClr val="00AEEF"/>
          </a:solidFill>
          <a:ln w="12700">
            <a:solidFill>
              <a:srgbClr val="0094D5"/>
            </a:solidFill>
            <a:prstDash val="solid"/>
          </a:ln>
        </p:spPr>
      </p:sp>
      <p:sp>
        <p:nvSpPr>
          <p:cNvPr id="8" name="Text 5"/>
          <p:cNvSpPr/>
          <p:nvPr/>
        </p:nvSpPr>
        <p:spPr>
          <a:xfrm>
            <a:off x="11155778" y="3726855"/>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600" dirty="0">
              <a:latin typeface="Arial" panose="020B0604020202020204" pitchFamily="34" charset="0"/>
              <a:cs typeface="Arial" panose="020B0604020202020204" pitchFamily="34" charset="0"/>
            </a:endParaRPr>
          </a:p>
        </p:txBody>
      </p:sp>
      <p:sp>
        <p:nvSpPr>
          <p:cNvPr id="9" name="Text 6"/>
          <p:cNvSpPr/>
          <p:nvPr/>
        </p:nvSpPr>
        <p:spPr>
          <a:xfrm>
            <a:off x="6219173" y="3770213"/>
            <a:ext cx="4668423"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تقارير ووثائق رسمية</a:t>
            </a:r>
            <a:endParaRPr lang="ar-SA" sz="2150" dirty="0"/>
          </a:p>
        </p:txBody>
      </p:sp>
      <p:sp>
        <p:nvSpPr>
          <p:cNvPr id="10" name="Shape 7"/>
          <p:cNvSpPr/>
          <p:nvPr/>
        </p:nvSpPr>
        <p:spPr>
          <a:xfrm>
            <a:off x="5497673" y="3697684"/>
            <a:ext cx="474849" cy="474861"/>
          </a:xfrm>
          <a:prstGeom prst="ellipse">
            <a:avLst/>
          </a:prstGeom>
          <a:solidFill>
            <a:srgbClr val="00AEEF"/>
          </a:solidFill>
          <a:ln w="12700">
            <a:solidFill>
              <a:srgbClr val="0094D5"/>
            </a:solidFill>
            <a:prstDash val="solid"/>
          </a:ln>
        </p:spPr>
      </p:sp>
      <p:sp>
        <p:nvSpPr>
          <p:cNvPr id="11" name="Text 8"/>
          <p:cNvSpPr/>
          <p:nvPr/>
        </p:nvSpPr>
        <p:spPr>
          <a:xfrm>
            <a:off x="5568513" y="3726855"/>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600" dirty="0">
              <a:latin typeface="Arial" panose="020B0604020202020204" pitchFamily="34" charset="0"/>
              <a:cs typeface="Arial" panose="020B0604020202020204" pitchFamily="34" charset="0"/>
            </a:endParaRPr>
          </a:p>
        </p:txBody>
      </p:sp>
      <p:sp>
        <p:nvSpPr>
          <p:cNvPr id="12" name="Text 9"/>
          <p:cNvSpPr/>
          <p:nvPr/>
        </p:nvSpPr>
        <p:spPr>
          <a:xfrm>
            <a:off x="631908" y="3770213"/>
            <a:ext cx="4668423"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مواقع المؤسسات المنفذة للمبادرة</a:t>
            </a:r>
            <a:endParaRPr lang="ar-SA" sz="2150" dirty="0"/>
          </a:p>
        </p:txBody>
      </p:sp>
      <p:sp>
        <p:nvSpPr>
          <p:cNvPr id="13" name="Shape 10"/>
          <p:cNvSpPr/>
          <p:nvPr/>
        </p:nvSpPr>
        <p:spPr>
          <a:xfrm>
            <a:off x="11084938" y="4567238"/>
            <a:ext cx="474849" cy="474861"/>
          </a:xfrm>
          <a:prstGeom prst="ellipse">
            <a:avLst/>
          </a:prstGeom>
          <a:solidFill>
            <a:srgbClr val="00AEEF"/>
          </a:solidFill>
          <a:ln w="12700">
            <a:solidFill>
              <a:srgbClr val="0094D5"/>
            </a:solidFill>
            <a:prstDash val="solid"/>
          </a:ln>
        </p:spPr>
      </p:sp>
      <p:sp>
        <p:nvSpPr>
          <p:cNvPr id="14" name="Text 11"/>
          <p:cNvSpPr/>
          <p:nvPr/>
        </p:nvSpPr>
        <p:spPr>
          <a:xfrm>
            <a:off x="11155778" y="4596408"/>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3</a:t>
            </a:r>
            <a:endParaRPr lang="en-US" sz="2600" dirty="0">
              <a:latin typeface="Arial" panose="020B0604020202020204" pitchFamily="34" charset="0"/>
              <a:cs typeface="Arial" panose="020B0604020202020204" pitchFamily="34" charset="0"/>
            </a:endParaRPr>
          </a:p>
        </p:txBody>
      </p:sp>
      <p:sp>
        <p:nvSpPr>
          <p:cNvPr id="15" name="Text 12"/>
          <p:cNvSpPr/>
          <p:nvPr/>
        </p:nvSpPr>
        <p:spPr>
          <a:xfrm>
            <a:off x="6219173" y="4639766"/>
            <a:ext cx="4668423"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تقارير الجهات الحكومية أو المهنية</a:t>
            </a:r>
            <a:endParaRPr lang="ar-SA" sz="2150" dirty="0"/>
          </a:p>
        </p:txBody>
      </p:sp>
      <p:sp>
        <p:nvSpPr>
          <p:cNvPr id="16" name="Shape 13"/>
          <p:cNvSpPr/>
          <p:nvPr/>
        </p:nvSpPr>
        <p:spPr>
          <a:xfrm>
            <a:off x="5497673" y="4567238"/>
            <a:ext cx="474849" cy="474861"/>
          </a:xfrm>
          <a:prstGeom prst="ellipse">
            <a:avLst/>
          </a:prstGeom>
          <a:solidFill>
            <a:srgbClr val="00AEEF"/>
          </a:solidFill>
          <a:ln w="12700">
            <a:solidFill>
              <a:srgbClr val="0094D5"/>
            </a:solidFill>
            <a:prstDash val="solid"/>
          </a:ln>
        </p:spPr>
      </p:sp>
      <p:sp>
        <p:nvSpPr>
          <p:cNvPr id="17" name="Text 14"/>
          <p:cNvSpPr/>
          <p:nvPr/>
        </p:nvSpPr>
        <p:spPr>
          <a:xfrm>
            <a:off x="5568513" y="4596408"/>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4</a:t>
            </a:r>
            <a:endParaRPr lang="en-US" sz="2600" dirty="0">
              <a:latin typeface="Arial" panose="020B0604020202020204" pitchFamily="34" charset="0"/>
              <a:cs typeface="Arial" panose="020B0604020202020204" pitchFamily="34" charset="0"/>
            </a:endParaRPr>
          </a:p>
        </p:txBody>
      </p:sp>
      <p:sp>
        <p:nvSpPr>
          <p:cNvPr id="18" name="Text 15"/>
          <p:cNvSpPr/>
          <p:nvPr/>
        </p:nvSpPr>
        <p:spPr>
          <a:xfrm>
            <a:off x="631908" y="4639766"/>
            <a:ext cx="4668423"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الدراسات والأبحاث العلمية</a:t>
            </a:r>
            <a:endParaRPr lang="ar-SA" sz="2150" dirty="0"/>
          </a:p>
        </p:txBody>
      </p:sp>
      <p:sp>
        <p:nvSpPr>
          <p:cNvPr id="19" name="Shape 16"/>
          <p:cNvSpPr/>
          <p:nvPr/>
        </p:nvSpPr>
        <p:spPr>
          <a:xfrm>
            <a:off x="11084938" y="5436791"/>
            <a:ext cx="474849" cy="474861"/>
          </a:xfrm>
          <a:prstGeom prst="ellipse">
            <a:avLst/>
          </a:prstGeom>
          <a:solidFill>
            <a:srgbClr val="00AEEF"/>
          </a:solidFill>
          <a:ln w="12700">
            <a:solidFill>
              <a:srgbClr val="0094D5"/>
            </a:solidFill>
            <a:prstDash val="solid"/>
          </a:ln>
        </p:spPr>
      </p:sp>
      <p:sp>
        <p:nvSpPr>
          <p:cNvPr id="20" name="Text 17"/>
          <p:cNvSpPr/>
          <p:nvPr/>
        </p:nvSpPr>
        <p:spPr>
          <a:xfrm>
            <a:off x="11155778" y="5465961"/>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5</a:t>
            </a:r>
            <a:endParaRPr lang="en-US" sz="2600" dirty="0">
              <a:latin typeface="Arial" panose="020B0604020202020204" pitchFamily="34" charset="0"/>
              <a:cs typeface="Arial" panose="020B0604020202020204" pitchFamily="34" charset="0"/>
            </a:endParaRPr>
          </a:p>
        </p:txBody>
      </p:sp>
      <p:sp>
        <p:nvSpPr>
          <p:cNvPr id="21" name="Text 18"/>
          <p:cNvSpPr/>
          <p:nvPr/>
        </p:nvSpPr>
        <p:spPr>
          <a:xfrm>
            <a:off x="6219173" y="5509320"/>
            <a:ext cx="4668423" cy="347067"/>
          </a:xfrm>
          <a:prstGeom prst="rect">
            <a:avLst/>
          </a:prstGeom>
          <a:noFill/>
          <a:ln/>
        </p:spPr>
        <p:txBody>
          <a:bodyPr wrap="none" lIns="0" tIns="0" rIns="0" bIns="0" rtlCol="0" anchor="t"/>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تقارير التقييم والمتابعة</a:t>
            </a:r>
            <a:endParaRPr lang="ar-SA" sz="2150" dirty="0"/>
          </a:p>
        </p:txBody>
      </p:sp>
      <p:sp>
        <p:nvSpPr>
          <p:cNvPr id="22" name="Shape 19"/>
          <p:cNvSpPr/>
          <p:nvPr/>
        </p:nvSpPr>
        <p:spPr>
          <a:xfrm>
            <a:off x="5497673" y="5436791"/>
            <a:ext cx="474849" cy="474861"/>
          </a:xfrm>
          <a:prstGeom prst="ellipse">
            <a:avLst/>
          </a:prstGeom>
          <a:solidFill>
            <a:srgbClr val="00AEEF"/>
          </a:solidFill>
          <a:ln w="12700">
            <a:solidFill>
              <a:srgbClr val="0094D5"/>
            </a:solidFill>
            <a:prstDash val="solid"/>
          </a:ln>
        </p:spPr>
      </p:sp>
      <p:sp>
        <p:nvSpPr>
          <p:cNvPr id="23" name="Text 20"/>
          <p:cNvSpPr/>
          <p:nvPr/>
        </p:nvSpPr>
        <p:spPr>
          <a:xfrm>
            <a:off x="5568513" y="5465961"/>
            <a:ext cx="333168" cy="416520"/>
          </a:xfrm>
          <a:prstGeom prst="rect">
            <a:avLst/>
          </a:prstGeom>
          <a:noFill/>
          <a:ln/>
        </p:spPr>
        <p:txBody>
          <a:bodyPr wrap="none" lIns="0" tIns="0" rIns="0" bIns="0" rtlCol="0" anchor="ctr"/>
          <a:lstStyle/>
          <a:p>
            <a:pPr marL="0" indent="0" algn="ctr" rtl="1">
              <a:lnSpc>
                <a:spcPct val="100000"/>
              </a:lnSpc>
              <a:buNone/>
            </a:pPr>
            <a:r>
              <a:rPr lang="en-US" sz="2600" dirty="0">
                <a:solidFill>
                  <a:srgbClr val="000000"/>
                </a:solidFill>
                <a:latin typeface="Arial" panose="020B0604020202020204" pitchFamily="34" charset="0"/>
                <a:ea typeface="GE SS Two Light" pitchFamily="34" charset="-122"/>
                <a:cs typeface="Arial" panose="020B0604020202020204" pitchFamily="34" charset="0"/>
              </a:rPr>
              <a:t>6</a:t>
            </a:r>
            <a:endParaRPr lang="en-US" sz="2600" dirty="0">
              <a:latin typeface="Arial" panose="020B0604020202020204" pitchFamily="34" charset="0"/>
              <a:cs typeface="Arial" panose="020B0604020202020204" pitchFamily="34" charset="0"/>
            </a:endParaRPr>
          </a:p>
        </p:txBody>
      </p:sp>
      <p:sp>
        <p:nvSpPr>
          <p:cNvPr id="24" name="Text 21"/>
          <p:cNvSpPr/>
          <p:nvPr/>
        </p:nvSpPr>
        <p:spPr>
          <a:xfrm>
            <a:off x="631908" y="5509320"/>
            <a:ext cx="4668423" cy="694134"/>
          </a:xfrm>
          <a:prstGeom prst="rect">
            <a:avLst/>
          </a:prstGeom>
          <a:noFill/>
          <a:ln/>
        </p:spPr>
        <p:txBody>
          <a:bodyPr wrap="square" lIns="0" tIns="0" rIns="0" bIns="0" rtlCol="0" anchor="t">
            <a:normAutofit/>
          </a:bodyPr>
          <a:lstStyle/>
          <a:p>
            <a:pPr marL="0" indent="0" algn="r" rtl="1">
              <a:lnSpc>
                <a:spcPct val="104000"/>
              </a:lnSpc>
              <a:buNone/>
            </a:pPr>
            <a:r>
              <a:rPr lang="ar-SA" altLang="en-US" sz="2150" dirty="0">
                <a:solidFill>
                  <a:srgbClr val="384653"/>
                </a:solidFill>
                <a:latin typeface="GE SS Two Light" pitchFamily="34" charset="0"/>
                <a:ea typeface="GE SS Two Light" pitchFamily="34" charset="-122"/>
                <a:cs typeface="GE SS Two Light" pitchFamily="34" charset="-120"/>
              </a:rPr>
              <a:t>تقارير المؤسسات الدولية والمنظمات المتخصصة</a:t>
            </a:r>
            <a:endParaRPr lang="ar-SA" sz="2150" dirty="0"/>
          </a:p>
        </p:txBody>
      </p:sp>
    </p:spTree>
    <p:extLst>
      <p:ext uri="{BB962C8B-B14F-4D97-AF65-F5344CB8AC3E}">
        <p14:creationId xmlns:p14="http://schemas.microsoft.com/office/powerpoint/2010/main" val="30652525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A1BE554B-FF56-C30A-3A97-2D798C97B655}"/>
              </a:ext>
            </a:extLst>
          </p:cNvPr>
          <p:cNvSpPr/>
          <p:nvPr/>
        </p:nvSpPr>
        <p:spPr>
          <a:xfrm>
            <a:off x="4686496" y="2529582"/>
            <a:ext cx="2971408" cy="32194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7880319F-0052-BA20-F6D0-AE6831DCD2B2}"/>
              </a:ext>
            </a:extLst>
          </p:cNvPr>
          <p:cNvSpPr/>
          <p:nvPr/>
        </p:nvSpPr>
        <p:spPr>
          <a:xfrm>
            <a:off x="8337666" y="2529582"/>
            <a:ext cx="2971408" cy="32194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49F15F76-ABF2-F4A4-82C1-A686281341A0}"/>
              </a:ext>
            </a:extLst>
          </p:cNvPr>
          <p:cNvSpPr/>
          <p:nvPr/>
        </p:nvSpPr>
        <p:spPr>
          <a:xfrm>
            <a:off x="902003" y="2529582"/>
            <a:ext cx="2971408" cy="32194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ext 0"/>
          <p:cNvSpPr/>
          <p:nvPr/>
        </p:nvSpPr>
        <p:spPr>
          <a:xfrm>
            <a:off x="631908" y="857845"/>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2.2</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أسئلة تحليل دراسة الحالة</a:t>
            </a:r>
            <a:endParaRPr lang="ar-SA" sz="4650" dirty="0"/>
          </a:p>
        </p:txBody>
      </p:sp>
      <p:sp>
        <p:nvSpPr>
          <p:cNvPr id="3" name="Text 1"/>
          <p:cNvSpPr/>
          <p:nvPr/>
        </p:nvSpPr>
        <p:spPr>
          <a:xfrm>
            <a:off x="22324" y="1962095"/>
            <a:ext cx="11537463"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استخدم الأسئلة الآتية لتحليل الحالة:</a:t>
            </a:r>
            <a:endParaRPr lang="ar-SA" sz="2400" dirty="0"/>
          </a:p>
        </p:txBody>
      </p:sp>
      <p:sp>
        <p:nvSpPr>
          <p:cNvPr id="5" name="Text 2"/>
          <p:cNvSpPr/>
          <p:nvPr/>
        </p:nvSpPr>
        <p:spPr>
          <a:xfrm>
            <a:off x="8318590" y="2917627"/>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السياق والمشكلة</a:t>
            </a:r>
            <a:endParaRPr lang="ar-SA" sz="2300" dirty="0">
              <a:solidFill>
                <a:schemeClr val="bg1"/>
              </a:solidFill>
            </a:endParaRPr>
          </a:p>
        </p:txBody>
      </p:sp>
      <p:sp>
        <p:nvSpPr>
          <p:cNvPr id="6" name="Text 3"/>
          <p:cNvSpPr/>
          <p:nvPr/>
        </p:nvSpPr>
        <p:spPr>
          <a:xfrm>
            <a:off x="8318590" y="3424138"/>
            <a:ext cx="2888582" cy="1602581"/>
          </a:xfrm>
          <a:prstGeom prst="rect">
            <a:avLst/>
          </a:prstGeom>
          <a:noFill/>
          <a:ln/>
        </p:spPr>
        <p:txBody>
          <a:bodyPr wrap="square" lIns="0" tIns="0" rIns="0" bIns="0" rtlCol="0" anchor="t">
            <a:normAutofit/>
          </a:bodyPr>
          <a:lstStyle/>
          <a:p>
            <a:pPr marL="355600" indent="-355600" algn="r" rtl="1">
              <a:lnSpc>
                <a:spcPct val="133000"/>
              </a:lnSpc>
              <a:buSzPct val="100000"/>
              <a:buFont typeface="+mj-lt"/>
              <a:buAutoNum type="arabicPeriod"/>
            </a:pPr>
            <a:r>
              <a:rPr lang="ar-SA" altLang="en-US" sz="1750" dirty="0">
                <a:solidFill>
                  <a:schemeClr val="bg1"/>
                </a:solidFill>
                <a:latin typeface="WinSoft Pro Medium" pitchFamily="34" charset="0"/>
                <a:ea typeface="WinSoft Pro Medium" pitchFamily="34" charset="-122"/>
                <a:cs typeface="WinSoft Pro Medium" pitchFamily="34" charset="-120"/>
              </a:rPr>
              <a:t>ما السياق الذي ظهرت فيه المبادرة؟</a:t>
            </a:r>
            <a:endParaRPr lang="ar-SA" sz="1750" dirty="0">
              <a:solidFill>
                <a:schemeClr val="bg1"/>
              </a:solidFill>
            </a:endParaRPr>
          </a:p>
          <a:p>
            <a:pPr marL="355600" indent="-355600" algn="r" rtl="1">
              <a:lnSpc>
                <a:spcPct val="133000"/>
              </a:lnSpc>
              <a:buSzPct val="100000"/>
              <a:buFont typeface="+mj-lt"/>
              <a:buAutoNum type="arabicPeriod" startAt="2"/>
            </a:pPr>
            <a:r>
              <a:rPr lang="ar-SA" altLang="en-US" sz="1750" dirty="0">
                <a:solidFill>
                  <a:schemeClr val="bg1"/>
                </a:solidFill>
                <a:latin typeface="WinSoft Pro Medium" pitchFamily="34" charset="0"/>
                <a:ea typeface="WinSoft Pro Medium" pitchFamily="34" charset="-122"/>
                <a:cs typeface="WinSoft Pro Medium" pitchFamily="34" charset="-120"/>
              </a:rPr>
              <a:t>ما المشكلة أو الحاجة التشغيلية التي استهدفتها؟</a:t>
            </a:r>
            <a:endParaRPr lang="ar-SA" sz="1750" dirty="0">
              <a:solidFill>
                <a:schemeClr val="bg1"/>
              </a:solidFill>
            </a:endParaRPr>
          </a:p>
          <a:p>
            <a:pPr marL="355600" indent="-355600" algn="r" rtl="1">
              <a:lnSpc>
                <a:spcPct val="133000"/>
              </a:lnSpc>
              <a:buSzPct val="100000"/>
              <a:buFont typeface="+mj-lt"/>
              <a:buAutoNum type="arabicPeriod" startAt="3"/>
            </a:pPr>
            <a:r>
              <a:rPr lang="ar-SA" altLang="en-US" sz="1750" dirty="0">
                <a:solidFill>
                  <a:schemeClr val="bg1"/>
                </a:solidFill>
                <a:latin typeface="WinSoft Pro Medium" pitchFamily="34" charset="0"/>
                <a:ea typeface="WinSoft Pro Medium" pitchFamily="34" charset="-122"/>
                <a:cs typeface="WinSoft Pro Medium" pitchFamily="34" charset="-120"/>
              </a:rPr>
              <a:t>ما الأدلة التي تثبت وجود المشكلة؟</a:t>
            </a:r>
            <a:endParaRPr lang="ar-SA" sz="1750" dirty="0">
              <a:solidFill>
                <a:schemeClr val="bg1"/>
              </a:solidFill>
            </a:endParaRPr>
          </a:p>
        </p:txBody>
      </p:sp>
      <p:sp>
        <p:nvSpPr>
          <p:cNvPr id="8" name="Text 4"/>
          <p:cNvSpPr/>
          <p:nvPr/>
        </p:nvSpPr>
        <p:spPr>
          <a:xfrm>
            <a:off x="4600758" y="2917627"/>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الفئة المستهدفة</a:t>
            </a:r>
            <a:endParaRPr lang="ar-SA" sz="2300" dirty="0">
              <a:solidFill>
                <a:schemeClr val="bg1"/>
              </a:solidFill>
            </a:endParaRPr>
          </a:p>
        </p:txBody>
      </p:sp>
      <p:sp>
        <p:nvSpPr>
          <p:cNvPr id="9" name="Text 5"/>
          <p:cNvSpPr/>
          <p:nvPr/>
        </p:nvSpPr>
        <p:spPr>
          <a:xfrm>
            <a:off x="4600758" y="3424138"/>
            <a:ext cx="2888582" cy="1162447"/>
          </a:xfrm>
          <a:prstGeom prst="rect">
            <a:avLst/>
          </a:prstGeom>
          <a:noFill/>
          <a:ln/>
        </p:spPr>
        <p:txBody>
          <a:bodyPr wrap="square" lIns="0" tIns="0" rIns="0" bIns="0" rtlCol="0" anchor="t">
            <a:normAutofit/>
          </a:bodyPr>
          <a:lstStyle/>
          <a:p>
            <a:pPr marL="355600" indent="-355600" algn="r" rtl="1">
              <a:lnSpc>
                <a:spcPct val="133000"/>
              </a:lnSpc>
              <a:buSzPct val="100000"/>
              <a:buFont typeface="+mj-lt"/>
              <a:buAutoNum type="arabicPeriod"/>
            </a:pPr>
            <a:r>
              <a:rPr lang="ar-SA" altLang="en-US" sz="1750" dirty="0">
                <a:solidFill>
                  <a:schemeClr val="bg1"/>
                </a:solidFill>
                <a:latin typeface="WinSoft Pro Medium" pitchFamily="34" charset="0"/>
                <a:ea typeface="WinSoft Pro Medium" pitchFamily="34" charset="-122"/>
                <a:cs typeface="WinSoft Pro Medium" pitchFamily="34" charset="-120"/>
              </a:rPr>
              <a:t>من الفئة المستهدفة؟</a:t>
            </a:r>
            <a:endParaRPr lang="ar-SA" sz="1750" dirty="0">
              <a:solidFill>
                <a:schemeClr val="bg1"/>
              </a:solidFill>
            </a:endParaRPr>
          </a:p>
          <a:p>
            <a:pPr marL="355600" indent="-355600" algn="r" rtl="1">
              <a:lnSpc>
                <a:spcPct val="133000"/>
              </a:lnSpc>
              <a:buSzPct val="100000"/>
              <a:buFont typeface="+mj-lt"/>
              <a:buAutoNum type="arabicPeriod" startAt="2"/>
            </a:pPr>
            <a:r>
              <a:rPr lang="ar-SA" altLang="en-US" sz="1750" dirty="0">
                <a:solidFill>
                  <a:schemeClr val="bg1"/>
                </a:solidFill>
                <a:latin typeface="WinSoft Pro Medium" pitchFamily="34" charset="0"/>
                <a:ea typeface="WinSoft Pro Medium" pitchFamily="34" charset="-122"/>
                <a:cs typeface="WinSoft Pro Medium" pitchFamily="34" charset="-120"/>
              </a:rPr>
              <a:t>ما احتياجاتها أو التحديات التي تواجهها؟</a:t>
            </a:r>
            <a:endParaRPr lang="ar-SA" sz="1750" dirty="0">
              <a:solidFill>
                <a:schemeClr val="bg1"/>
              </a:solidFill>
            </a:endParaRPr>
          </a:p>
        </p:txBody>
      </p:sp>
      <p:sp>
        <p:nvSpPr>
          <p:cNvPr id="11" name="Text 6"/>
          <p:cNvSpPr/>
          <p:nvPr/>
        </p:nvSpPr>
        <p:spPr>
          <a:xfrm>
            <a:off x="882926" y="2917627"/>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التدخل</a:t>
            </a:r>
            <a:endParaRPr lang="ar-SA" sz="2300" dirty="0">
              <a:solidFill>
                <a:schemeClr val="bg1"/>
              </a:solidFill>
            </a:endParaRPr>
          </a:p>
        </p:txBody>
      </p:sp>
      <p:sp>
        <p:nvSpPr>
          <p:cNvPr id="12" name="Text 7"/>
          <p:cNvSpPr/>
          <p:nvPr/>
        </p:nvSpPr>
        <p:spPr>
          <a:xfrm>
            <a:off x="882926" y="3424138"/>
            <a:ext cx="2888582" cy="2324894"/>
          </a:xfrm>
          <a:prstGeom prst="rect">
            <a:avLst/>
          </a:prstGeom>
          <a:noFill/>
          <a:ln/>
        </p:spPr>
        <p:txBody>
          <a:bodyPr wrap="square" lIns="0" tIns="0" rIns="0" bIns="0" rtlCol="0" anchor="t">
            <a:normAutofit/>
          </a:bodyPr>
          <a:lstStyle/>
          <a:p>
            <a:pPr marL="355600" indent="-355600" algn="r" rtl="1">
              <a:lnSpc>
                <a:spcPct val="133000"/>
              </a:lnSpc>
              <a:buSzPct val="100000"/>
              <a:buFont typeface="+mj-lt"/>
              <a:buAutoNum type="arabicPeriod"/>
            </a:pPr>
            <a:r>
              <a:rPr lang="ar-SA" altLang="en-US" sz="1750" dirty="0">
                <a:solidFill>
                  <a:schemeClr val="bg1"/>
                </a:solidFill>
                <a:latin typeface="WinSoft Pro Medium" pitchFamily="34" charset="0"/>
                <a:ea typeface="WinSoft Pro Medium" pitchFamily="34" charset="-122"/>
                <a:cs typeface="WinSoft Pro Medium" pitchFamily="34" charset="-120"/>
              </a:rPr>
              <a:t>ما المبادرة أو التدخل الذي تم تنفيذه؟</a:t>
            </a:r>
            <a:endParaRPr lang="ar-SA" sz="1750" dirty="0">
              <a:solidFill>
                <a:schemeClr val="bg1"/>
              </a:solidFill>
            </a:endParaRPr>
          </a:p>
          <a:p>
            <a:pPr marL="355600" indent="-355600" algn="r" rtl="1">
              <a:lnSpc>
                <a:spcPct val="133000"/>
              </a:lnSpc>
              <a:buSzPct val="100000"/>
              <a:buFont typeface="+mj-lt"/>
              <a:buAutoNum type="arabicPeriod" startAt="2"/>
            </a:pPr>
            <a:r>
              <a:rPr lang="ar-SA" altLang="en-US" sz="1750" dirty="0">
                <a:solidFill>
                  <a:schemeClr val="bg1"/>
                </a:solidFill>
                <a:latin typeface="WinSoft Pro Medium" pitchFamily="34" charset="0"/>
                <a:ea typeface="WinSoft Pro Medium" pitchFamily="34" charset="-122"/>
                <a:cs typeface="WinSoft Pro Medium" pitchFamily="34" charset="-120"/>
              </a:rPr>
              <a:t>ما أهم الأنشطة أو الخدمات التي تضمنها؟</a:t>
            </a:r>
            <a:endParaRPr lang="ar-SA" sz="1750" dirty="0">
              <a:solidFill>
                <a:schemeClr val="bg1"/>
              </a:solidFill>
            </a:endParaRPr>
          </a:p>
          <a:p>
            <a:pPr marL="355600" indent="-355600" algn="r" rtl="1">
              <a:lnSpc>
                <a:spcPct val="133000"/>
              </a:lnSpc>
              <a:buSzPct val="100000"/>
              <a:buFont typeface="+mj-lt"/>
              <a:buAutoNum type="arabicPeriod" startAt="3"/>
            </a:pPr>
            <a:r>
              <a:rPr lang="ar-SA" altLang="en-US" sz="1750" dirty="0">
                <a:solidFill>
                  <a:schemeClr val="bg1"/>
                </a:solidFill>
                <a:latin typeface="WinSoft Pro Medium" pitchFamily="34" charset="0"/>
                <a:ea typeface="WinSoft Pro Medium" pitchFamily="34" charset="-122"/>
                <a:cs typeface="WinSoft Pro Medium" pitchFamily="34" charset="-120"/>
              </a:rPr>
              <a:t>ما الذي يميز هذا التدخل عن الممارسات التقليدية؟</a:t>
            </a:r>
            <a:endParaRPr lang="ar-SA" sz="1750" dirty="0">
              <a:solidFill>
                <a:schemeClr val="bg1"/>
              </a:solidFill>
            </a:endParaRPr>
          </a:p>
        </p:txBody>
      </p:sp>
    </p:spTree>
    <p:extLst>
      <p:ext uri="{BB962C8B-B14F-4D97-AF65-F5344CB8AC3E}">
        <p14:creationId xmlns:p14="http://schemas.microsoft.com/office/powerpoint/2010/main" val="30018128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D3667E0E-50BD-5543-D7DF-869AC583FAB9}"/>
              </a:ext>
            </a:extLst>
          </p:cNvPr>
          <p:cNvSpPr/>
          <p:nvPr/>
        </p:nvSpPr>
        <p:spPr>
          <a:xfrm>
            <a:off x="902002" y="3714750"/>
            <a:ext cx="5193997" cy="203428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339C1F3F-8DB2-0AB4-F9B9-5CC9C90C3C52}"/>
              </a:ext>
            </a:extLst>
          </p:cNvPr>
          <p:cNvSpPr/>
          <p:nvPr/>
        </p:nvSpPr>
        <p:spPr>
          <a:xfrm>
            <a:off x="901850" y="1518990"/>
            <a:ext cx="5193997" cy="203428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A252FAA3-880A-A5F2-8A27-1EE1028DBE57}"/>
              </a:ext>
            </a:extLst>
          </p:cNvPr>
          <p:cNvSpPr/>
          <p:nvPr/>
        </p:nvSpPr>
        <p:spPr>
          <a:xfrm>
            <a:off x="6559852" y="3714750"/>
            <a:ext cx="5193997" cy="203428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DB7EA809-E50D-EF14-18A7-022ACBC91462}"/>
              </a:ext>
            </a:extLst>
          </p:cNvPr>
          <p:cNvSpPr/>
          <p:nvPr/>
        </p:nvSpPr>
        <p:spPr>
          <a:xfrm>
            <a:off x="6559852" y="1503809"/>
            <a:ext cx="5193997" cy="203428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ext 0"/>
          <p:cNvSpPr/>
          <p:nvPr/>
        </p:nvSpPr>
        <p:spPr>
          <a:xfrm>
            <a:off x="631908" y="669528"/>
            <a:ext cx="10927878" cy="657622"/>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2.2</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4100" dirty="0">
                <a:solidFill>
                  <a:srgbClr val="2E3C4E"/>
                </a:solidFill>
                <a:latin typeface="GE SS Two Light" pitchFamily="34" charset="0"/>
                <a:ea typeface="GE SS Two Light" pitchFamily="34" charset="-122"/>
                <a:cs typeface="GE SS Two Light" pitchFamily="34" charset="-120"/>
              </a:rPr>
              <a:t>أسئلة تحليل دراسة الحالة</a:t>
            </a:r>
            <a:endParaRPr lang="ar-SA" sz="4100" dirty="0"/>
          </a:p>
        </p:txBody>
      </p:sp>
      <p:sp>
        <p:nvSpPr>
          <p:cNvPr id="4" name="Text 1"/>
          <p:cNvSpPr/>
          <p:nvPr/>
        </p:nvSpPr>
        <p:spPr>
          <a:xfrm>
            <a:off x="6409768" y="1906687"/>
            <a:ext cx="48231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أصحاب المصلحة والموارد</a:t>
            </a:r>
            <a:endParaRPr lang="ar-SA" sz="2050" dirty="0">
              <a:solidFill>
                <a:schemeClr val="bg1"/>
              </a:solidFill>
            </a:endParaRPr>
          </a:p>
        </p:txBody>
      </p:sp>
      <p:sp>
        <p:nvSpPr>
          <p:cNvPr id="5" name="Text 2"/>
          <p:cNvSpPr/>
          <p:nvPr/>
        </p:nvSpPr>
        <p:spPr>
          <a:xfrm>
            <a:off x="6409768" y="2341860"/>
            <a:ext cx="4823101" cy="1028700"/>
          </a:xfrm>
          <a:prstGeom prst="rect">
            <a:avLst/>
          </a:prstGeom>
          <a:noFill/>
          <a:ln/>
        </p:spPr>
        <p:txBody>
          <a:bodyPr wrap="square" lIns="0" tIns="0" rIns="0" bIns="0" rtlCol="0" anchor="t">
            <a:normAutofit/>
          </a:bodyPr>
          <a:lstStyle/>
          <a:p>
            <a:pPr marL="314960" indent="-314960" algn="r" rtl="1">
              <a:lnSpc>
                <a:spcPct val="126000"/>
              </a:lnSpc>
              <a:buSzPct val="100000"/>
              <a:buFont typeface="+mj-lt"/>
              <a:buAutoNum type="arabicPeriod"/>
            </a:pPr>
            <a:r>
              <a:rPr lang="ar-SA" altLang="en-US" sz="1550" dirty="0">
                <a:solidFill>
                  <a:schemeClr val="bg1"/>
                </a:solidFill>
                <a:latin typeface="WinSoft Pro Medium" pitchFamily="34" charset="0"/>
                <a:ea typeface="WinSoft Pro Medium" pitchFamily="34" charset="-122"/>
                <a:cs typeface="WinSoft Pro Medium" pitchFamily="34" charset="-120"/>
              </a:rPr>
              <a:t>من أصحاب المصلحة الرئيسيون؟</a:t>
            </a:r>
            <a:endParaRPr lang="ar-SA" sz="1550" dirty="0">
              <a:solidFill>
                <a:schemeClr val="bg1"/>
              </a:solidFill>
            </a:endParaRPr>
          </a:p>
          <a:p>
            <a:pPr marL="314960" indent="-314960" algn="r" rtl="1">
              <a:lnSpc>
                <a:spcPct val="126000"/>
              </a:lnSpc>
              <a:buSzPct val="100000"/>
              <a:buFont typeface="+mj-lt"/>
              <a:buAutoNum type="arabicPeriod" startAt="2"/>
            </a:pPr>
            <a:r>
              <a:rPr lang="ar-SA" altLang="en-US" sz="1550" dirty="0">
                <a:solidFill>
                  <a:schemeClr val="bg1"/>
                </a:solidFill>
                <a:latin typeface="WinSoft Pro Medium" pitchFamily="34" charset="0"/>
                <a:ea typeface="WinSoft Pro Medium" pitchFamily="34" charset="-122"/>
                <a:cs typeface="WinSoft Pro Medium" pitchFamily="34" charset="-120"/>
              </a:rPr>
              <a:t>ما أدوارهم؟</a:t>
            </a:r>
            <a:endParaRPr lang="ar-SA" sz="1550" dirty="0">
              <a:solidFill>
                <a:schemeClr val="bg1"/>
              </a:solidFill>
            </a:endParaRPr>
          </a:p>
          <a:p>
            <a:pPr marL="314960" indent="-314960" algn="r" rtl="1">
              <a:lnSpc>
                <a:spcPct val="126000"/>
              </a:lnSpc>
              <a:buSzPct val="100000"/>
              <a:buFont typeface="+mj-lt"/>
              <a:buAutoNum type="arabicPeriod" startAt="3"/>
            </a:pPr>
            <a:r>
              <a:rPr lang="ar-SA" altLang="en-US" sz="1550" dirty="0">
                <a:solidFill>
                  <a:schemeClr val="bg1"/>
                </a:solidFill>
                <a:latin typeface="WinSoft Pro Medium" pitchFamily="34" charset="0"/>
                <a:ea typeface="WinSoft Pro Medium" pitchFamily="34" charset="-122"/>
                <a:cs typeface="WinSoft Pro Medium" pitchFamily="34" charset="-120"/>
              </a:rPr>
              <a:t>ما الموارد البشرية والتقنية والمالية المطلوبة؟</a:t>
            </a:r>
            <a:endParaRPr lang="ar-SA" sz="1550" dirty="0">
              <a:solidFill>
                <a:schemeClr val="bg1"/>
              </a:solidFill>
            </a:endParaRPr>
          </a:p>
        </p:txBody>
      </p:sp>
      <p:sp>
        <p:nvSpPr>
          <p:cNvPr id="7" name="Text 3"/>
          <p:cNvSpPr/>
          <p:nvPr/>
        </p:nvSpPr>
        <p:spPr>
          <a:xfrm>
            <a:off x="857229" y="1906687"/>
            <a:ext cx="4823200" cy="328910"/>
          </a:xfrm>
          <a:prstGeom prst="rect">
            <a:avLst/>
          </a:prstGeom>
          <a:noFill/>
          <a:ln/>
        </p:spPr>
        <p:txBody>
          <a:bodyPr wrap="none" lIns="0" tIns="0" rIns="0" bIns="0" rtlCol="0" anchor="t"/>
          <a:lstStyle/>
          <a:p>
            <a:pPr marL="0" indent="0" algn="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النتائج والأدلة</a:t>
            </a:r>
            <a:endParaRPr lang="ar-SA" sz="2050" dirty="0">
              <a:solidFill>
                <a:schemeClr val="bg1"/>
              </a:solidFill>
            </a:endParaRPr>
          </a:p>
        </p:txBody>
      </p:sp>
      <p:sp>
        <p:nvSpPr>
          <p:cNvPr id="8" name="Text 4"/>
          <p:cNvSpPr/>
          <p:nvPr/>
        </p:nvSpPr>
        <p:spPr>
          <a:xfrm>
            <a:off x="857229" y="2341860"/>
            <a:ext cx="4823200" cy="1028700"/>
          </a:xfrm>
          <a:prstGeom prst="rect">
            <a:avLst/>
          </a:prstGeom>
          <a:noFill/>
          <a:ln/>
        </p:spPr>
        <p:txBody>
          <a:bodyPr wrap="square" lIns="0" tIns="0" rIns="0" bIns="0" rtlCol="0" anchor="t">
            <a:normAutofit/>
          </a:bodyPr>
          <a:lstStyle/>
          <a:p>
            <a:pPr marL="314960" indent="-314960" algn="r" rtl="1">
              <a:lnSpc>
                <a:spcPct val="126000"/>
              </a:lnSpc>
              <a:buSzPct val="100000"/>
              <a:buFont typeface="+mj-lt"/>
              <a:buAutoNum type="arabicPeriod"/>
            </a:pPr>
            <a:r>
              <a:rPr lang="ar-SA" altLang="en-US" sz="1550" dirty="0">
                <a:solidFill>
                  <a:schemeClr val="bg1"/>
                </a:solidFill>
                <a:latin typeface="WinSoft Pro Medium" pitchFamily="34" charset="0"/>
                <a:ea typeface="WinSoft Pro Medium" pitchFamily="34" charset="-122"/>
                <a:cs typeface="WinSoft Pro Medium" pitchFamily="34" charset="-120"/>
              </a:rPr>
              <a:t>ما النتائج التي حققتها المبادرة؟</a:t>
            </a:r>
            <a:endParaRPr lang="ar-SA" sz="1550" dirty="0">
              <a:solidFill>
                <a:schemeClr val="bg1"/>
              </a:solidFill>
            </a:endParaRPr>
          </a:p>
          <a:p>
            <a:pPr marL="314960" indent="-314960" algn="r" rtl="1">
              <a:lnSpc>
                <a:spcPct val="126000"/>
              </a:lnSpc>
              <a:buSzPct val="100000"/>
              <a:buFont typeface="+mj-lt"/>
              <a:buAutoNum type="arabicPeriod" startAt="2"/>
            </a:pPr>
            <a:r>
              <a:rPr lang="ar-SA" altLang="en-US" sz="1550" dirty="0">
                <a:solidFill>
                  <a:schemeClr val="bg1"/>
                </a:solidFill>
                <a:latin typeface="WinSoft Pro Medium" pitchFamily="34" charset="0"/>
                <a:ea typeface="WinSoft Pro Medium" pitchFamily="34" charset="-122"/>
                <a:cs typeface="WinSoft Pro Medium" pitchFamily="34" charset="-120"/>
              </a:rPr>
              <a:t>ما الأدلة التي تدعم هذه النتائج؟</a:t>
            </a:r>
            <a:endParaRPr lang="ar-SA" sz="1550" dirty="0">
              <a:solidFill>
                <a:schemeClr val="bg1"/>
              </a:solidFill>
            </a:endParaRPr>
          </a:p>
          <a:p>
            <a:pPr marL="314960" indent="-314960" algn="r" rtl="1">
              <a:lnSpc>
                <a:spcPct val="126000"/>
              </a:lnSpc>
              <a:buSzPct val="100000"/>
              <a:buFont typeface="+mj-lt"/>
              <a:buAutoNum type="arabicPeriod" startAt="3"/>
            </a:pPr>
            <a:r>
              <a:rPr lang="ar-SA" altLang="en-US" sz="1550" dirty="0">
                <a:solidFill>
                  <a:schemeClr val="bg1"/>
                </a:solidFill>
                <a:latin typeface="WinSoft Pro Medium" pitchFamily="34" charset="0"/>
                <a:ea typeface="WinSoft Pro Medium" pitchFamily="34" charset="-122"/>
                <a:cs typeface="WinSoft Pro Medium" pitchFamily="34" charset="-120"/>
              </a:rPr>
              <a:t>هل توجد مؤشرات أو بيانات قبل/بعد أو مقارنة يمكن الاستناد إليها؟</a:t>
            </a:r>
            <a:endParaRPr lang="ar-SA" sz="1550" dirty="0">
              <a:solidFill>
                <a:schemeClr val="bg1"/>
              </a:solidFill>
            </a:endParaRPr>
          </a:p>
        </p:txBody>
      </p:sp>
      <p:sp>
        <p:nvSpPr>
          <p:cNvPr id="10" name="Text 5"/>
          <p:cNvSpPr/>
          <p:nvPr/>
        </p:nvSpPr>
        <p:spPr>
          <a:xfrm>
            <a:off x="6409768" y="3998317"/>
            <a:ext cx="4823101" cy="328910"/>
          </a:xfrm>
          <a:prstGeom prst="rect">
            <a:avLst/>
          </a:prstGeom>
          <a:noFill/>
          <a:ln/>
        </p:spPr>
        <p:txBody>
          <a:bodyPr wrap="none" lIns="0" tIns="0" rIns="0" bIns="0" rtlCol="0" anchor="t"/>
          <a:lstStyle/>
          <a:p>
            <a:pPr marL="0" indent="0" algn="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التحديات والمخاطر</a:t>
            </a:r>
            <a:endParaRPr lang="ar-SA" sz="2050" dirty="0">
              <a:solidFill>
                <a:schemeClr val="bg1"/>
              </a:solidFill>
            </a:endParaRPr>
          </a:p>
        </p:txBody>
      </p:sp>
      <p:sp>
        <p:nvSpPr>
          <p:cNvPr id="11" name="Text 6"/>
          <p:cNvSpPr/>
          <p:nvPr/>
        </p:nvSpPr>
        <p:spPr>
          <a:xfrm>
            <a:off x="6409768" y="4433491"/>
            <a:ext cx="4823101" cy="1028700"/>
          </a:xfrm>
          <a:prstGeom prst="rect">
            <a:avLst/>
          </a:prstGeom>
          <a:noFill/>
          <a:ln/>
        </p:spPr>
        <p:txBody>
          <a:bodyPr wrap="square" lIns="0" tIns="0" rIns="0" bIns="0" rtlCol="0" anchor="t">
            <a:normAutofit/>
          </a:bodyPr>
          <a:lstStyle/>
          <a:p>
            <a:pPr marL="314960" indent="-314960" algn="r" rtl="1">
              <a:lnSpc>
                <a:spcPct val="126000"/>
              </a:lnSpc>
              <a:buSzPct val="100000"/>
              <a:buFont typeface="+mj-lt"/>
              <a:buAutoNum type="arabicPeriod"/>
            </a:pPr>
            <a:r>
              <a:rPr lang="ar-SA" altLang="en-US" sz="1550" dirty="0">
                <a:solidFill>
                  <a:schemeClr val="bg1"/>
                </a:solidFill>
                <a:latin typeface="WinSoft Pro Medium" pitchFamily="34" charset="0"/>
                <a:ea typeface="WinSoft Pro Medium" pitchFamily="34" charset="-122"/>
                <a:cs typeface="WinSoft Pro Medium" pitchFamily="34" charset="-120"/>
              </a:rPr>
              <a:t>ما أهم التحديات التي واجهت المبادرة؟</a:t>
            </a:r>
            <a:endParaRPr lang="ar-SA" sz="1550" dirty="0">
              <a:solidFill>
                <a:schemeClr val="bg1"/>
              </a:solidFill>
            </a:endParaRPr>
          </a:p>
          <a:p>
            <a:pPr marL="314960" indent="-314960" algn="r" rtl="1">
              <a:lnSpc>
                <a:spcPct val="126000"/>
              </a:lnSpc>
              <a:buSzPct val="100000"/>
              <a:buFont typeface="+mj-lt"/>
              <a:buAutoNum type="arabicPeriod" startAt="2"/>
            </a:pPr>
            <a:r>
              <a:rPr lang="ar-SA" altLang="en-US" sz="1550" dirty="0">
                <a:solidFill>
                  <a:schemeClr val="bg1"/>
                </a:solidFill>
                <a:latin typeface="WinSoft Pro Medium" pitchFamily="34" charset="0"/>
                <a:ea typeface="WinSoft Pro Medium" pitchFamily="34" charset="-122"/>
                <a:cs typeface="WinSoft Pro Medium" pitchFamily="34" charset="-120"/>
              </a:rPr>
              <a:t>كيف تم التعامل معها؟</a:t>
            </a:r>
            <a:endParaRPr lang="ar-SA" sz="1550" dirty="0">
              <a:solidFill>
                <a:schemeClr val="bg1"/>
              </a:solidFill>
            </a:endParaRPr>
          </a:p>
          <a:p>
            <a:pPr marL="314960" indent="-314960" algn="r" rtl="1">
              <a:lnSpc>
                <a:spcPct val="126000"/>
              </a:lnSpc>
              <a:buSzPct val="100000"/>
              <a:buFont typeface="+mj-lt"/>
              <a:buAutoNum type="arabicPeriod" startAt="3"/>
            </a:pPr>
            <a:r>
              <a:rPr lang="ar-SA" altLang="en-US" sz="1550" dirty="0">
                <a:solidFill>
                  <a:schemeClr val="bg1"/>
                </a:solidFill>
                <a:latin typeface="WinSoft Pro Medium" pitchFamily="34" charset="0"/>
                <a:ea typeface="WinSoft Pro Medium" pitchFamily="34" charset="-122"/>
                <a:cs typeface="WinSoft Pro Medium" pitchFamily="34" charset="-120"/>
              </a:rPr>
              <a:t>ما المخاطر التي قد تواجه مبادرة مماثلة؟</a:t>
            </a:r>
            <a:endParaRPr lang="ar-SA" sz="1550" dirty="0">
              <a:solidFill>
                <a:schemeClr val="bg1"/>
              </a:solidFill>
            </a:endParaRPr>
          </a:p>
        </p:txBody>
      </p:sp>
      <p:sp>
        <p:nvSpPr>
          <p:cNvPr id="13" name="Text 7"/>
          <p:cNvSpPr/>
          <p:nvPr/>
        </p:nvSpPr>
        <p:spPr>
          <a:xfrm>
            <a:off x="857229" y="3998317"/>
            <a:ext cx="4823200" cy="328910"/>
          </a:xfrm>
          <a:prstGeom prst="rect">
            <a:avLst/>
          </a:prstGeom>
          <a:noFill/>
          <a:ln/>
        </p:spPr>
        <p:txBody>
          <a:bodyPr wrap="none" lIns="0" tIns="0" rIns="0" bIns="0" rtlCol="0" anchor="t"/>
          <a:lstStyle/>
          <a:p>
            <a:pPr marL="0" indent="0" algn="r" rtl="1">
              <a:lnSpc>
                <a:spcPct val="104000"/>
              </a:lnSpc>
              <a:buNone/>
            </a:pPr>
            <a:r>
              <a:rPr lang="ar-SA" altLang="en-US" sz="2050" dirty="0">
                <a:solidFill>
                  <a:schemeClr val="bg1"/>
                </a:solidFill>
                <a:latin typeface="GE SS Two Light" pitchFamily="34" charset="0"/>
                <a:ea typeface="GE SS Two Light" pitchFamily="34" charset="-122"/>
                <a:cs typeface="GE SS Two Light" pitchFamily="34" charset="-120"/>
              </a:rPr>
              <a:t>قابلية النقل إلى الأونروا</a:t>
            </a:r>
            <a:endParaRPr lang="ar-SA" sz="2050" dirty="0">
              <a:solidFill>
                <a:schemeClr val="bg1"/>
              </a:solidFill>
            </a:endParaRPr>
          </a:p>
        </p:txBody>
      </p:sp>
      <p:sp>
        <p:nvSpPr>
          <p:cNvPr id="14" name="Text 8"/>
          <p:cNvSpPr/>
          <p:nvPr/>
        </p:nvSpPr>
        <p:spPr>
          <a:xfrm>
            <a:off x="857229" y="4433491"/>
            <a:ext cx="4823200" cy="1028700"/>
          </a:xfrm>
          <a:prstGeom prst="rect">
            <a:avLst/>
          </a:prstGeom>
          <a:noFill/>
          <a:ln/>
        </p:spPr>
        <p:txBody>
          <a:bodyPr wrap="square" lIns="0" tIns="0" rIns="0" bIns="0" rtlCol="0" anchor="t">
            <a:normAutofit/>
          </a:bodyPr>
          <a:lstStyle/>
          <a:p>
            <a:pPr marL="314960" indent="-314960" algn="r" rtl="1">
              <a:lnSpc>
                <a:spcPct val="126000"/>
              </a:lnSpc>
              <a:buSzPct val="100000"/>
              <a:buFont typeface="+mj-lt"/>
              <a:buAutoNum type="arabicPeriod"/>
            </a:pPr>
            <a:r>
              <a:rPr lang="ar-SA" altLang="en-US" sz="1550" dirty="0">
                <a:solidFill>
                  <a:schemeClr val="bg1"/>
                </a:solidFill>
                <a:latin typeface="WinSoft Pro Medium" pitchFamily="34" charset="0"/>
                <a:ea typeface="WinSoft Pro Medium" pitchFamily="34" charset="-122"/>
                <a:cs typeface="WinSoft Pro Medium" pitchFamily="34" charset="-120"/>
              </a:rPr>
              <a:t>ما عناصر المبادرة التي يمكن الاستفادة منها في الأونروا؟</a:t>
            </a:r>
            <a:endParaRPr lang="ar-SA" sz="1550" dirty="0">
              <a:solidFill>
                <a:schemeClr val="bg1"/>
              </a:solidFill>
            </a:endParaRPr>
          </a:p>
          <a:p>
            <a:pPr marL="314960" indent="-314960" algn="r" rtl="1">
              <a:lnSpc>
                <a:spcPct val="126000"/>
              </a:lnSpc>
              <a:buSzPct val="100000"/>
              <a:buFont typeface="+mj-lt"/>
              <a:buAutoNum type="arabicPeriod" startAt="2"/>
            </a:pPr>
            <a:r>
              <a:rPr lang="ar-SA" altLang="en-US" sz="1550" dirty="0">
                <a:solidFill>
                  <a:schemeClr val="bg1"/>
                </a:solidFill>
                <a:latin typeface="WinSoft Pro Medium" pitchFamily="34" charset="0"/>
                <a:ea typeface="WinSoft Pro Medium" pitchFamily="34" charset="-122"/>
                <a:cs typeface="WinSoft Pro Medium" pitchFamily="34" charset="-120"/>
              </a:rPr>
              <a:t>ما العناصر التي تحتاج إلى تكييف؟</a:t>
            </a:r>
            <a:endParaRPr lang="ar-SA" sz="1550" dirty="0">
              <a:solidFill>
                <a:schemeClr val="bg1"/>
              </a:solidFill>
            </a:endParaRPr>
          </a:p>
          <a:p>
            <a:pPr marL="314960" indent="-314960" algn="r" rtl="1">
              <a:lnSpc>
                <a:spcPct val="126000"/>
              </a:lnSpc>
              <a:buSzPct val="100000"/>
              <a:buFont typeface="+mj-lt"/>
              <a:buAutoNum type="arabicPeriod" startAt="3"/>
            </a:pPr>
            <a:r>
              <a:rPr lang="ar-SA" altLang="en-US" sz="1550" dirty="0">
                <a:solidFill>
                  <a:schemeClr val="bg1"/>
                </a:solidFill>
                <a:latin typeface="WinSoft Pro Medium" pitchFamily="34" charset="0"/>
                <a:ea typeface="WinSoft Pro Medium" pitchFamily="34" charset="-122"/>
                <a:cs typeface="WinSoft Pro Medium" pitchFamily="34" charset="-120"/>
              </a:rPr>
              <a:t>ما القيود أو الاختلافات التي يجب مراعاتها في سياق الأونروا؟</a:t>
            </a:r>
            <a:endParaRPr lang="ar-SA" sz="1550" dirty="0">
              <a:solidFill>
                <a:schemeClr val="bg1"/>
              </a:solidFill>
            </a:endParaRPr>
          </a:p>
        </p:txBody>
      </p:sp>
    </p:spTree>
    <p:extLst>
      <p:ext uri="{BB962C8B-B14F-4D97-AF65-F5344CB8AC3E}">
        <p14:creationId xmlns:p14="http://schemas.microsoft.com/office/powerpoint/2010/main" val="9606269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03970"/>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المنتج المطلوب: موجز دراسة حالة (</a:t>
            </a:r>
            <a:r>
              <a:rPr lang="ar-SA" altLang="en-US" sz="3500" dirty="0">
                <a:solidFill>
                  <a:srgbClr val="2E3C4E"/>
                </a:solidFill>
                <a:latin typeface="Myriad "/>
                <a:ea typeface="GE SS Two Light" pitchFamily="34" charset="-122"/>
                <a:cs typeface="GE SS Two Light" pitchFamily="34" charset="-120"/>
              </a:rPr>
              <a:t>Case Brief</a:t>
            </a:r>
            <a:r>
              <a:rPr lang="ar-SA" altLang="en-US" sz="3500" dirty="0">
                <a:solidFill>
                  <a:srgbClr val="2E3C4E"/>
                </a:solidFill>
                <a:latin typeface="GE SS Two Light" pitchFamily="34" charset="0"/>
                <a:ea typeface="GE SS Two Light" pitchFamily="34" charset="-122"/>
                <a:cs typeface="GE SS Two Light" pitchFamily="34" charset="-120"/>
              </a:rPr>
              <a:t>)</a:t>
            </a:r>
            <a:endParaRPr lang="ar-SA" sz="3500" dirty="0"/>
          </a:p>
        </p:txBody>
      </p:sp>
      <p:sp>
        <p:nvSpPr>
          <p:cNvPr id="3" name="Text 1"/>
          <p:cNvSpPr/>
          <p:nvPr/>
        </p:nvSpPr>
        <p:spPr>
          <a:xfrm>
            <a:off x="631908" y="1614587"/>
            <a:ext cx="10927878" cy="616645"/>
          </a:xfrm>
          <a:prstGeom prst="rect">
            <a:avLst/>
          </a:prstGeom>
          <a:noFill/>
          <a:ln/>
        </p:spPr>
        <p:txBody>
          <a:bodyPr wrap="square" lIns="0" tIns="0" rIns="0" bIns="0" rtlCol="0" anchor="t"/>
          <a:lstStyle/>
          <a:p>
            <a:pPr marL="0" indent="0" algn="r" rtl="1">
              <a:lnSpc>
                <a:spcPct val="117000"/>
              </a:lnSpc>
              <a:spcAft>
                <a:spcPts val="1100"/>
              </a:spcAft>
              <a:buNone/>
            </a:pPr>
            <a:r>
              <a:rPr lang="ar-SA" altLang="en-US" sz="1300" dirty="0">
                <a:solidFill>
                  <a:srgbClr val="384653"/>
                </a:solidFill>
                <a:latin typeface="WinSoft Pro Medium" pitchFamily="34" charset="0"/>
                <a:ea typeface="WinSoft Pro Medium" pitchFamily="34" charset="-122"/>
                <a:cs typeface="WinSoft Pro Medium" pitchFamily="34" charset="-120"/>
              </a:rPr>
              <a:t>تعد كل مجموعة موجزًا مهنيًا لدراسة الحالة، وليس مجرد قصة نجاح.</a:t>
            </a:r>
            <a:endParaRPr lang="ar-SA" sz="1300" dirty="0"/>
          </a:p>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يجب أن يتضمن الموجز:</a:t>
            </a:r>
            <a:endParaRPr lang="ar-SA" sz="1300" dirty="0"/>
          </a:p>
        </p:txBody>
      </p:sp>
      <p:graphicFrame>
        <p:nvGraphicFramePr>
          <p:cNvPr id="27" name="Table 0"/>
          <p:cNvGraphicFramePr>
            <a:graphicFrameLocks noGrp="1"/>
          </p:cNvGraphicFramePr>
          <p:nvPr>
            <p:extLst>
              <p:ext uri="{D42A27DB-BD31-4B8C-83A1-F6EECF244321}">
                <p14:modId xmlns:p14="http://schemas.microsoft.com/office/powerpoint/2010/main" val="501199387"/>
              </p:ext>
            </p:extLst>
          </p:nvPr>
        </p:nvGraphicFramePr>
        <p:xfrm>
          <a:off x="631908" y="2374007"/>
          <a:ext cx="10927878" cy="3667234"/>
        </p:xfrm>
        <a:graphic>
          <a:graphicData uri="http://schemas.openxmlformats.org/drawingml/2006/table">
            <a:tbl>
              <a:tblPr/>
              <a:tblGrid>
                <a:gridCol w="6556727">
                  <a:extLst>
                    <a:ext uri="{9D8B030D-6E8A-4147-A177-3AD203B41FA5}">
                      <a16:colId xmlns:a16="http://schemas.microsoft.com/office/drawing/2014/main" val="20000"/>
                    </a:ext>
                  </a:extLst>
                </a:gridCol>
                <a:gridCol w="4371151">
                  <a:extLst>
                    <a:ext uri="{9D8B030D-6E8A-4147-A177-3AD203B41FA5}">
                      <a16:colId xmlns:a16="http://schemas.microsoft.com/office/drawing/2014/main" val="20001"/>
                    </a:ext>
                  </a:extLst>
                </a:gridCol>
              </a:tblGrid>
              <a:tr h="405001">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المحتوى</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القسم</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اسم المبادرة والجهة المنفذة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 </a:t>
                      </a:r>
                      <a:r>
                        <a:rPr lang="en-US" sz="2000" dirty="0" err="1">
                          <a:solidFill>
                            <a:srgbClr val="384653"/>
                          </a:solidFill>
                          <a:latin typeface="WinSoft Pro" pitchFamily="34" charset="0"/>
                          <a:ea typeface="WinSoft Pro" pitchFamily="34" charset="-122"/>
                          <a:cs typeface="WinSoft Pro" pitchFamily="34" charset="-120"/>
                        </a:rPr>
                        <a:t>عنوان</a:t>
                      </a:r>
                      <a:r>
                        <a:rPr lang="en-US" sz="2000" dirty="0">
                          <a:solidFill>
                            <a:srgbClr val="384653"/>
                          </a:solidFill>
                          <a:latin typeface="WinSoft Pro" pitchFamily="34" charset="0"/>
                          <a:ea typeface="WinSoft Pro" pitchFamily="34" charset="-122"/>
                          <a:cs typeface="WinSoft Pro" pitchFamily="34" charset="-120"/>
                        </a:rPr>
                        <a:t> الحالة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المكان والفترة والسياق الذي ظهرت فيه المبادرة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2. </a:t>
                      </a:r>
                      <a:r>
                        <a:rPr lang="en-US" sz="2000" dirty="0" err="1">
                          <a:solidFill>
                            <a:srgbClr val="384653"/>
                          </a:solidFill>
                          <a:latin typeface="WinSoft Pro" pitchFamily="34" charset="0"/>
                          <a:ea typeface="WinSoft Pro" pitchFamily="34" charset="-122"/>
                          <a:cs typeface="WinSoft Pro" pitchFamily="34" charset="-120"/>
                        </a:rPr>
                        <a:t>السياق</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المشكلة التشغيلية أو الحاجة التي استهدفتها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3. </a:t>
                      </a:r>
                      <a:r>
                        <a:rPr lang="en-US" sz="2000" dirty="0" err="1">
                          <a:solidFill>
                            <a:srgbClr val="384653"/>
                          </a:solidFill>
                          <a:latin typeface="WinSoft Pro" pitchFamily="34" charset="0"/>
                          <a:ea typeface="WinSoft Pro" pitchFamily="34" charset="-122"/>
                          <a:cs typeface="WinSoft Pro" pitchFamily="34" charset="-120"/>
                        </a:rPr>
                        <a:t>المشكلة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المستفيدون واحتياجاتهم</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4. </a:t>
                      </a:r>
                      <a:r>
                        <a:rPr lang="en-US" sz="2000" dirty="0" err="1">
                          <a:solidFill>
                            <a:srgbClr val="384653"/>
                          </a:solidFill>
                          <a:latin typeface="WinSoft Pro" pitchFamily="34" charset="0"/>
                          <a:ea typeface="WinSoft Pro" pitchFamily="34" charset="-122"/>
                          <a:cs typeface="WinSoft Pro" pitchFamily="34" charset="-120"/>
                        </a:rPr>
                        <a:t>الفئة</a:t>
                      </a:r>
                      <a:r>
                        <a:rPr lang="en-US" sz="2000" dirty="0">
                          <a:solidFill>
                            <a:srgbClr val="384653"/>
                          </a:solidFill>
                          <a:latin typeface="WinSoft Pro" pitchFamily="34" charset="0"/>
                          <a:ea typeface="WinSoft Pro" pitchFamily="34" charset="-122"/>
                          <a:cs typeface="WinSoft Pro" pitchFamily="34" charset="-120"/>
                        </a:rPr>
                        <a:t> المستهدفة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وصف المبادرة وكيف تم تنفيذها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5. </a:t>
                      </a:r>
                      <a:r>
                        <a:rPr lang="en-US" sz="2000" dirty="0" err="1">
                          <a:solidFill>
                            <a:srgbClr val="384653"/>
                          </a:solidFill>
                          <a:latin typeface="WinSoft Pro" pitchFamily="34" charset="0"/>
                          <a:ea typeface="WinSoft Pro" pitchFamily="34" charset="-122"/>
                          <a:cs typeface="WinSoft Pro" pitchFamily="34" charset="-120"/>
                        </a:rPr>
                        <a:t>التدخل</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الجهات المشاركة وأدوارها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6. </a:t>
                      </a:r>
                      <a:r>
                        <a:rPr lang="en-US" sz="2000" dirty="0" err="1">
                          <a:solidFill>
                            <a:srgbClr val="384653"/>
                          </a:solidFill>
                          <a:latin typeface="WinSoft Pro" pitchFamily="34" charset="0"/>
                          <a:ea typeface="WinSoft Pro" pitchFamily="34" charset="-122"/>
                          <a:cs typeface="WinSoft Pro" pitchFamily="34" charset="-120"/>
                        </a:rPr>
                        <a:t>أصحاب</a:t>
                      </a:r>
                      <a:r>
                        <a:rPr lang="en-US" sz="2000" dirty="0">
                          <a:solidFill>
                            <a:srgbClr val="384653"/>
                          </a:solidFill>
                          <a:latin typeface="WinSoft Pro" pitchFamily="34" charset="0"/>
                          <a:ea typeface="WinSoft Pro" pitchFamily="34" charset="-122"/>
                          <a:cs typeface="WinSoft Pro" pitchFamily="34" charset="-120"/>
                        </a:rPr>
                        <a:t> المصلحة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 المطلوبة أو المستخدمة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7. </a:t>
                      </a:r>
                      <a:r>
                        <a:rPr lang="en-US" sz="2000" dirty="0" err="1">
                          <a:solidFill>
                            <a:srgbClr val="384653"/>
                          </a:solidFill>
                          <a:latin typeface="WinSoft Pro" pitchFamily="34" charset="0"/>
                          <a:ea typeface="WinSoft Pro" pitchFamily="34" charset="-122"/>
                          <a:cs typeface="WinSoft Pro" pitchFamily="34" charset="-120"/>
                        </a:rPr>
                        <a:t>الموارد</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0500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 النتائج والمؤشرات</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8. </a:t>
                      </a:r>
                      <a:r>
                        <a:rPr lang="en-US" sz="2000" dirty="0" err="1">
                          <a:solidFill>
                            <a:srgbClr val="384653"/>
                          </a:solidFill>
                          <a:latin typeface="WinSoft Pro" pitchFamily="34" charset="0"/>
                          <a:ea typeface="WinSoft Pro" pitchFamily="34" charset="-122"/>
                          <a:cs typeface="WinSoft Pro" pitchFamily="34" charset="-120"/>
                        </a:rPr>
                        <a:t>النتائج</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1699998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1023"/>
            <a:ext cx="10927878" cy="668040"/>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2.2</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GE SS Two Light" pitchFamily="34" charset="0"/>
                <a:ea typeface="GE SS Two Light" pitchFamily="34" charset="-122"/>
                <a:cs typeface="GE SS Two Light" pitchFamily="34" charset="-120"/>
              </a:rPr>
              <a:t>موجز دراسة الحالة </a:t>
            </a:r>
            <a:endParaRPr lang="ar-SA" sz="4200" dirty="0"/>
          </a:p>
        </p:txBody>
      </p:sp>
      <p:graphicFrame>
        <p:nvGraphicFramePr>
          <p:cNvPr id="28" name="Table 0"/>
          <p:cNvGraphicFramePr>
            <a:graphicFrameLocks noGrp="1"/>
          </p:cNvGraphicFramePr>
          <p:nvPr>
            <p:extLst>
              <p:ext uri="{D42A27DB-BD31-4B8C-83A1-F6EECF244321}">
                <p14:modId xmlns:p14="http://schemas.microsoft.com/office/powerpoint/2010/main" val="351275019"/>
              </p:ext>
            </p:extLst>
          </p:nvPr>
        </p:nvGraphicFramePr>
        <p:xfrm>
          <a:off x="631908" y="1754584"/>
          <a:ext cx="10927878" cy="4369482"/>
        </p:xfrm>
        <a:graphic>
          <a:graphicData uri="http://schemas.openxmlformats.org/drawingml/2006/table">
            <a:tbl>
              <a:tblPr/>
              <a:tblGrid>
                <a:gridCol w="6556727">
                  <a:extLst>
                    <a:ext uri="{9D8B030D-6E8A-4147-A177-3AD203B41FA5}">
                      <a16:colId xmlns:a16="http://schemas.microsoft.com/office/drawing/2014/main" val="20000"/>
                    </a:ext>
                  </a:extLst>
                </a:gridCol>
                <a:gridCol w="4371151">
                  <a:extLst>
                    <a:ext uri="{9D8B030D-6E8A-4147-A177-3AD203B41FA5}">
                      <a16:colId xmlns:a16="http://schemas.microsoft.com/office/drawing/2014/main" val="20001"/>
                    </a:ext>
                  </a:extLst>
                </a:gridCol>
              </a:tblGrid>
              <a:tr h="543804">
                <a:tc>
                  <a:txBody>
                    <a:bodyPr/>
                    <a:lstStyle/>
                    <a:p>
                      <a:pPr marL="0" indent="0" algn="r" rtl="1">
                        <a:buNone/>
                      </a:pPr>
                      <a:r>
                        <a:rPr lang="en-US" sz="2400" b="1" dirty="0">
                          <a:solidFill>
                            <a:schemeClr val="tx1"/>
                          </a:solidFill>
                          <a:latin typeface="WinSoft Pro" pitchFamily="34" charset="0"/>
                          <a:ea typeface="WinSoft Pro" pitchFamily="34" charset="-122"/>
                          <a:cs typeface="WinSoft Pro" pitchFamily="34" charset="-120"/>
                        </a:rPr>
                        <a:t>المحتوى</a:t>
                      </a:r>
                      <a:endParaRPr lang="en-US" sz="2400" dirty="0">
                        <a:solidFill>
                          <a:schemeClr val="tx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tx1"/>
                          </a:solidFill>
                          <a:latin typeface="WinSoft Pro" pitchFamily="34" charset="0"/>
                          <a:ea typeface="WinSoft Pro" pitchFamily="34" charset="-122"/>
                          <a:cs typeface="WinSoft Pro" pitchFamily="34" charset="-120"/>
                        </a:rPr>
                        <a:t>القسم</a:t>
                      </a:r>
                      <a:endParaRPr lang="en-US" sz="2400" dirty="0">
                        <a:solidFill>
                          <a:schemeClr val="tx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الأدلة التي تثبت النتائج</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9. </a:t>
                      </a:r>
                      <a:r>
                        <a:rPr lang="en-US" sz="2000" dirty="0" err="1">
                          <a:solidFill>
                            <a:srgbClr val="384653"/>
                          </a:solidFill>
                          <a:latin typeface="WinSoft Pro" pitchFamily="34" charset="0"/>
                          <a:ea typeface="WinSoft Pro" pitchFamily="34" charset="-122"/>
                          <a:cs typeface="WinSoft Pro" pitchFamily="34" charset="-120"/>
                        </a:rPr>
                        <a:t>الأدلة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 التحديات وكيف تم التعامل معها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10. </a:t>
                      </a:r>
                      <a:r>
                        <a:rPr lang="en-US" sz="2000" dirty="0" err="1">
                          <a:solidFill>
                            <a:srgbClr val="384653"/>
                          </a:solidFill>
                          <a:latin typeface="WinSoft Pro" pitchFamily="34" charset="0"/>
                          <a:ea typeface="WinSoft Pro" pitchFamily="34" charset="-122"/>
                          <a:cs typeface="WinSoft Pro" pitchFamily="34" charset="-120"/>
                        </a:rPr>
                        <a:t>التحديات</a:t>
                      </a:r>
                      <a:r>
                        <a:rPr lang="en-US" sz="2000" dirty="0">
                          <a:solidFill>
                            <a:srgbClr val="384653"/>
                          </a:solidFill>
                          <a:latin typeface="WinSoft Pro" pitchFamily="34" charset="0"/>
                          <a:ea typeface="WinSoft Pro" pitchFamily="34" charset="-122"/>
                          <a:cs typeface="WinSoft Pro" pitchFamily="34" charset="-120"/>
                        </a:rPr>
                        <a:t> والمخاطر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العوامل التي ساهمت في نجاح المبادرة؟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11. </a:t>
                      </a:r>
                      <a:r>
                        <a:rPr lang="en-US" sz="2000" dirty="0" err="1">
                          <a:solidFill>
                            <a:srgbClr val="384653"/>
                          </a:solidFill>
                          <a:latin typeface="WinSoft Pro" pitchFamily="34" charset="0"/>
                          <a:ea typeface="WinSoft Pro" pitchFamily="34" charset="-122"/>
                          <a:cs typeface="WinSoft Pro" pitchFamily="34" charset="-120"/>
                        </a:rPr>
                        <a:t>عوامل</a:t>
                      </a:r>
                      <a:r>
                        <a:rPr lang="en-US" sz="2000" dirty="0">
                          <a:solidFill>
                            <a:srgbClr val="384653"/>
                          </a:solidFill>
                          <a:latin typeface="WinSoft Pro" pitchFamily="34" charset="0"/>
                          <a:ea typeface="WinSoft Pro" pitchFamily="34" charset="-122"/>
                          <a:cs typeface="WinSoft Pro" pitchFamily="34" charset="-120"/>
                        </a:rPr>
                        <a:t> النجاح</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الذي يمكن نقله أو تكييفه في الأونروا؟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12. </a:t>
                      </a:r>
                      <a:r>
                        <a:rPr lang="en-US" sz="2000" dirty="0" err="1">
                          <a:solidFill>
                            <a:srgbClr val="384653"/>
                          </a:solidFill>
                          <a:latin typeface="WinSoft Pro" pitchFamily="34" charset="0"/>
                          <a:ea typeface="WinSoft Pro" pitchFamily="34" charset="-122"/>
                          <a:cs typeface="WinSoft Pro" pitchFamily="34" charset="-120"/>
                        </a:rPr>
                        <a:t>قابلية</a:t>
                      </a:r>
                      <a:r>
                        <a:rPr lang="en-US" sz="2000" dirty="0">
                          <a:solidFill>
                            <a:srgbClr val="384653"/>
                          </a:solidFill>
                          <a:latin typeface="WinSoft Pro" pitchFamily="34" charset="0"/>
                          <a:ea typeface="WinSoft Pro" pitchFamily="34" charset="-122"/>
                          <a:cs typeface="WinSoft Pro" pitchFamily="34" charset="-120"/>
                        </a:rPr>
                        <a:t> النقل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أهم الدروس التي يمكن تطبيقها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13. </a:t>
                      </a:r>
                      <a:r>
                        <a:rPr lang="en-US" sz="2000" dirty="0" err="1">
                          <a:solidFill>
                            <a:srgbClr val="384653"/>
                          </a:solidFill>
                          <a:latin typeface="WinSoft Pro" pitchFamily="34" charset="0"/>
                          <a:ea typeface="WinSoft Pro" pitchFamily="34" charset="-122"/>
                          <a:cs typeface="WinSoft Pro" pitchFamily="34" charset="-120"/>
                        </a:rPr>
                        <a:t>الدروس</a:t>
                      </a:r>
                      <a:r>
                        <a:rPr lang="en-US" sz="2000" dirty="0">
                          <a:solidFill>
                            <a:srgbClr val="384653"/>
                          </a:solidFill>
                          <a:latin typeface="WinSoft Pro" pitchFamily="34" charset="0"/>
                          <a:ea typeface="WinSoft Pro" pitchFamily="34" charset="-122"/>
                          <a:cs typeface="WinSoft Pro" pitchFamily="34" charset="-120"/>
                        </a:rPr>
                        <a:t> المستفادة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4697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توصية بشأن الاستفادة من التجربة في سياق الأونروا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14. </a:t>
                      </a:r>
                      <a:r>
                        <a:rPr lang="en-US" sz="2000" dirty="0" err="1">
                          <a:solidFill>
                            <a:srgbClr val="384653"/>
                          </a:solidFill>
                          <a:latin typeface="WinSoft Pro" pitchFamily="34" charset="0"/>
                          <a:ea typeface="WinSoft Pro" pitchFamily="34" charset="-122"/>
                          <a:cs typeface="WinSoft Pro" pitchFamily="34" charset="-120"/>
                        </a:rPr>
                        <a:t>التوصية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4380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قائمة المصادر المستخدمة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ar-JO" sz="2000" dirty="0">
                          <a:solidFill>
                            <a:srgbClr val="384653"/>
                          </a:solidFill>
                          <a:latin typeface="WinSoft Pro" pitchFamily="34" charset="0"/>
                          <a:ea typeface="WinSoft Pro" pitchFamily="34" charset="-122"/>
                          <a:cs typeface="WinSoft Pro" pitchFamily="34" charset="-120"/>
                        </a:rPr>
                        <a:t>15. </a:t>
                      </a:r>
                      <a:r>
                        <a:rPr lang="en-US" sz="2000" dirty="0" err="1">
                          <a:solidFill>
                            <a:srgbClr val="384653"/>
                          </a:solidFill>
                          <a:latin typeface="WinSoft Pro" pitchFamily="34" charset="0"/>
                          <a:ea typeface="WinSoft Pro" pitchFamily="34" charset="-122"/>
                          <a:cs typeface="WinSoft Pro" pitchFamily="34" charset="-120"/>
                        </a:rPr>
                        <a:t>المصادر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537322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5737"/>
            <a:ext cx="10927878" cy="621209"/>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900" dirty="0">
                <a:solidFill>
                  <a:srgbClr val="2E3C4E"/>
                </a:solidFill>
                <a:latin typeface="GE SS Two Light" pitchFamily="34" charset="0"/>
                <a:ea typeface="GE SS Two Light" pitchFamily="34" charset="-122"/>
                <a:cs typeface="GE SS Two Light" pitchFamily="34" charset="-120"/>
              </a:rPr>
              <a:t>عرض دراسة الحالة</a:t>
            </a:r>
            <a:endParaRPr lang="ar-SA" sz="3900" dirty="0"/>
          </a:p>
        </p:txBody>
      </p:sp>
      <p:sp>
        <p:nvSpPr>
          <p:cNvPr id="3" name="Shape 1"/>
          <p:cNvSpPr/>
          <p:nvPr/>
        </p:nvSpPr>
        <p:spPr>
          <a:xfrm>
            <a:off x="631908" y="1592858"/>
            <a:ext cx="10927878" cy="671810"/>
          </a:xfrm>
          <a:prstGeom prst="roundRect">
            <a:avLst>
              <a:gd name="adj" fmla="val 42162"/>
            </a:avLst>
          </a:prstGeom>
          <a:solidFill>
            <a:srgbClr val="B6D6FC"/>
          </a:solidFill>
          <a:ln/>
        </p:spPr>
      </p:sp>
      <p:pic>
        <p:nvPicPr>
          <p:cNvPr id="4" name="Image 0" descr="preencoded.png"/>
          <p:cNvPicPr>
            <a:picLocks noChangeAspect="1"/>
          </p:cNvPicPr>
          <p:nvPr/>
        </p:nvPicPr>
        <p:blipFill>
          <a:blip r:embed="rId3"/>
          <a:stretch>
            <a:fillRect/>
          </a:stretch>
        </p:blipFill>
        <p:spPr>
          <a:xfrm>
            <a:off x="820717" y="1816795"/>
            <a:ext cx="236036" cy="188813"/>
          </a:xfrm>
          <a:prstGeom prst="rect">
            <a:avLst/>
          </a:prstGeom>
        </p:spPr>
      </p:pic>
      <p:sp>
        <p:nvSpPr>
          <p:cNvPr id="5" name="Text 2"/>
          <p:cNvSpPr/>
          <p:nvPr/>
        </p:nvSpPr>
        <p:spPr>
          <a:xfrm>
            <a:off x="635976" y="1797943"/>
            <a:ext cx="10735002" cy="277416"/>
          </a:xfrm>
          <a:prstGeom prst="rect">
            <a:avLst/>
          </a:prstGeom>
          <a:noFill/>
          <a:ln/>
        </p:spPr>
        <p:txBody>
          <a:bodyPr wrap="none" lIns="0" tIns="0" rIns="0" bIns="0" rtlCol="0" anchor="t"/>
          <a:lstStyle/>
          <a:p>
            <a:pPr marL="0" indent="0" algn="r" rtl="1">
              <a:lnSpc>
                <a:spcPct val="122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تقدم كل مجموعة دراسة الحالة أمام المشاركين في عرض مدته 8–10 دقائق.</a:t>
            </a:r>
            <a:endParaRPr lang="ar-SA" sz="2000" dirty="0"/>
          </a:p>
        </p:txBody>
      </p:sp>
      <p:sp>
        <p:nvSpPr>
          <p:cNvPr id="6" name="Text 3"/>
          <p:cNvSpPr/>
          <p:nvPr/>
        </p:nvSpPr>
        <p:spPr>
          <a:xfrm>
            <a:off x="22324" y="2442369"/>
            <a:ext cx="11537463" cy="277416"/>
          </a:xfrm>
          <a:prstGeom prst="rect">
            <a:avLst/>
          </a:prstGeom>
          <a:noFill/>
          <a:ln/>
        </p:spPr>
        <p:txBody>
          <a:bodyPr wrap="none" lIns="0" tIns="0" rIns="0" bIns="0" rtlCol="0" anchor="t"/>
          <a:lstStyle/>
          <a:p>
            <a:pPr marL="0" indent="0" algn="r" rtl="1">
              <a:lnSpc>
                <a:spcPct val="122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يجب أن يتضمن العرض:</a:t>
            </a:r>
            <a:endParaRPr lang="ar-SA" sz="1450" dirty="0"/>
          </a:p>
        </p:txBody>
      </p:sp>
      <p:sp>
        <p:nvSpPr>
          <p:cNvPr id="7" name="Text 4"/>
          <p:cNvSpPr/>
          <p:nvPr/>
        </p:nvSpPr>
        <p:spPr>
          <a:xfrm>
            <a:off x="11182169" y="2897485"/>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450" dirty="0">
              <a:latin typeface="Arial" panose="020B0604020202020204" pitchFamily="34" charset="0"/>
              <a:cs typeface="Arial" panose="020B0604020202020204" pitchFamily="34" charset="0"/>
            </a:endParaRPr>
          </a:p>
        </p:txBody>
      </p:sp>
      <p:sp>
        <p:nvSpPr>
          <p:cNvPr id="8" name="Shape 5"/>
          <p:cNvSpPr/>
          <p:nvPr/>
        </p:nvSpPr>
        <p:spPr>
          <a:xfrm>
            <a:off x="8022528" y="3192959"/>
            <a:ext cx="3537258" cy="25400"/>
          </a:xfrm>
          <a:prstGeom prst="rect">
            <a:avLst/>
          </a:prstGeom>
          <a:solidFill>
            <a:srgbClr val="00AEEF"/>
          </a:solidFill>
          <a:ln/>
        </p:spPr>
      </p:sp>
      <p:sp>
        <p:nvSpPr>
          <p:cNvPr id="9" name="Text 6"/>
          <p:cNvSpPr/>
          <p:nvPr/>
        </p:nvSpPr>
        <p:spPr>
          <a:xfrm>
            <a:off x="8022528" y="3338116"/>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المشكلة والسياق.</a:t>
            </a:r>
            <a:endParaRPr lang="ar-SA" sz="1950" dirty="0"/>
          </a:p>
        </p:txBody>
      </p:sp>
      <p:sp>
        <p:nvSpPr>
          <p:cNvPr id="10" name="Text 7"/>
          <p:cNvSpPr/>
          <p:nvPr/>
        </p:nvSpPr>
        <p:spPr>
          <a:xfrm>
            <a:off x="7486959" y="2897485"/>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450" dirty="0">
              <a:latin typeface="Arial" panose="020B0604020202020204" pitchFamily="34" charset="0"/>
              <a:cs typeface="Arial" panose="020B0604020202020204" pitchFamily="34" charset="0"/>
            </a:endParaRPr>
          </a:p>
        </p:txBody>
      </p:sp>
      <p:sp>
        <p:nvSpPr>
          <p:cNvPr id="11" name="Shape 8"/>
          <p:cNvSpPr/>
          <p:nvPr/>
        </p:nvSpPr>
        <p:spPr>
          <a:xfrm>
            <a:off x="4327218" y="3192959"/>
            <a:ext cx="3537358" cy="25400"/>
          </a:xfrm>
          <a:prstGeom prst="rect">
            <a:avLst/>
          </a:prstGeom>
          <a:solidFill>
            <a:srgbClr val="00AEEF"/>
          </a:solidFill>
          <a:ln/>
        </p:spPr>
      </p:sp>
      <p:sp>
        <p:nvSpPr>
          <p:cNvPr id="12" name="Text 9"/>
          <p:cNvSpPr/>
          <p:nvPr/>
        </p:nvSpPr>
        <p:spPr>
          <a:xfrm>
            <a:off x="4327218" y="3338116"/>
            <a:ext cx="35373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الفئة المستهدفة.</a:t>
            </a:r>
            <a:endParaRPr lang="ar-SA" sz="1950" dirty="0"/>
          </a:p>
        </p:txBody>
      </p:sp>
      <p:sp>
        <p:nvSpPr>
          <p:cNvPr id="13" name="Text 10"/>
          <p:cNvSpPr/>
          <p:nvPr/>
        </p:nvSpPr>
        <p:spPr>
          <a:xfrm>
            <a:off x="3791649" y="2897485"/>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03</a:t>
            </a:r>
          </a:p>
        </p:txBody>
      </p:sp>
      <p:sp>
        <p:nvSpPr>
          <p:cNvPr id="14" name="Shape 11"/>
          <p:cNvSpPr/>
          <p:nvPr/>
        </p:nvSpPr>
        <p:spPr>
          <a:xfrm>
            <a:off x="632008" y="3192959"/>
            <a:ext cx="3537258" cy="25400"/>
          </a:xfrm>
          <a:prstGeom prst="rect">
            <a:avLst/>
          </a:prstGeom>
          <a:solidFill>
            <a:srgbClr val="00AEEF"/>
          </a:solidFill>
          <a:ln/>
        </p:spPr>
      </p:sp>
      <p:sp>
        <p:nvSpPr>
          <p:cNvPr id="15" name="Text 12"/>
          <p:cNvSpPr/>
          <p:nvPr/>
        </p:nvSpPr>
        <p:spPr>
          <a:xfrm>
            <a:off x="632008" y="3338116"/>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المبادرة والتدخل.</a:t>
            </a:r>
            <a:endParaRPr lang="ar-SA" sz="1950" dirty="0"/>
          </a:p>
        </p:txBody>
      </p:sp>
      <p:sp>
        <p:nvSpPr>
          <p:cNvPr id="16" name="Text 13"/>
          <p:cNvSpPr/>
          <p:nvPr/>
        </p:nvSpPr>
        <p:spPr>
          <a:xfrm>
            <a:off x="11182169" y="3948212"/>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450" dirty="0">
              <a:latin typeface="Arial" panose="020B0604020202020204" pitchFamily="34" charset="0"/>
              <a:cs typeface="Arial" panose="020B0604020202020204" pitchFamily="34" charset="0"/>
            </a:endParaRPr>
          </a:p>
        </p:txBody>
      </p:sp>
      <p:sp>
        <p:nvSpPr>
          <p:cNvPr id="17" name="Shape 14"/>
          <p:cNvSpPr/>
          <p:nvPr/>
        </p:nvSpPr>
        <p:spPr>
          <a:xfrm>
            <a:off x="8022528" y="4243685"/>
            <a:ext cx="3537258" cy="25400"/>
          </a:xfrm>
          <a:prstGeom prst="rect">
            <a:avLst/>
          </a:prstGeom>
          <a:solidFill>
            <a:srgbClr val="00AEEF"/>
          </a:solidFill>
          <a:ln/>
        </p:spPr>
      </p:sp>
      <p:sp>
        <p:nvSpPr>
          <p:cNvPr id="18" name="Text 15"/>
          <p:cNvSpPr/>
          <p:nvPr/>
        </p:nvSpPr>
        <p:spPr>
          <a:xfrm>
            <a:off x="8022528" y="4388842"/>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أصحاب المصلحة والموارد.</a:t>
            </a:r>
            <a:endParaRPr lang="ar-SA" sz="1950" dirty="0"/>
          </a:p>
        </p:txBody>
      </p:sp>
      <p:sp>
        <p:nvSpPr>
          <p:cNvPr id="19" name="Text 16"/>
          <p:cNvSpPr/>
          <p:nvPr/>
        </p:nvSpPr>
        <p:spPr>
          <a:xfrm>
            <a:off x="7486959" y="3948212"/>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450" dirty="0">
              <a:latin typeface="Arial" panose="020B0604020202020204" pitchFamily="34" charset="0"/>
              <a:cs typeface="Arial" panose="020B0604020202020204" pitchFamily="34" charset="0"/>
            </a:endParaRPr>
          </a:p>
        </p:txBody>
      </p:sp>
      <p:sp>
        <p:nvSpPr>
          <p:cNvPr id="20" name="Shape 17"/>
          <p:cNvSpPr/>
          <p:nvPr/>
        </p:nvSpPr>
        <p:spPr>
          <a:xfrm>
            <a:off x="4327218" y="4243685"/>
            <a:ext cx="3537358" cy="25400"/>
          </a:xfrm>
          <a:prstGeom prst="rect">
            <a:avLst/>
          </a:prstGeom>
          <a:solidFill>
            <a:srgbClr val="00AEEF"/>
          </a:solidFill>
          <a:ln/>
        </p:spPr>
      </p:sp>
      <p:sp>
        <p:nvSpPr>
          <p:cNvPr id="21" name="Text 18"/>
          <p:cNvSpPr/>
          <p:nvPr/>
        </p:nvSpPr>
        <p:spPr>
          <a:xfrm>
            <a:off x="4327218" y="4388842"/>
            <a:ext cx="35373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النتائج والأدلة.</a:t>
            </a:r>
            <a:endParaRPr lang="ar-SA" sz="1950" dirty="0"/>
          </a:p>
        </p:txBody>
      </p:sp>
      <p:sp>
        <p:nvSpPr>
          <p:cNvPr id="22" name="Text 19"/>
          <p:cNvSpPr/>
          <p:nvPr/>
        </p:nvSpPr>
        <p:spPr>
          <a:xfrm>
            <a:off x="3791649" y="3948212"/>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06</a:t>
            </a:r>
            <a:endParaRPr lang="en-US" sz="1450" dirty="0">
              <a:latin typeface="Arial" panose="020B0604020202020204" pitchFamily="34" charset="0"/>
              <a:cs typeface="Arial" panose="020B0604020202020204" pitchFamily="34" charset="0"/>
            </a:endParaRPr>
          </a:p>
        </p:txBody>
      </p:sp>
      <p:sp>
        <p:nvSpPr>
          <p:cNvPr id="23" name="Shape 20"/>
          <p:cNvSpPr/>
          <p:nvPr/>
        </p:nvSpPr>
        <p:spPr>
          <a:xfrm>
            <a:off x="632008" y="4243685"/>
            <a:ext cx="3537258" cy="25400"/>
          </a:xfrm>
          <a:prstGeom prst="rect">
            <a:avLst/>
          </a:prstGeom>
          <a:solidFill>
            <a:srgbClr val="00AEEF"/>
          </a:solidFill>
          <a:ln/>
        </p:spPr>
      </p:sp>
      <p:sp>
        <p:nvSpPr>
          <p:cNvPr id="24" name="Text 21"/>
          <p:cNvSpPr/>
          <p:nvPr/>
        </p:nvSpPr>
        <p:spPr>
          <a:xfrm>
            <a:off x="632008" y="4388842"/>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عوامل النجاح والتحديات.</a:t>
            </a:r>
            <a:endParaRPr lang="ar-SA" sz="1950" dirty="0"/>
          </a:p>
        </p:txBody>
      </p:sp>
      <p:sp>
        <p:nvSpPr>
          <p:cNvPr id="25" name="Text 22"/>
          <p:cNvSpPr/>
          <p:nvPr/>
        </p:nvSpPr>
        <p:spPr>
          <a:xfrm>
            <a:off x="11182169" y="4998938"/>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07</a:t>
            </a:r>
            <a:endParaRPr lang="en-US" sz="1450" dirty="0">
              <a:latin typeface="Arial" panose="020B0604020202020204" pitchFamily="34" charset="0"/>
              <a:cs typeface="Arial" panose="020B0604020202020204" pitchFamily="34" charset="0"/>
            </a:endParaRPr>
          </a:p>
        </p:txBody>
      </p:sp>
      <p:sp>
        <p:nvSpPr>
          <p:cNvPr id="26" name="Shape 23"/>
          <p:cNvSpPr/>
          <p:nvPr/>
        </p:nvSpPr>
        <p:spPr>
          <a:xfrm>
            <a:off x="8022528" y="5294412"/>
            <a:ext cx="3537258" cy="25400"/>
          </a:xfrm>
          <a:prstGeom prst="rect">
            <a:avLst/>
          </a:prstGeom>
          <a:solidFill>
            <a:srgbClr val="00AEEF"/>
          </a:solidFill>
          <a:ln/>
        </p:spPr>
      </p:sp>
      <p:sp>
        <p:nvSpPr>
          <p:cNvPr id="27" name="Text 24"/>
          <p:cNvSpPr/>
          <p:nvPr/>
        </p:nvSpPr>
        <p:spPr>
          <a:xfrm>
            <a:off x="8022528" y="5439569"/>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الدروس المستفادة.</a:t>
            </a:r>
            <a:endParaRPr lang="ar-SA" sz="1950" dirty="0"/>
          </a:p>
        </p:txBody>
      </p:sp>
      <p:sp>
        <p:nvSpPr>
          <p:cNvPr id="28" name="Text 25"/>
          <p:cNvSpPr/>
          <p:nvPr/>
        </p:nvSpPr>
        <p:spPr>
          <a:xfrm>
            <a:off x="7486959" y="4998938"/>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08</a:t>
            </a:r>
            <a:endParaRPr lang="en-US" sz="1450" dirty="0">
              <a:latin typeface="Arial" panose="020B0604020202020204" pitchFamily="34" charset="0"/>
              <a:cs typeface="Arial" panose="020B0604020202020204" pitchFamily="34" charset="0"/>
            </a:endParaRPr>
          </a:p>
        </p:txBody>
      </p:sp>
      <p:sp>
        <p:nvSpPr>
          <p:cNvPr id="29" name="Shape 26"/>
          <p:cNvSpPr/>
          <p:nvPr/>
        </p:nvSpPr>
        <p:spPr>
          <a:xfrm>
            <a:off x="4327218" y="5294412"/>
            <a:ext cx="3537358" cy="25400"/>
          </a:xfrm>
          <a:prstGeom prst="rect">
            <a:avLst/>
          </a:prstGeom>
          <a:solidFill>
            <a:srgbClr val="00AEEF"/>
          </a:solidFill>
          <a:ln/>
        </p:spPr>
      </p:sp>
      <p:sp>
        <p:nvSpPr>
          <p:cNvPr id="30" name="Text 27"/>
          <p:cNvSpPr/>
          <p:nvPr/>
        </p:nvSpPr>
        <p:spPr>
          <a:xfrm>
            <a:off x="4327218" y="5439569"/>
            <a:ext cx="3537358" cy="621109"/>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إمكانية الاستفادة من التجربة في الأونروا.</a:t>
            </a:r>
            <a:endParaRPr lang="ar-SA" sz="1950" dirty="0"/>
          </a:p>
        </p:txBody>
      </p:sp>
      <p:sp>
        <p:nvSpPr>
          <p:cNvPr id="31" name="Text 28"/>
          <p:cNvSpPr/>
          <p:nvPr/>
        </p:nvSpPr>
        <p:spPr>
          <a:xfrm>
            <a:off x="3791649" y="4998938"/>
            <a:ext cx="377617" cy="236041"/>
          </a:xfrm>
          <a:prstGeom prst="rect">
            <a:avLst/>
          </a:prstGeom>
          <a:noFill/>
          <a:ln/>
        </p:spPr>
        <p:txBody>
          <a:bodyPr wrap="none" lIns="0" tIns="0" rIns="0" bIns="0" rtlCol="0" anchor="ctr"/>
          <a:lstStyle/>
          <a:p>
            <a:pPr marL="0" indent="0" algn="r" rtl="1">
              <a:lnSpc>
                <a:spcPct val="100000"/>
              </a:lnSpc>
              <a:buNone/>
            </a:pPr>
            <a:r>
              <a:rPr lang="en-US" sz="1450" dirty="0">
                <a:solidFill>
                  <a:srgbClr val="384653"/>
                </a:solidFill>
                <a:latin typeface="Arial" panose="020B0604020202020204" pitchFamily="34" charset="0"/>
                <a:ea typeface="GE SS Two Light" pitchFamily="34" charset="-122"/>
                <a:cs typeface="Arial" panose="020B0604020202020204" pitchFamily="34" charset="0"/>
              </a:rPr>
              <a:t>09</a:t>
            </a:r>
            <a:endParaRPr lang="en-US" sz="1450" dirty="0">
              <a:latin typeface="Arial" panose="020B0604020202020204" pitchFamily="34" charset="0"/>
              <a:cs typeface="Arial" panose="020B0604020202020204" pitchFamily="34" charset="0"/>
            </a:endParaRPr>
          </a:p>
        </p:txBody>
      </p:sp>
      <p:sp>
        <p:nvSpPr>
          <p:cNvPr id="32" name="Shape 29"/>
          <p:cNvSpPr/>
          <p:nvPr/>
        </p:nvSpPr>
        <p:spPr>
          <a:xfrm>
            <a:off x="632008" y="5294412"/>
            <a:ext cx="3537258" cy="25400"/>
          </a:xfrm>
          <a:prstGeom prst="rect">
            <a:avLst/>
          </a:prstGeom>
          <a:solidFill>
            <a:srgbClr val="00AEEF"/>
          </a:solidFill>
          <a:ln/>
        </p:spPr>
      </p:sp>
      <p:sp>
        <p:nvSpPr>
          <p:cNvPr id="33" name="Text 30"/>
          <p:cNvSpPr/>
          <p:nvPr/>
        </p:nvSpPr>
        <p:spPr>
          <a:xfrm>
            <a:off x="632008" y="5439569"/>
            <a:ext cx="3537258" cy="310555"/>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التوصية</a:t>
            </a:r>
            <a:endParaRPr lang="ar-SA" sz="1950" dirty="0"/>
          </a:p>
        </p:txBody>
      </p:sp>
    </p:spTree>
    <p:extLst>
      <p:ext uri="{BB962C8B-B14F-4D97-AF65-F5344CB8AC3E}">
        <p14:creationId xmlns:p14="http://schemas.microsoft.com/office/powerpoint/2010/main" val="23116328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6F81EE7C-1FAE-B30A-988C-260CAAFA214B}"/>
              </a:ext>
            </a:extLst>
          </p:cNvPr>
          <p:cNvSpPr/>
          <p:nvPr/>
        </p:nvSpPr>
        <p:spPr>
          <a:xfrm>
            <a:off x="4672955" y="4824263"/>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F2FF5346-19B5-C365-02F3-83B6CC1731D0}"/>
              </a:ext>
            </a:extLst>
          </p:cNvPr>
          <p:cNvSpPr/>
          <p:nvPr/>
        </p:nvSpPr>
        <p:spPr>
          <a:xfrm>
            <a:off x="773743" y="3470969"/>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B5CF65FF-1F35-D61A-F7F5-FD4651C8907F}"/>
              </a:ext>
            </a:extLst>
          </p:cNvPr>
          <p:cNvSpPr/>
          <p:nvPr/>
        </p:nvSpPr>
        <p:spPr>
          <a:xfrm>
            <a:off x="4697973" y="3470969"/>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581AFA40-EAA0-8D86-3247-E53E084618CD}"/>
              </a:ext>
            </a:extLst>
          </p:cNvPr>
          <p:cNvSpPr/>
          <p:nvPr/>
        </p:nvSpPr>
        <p:spPr>
          <a:xfrm>
            <a:off x="8282930" y="3438077"/>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D827CC53-D3FD-3638-DA65-BB9F505D721E}"/>
              </a:ext>
            </a:extLst>
          </p:cNvPr>
          <p:cNvSpPr/>
          <p:nvPr/>
        </p:nvSpPr>
        <p:spPr>
          <a:xfrm>
            <a:off x="8282930" y="2163738"/>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4DB1E8B9-563D-EFA8-5AD4-83DC9C9504CC}"/>
              </a:ext>
            </a:extLst>
          </p:cNvPr>
          <p:cNvSpPr/>
          <p:nvPr/>
        </p:nvSpPr>
        <p:spPr>
          <a:xfrm>
            <a:off x="4697973" y="2163738"/>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4626F1CE-0B2C-5FF7-34A0-D5D17D5DB5F6}"/>
              </a:ext>
            </a:extLst>
          </p:cNvPr>
          <p:cNvSpPr/>
          <p:nvPr/>
        </p:nvSpPr>
        <p:spPr>
          <a:xfrm>
            <a:off x="773743" y="2163738"/>
            <a:ext cx="3148717" cy="1090513"/>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 name="Text 0"/>
          <p:cNvSpPr/>
          <p:nvPr/>
        </p:nvSpPr>
        <p:spPr>
          <a:xfrm>
            <a:off x="631908" y="798016"/>
            <a:ext cx="10927878" cy="631031"/>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التغذية الراجعة من الأقران</a:t>
            </a:r>
            <a:endParaRPr lang="ar-SA" sz="3950" dirty="0"/>
          </a:p>
        </p:txBody>
      </p:sp>
      <p:sp>
        <p:nvSpPr>
          <p:cNvPr id="3" name="Text 1"/>
          <p:cNvSpPr/>
          <p:nvPr/>
        </p:nvSpPr>
        <p:spPr>
          <a:xfrm>
            <a:off x="22324" y="1755080"/>
            <a:ext cx="11537463"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كل عرض، يقدم المشاركون تغذية راجعة باستخدام الأسئلة الآتية:</a:t>
            </a:r>
            <a:endParaRPr lang="ar-SA" sz="2000" dirty="0"/>
          </a:p>
        </p:txBody>
      </p:sp>
      <p:sp>
        <p:nvSpPr>
          <p:cNvPr id="5" name="Text 2"/>
          <p:cNvSpPr/>
          <p:nvPr/>
        </p:nvSpPr>
        <p:spPr>
          <a:xfrm>
            <a:off x="8243086" y="2439392"/>
            <a:ext cx="2997919"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هل كانت المشكلة التي تعالجها المبادرة واضحة؟</a:t>
            </a:r>
            <a:endParaRPr lang="ar-SA" sz="1950" dirty="0">
              <a:solidFill>
                <a:schemeClr val="bg1"/>
              </a:solidFill>
            </a:endParaRPr>
          </a:p>
        </p:txBody>
      </p:sp>
      <p:sp>
        <p:nvSpPr>
          <p:cNvPr id="7" name="Text 3"/>
          <p:cNvSpPr/>
          <p:nvPr/>
        </p:nvSpPr>
        <p:spPr>
          <a:xfrm>
            <a:off x="4546089" y="2439392"/>
            <a:ext cx="2998018"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هل قدمت المجموعة أدلة كافية على النتائج؟</a:t>
            </a:r>
            <a:endParaRPr lang="ar-SA" sz="1950" dirty="0">
              <a:solidFill>
                <a:schemeClr val="bg1"/>
              </a:solidFill>
            </a:endParaRPr>
          </a:p>
        </p:txBody>
      </p:sp>
      <p:sp>
        <p:nvSpPr>
          <p:cNvPr id="9" name="Text 4"/>
          <p:cNvSpPr/>
          <p:nvPr/>
        </p:nvSpPr>
        <p:spPr>
          <a:xfrm>
            <a:off x="849093" y="2439392"/>
            <a:ext cx="2998018"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هل كان التحليل قائمًا على الأدلة أم على الانطباعات؟</a:t>
            </a:r>
            <a:endParaRPr lang="ar-SA" sz="1950" dirty="0">
              <a:solidFill>
                <a:schemeClr val="bg1"/>
              </a:solidFill>
            </a:endParaRPr>
          </a:p>
        </p:txBody>
      </p:sp>
      <p:sp>
        <p:nvSpPr>
          <p:cNvPr id="11" name="Text 5"/>
          <p:cNvSpPr/>
          <p:nvPr/>
        </p:nvSpPr>
        <p:spPr>
          <a:xfrm>
            <a:off x="8243086" y="3667820"/>
            <a:ext cx="2997919" cy="315516"/>
          </a:xfrm>
          <a:prstGeom prst="rect">
            <a:avLst/>
          </a:prstGeom>
          <a:noFill/>
          <a:ln/>
        </p:spPr>
        <p:txBody>
          <a:bodyPr wrap="none" lIns="0" tIns="0" rIns="0" bIns="0" rtlCol="0" anchor="t"/>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ما أقوى عنصر في المبادرة؟</a:t>
            </a:r>
            <a:endParaRPr lang="ar-SA" sz="1950" dirty="0">
              <a:solidFill>
                <a:schemeClr val="bg1"/>
              </a:solidFill>
            </a:endParaRPr>
          </a:p>
        </p:txBody>
      </p:sp>
      <p:sp>
        <p:nvSpPr>
          <p:cNvPr id="13" name="Text 6"/>
          <p:cNvSpPr/>
          <p:nvPr/>
        </p:nvSpPr>
        <p:spPr>
          <a:xfrm>
            <a:off x="4546089" y="3667820"/>
            <a:ext cx="2998018"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ما أهم تحدٍ أو خطر لم تتم مناقشته بصورة كافية؟</a:t>
            </a:r>
            <a:endParaRPr lang="ar-SA" sz="1950" dirty="0">
              <a:solidFill>
                <a:schemeClr val="bg1"/>
              </a:solidFill>
            </a:endParaRPr>
          </a:p>
        </p:txBody>
      </p:sp>
      <p:sp>
        <p:nvSpPr>
          <p:cNvPr id="15" name="Text 7"/>
          <p:cNvSpPr/>
          <p:nvPr/>
        </p:nvSpPr>
        <p:spPr>
          <a:xfrm>
            <a:off x="849093" y="3667820"/>
            <a:ext cx="2998018" cy="631031"/>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ما مدى واقعية نقل المبادرة أو تكييفها في الأونروا؟</a:t>
            </a:r>
            <a:endParaRPr lang="ar-SA" sz="1950" dirty="0">
              <a:solidFill>
                <a:schemeClr val="bg1"/>
              </a:solidFill>
            </a:endParaRPr>
          </a:p>
        </p:txBody>
      </p:sp>
      <p:sp>
        <p:nvSpPr>
          <p:cNvPr id="17" name="Text 8"/>
          <p:cNvSpPr/>
          <p:nvPr/>
        </p:nvSpPr>
        <p:spPr>
          <a:xfrm>
            <a:off x="4633111" y="4896247"/>
            <a:ext cx="2997919" cy="946547"/>
          </a:xfrm>
          <a:prstGeom prst="rect">
            <a:avLst/>
          </a:prstGeom>
          <a:noFill/>
          <a:ln/>
        </p:spPr>
        <p:txBody>
          <a:bodyPr wrap="square" lIns="0" tIns="0" rIns="0" bIns="0" rtlCol="0" anchor="t">
            <a:normAutofit/>
          </a:bodyPr>
          <a:lstStyle/>
          <a:p>
            <a:pPr marL="0" indent="0" algn="r" rtl="1">
              <a:lnSpc>
                <a:spcPct val="104000"/>
              </a:lnSpc>
              <a:buNone/>
            </a:pPr>
            <a:r>
              <a:rPr lang="ar-SA" altLang="en-US" sz="1950" dirty="0">
                <a:solidFill>
                  <a:schemeClr val="bg1"/>
                </a:solidFill>
                <a:latin typeface="GE SS Two Light" pitchFamily="34" charset="0"/>
                <a:ea typeface="GE SS Two Light" pitchFamily="34" charset="-122"/>
                <a:cs typeface="GE SS Two Light" pitchFamily="34" charset="-120"/>
              </a:rPr>
              <a:t>ما التعديل الذي تقترحه المجموعة لتحسين إمكانية تطبيقها؟</a:t>
            </a:r>
            <a:endParaRPr lang="ar-SA" sz="1950" dirty="0">
              <a:solidFill>
                <a:schemeClr val="bg1"/>
              </a:solidFill>
            </a:endParaRPr>
          </a:p>
        </p:txBody>
      </p:sp>
    </p:spTree>
    <p:extLst>
      <p:ext uri="{BB962C8B-B14F-4D97-AF65-F5344CB8AC3E}">
        <p14:creationId xmlns:p14="http://schemas.microsoft.com/office/powerpoint/2010/main" val="39681050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459508"/>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النشاط </a:t>
            </a:r>
            <a:r>
              <a:rPr lang="en-US" altLang="en-US" sz="4800" dirty="0">
                <a:solidFill>
                  <a:srgbClr val="2E3C4E"/>
                </a:solidFill>
                <a:latin typeface="GE SS Two Light" pitchFamily="34" charset="0"/>
                <a:ea typeface="GE SS Two Light" pitchFamily="34" charset="-122"/>
                <a:cs typeface="GE SS Two Light" pitchFamily="34" charset="-120"/>
              </a:rPr>
              <a:t> </a:t>
            </a:r>
            <a:r>
              <a:rPr lang="en-US" altLang="en-US" sz="4800" dirty="0">
                <a:solidFill>
                  <a:srgbClr val="2E3C4E"/>
                </a:solidFill>
                <a:latin typeface="Myriad "/>
                <a:ea typeface="GE SS Two Light" pitchFamily="34" charset="-122"/>
                <a:cs typeface="GE SS Two Light" pitchFamily="34" charset="-120"/>
              </a:rPr>
              <a:t>2.2</a:t>
            </a:r>
            <a:r>
              <a:rPr lang="ar-SA" altLang="en-US" sz="4800" dirty="0">
                <a:solidFill>
                  <a:srgbClr val="2E3C4E"/>
                </a:solidFill>
                <a:latin typeface="GE SS Two Light" pitchFamily="34" charset="0"/>
                <a:ea typeface="GE SS Two Light" pitchFamily="34" charset="-122"/>
                <a:cs typeface="GE SS Two Light" pitchFamily="34" charset="-120"/>
              </a:rPr>
              <a:t>—</a:t>
            </a:r>
            <a:r>
              <a:rPr lang="ar-SA" altLang="en-US" sz="4800" b="1"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صيغة التغذية الراجعة</a:t>
            </a:r>
            <a:endParaRPr lang="ar-SA" sz="4650" dirty="0"/>
          </a:p>
        </p:txBody>
      </p:sp>
      <p:sp>
        <p:nvSpPr>
          <p:cNvPr id="3" name="Shape 1"/>
          <p:cNvSpPr/>
          <p:nvPr/>
        </p:nvSpPr>
        <p:spPr>
          <a:xfrm>
            <a:off x="631908" y="2653209"/>
            <a:ext cx="10927878" cy="902593"/>
          </a:xfrm>
          <a:prstGeom prst="roundRect">
            <a:avLst>
              <a:gd name="adj" fmla="val 37506"/>
            </a:avLst>
          </a:prstGeom>
          <a:solidFill>
            <a:srgbClr val="B6D6FC"/>
          </a:solidFill>
          <a:ln/>
        </p:spPr>
      </p:sp>
      <p:pic>
        <p:nvPicPr>
          <p:cNvPr id="4" name="Image 0" descr="preencoded.png"/>
          <p:cNvPicPr>
            <a:picLocks noChangeAspect="1"/>
          </p:cNvPicPr>
          <p:nvPr/>
        </p:nvPicPr>
        <p:blipFill>
          <a:blip r:embed="rId3"/>
          <a:stretch>
            <a:fillRect/>
          </a:stretch>
        </p:blipFill>
        <p:spPr>
          <a:xfrm>
            <a:off x="857526" y="2979043"/>
            <a:ext cx="282072" cy="225623"/>
          </a:xfrm>
          <a:prstGeom prst="rect">
            <a:avLst/>
          </a:prstGeom>
        </p:spPr>
      </p:pic>
      <p:sp>
        <p:nvSpPr>
          <p:cNvPr id="5" name="Text 2"/>
          <p:cNvSpPr/>
          <p:nvPr/>
        </p:nvSpPr>
        <p:spPr>
          <a:xfrm>
            <a:off x="755631" y="2935188"/>
            <a:ext cx="10578538" cy="361156"/>
          </a:xfrm>
          <a:prstGeom prst="rect">
            <a:avLst/>
          </a:prstGeom>
          <a:noFill/>
          <a:ln/>
        </p:spPr>
        <p:txBody>
          <a:bodyPr wrap="none" lIns="0" tIns="0" rIns="0" bIns="0" rtlCol="0" anchor="t"/>
          <a:lstStyle/>
          <a:p>
            <a:pPr marL="0" indent="0" algn="r" rtl="1">
              <a:lnSpc>
                <a:spcPct val="133000"/>
              </a:lnSpc>
              <a:buNone/>
            </a:pPr>
            <a:r>
              <a:rPr lang="ar-SA" altLang="en-US" sz="2800" dirty="0">
                <a:solidFill>
                  <a:srgbClr val="000000"/>
                </a:solidFill>
                <a:latin typeface="WinSoft Pro Medium" pitchFamily="34" charset="0"/>
                <a:ea typeface="WinSoft Pro Medium" pitchFamily="34" charset="-122"/>
                <a:cs typeface="WinSoft Pro Medium" pitchFamily="34" charset="-120"/>
              </a:rPr>
              <a:t>يقدم كل مشارك:</a:t>
            </a:r>
            <a:endParaRPr lang="ar-SA" sz="2800" dirty="0"/>
          </a:p>
        </p:txBody>
      </p:sp>
      <p:sp>
        <p:nvSpPr>
          <p:cNvPr id="6" name="Shape 3"/>
          <p:cNvSpPr/>
          <p:nvPr/>
        </p:nvSpPr>
        <p:spPr>
          <a:xfrm>
            <a:off x="631908" y="3978970"/>
            <a:ext cx="10927878" cy="25400"/>
          </a:xfrm>
          <a:prstGeom prst="roundRect">
            <a:avLst>
              <a:gd name="adj" fmla="val 49999"/>
            </a:avLst>
          </a:prstGeom>
          <a:solidFill>
            <a:srgbClr val="000000">
              <a:alpha val="8000"/>
            </a:srgbClr>
          </a:solidFill>
          <a:ln/>
        </p:spPr>
      </p:sp>
      <p:sp>
        <p:nvSpPr>
          <p:cNvPr id="7" name="Shape 4"/>
          <p:cNvSpPr/>
          <p:nvPr/>
        </p:nvSpPr>
        <p:spPr>
          <a:xfrm>
            <a:off x="9819831" y="3978970"/>
            <a:ext cx="25399" cy="451346"/>
          </a:xfrm>
          <a:prstGeom prst="roundRect">
            <a:avLst>
              <a:gd name="adj" fmla="val 50001"/>
            </a:avLst>
          </a:prstGeom>
          <a:solidFill>
            <a:srgbClr val="0094D5"/>
          </a:solidFill>
          <a:ln/>
        </p:spPr>
      </p:sp>
      <p:sp>
        <p:nvSpPr>
          <p:cNvPr id="8" name="Shape 5"/>
          <p:cNvSpPr/>
          <p:nvPr/>
        </p:nvSpPr>
        <p:spPr>
          <a:xfrm>
            <a:off x="9747899" y="3894336"/>
            <a:ext cx="169263" cy="169267"/>
          </a:xfrm>
          <a:prstGeom prst="ellipse">
            <a:avLst/>
          </a:prstGeom>
          <a:solidFill>
            <a:srgbClr val="00AEEF"/>
          </a:solidFill>
          <a:ln/>
        </p:spPr>
      </p:sp>
      <p:sp>
        <p:nvSpPr>
          <p:cNvPr id="9" name="Text 6"/>
          <p:cNvSpPr/>
          <p:nvPr/>
        </p:nvSpPr>
        <p:spPr>
          <a:xfrm>
            <a:off x="8330892" y="4656038"/>
            <a:ext cx="3003276"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نقطة قوة واحدة.</a:t>
            </a:r>
            <a:endParaRPr lang="ar-SA" sz="2300" dirty="0"/>
          </a:p>
        </p:txBody>
      </p:sp>
      <p:sp>
        <p:nvSpPr>
          <p:cNvPr id="10" name="Shape 7"/>
          <p:cNvSpPr/>
          <p:nvPr/>
        </p:nvSpPr>
        <p:spPr>
          <a:xfrm>
            <a:off x="6083247" y="3978970"/>
            <a:ext cx="25399" cy="451346"/>
          </a:xfrm>
          <a:prstGeom prst="roundRect">
            <a:avLst>
              <a:gd name="adj" fmla="val 50001"/>
            </a:avLst>
          </a:prstGeom>
          <a:solidFill>
            <a:srgbClr val="0094D5"/>
          </a:solidFill>
          <a:ln/>
        </p:spPr>
      </p:sp>
      <p:sp>
        <p:nvSpPr>
          <p:cNvPr id="11" name="Shape 8"/>
          <p:cNvSpPr/>
          <p:nvPr/>
        </p:nvSpPr>
        <p:spPr>
          <a:xfrm>
            <a:off x="6011315" y="3894336"/>
            <a:ext cx="169263" cy="169267"/>
          </a:xfrm>
          <a:prstGeom prst="ellipse">
            <a:avLst/>
          </a:prstGeom>
          <a:solidFill>
            <a:srgbClr val="00AEEF"/>
          </a:solidFill>
          <a:ln/>
        </p:spPr>
      </p:sp>
      <p:sp>
        <p:nvSpPr>
          <p:cNvPr id="12" name="Text 9"/>
          <p:cNvSpPr/>
          <p:nvPr/>
        </p:nvSpPr>
        <p:spPr>
          <a:xfrm>
            <a:off x="4594209" y="4656038"/>
            <a:ext cx="3003376" cy="742355"/>
          </a:xfrm>
          <a:prstGeom prst="rect">
            <a:avLst/>
          </a:prstGeom>
          <a:noFill/>
          <a:ln/>
        </p:spPr>
        <p:txBody>
          <a:bodyPr wrap="square" lIns="0" tIns="0" rIns="0" bIns="0" rtlCol="0" anchor="t">
            <a:normAutofit/>
          </a:bodyPr>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سؤالًا أو جانبًا يحتاج إلى توضيح.</a:t>
            </a:r>
            <a:endParaRPr lang="ar-SA" sz="2300" dirty="0"/>
          </a:p>
        </p:txBody>
      </p:sp>
      <p:sp>
        <p:nvSpPr>
          <p:cNvPr id="13" name="Shape 10"/>
          <p:cNvSpPr/>
          <p:nvPr/>
        </p:nvSpPr>
        <p:spPr>
          <a:xfrm>
            <a:off x="2346564" y="3978970"/>
            <a:ext cx="25399" cy="451346"/>
          </a:xfrm>
          <a:prstGeom prst="roundRect">
            <a:avLst>
              <a:gd name="adj" fmla="val 50001"/>
            </a:avLst>
          </a:prstGeom>
          <a:solidFill>
            <a:srgbClr val="0094D5"/>
          </a:solidFill>
          <a:ln/>
        </p:spPr>
      </p:sp>
      <p:sp>
        <p:nvSpPr>
          <p:cNvPr id="14" name="Shape 11"/>
          <p:cNvSpPr/>
          <p:nvPr/>
        </p:nvSpPr>
        <p:spPr>
          <a:xfrm>
            <a:off x="2274632" y="3894336"/>
            <a:ext cx="169263" cy="169267"/>
          </a:xfrm>
          <a:prstGeom prst="ellipse">
            <a:avLst/>
          </a:prstGeom>
          <a:solidFill>
            <a:srgbClr val="00AEEF"/>
          </a:solidFill>
          <a:ln/>
        </p:spPr>
      </p:sp>
      <p:sp>
        <p:nvSpPr>
          <p:cNvPr id="15" name="Text 12"/>
          <p:cNvSpPr/>
          <p:nvPr/>
        </p:nvSpPr>
        <p:spPr>
          <a:xfrm>
            <a:off x="857625" y="4656038"/>
            <a:ext cx="3003276"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اقتراحًا واحدًا للتحسين.</a:t>
            </a:r>
            <a:endParaRPr lang="ar-SA" sz="2300" dirty="0"/>
          </a:p>
        </p:txBody>
      </p:sp>
    </p:spTree>
    <p:extLst>
      <p:ext uri="{BB962C8B-B14F-4D97-AF65-F5344CB8AC3E}">
        <p14:creationId xmlns:p14="http://schemas.microsoft.com/office/powerpoint/2010/main" val="36961973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45654"/>
            <a:ext cx="10927878" cy="445492"/>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
                <a:ea typeface="GE SS Two Light" pitchFamily="34" charset="-122"/>
                <a:cs typeface="GE SS Two Light" pitchFamily="34" charset="-120"/>
              </a:rPr>
              <a:t>2.2</a:t>
            </a:r>
            <a:r>
              <a:rPr lang="ar-SA" altLang="en-US" sz="2800" dirty="0">
                <a:solidFill>
                  <a:srgbClr val="2E3C4E"/>
                </a:solidFill>
                <a:latin typeface="GE SS Two Light" pitchFamily="34" charset="0"/>
                <a:ea typeface="GE SS Two Light" pitchFamily="34" charset="-122"/>
                <a:cs typeface="GE SS Two Light" pitchFamily="34" charset="-120"/>
              </a:rPr>
              <a:t>—</a:t>
            </a:r>
            <a:r>
              <a:rPr lang="ar-SA" altLang="en-US" sz="2800" b="1" dirty="0">
                <a:solidFill>
                  <a:srgbClr val="2E3C4E"/>
                </a:solidFill>
                <a:latin typeface="GE SS Two Light" pitchFamily="34" charset="0"/>
                <a:ea typeface="GE SS Two Light" pitchFamily="34" charset="-122"/>
                <a:cs typeface="GE SS Two Light" pitchFamily="34" charset="-120"/>
              </a:rPr>
              <a:t> </a:t>
            </a:r>
            <a:r>
              <a:rPr lang="ar-SA" altLang="en-US" sz="2800" dirty="0">
                <a:solidFill>
                  <a:srgbClr val="2E3C4E"/>
                </a:solidFill>
                <a:latin typeface="GE SS Two Light" pitchFamily="34" charset="0"/>
                <a:ea typeface="GE SS Two Light" pitchFamily="34" charset="-122"/>
                <a:cs typeface="GE SS Two Light" pitchFamily="34" charset="-120"/>
              </a:rPr>
              <a:t>مكونات النموذج</a:t>
            </a:r>
            <a:endParaRPr lang="ar-SA" sz="2800" dirty="0"/>
          </a:p>
        </p:txBody>
      </p:sp>
      <p:graphicFrame>
        <p:nvGraphicFramePr>
          <p:cNvPr id="32" name="Table 0"/>
          <p:cNvGraphicFramePr>
            <a:graphicFrameLocks noGrp="1"/>
          </p:cNvGraphicFramePr>
          <p:nvPr/>
        </p:nvGraphicFramePr>
        <p:xfrm>
          <a:off x="477078" y="1645047"/>
          <a:ext cx="11082708" cy="4689492"/>
        </p:xfrm>
        <a:graphic>
          <a:graphicData uri="http://schemas.openxmlformats.org/drawingml/2006/table">
            <a:tbl>
              <a:tblPr/>
              <a:tblGrid>
                <a:gridCol w="9442467">
                  <a:extLst>
                    <a:ext uri="{9D8B030D-6E8A-4147-A177-3AD203B41FA5}">
                      <a16:colId xmlns:a16="http://schemas.microsoft.com/office/drawing/2014/main" val="20000"/>
                    </a:ext>
                  </a:extLst>
                </a:gridCol>
                <a:gridCol w="1640241">
                  <a:extLst>
                    <a:ext uri="{9D8B030D-6E8A-4147-A177-3AD203B41FA5}">
                      <a16:colId xmlns:a16="http://schemas.microsoft.com/office/drawing/2014/main" val="20001"/>
                    </a:ext>
                  </a:extLst>
                </a:gridCol>
              </a:tblGrid>
              <a:tr h="441058">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التفاصيل والمعايير</a:t>
                      </a:r>
                      <a:endParaRPr lang="en-US" sz="20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مكون النموذج</a:t>
                      </a:r>
                      <a:endParaRPr lang="en-US" sz="20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02538">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أن تكون المبادرة التشغيلية قائمة ومطبقة فعلياً لمدة لا تقل عن سنة. وجود نتائج قابلة للقياس (مثل: زيادة كفاءة، خفض تكاليف، أو توفير فرص). توفر بيانات ومعلومات كافية ومتاحة للتحليل.</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معايير الاختيار</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77704">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تقارير رسمية صادرة عن الجهة المنفذة للمبادرة. بيانات موثقة ومدعومة بالأرقام والإحصائيات. مقابلات مع قيادات أو عاملين رئيسيين في المشروع.</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المصدر المطلوبة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702538">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ما المشكلة أو التحدي الذي أدى إلى إطلاق هذه المبادرة؟ كيف تم تنفيذ المبادرة وما هي الخطوات العملية المتبعة؟ ما هي النتائج المحققة والدروس المستفادة للمستقبل؟</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الأسئلة التوجيهية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785412">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تقرير مكتوب لا يتجاوز 5000 كلمة. استخدام خط واضح (مثل Simplified Arabic أو Arial) بحجم 14. تنظيم المحتوى في أقسام رئيسية مع جداول ورسوم بيانية داعمة.</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تنسيق الإخراج</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702538">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تقديم عرض مرئي (PowerPoint) بحدود 10 إلى 12 شريحة. التركيز على النقاط البارزة والنتائج بالأرقام دون إطالة. الالتزام بوقت عرض لا يتجاوز 15 دقيقة مع 5 دقائق للنقاش.</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تعليمات العرض التقديمي</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677704">
                <a:tc>
                  <a:txBody>
                    <a:bodyPr/>
                    <a:lstStyle/>
                    <a:p>
                      <a:pPr marL="0" indent="0" algn="r" rtl="1">
                        <a:buNone/>
                      </a:pPr>
                      <a:r>
                        <a:rPr lang="en-US" sz="1800" b="0" dirty="0">
                          <a:solidFill>
                            <a:srgbClr val="384653"/>
                          </a:solidFill>
                          <a:latin typeface="WinSoft Pro" pitchFamily="34" charset="0"/>
                          <a:ea typeface="WinSoft Pro" pitchFamily="34" charset="-122"/>
                          <a:cs typeface="WinSoft Pro" pitchFamily="34" charset="-120"/>
                        </a:rPr>
                        <a:t>تقييم مدى وضوح المشكلة والحلول المعروضة. مدى دقة وموثوقية المصادر  والبيانات المستخدمة.</a:t>
                      </a:r>
                      <a:endParaRPr lang="en-US" sz="1800" b="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معايير تعليقات الأقران</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46615143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595105" y="807641"/>
            <a:ext cx="3494992" cy="5242719"/>
          </a:xfrm>
          <a:prstGeom prst="rect">
            <a:avLst/>
          </a:prstGeom>
        </p:spPr>
      </p:pic>
      <p:sp>
        <p:nvSpPr>
          <p:cNvPr id="4" name="Text 0"/>
          <p:cNvSpPr/>
          <p:nvPr/>
        </p:nvSpPr>
        <p:spPr>
          <a:xfrm>
            <a:off x="631908" y="772517"/>
            <a:ext cx="6355993" cy="1202531"/>
          </a:xfrm>
          <a:prstGeom prst="rect">
            <a:avLst/>
          </a:prstGeom>
          <a:noFill/>
          <a:ln/>
        </p:spPr>
        <p:txBody>
          <a:bodyPr wrap="square" lIns="0" tIns="0" rIns="0" bIns="0" rtlCol="0" anchor="t">
            <a:normAutofit lnSpcReduction="10000"/>
          </a:bodyPr>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
                <a:ea typeface="GE SS Two Light" pitchFamily="34" charset="-122"/>
                <a:cs typeface="GE SS Two Light" pitchFamily="34" charset="-120"/>
              </a:rPr>
              <a:t>2.2</a:t>
            </a:r>
            <a:r>
              <a:rPr lang="ar-SA" altLang="en-US" sz="2800" dirty="0">
                <a:solidFill>
                  <a:srgbClr val="2E3C4E"/>
                </a:solidFill>
                <a:latin typeface="GE SS Two Light" pitchFamily="34" charset="0"/>
                <a:ea typeface="GE SS Two Light" pitchFamily="34" charset="-122"/>
                <a:cs typeface="GE SS Two Light" pitchFamily="34" charset="-120"/>
              </a:rPr>
              <a:t>—</a:t>
            </a:r>
            <a:r>
              <a:rPr lang="ar-SA" altLang="en-US" sz="2800" b="1" dirty="0">
                <a:solidFill>
                  <a:srgbClr val="2E3C4E"/>
                </a:solidFill>
                <a:latin typeface="GE SS Two Light" pitchFamily="34" charset="0"/>
                <a:ea typeface="GE SS Two Light" pitchFamily="34" charset="-122"/>
                <a:cs typeface="GE SS Two Light" pitchFamily="34" charset="-120"/>
              </a:rPr>
              <a:t> </a:t>
            </a:r>
            <a:r>
              <a:rPr lang="ar-SA" altLang="en-US" sz="2500" dirty="0">
                <a:solidFill>
                  <a:srgbClr val="2E3C4E"/>
                </a:solidFill>
                <a:latin typeface="GE SS Two Light" pitchFamily="34" charset="0"/>
                <a:ea typeface="GE SS Two Light" pitchFamily="34" charset="-122"/>
                <a:cs typeface="GE SS Two Light" pitchFamily="34" charset="-120"/>
              </a:rPr>
              <a:t>تقييم النشاط</a:t>
            </a:r>
            <a:r>
              <a:rPr lang="ar-JO" altLang="en-US" sz="2500" dirty="0">
                <a:solidFill>
                  <a:srgbClr val="2E3C4E"/>
                </a:solidFill>
                <a:latin typeface="GE SS Two Light" pitchFamily="34" charset="0"/>
                <a:ea typeface="GE SS Two Light" pitchFamily="34" charset="-122"/>
                <a:cs typeface="GE SS Two Light" pitchFamily="34" charset="-120"/>
              </a:rPr>
              <a:t>:</a:t>
            </a:r>
            <a:r>
              <a:rPr lang="ar-SA" altLang="en-US" sz="2500" dirty="0">
                <a:solidFill>
                  <a:srgbClr val="2E3C4E"/>
                </a:solidFill>
                <a:latin typeface="GE SS Two Light" pitchFamily="34" charset="0"/>
                <a:ea typeface="GE SS Two Light" pitchFamily="34" charset="-122"/>
                <a:cs typeface="GE SS Two Light" pitchFamily="34" charset="-120"/>
              </a:rPr>
              <a:t> ربط خريجي مراكز التدريب المهني </a:t>
            </a:r>
            <a:r>
              <a:rPr lang="ar-JO" altLang="en-US" sz="2500" dirty="0">
                <a:solidFill>
                  <a:srgbClr val="2E3C4E"/>
                </a:solidFill>
                <a:latin typeface="GE SS Two Light" pitchFamily="34" charset="0"/>
                <a:ea typeface="GE SS Two Light" pitchFamily="34" charset="-122"/>
                <a:cs typeface="GE SS Two Light" pitchFamily="34" charset="-120"/>
              </a:rPr>
              <a:t>– (الأردن مثالاً)؛</a:t>
            </a:r>
            <a:r>
              <a:rPr lang="ar-SA" altLang="en-US" sz="2500" dirty="0">
                <a:solidFill>
                  <a:srgbClr val="2E3C4E"/>
                </a:solidFill>
                <a:latin typeface="GE SS Two Light" pitchFamily="34" charset="0"/>
                <a:ea typeface="GE SS Two Light" pitchFamily="34" charset="-122"/>
                <a:cs typeface="GE SS Two Light" pitchFamily="34" charset="-120"/>
              </a:rPr>
              <a:t> بأسواق العمل المحلية</a:t>
            </a:r>
            <a:r>
              <a:rPr lang="ar-JO" altLang="en-US" sz="2500" dirty="0">
                <a:solidFill>
                  <a:srgbClr val="2E3C4E"/>
                </a:solidFill>
                <a:latin typeface="GE SS Two Light" pitchFamily="34" charset="0"/>
                <a:ea typeface="GE SS Two Light" pitchFamily="34" charset="-122"/>
                <a:cs typeface="GE SS Two Light" pitchFamily="34" charset="-120"/>
              </a:rPr>
              <a:t> (سيناريو توضيحي)</a:t>
            </a:r>
            <a:endParaRPr lang="ar-SA" sz="2500" dirty="0"/>
          </a:p>
        </p:txBody>
      </p:sp>
      <p:sp>
        <p:nvSpPr>
          <p:cNvPr id="5" name="Shape 1"/>
          <p:cNvSpPr/>
          <p:nvPr/>
        </p:nvSpPr>
        <p:spPr>
          <a:xfrm>
            <a:off x="3901283" y="2249190"/>
            <a:ext cx="3086618" cy="2135386"/>
          </a:xfrm>
          <a:prstGeom prst="roundRect">
            <a:avLst>
              <a:gd name="adj" fmla="val 14268"/>
            </a:avLst>
          </a:prstGeom>
          <a:solidFill>
            <a:srgbClr val="FFFFFF"/>
          </a:solidFill>
          <a:ln w="25399">
            <a:solidFill>
              <a:srgbClr val="00AEEF"/>
            </a:solidFill>
            <a:prstDash val="solid"/>
          </a:ln>
        </p:spPr>
      </p:sp>
      <p:sp>
        <p:nvSpPr>
          <p:cNvPr id="6" name="Text 2"/>
          <p:cNvSpPr/>
          <p:nvPr/>
        </p:nvSpPr>
        <p:spPr>
          <a:xfrm>
            <a:off x="4129778" y="2477691"/>
            <a:ext cx="262962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المشكلة</a:t>
            </a:r>
            <a:endParaRPr lang="ar-SA" sz="2100" dirty="0"/>
          </a:p>
        </p:txBody>
      </p:sp>
      <p:sp>
        <p:nvSpPr>
          <p:cNvPr id="7" name="Text 3"/>
          <p:cNvSpPr/>
          <p:nvPr/>
        </p:nvSpPr>
        <p:spPr>
          <a:xfrm>
            <a:off x="4129778" y="2921397"/>
            <a:ext cx="2629628" cy="926009"/>
          </a:xfrm>
          <a:prstGeom prst="rect">
            <a:avLst/>
          </a:prstGeom>
          <a:noFill/>
          <a:ln/>
        </p:spPr>
        <p:txBody>
          <a:bodyPr wrap="square" lIns="0" tIns="0" rIns="0" bIns="0" rtlCol="0" anchor="t">
            <a:no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ارتفاع معدلات البطالة بين الشباب خريجي مراكز التدريب المهني – الأردن مثال وفجوة المهارات بين مخرجات التدريب واحتياجات سوق العمل المتغيرة</a:t>
            </a:r>
            <a:endParaRPr lang="ar-SA" sz="1600" dirty="0"/>
          </a:p>
        </p:txBody>
      </p:sp>
      <p:sp>
        <p:nvSpPr>
          <p:cNvPr id="8" name="Shape 4"/>
          <p:cNvSpPr/>
          <p:nvPr/>
        </p:nvSpPr>
        <p:spPr>
          <a:xfrm>
            <a:off x="631908" y="2249190"/>
            <a:ext cx="3086618" cy="2135386"/>
          </a:xfrm>
          <a:prstGeom prst="roundRect">
            <a:avLst>
              <a:gd name="adj" fmla="val 14268"/>
            </a:avLst>
          </a:prstGeom>
          <a:solidFill>
            <a:srgbClr val="FFFFFF"/>
          </a:solidFill>
          <a:ln w="25399">
            <a:solidFill>
              <a:srgbClr val="00AEEF"/>
            </a:solidFill>
            <a:prstDash val="solid"/>
          </a:ln>
        </p:spPr>
      </p:sp>
      <p:sp>
        <p:nvSpPr>
          <p:cNvPr id="9" name="Text 5"/>
          <p:cNvSpPr/>
          <p:nvPr/>
        </p:nvSpPr>
        <p:spPr>
          <a:xfrm>
            <a:off x="860403" y="2477691"/>
            <a:ext cx="2629628"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الحل المطبق</a:t>
            </a:r>
            <a:endParaRPr lang="ar-SA" sz="2100" dirty="0"/>
          </a:p>
        </p:txBody>
      </p:sp>
      <p:sp>
        <p:nvSpPr>
          <p:cNvPr id="10" name="Text 6"/>
          <p:cNvSpPr/>
          <p:nvPr/>
        </p:nvSpPr>
        <p:spPr>
          <a:xfrm>
            <a:off x="860403" y="2921397"/>
            <a:ext cx="2629628" cy="1234678"/>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مرحلتان: تدريب مهني داخل مراكز </a:t>
            </a:r>
            <a:r>
              <a:rPr lang="ar-JO" altLang="en-US" sz="1550" dirty="0">
                <a:solidFill>
                  <a:srgbClr val="384653"/>
                </a:solidFill>
                <a:latin typeface="WinSoft Pro Medium" pitchFamily="34" charset="0"/>
                <a:ea typeface="WinSoft Pro Medium" pitchFamily="34" charset="-122"/>
                <a:cs typeface="WinSoft Pro Medium" pitchFamily="34" charset="-120"/>
              </a:rPr>
              <a:t>التدريب المهني</a:t>
            </a:r>
            <a:r>
              <a:rPr lang="ar-SA" altLang="en-US" sz="1550" dirty="0">
                <a:solidFill>
                  <a:srgbClr val="384653"/>
                </a:solidFill>
                <a:latin typeface="WinSoft Pro Medium" pitchFamily="34" charset="0"/>
                <a:ea typeface="WinSoft Pro Medium" pitchFamily="34" charset="-122"/>
                <a:cs typeface="WinSoft Pro Medium" pitchFamily="34" charset="-120"/>
              </a:rPr>
              <a:t> (6 أشهر–سنتان)، تليها مرحلة تدريب عملي إلزامية داخل مؤسسات القطاع الخاص</a:t>
            </a:r>
            <a:endParaRPr lang="ar-SA" sz="1550" dirty="0"/>
          </a:p>
        </p:txBody>
      </p:sp>
      <p:sp>
        <p:nvSpPr>
          <p:cNvPr id="11" name="Shape 7"/>
          <p:cNvSpPr/>
          <p:nvPr/>
        </p:nvSpPr>
        <p:spPr>
          <a:xfrm>
            <a:off x="631908" y="4567337"/>
            <a:ext cx="6355993" cy="1518047"/>
          </a:xfrm>
          <a:prstGeom prst="roundRect">
            <a:avLst>
              <a:gd name="adj" fmla="val 20070"/>
            </a:avLst>
          </a:prstGeom>
          <a:solidFill>
            <a:srgbClr val="FFFFFF"/>
          </a:solidFill>
          <a:ln w="25399">
            <a:solidFill>
              <a:srgbClr val="00AEEF"/>
            </a:solidFill>
            <a:prstDash val="solid"/>
          </a:ln>
        </p:spPr>
      </p:sp>
      <p:sp>
        <p:nvSpPr>
          <p:cNvPr id="12" name="Text 8"/>
          <p:cNvSpPr/>
          <p:nvPr/>
        </p:nvSpPr>
        <p:spPr>
          <a:xfrm>
            <a:off x="860403" y="4795838"/>
            <a:ext cx="589900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النتائج</a:t>
            </a:r>
            <a:endParaRPr lang="ar-SA" sz="2100" dirty="0"/>
          </a:p>
        </p:txBody>
      </p:sp>
      <p:sp>
        <p:nvSpPr>
          <p:cNvPr id="13" name="Text 9"/>
          <p:cNvSpPr/>
          <p:nvPr/>
        </p:nvSpPr>
        <p:spPr>
          <a:xfrm>
            <a:off x="860403" y="5239544"/>
            <a:ext cx="5899002" cy="61733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نسب تشغيل مرتفعة نسبيًا مقارنة بالتعليم النظري، وتقليل اعتماد الشباب على المساعدات الإغاثية</a:t>
            </a:r>
            <a:endParaRPr lang="ar-SA" sz="1600" dirty="0"/>
          </a:p>
        </p:txBody>
      </p:sp>
    </p:spTree>
    <p:extLst>
      <p:ext uri="{BB962C8B-B14F-4D97-AF65-F5344CB8AC3E}">
        <p14:creationId xmlns:p14="http://schemas.microsoft.com/office/powerpoint/2010/main" val="277058383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69342"/>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التكيف مع بيئة</a:t>
            </a:r>
            <a:r>
              <a:rPr lang="ar-SA" altLang="en-US" sz="3600" dirty="0">
                <a:solidFill>
                  <a:srgbClr val="2E3C4E"/>
                </a:solidFill>
                <a:latin typeface="GE SS Two Light" pitchFamily="34" charset="0"/>
                <a:ea typeface="GE SS Two Light" pitchFamily="34" charset="-122"/>
                <a:cs typeface="GE SS Two Light" pitchFamily="34" charset="-120"/>
              </a:rPr>
              <a:t> مراكز التدريب المهني </a:t>
            </a:r>
            <a:endParaRPr lang="ar-SA" sz="3500" dirty="0"/>
          </a:p>
        </p:txBody>
      </p:sp>
      <p:sp>
        <p:nvSpPr>
          <p:cNvPr id="4" name="Text 1"/>
          <p:cNvSpPr/>
          <p:nvPr/>
        </p:nvSpPr>
        <p:spPr>
          <a:xfrm>
            <a:off x="6347658" y="1768277"/>
            <a:ext cx="494761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الشراكات مع أصحاب العمل</a:t>
            </a:r>
            <a:endParaRPr lang="ar-SA" sz="1750" dirty="0"/>
          </a:p>
        </p:txBody>
      </p:sp>
      <p:sp>
        <p:nvSpPr>
          <p:cNvPr id="5" name="Text 2"/>
          <p:cNvSpPr/>
          <p:nvPr/>
        </p:nvSpPr>
        <p:spPr>
          <a:xfrm>
            <a:off x="6347658" y="2122785"/>
            <a:ext cx="4947618" cy="473869"/>
          </a:xfrm>
          <a:prstGeom prst="rect">
            <a:avLst/>
          </a:prstGeom>
          <a:noFill/>
          <a:ln/>
        </p:spPr>
        <p:txBody>
          <a:bodyPr wrap="square" lIns="0" tIns="0" rIns="0" bIns="0" rtlCol="0" anchor="t">
            <a:normAutofit fontScale="92500" lnSpcReduction="200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تشكيل لجان استشارية محلية من القطاع الخاص للمشاركة في تحديث المناهج وتوفير فرص تدريب منتهي بالتشغيل.</a:t>
            </a:r>
            <a:endParaRPr lang="ar-SA" sz="1600" dirty="0"/>
          </a:p>
        </p:txBody>
      </p:sp>
      <p:sp>
        <p:nvSpPr>
          <p:cNvPr id="7" name="Text 3"/>
          <p:cNvSpPr/>
          <p:nvPr/>
        </p:nvSpPr>
        <p:spPr>
          <a:xfrm>
            <a:off x="820221" y="1768277"/>
            <a:ext cx="4947717"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المرونة والشمولية</a:t>
            </a:r>
            <a:endParaRPr lang="ar-SA" sz="1750" dirty="0"/>
          </a:p>
        </p:txBody>
      </p:sp>
      <p:sp>
        <p:nvSpPr>
          <p:cNvPr id="8" name="Text 4"/>
          <p:cNvSpPr/>
          <p:nvPr/>
        </p:nvSpPr>
        <p:spPr>
          <a:xfrm>
            <a:off x="820221" y="2122785"/>
            <a:ext cx="4947717" cy="473869"/>
          </a:xfrm>
          <a:prstGeom prst="rect">
            <a:avLst/>
          </a:prstGeom>
          <a:noFill/>
          <a:ln/>
        </p:spPr>
        <p:txBody>
          <a:bodyPr wrap="square" lIns="0" tIns="0" rIns="0" bIns="0" rtlCol="0" anchor="t">
            <a:normAutofit fontScale="85000" lnSpcReduction="100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استهداف الفئات الأقل حظًا، وتوفير مسارات قصيرة الأجل للتخصصات ذات الطلب العالي (مثل صيانة الهواتف، الطاقة الشمسية، كهرباء وميكانيك السيارات الهجينة).</a:t>
            </a:r>
            <a:endParaRPr lang="ar-SA" sz="1600" dirty="0"/>
          </a:p>
        </p:txBody>
      </p:sp>
      <p:sp>
        <p:nvSpPr>
          <p:cNvPr id="10" name="Text 5"/>
          <p:cNvSpPr/>
          <p:nvPr/>
        </p:nvSpPr>
        <p:spPr>
          <a:xfrm>
            <a:off x="6347658" y="3100189"/>
            <a:ext cx="4947618"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التوجيه المهني</a:t>
            </a:r>
            <a:endParaRPr lang="ar-SA" sz="1750" dirty="0"/>
          </a:p>
        </p:txBody>
      </p:sp>
      <p:sp>
        <p:nvSpPr>
          <p:cNvPr id="11" name="Text 6"/>
          <p:cNvSpPr/>
          <p:nvPr/>
        </p:nvSpPr>
        <p:spPr>
          <a:xfrm>
            <a:off x="6347658" y="3454698"/>
            <a:ext cx="4947618" cy="473869"/>
          </a:xfrm>
          <a:prstGeom prst="rect">
            <a:avLst/>
          </a:prstGeom>
          <a:noFill/>
          <a:ln/>
        </p:spPr>
        <p:txBody>
          <a:bodyPr wrap="square" lIns="0" tIns="0" rIns="0" bIns="0" rtlCol="0" anchor="t">
            <a:normAutofit fontScale="92500" lnSpcReduction="20000"/>
          </a:bodyPr>
          <a:lstStyle/>
          <a:p>
            <a:pPr marL="0" indent="0" algn="r" rtl="1">
              <a:lnSpc>
                <a:spcPct val="11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رفع مستوى جاهزية التوجيه والإرشاد المهني الوظيفي داخل البرنامج لتعريف الخريجين بحقوقهم وسبل الاندماج.</a:t>
            </a:r>
            <a:endParaRPr lang="ar-SA" sz="1600" dirty="0"/>
          </a:p>
        </p:txBody>
      </p:sp>
      <p:sp>
        <p:nvSpPr>
          <p:cNvPr id="13" name="Text 7"/>
          <p:cNvSpPr/>
          <p:nvPr/>
        </p:nvSpPr>
        <p:spPr>
          <a:xfrm>
            <a:off x="820221" y="3100189"/>
            <a:ext cx="4947717" cy="1167011"/>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معدلات التشغيل</a:t>
            </a:r>
            <a:endParaRPr lang="ar-JO" altLang="en-US" sz="2000" dirty="0">
              <a:solidFill>
                <a:srgbClr val="384653"/>
              </a:solidFill>
              <a:latin typeface="GE SS Two Light" pitchFamily="34" charset="0"/>
              <a:ea typeface="GE SS Two Light" pitchFamily="34" charset="-122"/>
              <a:cs typeface="GE SS Two Light" pitchFamily="34" charset="-120"/>
            </a:endParaRPr>
          </a:p>
          <a:p>
            <a:pPr algn="r" rtl="1">
              <a:lnSpc>
                <a:spcPct val="117000"/>
              </a:lnSpc>
            </a:pPr>
            <a:r>
              <a:rPr lang="ar-SA" altLang="en-US" sz="2000" dirty="0">
                <a:solidFill>
                  <a:srgbClr val="384653"/>
                </a:solidFill>
                <a:latin typeface="GE SS Two Light" pitchFamily="34" charset="0"/>
                <a:ea typeface="GE SS Two Light" pitchFamily="34" charset="-122"/>
                <a:cs typeface="GE SS Two Light" pitchFamily="34" charset="-120"/>
              </a:rPr>
              <a:t> </a:t>
            </a:r>
            <a:r>
              <a:rPr lang="ar-SA" altLang="en-US" sz="1600" dirty="0">
                <a:solidFill>
                  <a:srgbClr val="384653"/>
                </a:solidFill>
                <a:latin typeface="WinSoft Pro Medium" pitchFamily="34" charset="0"/>
                <a:ea typeface="WinSoft Pro Medium" pitchFamily="34" charset="-122"/>
                <a:cs typeface="WinSoft Pro Medium" pitchFamily="34" charset="-120"/>
              </a:rPr>
              <a:t>أثبتت التقارير المؤسسية ل</a:t>
            </a:r>
            <a:r>
              <a:rPr lang="ar-JO" altLang="en-US" sz="1600" dirty="0">
                <a:solidFill>
                  <a:srgbClr val="384653"/>
                </a:solidFill>
                <a:latin typeface="WinSoft Pro Medium" pitchFamily="34" charset="0"/>
                <a:ea typeface="WinSoft Pro Medium" pitchFamily="34" charset="-122"/>
                <a:cs typeface="WinSoft Pro Medium" pitchFamily="34" charset="-120"/>
              </a:rPr>
              <a:t>مراكز التدريب المهني</a:t>
            </a:r>
            <a:r>
              <a:rPr lang="ar-SA" altLang="en-US" sz="1600" dirty="0">
                <a:solidFill>
                  <a:srgbClr val="384653"/>
                </a:solidFill>
                <a:latin typeface="WinSoft Pro Medium" pitchFamily="34" charset="0"/>
                <a:ea typeface="WinSoft Pro Medium" pitchFamily="34" charset="-122"/>
                <a:cs typeface="WinSoft Pro Medium" pitchFamily="34" charset="-120"/>
              </a:rPr>
              <a:t> أن خريجي هذا النظام يحققون نسب تشغيل مرتفعة نسبياً مقارنة بالتعليم النظري الخالص</a:t>
            </a:r>
            <a:endParaRPr lang="ar-SA" sz="1600" dirty="0">
              <a:solidFill>
                <a:srgbClr val="384653"/>
              </a:solidFill>
              <a:latin typeface="WinSoft Pro Medium" pitchFamily="34" charset="0"/>
              <a:ea typeface="WinSoft Pro Medium" pitchFamily="34" charset="-122"/>
              <a:cs typeface="WinSoft Pro Medium" pitchFamily="34" charset="-120"/>
            </a:endParaRPr>
          </a:p>
        </p:txBody>
      </p:sp>
      <p:sp>
        <p:nvSpPr>
          <p:cNvPr id="15" name="Text 8"/>
          <p:cNvSpPr/>
          <p:nvPr/>
        </p:nvSpPr>
        <p:spPr>
          <a:xfrm>
            <a:off x="6347658" y="4751983"/>
            <a:ext cx="4947618" cy="1039217"/>
          </a:xfrm>
          <a:prstGeom prst="rect">
            <a:avLst/>
          </a:prstGeom>
          <a:noFill/>
          <a:ln/>
        </p:spPr>
        <p:txBody>
          <a:bodyPr wrap="square" lIns="0" tIns="0" rIns="0" bIns="0" rtlCol="0" anchor="t">
            <a:normAutofit/>
          </a:bodyPr>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 الاستدامة والاعتماد على الذات</a:t>
            </a:r>
            <a:endParaRPr lang="ar-JO" altLang="en-US" sz="2000" dirty="0">
              <a:solidFill>
                <a:srgbClr val="384653"/>
              </a:solidFill>
              <a:latin typeface="GE SS Two Light" pitchFamily="34" charset="0"/>
              <a:ea typeface="GE SS Two Light" pitchFamily="34" charset="-122"/>
              <a:cs typeface="GE SS Two Light" pitchFamily="34" charset="-120"/>
            </a:endParaRPr>
          </a:p>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 </a:t>
            </a:r>
            <a:r>
              <a:rPr lang="ar-SA" altLang="en-US" sz="1600" dirty="0">
                <a:solidFill>
                  <a:srgbClr val="384653"/>
                </a:solidFill>
                <a:latin typeface="WinSoft Pro Medium" pitchFamily="34" charset="0"/>
                <a:ea typeface="WinSoft Pro Medium" pitchFamily="34" charset="-122"/>
                <a:cs typeface="WinSoft Pro Medium" pitchFamily="34" charset="-120"/>
              </a:rPr>
              <a:t>تقليل اعتماد الشباب على المساعدات الإغاثية عبر تمكينهم من دخول سوق العمل بمهارات معترف بها</a:t>
            </a:r>
            <a:r>
              <a:rPr lang="ar-SA" altLang="en-US" sz="2000" dirty="0">
                <a:solidFill>
                  <a:srgbClr val="384653"/>
                </a:solidFill>
                <a:latin typeface="GE SS Two Light" pitchFamily="34" charset="0"/>
                <a:ea typeface="GE SS Two Light" pitchFamily="34" charset="-122"/>
                <a:cs typeface="GE SS Two Light" pitchFamily="34" charset="-120"/>
              </a:rPr>
              <a:t>.</a:t>
            </a:r>
            <a:endParaRPr lang="ar-SA" sz="2000" dirty="0"/>
          </a:p>
        </p:txBody>
      </p:sp>
      <p:sp>
        <p:nvSpPr>
          <p:cNvPr id="17" name="Shape 8">
            <a:extLst>
              <a:ext uri="{FF2B5EF4-FFF2-40B4-BE49-F238E27FC236}">
                <a16:creationId xmlns:a16="http://schemas.microsoft.com/office/drawing/2014/main" id="{79716499-32EC-D944-4E1C-8BB31ABCB9F8}"/>
              </a:ext>
            </a:extLst>
          </p:cNvPr>
          <p:cNvSpPr/>
          <p:nvPr/>
        </p:nvSpPr>
        <p:spPr>
          <a:xfrm>
            <a:off x="2645849" y="3403600"/>
            <a:ext cx="3087809" cy="50800"/>
          </a:xfrm>
          <a:prstGeom prst="rect">
            <a:avLst/>
          </a:prstGeom>
          <a:solidFill>
            <a:srgbClr val="00AEEF"/>
          </a:solidFill>
          <a:ln/>
        </p:spPr>
      </p:sp>
      <p:sp>
        <p:nvSpPr>
          <p:cNvPr id="19" name="Shape 8">
            <a:extLst>
              <a:ext uri="{FF2B5EF4-FFF2-40B4-BE49-F238E27FC236}">
                <a16:creationId xmlns:a16="http://schemas.microsoft.com/office/drawing/2014/main" id="{F3B274A2-9093-FA3F-3253-D4590DC2708A}"/>
              </a:ext>
            </a:extLst>
          </p:cNvPr>
          <p:cNvSpPr/>
          <p:nvPr/>
        </p:nvSpPr>
        <p:spPr>
          <a:xfrm>
            <a:off x="8208784" y="2071687"/>
            <a:ext cx="3087809" cy="50800"/>
          </a:xfrm>
          <a:prstGeom prst="rect">
            <a:avLst/>
          </a:prstGeom>
          <a:solidFill>
            <a:srgbClr val="00AEEF"/>
          </a:solidFill>
          <a:ln/>
        </p:spPr>
      </p:sp>
      <p:sp>
        <p:nvSpPr>
          <p:cNvPr id="21" name="Shape 8">
            <a:extLst>
              <a:ext uri="{FF2B5EF4-FFF2-40B4-BE49-F238E27FC236}">
                <a16:creationId xmlns:a16="http://schemas.microsoft.com/office/drawing/2014/main" id="{21E1911F-CA59-8F79-887D-41E6553A48A6}"/>
              </a:ext>
            </a:extLst>
          </p:cNvPr>
          <p:cNvSpPr/>
          <p:nvPr/>
        </p:nvSpPr>
        <p:spPr>
          <a:xfrm>
            <a:off x="8207467" y="3403600"/>
            <a:ext cx="3087809" cy="50800"/>
          </a:xfrm>
          <a:prstGeom prst="rect">
            <a:avLst/>
          </a:prstGeom>
          <a:solidFill>
            <a:srgbClr val="00AEEF"/>
          </a:solidFill>
          <a:ln/>
        </p:spPr>
      </p:sp>
      <p:sp>
        <p:nvSpPr>
          <p:cNvPr id="23" name="Shape 8">
            <a:extLst>
              <a:ext uri="{FF2B5EF4-FFF2-40B4-BE49-F238E27FC236}">
                <a16:creationId xmlns:a16="http://schemas.microsoft.com/office/drawing/2014/main" id="{FB423241-F59D-8919-4819-FE9E163EC75E}"/>
              </a:ext>
            </a:extLst>
          </p:cNvPr>
          <p:cNvSpPr/>
          <p:nvPr/>
        </p:nvSpPr>
        <p:spPr>
          <a:xfrm>
            <a:off x="8207467" y="5083076"/>
            <a:ext cx="3087809" cy="50800"/>
          </a:xfrm>
          <a:prstGeom prst="rect">
            <a:avLst/>
          </a:prstGeom>
          <a:solidFill>
            <a:srgbClr val="00AEEF"/>
          </a:solidFill>
          <a:ln/>
        </p:spPr>
      </p:sp>
      <p:sp>
        <p:nvSpPr>
          <p:cNvPr id="25" name="Shape 8">
            <a:extLst>
              <a:ext uri="{FF2B5EF4-FFF2-40B4-BE49-F238E27FC236}">
                <a16:creationId xmlns:a16="http://schemas.microsoft.com/office/drawing/2014/main" id="{A76217EE-C75B-88AD-71F4-4817A6A96B4E}"/>
              </a:ext>
            </a:extLst>
          </p:cNvPr>
          <p:cNvSpPr/>
          <p:nvPr/>
        </p:nvSpPr>
        <p:spPr>
          <a:xfrm>
            <a:off x="2689859" y="2046188"/>
            <a:ext cx="3087809" cy="50800"/>
          </a:xfrm>
          <a:prstGeom prst="rect">
            <a:avLst/>
          </a:prstGeom>
          <a:solidFill>
            <a:srgbClr val="00AEEF"/>
          </a:solidFill>
          <a:ln/>
        </p:spPr>
      </p:sp>
    </p:spTree>
    <p:extLst>
      <p:ext uri="{BB962C8B-B14F-4D97-AF65-F5344CB8AC3E}">
        <p14:creationId xmlns:p14="http://schemas.microsoft.com/office/powerpoint/2010/main" val="400246278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2508548"/>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لماذا هذه الدراسة هي الأنسب؟</a:t>
            </a:r>
            <a:endParaRPr lang="ar-SA" sz="3700" dirty="0"/>
          </a:p>
        </p:txBody>
      </p:sp>
      <p:sp>
        <p:nvSpPr>
          <p:cNvPr id="3" name="Shape 1"/>
          <p:cNvSpPr/>
          <p:nvPr/>
        </p:nvSpPr>
        <p:spPr>
          <a:xfrm>
            <a:off x="11051998" y="3553817"/>
            <a:ext cx="507789" cy="507802"/>
          </a:xfrm>
          <a:prstGeom prst="ellipse">
            <a:avLst/>
          </a:prstGeom>
          <a:solidFill>
            <a:srgbClr val="00AEEF"/>
          </a:solidFill>
          <a:ln w="12700">
            <a:solidFill>
              <a:srgbClr val="0094D5"/>
            </a:solidFill>
            <a:prstDash val="solid"/>
          </a:ln>
        </p:spPr>
      </p:sp>
      <p:sp>
        <p:nvSpPr>
          <p:cNvPr id="4" name="Text 2"/>
          <p:cNvSpPr/>
          <p:nvPr/>
        </p:nvSpPr>
        <p:spPr>
          <a:xfrm>
            <a:off x="11127749" y="3585021"/>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Arial" panose="020B0604020202020204" pitchFamily="34" charset="0"/>
                <a:ea typeface="GE SS Two Light" pitchFamily="34" charset="-122"/>
                <a:cs typeface="Arial" panose="020B0604020202020204" pitchFamily="34" charset="0"/>
              </a:rPr>
              <a:t>1</a:t>
            </a:r>
            <a:endParaRPr lang="en-US" sz="2800" dirty="0">
              <a:latin typeface="Arial" panose="020B0604020202020204" pitchFamily="34" charset="0"/>
              <a:cs typeface="Arial" panose="020B0604020202020204" pitchFamily="34" charset="0"/>
            </a:endParaRPr>
          </a:p>
        </p:txBody>
      </p:sp>
      <p:sp>
        <p:nvSpPr>
          <p:cNvPr id="5" name="Text 3"/>
          <p:cNvSpPr/>
          <p:nvPr/>
        </p:nvSpPr>
        <p:spPr>
          <a:xfrm>
            <a:off x="6236933" y="3627140"/>
            <a:ext cx="4589447"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تتطابق مع استراتيجيات التحديث التي تقودها </a:t>
            </a:r>
            <a:r>
              <a:rPr lang="ar-JO" altLang="en-US" sz="2400" dirty="0">
                <a:solidFill>
                  <a:srgbClr val="384653"/>
                </a:solidFill>
                <a:latin typeface="WinSoft Pro Medium" pitchFamily="34" charset="0"/>
                <a:ea typeface="WinSoft Pro Medium" pitchFamily="34" charset="-122"/>
                <a:cs typeface="WinSoft Pro Medium" pitchFamily="34" charset="-120"/>
              </a:rPr>
              <a:t>مراكز التدريب المهني</a:t>
            </a:r>
            <a:r>
              <a:rPr lang="ar-SA" altLang="en-US" sz="2400" dirty="0">
                <a:solidFill>
                  <a:srgbClr val="384653"/>
                </a:solidFill>
                <a:latin typeface="WinSoft Pro Medium" pitchFamily="34" charset="0"/>
                <a:ea typeface="WinSoft Pro Medium" pitchFamily="34" charset="-122"/>
                <a:cs typeface="WinSoft Pro Medium" pitchFamily="34" charset="-120"/>
              </a:rPr>
              <a:t> لربط برامج الـ TVET باحتياجات ال</a:t>
            </a:r>
            <a:r>
              <a:rPr lang="ar-JO" altLang="en-US" sz="2400" dirty="0">
                <a:solidFill>
                  <a:srgbClr val="384653"/>
                </a:solidFill>
                <a:latin typeface="WinSoft Pro Medium" pitchFamily="34" charset="0"/>
                <a:ea typeface="WinSoft Pro Medium" pitchFamily="34" charset="-122"/>
                <a:cs typeface="WinSoft Pro Medium" pitchFamily="34" charset="-120"/>
              </a:rPr>
              <a:t>دول المضيفة.</a:t>
            </a:r>
            <a:endParaRPr lang="ar-SA" sz="2400" dirty="0"/>
          </a:p>
        </p:txBody>
      </p:sp>
      <p:sp>
        <p:nvSpPr>
          <p:cNvPr id="6" name="Shape 4"/>
          <p:cNvSpPr/>
          <p:nvPr/>
        </p:nvSpPr>
        <p:spPr>
          <a:xfrm>
            <a:off x="5447072" y="3553817"/>
            <a:ext cx="507789" cy="507802"/>
          </a:xfrm>
          <a:prstGeom prst="ellipse">
            <a:avLst/>
          </a:prstGeom>
          <a:solidFill>
            <a:srgbClr val="00AEEF"/>
          </a:solidFill>
          <a:ln w="12700">
            <a:solidFill>
              <a:srgbClr val="0094D5"/>
            </a:solidFill>
            <a:prstDash val="solid"/>
          </a:ln>
        </p:spPr>
      </p:sp>
      <p:sp>
        <p:nvSpPr>
          <p:cNvPr id="7" name="Text 5"/>
          <p:cNvSpPr/>
          <p:nvPr/>
        </p:nvSpPr>
        <p:spPr>
          <a:xfrm>
            <a:off x="5522824" y="3585021"/>
            <a:ext cx="356286" cy="445393"/>
          </a:xfrm>
          <a:prstGeom prst="rect">
            <a:avLst/>
          </a:prstGeom>
          <a:noFill/>
          <a:ln/>
        </p:spPr>
        <p:txBody>
          <a:bodyPr wrap="none" lIns="0" tIns="0" rIns="0" bIns="0" rtlCol="0" anchor="ctr"/>
          <a:lstStyle/>
          <a:p>
            <a:pPr marL="0" indent="0" algn="ctr" rtl="1">
              <a:lnSpc>
                <a:spcPct val="100000"/>
              </a:lnSpc>
              <a:buNone/>
            </a:pPr>
            <a:r>
              <a:rPr lang="en-US" sz="2800" dirty="0">
                <a:solidFill>
                  <a:srgbClr val="000000"/>
                </a:solidFill>
                <a:latin typeface="Arial" panose="020B0604020202020204" pitchFamily="34" charset="0"/>
                <a:ea typeface="GE SS Two Light" pitchFamily="34" charset="-122"/>
                <a:cs typeface="Arial" panose="020B0604020202020204" pitchFamily="34" charset="0"/>
              </a:rPr>
              <a:t>2</a:t>
            </a:r>
            <a:endParaRPr lang="en-US" sz="2800" dirty="0">
              <a:latin typeface="Arial" panose="020B0604020202020204" pitchFamily="34" charset="0"/>
              <a:cs typeface="Arial" panose="020B0604020202020204" pitchFamily="34" charset="0"/>
            </a:endParaRPr>
          </a:p>
        </p:txBody>
      </p:sp>
      <p:sp>
        <p:nvSpPr>
          <p:cNvPr id="8" name="Text 6"/>
          <p:cNvSpPr/>
          <p:nvPr/>
        </p:nvSpPr>
        <p:spPr>
          <a:xfrm>
            <a:off x="631908" y="3627140"/>
            <a:ext cx="4589546" cy="722313"/>
          </a:xfrm>
          <a:prstGeom prst="rect">
            <a:avLst/>
          </a:prstGeom>
          <a:noFill/>
          <a:ln/>
        </p:spPr>
        <p:txBody>
          <a:bodyPr wrap="square" lIns="0" tIns="0" rIns="0" bIns="0" rtlCol="0" anchor="t">
            <a:noAutofit/>
          </a:bodyPr>
          <a:lstStyle/>
          <a:p>
            <a:pPr marL="0" indent="0" algn="r" rtl="1">
              <a:lnSpc>
                <a:spcPct val="13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تقدم حلولاً عملية للتغلب على شح الموارد المالية من خلال تفعيل الشراكات الخارجية بدلاً من التمويل المباشر.</a:t>
            </a:r>
            <a:endParaRPr lang="ar-SA" sz="2400" dirty="0"/>
          </a:p>
        </p:txBody>
      </p:sp>
    </p:spTree>
    <p:extLst>
      <p:ext uri="{BB962C8B-B14F-4D97-AF65-F5344CB8AC3E}">
        <p14:creationId xmlns:p14="http://schemas.microsoft.com/office/powerpoint/2010/main" val="11923342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75494"/>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2.2</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معايير تقييم النشاط </a:t>
            </a:r>
            <a:endParaRPr lang="ar-SA" sz="3500" dirty="0"/>
          </a:p>
        </p:txBody>
      </p:sp>
      <p:graphicFrame>
        <p:nvGraphicFramePr>
          <p:cNvPr id="36" name="Table 0"/>
          <p:cNvGraphicFramePr>
            <a:graphicFrameLocks noGrp="1"/>
          </p:cNvGraphicFramePr>
          <p:nvPr>
            <p:extLst>
              <p:ext uri="{D42A27DB-BD31-4B8C-83A1-F6EECF244321}">
                <p14:modId xmlns:p14="http://schemas.microsoft.com/office/powerpoint/2010/main" val="1491340569"/>
              </p:ext>
            </p:extLst>
          </p:nvPr>
        </p:nvGraphicFramePr>
        <p:xfrm>
          <a:off x="384312" y="1586111"/>
          <a:ext cx="11175474" cy="5026722"/>
        </p:xfrm>
        <a:graphic>
          <a:graphicData uri="http://schemas.openxmlformats.org/drawingml/2006/table">
            <a:tbl>
              <a:tblPr/>
              <a:tblGrid>
                <a:gridCol w="5587737">
                  <a:extLst>
                    <a:ext uri="{9D8B030D-6E8A-4147-A177-3AD203B41FA5}">
                      <a16:colId xmlns:a16="http://schemas.microsoft.com/office/drawing/2014/main" val="20000"/>
                    </a:ext>
                  </a:extLst>
                </a:gridCol>
                <a:gridCol w="5587737">
                  <a:extLst>
                    <a:ext uri="{9D8B030D-6E8A-4147-A177-3AD203B41FA5}">
                      <a16:colId xmlns:a16="http://schemas.microsoft.com/office/drawing/2014/main" val="20001"/>
                    </a:ext>
                  </a:extLst>
                </a:gridCol>
              </a:tblGrid>
              <a:tr h="454062">
                <a:tc>
                  <a:txBody>
                    <a:bodyPr/>
                    <a:lstStyle/>
                    <a:p>
                      <a:pPr marL="0" indent="0" algn="ctr">
                        <a:buNone/>
                      </a:pPr>
                      <a:r>
                        <a:rPr lang="en-US" sz="2400" b="1" dirty="0">
                          <a:solidFill>
                            <a:schemeClr val="bg1"/>
                          </a:solidFill>
                          <a:latin typeface="WinSoft Pro" pitchFamily="34" charset="0"/>
                          <a:ea typeface="WinSoft Pro" pitchFamily="34" charset="-122"/>
                          <a:cs typeface="WinSoft Pro" pitchFamily="34" charset="-120"/>
                        </a:rPr>
                        <a:t>               الدرجة             </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               معيار التقييم             </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اختيار الحالة وارتباطها بخدمات التشغيل</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جودة المصادر والأدلة وتوثيقها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تحليل السياق والمشكلة والفئة المستهدفة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تحليل التدخل وأصحاب المصلحة والموارد</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تحليل النتائج والاستناد إلى الأدلة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تحليل التحديات وعوامل النجاح</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استخلاص الدروس وقابلية النقل إلى الأونروا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جودة التوصية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457622">
                <a:tc>
                  <a:txBody>
                    <a:bodyPr/>
                    <a:lstStyle/>
                    <a:p>
                      <a:pPr marL="0" indent="0" algn="ctr">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الـ Case Brief والعرض</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r h="454062">
                <a:tc>
                  <a:txBody>
                    <a:bodyPr/>
                    <a:lstStyle/>
                    <a:p>
                      <a:pPr marL="0" indent="0" algn="ctr">
                        <a:buNone/>
                      </a:pPr>
                      <a:r>
                        <a:rPr lang="en-US" sz="2000" b="1" dirty="0">
                          <a:solidFill>
                            <a:srgbClr val="384653"/>
                          </a:solidFill>
                          <a:latin typeface="WinSoft Pro" pitchFamily="34" charset="0"/>
                          <a:ea typeface="WinSoft Pro" pitchFamily="34" charset="-122"/>
                          <a:cs typeface="WinSoft Pro" pitchFamily="34" charset="-120"/>
                        </a:rPr>
                        <a:t>100             </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a:buNone/>
                      </a:pPr>
                      <a:r>
                        <a:rPr lang="en-US" sz="2000" b="1" dirty="0">
                          <a:solidFill>
                            <a:srgbClr val="384653"/>
                          </a:solidFill>
                          <a:latin typeface="WinSoft Pro" pitchFamily="34" charset="0"/>
                          <a:ea typeface="WinSoft Pro" pitchFamily="34" charset="-122"/>
                          <a:cs typeface="WinSoft Pro" pitchFamily="34" charset="-120"/>
                        </a:rPr>
                        <a:t>               المجموع             </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32611758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14" name="Image 1" descr="preencoded.png"/>
          <p:cNvPicPr>
            <a:picLocks noChangeAspect="1"/>
          </p:cNvPicPr>
          <p:nvPr/>
        </p:nvPicPr>
        <p:blipFill>
          <a:blip r:embed="rId3"/>
          <a:stretch>
            <a:fillRect/>
          </a:stretch>
        </p:blipFill>
        <p:spPr>
          <a:xfrm>
            <a:off x="8601852" y="821234"/>
            <a:ext cx="3476935" cy="5215533"/>
          </a:xfrm>
          <a:prstGeom prst="rect">
            <a:avLst/>
          </a:prstGeom>
        </p:spPr>
      </p:pic>
      <p:sp>
        <p:nvSpPr>
          <p:cNvPr id="15" name="Shape 0"/>
          <p:cNvSpPr/>
          <p:nvPr/>
        </p:nvSpPr>
        <p:spPr>
          <a:xfrm>
            <a:off x="6053978" y="1357511"/>
            <a:ext cx="933923" cy="342999"/>
          </a:xfrm>
          <a:prstGeom prst="roundRect">
            <a:avLst>
              <a:gd name="adj" fmla="val 49999"/>
            </a:avLst>
          </a:prstGeom>
          <a:solidFill>
            <a:srgbClr val="D4E9F7"/>
          </a:solidFill>
          <a:ln/>
        </p:spPr>
      </p:sp>
      <p:sp>
        <p:nvSpPr>
          <p:cNvPr id="16" name="Text 1"/>
          <p:cNvSpPr/>
          <p:nvPr/>
        </p:nvSpPr>
        <p:spPr>
          <a:xfrm>
            <a:off x="5579724" y="1425178"/>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2.3</a:t>
            </a:r>
            <a:endParaRPr lang="ar-SA" sz="1400" dirty="0"/>
          </a:p>
        </p:txBody>
      </p:sp>
      <p:sp>
        <p:nvSpPr>
          <p:cNvPr id="17" name="Text 2"/>
          <p:cNvSpPr/>
          <p:nvPr/>
        </p:nvSpPr>
        <p:spPr>
          <a:xfrm>
            <a:off x="631909" y="1790699"/>
            <a:ext cx="6351988" cy="2264465"/>
          </a:xfrm>
          <a:prstGeom prst="rect">
            <a:avLst/>
          </a:prstGeom>
          <a:noFill/>
          <a:ln/>
        </p:spPr>
        <p:txBody>
          <a:bodyPr wrap="square" lIns="0" tIns="0" rIns="0" bIns="0" rtlCol="0" anchor="t">
            <a:normAutofit/>
          </a:bodyPr>
          <a:lstStyle/>
          <a:p>
            <a:pPr marL="0" indent="0" algn="r" rtl="1">
              <a:lnSpc>
                <a:spcPct val="104000"/>
              </a:lnSpc>
              <a:buNone/>
            </a:pPr>
            <a:r>
              <a:rPr lang="ar-SA" altLang="en-US" sz="4650" dirty="0">
                <a:solidFill>
                  <a:srgbClr val="2E3C4E"/>
                </a:solidFill>
                <a:latin typeface="GE SS Two Light" pitchFamily="34" charset="0"/>
                <a:ea typeface="GE SS Two Light" pitchFamily="34" charset="-122"/>
                <a:cs typeface="GE SS Two Light" pitchFamily="34" charset="-120"/>
              </a:rPr>
              <a:t>النشاط </a:t>
            </a:r>
            <a:r>
              <a:rPr lang="en-US" altLang="en-US" sz="4650" dirty="0">
                <a:solidFill>
                  <a:srgbClr val="2E3C4E"/>
                </a:solidFill>
                <a:latin typeface="Myriad "/>
                <a:ea typeface="GE SS Two Light" pitchFamily="34" charset="-122"/>
                <a:cs typeface="GE SS Two Light" pitchFamily="34" charset="-120"/>
              </a:rPr>
              <a:t>2.3</a:t>
            </a:r>
            <a:r>
              <a:rPr lang="ar-SA" altLang="en-US" sz="4650" dirty="0">
                <a:solidFill>
                  <a:srgbClr val="2E3C4E"/>
                </a:solidFill>
                <a:latin typeface="GE SS Two Light" pitchFamily="34" charset="0"/>
                <a:ea typeface="GE SS Two Light" pitchFamily="34" charset="-122"/>
                <a:cs typeface="GE SS Two Light" pitchFamily="34" charset="-120"/>
              </a:rPr>
              <a:t>— إعداد وتنفيذ دراسة الحالة المجمع عليها لتنفيذها في الأونروا</a:t>
            </a:r>
            <a:endParaRPr lang="ar-SA" sz="4650" dirty="0"/>
          </a:p>
        </p:txBody>
      </p:sp>
      <p:sp>
        <p:nvSpPr>
          <p:cNvPr id="18" name="Text 3"/>
          <p:cNvSpPr/>
          <p:nvPr/>
        </p:nvSpPr>
        <p:spPr>
          <a:xfrm>
            <a:off x="3950990" y="4632722"/>
            <a:ext cx="3036911"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19" name="Text 4"/>
          <p:cNvSpPr/>
          <p:nvPr/>
        </p:nvSpPr>
        <p:spPr>
          <a:xfrm>
            <a:off x="3950990" y="5139234"/>
            <a:ext cx="3036911"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a:t>
            </a:r>
            <a:endParaRPr lang="ar-SA" sz="1750" dirty="0"/>
          </a:p>
        </p:txBody>
      </p:sp>
      <p:sp>
        <p:nvSpPr>
          <p:cNvPr id="20" name="Text 5"/>
          <p:cNvSpPr/>
          <p:nvPr/>
        </p:nvSpPr>
        <p:spPr>
          <a:xfrm>
            <a:off x="631908" y="4632722"/>
            <a:ext cx="3037010"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21" name="Text 6"/>
          <p:cNvSpPr/>
          <p:nvPr/>
        </p:nvSpPr>
        <p:spPr>
          <a:xfrm>
            <a:off x="631908" y="5139234"/>
            <a:ext cx="3037010"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ضمن مجموعات عائلات مهنية</a:t>
            </a:r>
            <a:endParaRPr lang="ar-SA" sz="1750" dirty="0"/>
          </a:p>
        </p:txBody>
      </p:sp>
      <p:sp>
        <p:nvSpPr>
          <p:cNvPr id="22" name="Shape 7"/>
          <p:cNvSpPr/>
          <p:nvPr/>
        </p:nvSpPr>
        <p:spPr>
          <a:xfrm>
            <a:off x="3925591" y="4356298"/>
            <a:ext cx="3087709" cy="50800"/>
          </a:xfrm>
          <a:prstGeom prst="rect">
            <a:avLst/>
          </a:prstGeom>
          <a:solidFill>
            <a:srgbClr val="00AEEF"/>
          </a:solidFill>
          <a:ln/>
        </p:spPr>
      </p:sp>
      <p:sp>
        <p:nvSpPr>
          <p:cNvPr id="23" name="Shape 8"/>
          <p:cNvSpPr/>
          <p:nvPr/>
        </p:nvSpPr>
        <p:spPr>
          <a:xfrm>
            <a:off x="606509" y="4356298"/>
            <a:ext cx="3087809" cy="50800"/>
          </a:xfrm>
          <a:prstGeom prst="rect">
            <a:avLst/>
          </a:prstGeom>
          <a:solidFill>
            <a:srgbClr val="00AEEF"/>
          </a:solidFill>
          <a:ln/>
        </p:spPr>
      </p:sp>
    </p:spTree>
    <p:extLst>
      <p:ext uri="{BB962C8B-B14F-4D97-AF65-F5344CB8AC3E}">
        <p14:creationId xmlns:p14="http://schemas.microsoft.com/office/powerpoint/2010/main" val="32395560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456296" y="815925"/>
            <a:ext cx="10927878" cy="334070"/>
          </a:xfrm>
          <a:prstGeom prst="rect">
            <a:avLst/>
          </a:prstGeom>
          <a:noFill/>
          <a:ln/>
        </p:spPr>
        <p:txBody>
          <a:bodyPr wrap="none" lIns="0" tIns="0" rIns="0" bIns="0" rtlCol="0" anchor="t"/>
          <a:lstStyle/>
          <a:p>
            <a:pPr marL="0" indent="0" algn="r" rtl="1">
              <a:lnSpc>
                <a:spcPct val="104000"/>
              </a:lnSpc>
              <a:buNone/>
            </a:pPr>
            <a:r>
              <a:rPr lang="ar-SA" altLang="en-US" sz="3600" dirty="0">
                <a:solidFill>
                  <a:srgbClr val="2E3C4E"/>
                </a:solidFill>
                <a:latin typeface="GE SS Two Light" pitchFamily="34" charset="0"/>
                <a:ea typeface="GE SS Two Light" pitchFamily="34" charset="-122"/>
                <a:cs typeface="GE SS Two Light" pitchFamily="34" charset="-120"/>
              </a:rPr>
              <a:t>المعرفة </a:t>
            </a:r>
            <a:endParaRPr lang="ar-SA" sz="3600" dirty="0"/>
          </a:p>
        </p:txBody>
      </p:sp>
      <p:sp>
        <p:nvSpPr>
          <p:cNvPr id="5" name="Shape 3"/>
          <p:cNvSpPr/>
          <p:nvPr/>
        </p:nvSpPr>
        <p:spPr>
          <a:xfrm>
            <a:off x="6086323" y="2252266"/>
            <a:ext cx="19050" cy="3893245"/>
          </a:xfrm>
          <a:prstGeom prst="roundRect">
            <a:avLst>
              <a:gd name="adj" fmla="val 49999"/>
            </a:avLst>
          </a:prstGeom>
          <a:solidFill>
            <a:srgbClr val="000000">
              <a:alpha val="8000"/>
            </a:srgbClr>
          </a:solidFill>
          <a:ln/>
        </p:spPr>
      </p:sp>
      <p:sp>
        <p:nvSpPr>
          <p:cNvPr id="6" name="Shape 4"/>
          <p:cNvSpPr/>
          <p:nvPr/>
        </p:nvSpPr>
        <p:spPr>
          <a:xfrm>
            <a:off x="6076798" y="2919809"/>
            <a:ext cx="507789" cy="19050"/>
          </a:xfrm>
          <a:prstGeom prst="roundRect">
            <a:avLst>
              <a:gd name="adj" fmla="val 49999"/>
            </a:avLst>
          </a:prstGeom>
          <a:solidFill>
            <a:srgbClr val="0094D5"/>
          </a:solidFill>
          <a:ln/>
        </p:spPr>
      </p:sp>
      <p:sp>
        <p:nvSpPr>
          <p:cNvPr id="7" name="Shape 5"/>
          <p:cNvSpPr/>
          <p:nvPr/>
        </p:nvSpPr>
        <p:spPr>
          <a:xfrm>
            <a:off x="6032399" y="2865884"/>
            <a:ext cx="126898" cy="126901"/>
          </a:xfrm>
          <a:prstGeom prst="ellipse">
            <a:avLst/>
          </a:prstGeom>
          <a:solidFill>
            <a:srgbClr val="00AEEF"/>
          </a:solidFill>
          <a:ln/>
        </p:spPr>
      </p:sp>
      <p:sp>
        <p:nvSpPr>
          <p:cNvPr id="8" name="Shape 6"/>
          <p:cNvSpPr/>
          <p:nvPr/>
        </p:nvSpPr>
        <p:spPr>
          <a:xfrm>
            <a:off x="6603636" y="2252266"/>
            <a:ext cx="4956150" cy="1354138"/>
          </a:xfrm>
          <a:prstGeom prst="roundRect">
            <a:avLst>
              <a:gd name="adj" fmla="val 18750"/>
            </a:avLst>
          </a:prstGeom>
          <a:solidFill>
            <a:srgbClr val="00AEEF"/>
          </a:solidFill>
          <a:ln w="6350">
            <a:solidFill>
              <a:srgbClr val="00AEEF"/>
            </a:solidFill>
            <a:prstDash val="solid"/>
          </a:ln>
        </p:spPr>
      </p:sp>
      <p:sp>
        <p:nvSpPr>
          <p:cNvPr id="9" name="Text 7"/>
          <p:cNvSpPr/>
          <p:nvPr/>
        </p:nvSpPr>
        <p:spPr>
          <a:xfrm>
            <a:off x="6779249" y="2427883"/>
            <a:ext cx="4604925" cy="930969"/>
          </a:xfrm>
          <a:prstGeom prst="rect">
            <a:avLst/>
          </a:prstGeom>
          <a:noFill/>
          <a:ln/>
        </p:spPr>
        <p:txBody>
          <a:bodyPr wrap="square" lIns="0" tIns="0" rIns="0" bIns="0" rtlCol="0" anchor="t">
            <a:normAutofit/>
          </a:bodyPr>
          <a:lstStyle/>
          <a:p>
            <a:pPr marL="0" indent="0" algn="ctr" rtl="1">
              <a:lnSpc>
                <a:spcPct val="11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معرفة نتاجات النشاط السابق وتوظيفها في تحليل الحالة</a:t>
            </a:r>
            <a:r>
              <a:rPr lang="ar-JO" altLang="en-US" sz="2400" dirty="0">
                <a:solidFill>
                  <a:schemeClr val="bg1"/>
                </a:solidFill>
                <a:latin typeface="WinSoft Pro Medium" pitchFamily="34" charset="0"/>
                <a:ea typeface="WinSoft Pro Medium" pitchFamily="34" charset="-122"/>
                <a:cs typeface="WinSoft Pro Medium" pitchFamily="34" charset="-120"/>
              </a:rPr>
              <a:t> </a:t>
            </a:r>
            <a:r>
              <a:rPr lang="ar-SA" altLang="en-US" sz="2400" dirty="0">
                <a:solidFill>
                  <a:schemeClr val="bg1"/>
                </a:solidFill>
                <a:latin typeface="WinSoft Pro Medium" pitchFamily="34" charset="0"/>
                <a:ea typeface="WinSoft Pro Medium" pitchFamily="34" charset="-122"/>
                <a:cs typeface="WinSoft Pro Medium" pitchFamily="34" charset="-120"/>
              </a:rPr>
              <a:t>مراجعة منهجية دراسة الحالة.</a:t>
            </a:r>
            <a:endParaRPr lang="ar-SA" sz="2400" dirty="0">
              <a:solidFill>
                <a:schemeClr val="bg1"/>
              </a:solidFill>
            </a:endParaRPr>
          </a:p>
        </p:txBody>
      </p:sp>
      <p:sp>
        <p:nvSpPr>
          <p:cNvPr id="10" name="Shape 8"/>
          <p:cNvSpPr/>
          <p:nvPr/>
        </p:nvSpPr>
        <p:spPr>
          <a:xfrm>
            <a:off x="5607108" y="3850779"/>
            <a:ext cx="507789" cy="19050"/>
          </a:xfrm>
          <a:prstGeom prst="roundRect">
            <a:avLst>
              <a:gd name="adj" fmla="val 49999"/>
            </a:avLst>
          </a:prstGeom>
          <a:solidFill>
            <a:srgbClr val="0094D5"/>
          </a:solidFill>
          <a:ln/>
        </p:spPr>
      </p:sp>
      <p:sp>
        <p:nvSpPr>
          <p:cNvPr id="11" name="Shape 9"/>
          <p:cNvSpPr/>
          <p:nvPr/>
        </p:nvSpPr>
        <p:spPr>
          <a:xfrm>
            <a:off x="6032399" y="3796854"/>
            <a:ext cx="126898" cy="126901"/>
          </a:xfrm>
          <a:prstGeom prst="ellipse">
            <a:avLst/>
          </a:prstGeom>
          <a:solidFill>
            <a:srgbClr val="00AEEF"/>
          </a:solidFill>
          <a:ln/>
        </p:spPr>
      </p:sp>
      <p:sp>
        <p:nvSpPr>
          <p:cNvPr id="12" name="Shape 10"/>
          <p:cNvSpPr/>
          <p:nvPr/>
        </p:nvSpPr>
        <p:spPr>
          <a:xfrm>
            <a:off x="631908" y="3183235"/>
            <a:ext cx="4956150" cy="1354138"/>
          </a:xfrm>
          <a:prstGeom prst="roundRect">
            <a:avLst>
              <a:gd name="adj" fmla="val 18750"/>
            </a:avLst>
          </a:prstGeom>
          <a:solidFill>
            <a:srgbClr val="00AEEF"/>
          </a:solidFill>
          <a:ln w="6350">
            <a:solidFill>
              <a:srgbClr val="00AEEF"/>
            </a:solidFill>
            <a:prstDash val="solid"/>
          </a:ln>
        </p:spPr>
      </p:sp>
      <p:sp>
        <p:nvSpPr>
          <p:cNvPr id="13" name="Text 11"/>
          <p:cNvSpPr/>
          <p:nvPr/>
        </p:nvSpPr>
        <p:spPr>
          <a:xfrm>
            <a:off x="807521" y="3358852"/>
            <a:ext cx="4604925" cy="984548"/>
          </a:xfrm>
          <a:prstGeom prst="rect">
            <a:avLst/>
          </a:prstGeom>
          <a:noFill/>
          <a:ln/>
        </p:spPr>
        <p:txBody>
          <a:bodyPr wrap="none" lIns="0" tIns="0" rIns="0" bIns="0" rtlCol="0" anchor="t"/>
          <a:lstStyle/>
          <a:p>
            <a:pPr marL="0" indent="0" algn="ctr" rtl="1">
              <a:lnSpc>
                <a:spcPct val="117000"/>
              </a:lnSpc>
              <a:buNone/>
            </a:pPr>
            <a:r>
              <a:rPr lang="ar-SA" altLang="en-US" sz="2400" dirty="0">
                <a:solidFill>
                  <a:schemeClr val="bg1"/>
                </a:solidFill>
                <a:latin typeface="WinSoft Pro Medium" pitchFamily="34" charset="0"/>
                <a:cs typeface="WinSoft Pro Medium" pitchFamily="34" charset="-120"/>
              </a:rPr>
              <a:t>معرفة الأنظمة والقوانين والإجراءات </a:t>
            </a:r>
            <a:endParaRPr lang="ar-JO" altLang="en-US" sz="2400" dirty="0">
              <a:solidFill>
                <a:schemeClr val="bg1"/>
              </a:solidFill>
              <a:latin typeface="WinSoft Pro Medium" pitchFamily="34" charset="0"/>
              <a:cs typeface="WinSoft Pro Medium" pitchFamily="34" charset="-120"/>
            </a:endParaRPr>
          </a:p>
          <a:p>
            <a:pPr marL="0" indent="0" algn="ctr" rtl="1">
              <a:lnSpc>
                <a:spcPct val="117000"/>
              </a:lnSpc>
              <a:buNone/>
            </a:pPr>
            <a:r>
              <a:rPr lang="ar-SA" altLang="en-US" sz="2400" dirty="0">
                <a:solidFill>
                  <a:schemeClr val="bg1"/>
                </a:solidFill>
                <a:latin typeface="WinSoft Pro Medium" pitchFamily="34" charset="0"/>
                <a:cs typeface="WinSoft Pro Medium" pitchFamily="34" charset="-120"/>
              </a:rPr>
              <a:t>ذات الصلة بالأونروا</a:t>
            </a:r>
            <a:endParaRPr lang="ar-SA" sz="2400" dirty="0">
              <a:solidFill>
                <a:schemeClr val="bg1"/>
              </a:solidFill>
              <a:latin typeface="WinSoft Pro Medium" pitchFamily="34" charset="0"/>
              <a:cs typeface="WinSoft Pro Medium" pitchFamily="34" charset="-120"/>
            </a:endParaRPr>
          </a:p>
        </p:txBody>
      </p:sp>
      <p:sp>
        <p:nvSpPr>
          <p:cNvPr id="14" name="Shape 12"/>
          <p:cNvSpPr/>
          <p:nvPr/>
        </p:nvSpPr>
        <p:spPr>
          <a:xfrm>
            <a:off x="6076798" y="4654748"/>
            <a:ext cx="507789" cy="19050"/>
          </a:xfrm>
          <a:prstGeom prst="roundRect">
            <a:avLst>
              <a:gd name="adj" fmla="val 49999"/>
            </a:avLst>
          </a:prstGeom>
          <a:solidFill>
            <a:srgbClr val="0094D5"/>
          </a:solidFill>
          <a:ln/>
        </p:spPr>
      </p:sp>
      <p:sp>
        <p:nvSpPr>
          <p:cNvPr id="15" name="Shape 13"/>
          <p:cNvSpPr/>
          <p:nvPr/>
        </p:nvSpPr>
        <p:spPr>
          <a:xfrm>
            <a:off x="6032399" y="4600823"/>
            <a:ext cx="126898" cy="126901"/>
          </a:xfrm>
          <a:prstGeom prst="ellipse">
            <a:avLst/>
          </a:prstGeom>
          <a:solidFill>
            <a:srgbClr val="00AEEF"/>
          </a:solidFill>
          <a:ln/>
        </p:spPr>
      </p:sp>
      <p:sp>
        <p:nvSpPr>
          <p:cNvPr id="16" name="Shape 14"/>
          <p:cNvSpPr/>
          <p:nvPr/>
        </p:nvSpPr>
        <p:spPr>
          <a:xfrm>
            <a:off x="6603636" y="3987204"/>
            <a:ext cx="4956150" cy="2025969"/>
          </a:xfrm>
          <a:prstGeom prst="roundRect">
            <a:avLst>
              <a:gd name="adj" fmla="val 18750"/>
            </a:avLst>
          </a:prstGeom>
          <a:solidFill>
            <a:srgbClr val="00AEEF"/>
          </a:solidFill>
          <a:ln w="6350">
            <a:solidFill>
              <a:srgbClr val="00AEEF"/>
            </a:solidFill>
            <a:prstDash val="solid"/>
          </a:ln>
        </p:spPr>
      </p:sp>
      <p:sp>
        <p:nvSpPr>
          <p:cNvPr id="17" name="Text 15"/>
          <p:cNvSpPr/>
          <p:nvPr/>
        </p:nvSpPr>
        <p:spPr>
          <a:xfrm>
            <a:off x="6779249" y="4162822"/>
            <a:ext cx="4604925" cy="1396453"/>
          </a:xfrm>
          <a:prstGeom prst="rect">
            <a:avLst/>
          </a:prstGeom>
          <a:noFill/>
          <a:ln/>
        </p:spPr>
        <p:txBody>
          <a:bodyPr wrap="square" lIns="0" tIns="0" rIns="0" bIns="0" rtlCol="0" anchor="t">
            <a:noAutofit/>
          </a:bodyPr>
          <a:lstStyle/>
          <a:p>
            <a:pPr marL="0" indent="0" algn="r" rtl="1">
              <a:lnSpc>
                <a:spcPct val="11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معرفة خطوات دراسة الحالة وتحليلها، بما يشمل السياق، والمشكلة، والفئة المستهدفة، والتدخل، وأصحاب المصلحة، والموارد، والنتائج، والأدلة، والتحديات، والدروس المستفادة</a:t>
            </a:r>
            <a:endParaRPr lang="ar-SA" sz="2400" dirty="0">
              <a:solidFill>
                <a:schemeClr val="bg1"/>
              </a:solidFill>
            </a:endParaRPr>
          </a:p>
        </p:txBody>
      </p:sp>
      <p:sp>
        <p:nvSpPr>
          <p:cNvPr id="18" name="Shape 16"/>
          <p:cNvSpPr/>
          <p:nvPr/>
        </p:nvSpPr>
        <p:spPr>
          <a:xfrm>
            <a:off x="5607108" y="5458817"/>
            <a:ext cx="507789" cy="19050"/>
          </a:xfrm>
          <a:prstGeom prst="roundRect">
            <a:avLst>
              <a:gd name="adj" fmla="val 49999"/>
            </a:avLst>
          </a:prstGeom>
          <a:solidFill>
            <a:srgbClr val="0094D5"/>
          </a:solidFill>
          <a:ln/>
        </p:spPr>
      </p:sp>
      <p:sp>
        <p:nvSpPr>
          <p:cNvPr id="19" name="Shape 17"/>
          <p:cNvSpPr/>
          <p:nvPr/>
        </p:nvSpPr>
        <p:spPr>
          <a:xfrm>
            <a:off x="6032399" y="5404892"/>
            <a:ext cx="126898" cy="126901"/>
          </a:xfrm>
          <a:prstGeom prst="ellipse">
            <a:avLst/>
          </a:prstGeom>
          <a:solidFill>
            <a:srgbClr val="00AEEF"/>
          </a:solidFill>
          <a:ln/>
        </p:spPr>
      </p:sp>
      <p:sp>
        <p:nvSpPr>
          <p:cNvPr id="20" name="Shape 18"/>
          <p:cNvSpPr/>
          <p:nvPr/>
        </p:nvSpPr>
        <p:spPr>
          <a:xfrm>
            <a:off x="631908" y="4791273"/>
            <a:ext cx="4956150" cy="1354138"/>
          </a:xfrm>
          <a:prstGeom prst="roundRect">
            <a:avLst>
              <a:gd name="adj" fmla="val 18750"/>
            </a:avLst>
          </a:prstGeom>
          <a:solidFill>
            <a:srgbClr val="00AEEF"/>
          </a:solidFill>
          <a:ln w="6350">
            <a:solidFill>
              <a:srgbClr val="00AEEF"/>
            </a:solidFill>
            <a:prstDash val="solid"/>
          </a:ln>
        </p:spPr>
      </p:sp>
      <p:sp>
        <p:nvSpPr>
          <p:cNvPr id="21" name="Text 19"/>
          <p:cNvSpPr/>
          <p:nvPr/>
        </p:nvSpPr>
        <p:spPr>
          <a:xfrm>
            <a:off x="807521" y="4966891"/>
            <a:ext cx="4604925" cy="465484"/>
          </a:xfrm>
          <a:prstGeom prst="rect">
            <a:avLst/>
          </a:prstGeom>
          <a:noFill/>
          <a:ln/>
        </p:spPr>
        <p:txBody>
          <a:bodyPr wrap="none" lIns="0" tIns="0" rIns="0" bIns="0" rtlCol="0" anchor="t"/>
          <a:lstStyle/>
          <a:p>
            <a:pPr marL="0" indent="0" algn="ctr" rtl="1">
              <a:lnSpc>
                <a:spcPct val="11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التمييز بين النتائج والأدلة عند تحليل الحالة وإصدار </a:t>
            </a:r>
            <a:endParaRPr lang="en-US" altLang="en-US" sz="2400" dirty="0">
              <a:solidFill>
                <a:schemeClr val="bg1"/>
              </a:solidFill>
              <a:latin typeface="WinSoft Pro Medium" pitchFamily="34" charset="0"/>
              <a:ea typeface="WinSoft Pro Medium" pitchFamily="34" charset="-122"/>
              <a:cs typeface="WinSoft Pro Medium" pitchFamily="34" charset="-120"/>
            </a:endParaRPr>
          </a:p>
          <a:p>
            <a:pPr marL="0" indent="0" algn="ctr" rtl="1">
              <a:lnSpc>
                <a:spcPct val="117000"/>
              </a:lnSpc>
              <a:buNone/>
            </a:pPr>
            <a:r>
              <a:rPr lang="ar-SA" altLang="en-US" sz="2400" dirty="0">
                <a:solidFill>
                  <a:schemeClr val="bg1"/>
                </a:solidFill>
                <a:latin typeface="WinSoft Pro Medium" pitchFamily="34" charset="0"/>
                <a:ea typeface="WinSoft Pro Medium" pitchFamily="34" charset="-122"/>
                <a:cs typeface="WinSoft Pro Medium" pitchFamily="34" charset="-120"/>
              </a:rPr>
              <a:t>الاستنتاجات</a:t>
            </a:r>
            <a:endParaRPr lang="ar-SA" sz="2400" dirty="0">
              <a:solidFill>
                <a:schemeClr val="bg1"/>
              </a:solidFill>
            </a:endParaRPr>
          </a:p>
        </p:txBody>
      </p:sp>
    </p:spTree>
    <p:extLst>
      <p:ext uri="{BB962C8B-B14F-4D97-AF65-F5344CB8AC3E}">
        <p14:creationId xmlns:p14="http://schemas.microsoft.com/office/powerpoint/2010/main" val="33546991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4"/>
          <a:stretch>
            <a:fillRect/>
          </a:stretch>
        </p:blipFill>
        <p:spPr>
          <a:xfrm>
            <a:off x="8601852" y="821234"/>
            <a:ext cx="3476935" cy="5215533"/>
          </a:xfrm>
          <a:prstGeom prst="rect">
            <a:avLst/>
          </a:prstGeom>
        </p:spPr>
      </p:pic>
      <p:sp>
        <p:nvSpPr>
          <p:cNvPr id="4" name="Text 0"/>
          <p:cNvSpPr/>
          <p:nvPr/>
        </p:nvSpPr>
        <p:spPr>
          <a:xfrm>
            <a:off x="631908" y="2314674"/>
            <a:ext cx="6355993" cy="445492"/>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
                <a:ea typeface="GE SS Two Light" pitchFamily="34" charset="-122"/>
                <a:cs typeface="GE SS Two Light" pitchFamily="34" charset="-120"/>
              </a:rPr>
              <a:t>2.3</a:t>
            </a:r>
            <a:r>
              <a:rPr lang="ar-SA" altLang="en-US" sz="2800" dirty="0">
                <a:solidFill>
                  <a:srgbClr val="2E3C4E"/>
                </a:solidFill>
                <a:latin typeface="GE SS Two Light" pitchFamily="34" charset="0"/>
                <a:ea typeface="GE SS Two Light" pitchFamily="34" charset="-122"/>
                <a:cs typeface="GE SS Two Light" pitchFamily="34" charset="-120"/>
              </a:rPr>
              <a:t>—</a:t>
            </a:r>
            <a:r>
              <a:rPr lang="ar-SA" altLang="en-US" sz="2800" b="1" dirty="0">
                <a:solidFill>
                  <a:srgbClr val="2E3C4E"/>
                </a:solidFill>
                <a:latin typeface="GE SS Two Light" pitchFamily="34" charset="0"/>
                <a:ea typeface="GE SS Two Light" pitchFamily="34" charset="-122"/>
                <a:cs typeface="GE SS Two Light" pitchFamily="34" charset="-120"/>
              </a:rPr>
              <a:t> </a:t>
            </a:r>
            <a:r>
              <a:rPr lang="ar-SA" altLang="en-US" sz="2800" dirty="0">
                <a:solidFill>
                  <a:srgbClr val="2E3C4E"/>
                </a:solidFill>
                <a:latin typeface="GE SS Two Light" pitchFamily="34" charset="0"/>
                <a:ea typeface="GE SS Two Light" pitchFamily="34" charset="-122"/>
                <a:cs typeface="GE SS Two Light" pitchFamily="34" charset="-120"/>
              </a:rPr>
              <a:t>النشاط </a:t>
            </a:r>
            <a:endParaRPr lang="ar-SA" sz="2800" dirty="0"/>
          </a:p>
        </p:txBody>
      </p:sp>
      <p:sp>
        <p:nvSpPr>
          <p:cNvPr id="6" name="Rectangle 5"/>
          <p:cNvSpPr/>
          <p:nvPr/>
        </p:nvSpPr>
        <p:spPr>
          <a:xfrm>
            <a:off x="891901" y="3517966"/>
            <a:ext cx="6096000" cy="1708160"/>
          </a:xfrm>
          <a:prstGeom prst="rect">
            <a:avLst/>
          </a:prstGeom>
        </p:spPr>
        <p:txBody>
          <a:bodyPr>
            <a:spAutoFit/>
          </a:bodyPr>
          <a:lstStyle/>
          <a:p>
            <a:pPr algn="r" rtl="1">
              <a:lnSpc>
                <a:spcPct val="150000"/>
              </a:lnSpc>
              <a:spcAft>
                <a:spcPts val="0"/>
              </a:spcAft>
            </a:pPr>
            <a:r>
              <a:rPr lang="ar-SA" sz="2400" dirty="0">
                <a:solidFill>
                  <a:srgbClr val="384653"/>
                </a:solidFill>
                <a:latin typeface="WinSoft Pro Medium" pitchFamily="34" charset="0"/>
                <a:ea typeface="WinSoft Pro Medium" pitchFamily="34" charset="-122"/>
                <a:cs typeface="WinSoft Pro Medium" pitchFamily="34" charset="-120"/>
              </a:rPr>
              <a:t> يستخدم المتعلم نتائج النشاط السابق (2.2) لتكييف المبادرة المُختارة بما يتماشى مع سياق الأونروا، والعمل على وضع خطة للتنفيذ، أو التجربة الأولية.</a:t>
            </a:r>
            <a:endParaRPr lang="en-US" sz="2400" dirty="0">
              <a:solidFill>
                <a:srgbClr val="384653"/>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119089969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90563"/>
            <a:ext cx="10927878" cy="1336080"/>
          </a:xfrm>
          <a:prstGeom prst="rect">
            <a:avLst/>
          </a:prstGeom>
          <a:noFill/>
          <a:ln/>
        </p:spPr>
        <p:txBody>
          <a:bodyPr wrap="square" lIns="0" tIns="0" rIns="0" bIns="0" rtlCol="0" anchor="t">
            <a:normAutofit lnSpcReduction="10000"/>
          </a:bodyPr>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2.3</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GE SS Two Light" pitchFamily="34" charset="0"/>
                <a:ea typeface="GE SS Two Light" pitchFamily="34" charset="-122"/>
                <a:cs typeface="GE SS Two Light" pitchFamily="34" charset="-120"/>
              </a:rPr>
              <a:t>مبادرة ربط خريجي مراكز التدريب المهني التابعة للأونروا بأسواق العمل المحلية</a:t>
            </a:r>
            <a:endParaRPr lang="ar-SA" sz="4200" dirty="0"/>
          </a:p>
        </p:txBody>
      </p:sp>
      <p:sp>
        <p:nvSpPr>
          <p:cNvPr id="3" name="Text 1"/>
          <p:cNvSpPr/>
          <p:nvPr/>
        </p:nvSpPr>
        <p:spPr>
          <a:xfrm>
            <a:off x="22324" y="2392164"/>
            <a:ext cx="11537463"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لتمكين الشباب اللاجئي، ومواجهة البطالة.</a:t>
            </a:r>
            <a:endParaRPr lang="ar-SA" sz="1550" dirty="0"/>
          </a:p>
        </p:txBody>
      </p:sp>
      <p:graphicFrame>
        <p:nvGraphicFramePr>
          <p:cNvPr id="39" name="Table 0"/>
          <p:cNvGraphicFramePr>
            <a:graphicFrameLocks noGrp="1"/>
          </p:cNvGraphicFramePr>
          <p:nvPr/>
        </p:nvGraphicFramePr>
        <p:xfrm>
          <a:off x="631908" y="2906415"/>
          <a:ext cx="10927878" cy="3025384"/>
        </p:xfrm>
        <a:graphic>
          <a:graphicData uri="http://schemas.openxmlformats.org/drawingml/2006/table">
            <a:tbl>
              <a:tblPr/>
              <a:tblGrid>
                <a:gridCol w="2404133">
                  <a:extLst>
                    <a:ext uri="{9D8B030D-6E8A-4147-A177-3AD203B41FA5}">
                      <a16:colId xmlns:a16="http://schemas.microsoft.com/office/drawing/2014/main" val="20000"/>
                    </a:ext>
                  </a:extLst>
                </a:gridCol>
                <a:gridCol w="2404133">
                  <a:extLst>
                    <a:ext uri="{9D8B030D-6E8A-4147-A177-3AD203B41FA5}">
                      <a16:colId xmlns:a16="http://schemas.microsoft.com/office/drawing/2014/main" val="20001"/>
                    </a:ext>
                  </a:extLst>
                </a:gridCol>
                <a:gridCol w="1967018">
                  <a:extLst>
                    <a:ext uri="{9D8B030D-6E8A-4147-A177-3AD203B41FA5}">
                      <a16:colId xmlns:a16="http://schemas.microsoft.com/office/drawing/2014/main" val="20002"/>
                    </a:ext>
                  </a:extLst>
                </a:gridCol>
                <a:gridCol w="2185576">
                  <a:extLst>
                    <a:ext uri="{9D8B030D-6E8A-4147-A177-3AD203B41FA5}">
                      <a16:colId xmlns:a16="http://schemas.microsoft.com/office/drawing/2014/main" val="20003"/>
                    </a:ext>
                  </a:extLst>
                </a:gridCol>
                <a:gridCol w="1967018">
                  <a:extLst>
                    <a:ext uri="{9D8B030D-6E8A-4147-A177-3AD203B41FA5}">
                      <a16:colId xmlns:a16="http://schemas.microsoft.com/office/drawing/2014/main" val="20004"/>
                    </a:ext>
                  </a:extLst>
                </a:gridCol>
              </a:tblGrid>
              <a:tr h="543804">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الدروس المستفادة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الأدلة والشواهد</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الدعم والتمويل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المستفيدون</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000" b="1" dirty="0">
                          <a:solidFill>
                            <a:srgbClr val="272525"/>
                          </a:solidFill>
                          <a:latin typeface="WinSoft Pro" pitchFamily="34" charset="0"/>
                          <a:ea typeface="WinSoft Pro" pitchFamily="34" charset="-122"/>
                          <a:cs typeface="WinSoft Pro" pitchFamily="34" charset="-120"/>
                        </a:rPr>
                        <a:t>هدف المبادرة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1828800">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ربط المعرفة النظرية بفرص التدريب الميداني، يزيد من نسبة فرص التشغيل الدائم. الحفاظ على الشراكات لاستدامة التمويل والدعم المالي. الانفتاح على سوق العمل في كل الاتجاهات والمجالات.</a:t>
                      </a:r>
                      <a:endParaRPr lang="en-US" sz="18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التفوق الأكاديمي والمهني للخريجين. الطلب المقصود لخريجي تلك المراكز بالتحديد (السيرة الذاتية المهنية للمراكز نفسها). ارتفاع نسبة التشغيل. محاكاة متطلبات سوق العمل في إعداد وتنفيذ المناهج.</a:t>
                      </a:r>
                      <a:endParaRPr lang="en-US" sz="18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المؤسسات الحكومية، القطاع الخاص، المنظمات الدولية (منظمة العمل، اليونسكو، وكالة التنمية الدولية، جايكا).</a:t>
                      </a:r>
                      <a:endParaRPr lang="en-US" sz="18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طلبة وخريجي مراكز التدريب المهني والتقني التابعة للأونروا في مناطق الأقاليم الخمسة.</a:t>
                      </a:r>
                      <a:endParaRPr lang="en-US" sz="18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مواءمة برامج التعليم والتدريب التقني والمهني مع الاحتياجات الفعلية والمتغيرة لأسواق العمل المحلية والإقليمية.</a:t>
                      </a:r>
                      <a:endParaRPr lang="en-US" sz="18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101159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375271"/>
            <a:ext cx="10927878" cy="445492"/>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النشاط </a:t>
            </a:r>
            <a:r>
              <a:rPr lang="en-US" altLang="en-US" sz="2800" dirty="0">
                <a:solidFill>
                  <a:srgbClr val="2E3C4E"/>
                </a:solidFill>
                <a:latin typeface="GE SS Two Light" pitchFamily="34" charset="0"/>
                <a:ea typeface="GE SS Two Light" pitchFamily="34" charset="-122"/>
                <a:cs typeface="GE SS Two Light" pitchFamily="34" charset="-120"/>
              </a:rPr>
              <a:t> </a:t>
            </a:r>
            <a:r>
              <a:rPr lang="en-US" altLang="en-US" sz="2800" dirty="0">
                <a:solidFill>
                  <a:srgbClr val="2E3C4E"/>
                </a:solidFill>
                <a:latin typeface="Myriad "/>
                <a:ea typeface="GE SS Two Light" pitchFamily="34" charset="-122"/>
                <a:cs typeface="GE SS Two Light" pitchFamily="34" charset="-120"/>
              </a:rPr>
              <a:t>2.3</a:t>
            </a:r>
            <a:r>
              <a:rPr lang="ar-SA" altLang="en-US" sz="2800" dirty="0">
                <a:solidFill>
                  <a:srgbClr val="2E3C4E"/>
                </a:solidFill>
                <a:latin typeface="GE SS Two Light" pitchFamily="34" charset="0"/>
                <a:ea typeface="GE SS Two Light" pitchFamily="34" charset="-122"/>
                <a:cs typeface="GE SS Two Light" pitchFamily="34" charset="-120"/>
              </a:rPr>
              <a:t>—</a:t>
            </a:r>
            <a:r>
              <a:rPr lang="ar-SA" altLang="en-US" sz="2800" b="1" dirty="0">
                <a:solidFill>
                  <a:srgbClr val="2E3C4E"/>
                </a:solidFill>
                <a:latin typeface="GE SS Two Light" pitchFamily="34" charset="0"/>
                <a:ea typeface="GE SS Two Light" pitchFamily="34" charset="-122"/>
                <a:cs typeface="GE SS Two Light" pitchFamily="34" charset="-120"/>
              </a:rPr>
              <a:t> </a:t>
            </a:r>
            <a:r>
              <a:rPr lang="ar-SA" altLang="en-US" sz="2800" dirty="0">
                <a:solidFill>
                  <a:srgbClr val="2E3C4E"/>
                </a:solidFill>
                <a:latin typeface="GE SS Two Light" pitchFamily="34" charset="0"/>
                <a:ea typeface="GE SS Two Light" pitchFamily="34" charset="-122"/>
                <a:cs typeface="GE SS Two Light" pitchFamily="34" charset="-120"/>
              </a:rPr>
              <a:t>خطة تكييف وتنفيذ مبادرة دعم التوظيف بعد تدريب الأونروا</a:t>
            </a:r>
            <a:endParaRPr lang="ar-SA" sz="2800" dirty="0"/>
          </a:p>
        </p:txBody>
      </p:sp>
      <p:sp>
        <p:nvSpPr>
          <p:cNvPr id="3" name="Shape 1"/>
          <p:cNvSpPr/>
          <p:nvPr/>
        </p:nvSpPr>
        <p:spPr>
          <a:xfrm>
            <a:off x="631908" y="2413198"/>
            <a:ext cx="4270268" cy="880070"/>
          </a:xfrm>
          <a:prstGeom prst="roundRect">
            <a:avLst>
              <a:gd name="adj" fmla="val 38466"/>
            </a:avLst>
          </a:prstGeom>
          <a:solidFill>
            <a:srgbClr val="D4E9F7"/>
          </a:solidFill>
          <a:ln/>
        </p:spPr>
      </p:sp>
      <p:pic>
        <p:nvPicPr>
          <p:cNvPr id="4" name="Image 0" descr="preencoded.png"/>
          <p:cNvPicPr>
            <a:picLocks noChangeAspect="1"/>
          </p:cNvPicPr>
          <p:nvPr/>
        </p:nvPicPr>
        <p:blipFill>
          <a:blip r:embed="rId3"/>
          <a:stretch>
            <a:fillRect/>
          </a:stretch>
        </p:blipFill>
        <p:spPr>
          <a:xfrm>
            <a:off x="857526" y="2713633"/>
            <a:ext cx="282072" cy="225623"/>
          </a:xfrm>
          <a:prstGeom prst="rect">
            <a:avLst/>
          </a:prstGeom>
        </p:spPr>
      </p:pic>
      <p:sp>
        <p:nvSpPr>
          <p:cNvPr id="5" name="Text 2"/>
          <p:cNvSpPr/>
          <p:nvPr/>
        </p:nvSpPr>
        <p:spPr>
          <a:xfrm>
            <a:off x="755631" y="2672655"/>
            <a:ext cx="3920928"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محاور خطة التكييف</a:t>
            </a:r>
            <a:endParaRPr lang="ar-SA" sz="2400" dirty="0"/>
          </a:p>
        </p:txBody>
      </p:sp>
      <p:sp>
        <p:nvSpPr>
          <p:cNvPr id="6" name="Text 3"/>
          <p:cNvSpPr/>
          <p:nvPr/>
        </p:nvSpPr>
        <p:spPr>
          <a:xfrm>
            <a:off x="631908" y="3547170"/>
            <a:ext cx="4270268" cy="1083469"/>
          </a:xfrm>
          <a:prstGeom prst="rect">
            <a:avLst/>
          </a:prstGeom>
          <a:noFill/>
          <a:ln/>
        </p:spPr>
        <p:txBody>
          <a:bodyPr wrap="square" lIns="0" tIns="0" rIns="0" bIns="0" rtlCol="0" anchor="t">
            <a:noAutofit/>
          </a:bodyPr>
          <a:lstStyle/>
          <a:p>
            <a:pPr marL="0" indent="0" algn="r" rtl="1">
              <a:lnSpc>
                <a:spcPct val="133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ربط الكفاءات بالسوق:</a:t>
            </a:r>
            <a:endParaRPr lang="ar-SA" sz="2000" dirty="0"/>
          </a:p>
          <a:p>
            <a:pPr marL="0" indent="0" algn="r" rtl="1">
              <a:lnSpc>
                <a:spcPct val="13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 تحديث البرامج التدريبية لتتلاءم مع متطلبات العمل المتغيرة بالتعاون مع الجهات المانحة والشركاء.</a:t>
            </a:r>
            <a:endParaRPr lang="ar-SA" sz="2000" dirty="0"/>
          </a:p>
        </p:txBody>
      </p:sp>
      <p:sp>
        <p:nvSpPr>
          <p:cNvPr id="7" name="Shape 4"/>
          <p:cNvSpPr/>
          <p:nvPr/>
        </p:nvSpPr>
        <p:spPr>
          <a:xfrm>
            <a:off x="5459177" y="2413198"/>
            <a:ext cx="6106861" cy="880070"/>
          </a:xfrm>
          <a:prstGeom prst="roundRect">
            <a:avLst>
              <a:gd name="adj" fmla="val 38466"/>
            </a:avLst>
          </a:prstGeom>
          <a:solidFill>
            <a:srgbClr val="D4E9F7"/>
          </a:solidFill>
          <a:ln/>
        </p:spPr>
      </p:sp>
      <p:pic>
        <p:nvPicPr>
          <p:cNvPr id="8" name="Image 1" descr="preencoded.png"/>
          <p:cNvPicPr>
            <a:picLocks noChangeAspect="1"/>
          </p:cNvPicPr>
          <p:nvPr/>
        </p:nvPicPr>
        <p:blipFill>
          <a:blip r:embed="rId3"/>
          <a:stretch>
            <a:fillRect/>
          </a:stretch>
        </p:blipFill>
        <p:spPr>
          <a:xfrm>
            <a:off x="5684795" y="2713633"/>
            <a:ext cx="282072" cy="225623"/>
          </a:xfrm>
          <a:prstGeom prst="rect">
            <a:avLst/>
          </a:prstGeom>
        </p:spPr>
      </p:pic>
      <p:sp>
        <p:nvSpPr>
          <p:cNvPr id="9" name="Text 5"/>
          <p:cNvSpPr/>
          <p:nvPr/>
        </p:nvSpPr>
        <p:spPr>
          <a:xfrm>
            <a:off x="5582899" y="2672655"/>
            <a:ext cx="5757520" cy="361156"/>
          </a:xfrm>
          <a:prstGeom prst="rect">
            <a:avLst/>
          </a:prstGeom>
          <a:noFill/>
          <a:ln/>
        </p:spPr>
        <p:txBody>
          <a:bodyPr wrap="none" lIns="0" tIns="0" rIns="0" bIns="0" rtlCol="0" anchor="t"/>
          <a:lstStyle/>
          <a:p>
            <a:pPr marL="0" indent="0" algn="r" rtl="1">
              <a:lnSpc>
                <a:spcPct val="13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أهداف المبادرة</a:t>
            </a:r>
            <a:endParaRPr lang="ar-SA" sz="2400" dirty="0"/>
          </a:p>
        </p:txBody>
      </p:sp>
      <p:sp>
        <p:nvSpPr>
          <p:cNvPr id="10" name="Text 6"/>
          <p:cNvSpPr/>
          <p:nvPr/>
        </p:nvSpPr>
        <p:spPr>
          <a:xfrm>
            <a:off x="5459177" y="3547170"/>
            <a:ext cx="6106861" cy="1241425"/>
          </a:xfrm>
          <a:prstGeom prst="rect">
            <a:avLst/>
          </a:prstGeom>
          <a:noFill/>
          <a:ln/>
        </p:spPr>
        <p:txBody>
          <a:bodyPr wrap="square" lIns="0" tIns="0" rIns="90274" bIns="0" rtlCol="0" anchor="t">
            <a:normAutofit/>
          </a:bodyPr>
          <a:lstStyle/>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مساعدة الخريجين الجدد على دخول سوق العمل.</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تقديم تدريب عملي ومهني رديف لتعزيز الجاهزية الوظيفية.</a:t>
            </a:r>
            <a:endParaRPr lang="ar-SA" sz="2000" dirty="0"/>
          </a:p>
          <a:p>
            <a:pPr marL="355600" indent="-355600" algn="r" rtl="1">
              <a:lnSpc>
                <a:spcPct val="133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توفير فرص عمل وتدريب مدفوعة الأجر.</a:t>
            </a:r>
            <a:endParaRPr lang="ar-SA" sz="2000" dirty="0"/>
          </a:p>
        </p:txBody>
      </p:sp>
    </p:spTree>
    <p:extLst>
      <p:ext uri="{BB962C8B-B14F-4D97-AF65-F5344CB8AC3E}">
        <p14:creationId xmlns:p14="http://schemas.microsoft.com/office/powerpoint/2010/main" val="210536858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23987"/>
            <a:ext cx="10927878" cy="378619"/>
          </a:xfrm>
          <a:prstGeom prst="rect">
            <a:avLst/>
          </a:prstGeom>
          <a:noFill/>
          <a:ln/>
        </p:spPr>
        <p:txBody>
          <a:bodyPr wrap="none" lIns="0" tIns="0" rIns="0" bIns="0" rtlCol="0" anchor="t"/>
          <a:lstStyle/>
          <a:p>
            <a:pPr algn="r" rtl="1">
              <a:lnSpc>
                <a:spcPct val="104000"/>
              </a:lnSpc>
            </a:pPr>
            <a:r>
              <a:rPr lang="ar-SA" altLang="en-US" sz="2000" dirty="0">
                <a:solidFill>
                  <a:srgbClr val="2E3C4E"/>
                </a:solidFill>
                <a:latin typeface="GE SS Two Light" pitchFamily="34" charset="0"/>
                <a:ea typeface="GE SS Two Light" pitchFamily="34" charset="-122"/>
                <a:cs typeface="GE SS Two Light" pitchFamily="34" charset="-120"/>
              </a:rPr>
              <a:t>النشاط </a:t>
            </a:r>
            <a:r>
              <a:rPr lang="en-US" altLang="en-US" sz="2000" dirty="0">
                <a:solidFill>
                  <a:srgbClr val="2E3C4E"/>
                </a:solidFill>
                <a:latin typeface="GE SS Two Light" pitchFamily="34" charset="0"/>
                <a:ea typeface="GE SS Two Light" pitchFamily="34" charset="-122"/>
                <a:cs typeface="GE SS Two Light" pitchFamily="34" charset="-120"/>
              </a:rPr>
              <a:t> </a:t>
            </a:r>
            <a:r>
              <a:rPr lang="en-US" altLang="en-US" sz="2000" dirty="0">
                <a:solidFill>
                  <a:srgbClr val="2E3C4E"/>
                </a:solidFill>
                <a:latin typeface="Myriad "/>
                <a:ea typeface="GE SS Two Light" pitchFamily="34" charset="-122"/>
                <a:cs typeface="GE SS Two Light" pitchFamily="34" charset="-120"/>
              </a:rPr>
              <a:t>2.3</a:t>
            </a:r>
            <a:r>
              <a:rPr lang="ar-SA" altLang="en-US" sz="2000" dirty="0">
                <a:solidFill>
                  <a:srgbClr val="2E3C4E"/>
                </a:solidFill>
                <a:latin typeface="GE SS Two Light" pitchFamily="34" charset="0"/>
                <a:ea typeface="GE SS Two Light" pitchFamily="34" charset="-122"/>
                <a:cs typeface="GE SS Two Light" pitchFamily="34" charset="-120"/>
              </a:rPr>
              <a:t>—</a:t>
            </a:r>
            <a:r>
              <a:rPr lang="ar-SA" altLang="en-US" sz="2000" b="1" dirty="0">
                <a:solidFill>
                  <a:srgbClr val="2E3C4E"/>
                </a:solidFill>
                <a:latin typeface="GE SS Two Light" pitchFamily="34" charset="0"/>
                <a:ea typeface="GE SS Two Light" pitchFamily="34" charset="-122"/>
                <a:cs typeface="GE SS Two Light" pitchFamily="34" charset="-120"/>
              </a:rPr>
              <a:t> </a:t>
            </a:r>
            <a:r>
              <a:rPr lang="ar-SA" altLang="en-US" sz="2350" dirty="0">
                <a:solidFill>
                  <a:srgbClr val="2E3C4E"/>
                </a:solidFill>
                <a:latin typeface="GE SS Two Light" pitchFamily="34" charset="0"/>
                <a:ea typeface="GE SS Two Light" pitchFamily="34" charset="-122"/>
                <a:cs typeface="GE SS Two Light" pitchFamily="34" charset="-120"/>
              </a:rPr>
              <a:t>خطة تكييف وتنفيذ مبادرة دعم التوظيف بعد التدريب الأونروا</a:t>
            </a:r>
            <a:endParaRPr lang="ar-SA" sz="2350" dirty="0"/>
          </a:p>
        </p:txBody>
      </p:sp>
      <p:sp>
        <p:nvSpPr>
          <p:cNvPr id="3" name="Text 1"/>
          <p:cNvSpPr/>
          <p:nvPr/>
        </p:nvSpPr>
        <p:spPr>
          <a:xfrm>
            <a:off x="22324" y="1328638"/>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مسار التطوير المهني:</a:t>
            </a:r>
            <a:endParaRPr lang="ar-SA" sz="1500" dirty="0"/>
          </a:p>
        </p:txBody>
      </p:sp>
      <p:sp>
        <p:nvSpPr>
          <p:cNvPr id="4" name="Shape 2"/>
          <p:cNvSpPr/>
          <p:nvPr/>
        </p:nvSpPr>
        <p:spPr>
          <a:xfrm>
            <a:off x="8025902" y="1795760"/>
            <a:ext cx="3533885" cy="963811"/>
          </a:xfrm>
          <a:prstGeom prst="roundRect">
            <a:avLst>
              <a:gd name="adj" fmla="val 29855"/>
            </a:avLst>
          </a:prstGeom>
          <a:solidFill>
            <a:srgbClr val="00AEEF"/>
          </a:solidFill>
          <a:ln w="6350">
            <a:solidFill>
              <a:srgbClr val="0094D5"/>
            </a:solidFill>
            <a:prstDash val="solid"/>
          </a:ln>
        </p:spPr>
      </p:sp>
      <p:sp>
        <p:nvSpPr>
          <p:cNvPr id="5" name="Text 3"/>
          <p:cNvSpPr/>
          <p:nvPr/>
        </p:nvSpPr>
        <p:spPr>
          <a:xfrm>
            <a:off x="8224036" y="1993900"/>
            <a:ext cx="3137615" cy="283766"/>
          </a:xfrm>
          <a:prstGeom prst="rect">
            <a:avLst/>
          </a:prstGeom>
          <a:noFill/>
          <a:ln/>
        </p:spPr>
        <p:txBody>
          <a:bodyPr wrap="none" lIns="0" tIns="0" rIns="0" bIns="0" rtlCol="0" anchor="t"/>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تقديم تدريب على مهارات الحياة اللازمة للتوظيف</a:t>
            </a:r>
            <a:endParaRPr lang="ar-SA" sz="1500" dirty="0">
              <a:solidFill>
                <a:schemeClr val="bg1"/>
              </a:solidFill>
            </a:endParaRPr>
          </a:p>
        </p:txBody>
      </p:sp>
      <p:sp>
        <p:nvSpPr>
          <p:cNvPr id="6" name="Shape 4"/>
          <p:cNvSpPr/>
          <p:nvPr/>
        </p:nvSpPr>
        <p:spPr>
          <a:xfrm>
            <a:off x="4328905" y="1795760"/>
            <a:ext cx="3533984" cy="963811"/>
          </a:xfrm>
          <a:prstGeom prst="roundRect">
            <a:avLst>
              <a:gd name="adj" fmla="val 29855"/>
            </a:avLst>
          </a:prstGeom>
          <a:solidFill>
            <a:srgbClr val="00AEEF"/>
          </a:solidFill>
          <a:ln w="6350">
            <a:solidFill>
              <a:srgbClr val="0094D5"/>
            </a:solidFill>
            <a:prstDash val="solid"/>
          </a:ln>
        </p:spPr>
      </p:sp>
      <p:sp>
        <p:nvSpPr>
          <p:cNvPr id="7" name="Text 5"/>
          <p:cNvSpPr/>
          <p:nvPr/>
        </p:nvSpPr>
        <p:spPr>
          <a:xfrm>
            <a:off x="4527040" y="1993900"/>
            <a:ext cx="3137714"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التدريب على بيئة العمل والمعرفة القانونية المرتبطة بها</a:t>
            </a:r>
            <a:endParaRPr lang="ar-SA" sz="1500" dirty="0">
              <a:solidFill>
                <a:schemeClr val="bg1"/>
              </a:solidFill>
            </a:endParaRPr>
          </a:p>
        </p:txBody>
      </p:sp>
      <p:sp>
        <p:nvSpPr>
          <p:cNvPr id="8" name="Shape 6"/>
          <p:cNvSpPr/>
          <p:nvPr/>
        </p:nvSpPr>
        <p:spPr>
          <a:xfrm>
            <a:off x="631908" y="1795760"/>
            <a:ext cx="3533984" cy="963811"/>
          </a:xfrm>
          <a:prstGeom prst="roundRect">
            <a:avLst>
              <a:gd name="adj" fmla="val 29855"/>
            </a:avLst>
          </a:prstGeom>
          <a:solidFill>
            <a:srgbClr val="00AEEF"/>
          </a:solidFill>
          <a:ln w="6350">
            <a:solidFill>
              <a:srgbClr val="0094D5"/>
            </a:solidFill>
            <a:prstDash val="solid"/>
          </a:ln>
        </p:spPr>
      </p:sp>
      <p:sp>
        <p:nvSpPr>
          <p:cNvPr id="9" name="Text 7"/>
          <p:cNvSpPr/>
          <p:nvPr/>
        </p:nvSpPr>
        <p:spPr>
          <a:xfrm>
            <a:off x="830043" y="1993900"/>
            <a:ext cx="3137714"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chemeClr val="bg1"/>
                </a:solidFill>
                <a:latin typeface="WinSoft Pro Medium" pitchFamily="34" charset="0"/>
                <a:ea typeface="WinSoft Pro Medium" pitchFamily="34" charset="-122"/>
                <a:cs typeface="WinSoft Pro Medium" pitchFamily="34" charset="-120"/>
              </a:rPr>
              <a:t>إشراف ومتابعة دقيقة من فرق خدمات التوظيف في الوكالة</a:t>
            </a:r>
            <a:endParaRPr lang="ar-SA" sz="1500" dirty="0">
              <a:solidFill>
                <a:schemeClr val="bg1"/>
              </a:solidFill>
            </a:endParaRPr>
          </a:p>
        </p:txBody>
      </p:sp>
      <p:sp>
        <p:nvSpPr>
          <p:cNvPr id="10" name="Text 8"/>
          <p:cNvSpPr/>
          <p:nvPr/>
        </p:nvSpPr>
        <p:spPr>
          <a:xfrm>
            <a:off x="631908" y="3004145"/>
            <a:ext cx="10927878" cy="504726"/>
          </a:xfrm>
          <a:prstGeom prst="rect">
            <a:avLst/>
          </a:prstGeom>
          <a:noFill/>
          <a:ln/>
        </p:spPr>
        <p:txBody>
          <a:bodyPr wrap="none" lIns="0" tIns="0" rIns="0" bIns="0" rtlCol="0" anchor="t"/>
          <a:lstStyle/>
          <a:p>
            <a:pPr marL="0" indent="0" algn="r" rtl="1">
              <a:lnSpc>
                <a:spcPct val="104000"/>
              </a:lnSpc>
              <a:buNone/>
            </a:pPr>
            <a:r>
              <a:rPr lang="ar-SA" altLang="en-US" sz="3150" dirty="0">
                <a:solidFill>
                  <a:srgbClr val="2E3C4E"/>
                </a:solidFill>
                <a:latin typeface="GE SS Two Light" pitchFamily="34" charset="0"/>
                <a:ea typeface="GE SS Two Light" pitchFamily="34" charset="-122"/>
                <a:cs typeface="GE SS Two Light" pitchFamily="34" charset="-120"/>
              </a:rPr>
              <a:t>آلي</a:t>
            </a:r>
            <a:r>
              <a:rPr lang="ar-JO" altLang="en-US" sz="3150" dirty="0">
                <a:solidFill>
                  <a:srgbClr val="2E3C4E"/>
                </a:solidFill>
                <a:latin typeface="GE SS Two Light" pitchFamily="34" charset="0"/>
                <a:ea typeface="GE SS Two Light" pitchFamily="34" charset="-122"/>
                <a:cs typeface="GE SS Two Light" pitchFamily="34" charset="-120"/>
              </a:rPr>
              <a:t>ات مقترحة</a:t>
            </a:r>
            <a:r>
              <a:rPr lang="ar-SA" altLang="en-US" sz="3150" dirty="0">
                <a:solidFill>
                  <a:srgbClr val="2E3C4E"/>
                </a:solidFill>
                <a:latin typeface="GE SS Two Light" pitchFamily="34" charset="0"/>
                <a:ea typeface="GE SS Two Light" pitchFamily="34" charset="-122"/>
                <a:cs typeface="GE SS Two Light" pitchFamily="34" charset="-120"/>
              </a:rPr>
              <a:t> </a:t>
            </a:r>
            <a:r>
              <a:rPr lang="ar-JO" altLang="en-US" sz="3150" dirty="0">
                <a:solidFill>
                  <a:srgbClr val="2E3C4E"/>
                </a:solidFill>
                <a:latin typeface="GE SS Two Light" pitchFamily="34" charset="0"/>
                <a:ea typeface="GE SS Two Light" pitchFamily="34" charset="-122"/>
                <a:cs typeface="GE SS Two Light" pitchFamily="34" charset="-120"/>
              </a:rPr>
              <a:t>ل</a:t>
            </a:r>
            <a:r>
              <a:rPr lang="ar-SA" altLang="en-US" sz="3150" dirty="0">
                <a:solidFill>
                  <a:srgbClr val="2E3C4E"/>
                </a:solidFill>
                <a:latin typeface="GE SS Two Light" pitchFamily="34" charset="0"/>
                <a:ea typeface="GE SS Two Light" pitchFamily="34" charset="-122"/>
                <a:cs typeface="GE SS Two Light" pitchFamily="34" charset="-120"/>
              </a:rPr>
              <a:t>لتقديم والمعايير</a:t>
            </a:r>
            <a:endParaRPr lang="ar-SA" sz="3150" dirty="0"/>
          </a:p>
        </p:txBody>
      </p:sp>
      <p:sp>
        <p:nvSpPr>
          <p:cNvPr id="12" name="Text 9"/>
          <p:cNvSpPr/>
          <p:nvPr/>
        </p:nvSpPr>
        <p:spPr>
          <a:xfrm>
            <a:off x="849093" y="3970635"/>
            <a:ext cx="10391912"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استهداف الفئات العمرية الشابة من اللاجئين الفلسطينيين المسجلين (وخريجي الأعوام الأخيرة).</a:t>
            </a:r>
            <a:endParaRPr lang="ar-SA" sz="2400" dirty="0"/>
          </a:p>
        </p:txBody>
      </p:sp>
      <p:sp>
        <p:nvSpPr>
          <p:cNvPr id="14" name="Text 10"/>
          <p:cNvSpPr/>
          <p:nvPr/>
        </p:nvSpPr>
        <p:spPr>
          <a:xfrm>
            <a:off x="849093" y="4851797"/>
            <a:ext cx="10391912"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التقديم عبر بوابة الخدمات الإلكترونية للأونروا اختيار المسمى الوظيفي الخاص بالخريجين.</a:t>
            </a:r>
            <a:endParaRPr lang="ar-SA" sz="2400" dirty="0"/>
          </a:p>
        </p:txBody>
      </p:sp>
      <p:sp>
        <p:nvSpPr>
          <p:cNvPr id="16" name="Text 11"/>
          <p:cNvSpPr/>
          <p:nvPr/>
        </p:nvSpPr>
        <p:spPr>
          <a:xfrm>
            <a:off x="849093" y="5732959"/>
            <a:ext cx="10391912" cy="283766"/>
          </a:xfrm>
          <a:prstGeom prst="rect">
            <a:avLst/>
          </a:prstGeom>
          <a:noFill/>
          <a:ln/>
        </p:spPr>
        <p:txBody>
          <a:bodyPr wrap="none" lIns="0" tIns="0" rIns="0" bIns="0" rtlCol="0" anchor="t"/>
          <a:lstStyle/>
          <a:p>
            <a:pPr marL="0" indent="0" algn="r" rtl="1">
              <a:lnSpc>
                <a:spcPct val="123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 توفير فرص التدريب داخل منشآت الأونروا أو عبر شركات القطاع الخاص المعتمدة.</a:t>
            </a:r>
            <a:endParaRPr lang="ar-SA" sz="2400" dirty="0"/>
          </a:p>
        </p:txBody>
      </p:sp>
    </p:spTree>
    <p:extLst>
      <p:ext uri="{BB962C8B-B14F-4D97-AF65-F5344CB8AC3E}">
        <p14:creationId xmlns:p14="http://schemas.microsoft.com/office/powerpoint/2010/main" val="25509501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84203" y="621705"/>
            <a:ext cx="875584" cy="321370"/>
          </a:xfrm>
          <a:prstGeom prst="roundRect">
            <a:avLst>
              <a:gd name="adj" fmla="val 49999"/>
            </a:avLst>
          </a:prstGeom>
          <a:solidFill>
            <a:srgbClr val="D4E9F7"/>
          </a:solidFill>
          <a:ln/>
        </p:spPr>
      </p:sp>
      <p:sp>
        <p:nvSpPr>
          <p:cNvPr id="3" name="Text 1"/>
          <p:cNvSpPr/>
          <p:nvPr/>
        </p:nvSpPr>
        <p:spPr>
          <a:xfrm>
            <a:off x="10201516" y="685105"/>
            <a:ext cx="1231373" cy="194568"/>
          </a:xfrm>
          <a:prstGeom prst="rect">
            <a:avLst/>
          </a:prstGeom>
          <a:noFill/>
          <a:ln/>
        </p:spPr>
        <p:txBody>
          <a:bodyPr wrap="none" lIns="0" tIns="0" rIns="0" bIns="0" rtlCol="0" anchor="t"/>
          <a:lstStyle/>
          <a:p>
            <a:pPr marL="0" indent="0" algn="r" rtl="1">
              <a:lnSpc>
                <a:spcPct val="96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النشاط 2.3</a:t>
            </a:r>
            <a:endParaRPr lang="ar-SA" sz="1300" dirty="0"/>
          </a:p>
        </p:txBody>
      </p:sp>
      <p:sp>
        <p:nvSpPr>
          <p:cNvPr id="4" name="Text 2"/>
          <p:cNvSpPr/>
          <p:nvPr/>
        </p:nvSpPr>
        <p:spPr>
          <a:xfrm>
            <a:off x="631908" y="1022350"/>
            <a:ext cx="10927878" cy="696020"/>
          </a:xfrm>
          <a:prstGeom prst="rect">
            <a:avLst/>
          </a:prstGeom>
          <a:noFill/>
          <a:ln/>
        </p:spPr>
        <p:txBody>
          <a:bodyPr wrap="none" lIns="0" tIns="0" rIns="0" bIns="0" rtlCol="0" anchor="t"/>
          <a:lstStyle/>
          <a:p>
            <a:pPr marL="0" indent="0" algn="r" rtl="1">
              <a:lnSpc>
                <a:spcPct val="104000"/>
              </a:lnSpc>
              <a:buNone/>
            </a:pPr>
            <a:r>
              <a:rPr lang="ar-SA" altLang="en-US" sz="4350" dirty="0">
                <a:solidFill>
                  <a:srgbClr val="2E3C4E"/>
                </a:solidFill>
                <a:latin typeface="GE SS Two Light" pitchFamily="34" charset="0"/>
                <a:ea typeface="GE SS Two Light" pitchFamily="34" charset="-122"/>
                <a:cs typeface="GE SS Two Light" pitchFamily="34" charset="-120"/>
              </a:rPr>
              <a:t>المنتج النهائي للنشاط</a:t>
            </a:r>
            <a:endParaRPr lang="ar-SA" sz="4350" dirty="0"/>
          </a:p>
        </p:txBody>
      </p:sp>
      <p:sp>
        <p:nvSpPr>
          <p:cNvPr id="5" name="Text 3"/>
          <p:cNvSpPr/>
          <p:nvPr/>
        </p:nvSpPr>
        <p:spPr>
          <a:xfrm>
            <a:off x="631908" y="2015827"/>
            <a:ext cx="10927878" cy="656034"/>
          </a:xfrm>
          <a:prstGeom prst="rect">
            <a:avLst/>
          </a:prstGeom>
          <a:noFill/>
          <a:ln/>
        </p:spPr>
        <p:txBody>
          <a:bodyPr wrap="square" lIns="0" tIns="0" rIns="0" bIns="0" rtlCol="0" anchor="t">
            <a:normAutofit/>
          </a:bodyPr>
          <a:lstStyle/>
          <a:p>
            <a:pPr marL="0" indent="0" algn="r" rtl="1">
              <a:lnSpc>
                <a:spcPct val="129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يقدم المتعلم موجز دراسة حالة (Case Brief) لا يتجاوز صفحتين إلى ثلاث صفحات، بالإضافة إلى مبادرة مُختارة تم تكييفها لتناسب سياق الأونروا، وخطة تنفيذية مقترحة لها.</a:t>
            </a:r>
            <a:endParaRPr lang="ar-SA" sz="1650" dirty="0"/>
          </a:p>
        </p:txBody>
      </p:sp>
      <p:sp>
        <p:nvSpPr>
          <p:cNvPr id="6" name="Shape 4"/>
          <p:cNvSpPr/>
          <p:nvPr/>
        </p:nvSpPr>
        <p:spPr>
          <a:xfrm>
            <a:off x="8049416" y="2895005"/>
            <a:ext cx="3510371" cy="1899444"/>
          </a:xfrm>
          <a:prstGeom prst="roundRect">
            <a:avLst>
              <a:gd name="adj" fmla="val 16708"/>
            </a:avLst>
          </a:prstGeom>
          <a:solidFill>
            <a:srgbClr val="00AEEF"/>
          </a:solidFill>
          <a:ln w="12700">
            <a:solidFill>
              <a:srgbClr val="0094D5"/>
            </a:solidFill>
            <a:prstDash val="solid"/>
          </a:ln>
        </p:spPr>
      </p:sp>
      <p:sp>
        <p:nvSpPr>
          <p:cNvPr id="7" name="Text 5"/>
          <p:cNvSpPr/>
          <p:nvPr/>
        </p:nvSpPr>
        <p:spPr>
          <a:xfrm>
            <a:off x="8273645" y="3119239"/>
            <a:ext cx="3061913" cy="347960"/>
          </a:xfrm>
          <a:prstGeom prst="rect">
            <a:avLst/>
          </a:prstGeom>
          <a:noFill/>
          <a:ln/>
        </p:spPr>
        <p:txBody>
          <a:bodyPr wrap="none" lIns="0" tIns="0" rIns="0" bIns="0" rtlCol="0" anchor="t"/>
          <a:lstStyle/>
          <a:p>
            <a:pPr marL="0" indent="0" algn="r" rtl="1">
              <a:lnSpc>
                <a:spcPct val="104000"/>
              </a:lnSpc>
              <a:buNone/>
            </a:pPr>
            <a:r>
              <a:rPr lang="ar-SA" altLang="en-US" sz="2150" dirty="0">
                <a:solidFill>
                  <a:schemeClr val="bg1"/>
                </a:solidFill>
                <a:latin typeface="GE SS Two Light" pitchFamily="34" charset="0"/>
                <a:ea typeface="GE SS Two Light" pitchFamily="34" charset="-122"/>
                <a:cs typeface="GE SS Two Light" pitchFamily="34" charset="-120"/>
              </a:rPr>
              <a:t>موجز دراسة الحالة</a:t>
            </a:r>
            <a:endParaRPr lang="ar-SA" sz="2150" dirty="0">
              <a:solidFill>
                <a:schemeClr val="bg1"/>
              </a:solidFill>
            </a:endParaRPr>
          </a:p>
        </p:txBody>
      </p:sp>
      <p:sp>
        <p:nvSpPr>
          <p:cNvPr id="8" name="Text 6"/>
          <p:cNvSpPr/>
          <p:nvPr/>
        </p:nvSpPr>
        <p:spPr>
          <a:xfrm>
            <a:off x="8273645" y="3586163"/>
            <a:ext cx="3061913" cy="984052"/>
          </a:xfrm>
          <a:prstGeom prst="rect">
            <a:avLst/>
          </a:prstGeom>
          <a:noFill/>
          <a:ln/>
        </p:spPr>
        <p:txBody>
          <a:bodyPr wrap="square" lIns="0" tIns="0" rIns="0" bIns="0" rtlCol="0" anchor="t">
            <a:normAutofit/>
          </a:bodyPr>
          <a:lstStyle/>
          <a:p>
            <a:pPr marL="0" indent="0" algn="r" rtl="1">
              <a:lnSpc>
                <a:spcPct val="129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عنوان الحالة والجهة المنفذة، السياق والمشكلة، الفئة المستهدفة، وصف التدخل، أصحاب المصلحة والموارد.</a:t>
            </a:r>
            <a:endParaRPr lang="ar-SA" sz="1650" dirty="0">
              <a:solidFill>
                <a:schemeClr val="bg1"/>
              </a:solidFill>
            </a:endParaRPr>
          </a:p>
        </p:txBody>
      </p:sp>
      <p:sp>
        <p:nvSpPr>
          <p:cNvPr id="9" name="Shape 7"/>
          <p:cNvSpPr/>
          <p:nvPr/>
        </p:nvSpPr>
        <p:spPr>
          <a:xfrm>
            <a:off x="4340712" y="2895005"/>
            <a:ext cx="3510371" cy="1899444"/>
          </a:xfrm>
          <a:prstGeom prst="roundRect">
            <a:avLst>
              <a:gd name="adj" fmla="val 16708"/>
            </a:avLst>
          </a:prstGeom>
          <a:solidFill>
            <a:srgbClr val="00AEEF"/>
          </a:solidFill>
          <a:ln w="12700">
            <a:solidFill>
              <a:srgbClr val="0094D5"/>
            </a:solidFill>
            <a:prstDash val="solid"/>
          </a:ln>
        </p:spPr>
      </p:sp>
      <p:sp>
        <p:nvSpPr>
          <p:cNvPr id="10" name="Text 8"/>
          <p:cNvSpPr/>
          <p:nvPr/>
        </p:nvSpPr>
        <p:spPr>
          <a:xfrm>
            <a:off x="4564940" y="3119239"/>
            <a:ext cx="3061913" cy="347960"/>
          </a:xfrm>
          <a:prstGeom prst="rect">
            <a:avLst/>
          </a:prstGeom>
          <a:noFill/>
          <a:ln/>
        </p:spPr>
        <p:txBody>
          <a:bodyPr wrap="none" lIns="0" tIns="0" rIns="0" bIns="0" rtlCol="0" anchor="t"/>
          <a:lstStyle/>
          <a:p>
            <a:pPr marL="0" indent="0" algn="r" rtl="1">
              <a:lnSpc>
                <a:spcPct val="104000"/>
              </a:lnSpc>
              <a:buNone/>
            </a:pPr>
            <a:r>
              <a:rPr lang="ar-SA" altLang="en-US" sz="2150" dirty="0">
                <a:solidFill>
                  <a:schemeClr val="bg1"/>
                </a:solidFill>
                <a:latin typeface="GE SS Two Light" pitchFamily="34" charset="0"/>
                <a:ea typeface="GE SS Two Light" pitchFamily="34" charset="-122"/>
                <a:cs typeface="GE SS Two Light" pitchFamily="34" charset="-120"/>
              </a:rPr>
              <a:t>النتائج والتحليل</a:t>
            </a:r>
            <a:endParaRPr lang="ar-SA" sz="2150" dirty="0">
              <a:solidFill>
                <a:schemeClr val="bg1"/>
              </a:solidFill>
            </a:endParaRPr>
          </a:p>
        </p:txBody>
      </p:sp>
      <p:sp>
        <p:nvSpPr>
          <p:cNvPr id="11" name="Text 9"/>
          <p:cNvSpPr/>
          <p:nvPr/>
        </p:nvSpPr>
        <p:spPr>
          <a:xfrm>
            <a:off x="4564940" y="3586163"/>
            <a:ext cx="3061913" cy="656034"/>
          </a:xfrm>
          <a:prstGeom prst="rect">
            <a:avLst/>
          </a:prstGeom>
          <a:noFill/>
          <a:ln/>
        </p:spPr>
        <p:txBody>
          <a:bodyPr wrap="square" lIns="0" tIns="0" rIns="0" bIns="0" rtlCol="0" anchor="t">
            <a:normAutofit/>
          </a:bodyPr>
          <a:lstStyle/>
          <a:p>
            <a:pPr marL="0" indent="0" algn="r" rtl="1">
              <a:lnSpc>
                <a:spcPct val="129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النتائج والأدلة، التحديات وعوامل النجاح، الدروس المستفادة.</a:t>
            </a:r>
            <a:endParaRPr lang="ar-SA" sz="1650" dirty="0">
              <a:solidFill>
                <a:schemeClr val="bg1"/>
              </a:solidFill>
            </a:endParaRPr>
          </a:p>
        </p:txBody>
      </p:sp>
      <p:sp>
        <p:nvSpPr>
          <p:cNvPr id="12" name="Shape 10"/>
          <p:cNvSpPr/>
          <p:nvPr/>
        </p:nvSpPr>
        <p:spPr>
          <a:xfrm>
            <a:off x="631908" y="2895005"/>
            <a:ext cx="3510470" cy="1899444"/>
          </a:xfrm>
          <a:prstGeom prst="roundRect">
            <a:avLst>
              <a:gd name="adj" fmla="val 16708"/>
            </a:avLst>
          </a:prstGeom>
          <a:solidFill>
            <a:srgbClr val="00AEEF"/>
          </a:solidFill>
          <a:ln w="12700">
            <a:solidFill>
              <a:srgbClr val="0094D5"/>
            </a:solidFill>
            <a:prstDash val="solid"/>
          </a:ln>
        </p:spPr>
      </p:sp>
      <p:sp>
        <p:nvSpPr>
          <p:cNvPr id="13" name="Text 11"/>
          <p:cNvSpPr/>
          <p:nvPr/>
        </p:nvSpPr>
        <p:spPr>
          <a:xfrm>
            <a:off x="856137" y="3119239"/>
            <a:ext cx="3062012" cy="347960"/>
          </a:xfrm>
          <a:prstGeom prst="rect">
            <a:avLst/>
          </a:prstGeom>
          <a:noFill/>
          <a:ln/>
        </p:spPr>
        <p:txBody>
          <a:bodyPr wrap="none" lIns="0" tIns="0" rIns="0" bIns="0" rtlCol="0" anchor="t"/>
          <a:lstStyle/>
          <a:p>
            <a:pPr marL="0" indent="0" algn="r" rtl="1">
              <a:lnSpc>
                <a:spcPct val="104000"/>
              </a:lnSpc>
              <a:buNone/>
            </a:pPr>
            <a:r>
              <a:rPr lang="ar-SA" altLang="en-US" sz="2150" dirty="0">
                <a:solidFill>
                  <a:schemeClr val="bg1"/>
                </a:solidFill>
                <a:latin typeface="GE SS Two Light" pitchFamily="34" charset="0"/>
                <a:ea typeface="GE SS Two Light" pitchFamily="34" charset="-122"/>
                <a:cs typeface="GE SS Two Light" pitchFamily="34" charset="-120"/>
              </a:rPr>
              <a:t>التوصيات</a:t>
            </a:r>
            <a:endParaRPr lang="ar-SA" sz="2150" dirty="0">
              <a:solidFill>
                <a:schemeClr val="bg1"/>
              </a:solidFill>
            </a:endParaRPr>
          </a:p>
        </p:txBody>
      </p:sp>
      <p:sp>
        <p:nvSpPr>
          <p:cNvPr id="14" name="Text 12"/>
          <p:cNvSpPr/>
          <p:nvPr/>
        </p:nvSpPr>
        <p:spPr>
          <a:xfrm>
            <a:off x="856137" y="3586163"/>
            <a:ext cx="3062012" cy="656034"/>
          </a:xfrm>
          <a:prstGeom prst="rect">
            <a:avLst/>
          </a:prstGeom>
          <a:noFill/>
          <a:ln/>
        </p:spPr>
        <p:txBody>
          <a:bodyPr wrap="square" lIns="0" tIns="0" rIns="0" bIns="0" rtlCol="0" anchor="t">
            <a:normAutofit/>
          </a:bodyPr>
          <a:lstStyle/>
          <a:p>
            <a:pPr marL="0" indent="0" algn="r" rtl="1">
              <a:lnSpc>
                <a:spcPct val="129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قابلية نقل التجربة أو تكييفها في سياق الأونروا، التوصية، قائمة المصادر.</a:t>
            </a:r>
            <a:endParaRPr lang="ar-SA" sz="1650" dirty="0">
              <a:solidFill>
                <a:schemeClr val="bg1"/>
              </a:solidFill>
            </a:endParaRPr>
          </a:p>
        </p:txBody>
      </p:sp>
      <p:sp>
        <p:nvSpPr>
          <p:cNvPr id="15" name="Shape 13"/>
          <p:cNvSpPr/>
          <p:nvPr/>
        </p:nvSpPr>
        <p:spPr>
          <a:xfrm>
            <a:off x="631908" y="4992787"/>
            <a:ext cx="10927878" cy="1243409"/>
          </a:xfrm>
          <a:prstGeom prst="roundRect">
            <a:avLst>
              <a:gd name="adj" fmla="val 25524"/>
            </a:avLst>
          </a:prstGeom>
          <a:solidFill>
            <a:srgbClr val="00AEEF"/>
          </a:solidFill>
          <a:ln w="12700">
            <a:solidFill>
              <a:srgbClr val="0094D5"/>
            </a:solidFill>
            <a:prstDash val="solid"/>
          </a:ln>
        </p:spPr>
      </p:sp>
      <p:sp>
        <p:nvSpPr>
          <p:cNvPr id="16" name="Text 14"/>
          <p:cNvSpPr/>
          <p:nvPr/>
        </p:nvSpPr>
        <p:spPr>
          <a:xfrm>
            <a:off x="856137" y="5217021"/>
            <a:ext cx="10479421" cy="347960"/>
          </a:xfrm>
          <a:prstGeom prst="rect">
            <a:avLst/>
          </a:prstGeom>
          <a:noFill/>
          <a:ln/>
        </p:spPr>
        <p:txBody>
          <a:bodyPr wrap="none" lIns="0" tIns="0" rIns="0" bIns="0" rtlCol="0" anchor="t"/>
          <a:lstStyle/>
          <a:p>
            <a:pPr marL="0" indent="0" algn="r" rtl="1">
              <a:lnSpc>
                <a:spcPct val="104000"/>
              </a:lnSpc>
              <a:buNone/>
            </a:pPr>
            <a:r>
              <a:rPr lang="ar-SA" altLang="en-US" sz="2150" dirty="0">
                <a:solidFill>
                  <a:schemeClr val="bg1"/>
                </a:solidFill>
                <a:latin typeface="GE SS Two Light" pitchFamily="34" charset="0"/>
                <a:ea typeface="GE SS Two Light" pitchFamily="34" charset="-122"/>
                <a:cs typeface="GE SS Two Light" pitchFamily="34" charset="-120"/>
              </a:rPr>
              <a:t>خطة التنفيذ</a:t>
            </a:r>
            <a:endParaRPr lang="ar-SA" sz="2150" dirty="0">
              <a:solidFill>
                <a:schemeClr val="bg1"/>
              </a:solidFill>
            </a:endParaRPr>
          </a:p>
        </p:txBody>
      </p:sp>
      <p:sp>
        <p:nvSpPr>
          <p:cNvPr id="17" name="Text 15"/>
          <p:cNvSpPr/>
          <p:nvPr/>
        </p:nvSpPr>
        <p:spPr>
          <a:xfrm>
            <a:off x="856137" y="5683945"/>
            <a:ext cx="10479421" cy="328017"/>
          </a:xfrm>
          <a:prstGeom prst="rect">
            <a:avLst/>
          </a:prstGeom>
          <a:noFill/>
          <a:ln/>
        </p:spPr>
        <p:txBody>
          <a:bodyPr wrap="none" lIns="0" tIns="0" rIns="0" bIns="0" rtlCol="0" anchor="t"/>
          <a:lstStyle/>
          <a:p>
            <a:pPr marL="0" indent="0" algn="r" rtl="1">
              <a:lnSpc>
                <a:spcPct val="129000"/>
              </a:lnSpc>
              <a:buNone/>
            </a:pPr>
            <a:r>
              <a:rPr lang="ar-SA" altLang="en-US" sz="1650" dirty="0">
                <a:solidFill>
                  <a:schemeClr val="bg1"/>
                </a:solidFill>
                <a:latin typeface="WinSoft Pro Medium" pitchFamily="34" charset="0"/>
                <a:ea typeface="WinSoft Pro Medium" pitchFamily="34" charset="-122"/>
                <a:cs typeface="WinSoft Pro Medium" pitchFamily="34" charset="-120"/>
              </a:rPr>
              <a:t>مبادرة مُختارة تم تكييفها لتناسب سياق الأونروا، وخطة تنفيذية مقترحة لها.</a:t>
            </a:r>
            <a:endParaRPr lang="ar-SA" sz="1650" dirty="0">
              <a:solidFill>
                <a:schemeClr val="bg1"/>
              </a:solidFill>
            </a:endParaRPr>
          </a:p>
        </p:txBody>
      </p:sp>
    </p:spTree>
    <p:extLst>
      <p:ext uri="{BB962C8B-B14F-4D97-AF65-F5344CB8AC3E}">
        <p14:creationId xmlns:p14="http://schemas.microsoft.com/office/powerpoint/2010/main" val="146583586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813891"/>
            <a:ext cx="747098" cy="274241"/>
          </a:xfrm>
          <a:prstGeom prst="roundRect">
            <a:avLst>
              <a:gd name="adj" fmla="val 49999"/>
            </a:avLst>
          </a:prstGeom>
          <a:solidFill>
            <a:srgbClr val="D4E9F7"/>
          </a:solidFill>
          <a:ln/>
        </p:spPr>
      </p:sp>
      <p:sp>
        <p:nvSpPr>
          <p:cNvPr id="3" name="Text 1"/>
          <p:cNvSpPr/>
          <p:nvPr/>
        </p:nvSpPr>
        <p:spPr>
          <a:xfrm>
            <a:off x="10311348" y="867966"/>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2.3</a:t>
            </a:r>
            <a:endParaRPr lang="ar-SA" sz="1100" dirty="0"/>
          </a:p>
        </p:txBody>
      </p:sp>
      <p:sp>
        <p:nvSpPr>
          <p:cNvPr id="4" name="Text 2"/>
          <p:cNvSpPr/>
          <p:nvPr/>
        </p:nvSpPr>
        <p:spPr>
          <a:xfrm>
            <a:off x="631908" y="1145877"/>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إعداد وتنفيذ خطة دراسة الحالة — صياغة الإطار العام</a:t>
            </a:r>
            <a:endParaRPr lang="ar-SA" sz="3700" dirty="0"/>
          </a:p>
        </p:txBody>
      </p:sp>
      <p:sp>
        <p:nvSpPr>
          <p:cNvPr id="5" name="Text 3"/>
          <p:cNvSpPr/>
          <p:nvPr/>
        </p:nvSpPr>
        <p:spPr>
          <a:xfrm>
            <a:off x="22324" y="1956395"/>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إعداد وتنفيذ خطة دراسة حالة مبادرة "ربط خريجي مراكز التدريب المهني التابعة للأونروا بأسواق العمل المحلية" لتنفيذها في سياق الأونروا، وقياس أثرها في تشغيل الخريجين.</a:t>
            </a:r>
            <a:endParaRPr lang="ar-SA" sz="1400" dirty="0"/>
          </a:p>
        </p:txBody>
      </p:sp>
      <p:pic>
        <p:nvPicPr>
          <p:cNvPr id="6" name="Image 0" descr="preencoded.png"/>
          <p:cNvPicPr>
            <a:picLocks noChangeAspect="1"/>
          </p:cNvPicPr>
          <p:nvPr/>
        </p:nvPicPr>
        <p:blipFill>
          <a:blip r:embed="rId2"/>
          <a:stretch>
            <a:fillRect/>
          </a:stretch>
        </p:blipFill>
        <p:spPr>
          <a:xfrm>
            <a:off x="8013400" y="2378770"/>
            <a:ext cx="3546386" cy="3869630"/>
          </a:xfrm>
          <a:prstGeom prst="rect">
            <a:avLst/>
          </a:prstGeom>
        </p:spPr>
      </p:pic>
      <p:pic>
        <p:nvPicPr>
          <p:cNvPr id="7" name="Image 1" descr="preencoded.png"/>
          <p:cNvPicPr>
            <a:picLocks noChangeAspect="1"/>
          </p:cNvPicPr>
          <p:nvPr/>
        </p:nvPicPr>
        <p:blipFill>
          <a:blip r:embed="rId3"/>
          <a:stretch>
            <a:fillRect/>
          </a:stretch>
        </p:blipFill>
        <p:spPr>
          <a:xfrm>
            <a:off x="9678299" y="2541290"/>
            <a:ext cx="216589" cy="216595"/>
          </a:xfrm>
          <a:prstGeom prst="rect">
            <a:avLst/>
          </a:prstGeom>
        </p:spPr>
      </p:pic>
      <p:sp>
        <p:nvSpPr>
          <p:cNvPr id="8" name="Text 4"/>
          <p:cNvSpPr/>
          <p:nvPr/>
        </p:nvSpPr>
        <p:spPr>
          <a:xfrm>
            <a:off x="8219274" y="3100884"/>
            <a:ext cx="3134639"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أهداف الدراسة</a:t>
            </a:r>
            <a:endParaRPr lang="ar-SA" sz="1850" dirty="0"/>
          </a:p>
        </p:txBody>
      </p:sp>
      <p:sp>
        <p:nvSpPr>
          <p:cNvPr id="9" name="Text 5"/>
          <p:cNvSpPr/>
          <p:nvPr/>
        </p:nvSpPr>
        <p:spPr>
          <a:xfrm>
            <a:off x="8219274" y="3484364"/>
            <a:ext cx="3134639" cy="259953"/>
          </a:xfrm>
          <a:prstGeom prst="rect">
            <a:avLst/>
          </a:prstGeom>
          <a:noFill/>
          <a:ln/>
        </p:spPr>
        <p:txBody>
          <a:bodyPr wrap="none" lIns="0" tIns="0" rIns="0" bIns="0" rtlCol="0" anchor="t"/>
          <a:lstStyle/>
          <a:p>
            <a:pPr marL="0" indent="0" algn="r" rtl="1">
              <a:lnSpc>
                <a:spcPct val="120000"/>
              </a:lnSpc>
              <a:buNone/>
            </a:pPr>
            <a:r>
              <a:rPr lang="en-US" sz="1400" dirty="0">
                <a:solidFill>
                  <a:srgbClr val="384653"/>
                </a:solidFill>
                <a:latin typeface="WinSoft Pro Medium" pitchFamily="34" charset="0"/>
                <a:ea typeface="WinSoft Pro Medium" pitchFamily="34" charset="-122"/>
                <a:cs typeface="WinSoft Pro Medium" pitchFamily="34" charset="-120"/>
              </a:rPr>
              <a:t>           </a:t>
            </a:r>
            <a:endParaRPr lang="en-US" sz="1400" dirty="0"/>
          </a:p>
        </p:txBody>
      </p:sp>
      <p:sp>
        <p:nvSpPr>
          <p:cNvPr id="10" name="Text 6"/>
          <p:cNvSpPr/>
          <p:nvPr/>
        </p:nvSpPr>
        <p:spPr>
          <a:xfrm>
            <a:off x="8074914" y="3830935"/>
            <a:ext cx="3278999" cy="1660723"/>
          </a:xfrm>
          <a:prstGeom prst="rect">
            <a:avLst/>
          </a:prstGeom>
          <a:noFill/>
          <a:ln/>
        </p:spPr>
        <p:txBody>
          <a:bodyPr wrap="square" lIns="0" tIns="0" rIns="72219" bIns="0" rtlCol="0" anchor="t">
            <a:noAutofit/>
          </a:bodyPr>
          <a:lstStyle/>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قياس نسبة التوظيف: معرفة عدد الخريجين الذين حصلوا على وظائف تناسب تخصصاتهم.</a:t>
            </a:r>
            <a:endParaRPr lang="ar-SA" dirty="0"/>
          </a:p>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تحديد الفجوات: كشف التحديات التي تواجه الخريجين أثناء البحث عن عمل.</a:t>
            </a:r>
            <a:endParaRPr lang="ar-SA" dirty="0"/>
          </a:p>
          <a:p>
            <a:pPr marL="284480" indent="-284480" algn="r" rtl="1">
              <a:lnSpc>
                <a:spcPct val="120000"/>
              </a:lnSpc>
              <a:buSzPct val="100000"/>
              <a:buChar char="•"/>
            </a:pPr>
            <a:r>
              <a:rPr lang="ar-SA" altLang="en-US" dirty="0">
                <a:solidFill>
                  <a:srgbClr val="384653"/>
                </a:solidFill>
                <a:latin typeface="WinSoft Pro Medium" pitchFamily="34" charset="0"/>
                <a:ea typeface="WinSoft Pro Medium" pitchFamily="34" charset="-122"/>
                <a:cs typeface="WinSoft Pro Medium" pitchFamily="34" charset="-120"/>
              </a:rPr>
              <a:t>تقييم المهارات: معرفة مدى ملاءمة التدريب المهني لمتطلبات السوق الحالية.</a:t>
            </a:r>
            <a:endParaRPr lang="ar-SA" dirty="0"/>
          </a:p>
        </p:txBody>
      </p:sp>
      <p:pic>
        <p:nvPicPr>
          <p:cNvPr id="11" name="Image 2" descr="preencoded.png"/>
          <p:cNvPicPr>
            <a:picLocks noChangeAspect="1"/>
          </p:cNvPicPr>
          <p:nvPr/>
        </p:nvPicPr>
        <p:blipFill>
          <a:blip r:embed="rId2"/>
          <a:stretch>
            <a:fillRect/>
          </a:stretch>
        </p:blipFill>
        <p:spPr>
          <a:xfrm>
            <a:off x="4322654" y="2378770"/>
            <a:ext cx="3546386" cy="3869630"/>
          </a:xfrm>
          <a:prstGeom prst="rect">
            <a:avLst/>
          </a:prstGeom>
        </p:spPr>
      </p:pic>
      <p:pic>
        <p:nvPicPr>
          <p:cNvPr id="12" name="Image 3" descr="preencoded.png"/>
          <p:cNvPicPr>
            <a:picLocks noChangeAspect="1"/>
          </p:cNvPicPr>
          <p:nvPr/>
        </p:nvPicPr>
        <p:blipFill>
          <a:blip r:embed="rId4"/>
          <a:stretch>
            <a:fillRect/>
          </a:stretch>
        </p:blipFill>
        <p:spPr>
          <a:xfrm>
            <a:off x="5987553" y="2541290"/>
            <a:ext cx="216589" cy="216595"/>
          </a:xfrm>
          <a:prstGeom prst="rect">
            <a:avLst/>
          </a:prstGeom>
        </p:spPr>
      </p:pic>
      <p:sp>
        <p:nvSpPr>
          <p:cNvPr id="13" name="Text 7"/>
          <p:cNvSpPr/>
          <p:nvPr/>
        </p:nvSpPr>
        <p:spPr>
          <a:xfrm>
            <a:off x="4528528" y="3100884"/>
            <a:ext cx="3134639"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أسئلة الدراسة</a:t>
            </a:r>
            <a:endParaRPr lang="ar-SA" sz="1850" dirty="0"/>
          </a:p>
        </p:txBody>
      </p:sp>
      <p:sp>
        <p:nvSpPr>
          <p:cNvPr id="14" name="Text 8"/>
          <p:cNvSpPr/>
          <p:nvPr/>
        </p:nvSpPr>
        <p:spPr>
          <a:xfrm>
            <a:off x="4528528" y="3484364"/>
            <a:ext cx="3134639" cy="1039812"/>
          </a:xfrm>
          <a:prstGeom prst="rect">
            <a:avLst/>
          </a:prstGeom>
          <a:noFill/>
          <a:ln/>
        </p:spPr>
        <p:txBody>
          <a:bodyPr wrap="square" lIns="0" tIns="0" rIns="0" bIns="0" rtlCol="0" anchor="t">
            <a:noAutofit/>
          </a:bodyPr>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تحديد أسئلة الدراسة حول: نسبة الخريجين، القطاعات المقترحة للتشغيل، الكفايات المطلوبة لسوق العمل، تحديد عينة الدراسة، التخصصات المستهدفة، والأعوام للخريجين.</a:t>
            </a:r>
            <a:endParaRPr lang="ar-SA" dirty="0"/>
          </a:p>
        </p:txBody>
      </p:sp>
      <p:pic>
        <p:nvPicPr>
          <p:cNvPr id="15" name="Image 4" descr="preencoded.png"/>
          <p:cNvPicPr>
            <a:picLocks noChangeAspect="1"/>
          </p:cNvPicPr>
          <p:nvPr/>
        </p:nvPicPr>
        <p:blipFill>
          <a:blip r:embed="rId2"/>
          <a:stretch>
            <a:fillRect/>
          </a:stretch>
        </p:blipFill>
        <p:spPr>
          <a:xfrm>
            <a:off x="631908" y="2378770"/>
            <a:ext cx="3546386" cy="3869630"/>
          </a:xfrm>
          <a:prstGeom prst="rect">
            <a:avLst/>
          </a:prstGeom>
        </p:spPr>
      </p:pic>
      <p:pic>
        <p:nvPicPr>
          <p:cNvPr id="16" name="Image 5" descr="preencoded.png"/>
          <p:cNvPicPr>
            <a:picLocks noChangeAspect="1"/>
          </p:cNvPicPr>
          <p:nvPr/>
        </p:nvPicPr>
        <p:blipFill>
          <a:blip r:embed="rId5"/>
          <a:stretch>
            <a:fillRect/>
          </a:stretch>
        </p:blipFill>
        <p:spPr>
          <a:xfrm>
            <a:off x="2296807" y="2541290"/>
            <a:ext cx="216589" cy="216595"/>
          </a:xfrm>
          <a:prstGeom prst="rect">
            <a:avLst/>
          </a:prstGeom>
        </p:spPr>
      </p:pic>
      <p:sp>
        <p:nvSpPr>
          <p:cNvPr id="17" name="Text 9"/>
          <p:cNvSpPr/>
          <p:nvPr/>
        </p:nvSpPr>
        <p:spPr>
          <a:xfrm>
            <a:off x="837782" y="3100884"/>
            <a:ext cx="3134639"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عينة الدراسة</a:t>
            </a:r>
            <a:endParaRPr lang="ar-SA" sz="1850" dirty="0"/>
          </a:p>
        </p:txBody>
      </p:sp>
      <p:sp>
        <p:nvSpPr>
          <p:cNvPr id="18" name="Text 10"/>
          <p:cNvSpPr/>
          <p:nvPr/>
        </p:nvSpPr>
        <p:spPr>
          <a:xfrm>
            <a:off x="837782" y="3484364"/>
            <a:ext cx="3134639" cy="519906"/>
          </a:xfrm>
          <a:prstGeom prst="rect">
            <a:avLst/>
          </a:prstGeom>
          <a:noFill/>
          <a:ln/>
        </p:spPr>
        <p:txBody>
          <a:bodyPr wrap="square" lIns="0" tIns="0" rIns="0" bIns="0" rtlCol="0" anchor="t">
            <a:noAutofit/>
          </a:bodyPr>
          <a:lstStyle/>
          <a:p>
            <a:pPr marL="0" indent="0" algn="r" rtl="1">
              <a:lnSpc>
                <a:spcPct val="120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مجموعة مختارة من خريجي آخر ثلاث سنوات، بالإضافة إلى أصحاب العمل والمشرفين.</a:t>
            </a:r>
            <a:endParaRPr lang="ar-SA" dirty="0"/>
          </a:p>
        </p:txBody>
      </p:sp>
    </p:spTree>
    <p:extLst>
      <p:ext uri="{BB962C8B-B14F-4D97-AF65-F5344CB8AC3E}">
        <p14:creationId xmlns:p14="http://schemas.microsoft.com/office/powerpoint/2010/main" val="96471532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19226" y="786904"/>
            <a:ext cx="840560" cy="308670"/>
          </a:xfrm>
          <a:prstGeom prst="roundRect">
            <a:avLst>
              <a:gd name="adj" fmla="val 49999"/>
            </a:avLst>
          </a:prstGeom>
          <a:solidFill>
            <a:srgbClr val="D4E9F7"/>
          </a:solidFill>
          <a:ln/>
        </p:spPr>
      </p:sp>
      <p:sp>
        <p:nvSpPr>
          <p:cNvPr id="3" name="Text 1"/>
          <p:cNvSpPr/>
          <p:nvPr/>
        </p:nvSpPr>
        <p:spPr>
          <a:xfrm>
            <a:off x="10231479" y="847824"/>
            <a:ext cx="120647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النشاط 2.3</a:t>
            </a:r>
            <a:endParaRPr lang="ar-SA" sz="1250" dirty="0"/>
          </a:p>
        </p:txBody>
      </p:sp>
      <p:sp>
        <p:nvSpPr>
          <p:cNvPr id="4" name="Text 2"/>
          <p:cNvSpPr/>
          <p:nvPr/>
        </p:nvSpPr>
        <p:spPr>
          <a:xfrm>
            <a:off x="631908" y="1168598"/>
            <a:ext cx="10927878" cy="668040"/>
          </a:xfrm>
          <a:prstGeom prst="rect">
            <a:avLst/>
          </a:prstGeom>
          <a:noFill/>
          <a:ln/>
        </p:spPr>
        <p:txBody>
          <a:bodyPr wrap="none" lIns="0" tIns="0" rIns="0" bIns="0" rtlCol="0" anchor="t"/>
          <a:lstStyle/>
          <a:p>
            <a:pPr marL="0" indent="0" algn="r" rtl="1">
              <a:lnSpc>
                <a:spcPct val="104000"/>
              </a:lnSpc>
              <a:buNone/>
            </a:pPr>
            <a:r>
              <a:rPr lang="ar-SA" altLang="en-US" sz="4200" dirty="0">
                <a:solidFill>
                  <a:srgbClr val="2E3C4E"/>
                </a:solidFill>
                <a:latin typeface="GE SS Two Light" pitchFamily="34" charset="0"/>
                <a:ea typeface="GE SS Two Light" pitchFamily="34" charset="-122"/>
                <a:cs typeface="GE SS Two Light" pitchFamily="34" charset="-120"/>
              </a:rPr>
              <a:t>أدوات جمع البيانات</a:t>
            </a:r>
            <a:endParaRPr lang="ar-SA" sz="4200" dirty="0"/>
          </a:p>
        </p:txBody>
      </p:sp>
      <p:pic>
        <p:nvPicPr>
          <p:cNvPr id="5" name="Image 0" descr="preencoded.png"/>
          <p:cNvPicPr>
            <a:picLocks noChangeAspect="1"/>
          </p:cNvPicPr>
          <p:nvPr/>
        </p:nvPicPr>
        <p:blipFill>
          <a:blip r:embed="rId2"/>
          <a:stretch>
            <a:fillRect/>
          </a:stretch>
        </p:blipFill>
        <p:spPr>
          <a:xfrm>
            <a:off x="11051998" y="2110780"/>
            <a:ext cx="507789" cy="507802"/>
          </a:xfrm>
          <a:prstGeom prst="rect">
            <a:avLst/>
          </a:prstGeom>
        </p:spPr>
      </p:pic>
      <p:sp>
        <p:nvSpPr>
          <p:cNvPr id="6" name="Text 3"/>
          <p:cNvSpPr/>
          <p:nvPr/>
        </p:nvSpPr>
        <p:spPr>
          <a:xfrm>
            <a:off x="6210145" y="2847082"/>
            <a:ext cx="534964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الاستبيانات</a:t>
            </a:r>
            <a:endParaRPr lang="ar-SA" sz="2100" dirty="0"/>
          </a:p>
        </p:txBody>
      </p:sp>
      <p:sp>
        <p:nvSpPr>
          <p:cNvPr id="7" name="Text 4"/>
          <p:cNvSpPr/>
          <p:nvPr/>
        </p:nvSpPr>
        <p:spPr>
          <a:xfrm>
            <a:off x="6210145" y="3290788"/>
            <a:ext cx="5349642"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تُرسل للخريجين لجمع بيانات رقمية عن حالتهم العملية الحالية.</a:t>
            </a:r>
            <a:endParaRPr lang="ar-SA" sz="1550" dirty="0"/>
          </a:p>
        </p:txBody>
      </p:sp>
      <p:pic>
        <p:nvPicPr>
          <p:cNvPr id="8" name="Image 1" descr="preencoded.png"/>
          <p:cNvPicPr>
            <a:picLocks noChangeAspect="1"/>
          </p:cNvPicPr>
          <p:nvPr/>
        </p:nvPicPr>
        <p:blipFill>
          <a:blip r:embed="rId3"/>
          <a:stretch>
            <a:fillRect/>
          </a:stretch>
        </p:blipFill>
        <p:spPr>
          <a:xfrm>
            <a:off x="5473861" y="2110780"/>
            <a:ext cx="507789" cy="507802"/>
          </a:xfrm>
          <a:prstGeom prst="rect">
            <a:avLst/>
          </a:prstGeom>
        </p:spPr>
      </p:pic>
      <p:sp>
        <p:nvSpPr>
          <p:cNvPr id="9" name="Text 5"/>
          <p:cNvSpPr/>
          <p:nvPr/>
        </p:nvSpPr>
        <p:spPr>
          <a:xfrm>
            <a:off x="631908" y="2847082"/>
            <a:ext cx="534974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المقابلات الفردية</a:t>
            </a:r>
            <a:endParaRPr lang="ar-SA" sz="2100" dirty="0"/>
          </a:p>
        </p:txBody>
      </p:sp>
      <p:sp>
        <p:nvSpPr>
          <p:cNvPr id="10" name="Text 6"/>
          <p:cNvSpPr/>
          <p:nvPr/>
        </p:nvSpPr>
        <p:spPr>
          <a:xfrm>
            <a:off x="631908" y="3290788"/>
            <a:ext cx="5349741"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تُجرى مع عينة من الخريجين العاملين والعاطلين عن العمل لفهم أعمق وتوثيق مقارنات.</a:t>
            </a:r>
            <a:endParaRPr lang="ar-SA" sz="1550" dirty="0"/>
          </a:p>
        </p:txBody>
      </p:sp>
      <p:pic>
        <p:nvPicPr>
          <p:cNvPr id="11" name="Image 2" descr="preencoded.png"/>
          <p:cNvPicPr>
            <a:picLocks noChangeAspect="1"/>
          </p:cNvPicPr>
          <p:nvPr/>
        </p:nvPicPr>
        <p:blipFill>
          <a:blip r:embed="rId4"/>
          <a:stretch>
            <a:fillRect/>
          </a:stretch>
        </p:blipFill>
        <p:spPr>
          <a:xfrm>
            <a:off x="11051998" y="4273649"/>
            <a:ext cx="507789" cy="507802"/>
          </a:xfrm>
          <a:prstGeom prst="rect">
            <a:avLst/>
          </a:prstGeom>
        </p:spPr>
      </p:pic>
      <p:sp>
        <p:nvSpPr>
          <p:cNvPr id="12" name="Text 7"/>
          <p:cNvSpPr/>
          <p:nvPr/>
        </p:nvSpPr>
        <p:spPr>
          <a:xfrm>
            <a:off x="6210145" y="5009952"/>
            <a:ext cx="5349642"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دليل مقابلات أصحاب العمل</a:t>
            </a:r>
            <a:endParaRPr lang="ar-SA" sz="2100" dirty="0"/>
          </a:p>
        </p:txBody>
      </p:sp>
      <p:sp>
        <p:nvSpPr>
          <p:cNvPr id="13" name="Text 8"/>
          <p:cNvSpPr/>
          <p:nvPr/>
        </p:nvSpPr>
        <p:spPr>
          <a:xfrm>
            <a:off x="6210145" y="5453658"/>
            <a:ext cx="5349642" cy="308670"/>
          </a:xfrm>
          <a:prstGeom prst="rect">
            <a:avLst/>
          </a:prstGeom>
          <a:noFill/>
          <a:ln/>
        </p:spPr>
        <p:txBody>
          <a:bodyPr wrap="none" lIns="0" tIns="0" rIns="0" bIns="0" rtlCol="0" anchor="t"/>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لمعرفة تقييم المشغلين وأصحاب العمل لكفاءة خريجي الأونروا.</a:t>
            </a:r>
            <a:endParaRPr lang="ar-SA" sz="1550" dirty="0"/>
          </a:p>
        </p:txBody>
      </p:sp>
      <p:pic>
        <p:nvPicPr>
          <p:cNvPr id="14" name="Image 3" descr="preencoded.png"/>
          <p:cNvPicPr>
            <a:picLocks noChangeAspect="1"/>
          </p:cNvPicPr>
          <p:nvPr/>
        </p:nvPicPr>
        <p:blipFill>
          <a:blip r:embed="rId5"/>
          <a:stretch>
            <a:fillRect/>
          </a:stretch>
        </p:blipFill>
        <p:spPr>
          <a:xfrm>
            <a:off x="5473861" y="4273649"/>
            <a:ext cx="507789" cy="507802"/>
          </a:xfrm>
          <a:prstGeom prst="rect">
            <a:avLst/>
          </a:prstGeom>
        </p:spPr>
      </p:pic>
      <p:sp>
        <p:nvSpPr>
          <p:cNvPr id="15" name="Text 9"/>
          <p:cNvSpPr/>
          <p:nvPr/>
        </p:nvSpPr>
        <p:spPr>
          <a:xfrm>
            <a:off x="631908" y="5009952"/>
            <a:ext cx="5349741" cy="334070"/>
          </a:xfrm>
          <a:prstGeom prst="rect">
            <a:avLst/>
          </a:prstGeom>
          <a:noFill/>
          <a:ln/>
        </p:spPr>
        <p:txBody>
          <a:bodyPr wrap="none" lIns="0" tIns="0" rIns="0" bIns="0" rtlCol="0" anchor="t"/>
          <a:lstStyle/>
          <a:p>
            <a:pPr marL="0" indent="0" algn="r" rtl="1">
              <a:lnSpc>
                <a:spcPct val="104000"/>
              </a:lnSpc>
              <a:buNone/>
            </a:pPr>
            <a:r>
              <a:rPr lang="ar-SA" altLang="en-US" sz="2100" dirty="0">
                <a:solidFill>
                  <a:srgbClr val="384653"/>
                </a:solidFill>
                <a:latin typeface="GE SS Two Light" pitchFamily="34" charset="0"/>
                <a:ea typeface="GE SS Two Light" pitchFamily="34" charset="-122"/>
                <a:cs typeface="GE SS Two Light" pitchFamily="34" charset="-120"/>
              </a:rPr>
              <a:t>الموافقات والتوزيع</a:t>
            </a:r>
            <a:endParaRPr lang="ar-SA" sz="2100" dirty="0"/>
          </a:p>
        </p:txBody>
      </p:sp>
      <p:sp>
        <p:nvSpPr>
          <p:cNvPr id="16" name="Text 10"/>
          <p:cNvSpPr/>
          <p:nvPr/>
        </p:nvSpPr>
        <p:spPr>
          <a:xfrm>
            <a:off x="631908" y="5453658"/>
            <a:ext cx="5349741" cy="617339"/>
          </a:xfrm>
          <a:prstGeom prst="rect">
            <a:avLst/>
          </a:prstGeom>
          <a:noFill/>
          <a:ln/>
        </p:spPr>
        <p:txBody>
          <a:bodyPr wrap="square" lIns="0" tIns="0" rIns="0" bIns="0" rtlCol="0" anchor="t">
            <a:normAutofit/>
          </a:bodyPr>
          <a:lstStyle/>
          <a:p>
            <a:pPr marL="0" indent="0" algn="r" rtl="1">
              <a:lnSpc>
                <a:spcPct val="127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الحصول على الموافقات وتوزيع الاستبيانات وإجراء المقابلات عبر القنوات الرسمية في الأونروا.</a:t>
            </a:r>
            <a:endParaRPr lang="ar-SA" sz="1550" dirty="0"/>
          </a:p>
        </p:txBody>
      </p:sp>
    </p:spTree>
    <p:extLst>
      <p:ext uri="{BB962C8B-B14F-4D97-AF65-F5344CB8AC3E}">
        <p14:creationId xmlns:p14="http://schemas.microsoft.com/office/powerpoint/2010/main" val="41754872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65858" y="749201"/>
            <a:ext cx="793929" cy="291604"/>
          </a:xfrm>
          <a:prstGeom prst="roundRect">
            <a:avLst>
              <a:gd name="adj" fmla="val 49999"/>
            </a:avLst>
          </a:prstGeom>
          <a:solidFill>
            <a:srgbClr val="D4E9F7"/>
          </a:solidFill>
          <a:ln/>
        </p:spPr>
      </p:sp>
      <p:sp>
        <p:nvSpPr>
          <p:cNvPr id="3" name="Text 1"/>
          <p:cNvSpPr/>
          <p:nvPr/>
        </p:nvSpPr>
        <p:spPr>
          <a:xfrm>
            <a:off x="10271364" y="806748"/>
            <a:ext cx="1173332"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النشاط 2.3</a:t>
            </a:r>
            <a:endParaRPr lang="ar-SA" sz="1200" dirty="0"/>
          </a:p>
        </p:txBody>
      </p:sp>
      <p:sp>
        <p:nvSpPr>
          <p:cNvPr id="4" name="Text 2"/>
          <p:cNvSpPr/>
          <p:nvPr/>
        </p:nvSpPr>
        <p:spPr>
          <a:xfrm>
            <a:off x="631907" y="1105991"/>
            <a:ext cx="10927880" cy="631032"/>
          </a:xfrm>
          <a:prstGeom prst="rect">
            <a:avLst/>
          </a:prstGeom>
          <a:noFill/>
          <a:ln/>
        </p:spPr>
        <p:txBody>
          <a:bodyPr wrap="none" lIns="0" tIns="0" rIns="0" bIns="0" rtlCol="0" anchor="t"/>
          <a:lstStyle/>
          <a:p>
            <a:pPr marL="0" indent="0" algn="r" rtl="1">
              <a:lnSpc>
                <a:spcPct val="104000"/>
              </a:lnSpc>
              <a:buNone/>
            </a:pPr>
            <a:r>
              <a:rPr lang="ar-SA" altLang="en-US" sz="3950" dirty="0">
                <a:solidFill>
                  <a:srgbClr val="2E3C4E"/>
                </a:solidFill>
                <a:latin typeface="GE SS Two Light" pitchFamily="34" charset="0"/>
                <a:ea typeface="GE SS Two Light" pitchFamily="34" charset="-122"/>
                <a:cs typeface="GE SS Two Light" pitchFamily="34" charset="-120"/>
              </a:rPr>
              <a:t>جمع البيانات وتحليلها — استخراج النتائج والتوصيات</a:t>
            </a:r>
            <a:endParaRPr lang="ar-SA" sz="3950" dirty="0"/>
          </a:p>
        </p:txBody>
      </p:sp>
      <p:sp>
        <p:nvSpPr>
          <p:cNvPr id="5" name="Text 3"/>
          <p:cNvSpPr/>
          <p:nvPr/>
        </p:nvSpPr>
        <p:spPr>
          <a:xfrm>
            <a:off x="11176216" y="1981597"/>
            <a:ext cx="383570" cy="239713"/>
          </a:xfrm>
          <a:prstGeom prst="rect">
            <a:avLst/>
          </a:prstGeom>
          <a:noFill/>
          <a:ln/>
        </p:spPr>
        <p:txBody>
          <a:bodyPr wrap="none" lIns="0" tIns="0" rIns="0" bIns="0" rtlCol="0" anchor="ctr"/>
          <a:lstStyle/>
          <a:p>
            <a:pPr marL="0" indent="0" algn="r" rtl="1">
              <a:lnSpc>
                <a:spcPct val="100000"/>
              </a:lnSpc>
              <a:buNone/>
            </a:pPr>
            <a:r>
              <a:rPr lang="en-US" sz="150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500" dirty="0">
              <a:latin typeface="Arial" panose="020B0604020202020204" pitchFamily="34" charset="0"/>
              <a:cs typeface="Arial" panose="020B0604020202020204" pitchFamily="34" charset="0"/>
            </a:endParaRPr>
          </a:p>
        </p:txBody>
      </p:sp>
      <p:sp>
        <p:nvSpPr>
          <p:cNvPr id="6" name="Shape 4"/>
          <p:cNvSpPr/>
          <p:nvPr/>
        </p:nvSpPr>
        <p:spPr>
          <a:xfrm>
            <a:off x="8025902" y="2282130"/>
            <a:ext cx="3533885" cy="25400"/>
          </a:xfrm>
          <a:prstGeom prst="rect">
            <a:avLst/>
          </a:prstGeom>
          <a:solidFill>
            <a:srgbClr val="00AEEF"/>
          </a:solidFill>
          <a:ln/>
        </p:spPr>
      </p:sp>
      <p:sp>
        <p:nvSpPr>
          <p:cNvPr id="7" name="Text 5"/>
          <p:cNvSpPr/>
          <p:nvPr/>
        </p:nvSpPr>
        <p:spPr>
          <a:xfrm>
            <a:off x="8025902" y="2428776"/>
            <a:ext cx="3533885"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جمع البيانات</a:t>
            </a:r>
            <a:endParaRPr lang="ar-SA" sz="1950" dirty="0"/>
          </a:p>
        </p:txBody>
      </p:sp>
      <p:sp>
        <p:nvSpPr>
          <p:cNvPr id="8" name="Text 6"/>
          <p:cNvSpPr/>
          <p:nvPr/>
        </p:nvSpPr>
        <p:spPr>
          <a:xfrm>
            <a:off x="8025902" y="2842121"/>
            <a:ext cx="3533885"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توزيع الاستبيانات وإجراء المقابلات مع الخريجين وأصحاب العمل عبر القنوات الرسمية في الأونروا.</a:t>
            </a:r>
            <a:endParaRPr lang="ar-SA" sz="1500" dirty="0"/>
          </a:p>
        </p:txBody>
      </p:sp>
      <p:sp>
        <p:nvSpPr>
          <p:cNvPr id="9" name="Text 7"/>
          <p:cNvSpPr/>
          <p:nvPr/>
        </p:nvSpPr>
        <p:spPr>
          <a:xfrm>
            <a:off x="7479319" y="1981597"/>
            <a:ext cx="383570" cy="239713"/>
          </a:xfrm>
          <a:prstGeom prst="rect">
            <a:avLst/>
          </a:prstGeom>
          <a:noFill/>
          <a:ln/>
        </p:spPr>
        <p:txBody>
          <a:bodyPr wrap="none" lIns="0" tIns="0" rIns="0" bIns="0" rtlCol="0" anchor="ctr"/>
          <a:lstStyle/>
          <a:p>
            <a:pPr marL="0" indent="0" algn="r" rtl="1">
              <a:lnSpc>
                <a:spcPct val="100000"/>
              </a:lnSpc>
              <a:buNone/>
            </a:pPr>
            <a:r>
              <a:rPr lang="en-US" sz="150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500" dirty="0">
              <a:latin typeface="Arial" panose="020B0604020202020204" pitchFamily="34" charset="0"/>
              <a:cs typeface="Arial" panose="020B0604020202020204" pitchFamily="34" charset="0"/>
            </a:endParaRPr>
          </a:p>
        </p:txBody>
      </p:sp>
      <p:sp>
        <p:nvSpPr>
          <p:cNvPr id="10" name="Shape 8"/>
          <p:cNvSpPr/>
          <p:nvPr/>
        </p:nvSpPr>
        <p:spPr>
          <a:xfrm>
            <a:off x="4328905" y="2282130"/>
            <a:ext cx="3533984" cy="25400"/>
          </a:xfrm>
          <a:prstGeom prst="rect">
            <a:avLst/>
          </a:prstGeom>
          <a:solidFill>
            <a:srgbClr val="00AEEF"/>
          </a:solidFill>
          <a:ln/>
        </p:spPr>
      </p:sp>
      <p:sp>
        <p:nvSpPr>
          <p:cNvPr id="11" name="Text 9"/>
          <p:cNvSpPr/>
          <p:nvPr/>
        </p:nvSpPr>
        <p:spPr>
          <a:xfrm>
            <a:off x="4328905" y="2428776"/>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تحليل البيانات</a:t>
            </a:r>
            <a:endParaRPr lang="ar-SA" sz="1950" dirty="0"/>
          </a:p>
        </p:txBody>
      </p:sp>
      <p:sp>
        <p:nvSpPr>
          <p:cNvPr id="12" name="Text 10"/>
          <p:cNvSpPr/>
          <p:nvPr/>
        </p:nvSpPr>
        <p:spPr>
          <a:xfrm>
            <a:off x="4328905" y="2842121"/>
            <a:ext cx="3533984"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تحليل النتائج الكمية والنوعية، ومقارنة بيانات الخريجين العاملين والعاطلين، وتحديد الفجوات.</a:t>
            </a:r>
            <a:endParaRPr lang="ar-SA" sz="1500" dirty="0"/>
          </a:p>
        </p:txBody>
      </p:sp>
      <p:sp>
        <p:nvSpPr>
          <p:cNvPr id="13" name="Text 11"/>
          <p:cNvSpPr/>
          <p:nvPr/>
        </p:nvSpPr>
        <p:spPr>
          <a:xfrm>
            <a:off x="3782323" y="1981597"/>
            <a:ext cx="383570" cy="239713"/>
          </a:xfrm>
          <a:prstGeom prst="rect">
            <a:avLst/>
          </a:prstGeom>
          <a:noFill/>
          <a:ln/>
        </p:spPr>
        <p:txBody>
          <a:bodyPr wrap="none" lIns="0" tIns="0" rIns="0" bIns="0" rtlCol="0" anchor="ctr"/>
          <a:lstStyle/>
          <a:p>
            <a:pPr marL="0" indent="0" algn="r" rtl="1">
              <a:lnSpc>
                <a:spcPct val="100000"/>
              </a:lnSpc>
              <a:buNone/>
            </a:pPr>
            <a:r>
              <a:rPr lang="en-US" sz="150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500" dirty="0">
              <a:latin typeface="Arial" panose="020B0604020202020204" pitchFamily="34" charset="0"/>
              <a:cs typeface="Arial" panose="020B0604020202020204" pitchFamily="34" charset="0"/>
            </a:endParaRPr>
          </a:p>
        </p:txBody>
      </p:sp>
      <p:sp>
        <p:nvSpPr>
          <p:cNvPr id="14" name="Shape 12"/>
          <p:cNvSpPr/>
          <p:nvPr/>
        </p:nvSpPr>
        <p:spPr>
          <a:xfrm>
            <a:off x="631908" y="2282130"/>
            <a:ext cx="3533984" cy="25400"/>
          </a:xfrm>
          <a:prstGeom prst="rect">
            <a:avLst/>
          </a:prstGeom>
          <a:solidFill>
            <a:srgbClr val="00AEEF"/>
          </a:solidFill>
          <a:ln/>
        </p:spPr>
      </p:sp>
      <p:sp>
        <p:nvSpPr>
          <p:cNvPr id="15" name="Text 13"/>
          <p:cNvSpPr/>
          <p:nvPr/>
        </p:nvSpPr>
        <p:spPr>
          <a:xfrm>
            <a:off x="631908" y="2428776"/>
            <a:ext cx="3533984"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استخراج النتائج</a:t>
            </a:r>
            <a:endParaRPr lang="ar-SA" sz="1950" dirty="0"/>
          </a:p>
        </p:txBody>
      </p:sp>
      <p:sp>
        <p:nvSpPr>
          <p:cNvPr id="16" name="Text 14"/>
          <p:cNvSpPr/>
          <p:nvPr/>
        </p:nvSpPr>
        <p:spPr>
          <a:xfrm>
            <a:off x="631908" y="2842121"/>
            <a:ext cx="3533984"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استخلاص النتائج الرئيسية المتعلقة بنسب التوظيف، ومدى ملاءمة التدريب لمتطلبات السوق.</a:t>
            </a:r>
            <a:endParaRPr lang="ar-SA" sz="1500" dirty="0"/>
          </a:p>
        </p:txBody>
      </p:sp>
      <p:sp>
        <p:nvSpPr>
          <p:cNvPr id="17" name="Text 15"/>
          <p:cNvSpPr/>
          <p:nvPr/>
        </p:nvSpPr>
        <p:spPr>
          <a:xfrm>
            <a:off x="11176216" y="4154686"/>
            <a:ext cx="383570" cy="239713"/>
          </a:xfrm>
          <a:prstGeom prst="rect">
            <a:avLst/>
          </a:prstGeom>
          <a:noFill/>
          <a:ln/>
        </p:spPr>
        <p:txBody>
          <a:bodyPr wrap="none" lIns="0" tIns="0" rIns="0" bIns="0" rtlCol="0" anchor="ctr"/>
          <a:lstStyle/>
          <a:p>
            <a:pPr marL="0" indent="0" algn="r" rtl="1">
              <a:lnSpc>
                <a:spcPct val="100000"/>
              </a:lnSpc>
              <a:buNone/>
            </a:pPr>
            <a:r>
              <a:rPr lang="en-US" sz="150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500" dirty="0">
              <a:latin typeface="Arial" panose="020B0604020202020204" pitchFamily="34" charset="0"/>
              <a:cs typeface="Arial" panose="020B0604020202020204" pitchFamily="34" charset="0"/>
            </a:endParaRPr>
          </a:p>
        </p:txBody>
      </p:sp>
      <p:sp>
        <p:nvSpPr>
          <p:cNvPr id="18" name="Shape 16"/>
          <p:cNvSpPr/>
          <p:nvPr/>
        </p:nvSpPr>
        <p:spPr>
          <a:xfrm>
            <a:off x="631908" y="4455220"/>
            <a:ext cx="10927878" cy="25400"/>
          </a:xfrm>
          <a:prstGeom prst="rect">
            <a:avLst/>
          </a:prstGeom>
          <a:solidFill>
            <a:srgbClr val="00AEEF"/>
          </a:solidFill>
          <a:ln/>
        </p:spPr>
      </p:sp>
      <p:sp>
        <p:nvSpPr>
          <p:cNvPr id="19" name="Text 17"/>
          <p:cNvSpPr/>
          <p:nvPr/>
        </p:nvSpPr>
        <p:spPr>
          <a:xfrm>
            <a:off x="631908" y="4601865"/>
            <a:ext cx="10927878"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التوصيات والتقارير</a:t>
            </a:r>
            <a:endParaRPr lang="ar-SA" sz="1950" dirty="0"/>
          </a:p>
        </p:txBody>
      </p:sp>
      <p:sp>
        <p:nvSpPr>
          <p:cNvPr id="20" name="Text 18"/>
          <p:cNvSpPr/>
          <p:nvPr/>
        </p:nvSpPr>
        <p:spPr>
          <a:xfrm>
            <a:off x="631908" y="4577060"/>
            <a:ext cx="10927878" cy="283766"/>
          </a:xfrm>
          <a:prstGeom prst="rect">
            <a:avLst/>
          </a:prstGeom>
          <a:noFill/>
          <a:ln/>
        </p:spPr>
        <p:txBody>
          <a:bodyPr wrap="none" lIns="0" tIns="0" rIns="0" bIns="0" rtlCol="0" anchor="t"/>
          <a:lstStyle/>
          <a:p>
            <a:pPr marL="0" indent="0" algn="r" rtl="1">
              <a:lnSpc>
                <a:spcPct val="123000"/>
              </a:lnSpc>
              <a:buNone/>
            </a:pPr>
            <a:r>
              <a:rPr lang="en-US" sz="1500" dirty="0">
                <a:solidFill>
                  <a:srgbClr val="384653"/>
                </a:solidFill>
                <a:latin typeface="WinSoft Pro Medium" pitchFamily="34" charset="0"/>
                <a:ea typeface="WinSoft Pro Medium" pitchFamily="34" charset="-122"/>
                <a:cs typeface="WinSoft Pro Medium" pitchFamily="34" charset="-120"/>
              </a:rPr>
              <a:t>           </a:t>
            </a:r>
            <a:endParaRPr lang="en-US" sz="1500" dirty="0"/>
          </a:p>
        </p:txBody>
      </p:sp>
      <p:sp>
        <p:nvSpPr>
          <p:cNvPr id="21" name="Text 19"/>
          <p:cNvSpPr/>
          <p:nvPr/>
        </p:nvSpPr>
        <p:spPr>
          <a:xfrm>
            <a:off x="631908" y="4958655"/>
            <a:ext cx="10927878" cy="624582"/>
          </a:xfrm>
          <a:prstGeom prst="rect">
            <a:avLst/>
          </a:prstGeom>
          <a:noFill/>
          <a:ln/>
        </p:spPr>
        <p:txBody>
          <a:bodyPr wrap="square" lIns="0" tIns="0" rIns="76733" bIns="0" rtlCol="0" anchor="t">
            <a:normAutofit/>
          </a:bodyPr>
          <a:lstStyle/>
          <a:p>
            <a:pPr marL="304800" indent="-304800" algn="r" rtl="1">
              <a:lnSpc>
                <a:spcPct val="123000"/>
              </a:lnSpc>
              <a:buSzPct val="100000"/>
              <a:buChar char="•"/>
            </a:pPr>
            <a:r>
              <a:rPr lang="ar-SA" altLang="en-US" sz="1500" dirty="0">
                <a:solidFill>
                  <a:srgbClr val="384653"/>
                </a:solidFill>
                <a:latin typeface="WinSoft Pro Medium" pitchFamily="34" charset="0"/>
                <a:ea typeface="WinSoft Pro Medium" pitchFamily="34" charset="-122"/>
                <a:cs typeface="WinSoft Pro Medium" pitchFamily="34" charset="-120"/>
              </a:rPr>
              <a:t>تشكيل فريق عمل مؤهل لتحديث المناهج المهنية بناءً على طلبات سوق العمل.</a:t>
            </a:r>
            <a:endParaRPr lang="ar-SA" sz="1500" dirty="0"/>
          </a:p>
          <a:p>
            <a:pPr marL="304800" indent="-304800" algn="r" rtl="1">
              <a:lnSpc>
                <a:spcPct val="123000"/>
              </a:lnSpc>
              <a:buSzPct val="100000"/>
              <a:buChar char="•"/>
            </a:pPr>
            <a:r>
              <a:rPr lang="ar-SA" altLang="en-US" sz="1500" dirty="0">
                <a:solidFill>
                  <a:srgbClr val="384653"/>
                </a:solidFill>
                <a:latin typeface="WinSoft Pro Medium" pitchFamily="34" charset="0"/>
                <a:ea typeface="WinSoft Pro Medium" pitchFamily="34" charset="-122"/>
                <a:cs typeface="WinSoft Pro Medium" pitchFamily="34" charset="-120"/>
              </a:rPr>
              <a:t>العمل على بناء شراكات أقوى مع شركات القطاع الخاص.</a:t>
            </a:r>
            <a:endParaRPr lang="ar-SA" sz="1500" dirty="0"/>
          </a:p>
        </p:txBody>
      </p:sp>
    </p:spTree>
    <p:extLst>
      <p:ext uri="{BB962C8B-B14F-4D97-AF65-F5344CB8AC3E}">
        <p14:creationId xmlns:p14="http://schemas.microsoft.com/office/powerpoint/2010/main" val="23836189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52781" y="1087140"/>
            <a:ext cx="607005" cy="222845"/>
          </a:xfrm>
          <a:prstGeom prst="roundRect">
            <a:avLst>
              <a:gd name="adj" fmla="val 49999"/>
            </a:avLst>
          </a:prstGeom>
          <a:solidFill>
            <a:srgbClr val="D4E9F7"/>
          </a:solidFill>
          <a:ln/>
        </p:spPr>
      </p:sp>
      <p:sp>
        <p:nvSpPr>
          <p:cNvPr id="3" name="Text 1"/>
          <p:cNvSpPr/>
          <p:nvPr/>
        </p:nvSpPr>
        <p:spPr>
          <a:xfrm>
            <a:off x="10431202" y="1131094"/>
            <a:ext cx="1040580" cy="134938"/>
          </a:xfrm>
          <a:prstGeom prst="rect">
            <a:avLst/>
          </a:prstGeom>
          <a:noFill/>
          <a:ln/>
        </p:spPr>
        <p:txBody>
          <a:bodyPr wrap="none" lIns="0" tIns="0" rIns="0" bIns="0" rtlCol="0" anchor="t"/>
          <a:lstStyle/>
          <a:p>
            <a:pPr marL="0" indent="0" algn="r" rtl="1">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النشاط 2.3</a:t>
            </a:r>
            <a:endParaRPr lang="ar-SA" sz="900" dirty="0"/>
          </a:p>
        </p:txBody>
      </p:sp>
      <p:sp>
        <p:nvSpPr>
          <p:cNvPr id="4" name="Text 2"/>
          <p:cNvSpPr/>
          <p:nvPr/>
        </p:nvSpPr>
        <p:spPr>
          <a:xfrm>
            <a:off x="631908" y="1348085"/>
            <a:ext cx="10927878" cy="482502"/>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مصفوفة مؤشرات الأداء والتقييم لمبادرة ربط الخريجين بسوق العمل</a:t>
            </a:r>
            <a:endParaRPr lang="ar-SA" sz="3000" dirty="0"/>
          </a:p>
        </p:txBody>
      </p:sp>
      <p:graphicFrame>
        <p:nvGraphicFramePr>
          <p:cNvPr id="5" name="Table 0"/>
          <p:cNvGraphicFramePr>
            <a:graphicFrameLocks noGrp="1"/>
          </p:cNvGraphicFramePr>
          <p:nvPr>
            <p:extLst>
              <p:ext uri="{D42A27DB-BD31-4B8C-83A1-F6EECF244321}">
                <p14:modId xmlns:p14="http://schemas.microsoft.com/office/powerpoint/2010/main" val="360186877"/>
              </p:ext>
            </p:extLst>
          </p:nvPr>
        </p:nvGraphicFramePr>
        <p:xfrm>
          <a:off x="631908" y="1973560"/>
          <a:ext cx="10927880" cy="3784507"/>
        </p:xfrm>
        <a:graphic>
          <a:graphicData uri="http://schemas.openxmlformats.org/drawingml/2006/table">
            <a:tbl>
              <a:tblPr/>
              <a:tblGrid>
                <a:gridCol w="2731970">
                  <a:extLst>
                    <a:ext uri="{9D8B030D-6E8A-4147-A177-3AD203B41FA5}">
                      <a16:colId xmlns:a16="http://schemas.microsoft.com/office/drawing/2014/main" val="20000"/>
                    </a:ext>
                  </a:extLst>
                </a:gridCol>
                <a:gridCol w="2731970">
                  <a:extLst>
                    <a:ext uri="{9D8B030D-6E8A-4147-A177-3AD203B41FA5}">
                      <a16:colId xmlns:a16="http://schemas.microsoft.com/office/drawing/2014/main" val="20001"/>
                    </a:ext>
                  </a:extLst>
                </a:gridCol>
                <a:gridCol w="2731970">
                  <a:extLst>
                    <a:ext uri="{9D8B030D-6E8A-4147-A177-3AD203B41FA5}">
                      <a16:colId xmlns:a16="http://schemas.microsoft.com/office/drawing/2014/main" val="20002"/>
                    </a:ext>
                  </a:extLst>
                </a:gridCol>
                <a:gridCol w="2731970">
                  <a:extLst>
                    <a:ext uri="{9D8B030D-6E8A-4147-A177-3AD203B41FA5}">
                      <a16:colId xmlns:a16="http://schemas.microsoft.com/office/drawing/2014/main" val="20003"/>
                    </a:ext>
                  </a:extLst>
                </a:gridCol>
              </a:tblGrid>
              <a:tr h="323842">
                <a:tc>
                  <a:txBody>
                    <a:bodyPr/>
                    <a:lstStyle/>
                    <a:p>
                      <a:pPr marL="0" indent="0" algn="r" rtl="1">
                        <a:buNone/>
                      </a:pPr>
                      <a:r>
                        <a:rPr lang="en-US" sz="1150" b="1" dirty="0">
                          <a:solidFill>
                            <a:srgbClr val="272525"/>
                          </a:solidFill>
                          <a:latin typeface="WinSoft Pro" pitchFamily="34" charset="0"/>
                          <a:ea typeface="WinSoft Pro" pitchFamily="34" charset="-122"/>
                          <a:cs typeface="WinSoft Pro" pitchFamily="34" charset="-120"/>
                        </a:rPr>
                        <a:t>               الجهة المسؤولة             </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150" b="1" dirty="0">
                          <a:solidFill>
                            <a:srgbClr val="272525"/>
                          </a:solidFill>
                          <a:latin typeface="WinSoft Pro" pitchFamily="34" charset="0"/>
                          <a:ea typeface="WinSoft Pro" pitchFamily="34" charset="-122"/>
                          <a:cs typeface="WinSoft Pro" pitchFamily="34" charset="-120"/>
                        </a:rPr>
                        <a:t>               وسيلة التحقق             </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150" b="1" dirty="0">
                          <a:solidFill>
                            <a:srgbClr val="272525"/>
                          </a:solidFill>
                          <a:latin typeface="WinSoft Pro" pitchFamily="34" charset="0"/>
                          <a:ea typeface="WinSoft Pro" pitchFamily="34" charset="-122"/>
                          <a:cs typeface="WinSoft Pro" pitchFamily="34" charset="-120"/>
                        </a:rPr>
                        <a:t>               اسم المؤشر             </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1150" b="1" dirty="0">
                          <a:solidFill>
                            <a:srgbClr val="272525"/>
                          </a:solidFill>
                          <a:latin typeface="WinSoft Pro" pitchFamily="34" charset="0"/>
                          <a:ea typeface="WinSoft Pro" pitchFamily="34" charset="-122"/>
                          <a:cs typeface="WinSoft Pro" pitchFamily="34" charset="-120"/>
                        </a:rPr>
                        <a:t>               مستوى المؤشر             </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إدارة مركز التدريب / وحدة الشراكات</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اتفاقيات التفاهم الموقعة (MoUs)</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عدد الشراكات الجديدة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المدخلات والأنشطة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دائرة التربية والتعليم بالأونروا</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سجلات وحدة العلاقات العامة في المركز</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معدل تحديث وتطوير المناهج المهنية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قسم الإرشاد والتوظيف في المركز</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تقارير اللجان الفنية لتطوير المناهج</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إجمالي ساعات التوجيه المهني المقدمة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فريق المتابعة والتقييم</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الخطط الدراسية المحدثة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معدل التوظيف كل عام</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ضابط مواءمة النوع الاجتماعي / فريق التقييم</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سجلات حضور الطلبة لورش المهارات الحياتية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نسبة التوظيف / مراعاة النوع الاجتماعي</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المخرجات المباشرة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قسم المتابعة والتقييم</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تقارير مستشاري الإرشاد الوظيفي</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معدل المواءمة المهنية (التخصص مع الوظيفة)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منسق التدريب الميداني في المركز</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استبيان الخريجين الرقمي</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نسبة استكمال التدريب الميداني</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إدارة التعليم في الأونروا بالتنسيق مع المركز</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الاتصالات الهاتفية لمتابعة الخريجين</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معدل الاستدامة الوظيفية (12-24 شهراً)</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327017">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فريق التقييم الخارجي / وحدة التوظيف</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قاعدة بيانات الخريجين والتوظيف</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مستوى رضا أصحاب العمل</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r h="517512">
                <a:tc>
                  <a:txBody>
                    <a:bodyPr/>
                    <a:lstStyle/>
                    <a:p>
                      <a:pPr marL="0" indent="0" algn="r" rtl="1">
                        <a:buNone/>
                      </a:pP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استبيان الخريجين (بند: المسمى الوظيفي مقابل تخصص الدراسة)</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معدل تحسين الدخل الفردي والاستقرار</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150" dirty="0">
                          <a:solidFill>
                            <a:srgbClr val="384653"/>
                          </a:solidFill>
                          <a:latin typeface="WinSoft Pro" pitchFamily="34" charset="0"/>
                          <a:ea typeface="WinSoft Pro" pitchFamily="34" charset="-122"/>
                          <a:cs typeface="WinSoft Pro" pitchFamily="34" charset="-120"/>
                        </a:rPr>
                        <a:t>الأثر المستدام</a:t>
                      </a:r>
                      <a:endParaRPr lang="en-US" sz="115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60124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34541"/>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2.3</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التقييم  النشاط</a:t>
            </a:r>
            <a:endParaRPr lang="ar-SA" sz="3950" dirty="0"/>
          </a:p>
        </p:txBody>
      </p:sp>
      <p:sp>
        <p:nvSpPr>
          <p:cNvPr id="3" name="Text 1"/>
          <p:cNvSpPr/>
          <p:nvPr/>
        </p:nvSpPr>
        <p:spPr>
          <a:xfrm>
            <a:off x="22324" y="1891605"/>
            <a:ext cx="11537463"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يُقيّم المتعلم بناءً على جودة موجز دراسة الحالة (Case Brief)، ومدى قدرته على تحليل الحالة واستخلاص دروس قابلة للاستفادة في سياق الأونروا.</a:t>
            </a:r>
            <a:endParaRPr lang="ar-SA" sz="1500" dirty="0"/>
          </a:p>
        </p:txBody>
      </p:sp>
      <p:graphicFrame>
        <p:nvGraphicFramePr>
          <p:cNvPr id="49" name="Table 0"/>
          <p:cNvGraphicFramePr>
            <a:graphicFrameLocks noGrp="1"/>
          </p:cNvGraphicFramePr>
          <p:nvPr>
            <p:extLst>
              <p:ext uri="{D42A27DB-BD31-4B8C-83A1-F6EECF244321}">
                <p14:modId xmlns:p14="http://schemas.microsoft.com/office/powerpoint/2010/main" val="3551557455"/>
              </p:ext>
            </p:extLst>
          </p:nvPr>
        </p:nvGraphicFramePr>
        <p:xfrm>
          <a:off x="631908" y="2358727"/>
          <a:ext cx="10927879" cy="3802793"/>
        </p:xfrm>
        <a:graphic>
          <a:graphicData uri="http://schemas.openxmlformats.org/drawingml/2006/table">
            <a:tbl>
              <a:tblPr/>
              <a:tblGrid>
                <a:gridCol w="1092788">
                  <a:extLst>
                    <a:ext uri="{9D8B030D-6E8A-4147-A177-3AD203B41FA5}">
                      <a16:colId xmlns:a16="http://schemas.microsoft.com/office/drawing/2014/main" val="20000"/>
                    </a:ext>
                  </a:extLst>
                </a:gridCol>
                <a:gridCol w="7103121">
                  <a:extLst>
                    <a:ext uri="{9D8B030D-6E8A-4147-A177-3AD203B41FA5}">
                      <a16:colId xmlns:a16="http://schemas.microsoft.com/office/drawing/2014/main" val="20001"/>
                    </a:ext>
                  </a:extLst>
                </a:gridCol>
                <a:gridCol w="2731970">
                  <a:extLst>
                    <a:ext uri="{9D8B030D-6E8A-4147-A177-3AD203B41FA5}">
                      <a16:colId xmlns:a16="http://schemas.microsoft.com/office/drawing/2014/main" val="20002"/>
                    </a:ext>
                  </a:extLst>
                </a:gridCol>
              </a:tblGrid>
              <a:tr h="495288">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الدرجة</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مؤشرات الأداء</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معيار التقييم</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82221">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مبادرة واضحة لدعم التشغيل بعد التدريب، وتوضيح المشكلة أو الحاجة التي تستهدفها، والفئة المستهدفة.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المبادرة المقترحة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صياغة أهداف ونتائج واضحة وقابلة للقياس ومرتبطة بمشكلة التشغيل المحددة.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الأهداف والنتائج المتوقعة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782221">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15</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الخدمات والإجراءات والأنشطة التي ستتضمنها المبادرة، وتسلسلها بصورة منطقية من مرحلة ما بعد التدريب إلى التشغيل.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تصميم التدخل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الفئات المستهدفة ومعايير اختيارها وآلية الوصول إليها وإشراكها في المبادرة.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 المستهدفة وآلية الوصول إليها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5288">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الجهات وأصحاب المصلحة الرئيسيين، وتوضيح أدوارهم ومسؤولياتهم وآليات التنسيق بينهم.</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أصحاب المصلحة والأدوا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023238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18865"/>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GE SS Two Light" pitchFamily="34" charset="0"/>
                <a:ea typeface="GE SS Two Light" pitchFamily="34" charset="-122"/>
                <a:cs typeface="GE SS Two Light" pitchFamily="34" charset="-120"/>
              </a:rPr>
              <a:t> </a:t>
            </a:r>
            <a:r>
              <a:rPr lang="en-US" altLang="en-US" sz="4000" dirty="0">
                <a:solidFill>
                  <a:srgbClr val="2E3C4E"/>
                </a:solidFill>
                <a:latin typeface="Myriad "/>
                <a:ea typeface="GE SS Two Light" pitchFamily="34" charset="-122"/>
                <a:cs typeface="GE SS Two Light" pitchFamily="34" charset="-120"/>
              </a:rPr>
              <a:t>2.3</a:t>
            </a:r>
            <a:r>
              <a:rPr lang="ar-SA" altLang="en-US" sz="4000" dirty="0">
                <a:solidFill>
                  <a:srgbClr val="2E3C4E"/>
                </a:solidFill>
                <a:latin typeface="GE SS Two Light" pitchFamily="34" charset="0"/>
                <a:ea typeface="GE SS Two Light" pitchFamily="34" charset="-122"/>
                <a:cs typeface="GE SS Two Light" pitchFamily="34" charset="-120"/>
              </a:rPr>
              <a:t>—</a:t>
            </a:r>
            <a:r>
              <a:rPr lang="ar-SA" altLang="en-US" sz="4000" b="1"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التقييم  النشاط</a:t>
            </a:r>
            <a:endParaRPr lang="ar-SA" sz="3950" dirty="0"/>
          </a:p>
        </p:txBody>
      </p:sp>
      <p:graphicFrame>
        <p:nvGraphicFramePr>
          <p:cNvPr id="50" name="Table 0"/>
          <p:cNvGraphicFramePr>
            <a:graphicFrameLocks noGrp="1"/>
          </p:cNvGraphicFramePr>
          <p:nvPr>
            <p:extLst>
              <p:ext uri="{D42A27DB-BD31-4B8C-83A1-F6EECF244321}">
                <p14:modId xmlns:p14="http://schemas.microsoft.com/office/powerpoint/2010/main" val="42015090"/>
              </p:ext>
            </p:extLst>
          </p:nvPr>
        </p:nvGraphicFramePr>
        <p:xfrm>
          <a:off x="631908" y="1875929"/>
          <a:ext cx="10927879" cy="4817646"/>
        </p:xfrm>
        <a:graphic>
          <a:graphicData uri="http://schemas.openxmlformats.org/drawingml/2006/table">
            <a:tbl>
              <a:tblPr/>
              <a:tblGrid>
                <a:gridCol w="1092788">
                  <a:extLst>
                    <a:ext uri="{9D8B030D-6E8A-4147-A177-3AD203B41FA5}">
                      <a16:colId xmlns:a16="http://schemas.microsoft.com/office/drawing/2014/main" val="20000"/>
                    </a:ext>
                  </a:extLst>
                </a:gridCol>
                <a:gridCol w="7103121">
                  <a:extLst>
                    <a:ext uri="{9D8B030D-6E8A-4147-A177-3AD203B41FA5}">
                      <a16:colId xmlns:a16="http://schemas.microsoft.com/office/drawing/2014/main" val="20001"/>
                    </a:ext>
                  </a:extLst>
                </a:gridCol>
                <a:gridCol w="2731970">
                  <a:extLst>
                    <a:ext uri="{9D8B030D-6E8A-4147-A177-3AD203B41FA5}">
                      <a16:colId xmlns:a16="http://schemas.microsoft.com/office/drawing/2014/main" val="20002"/>
                    </a:ext>
                  </a:extLst>
                </a:gridCol>
              </a:tblGrid>
              <a:tr h="779046">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الدرجة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مؤشرات الأداء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معيار التقييم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الموارد البشرية والتقنية والمالية والمؤسسية اللازمة لتنفيذ المبادرة، بصورة واقعية.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 والمتطلبات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مراحل التنفيذ والأنشطة الرئيسية والتوقيت والمسؤوليات بصورة واضحة وقابلة للتنفيذ.</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الجدول الزمني وخطة التنفيذ</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مؤشرات مناسبة لقياس التنفيذ والنتائج، وآليات جمع البيانات والمتابعة وإجراء التحسينات.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مؤشرات الأداء والمتابعة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5</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المخاطر والتحديات المحتملة ووضع إجراءات واقعية للتخفيف منها والاستجابة لها.</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المخاطر والتحديات وخطط الاستجابة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98463">
                <a:tc>
                  <a:txBody>
                    <a:bodyPr/>
                    <a:lstStyle/>
                    <a:p>
                      <a:pPr marL="0" indent="0" algn="ctr" rtl="1">
                        <a:buNone/>
                      </a:pPr>
                      <a:r>
                        <a:rPr lang="en-US" sz="2000" dirty="0">
                          <a:solidFill>
                            <a:srgbClr val="384653"/>
                          </a:solidFill>
                          <a:latin typeface="Myriad "/>
                          <a:ea typeface="WinSoft Pro" pitchFamily="34" charset="-122"/>
                          <a:cs typeface="WinSoft Pro" pitchFamily="34" charset="-120"/>
                        </a:rPr>
                        <a:t>10</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تكييف المبادرة مع سياق الأونروا ومواردها وقيودها، وتوضيح متطلبات الاستدامة والتوسع أو التطوير.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قابلية التطبيق في الأونروا والاستدامة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779046">
                <a:tc>
                  <a:txBody>
                    <a:bodyPr/>
                    <a:lstStyle/>
                    <a:p>
                      <a:pPr marL="0" indent="0" algn="r" rtl="1">
                        <a:buNone/>
                      </a:pPr>
                      <a:r>
                        <a:rPr lang="en-US" sz="2000" b="1" dirty="0">
                          <a:solidFill>
                            <a:srgbClr val="384653"/>
                          </a:solidFill>
                          <a:latin typeface="Myriad "/>
                          <a:ea typeface="WinSoft Pro" pitchFamily="34" charset="-122"/>
                          <a:cs typeface="WinSoft Pro" pitchFamily="34" charset="-120"/>
                        </a:rPr>
                        <a:t>               100             </a:t>
                      </a:r>
                      <a:endParaRPr lang="en-US" sz="2000" dirty="0">
                        <a:latin typeface="Myriad "/>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               المجموع         </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2218029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55352"/>
            <a:ext cx="10927878" cy="564158"/>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GE SS Two Light" pitchFamily="34" charset="0"/>
                <a:ea typeface="GE SS Two Light" pitchFamily="34" charset="-122"/>
                <a:cs typeface="GE SS Two Light" pitchFamily="34" charset="-120"/>
              </a:rPr>
              <a:t> </a:t>
            </a:r>
            <a:r>
              <a:rPr lang="en-US" altLang="en-US" sz="3600" dirty="0">
                <a:solidFill>
                  <a:srgbClr val="2E3C4E"/>
                </a:solidFill>
                <a:latin typeface="Myriad "/>
                <a:ea typeface="GE SS Two Light" pitchFamily="34" charset="-122"/>
                <a:cs typeface="GE SS Two Light" pitchFamily="34" charset="-120"/>
              </a:rPr>
              <a:t>2.3</a:t>
            </a:r>
            <a:r>
              <a:rPr lang="ar-SA" altLang="en-US" sz="3600" dirty="0">
                <a:solidFill>
                  <a:srgbClr val="2E3C4E"/>
                </a:solidFill>
                <a:latin typeface="GE SS Two Light" pitchFamily="34" charset="0"/>
                <a:ea typeface="GE SS Two Light" pitchFamily="34" charset="-122"/>
                <a:cs typeface="GE SS Two Light" pitchFamily="34" charset="-120"/>
              </a:rPr>
              <a:t>—</a:t>
            </a:r>
            <a:r>
              <a:rPr lang="ar-SA" altLang="en-US" sz="3600" b="1" dirty="0">
                <a:solidFill>
                  <a:srgbClr val="2E3C4E"/>
                </a:solidFill>
                <a:latin typeface="GE SS Two Light" pitchFamily="34" charset="0"/>
                <a:ea typeface="GE SS Two Light" pitchFamily="34" charset="-122"/>
                <a:cs typeface="GE SS Two Light" pitchFamily="34" charset="-120"/>
              </a:rPr>
              <a:t> </a:t>
            </a:r>
            <a:r>
              <a:rPr lang="ar-SA" altLang="en-US" sz="3550" dirty="0">
                <a:solidFill>
                  <a:srgbClr val="2E3C4E"/>
                </a:solidFill>
                <a:latin typeface="GE SS Two Light" pitchFamily="34" charset="0"/>
                <a:ea typeface="GE SS Two Light" pitchFamily="34" charset="-122"/>
                <a:cs typeface="GE SS Two Light" pitchFamily="34" charset="-120"/>
              </a:rPr>
              <a:t>مستويات الأداء </a:t>
            </a:r>
            <a:endParaRPr lang="ar-SA" sz="3550" dirty="0"/>
          </a:p>
        </p:txBody>
      </p:sp>
      <p:sp>
        <p:nvSpPr>
          <p:cNvPr id="3" name="Shape 1"/>
          <p:cNvSpPr/>
          <p:nvPr/>
        </p:nvSpPr>
        <p:spPr>
          <a:xfrm>
            <a:off x="11373657" y="1726803"/>
            <a:ext cx="25399" cy="4375845"/>
          </a:xfrm>
          <a:prstGeom prst="roundRect">
            <a:avLst>
              <a:gd name="adj" fmla="val 50001"/>
            </a:avLst>
          </a:prstGeom>
          <a:solidFill>
            <a:srgbClr val="000000">
              <a:alpha val="8000"/>
            </a:srgbClr>
          </a:solidFill>
          <a:ln/>
        </p:spPr>
      </p:sp>
      <p:sp>
        <p:nvSpPr>
          <p:cNvPr id="4" name="Shape 2"/>
          <p:cNvSpPr/>
          <p:nvPr/>
        </p:nvSpPr>
        <p:spPr>
          <a:xfrm>
            <a:off x="10781336" y="2108299"/>
            <a:ext cx="643120" cy="25400"/>
          </a:xfrm>
          <a:prstGeom prst="roundRect">
            <a:avLst>
              <a:gd name="adj" fmla="val 49999"/>
            </a:avLst>
          </a:prstGeom>
          <a:solidFill>
            <a:srgbClr val="0094D5"/>
          </a:solidFill>
          <a:ln/>
        </p:spPr>
      </p:sp>
      <p:sp>
        <p:nvSpPr>
          <p:cNvPr id="5" name="Shape 3"/>
          <p:cNvSpPr/>
          <p:nvPr/>
        </p:nvSpPr>
        <p:spPr>
          <a:xfrm>
            <a:off x="11318691" y="2040632"/>
            <a:ext cx="160730" cy="160734"/>
          </a:xfrm>
          <a:prstGeom prst="ellipse">
            <a:avLst/>
          </a:prstGeom>
          <a:solidFill>
            <a:srgbClr val="00AEEF"/>
          </a:solidFill>
          <a:ln/>
        </p:spPr>
      </p:sp>
      <p:sp>
        <p:nvSpPr>
          <p:cNvPr id="6" name="Shape 4"/>
          <p:cNvSpPr/>
          <p:nvPr/>
        </p:nvSpPr>
        <p:spPr>
          <a:xfrm>
            <a:off x="631908" y="1726803"/>
            <a:ext cx="10123929" cy="788491"/>
          </a:xfrm>
          <a:prstGeom prst="roundRect">
            <a:avLst>
              <a:gd name="adj" fmla="val 40787"/>
            </a:avLst>
          </a:prstGeom>
          <a:solidFill>
            <a:srgbClr val="00AEEF"/>
          </a:solidFill>
          <a:ln w="12700">
            <a:solidFill>
              <a:srgbClr val="00AEEF"/>
            </a:solidFill>
            <a:prstDash val="solid"/>
          </a:ln>
        </p:spPr>
      </p:sp>
      <p:sp>
        <p:nvSpPr>
          <p:cNvPr id="7" name="Text 5"/>
          <p:cNvSpPr/>
          <p:nvPr/>
        </p:nvSpPr>
        <p:spPr>
          <a:xfrm>
            <a:off x="858915" y="1953816"/>
            <a:ext cx="9669915" cy="334466"/>
          </a:xfrm>
          <a:prstGeom prst="rect">
            <a:avLst/>
          </a:prstGeom>
          <a:noFill/>
          <a:ln/>
        </p:spPr>
        <p:txBody>
          <a:bodyPr wrap="none" lIns="0" tIns="0" rIns="0" bIns="0" rtlCol="0" anchor="t"/>
          <a:lstStyle/>
          <a:p>
            <a:pPr marL="0" indent="0" algn="r" rtl="1">
              <a:lnSpc>
                <a:spcPct val="130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متقن : </a:t>
            </a:r>
            <a:r>
              <a:rPr lang="ar-SA" altLang="en-US" sz="2000" dirty="0">
                <a:solidFill>
                  <a:schemeClr val="bg1"/>
                </a:solidFill>
                <a:latin typeface="WinSoft Pro Medium" pitchFamily="34" charset="0"/>
                <a:ea typeface="WinSoft Pro Medium" pitchFamily="34" charset="-122"/>
                <a:cs typeface="WinSoft Pro Medium" pitchFamily="34" charset="-120"/>
              </a:rPr>
              <a:t>يقدم تحليلًا متكاملًا ومدعومًا بالأدلة، ويستخلص دروسًا واضحة وقابلة للتكييف، مع توصية مهنية مبررة</a:t>
            </a:r>
            <a:endParaRPr lang="ar-SA" sz="2000" dirty="0">
              <a:solidFill>
                <a:schemeClr val="bg1"/>
              </a:solidFill>
            </a:endParaRPr>
          </a:p>
        </p:txBody>
      </p:sp>
      <p:sp>
        <p:nvSpPr>
          <p:cNvPr id="8" name="Shape 6"/>
          <p:cNvSpPr/>
          <p:nvPr/>
        </p:nvSpPr>
        <p:spPr>
          <a:xfrm>
            <a:off x="10781336" y="3304084"/>
            <a:ext cx="643120" cy="25400"/>
          </a:xfrm>
          <a:prstGeom prst="roundRect">
            <a:avLst>
              <a:gd name="adj" fmla="val 49999"/>
            </a:avLst>
          </a:prstGeom>
          <a:solidFill>
            <a:srgbClr val="0094D5"/>
          </a:solidFill>
          <a:ln/>
        </p:spPr>
      </p:sp>
      <p:sp>
        <p:nvSpPr>
          <p:cNvPr id="9" name="Shape 7"/>
          <p:cNvSpPr/>
          <p:nvPr/>
        </p:nvSpPr>
        <p:spPr>
          <a:xfrm>
            <a:off x="11318691" y="3236416"/>
            <a:ext cx="160730" cy="160734"/>
          </a:xfrm>
          <a:prstGeom prst="ellipse">
            <a:avLst/>
          </a:prstGeom>
          <a:solidFill>
            <a:srgbClr val="00AEEF"/>
          </a:solidFill>
          <a:ln/>
        </p:spPr>
      </p:sp>
      <p:sp>
        <p:nvSpPr>
          <p:cNvPr id="10" name="Shape 8"/>
          <p:cNvSpPr/>
          <p:nvPr/>
        </p:nvSpPr>
        <p:spPr>
          <a:xfrm>
            <a:off x="631908" y="2922588"/>
            <a:ext cx="10123929" cy="788491"/>
          </a:xfrm>
          <a:prstGeom prst="roundRect">
            <a:avLst>
              <a:gd name="adj" fmla="val 40787"/>
            </a:avLst>
          </a:prstGeom>
          <a:solidFill>
            <a:srgbClr val="00AEEF"/>
          </a:solidFill>
          <a:ln w="12700">
            <a:solidFill>
              <a:srgbClr val="00AEEF"/>
            </a:solidFill>
            <a:prstDash val="solid"/>
          </a:ln>
        </p:spPr>
      </p:sp>
      <p:sp>
        <p:nvSpPr>
          <p:cNvPr id="11" name="Text 9"/>
          <p:cNvSpPr/>
          <p:nvPr/>
        </p:nvSpPr>
        <p:spPr>
          <a:xfrm>
            <a:off x="858915" y="3149600"/>
            <a:ext cx="9669915" cy="334466"/>
          </a:xfrm>
          <a:prstGeom prst="rect">
            <a:avLst/>
          </a:prstGeom>
          <a:noFill/>
          <a:ln/>
        </p:spPr>
        <p:txBody>
          <a:bodyPr wrap="none" lIns="0" tIns="0" rIns="0" bIns="0" rtlCol="0" anchor="t"/>
          <a:lstStyle/>
          <a:p>
            <a:pPr marL="0" indent="0" algn="r" rtl="1">
              <a:lnSpc>
                <a:spcPct val="130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متمكن: </a:t>
            </a:r>
            <a:r>
              <a:rPr lang="ar-SA" altLang="en-US" sz="2000" dirty="0">
                <a:solidFill>
                  <a:schemeClr val="bg1"/>
                </a:solidFill>
                <a:latin typeface="WinSoft Pro Medium" pitchFamily="34" charset="0"/>
                <a:ea typeface="WinSoft Pro Medium" pitchFamily="34" charset="-122"/>
                <a:cs typeface="WinSoft Pro Medium" pitchFamily="34" charset="-120"/>
              </a:rPr>
              <a:t>يحقق معظم متطلبات التحليل والمخرج، مع بعض الفجوات المحدودة في الأدلة أو التفسير</a:t>
            </a:r>
            <a:endParaRPr lang="ar-SA" sz="2000" dirty="0">
              <a:solidFill>
                <a:schemeClr val="bg1"/>
              </a:solidFill>
            </a:endParaRPr>
          </a:p>
        </p:txBody>
      </p:sp>
      <p:sp>
        <p:nvSpPr>
          <p:cNvPr id="12" name="Shape 10"/>
          <p:cNvSpPr/>
          <p:nvPr/>
        </p:nvSpPr>
        <p:spPr>
          <a:xfrm>
            <a:off x="10781336" y="4499868"/>
            <a:ext cx="643120" cy="25400"/>
          </a:xfrm>
          <a:prstGeom prst="roundRect">
            <a:avLst>
              <a:gd name="adj" fmla="val 49999"/>
            </a:avLst>
          </a:prstGeom>
          <a:solidFill>
            <a:srgbClr val="0094D5"/>
          </a:solidFill>
          <a:ln/>
        </p:spPr>
      </p:sp>
      <p:sp>
        <p:nvSpPr>
          <p:cNvPr id="13" name="Shape 11"/>
          <p:cNvSpPr/>
          <p:nvPr/>
        </p:nvSpPr>
        <p:spPr>
          <a:xfrm>
            <a:off x="11318691" y="4432201"/>
            <a:ext cx="160730" cy="160734"/>
          </a:xfrm>
          <a:prstGeom prst="ellipse">
            <a:avLst/>
          </a:prstGeom>
          <a:solidFill>
            <a:srgbClr val="00AEEF"/>
          </a:solidFill>
          <a:ln/>
        </p:spPr>
      </p:sp>
      <p:sp>
        <p:nvSpPr>
          <p:cNvPr id="14" name="Shape 12"/>
          <p:cNvSpPr/>
          <p:nvPr/>
        </p:nvSpPr>
        <p:spPr>
          <a:xfrm>
            <a:off x="631908" y="4118372"/>
            <a:ext cx="10123929" cy="788491"/>
          </a:xfrm>
          <a:prstGeom prst="roundRect">
            <a:avLst>
              <a:gd name="adj" fmla="val 40787"/>
            </a:avLst>
          </a:prstGeom>
          <a:solidFill>
            <a:srgbClr val="00AEEF"/>
          </a:solidFill>
          <a:ln w="12700">
            <a:solidFill>
              <a:srgbClr val="00AEEF"/>
            </a:solidFill>
            <a:prstDash val="solid"/>
          </a:ln>
        </p:spPr>
      </p:sp>
      <p:sp>
        <p:nvSpPr>
          <p:cNvPr id="15" name="Text 13"/>
          <p:cNvSpPr/>
          <p:nvPr/>
        </p:nvSpPr>
        <p:spPr>
          <a:xfrm>
            <a:off x="858915" y="4345384"/>
            <a:ext cx="9669915" cy="334466"/>
          </a:xfrm>
          <a:prstGeom prst="rect">
            <a:avLst/>
          </a:prstGeom>
          <a:noFill/>
          <a:ln/>
        </p:spPr>
        <p:txBody>
          <a:bodyPr wrap="none" lIns="0" tIns="0" rIns="0" bIns="0" rtlCol="0" anchor="t"/>
          <a:lstStyle/>
          <a:p>
            <a:pPr marL="0" indent="0" algn="r" rtl="1">
              <a:lnSpc>
                <a:spcPct val="130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نامٍ: </a:t>
            </a:r>
            <a:r>
              <a:rPr lang="ar-SA" altLang="en-US" sz="2000" dirty="0">
                <a:solidFill>
                  <a:schemeClr val="bg1"/>
                </a:solidFill>
                <a:latin typeface="WinSoft Pro Medium" pitchFamily="34" charset="0"/>
                <a:ea typeface="WinSoft Pro Medium" pitchFamily="34" charset="-122"/>
                <a:cs typeface="WinSoft Pro Medium" pitchFamily="34" charset="-120"/>
              </a:rPr>
              <a:t>يقدم المعلومات الأساسية، لكن التحليل أو استخدام الأدلة أو استخلاص الدروس يحتاج إلى تطوير</a:t>
            </a:r>
            <a:endParaRPr lang="ar-SA" sz="2000" dirty="0">
              <a:solidFill>
                <a:schemeClr val="bg1"/>
              </a:solidFill>
            </a:endParaRPr>
          </a:p>
        </p:txBody>
      </p:sp>
      <p:sp>
        <p:nvSpPr>
          <p:cNvPr id="16" name="Shape 14"/>
          <p:cNvSpPr/>
          <p:nvPr/>
        </p:nvSpPr>
        <p:spPr>
          <a:xfrm>
            <a:off x="10781336" y="5695652"/>
            <a:ext cx="643120" cy="25400"/>
          </a:xfrm>
          <a:prstGeom prst="roundRect">
            <a:avLst>
              <a:gd name="adj" fmla="val 49999"/>
            </a:avLst>
          </a:prstGeom>
          <a:solidFill>
            <a:srgbClr val="0094D5"/>
          </a:solidFill>
          <a:ln/>
        </p:spPr>
      </p:sp>
      <p:sp>
        <p:nvSpPr>
          <p:cNvPr id="17" name="Shape 15"/>
          <p:cNvSpPr/>
          <p:nvPr/>
        </p:nvSpPr>
        <p:spPr>
          <a:xfrm>
            <a:off x="11318691" y="5627985"/>
            <a:ext cx="160730" cy="160734"/>
          </a:xfrm>
          <a:prstGeom prst="ellipse">
            <a:avLst/>
          </a:prstGeom>
          <a:solidFill>
            <a:srgbClr val="00AEEF"/>
          </a:solidFill>
          <a:ln/>
        </p:spPr>
      </p:sp>
      <p:sp>
        <p:nvSpPr>
          <p:cNvPr id="18" name="Shape 16"/>
          <p:cNvSpPr/>
          <p:nvPr/>
        </p:nvSpPr>
        <p:spPr>
          <a:xfrm>
            <a:off x="631908" y="5314156"/>
            <a:ext cx="10123929" cy="788491"/>
          </a:xfrm>
          <a:prstGeom prst="roundRect">
            <a:avLst>
              <a:gd name="adj" fmla="val 40787"/>
            </a:avLst>
          </a:prstGeom>
          <a:solidFill>
            <a:srgbClr val="00AEEF"/>
          </a:solidFill>
          <a:ln w="12700">
            <a:solidFill>
              <a:srgbClr val="00AEEF"/>
            </a:solidFill>
            <a:prstDash val="solid"/>
          </a:ln>
        </p:spPr>
      </p:sp>
      <p:sp>
        <p:nvSpPr>
          <p:cNvPr id="19" name="Text 17"/>
          <p:cNvSpPr/>
          <p:nvPr/>
        </p:nvSpPr>
        <p:spPr>
          <a:xfrm>
            <a:off x="858915" y="5541169"/>
            <a:ext cx="9669915" cy="334466"/>
          </a:xfrm>
          <a:prstGeom prst="rect">
            <a:avLst/>
          </a:prstGeom>
          <a:noFill/>
          <a:ln/>
        </p:spPr>
        <p:txBody>
          <a:bodyPr wrap="none" lIns="0" tIns="0" rIns="0" bIns="0" rtlCol="0" anchor="t"/>
          <a:lstStyle/>
          <a:p>
            <a:pPr marL="0" indent="0" algn="r" rtl="1">
              <a:lnSpc>
                <a:spcPct val="130000"/>
              </a:lnSpc>
              <a:buNone/>
            </a:pPr>
            <a:r>
              <a:rPr lang="ar-SA" altLang="en-US" sz="2000" b="1" dirty="0">
                <a:solidFill>
                  <a:schemeClr val="bg1"/>
                </a:solidFill>
                <a:latin typeface="WinSoft Pro Medium" pitchFamily="34" charset="0"/>
                <a:ea typeface="WinSoft Pro Medium" pitchFamily="34" charset="-122"/>
                <a:cs typeface="WinSoft Pro Medium" pitchFamily="34" charset="-120"/>
              </a:rPr>
              <a:t>بحاجة إلى تطوير: </a:t>
            </a:r>
            <a:r>
              <a:rPr lang="ar-SA" altLang="en-US" sz="2000" dirty="0">
                <a:solidFill>
                  <a:schemeClr val="bg1"/>
                </a:solidFill>
                <a:latin typeface="WinSoft Pro Medium" pitchFamily="34" charset="0"/>
                <a:ea typeface="WinSoft Pro Medium" pitchFamily="34" charset="-122"/>
                <a:cs typeface="WinSoft Pro Medium" pitchFamily="34" charset="-120"/>
              </a:rPr>
              <a:t>لا يستوفي متطلبات دراسة الحالة أو يعتمد بصورة أساسية على الوصف دون تحليل وأدلة كافية.</a:t>
            </a:r>
            <a:endParaRPr lang="ar-SA" sz="2000" dirty="0">
              <a:solidFill>
                <a:schemeClr val="bg1"/>
              </a:solidFill>
            </a:endParaRPr>
          </a:p>
        </p:txBody>
      </p:sp>
    </p:spTree>
    <p:extLst>
      <p:ext uri="{BB962C8B-B14F-4D97-AF65-F5344CB8AC3E}">
        <p14:creationId xmlns:p14="http://schemas.microsoft.com/office/powerpoint/2010/main" val="70635390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50776"/>
            <a:ext cx="10927878" cy="684312"/>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GE SS Two Light" pitchFamily="34" charset="0"/>
                <a:ea typeface="GE SS Two Light" pitchFamily="34" charset="-122"/>
                <a:cs typeface="GE SS Two Light" pitchFamily="34" charset="-120"/>
              </a:rPr>
              <a:t> </a:t>
            </a:r>
            <a:r>
              <a:rPr lang="en-US" altLang="en-US" sz="4400" dirty="0">
                <a:solidFill>
                  <a:srgbClr val="2E3C4E"/>
                </a:solidFill>
                <a:latin typeface="Myriad "/>
                <a:ea typeface="GE SS Two Light" pitchFamily="34" charset="-122"/>
                <a:cs typeface="GE SS Two Light" pitchFamily="34" charset="-120"/>
              </a:rPr>
              <a:t>2.3</a:t>
            </a:r>
            <a:r>
              <a:rPr lang="ar-SA" altLang="en-US" sz="4400" dirty="0">
                <a:solidFill>
                  <a:srgbClr val="2E3C4E"/>
                </a:solidFill>
                <a:latin typeface="GE SS Two Light" pitchFamily="34" charset="0"/>
                <a:ea typeface="GE SS Two Light" pitchFamily="34" charset="-122"/>
                <a:cs typeface="GE SS Two Light" pitchFamily="34" charset="-120"/>
              </a:rPr>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4300" dirty="0">
                <a:solidFill>
                  <a:srgbClr val="2E3C4E"/>
                </a:solidFill>
                <a:latin typeface="GE SS Two Light" pitchFamily="34" charset="0"/>
                <a:ea typeface="GE SS Two Light" pitchFamily="34" charset="-122"/>
                <a:cs typeface="GE SS Two Light" pitchFamily="34" charset="-120"/>
              </a:rPr>
              <a:t>نموذج تقييم دراسة الحالة</a:t>
            </a:r>
            <a:endParaRPr lang="ar-SA" sz="4300" dirty="0"/>
          </a:p>
        </p:txBody>
      </p:sp>
      <p:graphicFrame>
        <p:nvGraphicFramePr>
          <p:cNvPr id="52" name="Table 0"/>
          <p:cNvGraphicFramePr>
            <a:graphicFrameLocks noGrp="1"/>
          </p:cNvGraphicFramePr>
          <p:nvPr/>
        </p:nvGraphicFramePr>
        <p:xfrm>
          <a:off x="631908" y="1718667"/>
          <a:ext cx="10927879" cy="4462945"/>
        </p:xfrm>
        <a:graphic>
          <a:graphicData uri="http://schemas.openxmlformats.org/drawingml/2006/table">
            <a:tbl>
              <a:tblPr/>
              <a:tblGrid>
                <a:gridCol w="1639182">
                  <a:extLst>
                    <a:ext uri="{9D8B030D-6E8A-4147-A177-3AD203B41FA5}">
                      <a16:colId xmlns:a16="http://schemas.microsoft.com/office/drawing/2014/main" val="20000"/>
                    </a:ext>
                  </a:extLst>
                </a:gridCol>
                <a:gridCol w="3278364">
                  <a:extLst>
                    <a:ext uri="{9D8B030D-6E8A-4147-A177-3AD203B41FA5}">
                      <a16:colId xmlns:a16="http://schemas.microsoft.com/office/drawing/2014/main" val="20001"/>
                    </a:ext>
                  </a:extLst>
                </a:gridCol>
                <a:gridCol w="3824757">
                  <a:extLst>
                    <a:ext uri="{9D8B030D-6E8A-4147-A177-3AD203B41FA5}">
                      <a16:colId xmlns:a16="http://schemas.microsoft.com/office/drawing/2014/main" val="20002"/>
                    </a:ext>
                  </a:extLst>
                </a:gridCol>
                <a:gridCol w="2185576">
                  <a:extLst>
                    <a:ext uri="{9D8B030D-6E8A-4147-A177-3AD203B41FA5}">
                      <a16:colId xmlns:a16="http://schemas.microsoft.com/office/drawing/2014/main" val="20003"/>
                    </a:ext>
                  </a:extLst>
                </a:gridCol>
              </a:tblGrid>
              <a:tr h="888779">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النتائج والتقييم (1–5)</a:t>
                      </a:r>
                      <a:endParaRPr lang="en-US" sz="2000" dirty="0">
                        <a:solidFill>
                          <a:schemeClr val="bg1"/>
                        </a:solidFill>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الأدلة والمعلومات المجمعة</a:t>
                      </a:r>
                      <a:endParaRPr lang="en-US" sz="2400" dirty="0">
                        <a:solidFill>
                          <a:schemeClr val="bg1"/>
                        </a:solidFill>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الأسئلة الأساسية للتحليل</a:t>
                      </a:r>
                      <a:endParaRPr lang="en-US" sz="2400" dirty="0">
                        <a:solidFill>
                          <a:schemeClr val="bg1"/>
                        </a:solidFill>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محور التقييم</a:t>
                      </a:r>
                      <a:endParaRPr lang="en-US" sz="2400" dirty="0">
                        <a:solidFill>
                          <a:schemeClr val="bg1"/>
                        </a:solidFill>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895129">
                <a:tc>
                  <a:txBody>
                    <a:bodyPr/>
                    <a:lstStyle/>
                    <a:p>
                      <a:pPr marL="0" indent="0" algn="r" rtl="1">
                        <a:buNone/>
                      </a:pP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معدلات بطالة الفئة المستهدفة.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استجابت المبادرة للاحتياجات الفعلية لسوق العمل وسياق اللاجئين؟</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الأهمية والملائمة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95129">
                <a:tc>
                  <a:txBody>
                    <a:bodyPr/>
                    <a:lstStyle/>
                    <a:p>
                      <a:pPr marL="0" indent="0" algn="r" rtl="1">
                        <a:buNone/>
                      </a:pP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مدى توافق المبادرة مع استراتيجية الأونروا للتعليم والتشغيل.</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كيف تم استثمار الموارد المالية والبشرية المتاحة لتنفيذ المبادرة؟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الكفاءة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895129">
                <a:tc>
                  <a:txBody>
                    <a:bodyPr/>
                    <a:lstStyle/>
                    <a:p>
                      <a:pPr marL="0" indent="0" algn="r" rtl="1">
                        <a:buNone/>
                      </a:pP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تكلفة المستفيد الواحد.</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ما هو التغيير الإيجابي الحقيقي الذي حدث في حياة المستفيدين؟</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الفعالية والأثر</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888779">
                <a:tc>
                  <a:txBody>
                    <a:bodyPr/>
                    <a:lstStyle/>
                    <a:p>
                      <a:pPr marL="0" indent="0" algn="r" rtl="1">
                        <a:buNone/>
                      </a:pP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الالتزام بالجدول الزمني والميزانية المعتمدة.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هل يمكن استمرار النتائج الإيجابية للمبادرة بعد انتهاء التمويل الأساسي؟</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الاستدامة</a:t>
                      </a:r>
                      <a:endParaRPr lang="en-US" sz="2000" dirty="0">
                        <a:latin typeface="WinSoft Pro" charset="0"/>
                        <a:ea typeface="WinSoft Pro" charset="0"/>
                        <a:cs typeface="WinSoft Pro" charset="0"/>
                      </a:endParaRPr>
                    </a:p>
                  </a:txBody>
                  <a:tcPr marL="208053" marR="20805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9452132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icPr>
            <a:picLocks noChangeAspect="1"/>
          </p:cNvPicPr>
          <p:nvPr/>
        </p:nvPicPr>
        <p:blipFill>
          <a:blip r:embed="rId3"/>
          <a:stretch>
            <a:fillRect/>
          </a:stretch>
        </p:blipFill>
        <p:spPr>
          <a:xfrm>
            <a:off x="357272" y="780603"/>
            <a:ext cx="3531107" cy="5296793"/>
          </a:xfrm>
          <a:prstGeom prst="rect">
            <a:avLst/>
          </a:prstGeom>
        </p:spPr>
      </p:pic>
      <p:sp>
        <p:nvSpPr>
          <p:cNvPr id="4" name="Shape 0"/>
          <p:cNvSpPr/>
          <p:nvPr/>
        </p:nvSpPr>
        <p:spPr>
          <a:xfrm>
            <a:off x="10585029" y="1587103"/>
            <a:ext cx="974758" cy="342999"/>
          </a:xfrm>
          <a:prstGeom prst="roundRect">
            <a:avLst>
              <a:gd name="adj" fmla="val 49999"/>
            </a:avLst>
          </a:prstGeom>
          <a:solidFill>
            <a:srgbClr val="D4E9F7"/>
          </a:solidFill>
          <a:ln/>
        </p:spPr>
      </p:sp>
      <p:sp>
        <p:nvSpPr>
          <p:cNvPr id="5" name="Text 1"/>
          <p:cNvSpPr/>
          <p:nvPr/>
        </p:nvSpPr>
        <p:spPr>
          <a:xfrm>
            <a:off x="10140498" y="1654770"/>
            <a:ext cx="1283958"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الفصل الثالث</a:t>
            </a:r>
            <a:endParaRPr lang="ar-SA" sz="1400" dirty="0"/>
          </a:p>
        </p:txBody>
      </p:sp>
      <p:sp>
        <p:nvSpPr>
          <p:cNvPr id="6" name="Text 2"/>
          <p:cNvSpPr/>
          <p:nvPr/>
        </p:nvSpPr>
        <p:spPr>
          <a:xfrm>
            <a:off x="6268277" y="2020292"/>
            <a:ext cx="5291507" cy="1024533"/>
          </a:xfrm>
          <a:prstGeom prst="rect">
            <a:avLst/>
          </a:prstGeom>
          <a:noFill/>
          <a:ln/>
        </p:spPr>
        <p:txBody>
          <a:bodyPr wrap="none" lIns="0" tIns="0" rIns="0" bIns="0" rtlCol="0" anchor="t"/>
          <a:lstStyle/>
          <a:p>
            <a:pPr marL="0" indent="0" algn="ctr" rtl="1">
              <a:lnSpc>
                <a:spcPct val="104000"/>
              </a:lnSpc>
              <a:buNone/>
            </a:pPr>
            <a:r>
              <a:rPr lang="ar-SA" altLang="en-US" sz="6450" dirty="0">
                <a:solidFill>
                  <a:srgbClr val="2E3C4E"/>
                </a:solidFill>
                <a:latin typeface="GE SS Two Light" pitchFamily="34" charset="0"/>
                <a:ea typeface="GE SS Two Light" pitchFamily="34" charset="-122"/>
                <a:cs typeface="GE SS Two Light" pitchFamily="34" charset="-120"/>
              </a:rPr>
              <a:t>النتاج التمكيني</a:t>
            </a:r>
            <a:r>
              <a:rPr lang="en-US" altLang="en-US" sz="6450" dirty="0">
                <a:solidFill>
                  <a:srgbClr val="2E3C4E"/>
                </a:solidFill>
                <a:latin typeface="Myriad "/>
                <a:ea typeface="GE SS Two Light" pitchFamily="34" charset="-122"/>
                <a:cs typeface="GE SS Two Light" pitchFamily="34" charset="-120"/>
              </a:rPr>
              <a:t>3 </a:t>
            </a:r>
            <a:endParaRPr lang="ar-SA" sz="6450" dirty="0"/>
          </a:p>
        </p:txBody>
      </p:sp>
      <p:sp>
        <p:nvSpPr>
          <p:cNvPr id="7" name="Text 3"/>
          <p:cNvSpPr/>
          <p:nvPr/>
        </p:nvSpPr>
        <p:spPr>
          <a:xfrm>
            <a:off x="5263769" y="3383359"/>
            <a:ext cx="6402033" cy="1187847"/>
          </a:xfrm>
          <a:prstGeom prst="rect">
            <a:avLst/>
          </a:prstGeom>
          <a:noFill/>
          <a:ln/>
        </p:spPr>
        <p:txBody>
          <a:bodyPr wrap="square" lIns="0" tIns="0" rIns="0" bIns="0" rtlCol="0" anchor="t">
            <a:normAutofit fontScale="92500"/>
          </a:bodyPr>
          <a:lstStyle/>
          <a:p>
            <a:pPr marL="0" indent="0" algn="ct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توظيف أفضل الممارسات للمطابقة الوظيفية والإحالة والتشغيل</a:t>
            </a:r>
            <a:endParaRPr lang="ar-SA" sz="3700" dirty="0"/>
          </a:p>
        </p:txBody>
      </p:sp>
      <p:sp>
        <p:nvSpPr>
          <p:cNvPr id="8" name="Text 4"/>
          <p:cNvSpPr/>
          <p:nvPr/>
        </p:nvSpPr>
        <p:spPr>
          <a:xfrm>
            <a:off x="5393635" y="4909741"/>
            <a:ext cx="6470944"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ثلاثة أنشطة —</a:t>
            </a:r>
            <a:r>
              <a:rPr lang="en-US" altLang="en-US" sz="1750" dirty="0">
                <a:solidFill>
                  <a:srgbClr val="384653"/>
                </a:solidFill>
                <a:latin typeface="Myriad "/>
                <a:ea typeface="WinSoft Pro Medium" pitchFamily="34" charset="-122"/>
                <a:cs typeface="WinSoft Pro Medium" pitchFamily="34" charset="-120"/>
              </a:rPr>
              <a:t>8 </a:t>
            </a:r>
            <a:r>
              <a:rPr lang="ar-SA" altLang="en-US" sz="1750" dirty="0">
                <a:solidFill>
                  <a:srgbClr val="384653"/>
                </a:solidFill>
                <a:latin typeface="WinSoft Pro Medium" pitchFamily="34" charset="0"/>
                <a:ea typeface="WinSoft Pro Medium" pitchFamily="34" charset="-122"/>
                <a:cs typeface="WinSoft Pro Medium" pitchFamily="34" charset="-120"/>
              </a:rPr>
              <a:t>ساعات تدريبية</a:t>
            </a:r>
            <a:endParaRPr lang="ar-SA" sz="1750" dirty="0"/>
          </a:p>
        </p:txBody>
      </p:sp>
    </p:spTree>
    <p:extLst>
      <p:ext uri="{BB962C8B-B14F-4D97-AF65-F5344CB8AC3E}">
        <p14:creationId xmlns:p14="http://schemas.microsoft.com/office/powerpoint/2010/main" val="21768563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421217" y="0"/>
            <a:ext cx="4740476"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600860" y="819051"/>
            <a:ext cx="3479713" cy="5219799"/>
          </a:xfrm>
          <a:prstGeom prst="rect">
            <a:avLst/>
          </a:prstGeom>
        </p:spPr>
      </p:pic>
      <p:sp>
        <p:nvSpPr>
          <p:cNvPr id="4" name="Shape 0"/>
          <p:cNvSpPr/>
          <p:nvPr/>
        </p:nvSpPr>
        <p:spPr>
          <a:xfrm>
            <a:off x="6068662" y="664666"/>
            <a:ext cx="919239" cy="337443"/>
          </a:xfrm>
          <a:prstGeom prst="roundRect">
            <a:avLst>
              <a:gd name="adj" fmla="val 49999"/>
            </a:avLst>
          </a:prstGeom>
          <a:solidFill>
            <a:srgbClr val="D4E9F7"/>
          </a:solidFill>
          <a:ln/>
        </p:spPr>
      </p:sp>
      <p:sp>
        <p:nvSpPr>
          <p:cNvPr id="5" name="Text 1"/>
          <p:cNvSpPr/>
          <p:nvPr/>
        </p:nvSpPr>
        <p:spPr>
          <a:xfrm>
            <a:off x="5592325" y="731242"/>
            <a:ext cx="1262329" cy="204291"/>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النشاط 3.1</a:t>
            </a:r>
            <a:endParaRPr lang="ar-SA" sz="1350" dirty="0"/>
          </a:p>
        </p:txBody>
      </p:sp>
      <p:sp>
        <p:nvSpPr>
          <p:cNvPr id="6" name="Text 2"/>
          <p:cNvSpPr/>
          <p:nvPr/>
        </p:nvSpPr>
        <p:spPr>
          <a:xfrm>
            <a:off x="631908" y="1089521"/>
            <a:ext cx="6355993" cy="3653730"/>
          </a:xfrm>
          <a:prstGeom prst="rect">
            <a:avLst/>
          </a:prstGeom>
          <a:noFill/>
          <a:ln/>
        </p:spPr>
        <p:txBody>
          <a:bodyPr wrap="square" lIns="0" tIns="0" rIns="0" bIns="0" rtlCol="0" anchor="t">
            <a:normAutofit/>
          </a:bodyPr>
          <a:lstStyle/>
          <a:p>
            <a:pPr marL="0" indent="0" algn="r" rtl="1">
              <a:lnSpc>
                <a:spcPct val="104000"/>
              </a:lnSpc>
              <a:buNone/>
            </a:pPr>
            <a:r>
              <a:rPr lang="ar-SA" altLang="en-US" sz="4600" dirty="0">
                <a:solidFill>
                  <a:srgbClr val="2E3C4E"/>
                </a:solidFill>
                <a:latin typeface="GE SS Two Light" pitchFamily="34" charset="0"/>
                <a:ea typeface="GE SS Two Light" pitchFamily="34" charset="-122"/>
                <a:cs typeface="GE SS Two Light" pitchFamily="34" charset="-120"/>
              </a:rPr>
              <a:t>النشاط 3.1 — تقييم أفضل الممارسات لخدمات المطابقة الوظيفية والإحالة والتشغيل في البلدان المضيفة</a:t>
            </a:r>
            <a:endParaRPr lang="ar-SA" sz="4600" dirty="0"/>
          </a:p>
        </p:txBody>
      </p:sp>
      <p:sp>
        <p:nvSpPr>
          <p:cNvPr id="7" name="Text 3"/>
          <p:cNvSpPr/>
          <p:nvPr/>
        </p:nvSpPr>
        <p:spPr>
          <a:xfrm>
            <a:off x="3946625" y="5344220"/>
            <a:ext cx="3041276" cy="365323"/>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8" name="Text 4"/>
          <p:cNvSpPr/>
          <p:nvPr/>
        </p:nvSpPr>
        <p:spPr>
          <a:xfrm>
            <a:off x="3946625" y="5840710"/>
            <a:ext cx="3041276" cy="352623"/>
          </a:xfrm>
          <a:prstGeom prst="rect">
            <a:avLst/>
          </a:prstGeom>
          <a:noFill/>
          <a:ln/>
        </p:spPr>
        <p:txBody>
          <a:bodyPr wrap="none" lIns="0" tIns="0" rIns="0" bIns="0" rtlCol="0" anchor="t"/>
          <a:lstStyle/>
          <a:p>
            <a:pPr marL="0" indent="0" algn="ct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3 ساعات</a:t>
            </a:r>
            <a:endParaRPr lang="ar-SA" sz="1700" dirty="0"/>
          </a:p>
        </p:txBody>
      </p:sp>
      <p:sp>
        <p:nvSpPr>
          <p:cNvPr id="9" name="Text 5"/>
          <p:cNvSpPr/>
          <p:nvPr/>
        </p:nvSpPr>
        <p:spPr>
          <a:xfrm>
            <a:off x="631908" y="5344220"/>
            <a:ext cx="3041375" cy="365323"/>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10" name="Text 6"/>
          <p:cNvSpPr/>
          <p:nvPr/>
        </p:nvSpPr>
        <p:spPr>
          <a:xfrm>
            <a:off x="631908" y="5840710"/>
            <a:ext cx="3041375" cy="352623"/>
          </a:xfrm>
          <a:prstGeom prst="rect">
            <a:avLst/>
          </a:prstGeom>
          <a:noFill/>
          <a:ln/>
        </p:spPr>
        <p:txBody>
          <a:bodyPr wrap="none" lIns="0" tIns="0" rIns="0" bIns="0" rtlCol="0" anchor="t"/>
          <a:lstStyle/>
          <a:p>
            <a:pPr marL="0" indent="0" algn="ct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جمعي/فردي</a:t>
            </a:r>
            <a:endParaRPr lang="ar-SA" sz="1700" dirty="0"/>
          </a:p>
        </p:txBody>
      </p:sp>
      <p:sp>
        <p:nvSpPr>
          <p:cNvPr id="11" name="Shape 7"/>
          <p:cNvSpPr/>
          <p:nvPr/>
        </p:nvSpPr>
        <p:spPr>
          <a:xfrm>
            <a:off x="3921225" y="5071269"/>
            <a:ext cx="3092075" cy="50800"/>
          </a:xfrm>
          <a:prstGeom prst="rect">
            <a:avLst/>
          </a:prstGeom>
          <a:solidFill>
            <a:srgbClr val="00AEEF"/>
          </a:solidFill>
          <a:ln/>
        </p:spPr>
      </p:sp>
      <p:sp>
        <p:nvSpPr>
          <p:cNvPr id="12" name="Shape 8"/>
          <p:cNvSpPr/>
          <p:nvPr/>
        </p:nvSpPr>
        <p:spPr>
          <a:xfrm>
            <a:off x="606509" y="5071269"/>
            <a:ext cx="3092174" cy="50800"/>
          </a:xfrm>
          <a:prstGeom prst="rect">
            <a:avLst/>
          </a:prstGeom>
          <a:solidFill>
            <a:srgbClr val="00AEEF"/>
          </a:solidFill>
          <a:ln/>
        </p:spPr>
      </p:sp>
    </p:spTree>
    <p:extLst>
      <p:ext uri="{BB962C8B-B14F-4D97-AF65-F5344CB8AC3E}">
        <p14:creationId xmlns:p14="http://schemas.microsoft.com/office/powerpoint/2010/main" val="122412051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05445"/>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مهمة النشاط </a:t>
            </a:r>
            <a:r>
              <a:rPr lang="en-US" altLang="en-US" sz="4400" dirty="0">
                <a:solidFill>
                  <a:srgbClr val="2E3C4E"/>
                </a:solidFill>
                <a:latin typeface="Myriad "/>
                <a:ea typeface="GE SS Two Light" pitchFamily="34" charset="-122"/>
                <a:cs typeface="GE SS Two Light" pitchFamily="34" charset="-120"/>
              </a:rPr>
              <a:t>3.1</a:t>
            </a:r>
            <a:r>
              <a:rPr lang="ar-SA" altLang="en-US" sz="4400" dirty="0">
                <a:solidFill>
                  <a:srgbClr val="2E3C4E"/>
                </a:solidFill>
                <a:latin typeface="GE SS Two Light" pitchFamily="34" charset="0"/>
                <a:ea typeface="GE SS Two Light" pitchFamily="34" charset="-122"/>
                <a:cs typeface="GE SS Two Light" pitchFamily="34" charset="-120"/>
              </a:rPr>
              <a:t> — تقييم أفضل الممارسات </a:t>
            </a:r>
            <a:endParaRPr lang="ar-SA" sz="4400" dirty="0"/>
          </a:p>
        </p:txBody>
      </p:sp>
      <p:pic>
        <p:nvPicPr>
          <p:cNvPr id="3" name="Image 0" descr="preencoded.png"/>
          <p:cNvPicPr>
            <a:picLocks noChangeAspect="1"/>
          </p:cNvPicPr>
          <p:nvPr/>
        </p:nvPicPr>
        <p:blipFill>
          <a:blip r:embed="rId2"/>
          <a:stretch>
            <a:fillRect/>
          </a:stretch>
        </p:blipFill>
        <p:spPr>
          <a:xfrm>
            <a:off x="1071337" y="1817985"/>
            <a:ext cx="10048921" cy="3770908"/>
          </a:xfrm>
          <a:prstGeom prst="rect">
            <a:avLst/>
          </a:prstGeom>
        </p:spPr>
      </p:pic>
      <p:sp>
        <p:nvSpPr>
          <p:cNvPr id="4" name="Text 1"/>
          <p:cNvSpPr/>
          <p:nvPr/>
        </p:nvSpPr>
        <p:spPr>
          <a:xfrm>
            <a:off x="1485152" y="4358291"/>
            <a:ext cx="1515677" cy="922178"/>
          </a:xfrm>
          <a:prstGeom prst="rect">
            <a:avLst/>
          </a:prstGeom>
          <a:noFill/>
          <a:ln/>
        </p:spPr>
        <p:txBody>
          <a:bodyPr wrap="square" lIns="0" tIns="0" rIns="0" bIns="0" rtlCol="0" anchor="t">
            <a:noAutofit/>
          </a:bodyPr>
          <a:lstStyle/>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تطبيق المبادئ في محاكاة عملية</a:t>
            </a:r>
            <a:endParaRPr lang="ar-SA" sz="1900" dirty="0">
              <a:solidFill>
                <a:srgbClr val="384653"/>
              </a:solidFill>
              <a:latin typeface="GE SS Two Light" pitchFamily="34" charset="0"/>
              <a:ea typeface="GE SS Two Light" pitchFamily="34" charset="-122"/>
              <a:cs typeface="GE SS Two Light" pitchFamily="34" charset="-120"/>
            </a:endParaRPr>
          </a:p>
        </p:txBody>
      </p:sp>
      <p:sp>
        <p:nvSpPr>
          <p:cNvPr id="5" name="Text 2"/>
          <p:cNvSpPr/>
          <p:nvPr/>
        </p:nvSpPr>
        <p:spPr>
          <a:xfrm>
            <a:off x="3311052" y="4512069"/>
            <a:ext cx="1515676" cy="820716"/>
          </a:xfrm>
          <a:prstGeom prst="rect">
            <a:avLst/>
          </a:prstGeom>
          <a:noFill/>
          <a:ln/>
        </p:spPr>
        <p:txBody>
          <a:bodyPr wrap="none" lIns="0" tIns="0" rIns="0" bIns="0" rtlCol="0" anchor="t"/>
          <a:lstStyle/>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تقييم قابلية </a:t>
            </a:r>
          </a:p>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التطبيق في</a:t>
            </a:r>
          </a:p>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 سياق الأونروا</a:t>
            </a:r>
          </a:p>
        </p:txBody>
      </p:sp>
      <p:sp>
        <p:nvSpPr>
          <p:cNvPr id="6" name="Text 3"/>
          <p:cNvSpPr/>
          <p:nvPr/>
        </p:nvSpPr>
        <p:spPr>
          <a:xfrm>
            <a:off x="5295106" y="4512069"/>
            <a:ext cx="1515676" cy="614786"/>
          </a:xfrm>
          <a:prstGeom prst="rect">
            <a:avLst/>
          </a:prstGeom>
          <a:noFill/>
          <a:ln/>
        </p:spPr>
        <p:txBody>
          <a:bodyPr wrap="square" lIns="0" tIns="0" rIns="0" bIns="0" rtlCol="0" anchor="t">
            <a:noAutofit/>
          </a:bodyPr>
          <a:lstStyle/>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تحديد الأدلة وعوامل النجاح</a:t>
            </a:r>
            <a:endParaRPr lang="ar-SA" sz="1900" dirty="0">
              <a:solidFill>
                <a:srgbClr val="384653"/>
              </a:solidFill>
              <a:latin typeface="GE SS Two Light" pitchFamily="34" charset="0"/>
              <a:ea typeface="GE SS Two Light" pitchFamily="34" charset="-122"/>
              <a:cs typeface="GE SS Two Light" pitchFamily="34" charset="-120"/>
            </a:endParaRPr>
          </a:p>
        </p:txBody>
      </p:sp>
      <p:sp>
        <p:nvSpPr>
          <p:cNvPr id="7" name="Text 4"/>
          <p:cNvSpPr/>
          <p:nvPr/>
        </p:nvSpPr>
        <p:spPr>
          <a:xfrm>
            <a:off x="7194892" y="4512069"/>
            <a:ext cx="1515677" cy="614786"/>
          </a:xfrm>
          <a:prstGeom prst="rect">
            <a:avLst/>
          </a:prstGeom>
          <a:noFill/>
          <a:ln/>
        </p:spPr>
        <p:txBody>
          <a:bodyPr wrap="square" lIns="0" tIns="0" rIns="0" bIns="0" rtlCol="0" anchor="t">
            <a:noAutofit/>
          </a:bodyPr>
          <a:lstStyle/>
          <a:p>
            <a:pPr algn="ctr" rtl="1">
              <a:lnSpc>
                <a:spcPct val="114000"/>
              </a:lnSpc>
            </a:pPr>
            <a:r>
              <a:rPr lang="ar-JO" sz="1900" dirty="0">
                <a:solidFill>
                  <a:srgbClr val="384653"/>
                </a:solidFill>
                <a:latin typeface="GE SS Two Light" pitchFamily="34" charset="0"/>
                <a:ea typeface="GE SS Two Light" pitchFamily="34" charset="-122"/>
                <a:cs typeface="GE SS Two Light" pitchFamily="34" charset="-120"/>
              </a:rPr>
              <a:t>مراجعة وتقييم أفضل الممارسات</a:t>
            </a:r>
            <a:endParaRPr lang="ar-SA" sz="1900" dirty="0">
              <a:solidFill>
                <a:srgbClr val="384653"/>
              </a:solidFill>
              <a:latin typeface="GE SS Two Light" pitchFamily="34" charset="0"/>
              <a:ea typeface="GE SS Two Light" pitchFamily="34" charset="-122"/>
              <a:cs typeface="GE SS Two Light" pitchFamily="34" charset="-120"/>
            </a:endParaRPr>
          </a:p>
        </p:txBody>
      </p:sp>
      <p:sp>
        <p:nvSpPr>
          <p:cNvPr id="8" name="Text 5"/>
          <p:cNvSpPr/>
          <p:nvPr/>
        </p:nvSpPr>
        <p:spPr>
          <a:xfrm>
            <a:off x="9136203" y="4512069"/>
            <a:ext cx="1515677" cy="614786"/>
          </a:xfrm>
          <a:prstGeom prst="rect">
            <a:avLst/>
          </a:prstGeom>
          <a:noFill/>
          <a:ln/>
        </p:spPr>
        <p:txBody>
          <a:bodyPr wrap="square" lIns="0" tIns="0" rIns="0" bIns="0" rtlCol="0" anchor="t">
            <a:normAutofit/>
          </a:bodyPr>
          <a:lstStyle/>
          <a:p>
            <a:pPr marL="0" indent="0" algn="ctr" rtl="1">
              <a:lnSpc>
                <a:spcPct val="104000"/>
              </a:lnSpc>
              <a:buNone/>
            </a:pPr>
            <a:r>
              <a:rPr lang="ar-JO" altLang="en-US" sz="1900" dirty="0">
                <a:solidFill>
                  <a:srgbClr val="384653"/>
                </a:solidFill>
                <a:latin typeface="GE SS Two Light" pitchFamily="34" charset="0"/>
                <a:ea typeface="GE SS Two Light" pitchFamily="34" charset="-122"/>
                <a:cs typeface="GE SS Two Light" pitchFamily="34" charset="-120"/>
              </a:rPr>
              <a:t>المطابقة الوظيفية </a:t>
            </a:r>
            <a:endParaRPr lang="ar-SA" sz="1900" dirty="0"/>
          </a:p>
        </p:txBody>
      </p:sp>
      <p:sp>
        <p:nvSpPr>
          <p:cNvPr id="9" name="Text 6"/>
          <p:cNvSpPr/>
          <p:nvPr/>
        </p:nvSpPr>
        <p:spPr>
          <a:xfrm>
            <a:off x="22324" y="5817989"/>
            <a:ext cx="11537463" cy="334466"/>
          </a:xfrm>
          <a:prstGeom prst="rect">
            <a:avLst/>
          </a:prstGeom>
          <a:noFill/>
          <a:ln/>
        </p:spPr>
        <p:txBody>
          <a:bodyPr wrap="none" lIns="0" tIns="0" rIns="0" bIns="0" rtlCol="0" anchor="t"/>
          <a:lstStyle/>
          <a:p>
            <a:pPr marL="0" indent="0" algn="r" rtl="1">
              <a:lnSpc>
                <a:spcPct val="130000"/>
              </a:lnSpc>
              <a:buNone/>
            </a:pPr>
            <a:endParaRPr lang="ar-SA" sz="1650" dirty="0"/>
          </a:p>
        </p:txBody>
      </p:sp>
    </p:spTree>
    <p:extLst>
      <p:ext uri="{BB962C8B-B14F-4D97-AF65-F5344CB8AC3E}">
        <p14:creationId xmlns:p14="http://schemas.microsoft.com/office/powerpoint/2010/main" val="299400365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43546" y="480238"/>
            <a:ext cx="10927878" cy="631031"/>
          </a:xfrm>
          <a:prstGeom prst="rect">
            <a:avLst/>
          </a:prstGeom>
          <a:noFill/>
          <a:ln/>
        </p:spPr>
        <p:txBody>
          <a:bodyPr wrap="none" lIns="0" tIns="0" rIns="0" bIns="0" rtlCol="0" anchor="t"/>
          <a:lstStyle/>
          <a:p>
            <a:pPr algn="r" rtl="1">
              <a:lnSpc>
                <a:spcPct val="104000"/>
              </a:lnSpc>
            </a:pPr>
            <a:r>
              <a:rPr lang="ar-SA" altLang="en-US" sz="3950" dirty="0">
                <a:solidFill>
                  <a:srgbClr val="2E3C4E"/>
                </a:solidFill>
                <a:latin typeface="GE SS Two Light" pitchFamily="34" charset="0"/>
                <a:ea typeface="GE SS Two Light" pitchFamily="34" charset="-122"/>
                <a:cs typeface="GE SS Two Light" pitchFamily="34" charset="-120"/>
              </a:rPr>
              <a:t>ال</a:t>
            </a:r>
            <a:r>
              <a:rPr lang="ar-JO" altLang="en-US" sz="3950" dirty="0">
                <a:solidFill>
                  <a:srgbClr val="2E3C4E"/>
                </a:solidFill>
                <a:latin typeface="GE SS Two Light" pitchFamily="34" charset="0"/>
                <a:ea typeface="GE SS Two Light" pitchFamily="34" charset="-122"/>
                <a:cs typeface="GE SS Two Light" pitchFamily="34" charset="-120"/>
              </a:rPr>
              <a:t>نشاط </a:t>
            </a:r>
            <a:r>
              <a:rPr lang="en-US" altLang="en-US" sz="3950" dirty="0">
                <a:solidFill>
                  <a:srgbClr val="2E3C4E"/>
                </a:solidFill>
                <a:latin typeface="Myriad "/>
                <a:ea typeface="GE SS Two Light" pitchFamily="34" charset="-122"/>
                <a:cs typeface="GE SS Two Light" pitchFamily="34" charset="-120"/>
              </a:rPr>
              <a:t>3.1</a:t>
            </a:r>
            <a:r>
              <a:rPr lang="ar-JO" altLang="en-US" sz="395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 </a:t>
            </a:r>
            <a:r>
              <a:rPr lang="ar-JO" altLang="en-US" sz="3950" dirty="0">
                <a:solidFill>
                  <a:srgbClr val="2E3C4E"/>
                </a:solidFill>
                <a:latin typeface="GE SS Two Light" pitchFamily="34" charset="0"/>
                <a:ea typeface="GE SS Two Light" pitchFamily="34" charset="-122"/>
                <a:cs typeface="GE SS Two Light" pitchFamily="34" charset="-120"/>
              </a:rPr>
              <a:t>المطابقة الوظيفية</a:t>
            </a:r>
            <a:endParaRPr lang="ar-SA" sz="3950" dirty="0"/>
          </a:p>
        </p:txBody>
      </p:sp>
      <p:sp>
        <p:nvSpPr>
          <p:cNvPr id="3" name="Text 1"/>
          <p:cNvSpPr/>
          <p:nvPr/>
        </p:nvSpPr>
        <p:spPr>
          <a:xfrm>
            <a:off x="823693" y="545623"/>
            <a:ext cx="10927878" cy="750888"/>
          </a:xfrm>
          <a:prstGeom prst="rect">
            <a:avLst/>
          </a:prstGeom>
          <a:noFill/>
          <a:ln/>
        </p:spPr>
        <p:txBody>
          <a:bodyPr wrap="square" lIns="0" tIns="0" rIns="0" bIns="0" rtlCol="0" anchor="t"/>
          <a:lstStyle/>
          <a:p>
            <a:pPr marL="0" indent="0" algn="r" rtl="1">
              <a:lnSpc>
                <a:spcPct val="123000"/>
              </a:lnSpc>
              <a:buNone/>
            </a:pPr>
            <a:endParaRPr lang="ar-JO" altLang="en-US" sz="4400" dirty="0">
              <a:solidFill>
                <a:srgbClr val="2E3C4E"/>
              </a:solidFill>
              <a:latin typeface="GE SS Two Light" pitchFamily="34" charset="0"/>
              <a:ea typeface="GE SS Two Light" pitchFamily="34" charset="-122"/>
              <a:cs typeface="GE SS Two Light" pitchFamily="34" charset="-120"/>
            </a:endParaRPr>
          </a:p>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عملية منظمة لمقارنة الكفايات والخصائص الموثقة للباحث عن عمل مع متطلبات الوظيفة الشاغرة، بهدف تحديد مدى ملاءمته للوظيفة واتخاذ قرار مهني بشأن الإحالة إليها.</a:t>
            </a:r>
            <a:endParaRPr lang="ar-SA" dirty="0"/>
          </a:p>
        </p:txBody>
      </p:sp>
      <p:sp>
        <p:nvSpPr>
          <p:cNvPr id="4" name="Shape 2"/>
          <p:cNvSpPr/>
          <p:nvPr/>
        </p:nvSpPr>
        <p:spPr>
          <a:xfrm>
            <a:off x="11242496" y="2852261"/>
            <a:ext cx="431591" cy="431602"/>
          </a:xfrm>
          <a:prstGeom prst="ellipse">
            <a:avLst/>
          </a:prstGeom>
          <a:solidFill>
            <a:srgbClr val="00AEEF"/>
          </a:solidFill>
          <a:ln w="6350">
            <a:solidFill>
              <a:srgbClr val="0094D5"/>
            </a:solidFill>
            <a:prstDash val="solid"/>
          </a:ln>
        </p:spPr>
      </p:sp>
      <p:sp>
        <p:nvSpPr>
          <p:cNvPr id="5" name="Text 3"/>
          <p:cNvSpPr/>
          <p:nvPr/>
        </p:nvSpPr>
        <p:spPr>
          <a:xfrm>
            <a:off x="6312043" y="2918143"/>
            <a:ext cx="4767441" cy="31551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المهارات والكفايات</a:t>
            </a:r>
            <a:endParaRPr lang="ar-SA" sz="2400" dirty="0"/>
          </a:p>
        </p:txBody>
      </p:sp>
      <p:sp>
        <p:nvSpPr>
          <p:cNvPr id="6" name="Text 4"/>
          <p:cNvSpPr/>
          <p:nvPr/>
        </p:nvSpPr>
        <p:spPr>
          <a:xfrm>
            <a:off x="6312043" y="3331488"/>
            <a:ext cx="476744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مقارنة المهارات والكفايات المطلوبة للوظيفة بما يمتلكه الباحث</a:t>
            </a:r>
            <a:endParaRPr lang="ar-SA" dirty="0"/>
          </a:p>
        </p:txBody>
      </p:sp>
      <p:sp>
        <p:nvSpPr>
          <p:cNvPr id="7" name="Shape 5"/>
          <p:cNvSpPr/>
          <p:nvPr/>
        </p:nvSpPr>
        <p:spPr>
          <a:xfrm>
            <a:off x="5676662" y="2852261"/>
            <a:ext cx="431591" cy="431602"/>
          </a:xfrm>
          <a:prstGeom prst="ellipse">
            <a:avLst/>
          </a:prstGeom>
          <a:solidFill>
            <a:srgbClr val="00AEEF"/>
          </a:solidFill>
          <a:ln w="6350">
            <a:solidFill>
              <a:srgbClr val="0094D5"/>
            </a:solidFill>
            <a:prstDash val="solid"/>
          </a:ln>
        </p:spPr>
      </p:sp>
      <p:sp>
        <p:nvSpPr>
          <p:cNvPr id="8" name="Text 6"/>
          <p:cNvSpPr/>
          <p:nvPr/>
        </p:nvSpPr>
        <p:spPr>
          <a:xfrm>
            <a:off x="746208" y="2918143"/>
            <a:ext cx="4767441" cy="31551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الخبرة والمؤهلات</a:t>
            </a:r>
            <a:endParaRPr lang="ar-SA" sz="2400" dirty="0"/>
          </a:p>
        </p:txBody>
      </p:sp>
      <p:sp>
        <p:nvSpPr>
          <p:cNvPr id="9" name="Text 7"/>
          <p:cNvSpPr/>
          <p:nvPr/>
        </p:nvSpPr>
        <p:spPr>
          <a:xfrm>
            <a:off x="746208" y="3331488"/>
            <a:ext cx="476744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التحقق من الخبرة العملية والمؤهلات والتراخيص المهنية المطلوبة</a:t>
            </a:r>
            <a:endParaRPr lang="ar-SA" dirty="0"/>
          </a:p>
        </p:txBody>
      </p:sp>
      <p:sp>
        <p:nvSpPr>
          <p:cNvPr id="10" name="Shape 8"/>
          <p:cNvSpPr/>
          <p:nvPr/>
        </p:nvSpPr>
        <p:spPr>
          <a:xfrm>
            <a:off x="11242496" y="3941286"/>
            <a:ext cx="431591" cy="431602"/>
          </a:xfrm>
          <a:prstGeom prst="ellipse">
            <a:avLst/>
          </a:prstGeom>
          <a:solidFill>
            <a:srgbClr val="00AEEF"/>
          </a:solidFill>
          <a:ln w="6350">
            <a:solidFill>
              <a:srgbClr val="0094D5"/>
            </a:solidFill>
            <a:prstDash val="solid"/>
          </a:ln>
        </p:spPr>
      </p:sp>
      <p:sp>
        <p:nvSpPr>
          <p:cNvPr id="11" name="Text 9"/>
          <p:cNvSpPr/>
          <p:nvPr/>
        </p:nvSpPr>
        <p:spPr>
          <a:xfrm>
            <a:off x="6312043" y="4007167"/>
            <a:ext cx="4767441" cy="31551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ظروف العمل</a:t>
            </a:r>
            <a:endParaRPr lang="ar-SA" sz="2400" dirty="0"/>
          </a:p>
        </p:txBody>
      </p:sp>
      <p:sp>
        <p:nvSpPr>
          <p:cNvPr id="12" name="Text 10"/>
          <p:cNvSpPr/>
          <p:nvPr/>
        </p:nvSpPr>
        <p:spPr>
          <a:xfrm>
            <a:off x="6312043" y="4420513"/>
            <a:ext cx="476744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مدى توافق ساعات العمل ومكانه وطبيعته مع ظروف الباحث</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 وتفضيلاته</a:t>
            </a:r>
            <a:endParaRPr lang="ar-SA" dirty="0"/>
          </a:p>
        </p:txBody>
      </p:sp>
      <p:sp>
        <p:nvSpPr>
          <p:cNvPr id="13" name="Shape 11"/>
          <p:cNvSpPr/>
          <p:nvPr/>
        </p:nvSpPr>
        <p:spPr>
          <a:xfrm>
            <a:off x="5676662" y="3941286"/>
            <a:ext cx="431591" cy="431602"/>
          </a:xfrm>
          <a:prstGeom prst="ellipse">
            <a:avLst/>
          </a:prstGeom>
          <a:solidFill>
            <a:srgbClr val="00AEEF"/>
          </a:solidFill>
          <a:ln w="6350">
            <a:solidFill>
              <a:srgbClr val="0094D5"/>
            </a:solidFill>
            <a:prstDash val="solid"/>
          </a:ln>
        </p:spPr>
      </p:sp>
      <p:sp>
        <p:nvSpPr>
          <p:cNvPr id="14" name="Text 12"/>
          <p:cNvSpPr/>
          <p:nvPr/>
        </p:nvSpPr>
        <p:spPr>
          <a:xfrm>
            <a:off x="746208" y="4007167"/>
            <a:ext cx="4767441" cy="315516"/>
          </a:xfrm>
          <a:prstGeom prst="rect">
            <a:avLst/>
          </a:prstGeom>
          <a:noFill/>
          <a:ln/>
        </p:spPr>
        <p:txBody>
          <a:bodyPr wrap="none" lIns="0" tIns="0" rIns="0" bIns="0" rtlCol="0" anchor="t"/>
          <a:lstStyle/>
          <a:p>
            <a:pPr marL="0" indent="0" algn="r" rtl="1">
              <a:lnSpc>
                <a:spcPct val="104000"/>
              </a:lnSpc>
              <a:buNone/>
            </a:pPr>
            <a:r>
              <a:rPr lang="ar-SA" altLang="en-US" sz="2400" dirty="0">
                <a:solidFill>
                  <a:srgbClr val="384653"/>
                </a:solidFill>
                <a:latin typeface="GE SS Two Light" pitchFamily="34" charset="0"/>
                <a:ea typeface="GE SS Two Light" pitchFamily="34" charset="-122"/>
                <a:cs typeface="GE SS Two Light" pitchFamily="34" charset="-120"/>
              </a:rPr>
              <a:t>إمكانية الوصول</a:t>
            </a:r>
            <a:endParaRPr lang="ar-SA" sz="2400" dirty="0"/>
          </a:p>
        </p:txBody>
      </p:sp>
      <p:sp>
        <p:nvSpPr>
          <p:cNvPr id="15" name="Text 13"/>
          <p:cNvSpPr/>
          <p:nvPr/>
        </p:nvSpPr>
        <p:spPr>
          <a:xfrm>
            <a:off x="746208" y="4420513"/>
            <a:ext cx="476744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ضمان عدم استبعاد الباحث بسبب عوائق يمكن معالجتها بتيسيرات</a:t>
            </a:r>
            <a:endParaRPr lang="ar-JO" altLang="en-US"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23000"/>
              </a:lnSpc>
              <a:buNone/>
            </a:pPr>
            <a:r>
              <a:rPr lang="ar-SA" altLang="en-US" dirty="0">
                <a:solidFill>
                  <a:srgbClr val="384653"/>
                </a:solidFill>
                <a:latin typeface="WinSoft Pro Medium" pitchFamily="34" charset="0"/>
                <a:ea typeface="WinSoft Pro Medium" pitchFamily="34" charset="-122"/>
                <a:cs typeface="WinSoft Pro Medium" pitchFamily="34" charset="-120"/>
              </a:rPr>
              <a:t> مناسبة</a:t>
            </a:r>
            <a:endParaRPr lang="ar-SA" dirty="0"/>
          </a:p>
        </p:txBody>
      </p:sp>
      <p:sp>
        <p:nvSpPr>
          <p:cNvPr id="16" name="Shape 14"/>
          <p:cNvSpPr/>
          <p:nvPr/>
        </p:nvSpPr>
        <p:spPr>
          <a:xfrm>
            <a:off x="746208" y="5436275"/>
            <a:ext cx="10927878" cy="689372"/>
          </a:xfrm>
          <a:prstGeom prst="roundRect">
            <a:avLst>
              <a:gd name="adj" fmla="val 41741"/>
            </a:avLst>
          </a:prstGeom>
          <a:solidFill>
            <a:srgbClr val="D4E9F7"/>
          </a:solidFill>
          <a:ln/>
        </p:spPr>
      </p:sp>
      <p:pic>
        <p:nvPicPr>
          <p:cNvPr id="17" name="Image 0" descr="preencoded.png"/>
          <p:cNvPicPr>
            <a:picLocks noChangeAspect="1"/>
          </p:cNvPicPr>
          <p:nvPr/>
        </p:nvPicPr>
        <p:blipFill>
          <a:blip r:embed="rId2"/>
          <a:stretch>
            <a:fillRect/>
          </a:stretch>
        </p:blipFill>
        <p:spPr>
          <a:xfrm>
            <a:off x="937993" y="5669836"/>
            <a:ext cx="239707" cy="191790"/>
          </a:xfrm>
          <a:prstGeom prst="rect">
            <a:avLst/>
          </a:prstGeom>
        </p:spPr>
      </p:pic>
      <p:sp>
        <p:nvSpPr>
          <p:cNvPr id="18" name="Text 15"/>
          <p:cNvSpPr/>
          <p:nvPr/>
        </p:nvSpPr>
        <p:spPr>
          <a:xfrm>
            <a:off x="759900" y="5647214"/>
            <a:ext cx="10722401" cy="283766"/>
          </a:xfrm>
          <a:prstGeom prst="rect">
            <a:avLst/>
          </a:prstGeom>
          <a:noFill/>
          <a:ln/>
        </p:spPr>
        <p:txBody>
          <a:bodyPr wrap="none" lIns="0" tIns="0" rIns="0" bIns="0" rtlCol="0" anchor="t"/>
          <a:lstStyle/>
          <a:p>
            <a:pPr marL="0" indent="0" algn="r" rtl="1">
              <a:lnSpc>
                <a:spcPct val="123000"/>
              </a:lnSpc>
              <a:buNone/>
            </a:pPr>
            <a:r>
              <a:rPr lang="ar-SA" altLang="en-US" dirty="0">
                <a:solidFill>
                  <a:srgbClr val="000000"/>
                </a:solidFill>
                <a:latin typeface="WinSoft Pro Medium" pitchFamily="34" charset="0"/>
                <a:ea typeface="WinSoft Pro Medium" pitchFamily="34" charset="-122"/>
                <a:cs typeface="WinSoft Pro Medium" pitchFamily="34" charset="-120"/>
              </a:rPr>
              <a:t>لا تقتصر المطابقة على حساب نسبة توافق، بل تتطلب التحقق من المعلومات وتحديد الفجوات وتوثيق الأدلة وإصدار حكم مهني مبرر.</a:t>
            </a:r>
            <a:endParaRPr lang="ar-SA" dirty="0"/>
          </a:p>
        </p:txBody>
      </p:sp>
      <p:sp>
        <p:nvSpPr>
          <p:cNvPr id="19" name="Rectangle 18"/>
          <p:cNvSpPr/>
          <p:nvPr/>
        </p:nvSpPr>
        <p:spPr>
          <a:xfrm>
            <a:off x="8027504" y="2237602"/>
            <a:ext cx="3523722" cy="461665"/>
          </a:xfrm>
          <a:prstGeom prst="rect">
            <a:avLst/>
          </a:prstGeom>
        </p:spPr>
        <p:txBody>
          <a:bodyPr wrap="none">
            <a:spAutoFit/>
          </a:bodyPr>
          <a:lstStyle/>
          <a:p>
            <a:r>
              <a:rPr lang="ar-SA" sz="2400" dirty="0">
                <a:solidFill>
                  <a:srgbClr val="384653"/>
                </a:solidFill>
                <a:latin typeface="GE SS Two Light" pitchFamily="34" charset="0"/>
                <a:ea typeface="GE SS Two Light" pitchFamily="34" charset="-122"/>
                <a:cs typeface="GE SS Two Light" pitchFamily="34" charset="-120"/>
              </a:rPr>
              <a:t>تشمل المقارنة التحقق من</a:t>
            </a:r>
            <a:r>
              <a:rPr lang="ar-SA" b="1" dirty="0">
                <a:ea typeface="Arial" panose="020B0604020202020204" pitchFamily="34" charset="0"/>
              </a:rPr>
              <a:t>:</a:t>
            </a:r>
            <a:endParaRPr lang="ar-JO" dirty="0"/>
          </a:p>
        </p:txBody>
      </p:sp>
    </p:spTree>
    <p:extLst>
      <p:ext uri="{BB962C8B-B14F-4D97-AF65-F5344CB8AC3E}">
        <p14:creationId xmlns:p14="http://schemas.microsoft.com/office/powerpoint/2010/main" val="9515965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13571" y="638770"/>
            <a:ext cx="846216" cy="310753"/>
          </a:xfrm>
          <a:prstGeom prst="roundRect">
            <a:avLst>
              <a:gd name="adj" fmla="val 49999"/>
            </a:avLst>
          </a:prstGeom>
          <a:solidFill>
            <a:srgbClr val="D4E9F7"/>
          </a:solidFill>
          <a:ln/>
        </p:spPr>
      </p:sp>
      <p:sp>
        <p:nvSpPr>
          <p:cNvPr id="3" name="Text 1"/>
          <p:cNvSpPr/>
          <p:nvPr/>
        </p:nvSpPr>
        <p:spPr>
          <a:xfrm>
            <a:off x="10226618" y="700088"/>
            <a:ext cx="1210538" cy="18811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النشاط 3.1</a:t>
            </a:r>
            <a:endParaRPr lang="ar-SA" sz="1250" dirty="0"/>
          </a:p>
        </p:txBody>
      </p:sp>
      <p:sp>
        <p:nvSpPr>
          <p:cNvPr id="4" name="Text 2"/>
          <p:cNvSpPr/>
          <p:nvPr/>
        </p:nvSpPr>
        <p:spPr>
          <a:xfrm>
            <a:off x="578814" y="1023640"/>
            <a:ext cx="11034066" cy="672802"/>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a:t>
            </a:r>
            <a:r>
              <a:rPr lang="ar-JO" altLang="en-US" sz="4400" dirty="0">
                <a:solidFill>
                  <a:srgbClr val="2E3C4E"/>
                </a:solidFill>
                <a:latin typeface="GE SS Two Light" pitchFamily="34" charset="0"/>
                <a:ea typeface="GE SS Two Light" pitchFamily="34" charset="-122"/>
                <a:cs typeface="GE SS Two Light" pitchFamily="34" charset="-120"/>
              </a:rPr>
              <a:t>نشاط </a:t>
            </a:r>
            <a:r>
              <a:rPr lang="en-US" altLang="en-US" sz="4400" dirty="0">
                <a:solidFill>
                  <a:srgbClr val="2E3C4E"/>
                </a:solidFill>
                <a:latin typeface="Myriad "/>
                <a:ea typeface="GE SS Two Light" pitchFamily="34" charset="-122"/>
                <a:cs typeface="GE SS Two Light" pitchFamily="34" charset="-120"/>
              </a:rPr>
              <a:t>3.1</a:t>
            </a:r>
            <a:r>
              <a:rPr lang="ar-JO" altLang="en-US" sz="4400" dirty="0">
                <a:solidFill>
                  <a:srgbClr val="2E3C4E"/>
                </a:solidFill>
                <a:latin typeface="GE SS Two Light" pitchFamily="34" charset="0"/>
                <a:ea typeface="GE SS Two Light" pitchFamily="34" charset="-122"/>
                <a:cs typeface="GE SS Two Light" pitchFamily="34" charset="-120"/>
              </a:rPr>
              <a:t> </a:t>
            </a:r>
            <a:r>
              <a:rPr lang="ar-SA" altLang="en-US" sz="4400" dirty="0">
                <a:solidFill>
                  <a:srgbClr val="2E3C4E"/>
                </a:solidFill>
                <a:latin typeface="GE SS Two Light" pitchFamily="34" charset="0"/>
                <a:ea typeface="GE SS Two Light" pitchFamily="34" charset="-122"/>
                <a:cs typeface="GE SS Two Light" pitchFamily="34" charset="-120"/>
              </a:rPr>
              <a:t>— </a:t>
            </a:r>
            <a:r>
              <a:rPr lang="ar-SA" altLang="en-US" sz="4200" dirty="0">
                <a:solidFill>
                  <a:srgbClr val="2E3C4E"/>
                </a:solidFill>
                <a:latin typeface="GE SS Two Light" pitchFamily="34" charset="0"/>
                <a:ea typeface="GE SS Two Light" pitchFamily="34" charset="-122"/>
                <a:cs typeface="GE SS Two Light" pitchFamily="34" charset="-120"/>
              </a:rPr>
              <a:t>عناصر المطابقة الوظيفية</a:t>
            </a:r>
            <a:endParaRPr lang="ar-SA" sz="420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40784" y="1974453"/>
            <a:ext cx="3519003" cy="1395313"/>
          </a:xfrm>
          <a:prstGeom prst="rect">
            <a:avLst/>
          </a:prstGeom>
        </p:spPr>
      </p:pic>
      <p:sp>
        <p:nvSpPr>
          <p:cNvPr id="6" name="Text 3"/>
          <p:cNvSpPr/>
          <p:nvPr/>
        </p:nvSpPr>
        <p:spPr>
          <a:xfrm>
            <a:off x="8270668" y="2204343"/>
            <a:ext cx="2957637" cy="935534"/>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تحليل متطلبات الوظيفة وتحديد المهارات والكفايات والخبرة والمؤهلات والتراخيص المطلوبة.</a:t>
            </a:r>
            <a:endParaRPr lang="ar-SA" sz="16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6346" y="1974453"/>
            <a:ext cx="3519102" cy="1395313"/>
          </a:xfrm>
          <a:prstGeom prst="rect">
            <a:avLst/>
          </a:prstGeom>
        </p:spPr>
      </p:pic>
      <p:sp>
        <p:nvSpPr>
          <p:cNvPr id="8" name="Text 4"/>
          <p:cNvSpPr/>
          <p:nvPr/>
        </p:nvSpPr>
        <p:spPr>
          <a:xfrm>
            <a:off x="4566230" y="2204343"/>
            <a:ext cx="2957736" cy="62368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التحقق من بيانات الباحث عن العمل ومؤهلاته وخبراته ومهاراته وتفضيلاته المهنية.</a:t>
            </a:r>
            <a:endParaRPr lang="ar-SA" sz="16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1974453"/>
            <a:ext cx="3519102" cy="1395313"/>
          </a:xfrm>
          <a:prstGeom prst="rect">
            <a:avLst/>
          </a:prstGeom>
        </p:spPr>
      </p:pic>
      <p:sp>
        <p:nvSpPr>
          <p:cNvPr id="10" name="Text 5"/>
          <p:cNvSpPr/>
          <p:nvPr/>
        </p:nvSpPr>
        <p:spPr>
          <a:xfrm>
            <a:off x="861793" y="2204343"/>
            <a:ext cx="2957736" cy="62368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مقارنة الكفايات ومتطلبات الوظيفة وتحديد نقاط التطابق والفجوات.</a:t>
            </a:r>
            <a:endParaRPr lang="ar-SA" sz="160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40784" y="3555107"/>
            <a:ext cx="3519003" cy="1083469"/>
          </a:xfrm>
          <a:prstGeom prst="rect">
            <a:avLst/>
          </a:prstGeom>
        </p:spPr>
      </p:pic>
      <p:sp>
        <p:nvSpPr>
          <p:cNvPr id="12" name="Text 6"/>
          <p:cNvSpPr/>
          <p:nvPr/>
        </p:nvSpPr>
        <p:spPr>
          <a:xfrm>
            <a:off x="8270668" y="3784997"/>
            <a:ext cx="2957637" cy="62368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التحقق من ظروف العمل وإمكانية الوصول والتسهيلات المطلوبة عند الحاجة.</a:t>
            </a:r>
            <a:endParaRPr lang="ar-SA" sz="160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36346" y="3555107"/>
            <a:ext cx="3519102" cy="1083469"/>
          </a:xfrm>
          <a:prstGeom prst="rect">
            <a:avLst/>
          </a:prstGeom>
        </p:spPr>
      </p:pic>
      <p:sp>
        <p:nvSpPr>
          <p:cNvPr id="14" name="Text 7"/>
          <p:cNvSpPr/>
          <p:nvPr/>
        </p:nvSpPr>
        <p:spPr>
          <a:xfrm>
            <a:off x="4566230" y="3784997"/>
            <a:ext cx="2957736" cy="62368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مراعاة طموحات الباحث وتفضيلاته المهنية عند تقييم ملاءمة الفرصة.</a:t>
            </a:r>
            <a:endParaRPr lang="ar-SA" sz="1600"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555107"/>
            <a:ext cx="3519102" cy="1083469"/>
          </a:xfrm>
          <a:prstGeom prst="rect">
            <a:avLst/>
          </a:prstGeom>
        </p:spPr>
      </p:pic>
      <p:sp>
        <p:nvSpPr>
          <p:cNvPr id="16" name="Text 8"/>
          <p:cNvSpPr/>
          <p:nvPr/>
        </p:nvSpPr>
        <p:spPr>
          <a:xfrm>
            <a:off x="861793" y="3784997"/>
            <a:ext cx="2957736" cy="623689"/>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توثيق الأدلة ومبررات قرار المطابقة قبل الانتقال إلى الإحالة.</a:t>
            </a:r>
            <a:endParaRPr lang="ar-SA" sz="160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40784" y="4823916"/>
            <a:ext cx="3519003" cy="1395313"/>
          </a:xfrm>
          <a:prstGeom prst="rect">
            <a:avLst/>
          </a:prstGeom>
        </p:spPr>
      </p:pic>
      <p:sp>
        <p:nvSpPr>
          <p:cNvPr id="18" name="Text 9"/>
          <p:cNvSpPr/>
          <p:nvPr/>
        </p:nvSpPr>
        <p:spPr>
          <a:xfrm>
            <a:off x="8270668" y="5053806"/>
            <a:ext cx="2957637" cy="935534"/>
          </a:xfrm>
          <a:prstGeom prst="rect">
            <a:avLst/>
          </a:prstGeom>
          <a:noFill/>
          <a:ln/>
        </p:spPr>
        <p:txBody>
          <a:bodyPr wrap="square" lIns="0" tIns="0" rIns="0" bIns="0" rtlCol="0" anchor="t">
            <a:normAutofit/>
          </a:bodyPr>
          <a:lstStyle/>
          <a:p>
            <a:pPr marL="0" indent="0" algn="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يمكن استخدام الأدوات الرقمية أو الأتمتة لدعم عملية المطابقة، مع بقاء القرار النهائي خاضعًا للمراجعة المهنية المناسبة.</a:t>
            </a:r>
            <a:endParaRPr lang="ar-SA" sz="1600" dirty="0"/>
          </a:p>
        </p:txBody>
      </p:sp>
    </p:spTree>
    <p:extLst>
      <p:ext uri="{BB962C8B-B14F-4D97-AF65-F5344CB8AC3E}">
        <p14:creationId xmlns:p14="http://schemas.microsoft.com/office/powerpoint/2010/main" val="2432671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893862"/>
            <a:ext cx="747098" cy="274241"/>
          </a:xfrm>
          <a:prstGeom prst="roundRect">
            <a:avLst>
              <a:gd name="adj" fmla="val 49999"/>
            </a:avLst>
          </a:prstGeom>
          <a:solidFill>
            <a:srgbClr val="D4E9F7"/>
          </a:solidFill>
          <a:ln/>
        </p:spPr>
      </p:sp>
      <p:sp>
        <p:nvSpPr>
          <p:cNvPr id="3" name="Text 1"/>
          <p:cNvSpPr/>
          <p:nvPr/>
        </p:nvSpPr>
        <p:spPr>
          <a:xfrm>
            <a:off x="10311348" y="947936"/>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3.1</a:t>
            </a:r>
            <a:endParaRPr lang="ar-SA" sz="1100" dirty="0"/>
          </a:p>
        </p:txBody>
      </p:sp>
      <p:sp>
        <p:nvSpPr>
          <p:cNvPr id="4" name="Text 2"/>
          <p:cNvSpPr/>
          <p:nvPr/>
        </p:nvSpPr>
        <p:spPr>
          <a:xfrm>
            <a:off x="631908" y="1225848"/>
            <a:ext cx="10927878" cy="475059"/>
          </a:xfrm>
          <a:prstGeom prst="rect">
            <a:avLst/>
          </a:prstGeom>
          <a:noFill/>
          <a:ln/>
        </p:spPr>
        <p:txBody>
          <a:bodyPr wrap="none" lIns="0" tIns="0" rIns="0" bIns="0" rtlCol="0" anchor="t"/>
          <a:lstStyle/>
          <a:p>
            <a:pPr algn="r" rtl="1">
              <a:lnSpc>
                <a:spcPct val="104000"/>
              </a:lnSpc>
            </a:pPr>
            <a:r>
              <a:rPr lang="ar-JO" altLang="en-US" sz="3200" dirty="0">
                <a:solidFill>
                  <a:srgbClr val="2E3C4E"/>
                </a:solidFill>
                <a:latin typeface="GE SS Two Light" pitchFamily="34" charset="0"/>
                <a:ea typeface="GE SS Two Light" pitchFamily="34" charset="-122"/>
                <a:cs typeface="GE SS Two Light" pitchFamily="34" charset="-120"/>
              </a:rPr>
              <a:t>النشاط </a:t>
            </a:r>
            <a:r>
              <a:rPr lang="en-US" altLang="en-US" sz="3200" dirty="0">
                <a:solidFill>
                  <a:srgbClr val="2E3C4E"/>
                </a:solidFill>
                <a:latin typeface="Myriad "/>
                <a:ea typeface="GE SS Two Light" pitchFamily="34" charset="-122"/>
                <a:cs typeface="GE SS Two Light" pitchFamily="34" charset="-120"/>
              </a:rPr>
              <a:t>3.1</a:t>
            </a:r>
            <a:r>
              <a:rPr lang="ar-SA" altLang="en-US" sz="3200" dirty="0">
                <a:solidFill>
                  <a:srgbClr val="2E3C4E"/>
                </a:solidFill>
                <a:latin typeface="GE SS Two Light" pitchFamily="34" charset="0"/>
                <a:ea typeface="GE SS Two Light" pitchFamily="34" charset="-122"/>
                <a:cs typeface="GE SS Two Light" pitchFamily="34" charset="-120"/>
              </a:rPr>
              <a:t>— </a:t>
            </a:r>
            <a:r>
              <a:rPr lang="ar-SA" altLang="en-US" sz="2950" dirty="0">
                <a:solidFill>
                  <a:srgbClr val="2E3C4E"/>
                </a:solidFill>
                <a:latin typeface="GE SS Two Light" pitchFamily="34" charset="0"/>
                <a:ea typeface="GE SS Two Light" pitchFamily="34" charset="-122"/>
                <a:cs typeface="GE SS Two Light" pitchFamily="34" charset="-120"/>
              </a:rPr>
              <a:t>نموذج المطابقة الوظيفية</a:t>
            </a:r>
            <a:endParaRPr lang="ar-SA" sz="2950" dirty="0"/>
          </a:p>
        </p:txBody>
      </p:sp>
      <p:sp>
        <p:nvSpPr>
          <p:cNvPr id="5" name="Text 3"/>
          <p:cNvSpPr/>
          <p:nvPr/>
        </p:nvSpPr>
        <p:spPr>
          <a:xfrm>
            <a:off x="22324" y="1917502"/>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برامج زمنية ومكانية لتتبع فرص العمل من خلال:</a:t>
            </a:r>
            <a:endParaRPr lang="ar-SA" sz="1400" dirty="0"/>
          </a:p>
        </p:txBody>
      </p:sp>
      <p:graphicFrame>
        <p:nvGraphicFramePr>
          <p:cNvPr id="6" name="Table 0"/>
          <p:cNvGraphicFramePr>
            <a:graphicFrameLocks noGrp="1"/>
          </p:cNvGraphicFramePr>
          <p:nvPr/>
        </p:nvGraphicFramePr>
        <p:xfrm>
          <a:off x="631908" y="2394050"/>
          <a:ext cx="10927880" cy="3954793"/>
        </p:xfrm>
        <a:graphic>
          <a:graphicData uri="http://schemas.openxmlformats.org/drawingml/2006/table">
            <a:tbl>
              <a:tblPr/>
              <a:tblGrid>
                <a:gridCol w="2185576">
                  <a:extLst>
                    <a:ext uri="{9D8B030D-6E8A-4147-A177-3AD203B41FA5}">
                      <a16:colId xmlns:a16="http://schemas.microsoft.com/office/drawing/2014/main" val="20000"/>
                    </a:ext>
                  </a:extLst>
                </a:gridCol>
                <a:gridCol w="2185576">
                  <a:extLst>
                    <a:ext uri="{9D8B030D-6E8A-4147-A177-3AD203B41FA5}">
                      <a16:colId xmlns:a16="http://schemas.microsoft.com/office/drawing/2014/main" val="20001"/>
                    </a:ext>
                  </a:extLst>
                </a:gridCol>
                <a:gridCol w="2185576">
                  <a:extLst>
                    <a:ext uri="{9D8B030D-6E8A-4147-A177-3AD203B41FA5}">
                      <a16:colId xmlns:a16="http://schemas.microsoft.com/office/drawing/2014/main" val="20002"/>
                    </a:ext>
                  </a:extLst>
                </a:gridCol>
                <a:gridCol w="2185576">
                  <a:extLst>
                    <a:ext uri="{9D8B030D-6E8A-4147-A177-3AD203B41FA5}">
                      <a16:colId xmlns:a16="http://schemas.microsoft.com/office/drawing/2014/main" val="20003"/>
                    </a:ext>
                  </a:extLst>
                </a:gridCol>
                <a:gridCol w="2185576">
                  <a:extLst>
                    <a:ext uri="{9D8B030D-6E8A-4147-A177-3AD203B41FA5}">
                      <a16:colId xmlns:a16="http://schemas.microsoft.com/office/drawing/2014/main" val="20004"/>
                    </a:ext>
                  </a:extLst>
                </a:gridCol>
              </a:tblGrid>
              <a:tr h="449053">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الفجوة/الملاحظة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مستوى المطابقة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بيانات الباحث الموثقة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متطلبات الوظيفة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000" b="1" dirty="0">
                          <a:solidFill>
                            <a:schemeClr val="bg1"/>
                          </a:solidFill>
                          <a:latin typeface="WinSoft Pro" pitchFamily="34" charset="0"/>
                          <a:ea typeface="WinSoft Pro" pitchFamily="34" charset="-122"/>
                          <a:cs typeface="WinSoft Pro" pitchFamily="34" charset="-120"/>
                        </a:rPr>
                        <a:t>عنصر المطابقة</a:t>
                      </a:r>
                      <a:endParaRPr lang="en-US" sz="20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المهارات والكفايات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الخبرة العملية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المؤهلات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التراخيص المهنية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ظروف العمل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2228">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إمكانية الوصول والتسهيلات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49053">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طموحات الباحث وتفضيلاته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17987055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10812688" y="931168"/>
            <a:ext cx="747098" cy="274241"/>
          </a:xfrm>
          <a:prstGeom prst="roundRect">
            <a:avLst>
              <a:gd name="adj" fmla="val 49999"/>
            </a:avLst>
          </a:prstGeom>
          <a:solidFill>
            <a:srgbClr val="D4E9F7"/>
          </a:solidFill>
          <a:ln/>
        </p:spPr>
      </p:sp>
      <p:sp>
        <p:nvSpPr>
          <p:cNvPr id="4" name="Text 1"/>
          <p:cNvSpPr/>
          <p:nvPr/>
        </p:nvSpPr>
        <p:spPr>
          <a:xfrm>
            <a:off x="10311348" y="985242"/>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3.1</a:t>
            </a:r>
            <a:endParaRPr lang="ar-SA" sz="1100" dirty="0"/>
          </a:p>
        </p:txBody>
      </p:sp>
      <p:sp>
        <p:nvSpPr>
          <p:cNvPr id="5" name="Text 2"/>
          <p:cNvSpPr/>
          <p:nvPr/>
        </p:nvSpPr>
        <p:spPr>
          <a:xfrm>
            <a:off x="631908" y="1263154"/>
            <a:ext cx="10927878" cy="475059"/>
          </a:xfrm>
          <a:prstGeom prst="rect">
            <a:avLst/>
          </a:prstGeom>
          <a:noFill/>
          <a:ln/>
        </p:spPr>
        <p:txBody>
          <a:bodyPr wrap="none" lIns="0" tIns="0" rIns="0" bIns="0" rtlCol="0" anchor="t"/>
          <a:lstStyle/>
          <a:p>
            <a:pPr algn="r" rtl="1">
              <a:lnSpc>
                <a:spcPct val="104000"/>
              </a:lnSpc>
            </a:pPr>
            <a:r>
              <a:rPr lang="ar-SA" altLang="en-US" sz="3200" dirty="0">
                <a:solidFill>
                  <a:srgbClr val="2E3C4E"/>
                </a:solidFill>
                <a:latin typeface="GE SS Two Light" pitchFamily="34" charset="0"/>
                <a:ea typeface="GE SS Two Light" pitchFamily="34" charset="-122"/>
                <a:cs typeface="GE SS Two Light" pitchFamily="34" charset="-120"/>
              </a:rPr>
              <a:t>ال</a:t>
            </a:r>
            <a:r>
              <a:rPr lang="ar-JO" altLang="en-US" sz="3200" dirty="0">
                <a:solidFill>
                  <a:srgbClr val="2E3C4E"/>
                </a:solidFill>
                <a:latin typeface="GE SS Two Light" pitchFamily="34" charset="0"/>
                <a:ea typeface="GE SS Two Light" pitchFamily="34" charset="-122"/>
                <a:cs typeface="GE SS Two Light" pitchFamily="34" charset="-120"/>
              </a:rPr>
              <a:t>نشاط </a:t>
            </a:r>
            <a:r>
              <a:rPr lang="en-US" altLang="en-US" sz="3200" dirty="0">
                <a:solidFill>
                  <a:srgbClr val="2E3C4E"/>
                </a:solidFill>
                <a:latin typeface="Myriad "/>
                <a:ea typeface="GE SS Two Light" pitchFamily="34" charset="-122"/>
                <a:cs typeface="GE SS Two Light" pitchFamily="34" charset="-120"/>
              </a:rPr>
              <a:t>3.1</a:t>
            </a:r>
            <a:r>
              <a:rPr lang="ar-JO" altLang="en-US" sz="3200" dirty="0">
                <a:solidFill>
                  <a:srgbClr val="2E3C4E"/>
                </a:solidFill>
                <a:latin typeface="GE SS Two Light" pitchFamily="34" charset="0"/>
                <a:ea typeface="GE SS Two Light" pitchFamily="34" charset="-122"/>
                <a:cs typeface="GE SS Two Light" pitchFamily="34" charset="-120"/>
              </a:rPr>
              <a:t> </a:t>
            </a:r>
            <a:r>
              <a:rPr lang="ar-SA" altLang="en-US" sz="3200" dirty="0">
                <a:solidFill>
                  <a:srgbClr val="2E3C4E"/>
                </a:solidFill>
                <a:latin typeface="GE SS Two Light" pitchFamily="34" charset="0"/>
                <a:ea typeface="GE SS Two Light" pitchFamily="34" charset="-122"/>
                <a:cs typeface="GE SS Two Light" pitchFamily="34" charset="-120"/>
              </a:rPr>
              <a:t>— </a:t>
            </a:r>
            <a:r>
              <a:rPr lang="ar-SA" altLang="en-US" sz="2950" dirty="0">
                <a:solidFill>
                  <a:srgbClr val="2E3C4E"/>
                </a:solidFill>
                <a:latin typeface="GE SS Two Light" pitchFamily="34" charset="0"/>
                <a:ea typeface="GE SS Two Light" pitchFamily="34" charset="-122"/>
                <a:cs typeface="GE SS Two Light" pitchFamily="34" charset="-120"/>
              </a:rPr>
              <a:t>القرار الأولي للمطابقة</a:t>
            </a:r>
            <a:endParaRPr lang="ar-SA" sz="2950" dirty="0"/>
          </a:p>
        </p:txBody>
      </p:sp>
      <p:sp>
        <p:nvSpPr>
          <p:cNvPr id="6" name="Shape 3"/>
          <p:cNvSpPr/>
          <p:nvPr/>
        </p:nvSpPr>
        <p:spPr>
          <a:xfrm>
            <a:off x="8013400" y="1954808"/>
            <a:ext cx="3546386" cy="633611"/>
          </a:xfrm>
          <a:prstGeom prst="roundRect">
            <a:avLst>
              <a:gd name="adj" fmla="val 42742"/>
            </a:avLst>
          </a:prstGeom>
          <a:solidFill>
            <a:srgbClr val="00AEEF"/>
          </a:solidFill>
          <a:ln w="6350">
            <a:solidFill>
              <a:srgbClr val="0094D5"/>
            </a:solidFill>
            <a:prstDash val="solid"/>
          </a:ln>
        </p:spPr>
      </p:sp>
      <p:sp>
        <p:nvSpPr>
          <p:cNvPr id="7" name="Text 4"/>
          <p:cNvSpPr/>
          <p:nvPr/>
        </p:nvSpPr>
        <p:spPr>
          <a:xfrm>
            <a:off x="8200225" y="2141637"/>
            <a:ext cx="3172738"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000000"/>
                </a:solidFill>
                <a:latin typeface="WinSoft Pro Medium" pitchFamily="34" charset="0"/>
                <a:ea typeface="WinSoft Pro Medium" pitchFamily="34" charset="-122"/>
                <a:cs typeface="WinSoft Pro Medium" pitchFamily="34" charset="-120"/>
              </a:rPr>
              <a:t>☐ مطابق للإحالة</a:t>
            </a:r>
            <a:endParaRPr lang="ar-SA" dirty="0"/>
          </a:p>
        </p:txBody>
      </p:sp>
      <p:sp>
        <p:nvSpPr>
          <p:cNvPr id="8" name="Shape 5"/>
          <p:cNvSpPr/>
          <p:nvPr/>
        </p:nvSpPr>
        <p:spPr>
          <a:xfrm>
            <a:off x="4322654" y="1954808"/>
            <a:ext cx="3546386" cy="633611"/>
          </a:xfrm>
          <a:prstGeom prst="roundRect">
            <a:avLst>
              <a:gd name="adj" fmla="val 42742"/>
            </a:avLst>
          </a:prstGeom>
          <a:solidFill>
            <a:srgbClr val="00AEEF"/>
          </a:solidFill>
          <a:ln w="6350">
            <a:solidFill>
              <a:srgbClr val="0094D5"/>
            </a:solidFill>
            <a:prstDash val="solid"/>
          </a:ln>
        </p:spPr>
      </p:sp>
      <p:sp>
        <p:nvSpPr>
          <p:cNvPr id="9" name="Text 6"/>
          <p:cNvSpPr/>
          <p:nvPr/>
        </p:nvSpPr>
        <p:spPr>
          <a:xfrm>
            <a:off x="4509479" y="2141637"/>
            <a:ext cx="3172738"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000000"/>
                </a:solidFill>
                <a:latin typeface="WinSoft Pro Medium" pitchFamily="34" charset="0"/>
                <a:ea typeface="WinSoft Pro Medium" pitchFamily="34" charset="-122"/>
                <a:cs typeface="WinSoft Pro Medium" pitchFamily="34" charset="-120"/>
              </a:rPr>
              <a:t>☐ مطابق جزئيًا ويحتاج إلى إجراء داعم</a:t>
            </a:r>
            <a:endParaRPr lang="ar-SA" dirty="0"/>
          </a:p>
        </p:txBody>
      </p:sp>
      <p:sp>
        <p:nvSpPr>
          <p:cNvPr id="10" name="Shape 7"/>
          <p:cNvSpPr/>
          <p:nvPr/>
        </p:nvSpPr>
        <p:spPr>
          <a:xfrm>
            <a:off x="631908" y="1954808"/>
            <a:ext cx="3546386" cy="633611"/>
          </a:xfrm>
          <a:prstGeom prst="roundRect">
            <a:avLst>
              <a:gd name="adj" fmla="val 42742"/>
            </a:avLst>
          </a:prstGeom>
          <a:solidFill>
            <a:srgbClr val="00AEEF"/>
          </a:solidFill>
          <a:ln w="6350">
            <a:solidFill>
              <a:srgbClr val="0094D5"/>
            </a:solidFill>
            <a:prstDash val="solid"/>
          </a:ln>
        </p:spPr>
      </p:sp>
      <p:sp>
        <p:nvSpPr>
          <p:cNvPr id="11" name="Text 8"/>
          <p:cNvSpPr/>
          <p:nvPr/>
        </p:nvSpPr>
        <p:spPr>
          <a:xfrm>
            <a:off x="818733" y="2141637"/>
            <a:ext cx="3172738" cy="259953"/>
          </a:xfrm>
          <a:prstGeom prst="rect">
            <a:avLst/>
          </a:prstGeom>
          <a:noFill/>
          <a:ln/>
        </p:spPr>
        <p:txBody>
          <a:bodyPr wrap="none" lIns="0" tIns="0" rIns="0" bIns="0" rtlCol="0" anchor="t"/>
          <a:lstStyle/>
          <a:p>
            <a:pPr marL="0" indent="0" algn="r" rtl="1">
              <a:lnSpc>
                <a:spcPct val="120000"/>
              </a:lnSpc>
              <a:buNone/>
            </a:pPr>
            <a:r>
              <a:rPr lang="ar-SA" altLang="en-US" dirty="0">
                <a:solidFill>
                  <a:srgbClr val="000000"/>
                </a:solidFill>
                <a:latin typeface="WinSoft Pro Medium" pitchFamily="34" charset="0"/>
                <a:ea typeface="WinSoft Pro Medium" pitchFamily="34" charset="-122"/>
                <a:cs typeface="WinSoft Pro Medium" pitchFamily="34" charset="-120"/>
              </a:rPr>
              <a:t>☐ غير مطابق للوظيفة الحالية</a:t>
            </a:r>
            <a:endParaRPr lang="ar-SA" dirty="0"/>
          </a:p>
        </p:txBody>
      </p:sp>
      <p:sp>
        <p:nvSpPr>
          <p:cNvPr id="12" name="Text 9"/>
          <p:cNvSpPr/>
          <p:nvPr/>
        </p:nvSpPr>
        <p:spPr>
          <a:xfrm>
            <a:off x="22324" y="2750840"/>
            <a:ext cx="11537463"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مبررات القرار والأدلة: ............................................</a:t>
            </a:r>
            <a:endParaRPr lang="ar-SA" sz="1400" dirty="0"/>
          </a:p>
        </p:txBody>
      </p:sp>
      <p:sp>
        <p:nvSpPr>
          <p:cNvPr id="13" name="Text 10"/>
          <p:cNvSpPr/>
          <p:nvPr/>
        </p:nvSpPr>
        <p:spPr>
          <a:xfrm>
            <a:off x="631908" y="3227388"/>
            <a:ext cx="10927878" cy="475059"/>
          </a:xfrm>
          <a:prstGeom prst="rect">
            <a:avLst/>
          </a:prstGeom>
          <a:noFill/>
          <a:ln/>
        </p:spPr>
        <p:txBody>
          <a:bodyPr wrap="none" lIns="0" tIns="0" rIns="0" bIns="0" rtlCol="0" anchor="t"/>
          <a:lstStyle/>
          <a:p>
            <a:pPr marL="0" indent="0" algn="r" rtl="1">
              <a:lnSpc>
                <a:spcPct val="104000"/>
              </a:lnSpc>
              <a:buNone/>
            </a:pPr>
            <a:r>
              <a:rPr lang="ar-SA" altLang="en-US" sz="2950" dirty="0">
                <a:solidFill>
                  <a:srgbClr val="2E3C4E"/>
                </a:solidFill>
                <a:latin typeface="GE SS Two Light" pitchFamily="34" charset="0"/>
                <a:ea typeface="GE SS Two Light" pitchFamily="34" charset="-122"/>
                <a:cs typeface="GE SS Two Light" pitchFamily="34" charset="-120"/>
              </a:rPr>
              <a:t>أفضل الممارسات للمطابقة الوظيفية</a:t>
            </a:r>
            <a:endParaRPr lang="ar-SA" sz="2950" dirty="0"/>
          </a:p>
        </p:txBody>
      </p:sp>
      <p:pic>
        <p:nvPicPr>
          <p:cNvPr id="14" name="Image 0" descr="preencoded.png"/>
          <p:cNvPicPr>
            <a:picLocks noChangeAspect="1"/>
          </p:cNvPicPr>
          <p:nvPr/>
        </p:nvPicPr>
        <p:blipFill>
          <a:blip r:embed="rId2"/>
          <a:stretch>
            <a:fillRect/>
          </a:stretch>
        </p:blipFill>
        <p:spPr>
          <a:xfrm>
            <a:off x="6168077" y="3919041"/>
            <a:ext cx="5391710" cy="1191617"/>
          </a:xfrm>
          <a:prstGeom prst="rect">
            <a:avLst/>
          </a:prstGeom>
        </p:spPr>
      </p:pic>
      <p:sp>
        <p:nvSpPr>
          <p:cNvPr id="15" name="Text 11"/>
          <p:cNvSpPr/>
          <p:nvPr/>
        </p:nvSpPr>
        <p:spPr>
          <a:xfrm>
            <a:off x="6373951" y="4124920"/>
            <a:ext cx="4878365" cy="779859"/>
          </a:xfrm>
          <a:prstGeom prst="rect">
            <a:avLst/>
          </a:prstGeom>
          <a:noFill/>
          <a:ln/>
        </p:spPr>
        <p:txBody>
          <a:bodyPr wrap="square" lIns="0" tIns="0" rIns="0" bIns="0" rtlCol="0" anchor="t">
            <a:normAutofit/>
          </a:bodyPr>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إجراء مقارنة منظمة بين الكفايات والبيانات الموثقة للباحث عن العمل ومتطلبات الوظيفة، مع مراعاة المهارات والخبرة والمؤهلات والتراخيص وظروف العمل وإمكانية الوصول وطموحات الباحث. استخدام الأتمتة في المطابقة، بتبني برامج محاكاة.</a:t>
            </a:r>
            <a:endParaRPr lang="ar-SA" sz="1400" dirty="0"/>
          </a:p>
        </p:txBody>
      </p:sp>
      <p:pic>
        <p:nvPicPr>
          <p:cNvPr id="16" name="Image 1" descr="preencoded.png"/>
          <p:cNvPicPr>
            <a:picLocks noChangeAspect="1"/>
          </p:cNvPicPr>
          <p:nvPr/>
        </p:nvPicPr>
        <p:blipFill>
          <a:blip r:embed="rId2"/>
          <a:stretch>
            <a:fillRect/>
          </a:stretch>
        </p:blipFill>
        <p:spPr>
          <a:xfrm>
            <a:off x="631908" y="3919041"/>
            <a:ext cx="5391809" cy="1191617"/>
          </a:xfrm>
          <a:prstGeom prst="rect">
            <a:avLst/>
          </a:prstGeom>
        </p:spPr>
      </p:pic>
      <p:sp>
        <p:nvSpPr>
          <p:cNvPr id="17" name="Text 12"/>
          <p:cNvSpPr/>
          <p:nvPr/>
        </p:nvSpPr>
        <p:spPr>
          <a:xfrm>
            <a:off x="837782" y="4124920"/>
            <a:ext cx="4878464"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بناء شراكات لربط التدريب العملي بالتشغيل.</a:t>
            </a:r>
            <a:endParaRPr lang="ar-SA" sz="1400" dirty="0"/>
          </a:p>
        </p:txBody>
      </p:sp>
      <p:pic>
        <p:nvPicPr>
          <p:cNvPr id="18" name="Image 2" descr="preencoded.png"/>
          <p:cNvPicPr>
            <a:picLocks noChangeAspect="1"/>
          </p:cNvPicPr>
          <p:nvPr/>
        </p:nvPicPr>
        <p:blipFill>
          <a:blip r:embed="rId3"/>
          <a:stretch>
            <a:fillRect/>
          </a:stretch>
        </p:blipFill>
        <p:spPr>
          <a:xfrm>
            <a:off x="6168077" y="5255022"/>
            <a:ext cx="5391710" cy="671711"/>
          </a:xfrm>
          <a:prstGeom prst="rect">
            <a:avLst/>
          </a:prstGeom>
        </p:spPr>
      </p:pic>
      <p:sp>
        <p:nvSpPr>
          <p:cNvPr id="19" name="Text 13"/>
          <p:cNvSpPr/>
          <p:nvPr/>
        </p:nvSpPr>
        <p:spPr>
          <a:xfrm>
            <a:off x="6373951" y="5460901"/>
            <a:ext cx="4878365"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تفعيل دور الإرشاد المهني، والتأكيد على استمراره وديمومته، متابعةً وتقييمًا.</a:t>
            </a:r>
            <a:endParaRPr lang="ar-SA" sz="1400" dirty="0"/>
          </a:p>
        </p:txBody>
      </p:sp>
      <p:pic>
        <p:nvPicPr>
          <p:cNvPr id="20" name="Image 3" descr="preencoded.png"/>
          <p:cNvPicPr>
            <a:picLocks noChangeAspect="1"/>
          </p:cNvPicPr>
          <p:nvPr/>
        </p:nvPicPr>
        <p:blipFill>
          <a:blip r:embed="rId3"/>
          <a:stretch>
            <a:fillRect/>
          </a:stretch>
        </p:blipFill>
        <p:spPr>
          <a:xfrm>
            <a:off x="631908" y="5255022"/>
            <a:ext cx="5391809" cy="671711"/>
          </a:xfrm>
          <a:prstGeom prst="rect">
            <a:avLst/>
          </a:prstGeom>
        </p:spPr>
      </p:pic>
      <p:sp>
        <p:nvSpPr>
          <p:cNvPr id="21" name="Text 14"/>
          <p:cNvSpPr/>
          <p:nvPr/>
        </p:nvSpPr>
        <p:spPr>
          <a:xfrm>
            <a:off x="837782" y="5460901"/>
            <a:ext cx="4878464"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توسيع شبكة العلاقات.</a:t>
            </a:r>
            <a:endParaRPr lang="ar-SA" sz="1400" dirty="0"/>
          </a:p>
        </p:txBody>
      </p:sp>
    </p:spTree>
    <p:extLst>
      <p:ext uri="{BB962C8B-B14F-4D97-AF65-F5344CB8AC3E}">
        <p14:creationId xmlns:p14="http://schemas.microsoft.com/office/powerpoint/2010/main" val="15388485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08660"/>
            <a:ext cx="10912392" cy="544275"/>
          </a:xfrm>
          <a:prstGeom prst="rect">
            <a:avLst/>
          </a:prstGeom>
          <a:noFill/>
          <a:ln/>
        </p:spPr>
        <p:txBody>
          <a:bodyPr wrap="none" lIns="0" tIns="0" rIns="0" bIns="0" rtlCol="0" anchor="t"/>
          <a:lstStyle/>
          <a:p>
            <a:pPr algn="r" rtl="1">
              <a:lnSpc>
                <a:spcPct val="104000"/>
              </a:lnSpc>
            </a:pPr>
            <a:r>
              <a:rPr lang="ar-SA" altLang="en-US" sz="3250" dirty="0">
                <a:solidFill>
                  <a:srgbClr val="2E3C4E"/>
                </a:solidFill>
                <a:latin typeface="GE SS Two Light" pitchFamily="34" charset="0"/>
                <a:ea typeface="GE SS Two Light" pitchFamily="34" charset="-122"/>
                <a:cs typeface="GE SS Two Light" pitchFamily="34" charset="-120"/>
              </a:rPr>
              <a:t>ال</a:t>
            </a:r>
            <a:r>
              <a:rPr lang="ar-JO" altLang="en-US" sz="3250" dirty="0">
                <a:solidFill>
                  <a:srgbClr val="2E3C4E"/>
                </a:solidFill>
                <a:latin typeface="GE SS Two Light" pitchFamily="34" charset="0"/>
                <a:ea typeface="GE SS Two Light" pitchFamily="34" charset="-122"/>
                <a:cs typeface="GE SS Two Light" pitchFamily="34" charset="-120"/>
              </a:rPr>
              <a:t>نشاط </a:t>
            </a:r>
            <a:r>
              <a:rPr lang="en-US" altLang="en-US" sz="3600" dirty="0">
                <a:solidFill>
                  <a:srgbClr val="2E3C4E"/>
                </a:solidFill>
                <a:latin typeface="Myriad "/>
                <a:ea typeface="GE SS Two Light" pitchFamily="34" charset="-122"/>
                <a:cs typeface="GE SS Two Light" pitchFamily="34" charset="-120"/>
              </a:rPr>
              <a:t>3.1</a:t>
            </a:r>
            <a:r>
              <a:rPr lang="ar-SA" altLang="en-US" sz="3250" dirty="0">
                <a:solidFill>
                  <a:srgbClr val="2E3C4E"/>
                </a:solidFill>
                <a:latin typeface="GE SS Two Light" pitchFamily="34" charset="0"/>
                <a:ea typeface="GE SS Two Light" pitchFamily="34" charset="-122"/>
                <a:cs typeface="GE SS Two Light" pitchFamily="34" charset="-120"/>
              </a:rPr>
              <a:t> — الإحالة الوظيفية</a:t>
            </a:r>
            <a:endParaRPr lang="ar-SA" sz="3250" dirty="0"/>
          </a:p>
        </p:txBody>
      </p:sp>
      <p:sp>
        <p:nvSpPr>
          <p:cNvPr id="3" name="Shape 1"/>
          <p:cNvSpPr/>
          <p:nvPr/>
        </p:nvSpPr>
        <p:spPr>
          <a:xfrm>
            <a:off x="631908" y="1806621"/>
            <a:ext cx="10912392" cy="2830843"/>
          </a:xfrm>
          <a:prstGeom prst="roundRect">
            <a:avLst>
              <a:gd name="adj" fmla="val 16203"/>
            </a:avLst>
          </a:prstGeom>
          <a:solidFill>
            <a:srgbClr val="B6D6FC"/>
          </a:solidFill>
          <a:ln/>
        </p:spPr>
      </p:sp>
      <p:sp>
        <p:nvSpPr>
          <p:cNvPr id="5" name="Text 2"/>
          <p:cNvSpPr/>
          <p:nvPr/>
        </p:nvSpPr>
        <p:spPr>
          <a:xfrm>
            <a:off x="1194564" y="1987832"/>
            <a:ext cx="10192805" cy="1500223"/>
          </a:xfrm>
          <a:prstGeom prst="rect">
            <a:avLst/>
          </a:prstGeom>
          <a:noFill/>
          <a:ln/>
        </p:spPr>
        <p:txBody>
          <a:bodyPr wrap="square" lIns="0" tIns="0" rIns="0" bIns="0" rtlCol="0" anchor="t">
            <a:noAutofit/>
          </a:bodyPr>
          <a:lstStyle/>
          <a:p>
            <a:pPr marL="0" indent="0" algn="r" rtl="1">
              <a:lnSpc>
                <a:spcPct val="113000"/>
              </a:lnSpc>
              <a:buNone/>
            </a:pPr>
            <a:r>
              <a:rPr lang="ar-SA" altLang="en-US" sz="2400" dirty="0">
                <a:solidFill>
                  <a:srgbClr val="000000"/>
                </a:solidFill>
                <a:latin typeface="WinSoft Pro Medium" pitchFamily="34" charset="0"/>
                <a:ea typeface="WinSoft Pro Medium" pitchFamily="34" charset="-122"/>
                <a:cs typeface="WinSoft Pro Medium" pitchFamily="34" charset="-120"/>
              </a:rPr>
              <a:t>عملية مهنية موثقة يتم من خلالها ربط الباحث عن عمل بجهة توظيف أو شاغر وظيفي أو خدمة داعمة أو جهة متخصصة، بناءً على نتيجة المطابقة واحتياجات الباحث، وبمعلومات دقيقة وذات صلة. وتتطلب الإحالة الحصول على موافقة الباحث المستنيرة، والحفاظ على سرية معلوماته، وعدم التمييز، وتوثيق إجراءات الإحالة ونتائجها، وتحديد مسؤولية المتابعة والمساءلة عنها.</a:t>
            </a:r>
            <a:endParaRPr lang="ar-SA" sz="2400" dirty="0"/>
          </a:p>
        </p:txBody>
      </p:sp>
      <p:sp>
        <p:nvSpPr>
          <p:cNvPr id="6" name="Text 3"/>
          <p:cNvSpPr/>
          <p:nvPr/>
        </p:nvSpPr>
        <p:spPr>
          <a:xfrm>
            <a:off x="584980" y="3731454"/>
            <a:ext cx="10801526" cy="987018"/>
          </a:xfrm>
          <a:prstGeom prst="rect">
            <a:avLst/>
          </a:prstGeom>
          <a:noFill/>
          <a:ln/>
        </p:spPr>
        <p:txBody>
          <a:bodyPr wrap="none" lIns="0" tIns="0" rIns="0" bIns="0" rtlCol="0" anchor="t"/>
          <a:lstStyle/>
          <a:p>
            <a:pPr marL="0" indent="0" algn="r" rtl="1">
              <a:lnSpc>
                <a:spcPct val="11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ولا تعني الإحالة الوظيفية التوصية الشخصية أو الوساطة المبنية على العلاقات، وإنما تستند إلى إجراءات</a:t>
            </a:r>
            <a:endParaRPr lang="ar-JO" altLang="en-US" sz="2000" dirty="0">
              <a:solidFill>
                <a:srgbClr val="000000"/>
              </a:solidFill>
              <a:latin typeface="WinSoft Pro Medium" pitchFamily="34" charset="0"/>
              <a:ea typeface="WinSoft Pro Medium" pitchFamily="34" charset="-122"/>
              <a:cs typeface="WinSoft Pro Medium" pitchFamily="34" charset="-120"/>
            </a:endParaRPr>
          </a:p>
          <a:p>
            <a:pPr marL="0" indent="0" algn="r" rtl="1">
              <a:lnSpc>
                <a:spcPct val="113000"/>
              </a:lnSpc>
              <a:buNone/>
            </a:pPr>
            <a:r>
              <a:rPr lang="ar-SA" altLang="en-US" sz="2000" dirty="0">
                <a:solidFill>
                  <a:srgbClr val="000000"/>
                </a:solidFill>
                <a:latin typeface="WinSoft Pro Medium" pitchFamily="34" charset="0"/>
                <a:ea typeface="WinSoft Pro Medium" pitchFamily="34" charset="-122"/>
                <a:cs typeface="WinSoft Pro Medium" pitchFamily="34" charset="-120"/>
              </a:rPr>
              <a:t> ومعايير واضحة يمكن توثيقها ومراجعتها.</a:t>
            </a:r>
            <a:endParaRPr lang="ar-SA" sz="2000" dirty="0"/>
          </a:p>
        </p:txBody>
      </p:sp>
      <p:sp>
        <p:nvSpPr>
          <p:cNvPr id="4" name="Rectangle 3"/>
          <p:cNvSpPr/>
          <p:nvPr/>
        </p:nvSpPr>
        <p:spPr>
          <a:xfrm>
            <a:off x="4756667" y="5234056"/>
            <a:ext cx="6629839" cy="400110"/>
          </a:xfrm>
          <a:prstGeom prst="rect">
            <a:avLst/>
          </a:prstGeom>
        </p:spPr>
        <p:txBody>
          <a:bodyPr wrap="square">
            <a:spAutoFit/>
          </a:bodyPr>
          <a:lstStyle/>
          <a:p>
            <a:r>
              <a:rPr lang="ar-JO" sz="2000" dirty="0">
                <a:solidFill>
                  <a:srgbClr val="000000"/>
                </a:solidFill>
                <a:latin typeface="WinSoft Pro Medium" pitchFamily="34" charset="0"/>
                <a:ea typeface="WinSoft Pro Medium" pitchFamily="34" charset="-122"/>
                <a:cs typeface="WinSoft Pro Medium" pitchFamily="34" charset="-120"/>
              </a:rPr>
              <a:t>تُستخدم مبادئ الإحالة المهنية نفسها في جميع أنشطة هذا النتاج التمكيني</a:t>
            </a:r>
            <a:r>
              <a:rPr lang="ar-JO" dirty="0"/>
              <a:t>.</a:t>
            </a:r>
            <a:endParaRPr lang="ar-JO" sz="2000" dirty="0">
              <a:solidFill>
                <a:srgbClr val="000000"/>
              </a:solidFill>
              <a:latin typeface="WinSoft Pro Medium" pitchFamily="34" charset="0"/>
              <a:ea typeface="WinSoft Pro Medium" pitchFamily="34" charset="-122"/>
              <a:cs typeface="WinSoft Pro Medium" pitchFamily="34" charset="-120"/>
            </a:endParaRPr>
          </a:p>
        </p:txBody>
      </p:sp>
    </p:spTree>
    <p:extLst>
      <p:ext uri="{BB962C8B-B14F-4D97-AF65-F5344CB8AC3E}">
        <p14:creationId xmlns:p14="http://schemas.microsoft.com/office/powerpoint/2010/main" val="226842992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37648" y="559971"/>
            <a:ext cx="10927878" cy="371177"/>
          </a:xfrm>
          <a:prstGeom prst="rect">
            <a:avLst/>
          </a:prstGeom>
          <a:noFill/>
          <a:ln/>
        </p:spPr>
        <p:txBody>
          <a:bodyPr wrap="none" lIns="0" tIns="0" rIns="0" bIns="0" rtlCol="0" anchor="t"/>
          <a:lstStyle/>
          <a:p>
            <a:pPr algn="r" rtl="1">
              <a:lnSpc>
                <a:spcPct val="104000"/>
              </a:lnSpc>
            </a:pPr>
            <a:r>
              <a:rPr lang="ar-SA" altLang="en-US" sz="2400" dirty="0">
                <a:solidFill>
                  <a:srgbClr val="2E3C4E"/>
                </a:solidFill>
                <a:latin typeface="GE SS Two Light" pitchFamily="34" charset="0"/>
                <a:ea typeface="GE SS Two Light" pitchFamily="34" charset="-122"/>
                <a:cs typeface="GE SS Two Light" pitchFamily="34" charset="-120"/>
              </a:rPr>
              <a:t>ال</a:t>
            </a:r>
            <a:r>
              <a:rPr lang="ar-JO" altLang="en-US" sz="2400" dirty="0">
                <a:solidFill>
                  <a:srgbClr val="2E3C4E"/>
                </a:solidFill>
                <a:latin typeface="GE SS Two Light" pitchFamily="34" charset="0"/>
                <a:ea typeface="GE SS Two Light" pitchFamily="34" charset="-122"/>
                <a:cs typeface="GE SS Two Light" pitchFamily="34" charset="-120"/>
              </a:rPr>
              <a:t>نشاط</a:t>
            </a:r>
            <a:r>
              <a:rPr lang="en-US" altLang="en-US" sz="2400" dirty="0">
                <a:solidFill>
                  <a:srgbClr val="2E3C4E"/>
                </a:solidFill>
                <a:latin typeface="Myriad "/>
                <a:ea typeface="GE SS Two Light" pitchFamily="34" charset="-122"/>
                <a:cs typeface="GE SS Two Light" pitchFamily="34" charset="-120"/>
              </a:rPr>
              <a:t>3.1</a:t>
            </a:r>
            <a:r>
              <a:rPr lang="en-US" dirty="0"/>
              <a:t> </a:t>
            </a:r>
            <a:r>
              <a:rPr lang="ar-SA" altLang="en-US" sz="2400" dirty="0">
                <a:solidFill>
                  <a:srgbClr val="2E3C4E"/>
                </a:solidFill>
                <a:latin typeface="GE SS Two Light" pitchFamily="34" charset="0"/>
                <a:ea typeface="GE SS Two Light" pitchFamily="34" charset="-122"/>
                <a:cs typeface="GE SS Two Light" pitchFamily="34" charset="-120"/>
              </a:rPr>
              <a:t> — </a:t>
            </a:r>
            <a:r>
              <a:rPr lang="ar-JO" altLang="en-US" sz="2400" dirty="0">
                <a:solidFill>
                  <a:srgbClr val="2E3C4E"/>
                </a:solidFill>
                <a:latin typeface="GE SS Two Light" pitchFamily="34" charset="0"/>
                <a:ea typeface="GE SS Two Light" pitchFamily="34" charset="-122"/>
                <a:cs typeface="GE SS Two Light" pitchFamily="34" charset="-120"/>
              </a:rPr>
              <a:t>  </a:t>
            </a:r>
            <a:r>
              <a:rPr lang="ar-SA" altLang="en-US" sz="2400" dirty="0">
                <a:solidFill>
                  <a:srgbClr val="2E3C4E"/>
                </a:solidFill>
                <a:latin typeface="GE SS Two Light" pitchFamily="34" charset="0"/>
                <a:ea typeface="GE SS Two Light" pitchFamily="34" charset="-122"/>
                <a:cs typeface="GE SS Two Light" pitchFamily="34" charset="-120"/>
              </a:rPr>
              <a:t>مبادئ </a:t>
            </a:r>
            <a:r>
              <a:rPr lang="ar-JO" altLang="en-US" sz="2400" dirty="0">
                <a:solidFill>
                  <a:srgbClr val="2E3C4E"/>
                </a:solidFill>
                <a:latin typeface="GE SS Two Light" pitchFamily="34" charset="0"/>
                <a:ea typeface="GE SS Two Light" pitchFamily="34" charset="-122"/>
                <a:cs typeface="GE SS Two Light" pitchFamily="34" charset="-120"/>
              </a:rPr>
              <a:t>و فوائد </a:t>
            </a:r>
            <a:r>
              <a:rPr lang="ar-SA" altLang="en-US" sz="2400" dirty="0">
                <a:solidFill>
                  <a:srgbClr val="2E3C4E"/>
                </a:solidFill>
                <a:latin typeface="GE SS Two Light" pitchFamily="34" charset="0"/>
                <a:ea typeface="GE SS Two Light" pitchFamily="34" charset="-122"/>
                <a:cs typeface="GE SS Two Light" pitchFamily="34" charset="-120"/>
              </a:rPr>
              <a:t>الإحالة الوظيفية</a:t>
            </a:r>
            <a:endParaRPr lang="ar-SA" sz="2400" dirty="0"/>
          </a:p>
        </p:txBody>
      </p:sp>
      <p:sp>
        <p:nvSpPr>
          <p:cNvPr id="3" name="Shape 1"/>
          <p:cNvSpPr/>
          <p:nvPr/>
        </p:nvSpPr>
        <p:spPr>
          <a:xfrm>
            <a:off x="9554725" y="4057115"/>
            <a:ext cx="2005062" cy="2043312"/>
          </a:xfrm>
          <a:prstGeom prst="roundRect">
            <a:avLst>
              <a:gd name="adj" fmla="val 16884"/>
            </a:avLst>
          </a:prstGeom>
          <a:solidFill>
            <a:srgbClr val="00AEEF"/>
          </a:solidFill>
          <a:ln w="12700">
            <a:solidFill>
              <a:srgbClr val="0094D5"/>
            </a:solidFill>
            <a:prstDash val="solid"/>
          </a:ln>
        </p:spPr>
      </p:sp>
      <p:sp>
        <p:nvSpPr>
          <p:cNvPr id="4" name="Text 2"/>
          <p:cNvSpPr/>
          <p:nvPr/>
        </p:nvSpPr>
        <p:spPr>
          <a:xfrm>
            <a:off x="9793043" y="4295438"/>
            <a:ext cx="1528427" cy="507259"/>
          </a:xfrm>
          <a:prstGeom prst="rect">
            <a:avLst/>
          </a:prstGeom>
          <a:noFill/>
          <a:ln/>
        </p:spPr>
        <p:txBody>
          <a:bodyPr wrap="square" lIns="0" tIns="0" rIns="0" bIns="0" rtlCol="0" anchor="t">
            <a:noAutofit/>
          </a:bodyPr>
          <a:lstStyle/>
          <a:p>
            <a:pPr marL="0" indent="0" algn="r" rtl="1">
              <a:lnSpc>
                <a:spcPct val="133000"/>
              </a:lnSpc>
              <a:buNone/>
            </a:pPr>
            <a:r>
              <a:rPr lang="ar-SA" altLang="en-US" sz="1600" dirty="0">
                <a:solidFill>
                  <a:srgbClr val="FFFFFF"/>
                </a:solidFill>
                <a:latin typeface="WinSoft Pro Medium" pitchFamily="34" charset="0"/>
                <a:ea typeface="WinSoft Pro Medium" pitchFamily="34" charset="-122"/>
                <a:cs typeface="WinSoft Pro Medium" pitchFamily="34" charset="-120"/>
              </a:rPr>
              <a:t>اختصار الوقت والجهد وتوفيره.</a:t>
            </a:r>
            <a:endParaRPr lang="ar-SA" sz="1600" dirty="0"/>
          </a:p>
        </p:txBody>
      </p:sp>
      <p:sp>
        <p:nvSpPr>
          <p:cNvPr id="5" name="Shape 3"/>
          <p:cNvSpPr/>
          <p:nvPr/>
        </p:nvSpPr>
        <p:spPr>
          <a:xfrm>
            <a:off x="7324046" y="4057115"/>
            <a:ext cx="2005062" cy="2043312"/>
          </a:xfrm>
          <a:prstGeom prst="roundRect">
            <a:avLst>
              <a:gd name="adj" fmla="val 16884"/>
            </a:avLst>
          </a:prstGeom>
          <a:solidFill>
            <a:srgbClr val="00AEEF"/>
          </a:solidFill>
          <a:ln w="12700">
            <a:solidFill>
              <a:srgbClr val="0094D5"/>
            </a:solidFill>
            <a:prstDash val="solid"/>
          </a:ln>
        </p:spPr>
      </p:sp>
      <p:sp>
        <p:nvSpPr>
          <p:cNvPr id="6" name="Text 4"/>
          <p:cNvSpPr/>
          <p:nvPr/>
        </p:nvSpPr>
        <p:spPr>
          <a:xfrm>
            <a:off x="7562363" y="4295438"/>
            <a:ext cx="1528427" cy="507259"/>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FFFFFF"/>
                </a:solidFill>
                <a:latin typeface="WinSoft Pro Medium" pitchFamily="34" charset="0"/>
                <a:ea typeface="WinSoft Pro Medium" pitchFamily="34" charset="-122"/>
                <a:cs typeface="WinSoft Pro Medium" pitchFamily="34" charset="-120"/>
              </a:rPr>
              <a:t>رفع مستوى التنافسية.</a:t>
            </a:r>
            <a:endParaRPr lang="ar-SA" sz="1600" dirty="0"/>
          </a:p>
        </p:txBody>
      </p:sp>
      <p:sp>
        <p:nvSpPr>
          <p:cNvPr id="7" name="Shape 5"/>
          <p:cNvSpPr/>
          <p:nvPr/>
        </p:nvSpPr>
        <p:spPr>
          <a:xfrm>
            <a:off x="5093366" y="4057115"/>
            <a:ext cx="2005062" cy="2043312"/>
          </a:xfrm>
          <a:prstGeom prst="roundRect">
            <a:avLst>
              <a:gd name="adj" fmla="val 16884"/>
            </a:avLst>
          </a:prstGeom>
          <a:solidFill>
            <a:srgbClr val="00AEEF"/>
          </a:solidFill>
          <a:ln w="12700">
            <a:solidFill>
              <a:srgbClr val="0094D5"/>
            </a:solidFill>
            <a:prstDash val="solid"/>
          </a:ln>
        </p:spPr>
      </p:sp>
      <p:sp>
        <p:nvSpPr>
          <p:cNvPr id="8" name="Text 6"/>
          <p:cNvSpPr/>
          <p:nvPr/>
        </p:nvSpPr>
        <p:spPr>
          <a:xfrm>
            <a:off x="5331684" y="4295438"/>
            <a:ext cx="1528427" cy="101451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FFFFFF"/>
                </a:solidFill>
                <a:latin typeface="WinSoft Pro Medium" pitchFamily="34" charset="0"/>
                <a:ea typeface="WinSoft Pro Medium" pitchFamily="34" charset="-122"/>
                <a:cs typeface="WinSoft Pro Medium" pitchFamily="34" charset="-120"/>
              </a:rPr>
              <a:t>التخلي عن الطرق التقليدية في شغل فرص العمل.</a:t>
            </a:r>
            <a:endParaRPr lang="ar-SA" sz="1600" dirty="0"/>
          </a:p>
        </p:txBody>
      </p:sp>
      <p:sp>
        <p:nvSpPr>
          <p:cNvPr id="9" name="Shape 7"/>
          <p:cNvSpPr/>
          <p:nvPr/>
        </p:nvSpPr>
        <p:spPr>
          <a:xfrm>
            <a:off x="2862687" y="4057115"/>
            <a:ext cx="2005062" cy="2043312"/>
          </a:xfrm>
          <a:prstGeom prst="roundRect">
            <a:avLst>
              <a:gd name="adj" fmla="val 16884"/>
            </a:avLst>
          </a:prstGeom>
          <a:solidFill>
            <a:srgbClr val="00AEEF"/>
          </a:solidFill>
          <a:ln w="12700">
            <a:solidFill>
              <a:srgbClr val="0094D5"/>
            </a:solidFill>
            <a:prstDash val="solid"/>
          </a:ln>
        </p:spPr>
      </p:sp>
      <p:sp>
        <p:nvSpPr>
          <p:cNvPr id="10" name="Text 8"/>
          <p:cNvSpPr/>
          <p:nvPr/>
        </p:nvSpPr>
        <p:spPr>
          <a:xfrm>
            <a:off x="3101004" y="4295438"/>
            <a:ext cx="1528427" cy="1014518"/>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FFFFFF"/>
                </a:solidFill>
                <a:latin typeface="WinSoft Pro Medium" pitchFamily="34" charset="0"/>
                <a:ea typeface="WinSoft Pro Medium" pitchFamily="34" charset="-122"/>
                <a:cs typeface="WinSoft Pro Medium" pitchFamily="34" charset="-120"/>
              </a:rPr>
              <a:t>تأمين جو عمل صحي، مهنيًا واجتماعيًا ونفسيًا.</a:t>
            </a:r>
            <a:endParaRPr lang="ar-SA" sz="1600" dirty="0"/>
          </a:p>
        </p:txBody>
      </p:sp>
      <p:sp>
        <p:nvSpPr>
          <p:cNvPr id="11" name="Shape 9"/>
          <p:cNvSpPr/>
          <p:nvPr/>
        </p:nvSpPr>
        <p:spPr>
          <a:xfrm>
            <a:off x="632008" y="4057115"/>
            <a:ext cx="2005062" cy="2043312"/>
          </a:xfrm>
          <a:prstGeom prst="roundRect">
            <a:avLst>
              <a:gd name="adj" fmla="val 16884"/>
            </a:avLst>
          </a:prstGeom>
          <a:solidFill>
            <a:srgbClr val="00AEEF"/>
          </a:solidFill>
          <a:ln w="12700">
            <a:solidFill>
              <a:srgbClr val="0094D5"/>
            </a:solidFill>
            <a:prstDash val="solid"/>
          </a:ln>
        </p:spPr>
      </p:sp>
      <p:sp>
        <p:nvSpPr>
          <p:cNvPr id="12" name="Text 10"/>
          <p:cNvSpPr/>
          <p:nvPr/>
        </p:nvSpPr>
        <p:spPr>
          <a:xfrm>
            <a:off x="870325" y="4295438"/>
            <a:ext cx="1528427" cy="1775406"/>
          </a:xfrm>
          <a:prstGeom prst="rect">
            <a:avLst/>
          </a:prstGeom>
          <a:noFill/>
          <a:ln/>
        </p:spPr>
        <p:txBody>
          <a:bodyPr wrap="square" lIns="0" tIns="0" rIns="0" bIns="0" rtlCol="0" anchor="t">
            <a:normAutofit/>
          </a:bodyPr>
          <a:lstStyle/>
          <a:p>
            <a:pPr marL="0" indent="0" algn="r" rtl="1">
              <a:lnSpc>
                <a:spcPct val="133000"/>
              </a:lnSpc>
              <a:buNone/>
            </a:pPr>
            <a:r>
              <a:rPr lang="ar-SA" altLang="en-US" sz="1600" dirty="0">
                <a:solidFill>
                  <a:srgbClr val="FFFFFF"/>
                </a:solidFill>
                <a:latin typeface="WinSoft Pro Medium" pitchFamily="34" charset="0"/>
                <a:ea typeface="WinSoft Pro Medium" pitchFamily="34" charset="-122"/>
                <a:cs typeface="WinSoft Pro Medium" pitchFamily="34" charset="-120"/>
              </a:rPr>
              <a:t>الحصول على طالب تشغيل مؤهل، تتوافق مهاراته مع متطلبات الشغل (العمل/الوظيفة).</a:t>
            </a:r>
            <a:endParaRPr lang="ar-SA" sz="1600" dirty="0"/>
          </a:p>
        </p:txBody>
      </p:sp>
      <p:sp>
        <p:nvSpPr>
          <p:cNvPr id="13" name="Text 4"/>
          <p:cNvSpPr/>
          <p:nvPr/>
        </p:nvSpPr>
        <p:spPr>
          <a:xfrm>
            <a:off x="1634538" y="1576141"/>
            <a:ext cx="10912392" cy="326544"/>
          </a:xfrm>
          <a:prstGeom prst="rect">
            <a:avLst/>
          </a:prstGeom>
          <a:noFill/>
          <a:ln/>
        </p:spPr>
        <p:txBody>
          <a:bodyPr wrap="none" lIns="0" tIns="0" rIns="0" bIns="0" rtlCol="0" anchor="t"/>
          <a:lstStyle/>
          <a:p>
            <a:pPr marL="0" indent="0" algn="r" rtl="1">
              <a:lnSpc>
                <a:spcPct val="104000"/>
              </a:lnSpc>
              <a:buNone/>
            </a:pPr>
            <a:endParaRPr lang="ar-SA" sz="1950" dirty="0"/>
          </a:p>
        </p:txBody>
      </p:sp>
      <p:sp>
        <p:nvSpPr>
          <p:cNvPr id="14" name="Shape 5"/>
          <p:cNvSpPr/>
          <p:nvPr/>
        </p:nvSpPr>
        <p:spPr>
          <a:xfrm>
            <a:off x="8956432" y="1185320"/>
            <a:ext cx="2645320" cy="1387344"/>
          </a:xfrm>
          <a:prstGeom prst="roundRect">
            <a:avLst>
              <a:gd name="adj" fmla="val 17892"/>
            </a:avLst>
          </a:prstGeom>
          <a:solidFill>
            <a:srgbClr val="FFFFFF"/>
          </a:solidFill>
          <a:ln w="19050">
            <a:solidFill>
              <a:srgbClr val="00AEEF"/>
            </a:solidFill>
            <a:prstDash val="solid"/>
          </a:ln>
        </p:spPr>
      </p:sp>
      <p:sp>
        <p:nvSpPr>
          <p:cNvPr id="15" name="Text 6"/>
          <p:cNvSpPr/>
          <p:nvPr/>
        </p:nvSpPr>
        <p:spPr>
          <a:xfrm>
            <a:off x="9133434" y="1412868"/>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الموافقة المستنيرة: </a:t>
            </a:r>
            <a:endParaRPr lang="ar-SA" sz="1600" dirty="0"/>
          </a:p>
        </p:txBody>
      </p:sp>
      <p:sp>
        <p:nvSpPr>
          <p:cNvPr id="16" name="Text 7"/>
          <p:cNvSpPr/>
          <p:nvPr/>
        </p:nvSpPr>
        <p:spPr>
          <a:xfrm>
            <a:off x="9133434" y="1720640"/>
            <a:ext cx="2291819" cy="6750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إبلاغ الباحث بطبيعة الإحالة والجهة التي ستُشارك معها معلوماته والحصول على موافقته قبل الإحالة.</a:t>
            </a:r>
            <a:endParaRPr lang="ar-SA" sz="1600" dirty="0"/>
          </a:p>
        </p:txBody>
      </p:sp>
      <p:sp>
        <p:nvSpPr>
          <p:cNvPr id="17" name="Shape 8"/>
          <p:cNvSpPr/>
          <p:nvPr/>
        </p:nvSpPr>
        <p:spPr>
          <a:xfrm>
            <a:off x="6196831" y="1185320"/>
            <a:ext cx="2645320" cy="1387344"/>
          </a:xfrm>
          <a:prstGeom prst="roundRect">
            <a:avLst>
              <a:gd name="adj" fmla="val 17892"/>
            </a:avLst>
          </a:prstGeom>
          <a:solidFill>
            <a:srgbClr val="FFFFFF"/>
          </a:solidFill>
          <a:ln w="19050">
            <a:solidFill>
              <a:srgbClr val="00AEEF"/>
            </a:solidFill>
            <a:prstDash val="solid"/>
          </a:ln>
        </p:spPr>
      </p:sp>
      <p:sp>
        <p:nvSpPr>
          <p:cNvPr id="18" name="Text 9"/>
          <p:cNvSpPr/>
          <p:nvPr/>
        </p:nvSpPr>
        <p:spPr>
          <a:xfrm>
            <a:off x="6373833" y="1412868"/>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السرية وحماية المعلومات: </a:t>
            </a:r>
            <a:endParaRPr lang="ar-SA" sz="1600" dirty="0"/>
          </a:p>
        </p:txBody>
      </p:sp>
      <p:sp>
        <p:nvSpPr>
          <p:cNvPr id="19" name="Text 10"/>
          <p:cNvSpPr/>
          <p:nvPr/>
        </p:nvSpPr>
        <p:spPr>
          <a:xfrm>
            <a:off x="6373833" y="1730837"/>
            <a:ext cx="2291819" cy="450011"/>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مشاركة المعلومات الضرورية للإحالة فقط، وفق الإجراءات المعتمدة.</a:t>
            </a:r>
            <a:endParaRPr lang="ar-SA" sz="1600" dirty="0"/>
          </a:p>
        </p:txBody>
      </p:sp>
      <p:sp>
        <p:nvSpPr>
          <p:cNvPr id="20" name="Shape 11"/>
          <p:cNvSpPr/>
          <p:nvPr/>
        </p:nvSpPr>
        <p:spPr>
          <a:xfrm>
            <a:off x="3437230" y="1185320"/>
            <a:ext cx="2645320" cy="1387344"/>
          </a:xfrm>
          <a:prstGeom prst="roundRect">
            <a:avLst>
              <a:gd name="adj" fmla="val 17892"/>
            </a:avLst>
          </a:prstGeom>
          <a:solidFill>
            <a:srgbClr val="FFFFFF"/>
          </a:solidFill>
          <a:ln w="19050">
            <a:solidFill>
              <a:srgbClr val="00AEEF"/>
            </a:solidFill>
            <a:prstDash val="solid"/>
          </a:ln>
        </p:spPr>
      </p:sp>
      <p:sp>
        <p:nvSpPr>
          <p:cNvPr id="21" name="Text 12"/>
          <p:cNvSpPr/>
          <p:nvPr/>
        </p:nvSpPr>
        <p:spPr>
          <a:xfrm>
            <a:off x="3614232" y="1412868"/>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عدم التمييز:</a:t>
            </a:r>
            <a:endParaRPr lang="ar-SA" sz="1600" dirty="0"/>
          </a:p>
        </p:txBody>
      </p:sp>
      <p:sp>
        <p:nvSpPr>
          <p:cNvPr id="22" name="Text 13"/>
          <p:cNvSpPr/>
          <p:nvPr/>
        </p:nvSpPr>
        <p:spPr>
          <a:xfrm>
            <a:off x="3614232" y="1741035"/>
            <a:ext cx="2291819" cy="225006"/>
          </a:xfrm>
          <a:prstGeom prst="rect">
            <a:avLst/>
          </a:prstGeom>
          <a:noFill/>
          <a:ln/>
        </p:spPr>
        <p:txBody>
          <a:bodyPr wrap="none" lIns="0" tIns="0" rIns="0" bIns="0" rtlCol="0" anchor="t"/>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تطبيق معايير الإحالة بصورة عادلة ودون تمييز.</a:t>
            </a:r>
            <a:endParaRPr lang="ar-SA" sz="1600" dirty="0"/>
          </a:p>
        </p:txBody>
      </p:sp>
      <p:sp>
        <p:nvSpPr>
          <p:cNvPr id="23" name="Shape 14"/>
          <p:cNvSpPr/>
          <p:nvPr/>
        </p:nvSpPr>
        <p:spPr>
          <a:xfrm>
            <a:off x="677628" y="1185320"/>
            <a:ext cx="2645320" cy="1387344"/>
          </a:xfrm>
          <a:prstGeom prst="roundRect">
            <a:avLst>
              <a:gd name="adj" fmla="val 17892"/>
            </a:avLst>
          </a:prstGeom>
          <a:solidFill>
            <a:srgbClr val="FFFFFF"/>
          </a:solidFill>
          <a:ln w="19050">
            <a:solidFill>
              <a:srgbClr val="00AEEF"/>
            </a:solidFill>
            <a:prstDash val="solid"/>
          </a:ln>
        </p:spPr>
      </p:sp>
      <p:sp>
        <p:nvSpPr>
          <p:cNvPr id="24" name="Text 15"/>
          <p:cNvSpPr/>
          <p:nvPr/>
        </p:nvSpPr>
        <p:spPr>
          <a:xfrm>
            <a:off x="854630" y="1412868"/>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دقة المعلومات:</a:t>
            </a:r>
            <a:endParaRPr lang="ar-SA" sz="1600" dirty="0"/>
          </a:p>
        </p:txBody>
      </p:sp>
      <p:sp>
        <p:nvSpPr>
          <p:cNvPr id="25" name="Text 16"/>
          <p:cNvSpPr/>
          <p:nvPr/>
        </p:nvSpPr>
        <p:spPr>
          <a:xfrm>
            <a:off x="854630" y="1730837"/>
            <a:ext cx="2291819" cy="450011"/>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التأكد من صحة معلومات الوظيفة وبيانات الباحث قبل الإحالة.</a:t>
            </a:r>
            <a:endParaRPr lang="ar-SA" sz="1600" dirty="0"/>
          </a:p>
        </p:txBody>
      </p:sp>
      <p:sp>
        <p:nvSpPr>
          <p:cNvPr id="26" name="Shape 17"/>
          <p:cNvSpPr/>
          <p:nvPr/>
        </p:nvSpPr>
        <p:spPr>
          <a:xfrm>
            <a:off x="8956432" y="2630517"/>
            <a:ext cx="2645320" cy="1162339"/>
          </a:xfrm>
          <a:prstGeom prst="roundRect">
            <a:avLst>
              <a:gd name="adj" fmla="val 21355"/>
            </a:avLst>
          </a:prstGeom>
          <a:solidFill>
            <a:srgbClr val="FFFFFF"/>
          </a:solidFill>
          <a:ln w="19050">
            <a:solidFill>
              <a:srgbClr val="00AEEF"/>
            </a:solidFill>
            <a:prstDash val="solid"/>
          </a:ln>
        </p:spPr>
      </p:sp>
      <p:sp>
        <p:nvSpPr>
          <p:cNvPr id="27" name="Text 18"/>
          <p:cNvSpPr/>
          <p:nvPr/>
        </p:nvSpPr>
        <p:spPr>
          <a:xfrm>
            <a:off x="9133434" y="2847869"/>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الشفافية: </a:t>
            </a:r>
            <a:endParaRPr lang="ar-SA" sz="1600" dirty="0"/>
          </a:p>
        </p:txBody>
      </p:sp>
      <p:sp>
        <p:nvSpPr>
          <p:cNvPr id="28" name="Text 19"/>
          <p:cNvSpPr/>
          <p:nvPr/>
        </p:nvSpPr>
        <p:spPr>
          <a:xfrm>
            <a:off x="9133434" y="3176036"/>
            <a:ext cx="2291819" cy="225006"/>
          </a:xfrm>
          <a:prstGeom prst="rect">
            <a:avLst/>
          </a:prstGeom>
          <a:noFill/>
          <a:ln/>
        </p:spPr>
        <p:txBody>
          <a:bodyPr wrap="none" lIns="0" tIns="0" rIns="0" bIns="0" rtlCol="0" anchor="t"/>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توضيح سبب الإحالة ومسارها للباحث.</a:t>
            </a:r>
            <a:endParaRPr lang="ar-SA" sz="1600" dirty="0"/>
          </a:p>
        </p:txBody>
      </p:sp>
      <p:sp>
        <p:nvSpPr>
          <p:cNvPr id="29" name="Shape 20"/>
          <p:cNvSpPr/>
          <p:nvPr/>
        </p:nvSpPr>
        <p:spPr>
          <a:xfrm>
            <a:off x="6196831" y="2630517"/>
            <a:ext cx="2645320" cy="1162339"/>
          </a:xfrm>
          <a:prstGeom prst="roundRect">
            <a:avLst>
              <a:gd name="adj" fmla="val 21355"/>
            </a:avLst>
          </a:prstGeom>
          <a:solidFill>
            <a:srgbClr val="FFFFFF"/>
          </a:solidFill>
          <a:ln w="19050">
            <a:solidFill>
              <a:srgbClr val="00AEEF"/>
            </a:solidFill>
            <a:prstDash val="solid"/>
          </a:ln>
        </p:spPr>
      </p:sp>
      <p:sp>
        <p:nvSpPr>
          <p:cNvPr id="30" name="Text 21"/>
          <p:cNvSpPr/>
          <p:nvPr/>
        </p:nvSpPr>
        <p:spPr>
          <a:xfrm>
            <a:off x="6373833" y="2847869"/>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التوثيق:</a:t>
            </a:r>
            <a:endParaRPr lang="ar-SA" sz="1600" dirty="0"/>
          </a:p>
        </p:txBody>
      </p:sp>
      <p:sp>
        <p:nvSpPr>
          <p:cNvPr id="31" name="Text 22"/>
          <p:cNvSpPr/>
          <p:nvPr/>
        </p:nvSpPr>
        <p:spPr>
          <a:xfrm>
            <a:off x="6373833" y="3165838"/>
            <a:ext cx="2291819" cy="450011"/>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تسجيل قرار الإحالة والجهة المحال إليها وتاريخ الإحالة والنتيجة.</a:t>
            </a:r>
            <a:endParaRPr lang="ar-SA" sz="1600" dirty="0"/>
          </a:p>
        </p:txBody>
      </p:sp>
      <p:sp>
        <p:nvSpPr>
          <p:cNvPr id="32" name="Shape 23"/>
          <p:cNvSpPr/>
          <p:nvPr/>
        </p:nvSpPr>
        <p:spPr>
          <a:xfrm>
            <a:off x="3437230" y="2630517"/>
            <a:ext cx="2645320" cy="1162339"/>
          </a:xfrm>
          <a:prstGeom prst="roundRect">
            <a:avLst>
              <a:gd name="adj" fmla="val 21355"/>
            </a:avLst>
          </a:prstGeom>
          <a:solidFill>
            <a:srgbClr val="FFFFFF"/>
          </a:solidFill>
          <a:ln w="19050">
            <a:solidFill>
              <a:srgbClr val="00AEEF"/>
            </a:solidFill>
            <a:prstDash val="solid"/>
          </a:ln>
        </p:spPr>
      </p:sp>
      <p:sp>
        <p:nvSpPr>
          <p:cNvPr id="33" name="Text 24"/>
          <p:cNvSpPr/>
          <p:nvPr/>
        </p:nvSpPr>
        <p:spPr>
          <a:xfrm>
            <a:off x="3614232" y="2847869"/>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المساءلة:</a:t>
            </a:r>
            <a:endParaRPr lang="ar-SA" sz="1600" dirty="0"/>
          </a:p>
        </p:txBody>
      </p:sp>
      <p:sp>
        <p:nvSpPr>
          <p:cNvPr id="34" name="Text 25"/>
          <p:cNvSpPr/>
          <p:nvPr/>
        </p:nvSpPr>
        <p:spPr>
          <a:xfrm>
            <a:off x="3614232" y="3165838"/>
            <a:ext cx="2291819" cy="450011"/>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تحديد المسؤول عن الإحالة والمتابعة، وإمكانية مراجعة القرار والإجراء.</a:t>
            </a:r>
            <a:endParaRPr lang="ar-SA" sz="1600" dirty="0"/>
          </a:p>
        </p:txBody>
      </p:sp>
      <p:sp>
        <p:nvSpPr>
          <p:cNvPr id="35" name="Shape 26"/>
          <p:cNvSpPr/>
          <p:nvPr/>
        </p:nvSpPr>
        <p:spPr>
          <a:xfrm>
            <a:off x="677628" y="2630517"/>
            <a:ext cx="2645320" cy="1162339"/>
          </a:xfrm>
          <a:prstGeom prst="roundRect">
            <a:avLst>
              <a:gd name="adj" fmla="val 21355"/>
            </a:avLst>
          </a:prstGeom>
          <a:solidFill>
            <a:srgbClr val="FFFFFF"/>
          </a:solidFill>
          <a:ln w="19050">
            <a:solidFill>
              <a:srgbClr val="00AEEF"/>
            </a:solidFill>
            <a:prstDash val="solid"/>
          </a:ln>
        </p:spPr>
      </p:sp>
      <p:sp>
        <p:nvSpPr>
          <p:cNvPr id="36" name="Text 27"/>
          <p:cNvSpPr/>
          <p:nvPr/>
        </p:nvSpPr>
        <p:spPr>
          <a:xfrm>
            <a:off x="854630" y="2847869"/>
            <a:ext cx="2291819" cy="272086"/>
          </a:xfrm>
          <a:prstGeom prst="rect">
            <a:avLst/>
          </a:prstGeom>
          <a:noFill/>
          <a:ln/>
        </p:spPr>
        <p:txBody>
          <a:bodyPr wrap="none" lIns="0" tIns="0" rIns="0" bIns="0" rtlCol="0" anchor="t"/>
          <a:lstStyle/>
          <a:p>
            <a:pPr marL="0" indent="0" algn="r" rtl="1">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المتابعة:</a:t>
            </a:r>
            <a:endParaRPr lang="ar-SA" sz="1600" dirty="0"/>
          </a:p>
        </p:txBody>
      </p:sp>
      <p:sp>
        <p:nvSpPr>
          <p:cNvPr id="37" name="Text 28"/>
          <p:cNvSpPr/>
          <p:nvPr/>
        </p:nvSpPr>
        <p:spPr>
          <a:xfrm>
            <a:off x="854630" y="3165838"/>
            <a:ext cx="2291819" cy="450011"/>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متابعة ما حدث بعد الإحالة وتحديث حالة الباحث.</a:t>
            </a:r>
            <a:endParaRPr lang="ar-SA" sz="1600" dirty="0"/>
          </a:p>
        </p:txBody>
      </p:sp>
    </p:spTree>
    <p:extLst>
      <p:ext uri="{BB962C8B-B14F-4D97-AF65-F5344CB8AC3E}">
        <p14:creationId xmlns:p14="http://schemas.microsoft.com/office/powerpoint/2010/main" val="173790573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42665"/>
            <a:ext cx="10927878" cy="564158"/>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a:t>
            </a:r>
            <a:r>
              <a:rPr lang="ar-JO" altLang="en-US" sz="3600" dirty="0">
                <a:solidFill>
                  <a:srgbClr val="2E3C4E"/>
                </a:solidFill>
                <a:latin typeface="GE SS Two Light" pitchFamily="34" charset="0"/>
                <a:ea typeface="GE SS Two Light" pitchFamily="34" charset="-122"/>
                <a:cs typeface="GE SS Two Light" pitchFamily="34" charset="-120"/>
              </a:rPr>
              <a:t>نشاط</a:t>
            </a:r>
            <a:r>
              <a:rPr lang="en-US" altLang="en-US" sz="3600" dirty="0">
                <a:solidFill>
                  <a:srgbClr val="2E3C4E"/>
                </a:solidFill>
                <a:latin typeface="Myriad "/>
                <a:ea typeface="GE SS Two Light" pitchFamily="34" charset="-122"/>
                <a:cs typeface="GE SS Two Light" pitchFamily="34" charset="-120"/>
              </a:rPr>
              <a:t>3.1</a:t>
            </a:r>
            <a:r>
              <a:rPr lang="en-US" sz="3600" dirty="0"/>
              <a:t> </a:t>
            </a:r>
            <a:r>
              <a:rPr lang="ar-SA" altLang="en-US" sz="3600" dirty="0">
                <a:solidFill>
                  <a:srgbClr val="2E3C4E"/>
                </a:solidFill>
                <a:latin typeface="GE SS Two Light" pitchFamily="34" charset="0"/>
                <a:ea typeface="GE SS Two Light" pitchFamily="34" charset="-122"/>
                <a:cs typeface="GE SS Two Light" pitchFamily="34" charset="-120"/>
              </a:rPr>
              <a:t> — </a:t>
            </a:r>
            <a:r>
              <a:rPr lang="ar-SA" altLang="en-US" sz="3550" dirty="0">
                <a:solidFill>
                  <a:srgbClr val="2E3C4E"/>
                </a:solidFill>
                <a:latin typeface="GE SS Two Light" pitchFamily="34" charset="0"/>
                <a:ea typeface="GE SS Two Light" pitchFamily="34" charset="-122"/>
                <a:cs typeface="GE SS Two Light" pitchFamily="34" charset="-120"/>
              </a:rPr>
              <a:t>مسارات الإحال</a:t>
            </a:r>
            <a:r>
              <a:rPr lang="ar-JO" altLang="en-US" sz="3550" dirty="0">
                <a:solidFill>
                  <a:srgbClr val="2E3C4E"/>
                </a:solidFill>
                <a:latin typeface="GE SS Two Light" pitchFamily="34" charset="0"/>
                <a:ea typeface="GE SS Two Light" pitchFamily="34" charset="-122"/>
                <a:cs typeface="GE SS Two Light" pitchFamily="34" charset="-120"/>
              </a:rPr>
              <a:t>ة</a:t>
            </a:r>
            <a:endParaRPr lang="ar-SA" sz="3550" dirty="0"/>
          </a:p>
        </p:txBody>
      </p:sp>
      <p:sp>
        <p:nvSpPr>
          <p:cNvPr id="3" name="Text 1"/>
          <p:cNvSpPr/>
          <p:nvPr/>
        </p:nvSpPr>
        <p:spPr>
          <a:xfrm>
            <a:off x="22324" y="1814116"/>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يمكن أن تربط الإحالة الباحث بأحد المسارات الآتية، بحسب نتيجة المطابقة واحتياجه:</a:t>
            </a:r>
            <a:endParaRPr lang="ar-SA" sz="1650" dirty="0"/>
          </a:p>
        </p:txBody>
      </p:sp>
      <p:graphicFrame>
        <p:nvGraphicFramePr>
          <p:cNvPr id="4" name="Table 0"/>
          <p:cNvGraphicFramePr>
            <a:graphicFrameLocks noGrp="1"/>
          </p:cNvGraphicFramePr>
          <p:nvPr/>
        </p:nvGraphicFramePr>
        <p:xfrm>
          <a:off x="631908" y="2377678"/>
          <a:ext cx="10927878" cy="3797834"/>
        </p:xfrm>
        <a:graphic>
          <a:graphicData uri="http://schemas.openxmlformats.org/drawingml/2006/table">
            <a:tbl>
              <a:tblPr/>
              <a:tblGrid>
                <a:gridCol w="6556727">
                  <a:extLst>
                    <a:ext uri="{9D8B030D-6E8A-4147-A177-3AD203B41FA5}">
                      <a16:colId xmlns:a16="http://schemas.microsoft.com/office/drawing/2014/main" val="20000"/>
                    </a:ext>
                  </a:extLst>
                </a:gridCol>
                <a:gridCol w="4371151">
                  <a:extLst>
                    <a:ext uri="{9D8B030D-6E8A-4147-A177-3AD203B41FA5}">
                      <a16:colId xmlns:a16="http://schemas.microsoft.com/office/drawing/2014/main" val="20001"/>
                    </a:ext>
                  </a:extLst>
                </a:gridCol>
              </a:tblGrid>
              <a:tr h="628521">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الغرض</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المسار</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3519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ربط الباحث بفرصة عمل مناسبة لدى صاحب 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إحالة إلى شاغر وظيفي</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3519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ربط الباحث بجهة توظيف لديها فرصة مناسبة.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إحالة مباشرة إلى صاحب العمل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3519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ربط الباحث بخدمة مثل الإرشاد المهني أو دعم البحث عن 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إحالة إلى خدمة داعمة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3519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معالجة فجوة مهارية قبل الإحالة إلى فرصة عمل.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إحالة إلى تدريب أو تطوير مهني</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2852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ربط الباحث بجهة لديها خدمة أو دعم متخصص يحتاج إليه.</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إحالة إلى جهة متخصصة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465237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87797"/>
            <a:ext cx="10927878" cy="534491"/>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a:t>
            </a:r>
            <a:r>
              <a:rPr lang="ar-JO" altLang="en-US" sz="3600" dirty="0">
                <a:solidFill>
                  <a:srgbClr val="2E3C4E"/>
                </a:solidFill>
                <a:latin typeface="GE SS Two Light" pitchFamily="34" charset="0"/>
                <a:ea typeface="GE SS Two Light" pitchFamily="34" charset="-122"/>
                <a:cs typeface="GE SS Two Light" pitchFamily="34" charset="-120"/>
              </a:rPr>
              <a:t>نشاط</a:t>
            </a:r>
            <a:r>
              <a:rPr lang="en-US" altLang="en-US" sz="3600" dirty="0">
                <a:solidFill>
                  <a:srgbClr val="2E3C4E"/>
                </a:solidFill>
                <a:latin typeface="Myriad "/>
                <a:ea typeface="GE SS Two Light" pitchFamily="34" charset="-122"/>
                <a:cs typeface="GE SS Two Light" pitchFamily="34" charset="-120"/>
              </a:rPr>
              <a:t>3.1</a:t>
            </a:r>
            <a:r>
              <a:rPr lang="en-US" sz="3600" dirty="0"/>
              <a:t> </a:t>
            </a:r>
            <a:r>
              <a:rPr lang="ar-SA" altLang="en-US" sz="3600" dirty="0">
                <a:solidFill>
                  <a:srgbClr val="2E3C4E"/>
                </a:solidFill>
                <a:latin typeface="GE SS Two Light" pitchFamily="34" charset="0"/>
                <a:ea typeface="GE SS Two Light" pitchFamily="34" charset="-122"/>
                <a:cs typeface="GE SS Two Light" pitchFamily="34" charset="-120"/>
              </a:rPr>
              <a:t> —</a:t>
            </a:r>
            <a:r>
              <a:rPr lang="ar-SA" altLang="en-US" sz="3350" dirty="0">
                <a:solidFill>
                  <a:srgbClr val="2E3C4E"/>
                </a:solidFill>
                <a:latin typeface="GE SS Two Light" pitchFamily="34" charset="0"/>
                <a:ea typeface="GE SS Two Light" pitchFamily="34" charset="-122"/>
                <a:cs typeface="GE SS Two Light" pitchFamily="34" charset="-120"/>
              </a:rPr>
              <a:t>نموذج قرار الإحالة الوظيفية</a:t>
            </a:r>
            <a:endParaRPr lang="ar-SA" sz="3350" dirty="0"/>
          </a:p>
        </p:txBody>
      </p:sp>
      <p:graphicFrame>
        <p:nvGraphicFramePr>
          <p:cNvPr id="3" name="Table 0"/>
          <p:cNvGraphicFramePr>
            <a:graphicFrameLocks noGrp="1"/>
          </p:cNvGraphicFramePr>
          <p:nvPr/>
        </p:nvGraphicFramePr>
        <p:xfrm>
          <a:off x="631908" y="1687810"/>
          <a:ext cx="10927880" cy="4444803"/>
        </p:xfrm>
        <a:graphic>
          <a:graphicData uri="http://schemas.openxmlformats.org/drawingml/2006/table">
            <a:tbl>
              <a:tblPr/>
              <a:tblGrid>
                <a:gridCol w="2731970">
                  <a:extLst>
                    <a:ext uri="{9D8B030D-6E8A-4147-A177-3AD203B41FA5}">
                      <a16:colId xmlns:a16="http://schemas.microsoft.com/office/drawing/2014/main" val="20000"/>
                    </a:ext>
                  </a:extLst>
                </a:gridCol>
                <a:gridCol w="2731970">
                  <a:extLst>
                    <a:ext uri="{9D8B030D-6E8A-4147-A177-3AD203B41FA5}">
                      <a16:colId xmlns:a16="http://schemas.microsoft.com/office/drawing/2014/main" val="20001"/>
                    </a:ext>
                  </a:extLst>
                </a:gridCol>
                <a:gridCol w="2731970">
                  <a:extLst>
                    <a:ext uri="{9D8B030D-6E8A-4147-A177-3AD203B41FA5}">
                      <a16:colId xmlns:a16="http://schemas.microsoft.com/office/drawing/2014/main" val="20002"/>
                    </a:ext>
                  </a:extLst>
                </a:gridCol>
                <a:gridCol w="2731970">
                  <a:extLst>
                    <a:ext uri="{9D8B030D-6E8A-4147-A177-3AD203B41FA5}">
                      <a16:colId xmlns:a16="http://schemas.microsoft.com/office/drawing/2014/main" val="20003"/>
                    </a:ext>
                  </a:extLst>
                </a:gridCol>
              </a:tblGrid>
              <a:tr h="543804">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البيانات</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البيانات</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اسم الباحث عن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الوظيفة/الخدمة المستهدفة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نتيجة المطابقة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مسار الإحالة المختار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الجهة المحال إليها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سبب الإحالة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الأدلة التي استند إليها القرار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نعم  ☐ لا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موافقة الباحث المستنيرة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المعلومات التي تمت مشاركتها</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تاريخ الإحالة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46979">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المسؤول عن الإحالة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موعد المتابعة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43804">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نتيجة الإحالة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الإجراء التالي</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2999489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28861"/>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a:t>
            </a:r>
            <a:r>
              <a:rPr lang="ar-JO" altLang="en-US" sz="4400" dirty="0">
                <a:solidFill>
                  <a:srgbClr val="2E3C4E"/>
                </a:solidFill>
                <a:latin typeface="GE SS Two Light" pitchFamily="34" charset="0"/>
                <a:ea typeface="GE SS Two Light" pitchFamily="34" charset="-122"/>
                <a:cs typeface="GE SS Two Light" pitchFamily="34" charset="-120"/>
              </a:rPr>
              <a:t>نشاط</a:t>
            </a:r>
            <a:r>
              <a:rPr lang="en-US" altLang="en-US" sz="4400" dirty="0">
                <a:solidFill>
                  <a:srgbClr val="2E3C4E"/>
                </a:solidFill>
                <a:latin typeface="Myriad "/>
                <a:ea typeface="GE SS Two Light" pitchFamily="34" charset="-122"/>
                <a:cs typeface="GE SS Two Light" pitchFamily="34" charset="-120"/>
              </a:rPr>
              <a:t>3.1</a:t>
            </a:r>
            <a:r>
              <a:rPr lang="en-US" sz="4400" dirty="0"/>
              <a:t> </a:t>
            </a:r>
            <a:r>
              <a:rPr lang="ar-SA" altLang="en-US" sz="4400" dirty="0">
                <a:solidFill>
                  <a:srgbClr val="2E3C4E"/>
                </a:solidFill>
                <a:latin typeface="GE SS Two Light" pitchFamily="34" charset="0"/>
                <a:ea typeface="GE SS Two Light" pitchFamily="34" charset="-122"/>
                <a:cs typeface="GE SS Two Light" pitchFamily="34" charset="-120"/>
              </a:rPr>
              <a:t> — التشغيل</a:t>
            </a:r>
            <a:endParaRPr lang="ar-SA" sz="4400" dirty="0"/>
          </a:p>
        </p:txBody>
      </p:sp>
      <p:pic>
        <p:nvPicPr>
          <p:cNvPr id="3" name="Image 0" descr="preencoded.png"/>
          <p:cNvPicPr>
            <a:picLocks noChangeAspect="1"/>
          </p:cNvPicPr>
          <p:nvPr/>
        </p:nvPicPr>
        <p:blipFill>
          <a:blip r:embed="rId2"/>
          <a:stretch>
            <a:fillRect/>
          </a:stretch>
        </p:blipFill>
        <p:spPr>
          <a:xfrm>
            <a:off x="6095848" y="1841401"/>
            <a:ext cx="5463939" cy="857548"/>
          </a:xfrm>
          <a:prstGeom prst="rect">
            <a:avLst/>
          </a:prstGeom>
        </p:spPr>
      </p:pic>
      <p:sp>
        <p:nvSpPr>
          <p:cNvPr id="4" name="Text 1"/>
          <p:cNvSpPr/>
          <p:nvPr/>
        </p:nvSpPr>
        <p:spPr>
          <a:xfrm>
            <a:off x="6310155" y="2902545"/>
            <a:ext cx="5035325" cy="1003399"/>
          </a:xfrm>
          <a:prstGeom prst="rect">
            <a:avLst/>
          </a:prstGeom>
          <a:noFill/>
          <a:ln/>
        </p:spPr>
        <p:txBody>
          <a:bodyPr wrap="square" lIns="0" tIns="0" rIns="0" bIns="0" rtlCol="0" anchor="t">
            <a:normAutofit lnSpcReduction="10000"/>
          </a:bodyPr>
          <a:lstStyle/>
          <a:p>
            <a:pPr marL="0" indent="0" algn="r" rtl="1">
              <a:lnSpc>
                <a:spcPct val="130000"/>
              </a:lnSpc>
              <a:buNone/>
            </a:pPr>
            <a:r>
              <a:rPr lang="ar-SA" altLang="en-US" sz="2000" b="1" dirty="0">
                <a:solidFill>
                  <a:srgbClr val="384653"/>
                </a:solidFill>
                <a:latin typeface="WinSoft Pro Medium" pitchFamily="34" charset="0"/>
                <a:ea typeface="WinSoft Pro Medium" pitchFamily="34" charset="-122"/>
                <a:cs typeface="WinSoft Pro Medium" pitchFamily="34" charset="-120"/>
              </a:rPr>
              <a:t> التشغيل (البشري):</a:t>
            </a:r>
            <a:endParaRPr lang="ar-SA" sz="2000" b="1" dirty="0"/>
          </a:p>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توفير فرص عمل لأصحاب الكفاءة الذين يمتلكون الكفايات المطابقة لمتطلبات سوق العمل.</a:t>
            </a:r>
            <a:endParaRPr lang="ar-SA" sz="1650" dirty="0"/>
          </a:p>
        </p:txBody>
      </p:sp>
      <p:sp>
        <p:nvSpPr>
          <p:cNvPr id="5" name="Text 2"/>
          <p:cNvSpPr/>
          <p:nvPr/>
        </p:nvSpPr>
        <p:spPr>
          <a:xfrm>
            <a:off x="6310155" y="4028083"/>
            <a:ext cx="5035325" cy="1672332"/>
          </a:xfrm>
          <a:prstGeom prst="rect">
            <a:avLst/>
          </a:prstGeom>
          <a:noFill/>
          <a:ln/>
        </p:spPr>
        <p:txBody>
          <a:bodyPr wrap="square" lIns="0" tIns="0" rIns="0" bIns="0" rtlCol="0" anchor="t">
            <a:normAutofit/>
          </a:bodyPr>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التشغيل وسيلة من الوسائل المهمة لربط مخرجات التدريب المهني التقني بسوق العمل، والإضاءة على كل جديد فيه، لمواكبة وتطوير المدخلات البشرية والمادية، تماشيًا مع التطور التكنولوجي في عصر الأتمتة والذكاء الاصطناعي، لضمان ديمومة توفر الفرص، والعمل على صناعتها بالجد والاجتهاد.</a:t>
            </a:r>
            <a:endParaRPr lang="ar-SA" sz="1650" dirty="0"/>
          </a:p>
        </p:txBody>
      </p:sp>
      <p:pic>
        <p:nvPicPr>
          <p:cNvPr id="6" name="Image 1" descr="preencoded.png"/>
          <p:cNvPicPr>
            <a:picLocks noChangeAspect="1"/>
          </p:cNvPicPr>
          <p:nvPr/>
        </p:nvPicPr>
        <p:blipFill>
          <a:blip r:embed="rId3"/>
          <a:stretch>
            <a:fillRect/>
          </a:stretch>
        </p:blipFill>
        <p:spPr>
          <a:xfrm>
            <a:off x="631908" y="1841401"/>
            <a:ext cx="5463939" cy="857548"/>
          </a:xfrm>
          <a:prstGeom prst="rect">
            <a:avLst/>
          </a:prstGeom>
        </p:spPr>
      </p:pic>
      <p:sp>
        <p:nvSpPr>
          <p:cNvPr id="7" name="Text 3"/>
          <p:cNvSpPr/>
          <p:nvPr/>
        </p:nvSpPr>
        <p:spPr>
          <a:xfrm>
            <a:off x="846216" y="2902545"/>
            <a:ext cx="5035325" cy="1460004"/>
          </a:xfrm>
          <a:prstGeom prst="rect">
            <a:avLst/>
          </a:prstGeom>
          <a:noFill/>
          <a:ln/>
        </p:spPr>
        <p:txBody>
          <a:bodyPr wrap="square" lIns="0" tIns="0" rIns="0" bIns="0" rtlCol="0" anchor="t"/>
          <a:lstStyle/>
          <a:p>
            <a:pPr marL="0" indent="0" algn="r" rtl="1">
              <a:lnSpc>
                <a:spcPct val="130000"/>
              </a:lnSpc>
              <a:spcAft>
                <a:spcPts val="950"/>
              </a:spcAft>
              <a:buNone/>
            </a:pPr>
            <a:r>
              <a:rPr lang="ar-SA" altLang="en-US" sz="2000" b="1" dirty="0">
                <a:solidFill>
                  <a:srgbClr val="384653"/>
                </a:solidFill>
                <a:latin typeface="WinSoft Pro Medium" pitchFamily="34" charset="0"/>
                <a:ea typeface="WinSoft Pro Medium" pitchFamily="34" charset="-122"/>
                <a:cs typeface="WinSoft Pro Medium" pitchFamily="34" charset="-120"/>
              </a:rPr>
              <a:t>التشغيل والدمج المهني</a:t>
            </a:r>
            <a:endParaRPr lang="ar-SA" sz="2000" b="1" dirty="0"/>
          </a:p>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العمل على بناء منظومة تشغيل قائمة على شراكات ومبادرات وتوأمة، دمج ختام التدريب المهني التقني بالتدريب العملي/الميداني المنتهي بالتشغيل.</a:t>
            </a:r>
            <a:endParaRPr lang="ar-SA" sz="1650" dirty="0"/>
          </a:p>
        </p:txBody>
      </p:sp>
    </p:spTree>
    <p:extLst>
      <p:ext uri="{BB962C8B-B14F-4D97-AF65-F5344CB8AC3E}">
        <p14:creationId xmlns:p14="http://schemas.microsoft.com/office/powerpoint/2010/main" val="110601191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05608"/>
            <a:ext cx="10927878" cy="742355"/>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a:t>
            </a:r>
            <a:r>
              <a:rPr lang="ar-JO" altLang="en-US" sz="4800" dirty="0">
                <a:solidFill>
                  <a:srgbClr val="2E3C4E"/>
                </a:solidFill>
                <a:latin typeface="GE SS Two Light" pitchFamily="34" charset="0"/>
                <a:ea typeface="GE SS Two Light" pitchFamily="34" charset="-122"/>
                <a:cs typeface="GE SS Two Light" pitchFamily="34" charset="-120"/>
              </a:rPr>
              <a:t>نشاط</a:t>
            </a:r>
            <a:r>
              <a:rPr lang="en-US" altLang="en-US" sz="4800" dirty="0">
                <a:solidFill>
                  <a:srgbClr val="2E3C4E"/>
                </a:solidFill>
                <a:latin typeface="Myriad "/>
                <a:ea typeface="GE SS Two Light" pitchFamily="34" charset="-122"/>
                <a:cs typeface="GE SS Two Light" pitchFamily="34" charset="-120"/>
              </a:rPr>
              <a:t>3.1</a:t>
            </a:r>
            <a:r>
              <a:rPr lang="en-US" sz="4800" dirty="0"/>
              <a:t> </a:t>
            </a:r>
            <a:r>
              <a:rPr lang="ar-SA" altLang="en-US" sz="4800" dirty="0">
                <a:solidFill>
                  <a:srgbClr val="2E3C4E"/>
                </a:solidFill>
                <a:latin typeface="GE SS Two Light" pitchFamily="34" charset="0"/>
                <a:ea typeface="GE SS Two Light" pitchFamily="34" charset="-122"/>
                <a:cs typeface="GE SS Two Light" pitchFamily="34" charset="-120"/>
              </a:rPr>
              <a:t> —</a:t>
            </a:r>
            <a:r>
              <a:rPr lang="ar-SA" altLang="en-US" sz="4650" dirty="0">
                <a:solidFill>
                  <a:srgbClr val="2E3C4E"/>
                </a:solidFill>
                <a:latin typeface="GE SS Two Light" pitchFamily="34" charset="0"/>
                <a:ea typeface="GE SS Two Light" pitchFamily="34" charset="-122"/>
                <a:cs typeface="GE SS Two Light" pitchFamily="34" charset="-120"/>
              </a:rPr>
              <a:t>استراتيجيات التشغيل </a:t>
            </a:r>
            <a:endParaRPr lang="ar-JO" altLang="en-US" sz="465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والدمج المهني</a:t>
            </a:r>
            <a:endParaRPr lang="ar-SA" sz="46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95643" y="2807692"/>
            <a:ext cx="564144" cy="564158"/>
          </a:xfrm>
          <a:prstGeom prst="rect">
            <a:avLst/>
          </a:prstGeom>
        </p:spPr>
      </p:pic>
      <p:sp>
        <p:nvSpPr>
          <p:cNvPr id="4" name="Text 1"/>
          <p:cNvSpPr/>
          <p:nvPr/>
        </p:nvSpPr>
        <p:spPr>
          <a:xfrm>
            <a:off x="8105275" y="3653929"/>
            <a:ext cx="3454512"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التأهيل المسبق</a:t>
            </a:r>
            <a:endParaRPr lang="ar-SA" sz="2800" b="1" dirty="0"/>
          </a:p>
        </p:txBody>
      </p:sp>
      <p:sp>
        <p:nvSpPr>
          <p:cNvPr id="5" name="Text 2"/>
          <p:cNvSpPr/>
          <p:nvPr/>
        </p:nvSpPr>
        <p:spPr>
          <a:xfrm>
            <a:off x="8105275" y="4160441"/>
            <a:ext cx="3454512" cy="1816289"/>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تفعيل دور الإرشاد المهني في استباق الأحداث وسد الفجوات بين مخرج التدريب ومطلب سوق العمل.</a:t>
            </a:r>
            <a:endParaRPr lang="ar-SA"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59059" y="2807692"/>
            <a:ext cx="564144" cy="564158"/>
          </a:xfrm>
          <a:prstGeom prst="rect">
            <a:avLst/>
          </a:prstGeom>
        </p:spPr>
      </p:pic>
      <p:sp>
        <p:nvSpPr>
          <p:cNvPr id="7" name="Text 3"/>
          <p:cNvSpPr/>
          <p:nvPr/>
        </p:nvSpPr>
        <p:spPr>
          <a:xfrm>
            <a:off x="4368591" y="3653929"/>
            <a:ext cx="3454611"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الدراسات التتبعية</a:t>
            </a:r>
            <a:endParaRPr lang="ar-SA" sz="2800" b="1" dirty="0"/>
          </a:p>
        </p:txBody>
      </p:sp>
      <p:sp>
        <p:nvSpPr>
          <p:cNvPr id="8" name="Text 4"/>
          <p:cNvSpPr/>
          <p:nvPr/>
        </p:nvSpPr>
        <p:spPr>
          <a:xfrm>
            <a:off x="4368591" y="4160441"/>
            <a:ext cx="3454611" cy="1210860"/>
          </a:xfrm>
          <a:prstGeom prst="rect">
            <a:avLst/>
          </a:prstGeom>
          <a:noFill/>
          <a:ln/>
        </p:spPr>
        <p:txBody>
          <a:bodyPr wrap="square" lIns="0" tIns="0" rIns="0" bIns="0" rtlCol="0" anchor="t">
            <a:norm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دراسات تتبعية لنسب التشغيل ومواقعها وتوجهاتها التخصصية وفترات الاستقرار.</a:t>
            </a:r>
            <a:endParaRPr lang="ar-SA"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22376" y="2807692"/>
            <a:ext cx="564144" cy="564158"/>
          </a:xfrm>
          <a:prstGeom prst="rect">
            <a:avLst/>
          </a:prstGeom>
        </p:spPr>
      </p:pic>
      <p:sp>
        <p:nvSpPr>
          <p:cNvPr id="10" name="Text 5"/>
          <p:cNvSpPr/>
          <p:nvPr/>
        </p:nvSpPr>
        <p:spPr>
          <a:xfrm>
            <a:off x="632008" y="3653929"/>
            <a:ext cx="3454512" cy="371177"/>
          </a:xfrm>
          <a:prstGeom prst="rect">
            <a:avLst/>
          </a:prstGeom>
          <a:noFill/>
          <a:ln/>
        </p:spPr>
        <p:txBody>
          <a:bodyPr wrap="none" lIns="0" tIns="0" rIns="0" bIns="0" rtlCol="0" anchor="t"/>
          <a:lstStyle/>
          <a:p>
            <a:pPr marL="0" indent="0" algn="r" rtl="1">
              <a:lnSpc>
                <a:spcPct val="104000"/>
              </a:lnSpc>
              <a:buNone/>
            </a:pPr>
            <a:r>
              <a:rPr lang="ar-SA" altLang="en-US" sz="2800" b="1" dirty="0">
                <a:solidFill>
                  <a:srgbClr val="384653"/>
                </a:solidFill>
                <a:latin typeface="GE SS Two Light" pitchFamily="34" charset="0"/>
                <a:ea typeface="GE SS Two Light" pitchFamily="34" charset="-122"/>
                <a:cs typeface="GE SS Two Light" pitchFamily="34" charset="-120"/>
              </a:rPr>
              <a:t>رضى المُشغِّل</a:t>
            </a:r>
            <a:endParaRPr lang="ar-SA" sz="2800" b="1" dirty="0"/>
          </a:p>
        </p:txBody>
      </p:sp>
      <p:sp>
        <p:nvSpPr>
          <p:cNvPr id="11" name="Text 6"/>
          <p:cNvSpPr/>
          <p:nvPr/>
        </p:nvSpPr>
        <p:spPr>
          <a:xfrm>
            <a:off x="632008" y="4160441"/>
            <a:ext cx="3454512" cy="1210860"/>
          </a:xfrm>
          <a:prstGeom prst="rect">
            <a:avLst/>
          </a:prstGeom>
          <a:noFill/>
          <a:ln/>
        </p:spPr>
        <p:txBody>
          <a:bodyPr wrap="square" lIns="0" tIns="0" rIns="0" bIns="0" rtlCol="0" anchor="t">
            <a:noAutofit/>
          </a:bodyPr>
          <a:lstStyle/>
          <a:p>
            <a:pPr marL="0" indent="0" algn="r" rtl="1">
              <a:lnSpc>
                <a:spcPct val="133000"/>
              </a:lnSpc>
              <a:buNone/>
            </a:pPr>
            <a:r>
              <a:rPr lang="ar-SA" altLang="en-US" dirty="0">
                <a:solidFill>
                  <a:srgbClr val="384653"/>
                </a:solidFill>
                <a:latin typeface="WinSoft Pro Medium" pitchFamily="34" charset="0"/>
                <a:ea typeface="WinSoft Pro Medium" pitchFamily="34" charset="-122"/>
                <a:cs typeface="WinSoft Pro Medium" pitchFamily="34" charset="-120"/>
              </a:rPr>
              <a:t>قياس مدى ارتفاع نسبة العلاقة التشغيلية ورضا أصحاب العمل عن الخريجين.</a:t>
            </a:r>
            <a:endParaRPr lang="ar-SA" dirty="0"/>
          </a:p>
        </p:txBody>
      </p:sp>
    </p:spTree>
    <p:extLst>
      <p:ext uri="{BB962C8B-B14F-4D97-AF65-F5344CB8AC3E}">
        <p14:creationId xmlns:p14="http://schemas.microsoft.com/office/powerpoint/2010/main" val="139204884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245332"/>
            <a:ext cx="10927878" cy="644472"/>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a:t>
            </a:r>
            <a:r>
              <a:rPr lang="ar-JO" altLang="en-US" sz="4400" dirty="0">
                <a:solidFill>
                  <a:srgbClr val="2E3C4E"/>
                </a:solidFill>
                <a:latin typeface="GE SS Two Light" pitchFamily="34" charset="0"/>
                <a:ea typeface="GE SS Two Light" pitchFamily="34" charset="-122"/>
                <a:cs typeface="GE SS Two Light" pitchFamily="34" charset="-120"/>
              </a:rPr>
              <a:t>نشاط</a:t>
            </a:r>
            <a:r>
              <a:rPr lang="en-US" altLang="en-US" sz="4400" dirty="0">
                <a:solidFill>
                  <a:srgbClr val="2E3C4E"/>
                </a:solidFill>
                <a:latin typeface="Myriad "/>
                <a:ea typeface="GE SS Two Light" pitchFamily="34" charset="-122"/>
                <a:cs typeface="GE SS Two Light" pitchFamily="34" charset="-120"/>
              </a:rPr>
              <a:t>3.1</a:t>
            </a:r>
            <a:r>
              <a:rPr lang="en-US" sz="4400" dirty="0"/>
              <a:t> </a:t>
            </a:r>
            <a:r>
              <a:rPr lang="ar-SA" altLang="en-US" sz="4400" dirty="0">
                <a:solidFill>
                  <a:srgbClr val="2E3C4E"/>
                </a:solidFill>
                <a:latin typeface="GE SS Two Light" pitchFamily="34" charset="0"/>
                <a:ea typeface="GE SS Two Light" pitchFamily="34" charset="-122"/>
                <a:cs typeface="GE SS Two Light" pitchFamily="34" charset="-120"/>
              </a:rPr>
              <a:t> — </a:t>
            </a:r>
            <a:r>
              <a:rPr lang="ar-SA" altLang="en-US" sz="4200" dirty="0">
                <a:solidFill>
                  <a:srgbClr val="2E3C4E"/>
                </a:solidFill>
                <a:latin typeface="GE SS Two Light" pitchFamily="34" charset="0"/>
                <a:ea typeface="GE SS Two Light" pitchFamily="34" charset="-122"/>
                <a:cs typeface="GE SS Two Light" pitchFamily="34" charset="-120"/>
              </a:rPr>
              <a:t>مراحل عملية المطابقة والإحالة </a:t>
            </a:r>
            <a:endParaRPr lang="ar-SA" sz="4200" dirty="0"/>
          </a:p>
        </p:txBody>
      </p:sp>
      <p:graphicFrame>
        <p:nvGraphicFramePr>
          <p:cNvPr id="4" name="Table 3"/>
          <p:cNvGraphicFramePr>
            <a:graphicFrameLocks noGrp="1"/>
          </p:cNvGraphicFramePr>
          <p:nvPr>
            <p:extLst>
              <p:ext uri="{D42A27DB-BD31-4B8C-83A1-F6EECF244321}">
                <p14:modId xmlns:p14="http://schemas.microsoft.com/office/powerpoint/2010/main" val="2163935260"/>
              </p:ext>
            </p:extLst>
          </p:nvPr>
        </p:nvGraphicFramePr>
        <p:xfrm>
          <a:off x="453330" y="1111947"/>
          <a:ext cx="11285033" cy="5162852"/>
        </p:xfrm>
        <a:graphic>
          <a:graphicData uri="http://schemas.openxmlformats.org/drawingml/2006/table">
            <a:tbl>
              <a:tblPr rtl="1" bandRow="1">
                <a:tableStyleId>{5C22544A-7EE6-4342-B048-85BDC9FD1C3A}</a:tableStyleId>
              </a:tblPr>
              <a:tblGrid>
                <a:gridCol w="1942967">
                  <a:extLst>
                    <a:ext uri="{9D8B030D-6E8A-4147-A177-3AD203B41FA5}">
                      <a16:colId xmlns:a16="http://schemas.microsoft.com/office/drawing/2014/main" val="1401141421"/>
                    </a:ext>
                  </a:extLst>
                </a:gridCol>
                <a:gridCol w="3229089">
                  <a:extLst>
                    <a:ext uri="{9D8B030D-6E8A-4147-A177-3AD203B41FA5}">
                      <a16:colId xmlns:a16="http://schemas.microsoft.com/office/drawing/2014/main" val="2117784005"/>
                    </a:ext>
                  </a:extLst>
                </a:gridCol>
                <a:gridCol w="3398095">
                  <a:extLst>
                    <a:ext uri="{9D8B030D-6E8A-4147-A177-3AD203B41FA5}">
                      <a16:colId xmlns:a16="http://schemas.microsoft.com/office/drawing/2014/main" val="4073776852"/>
                    </a:ext>
                  </a:extLst>
                </a:gridCol>
                <a:gridCol w="2714882">
                  <a:extLst>
                    <a:ext uri="{9D8B030D-6E8A-4147-A177-3AD203B41FA5}">
                      <a16:colId xmlns:a16="http://schemas.microsoft.com/office/drawing/2014/main" val="1903319954"/>
                    </a:ext>
                  </a:extLst>
                </a:gridCol>
              </a:tblGrid>
              <a:tr h="207207">
                <a:tc>
                  <a:txBody>
                    <a:bodyPr/>
                    <a:lstStyle/>
                    <a:p>
                      <a:pPr marL="0" indent="0" algn="r" defTabSz="914400" rtl="1" eaLnBrk="1" latinLnBrk="0" hangingPunct="1">
                        <a:lnSpc>
                          <a:spcPct val="150000"/>
                        </a:lnSpc>
                        <a:spcAft>
                          <a:spcPts val="0"/>
                        </a:spcAft>
                        <a:buNone/>
                      </a:pPr>
                      <a:r>
                        <a:rPr lang="ar-SA" sz="1600" kern="1200">
                          <a:solidFill>
                            <a:schemeClr val="bg1"/>
                          </a:solidFill>
                          <a:latin typeface="WinSoft Pro" pitchFamily="34" charset="0"/>
                          <a:ea typeface="WinSoft Pro" pitchFamily="34" charset="-122"/>
                          <a:cs typeface="WinSoft Pro" pitchFamily="34" charset="-120"/>
                        </a:rPr>
                        <a:t>مرحلة العملية</a:t>
                      </a:r>
                      <a:endParaRPr lang="en-US" sz="1600" kern="120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chemeClr val="bg1"/>
                          </a:solidFill>
                          <a:latin typeface="WinSoft Pro" pitchFamily="34" charset="0"/>
                          <a:ea typeface="WinSoft Pro" pitchFamily="34" charset="-122"/>
                          <a:cs typeface="WinSoft Pro" pitchFamily="34" charset="-120"/>
                        </a:rPr>
                        <a:t>المفاهيم والآلية التطبيقية</a:t>
                      </a:r>
                      <a:endParaRPr lang="en-US" sz="1600" kern="120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chemeClr val="bg1"/>
                          </a:solidFill>
                          <a:latin typeface="WinSoft Pro" pitchFamily="34" charset="0"/>
                          <a:ea typeface="WinSoft Pro" pitchFamily="34" charset="-122"/>
                          <a:cs typeface="WinSoft Pro" pitchFamily="34" charset="-120"/>
                        </a:rPr>
                        <a:t>التفاصيل والمؤشرات</a:t>
                      </a:r>
                      <a:endParaRPr lang="en-US" sz="1600" kern="120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أداة التوثيق والقرار</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063683135"/>
                  </a:ext>
                </a:extLst>
              </a:tr>
              <a:tr h="621620">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مفاهيم الأداء</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تحديد مستويات الأداء المتوقعة ومعايير النجاح الأساسية للوظيفة.</a:t>
                      </a:r>
                      <a:endParaRPr lang="en-US" sz="1600" kern="1200" dirty="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ربط أهداف الوظيفة بمؤشرات قياس الأداء (</a:t>
                      </a:r>
                      <a:r>
                        <a:rPr lang="en-US" sz="1600" kern="1200">
                          <a:solidFill>
                            <a:srgbClr val="384653"/>
                          </a:solidFill>
                          <a:latin typeface="WinSoft Pro" pitchFamily="34" charset="0"/>
                          <a:ea typeface="WinSoft Pro" pitchFamily="34" charset="-122"/>
                          <a:cs typeface="WinSoft Pro" pitchFamily="34" charset="-120"/>
                        </a:rPr>
                        <a:t>KPIs</a:t>
                      </a:r>
                      <a:r>
                        <a:rPr lang="ar-SA" sz="1600" kern="1200">
                          <a:solidFill>
                            <a:srgbClr val="384653"/>
                          </a:solidFill>
                          <a:latin typeface="WinSoft Pro" pitchFamily="34" charset="0"/>
                          <a:ea typeface="WinSoft Pro" pitchFamily="34" charset="-122"/>
                          <a:cs typeface="WinSoft Pro" pitchFamily="34" charset="-120"/>
                        </a:rPr>
                        <a:t>).</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بطاقة وصف الأداء الوظيفي.</a:t>
                      </a:r>
                      <a:endParaRPr lang="en-US" sz="1600" kern="1200" dirty="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4248031"/>
                  </a:ext>
                </a:extLst>
              </a:tr>
              <a:tr h="414413">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تحليل الوظيفة</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تفكيك مهام الوظيفة ومعرفة متطلباتها الدقيقة.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تحديد مستوى الإنتاجية والجودة المطلوب.</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نموذج تحليل وتصميم الوظيفة.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7344101"/>
                  </a:ext>
                </a:extLst>
              </a:tr>
              <a:tr h="414413">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ملف الخريجين</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استعراض بيانات الباحث عن العمل ومؤهلاته.</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 المهام اليومية والمسؤوليات الرئيسية.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السيرة الذاتية وملف المرشح الرقمي.</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03435038"/>
                  </a:ext>
                </a:extLst>
              </a:tr>
              <a:tr h="414413">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 مطابقة الكفاءات</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مقارنة مهارات الخريج بمتطلبات الوظيفة بدقة.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 ظروف العمل وبيئته.</a:t>
                      </a:r>
                      <a:endParaRPr lang="en-US" sz="1600" kern="1200" dirty="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مصفوفة مطابقة الكفاءات (نسبة %).</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9781309"/>
                  </a:ext>
                </a:extLst>
              </a:tr>
              <a:tr h="414413">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اختيار مسار الإحالة</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تحديد الوجهة المناسبة لبيانات الباحث بناءً على المطابقة.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 الحد الأدنى من الخبرة والمهارات.</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نموذج قرار مسار الإحالة.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034214"/>
                  </a:ext>
                </a:extLst>
              </a:tr>
              <a:tr h="828826">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توثيق القرار</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تسجيل الأسباب والنتائج بشكل رسمي وشفاف.</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تدوين مبررات القبول أو الرفض أو الإحالة للتدريب</a:t>
                      </a:r>
                      <a:endParaRPr lang="en-US" sz="1600" kern="1200" dirty="0">
                        <a:solidFill>
                          <a:srgbClr val="384653"/>
                        </a:solidFill>
                        <a:latin typeface="WinSoft Pro" pitchFamily="34" charset="0"/>
                        <a:ea typeface="WinSoft Pro" pitchFamily="34" charset="-122"/>
                        <a:cs typeface="WinSoft Pro" pitchFamily="34" charset="-120"/>
                      </a:endParaRPr>
                    </a:p>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حفظ السجل في قاعدة البيانات للرجوع إلي</a:t>
                      </a:r>
                      <a:endParaRPr lang="en-US" sz="1600" kern="1200" dirty="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نظام إدارة ومتابعة التوظيف (</a:t>
                      </a:r>
                      <a:r>
                        <a:rPr lang="en-US" sz="1600" kern="1200">
                          <a:solidFill>
                            <a:srgbClr val="384653"/>
                          </a:solidFill>
                          <a:latin typeface="WinSoft Pro" pitchFamily="34" charset="0"/>
                          <a:ea typeface="WinSoft Pro" pitchFamily="34" charset="-122"/>
                          <a:cs typeface="WinSoft Pro" pitchFamily="34" charset="-120"/>
                        </a:rPr>
                        <a:t>ATS</a:t>
                      </a:r>
                      <a:r>
                        <a:rPr lang="ar-SA" sz="1600" kern="1200">
                          <a:solidFill>
                            <a:srgbClr val="384653"/>
                          </a:solidFill>
                          <a:latin typeface="WinSoft Pro" pitchFamily="34" charset="0"/>
                          <a:ea typeface="WinSoft Pro" pitchFamily="34" charset="-122"/>
                          <a:cs typeface="WinSoft Pro" pitchFamily="34" charset="-120"/>
                        </a:rPr>
                        <a:t>).</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5970034"/>
                  </a:ext>
                </a:extLst>
              </a:tr>
              <a:tr h="1036033">
                <a:tc>
                  <a:txBody>
                    <a:bodyPr/>
                    <a:lstStyle/>
                    <a:p>
                      <a:pPr marL="0" indent="0" algn="r" defTabSz="914400" rtl="1" eaLnBrk="1" latinLnBrk="0" hangingPunct="1">
                        <a:lnSpc>
                          <a:spcPct val="150000"/>
                        </a:lnSpc>
                        <a:spcAft>
                          <a:spcPts val="0"/>
                        </a:spcAft>
                        <a:buNone/>
                      </a:pPr>
                      <a:r>
                        <a:rPr lang="ar-SA" sz="1600" kern="1200" dirty="0">
                          <a:solidFill>
                            <a:schemeClr val="bg1"/>
                          </a:solidFill>
                          <a:latin typeface="WinSoft Pro" pitchFamily="34" charset="0"/>
                          <a:ea typeface="WinSoft Pro" pitchFamily="34" charset="-122"/>
                          <a:cs typeface="WinSoft Pro" pitchFamily="34" charset="-120"/>
                        </a:rPr>
                        <a:t>التواصل مع الباحث</a:t>
                      </a:r>
                      <a:endParaRPr lang="en-US" sz="1600" kern="1200" dirty="0">
                        <a:solidFill>
                          <a:schemeClr val="bg1"/>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إبلاغ الباحث عن العمل بالقرار والخطوات القادمة.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إرسال رسالة توضيحية بنتيجة المطابقة.</a:t>
                      </a:r>
                      <a:endParaRPr lang="en-US" sz="1600" kern="1200">
                        <a:solidFill>
                          <a:srgbClr val="384653"/>
                        </a:solidFill>
                        <a:latin typeface="WinSoft Pro" pitchFamily="34" charset="0"/>
                        <a:ea typeface="WinSoft Pro" pitchFamily="34" charset="-122"/>
                        <a:cs typeface="WinSoft Pro" pitchFamily="34" charset="-120"/>
                      </a:endParaRPr>
                    </a:p>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تنسيق موعد المقابلة أو توجيهه للبرنامج التدريبي.</a:t>
                      </a:r>
                      <a:endParaRPr lang="en-US" sz="1600" kern="1200">
                        <a:solidFill>
                          <a:srgbClr val="384653"/>
                        </a:solidFill>
                        <a:latin typeface="WinSoft Pro" pitchFamily="34" charset="0"/>
                        <a:ea typeface="WinSoft Pro" pitchFamily="34" charset="-122"/>
                        <a:cs typeface="WinSoft Pro" pitchFamily="34" charset="-120"/>
                      </a:endParaRPr>
                    </a:p>
                    <a:p>
                      <a:pPr marL="0" indent="0" algn="r" defTabSz="914400" rtl="1" eaLnBrk="1" latinLnBrk="0" hangingPunct="1">
                        <a:lnSpc>
                          <a:spcPct val="150000"/>
                        </a:lnSpc>
                        <a:spcAft>
                          <a:spcPts val="0"/>
                        </a:spcAft>
                        <a:buNone/>
                      </a:pPr>
                      <a:r>
                        <a:rPr lang="ar-SA" sz="1600" kern="1200">
                          <a:solidFill>
                            <a:srgbClr val="384653"/>
                          </a:solidFill>
                          <a:latin typeface="WinSoft Pro" pitchFamily="34" charset="0"/>
                          <a:ea typeface="WinSoft Pro" pitchFamily="34" charset="-122"/>
                          <a:cs typeface="WinSoft Pro" pitchFamily="34" charset="-120"/>
                        </a:rPr>
                        <a:t>تقديم تغذية راجعة داعمة</a:t>
                      </a:r>
                      <a:endParaRPr lang="en-US" sz="1600" kern="120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r" defTabSz="914400" rtl="1" eaLnBrk="1" latinLnBrk="0" hangingPunct="1">
                        <a:lnSpc>
                          <a:spcPct val="150000"/>
                        </a:lnSpc>
                        <a:spcAft>
                          <a:spcPts val="0"/>
                        </a:spcAft>
                        <a:buNone/>
                      </a:pPr>
                      <a:r>
                        <a:rPr lang="ar-SA" sz="1600" kern="1200" dirty="0">
                          <a:solidFill>
                            <a:srgbClr val="384653"/>
                          </a:solidFill>
                          <a:latin typeface="WinSoft Pro" pitchFamily="34" charset="0"/>
                          <a:ea typeface="WinSoft Pro" pitchFamily="34" charset="-122"/>
                          <a:cs typeface="WinSoft Pro" pitchFamily="34" charset="-120"/>
                        </a:rPr>
                        <a:t>سجل قنوات الاتصال.</a:t>
                      </a:r>
                      <a:endParaRPr lang="en-US" sz="1600" kern="1200" dirty="0">
                        <a:solidFill>
                          <a:srgbClr val="384653"/>
                        </a:solidFill>
                        <a:latin typeface="WinSoft Pro" pitchFamily="34" charset="0"/>
                        <a:ea typeface="WinSoft Pro" pitchFamily="34" charset="-122"/>
                        <a:cs typeface="WinSoft Pro" pitchFamily="34" charset="-120"/>
                      </a:endParaRPr>
                    </a:p>
                  </a:txBody>
                  <a:tcPr marL="51802" marR="5180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1560341"/>
                  </a:ext>
                </a:extLst>
              </a:tr>
            </a:tbl>
          </a:graphicData>
        </a:graphic>
      </p:graphicFrame>
    </p:spTree>
    <p:extLst>
      <p:ext uri="{BB962C8B-B14F-4D97-AF65-F5344CB8AC3E}">
        <p14:creationId xmlns:p14="http://schemas.microsoft.com/office/powerpoint/2010/main" val="28237805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94655"/>
            <a:ext cx="6225226" cy="730746"/>
          </a:xfrm>
          <a:prstGeom prst="rect">
            <a:avLst/>
          </a:prstGeom>
          <a:noFill/>
          <a:ln/>
        </p:spPr>
        <p:txBody>
          <a:bodyPr wrap="none" lIns="0" tIns="0" rIns="0" bIns="0" rtlCol="0" anchor="t"/>
          <a:lstStyle/>
          <a:p>
            <a:pPr algn="r" rtl="1">
              <a:lnSpc>
                <a:spcPct val="104000"/>
              </a:lnSpc>
            </a:pPr>
            <a:r>
              <a:rPr lang="ar-SA" altLang="en-US" sz="4800" dirty="0">
                <a:solidFill>
                  <a:srgbClr val="2E3C4E"/>
                </a:solidFill>
                <a:latin typeface="GE SS Two Light" pitchFamily="34" charset="0"/>
                <a:ea typeface="GE SS Two Light" pitchFamily="34" charset="-122"/>
                <a:cs typeface="GE SS Two Light" pitchFamily="34" charset="-120"/>
              </a:rPr>
              <a:t>ال</a:t>
            </a:r>
            <a:r>
              <a:rPr lang="ar-JO" altLang="en-US" sz="4800" dirty="0">
                <a:solidFill>
                  <a:srgbClr val="2E3C4E"/>
                </a:solidFill>
                <a:latin typeface="GE SS Two Light" pitchFamily="34" charset="0"/>
                <a:ea typeface="GE SS Two Light" pitchFamily="34" charset="-122"/>
                <a:cs typeface="GE SS Two Light" pitchFamily="34" charset="-120"/>
              </a:rPr>
              <a:t>نشاط</a:t>
            </a:r>
            <a:r>
              <a:rPr lang="en-US" altLang="en-US" sz="4800" dirty="0">
                <a:solidFill>
                  <a:srgbClr val="2E3C4E"/>
                </a:solidFill>
                <a:latin typeface="Myriad "/>
                <a:ea typeface="GE SS Two Light" pitchFamily="34" charset="-122"/>
                <a:cs typeface="GE SS Two Light" pitchFamily="34" charset="-120"/>
              </a:rPr>
              <a:t>3.1</a:t>
            </a:r>
            <a:r>
              <a:rPr lang="en-US" sz="4800" dirty="0"/>
              <a:t> </a:t>
            </a:r>
            <a:r>
              <a:rPr lang="ar-SA" altLang="en-US" sz="4800" dirty="0">
                <a:solidFill>
                  <a:srgbClr val="2E3C4E"/>
                </a:solidFill>
                <a:latin typeface="GE SS Two Light" pitchFamily="34" charset="0"/>
                <a:ea typeface="GE SS Two Light" pitchFamily="34" charset="-122"/>
                <a:cs typeface="GE SS Two Light" pitchFamily="34" charset="-120"/>
              </a:rPr>
              <a:t> — </a:t>
            </a:r>
            <a:r>
              <a:rPr lang="ar-SA" altLang="en-US" sz="4600" dirty="0">
                <a:solidFill>
                  <a:srgbClr val="2E3C4E"/>
                </a:solidFill>
                <a:latin typeface="GE SS Two Light" pitchFamily="34" charset="0"/>
                <a:ea typeface="GE SS Two Light" pitchFamily="34" charset="-122"/>
                <a:cs typeface="GE SS Two Light" pitchFamily="34" charset="-120"/>
              </a:rPr>
              <a:t>أمثلة</a:t>
            </a:r>
            <a:endParaRPr lang="ar-SA" sz="4600" dirty="0"/>
          </a:p>
        </p:txBody>
      </p:sp>
      <p:sp>
        <p:nvSpPr>
          <p:cNvPr id="3" name="Text 1"/>
          <p:cNvSpPr/>
          <p:nvPr/>
        </p:nvSpPr>
        <p:spPr>
          <a:xfrm>
            <a:off x="631908" y="1844080"/>
            <a:ext cx="6225226" cy="4261346"/>
          </a:xfrm>
          <a:prstGeom prst="rect">
            <a:avLst/>
          </a:prstGeom>
          <a:noFill/>
          <a:ln/>
        </p:spPr>
        <p:txBody>
          <a:bodyPr wrap="square" lIns="0" tIns="0" rIns="0" bIns="0" rtlCol="0" anchor="t">
            <a:normAutofit/>
          </a:bodyPr>
          <a:lstStyle/>
          <a:p>
            <a:pPr marL="345440" indent="-345440" algn="r" rtl="1">
              <a:lnSpc>
                <a:spcPct val="132000"/>
              </a:lnSpc>
              <a:buSzPct val="100000"/>
              <a:buFont typeface="+mj-lt"/>
              <a:buAutoNum type="arabicPeriod"/>
            </a:pPr>
            <a:r>
              <a:rPr lang="ar-SA" altLang="en-US" sz="1700" dirty="0">
                <a:solidFill>
                  <a:srgbClr val="384653"/>
                </a:solidFill>
                <a:latin typeface="WinSoft Pro Medium" pitchFamily="34" charset="0"/>
                <a:ea typeface="WinSoft Pro Medium" pitchFamily="34" charset="-122"/>
                <a:cs typeface="WinSoft Pro Medium" pitchFamily="34" charset="-120"/>
              </a:rPr>
              <a:t>نموذج منصة العمل الوطنية (تنقيب – سجل – وحدة تشغيل الخريجين/مؤسسة التدريب المهني في منطقة عمل الأردن مثال).</a:t>
            </a:r>
            <a:endParaRPr lang="ar-SA" sz="1700" dirty="0"/>
          </a:p>
          <a:p>
            <a:pPr marL="345440" indent="-345440" algn="r" rtl="1">
              <a:lnSpc>
                <a:spcPct val="132000"/>
              </a:lnSpc>
              <a:buSzPct val="100000"/>
              <a:buFont typeface="+mj-lt"/>
              <a:buAutoNum type="arabicPeriod" startAt="2"/>
            </a:pPr>
            <a:r>
              <a:rPr lang="ar-SA" altLang="en-US" sz="1700" dirty="0">
                <a:solidFill>
                  <a:srgbClr val="384653"/>
                </a:solidFill>
                <a:latin typeface="WinSoft Pro Medium" pitchFamily="34" charset="0"/>
                <a:ea typeface="WinSoft Pro Medium" pitchFamily="34" charset="-122"/>
                <a:cs typeface="WinSoft Pro Medium" pitchFamily="34" charset="-120"/>
              </a:rPr>
              <a:t>منصات رقمية خاصة بالتشغيل، ودمج السير الذاتية للباحثين عن عمل مع الوظائف الشاغرة المُعلنة من قِبل الشركات المحلية.</a:t>
            </a:r>
            <a:endParaRPr lang="ar-SA" sz="1700" dirty="0"/>
          </a:p>
          <a:p>
            <a:pPr marL="345440" indent="-345440" algn="r" rtl="1">
              <a:lnSpc>
                <a:spcPct val="132000"/>
              </a:lnSpc>
              <a:buSzPct val="100000"/>
              <a:buFont typeface="+mj-lt"/>
              <a:buAutoNum type="arabicPeriod" startAt="3"/>
            </a:pPr>
            <a:r>
              <a:rPr lang="ar-SA" altLang="en-US" sz="1700" dirty="0">
                <a:solidFill>
                  <a:srgbClr val="384653"/>
                </a:solidFill>
                <a:latin typeface="WinSoft Pro Medium" pitchFamily="34" charset="0"/>
                <a:ea typeface="WinSoft Pro Medium" pitchFamily="34" charset="-122"/>
                <a:cs typeface="WinSoft Pro Medium" pitchFamily="34" charset="-120"/>
              </a:rPr>
              <a:t>تحليل مساهمة المطابقة الآلية في تقليص البطالة، ودور القائمين على التشغيل في إجراء الاختبار الأولي للمرشحين، قبل تحويلهم لمديري التوظيف.</a:t>
            </a:r>
            <a:endParaRPr lang="ar-SA" sz="1700" dirty="0"/>
          </a:p>
          <a:p>
            <a:pPr marL="345440" indent="-345440" algn="r" rtl="1">
              <a:lnSpc>
                <a:spcPct val="132000"/>
              </a:lnSpc>
              <a:buSzPct val="100000"/>
              <a:buFont typeface="+mj-lt"/>
              <a:buAutoNum type="arabicPeriod" startAt="4"/>
            </a:pPr>
            <a:r>
              <a:rPr lang="ar-SA" altLang="en-US" sz="1700" dirty="0">
                <a:solidFill>
                  <a:srgbClr val="384653"/>
                </a:solidFill>
                <a:latin typeface="WinSoft Pro Medium" pitchFamily="34" charset="0"/>
                <a:ea typeface="WinSoft Pro Medium" pitchFamily="34" charset="-122"/>
                <a:cs typeface="WinSoft Pro Medium" pitchFamily="34" charset="-120"/>
              </a:rPr>
              <a:t>مبادرة إعادة دمج الباحثين عن عمل</a:t>
            </a:r>
            <a:endParaRPr lang="ar-SA" sz="1700" dirty="0"/>
          </a:p>
          <a:p>
            <a:pPr marL="345440" indent="-345440" algn="r" rtl="1">
              <a:lnSpc>
                <a:spcPct val="132000"/>
              </a:lnSpc>
              <a:buSzPct val="100000"/>
              <a:buFont typeface="+mj-lt"/>
              <a:buAutoNum type="arabicPeriod" startAt="5"/>
            </a:pPr>
            <a:r>
              <a:rPr lang="ar-SA" altLang="en-US" sz="1700" dirty="0">
                <a:solidFill>
                  <a:srgbClr val="384653"/>
                </a:solidFill>
                <a:latin typeface="WinSoft Pro Medium" pitchFamily="34" charset="0"/>
                <a:ea typeface="WinSoft Pro Medium" pitchFamily="34" charset="-122"/>
                <a:cs typeface="WinSoft Pro Medium" pitchFamily="34" charset="-120"/>
              </a:rPr>
              <a:t>انضمام شركات، مؤسسات كبرى بشراكة حكومية لإعادة دمج العمالة طويلة الأجل عبر ورشات عمل تدريبية مخصصة.</a:t>
            </a:r>
            <a:endParaRPr lang="ar-SA" sz="1700" dirty="0"/>
          </a:p>
          <a:p>
            <a:pPr marL="345440" indent="-345440" algn="r" rtl="1">
              <a:lnSpc>
                <a:spcPct val="132000"/>
              </a:lnSpc>
              <a:buSzPct val="100000"/>
              <a:buFont typeface="+mj-lt"/>
              <a:buAutoNum type="arabicPeriod" startAt="6"/>
            </a:pPr>
            <a:r>
              <a:rPr lang="ar-SA" altLang="en-US" sz="1700" dirty="0">
                <a:solidFill>
                  <a:srgbClr val="384653"/>
                </a:solidFill>
                <a:latin typeface="WinSoft Pro Medium" pitchFamily="34" charset="0"/>
                <a:ea typeface="WinSoft Pro Medium" pitchFamily="34" charset="-122"/>
                <a:cs typeface="WinSoft Pro Medium" pitchFamily="34" charset="-120"/>
              </a:rPr>
              <a:t>تحليل كيفية بناء شراكات مستدامة بين القطاعين العام والخاص لتطوير مهارات المتقدمين وتأهيلهم قبل التوظيف الفعلي داخل بيئة ا</a:t>
            </a:r>
            <a:endParaRPr lang="ar-SA" sz="1700" dirty="0"/>
          </a:p>
        </p:txBody>
      </p:sp>
      <p:pic>
        <p:nvPicPr>
          <p:cNvPr id="4" name="Image 0" descr="preencoded.png"/>
          <p:cNvPicPr>
            <a:picLocks noChangeAspect="1"/>
          </p:cNvPicPr>
          <p:nvPr/>
        </p:nvPicPr>
        <p:blipFill>
          <a:blip r:embed="rId2"/>
          <a:stretch>
            <a:fillRect/>
          </a:stretch>
        </p:blipFill>
        <p:spPr>
          <a:xfrm>
            <a:off x="7481998" y="0"/>
            <a:ext cx="4710002" cy="6857999"/>
          </a:xfrm>
          <a:prstGeom prst="rect">
            <a:avLst/>
          </a:prstGeom>
        </p:spPr>
      </p:pic>
    </p:spTree>
    <p:extLst>
      <p:ext uri="{BB962C8B-B14F-4D97-AF65-F5344CB8AC3E}">
        <p14:creationId xmlns:p14="http://schemas.microsoft.com/office/powerpoint/2010/main" val="357008329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77190" y="623491"/>
            <a:ext cx="11182596" cy="1893094"/>
          </a:xfrm>
          <a:prstGeom prst="rect">
            <a:avLst/>
          </a:prstGeom>
          <a:noFill/>
          <a:ln/>
        </p:spPr>
        <p:txBody>
          <a:bodyPr wrap="square" lIns="0" tIns="0" rIns="0" bIns="0" rtlCol="0" anchor="t">
            <a:normAutofit/>
          </a:bodyPr>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a:t>
            </a:r>
            <a:r>
              <a:rPr lang="ar-JO" altLang="en-US" sz="4000" dirty="0">
                <a:solidFill>
                  <a:srgbClr val="2E3C4E"/>
                </a:solidFill>
                <a:latin typeface="GE SS Two Light" pitchFamily="34" charset="0"/>
                <a:ea typeface="GE SS Two Light" pitchFamily="34" charset="-122"/>
                <a:cs typeface="GE SS Two Light" pitchFamily="34" charset="-120"/>
              </a:rPr>
              <a:t>نشاط</a:t>
            </a:r>
            <a:r>
              <a:rPr lang="en-US" altLang="en-US" sz="4000" dirty="0">
                <a:solidFill>
                  <a:srgbClr val="2E3C4E"/>
                </a:solidFill>
                <a:latin typeface="Myriad "/>
                <a:ea typeface="GE SS Two Light" pitchFamily="34" charset="-122"/>
                <a:cs typeface="GE SS Two Light" pitchFamily="34" charset="-120"/>
              </a:rPr>
              <a:t>3.1</a:t>
            </a:r>
            <a:r>
              <a:rPr lang="en-US" sz="4000" dirty="0"/>
              <a:t> </a:t>
            </a:r>
            <a:r>
              <a:rPr lang="ar-SA" altLang="en-US" sz="4000" dirty="0">
                <a:solidFill>
                  <a:srgbClr val="2E3C4E"/>
                </a:solidFill>
                <a:latin typeface="GE SS Two Light" pitchFamily="34" charset="0"/>
                <a:ea typeface="GE SS Two Light" pitchFamily="34" charset="-122"/>
                <a:cs typeface="GE SS Two Light" pitchFamily="34" charset="-120"/>
              </a:rPr>
              <a:t> — </a:t>
            </a:r>
            <a:r>
              <a:rPr lang="ar-SA" altLang="en-US" sz="3600" b="1" dirty="0">
                <a:solidFill>
                  <a:srgbClr val="2E3C4E"/>
                </a:solidFill>
                <a:latin typeface="GE SS Two Light" pitchFamily="34" charset="0"/>
                <a:ea typeface="GE SS Two Light" pitchFamily="34" charset="-122"/>
                <a:cs typeface="GE SS Two Light" pitchFamily="34" charset="-120"/>
              </a:rPr>
              <a:t>أفضل الممارسات في المطابقة الوظيفية، الإحالة، والتشغيل في الأردن (نموذج محاكاة من المتدربين)</a:t>
            </a:r>
            <a:endParaRPr lang="ar-SA" sz="3600" dirty="0"/>
          </a:p>
        </p:txBody>
      </p:sp>
      <p:graphicFrame>
        <p:nvGraphicFramePr>
          <p:cNvPr id="3" name="Table 0"/>
          <p:cNvGraphicFramePr>
            <a:graphicFrameLocks noGrp="1"/>
          </p:cNvGraphicFramePr>
          <p:nvPr>
            <p:extLst>
              <p:ext uri="{D42A27DB-BD31-4B8C-83A1-F6EECF244321}">
                <p14:modId xmlns:p14="http://schemas.microsoft.com/office/powerpoint/2010/main" val="1183109147"/>
              </p:ext>
            </p:extLst>
          </p:nvPr>
        </p:nvGraphicFramePr>
        <p:xfrm>
          <a:off x="504548" y="2516585"/>
          <a:ext cx="10927880" cy="3379108"/>
        </p:xfrm>
        <a:graphic>
          <a:graphicData uri="http://schemas.openxmlformats.org/drawingml/2006/table">
            <a:tbl>
              <a:tblPr/>
              <a:tblGrid>
                <a:gridCol w="2731970">
                  <a:extLst>
                    <a:ext uri="{9D8B030D-6E8A-4147-A177-3AD203B41FA5}">
                      <a16:colId xmlns:a16="http://schemas.microsoft.com/office/drawing/2014/main" val="20000"/>
                    </a:ext>
                  </a:extLst>
                </a:gridCol>
                <a:gridCol w="2731970">
                  <a:extLst>
                    <a:ext uri="{9D8B030D-6E8A-4147-A177-3AD203B41FA5}">
                      <a16:colId xmlns:a16="http://schemas.microsoft.com/office/drawing/2014/main" val="20001"/>
                    </a:ext>
                  </a:extLst>
                </a:gridCol>
                <a:gridCol w="2289391">
                  <a:extLst>
                    <a:ext uri="{9D8B030D-6E8A-4147-A177-3AD203B41FA5}">
                      <a16:colId xmlns:a16="http://schemas.microsoft.com/office/drawing/2014/main" val="20002"/>
                    </a:ext>
                  </a:extLst>
                </a:gridCol>
                <a:gridCol w="3174549">
                  <a:extLst>
                    <a:ext uri="{9D8B030D-6E8A-4147-A177-3AD203B41FA5}">
                      <a16:colId xmlns:a16="http://schemas.microsoft.com/office/drawing/2014/main" val="20003"/>
                    </a:ext>
                  </a:extLst>
                </a:gridCol>
              </a:tblGrid>
              <a:tr h="1751961">
                <a:tc>
                  <a:txBody>
                    <a:bodyPr/>
                    <a:lstStyle/>
                    <a:p>
                      <a:pPr marL="0" indent="0" algn="r" defTabSz="914400" rtl="1" eaLnBrk="1" latinLnBrk="0" hangingPunct="1">
                        <a:buNone/>
                      </a:pPr>
                      <a:r>
                        <a:rPr lang="en-US" sz="2000" kern="1200" dirty="0">
                          <a:solidFill>
                            <a:schemeClr val="bg1"/>
                          </a:solidFill>
                          <a:latin typeface="WinSoft Pro" pitchFamily="34" charset="0"/>
                          <a:ea typeface="WinSoft Pro" pitchFamily="34" charset="-122"/>
                          <a:cs typeface="WinSoft Pro" pitchFamily="34" charset="-120"/>
                        </a:rPr>
                        <a:t>المطابقة الوظيفية الذكية</a:t>
                      </a: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tc>
                  <a:txBody>
                    <a:bodyPr/>
                    <a:lstStyle/>
                    <a:p>
                      <a:pPr marL="0" indent="0" algn="r" defTabSz="914400" rtl="1" eaLnBrk="1" latinLnBrk="0" hangingPunct="1">
                        <a:buNone/>
                      </a:pPr>
                      <a:r>
                        <a:rPr lang="en-US" sz="2000" kern="1200" dirty="0">
                          <a:solidFill>
                            <a:schemeClr val="bg1"/>
                          </a:solidFill>
                          <a:latin typeface="WinSoft Pro" pitchFamily="34" charset="0"/>
                          <a:ea typeface="WinSoft Pro" pitchFamily="34" charset="-122"/>
                          <a:cs typeface="WinSoft Pro" pitchFamily="34" charset="-120"/>
                        </a:rPr>
                        <a:t>آليات التشغيل والاستدامة</a:t>
                      </a:r>
                    </a:p>
                  </a:txBody>
                  <a:tcPr marL="191831" marR="19183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tc>
                  <a:txBody>
                    <a:bodyPr/>
                    <a:lstStyle/>
                    <a:p>
                      <a:pPr marL="0" indent="0" algn="r" defTabSz="914400" rtl="1" eaLnBrk="1" latinLnBrk="0" hangingPunct="1">
                        <a:buNone/>
                      </a:pPr>
                      <a:r>
                        <a:rPr lang="en-US" sz="2000" kern="1200" dirty="0">
                          <a:solidFill>
                            <a:schemeClr val="bg1"/>
                          </a:solidFill>
                          <a:latin typeface="WinSoft Pro" pitchFamily="34" charset="0"/>
                          <a:ea typeface="WinSoft Pro" pitchFamily="34" charset="-122"/>
                          <a:cs typeface="WinSoft Pro" pitchFamily="34" charset="-120"/>
                        </a:rPr>
                        <a:t>أنظمة الإحالة الفعّالة</a:t>
                      </a:r>
                    </a:p>
                  </a:txBody>
                  <a:tcPr marL="191831" marR="19183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tc>
                  <a:txBody>
                    <a:bodyPr/>
                    <a:lstStyle/>
                    <a:p>
                      <a:pPr marL="0" indent="0" algn="r" defTabSz="914400" rtl="1" eaLnBrk="1" latinLnBrk="0" hangingPunct="1">
                        <a:buNone/>
                      </a:pPr>
                      <a:r>
                        <a:rPr lang="en-US" sz="2000" kern="1200" dirty="0">
                          <a:solidFill>
                            <a:schemeClr val="bg1"/>
                          </a:solidFill>
                          <a:latin typeface="WinSoft Pro" pitchFamily="34" charset="0"/>
                          <a:ea typeface="WinSoft Pro" pitchFamily="34" charset="-122"/>
                          <a:cs typeface="WinSoft Pro" pitchFamily="34" charset="-120"/>
                        </a:rPr>
                        <a:t>التوجيه والإرشاد المهني</a:t>
                      </a:r>
                    </a:p>
                  </a:txBody>
                  <a:tcPr marL="191831" marR="191831"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1627147">
                <a:tc>
                  <a:txBody>
                    <a:bodyPr/>
                    <a:lstStyle/>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المنصات الرقمية الموحدة.</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المطابقة القائمة على المهارات.</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تحليل فجوات المهارات.</a:t>
                      </a: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noFill/>
                  </a:tcPr>
                </a:tc>
                <a:tc>
                  <a:txBody>
                    <a:bodyPr/>
                    <a:lstStyle/>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برامج التشغيل الوطني.</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التدريب المنتهي بالتشغيل.</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متابعة ما بعد التشغيل.</a:t>
                      </a:r>
                    </a:p>
                  </a:txBody>
                  <a:tcPr marL="191831" marR="19183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noFill/>
                  </a:tcPr>
                </a:tc>
                <a:tc>
                  <a:txBody>
                    <a:bodyPr/>
                    <a:lstStyle/>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الربط الإلكتروني بين المؤسسات.</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إدارة الحالات المخصصة.</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مشاركة البيانات الآمنة.</a:t>
                      </a:r>
                    </a:p>
                  </a:txBody>
                  <a:tcPr marL="191831" marR="19183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noFill/>
                  </a:tcPr>
                </a:tc>
                <a:tc>
                  <a:txBody>
                    <a:bodyPr/>
                    <a:lstStyle/>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تقديم خدمات الإرشاد المهني في المدارس والجامعات.</a:t>
                      </a:r>
                    </a:p>
                    <a:p>
                      <a:pPr marL="0" indent="0" algn="r" defTabSz="914400" rtl="1" eaLnBrk="1" latinLnBrk="0" hangingPunct="1">
                        <a:buNone/>
                      </a:pPr>
                      <a:r>
                        <a:rPr lang="en-US" sz="2000" kern="1200" dirty="0">
                          <a:solidFill>
                            <a:srgbClr val="384653"/>
                          </a:solidFill>
                          <a:latin typeface="WinSoft Pro" pitchFamily="34" charset="0"/>
                          <a:ea typeface="WinSoft Pro" pitchFamily="34" charset="-122"/>
                          <a:cs typeface="WinSoft Pro" pitchFamily="34" charset="-120"/>
                        </a:rPr>
                        <a:t>تنظيم معارض تشغيل متخصصة قطاعياً، بدلاً من المعارض العامة لزيادة كفاءة المطابقة.</a:t>
                      </a:r>
                    </a:p>
                  </a:txBody>
                  <a:tcPr marL="191831" marR="191831"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113129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24578" y="645021"/>
            <a:ext cx="10927878" cy="482501"/>
          </a:xfrm>
          <a:prstGeom prst="rect">
            <a:avLst/>
          </a:prstGeom>
          <a:noFill/>
          <a:ln/>
        </p:spPr>
        <p:txBody>
          <a:bodyPr wrap="none" lIns="0" tIns="0" rIns="0" bIns="0" rtlCol="0" anchor="t"/>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النشاط</a:t>
            </a:r>
            <a:r>
              <a:rPr lang="en-US" altLang="en-US" sz="3000" dirty="0">
                <a:solidFill>
                  <a:srgbClr val="2E3C4E"/>
                </a:solidFill>
                <a:latin typeface="Myriad "/>
                <a:ea typeface="GE SS Two Light" pitchFamily="34" charset="-122"/>
                <a:cs typeface="GE SS Two Light" pitchFamily="34" charset="-120"/>
              </a:rPr>
              <a:t>3.1 </a:t>
            </a:r>
            <a:endParaRPr lang="ar-SA" sz="3000" dirty="0"/>
          </a:p>
        </p:txBody>
      </p:sp>
      <p:sp>
        <p:nvSpPr>
          <p:cNvPr id="5" name="Text 3"/>
          <p:cNvSpPr/>
          <p:nvPr/>
        </p:nvSpPr>
        <p:spPr>
          <a:xfrm>
            <a:off x="22324" y="1290325"/>
            <a:ext cx="11537463" cy="193675"/>
          </a:xfrm>
          <a:prstGeom prst="rect">
            <a:avLst/>
          </a:prstGeom>
          <a:noFill/>
          <a:ln/>
        </p:spPr>
        <p:txBody>
          <a:bodyPr wrap="none" lIns="0" tIns="0" rIns="0" bIns="0" rtlCol="0" anchor="t"/>
          <a:lstStyle/>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تطبيق عملية متكاملة تبدأ من </a:t>
            </a:r>
            <a:r>
              <a:rPr lang="ar-SA" altLang="en-US" sz="1400" b="1" dirty="0">
                <a:solidFill>
                  <a:srgbClr val="384653"/>
                </a:solidFill>
                <a:latin typeface="WinSoft Pro Medium" pitchFamily="34" charset="0"/>
                <a:ea typeface="WinSoft Pro Medium" pitchFamily="34" charset="-122"/>
                <a:cs typeface="WinSoft Pro Medium" pitchFamily="34" charset="-120"/>
              </a:rPr>
              <a:t>تحليل شاغر وظيفي وملف باحث عن عمل</a:t>
            </a:r>
            <a:r>
              <a:rPr lang="ar-SA" altLang="en-US" sz="1400" dirty="0">
                <a:solidFill>
                  <a:srgbClr val="384653"/>
                </a:solidFill>
                <a:latin typeface="WinSoft Pro Medium" pitchFamily="34" charset="0"/>
                <a:ea typeface="WinSoft Pro Medium" pitchFamily="34" charset="-122"/>
                <a:cs typeface="WinSoft Pro Medium" pitchFamily="34" charset="-120"/>
              </a:rPr>
              <a:t>، وتنتهي </a:t>
            </a:r>
            <a:r>
              <a:rPr lang="ar-SA" altLang="en-US" sz="1400" b="1" dirty="0">
                <a:solidFill>
                  <a:srgbClr val="384653"/>
                </a:solidFill>
                <a:latin typeface="WinSoft Pro Medium" pitchFamily="34" charset="0"/>
                <a:ea typeface="WinSoft Pro Medium" pitchFamily="34" charset="-122"/>
                <a:cs typeface="WinSoft Pro Medium" pitchFamily="34" charset="-120"/>
              </a:rPr>
              <a:t>باتخاذ قرار مطابقة وإحالة</a:t>
            </a:r>
            <a:r>
              <a:rPr lang="ar-SA" altLang="en-US" sz="1400" dirty="0">
                <a:solidFill>
                  <a:srgbClr val="384653"/>
                </a:solidFill>
                <a:latin typeface="WinSoft Pro Medium" pitchFamily="34" charset="0"/>
                <a:ea typeface="WinSoft Pro Medium" pitchFamily="34" charset="-122"/>
                <a:cs typeface="WinSoft Pro Medium" pitchFamily="34" charset="-120"/>
              </a:rPr>
              <a:t> موثق، </a:t>
            </a:r>
            <a:endParaRPr lang="ar-SA" sz="1400" dirty="0"/>
          </a:p>
        </p:txBody>
      </p:sp>
      <p:sp>
        <p:nvSpPr>
          <p:cNvPr id="6" name="Text 4"/>
          <p:cNvSpPr/>
          <p:nvPr/>
        </p:nvSpPr>
        <p:spPr>
          <a:xfrm>
            <a:off x="22324" y="1698511"/>
            <a:ext cx="11317500" cy="193675"/>
          </a:xfrm>
          <a:prstGeom prst="rect">
            <a:avLst/>
          </a:prstGeom>
          <a:noFill/>
          <a:ln/>
        </p:spPr>
        <p:txBody>
          <a:bodyPr wrap="none" lIns="0" tIns="0" rIns="0" bIns="0" rtlCol="0" anchor="t"/>
          <a:lstStyle/>
          <a:p>
            <a:pPr marL="0" indent="0" algn="r" rtl="1">
              <a:lnSpc>
                <a:spcPct val="110000"/>
              </a:lnSpc>
              <a:buNone/>
            </a:pPr>
            <a:r>
              <a:rPr lang="ar-SA" altLang="en-US" sz="1400" b="1" dirty="0">
                <a:solidFill>
                  <a:srgbClr val="384653"/>
                </a:solidFill>
                <a:latin typeface="WinSoft Pro Medium" pitchFamily="34" charset="0"/>
                <a:ea typeface="WinSoft Pro Medium" pitchFamily="34" charset="-122"/>
                <a:cs typeface="WinSoft Pro Medium" pitchFamily="34" charset="-120"/>
              </a:rPr>
              <a:t>مهمة تقييم أفضل الممارسا</a:t>
            </a:r>
            <a:r>
              <a:rPr lang="ar-JO" altLang="en-US" sz="1400" b="1" dirty="0">
                <a:solidFill>
                  <a:srgbClr val="384653"/>
                </a:solidFill>
                <a:latin typeface="WinSoft Pro Medium" pitchFamily="34" charset="0"/>
                <a:ea typeface="WinSoft Pro Medium" pitchFamily="34" charset="-122"/>
                <a:cs typeface="WinSoft Pro Medium" pitchFamily="34" charset="-120"/>
              </a:rPr>
              <a:t>ت</a:t>
            </a:r>
            <a:r>
              <a:rPr lang="ar-SA" altLang="en-US" sz="1400" b="1" dirty="0">
                <a:solidFill>
                  <a:srgbClr val="384653"/>
                </a:solidFill>
                <a:latin typeface="WinSoft Pro Medium" pitchFamily="34" charset="0"/>
                <a:ea typeface="WinSoft Pro Medium" pitchFamily="34" charset="-122"/>
                <a:cs typeface="WinSoft Pro Medium" pitchFamily="34" charset="-120"/>
              </a:rPr>
              <a:t>:</a:t>
            </a:r>
            <a:endParaRPr lang="ar-SA" sz="1400" dirty="0"/>
          </a:p>
        </p:txBody>
      </p:sp>
      <p:sp>
        <p:nvSpPr>
          <p:cNvPr id="7" name="Shape 5"/>
          <p:cNvSpPr/>
          <p:nvPr/>
        </p:nvSpPr>
        <p:spPr>
          <a:xfrm>
            <a:off x="11540737" y="1591255"/>
            <a:ext cx="19050" cy="408186"/>
          </a:xfrm>
          <a:prstGeom prst="roundRect">
            <a:avLst>
              <a:gd name="adj" fmla="val 49999"/>
            </a:avLst>
          </a:prstGeom>
          <a:solidFill>
            <a:srgbClr val="75BAE6"/>
          </a:solidFill>
          <a:ln/>
        </p:spPr>
      </p:sp>
      <p:sp>
        <p:nvSpPr>
          <p:cNvPr id="8" name="Text 6"/>
          <p:cNvSpPr/>
          <p:nvPr/>
        </p:nvSpPr>
        <p:spPr>
          <a:xfrm>
            <a:off x="631908" y="2106697"/>
            <a:ext cx="10927878" cy="494605"/>
          </a:xfrm>
          <a:prstGeom prst="rect">
            <a:avLst/>
          </a:prstGeom>
          <a:noFill/>
          <a:ln/>
        </p:spPr>
        <p:txBody>
          <a:bodyPr wrap="square" lIns="0" tIns="0" rIns="0" bIns="0" rtlCol="0" anchor="t"/>
          <a:lstStyle/>
          <a:p>
            <a:pPr marL="0" indent="0" algn="r" rtl="1">
              <a:lnSpc>
                <a:spcPct val="110000"/>
              </a:lnSpc>
              <a:spcAft>
                <a:spcPts val="800"/>
              </a:spcAft>
              <a:buNone/>
            </a:pPr>
            <a:r>
              <a:rPr lang="ar-SA" altLang="en-US" sz="1600" dirty="0">
                <a:solidFill>
                  <a:srgbClr val="384653"/>
                </a:solidFill>
                <a:latin typeface="WinSoft Pro Medium" pitchFamily="34" charset="0"/>
                <a:ea typeface="WinSoft Pro Medium" pitchFamily="34" charset="-122"/>
                <a:cs typeface="WinSoft Pro Medium" pitchFamily="34" charset="-120"/>
              </a:rPr>
              <a:t>قبل الانتقال إلى المحاكاة التطبيقية، راجع</a:t>
            </a:r>
            <a:r>
              <a:rPr lang="ar-JO" altLang="en-US" sz="1600" dirty="0">
                <a:solidFill>
                  <a:srgbClr val="384653"/>
                </a:solidFill>
                <a:latin typeface="WinSoft Pro Medium" pitchFamily="34" charset="0"/>
                <a:ea typeface="WinSoft Pro Medium" pitchFamily="34" charset="-122"/>
                <a:cs typeface="WinSoft Pro Medium" pitchFamily="34" charset="-120"/>
              </a:rPr>
              <a:t> (</a:t>
            </a:r>
            <a:r>
              <a:rPr lang="ar-SA" altLang="en-US" sz="1600" dirty="0">
                <a:solidFill>
                  <a:srgbClr val="384653"/>
                </a:solidFill>
                <a:latin typeface="WinSoft Pro Medium" pitchFamily="34" charset="0"/>
                <a:ea typeface="WinSoft Pro Medium" pitchFamily="34" charset="-122"/>
                <a:cs typeface="WinSoft Pro Medium" pitchFamily="34" charset="-120"/>
              </a:rPr>
              <a:t> 2–3 </a:t>
            </a:r>
            <a:r>
              <a:rPr lang="ar-JO" altLang="en-US" sz="1600" dirty="0">
                <a:solidFill>
                  <a:srgbClr val="384653"/>
                </a:solidFill>
                <a:latin typeface="WinSoft Pro Medium" pitchFamily="34" charset="0"/>
                <a:ea typeface="WinSoft Pro Medium" pitchFamily="34" charset="-122"/>
                <a:cs typeface="WinSoft Pro Medium" pitchFamily="34" charset="-120"/>
              </a:rPr>
              <a:t>) </a:t>
            </a:r>
            <a:r>
              <a:rPr lang="ar-SA" altLang="en-US" sz="1600" dirty="0">
                <a:solidFill>
                  <a:srgbClr val="384653"/>
                </a:solidFill>
                <a:latin typeface="WinSoft Pro Medium" pitchFamily="34" charset="0"/>
                <a:ea typeface="WinSoft Pro Medium" pitchFamily="34" charset="-122"/>
                <a:cs typeface="WinSoft Pro Medium" pitchFamily="34" charset="-120"/>
              </a:rPr>
              <a:t>أمثلة موثقة لأفضل الممارسات في المطابقة الوظيفية أو الإحالة أو التشغيل من بلدان مضيفة ذات صلة أو من منظمات ومؤسسات تعمل في هذا المجال.</a:t>
            </a:r>
            <a:endParaRPr lang="ar-SA" sz="1600" dirty="0"/>
          </a:p>
          <a:p>
            <a:pPr marL="0" indent="0" algn="r" rtl="1">
              <a:lnSpc>
                <a:spcPct val="11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لكل ممارسة، حلّلها وفق الأسئلة الآتية:</a:t>
            </a:r>
            <a:endParaRPr lang="ar-SA" sz="1400" dirty="0"/>
          </a:p>
        </p:txBody>
      </p:sp>
      <p:sp>
        <p:nvSpPr>
          <p:cNvPr id="9" name="Text 7"/>
          <p:cNvSpPr/>
          <p:nvPr/>
        </p:nvSpPr>
        <p:spPr>
          <a:xfrm>
            <a:off x="11266404" y="3042345"/>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150" dirty="0">
              <a:latin typeface="Arial" panose="020B0604020202020204" pitchFamily="34" charset="0"/>
              <a:cs typeface="Arial" panose="020B0604020202020204" pitchFamily="34" charset="0"/>
            </a:endParaRPr>
          </a:p>
        </p:txBody>
      </p:sp>
      <p:sp>
        <p:nvSpPr>
          <p:cNvPr id="10" name="Shape 8"/>
          <p:cNvSpPr/>
          <p:nvPr/>
        </p:nvSpPr>
        <p:spPr>
          <a:xfrm>
            <a:off x="7980758" y="3272532"/>
            <a:ext cx="3579028" cy="19050"/>
          </a:xfrm>
          <a:prstGeom prst="rect">
            <a:avLst/>
          </a:prstGeom>
          <a:solidFill>
            <a:srgbClr val="00AEEF"/>
          </a:solidFill>
          <a:ln/>
        </p:spPr>
      </p:sp>
      <p:sp>
        <p:nvSpPr>
          <p:cNvPr id="11" name="Text 9"/>
          <p:cNvSpPr/>
          <p:nvPr/>
        </p:nvSpPr>
        <p:spPr>
          <a:xfrm>
            <a:off x="7980758" y="3383955"/>
            <a:ext cx="3579028"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المشكلة أو الحاجة التي تعالجها هذه الممارسة؟</a:t>
            </a:r>
            <a:endParaRPr lang="ar-SA" sz="1600" dirty="0"/>
          </a:p>
        </p:txBody>
      </p:sp>
      <p:sp>
        <p:nvSpPr>
          <p:cNvPr id="12" name="Text 10"/>
          <p:cNvSpPr/>
          <p:nvPr/>
        </p:nvSpPr>
        <p:spPr>
          <a:xfrm>
            <a:off x="7592029" y="3042345"/>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150" dirty="0">
              <a:latin typeface="Arial" panose="020B0604020202020204" pitchFamily="34" charset="0"/>
              <a:cs typeface="Arial" panose="020B0604020202020204" pitchFamily="34" charset="0"/>
            </a:endParaRPr>
          </a:p>
        </p:txBody>
      </p:sp>
      <p:sp>
        <p:nvSpPr>
          <p:cNvPr id="13" name="Shape 11"/>
          <p:cNvSpPr/>
          <p:nvPr/>
        </p:nvSpPr>
        <p:spPr>
          <a:xfrm>
            <a:off x="4306383" y="3272532"/>
            <a:ext cx="3579028" cy="19050"/>
          </a:xfrm>
          <a:prstGeom prst="rect">
            <a:avLst/>
          </a:prstGeom>
          <a:solidFill>
            <a:srgbClr val="00AEEF"/>
          </a:solidFill>
          <a:ln/>
        </p:spPr>
      </p:sp>
      <p:sp>
        <p:nvSpPr>
          <p:cNvPr id="14" name="Text 12"/>
          <p:cNvSpPr/>
          <p:nvPr/>
        </p:nvSpPr>
        <p:spPr>
          <a:xfrm>
            <a:off x="4306383" y="3383955"/>
            <a:ext cx="3579028"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كيف يتم تطبيقها عمليًا؟</a:t>
            </a:r>
            <a:endParaRPr lang="ar-SA" sz="1600" dirty="0"/>
          </a:p>
        </p:txBody>
      </p:sp>
      <p:sp>
        <p:nvSpPr>
          <p:cNvPr id="15" name="Text 13"/>
          <p:cNvSpPr/>
          <p:nvPr/>
        </p:nvSpPr>
        <p:spPr>
          <a:xfrm>
            <a:off x="3917654" y="3042345"/>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150" dirty="0">
              <a:latin typeface="Arial" panose="020B0604020202020204" pitchFamily="34" charset="0"/>
              <a:cs typeface="Arial" panose="020B0604020202020204" pitchFamily="34" charset="0"/>
            </a:endParaRPr>
          </a:p>
        </p:txBody>
      </p:sp>
      <p:sp>
        <p:nvSpPr>
          <p:cNvPr id="16" name="Shape 14"/>
          <p:cNvSpPr/>
          <p:nvPr/>
        </p:nvSpPr>
        <p:spPr>
          <a:xfrm>
            <a:off x="632008" y="3272532"/>
            <a:ext cx="3579028" cy="19050"/>
          </a:xfrm>
          <a:prstGeom prst="rect">
            <a:avLst/>
          </a:prstGeom>
          <a:solidFill>
            <a:srgbClr val="00AEEF"/>
          </a:solidFill>
          <a:ln/>
        </p:spPr>
      </p:sp>
      <p:sp>
        <p:nvSpPr>
          <p:cNvPr id="17" name="Text 15"/>
          <p:cNvSpPr/>
          <p:nvPr/>
        </p:nvSpPr>
        <p:spPr>
          <a:xfrm>
            <a:off x="632008" y="3383955"/>
            <a:ext cx="3579028"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الأدلة المتاحة على فعاليتها أو نتائجها؟</a:t>
            </a:r>
            <a:endParaRPr lang="ar-SA" sz="1600" dirty="0"/>
          </a:p>
        </p:txBody>
      </p:sp>
      <p:sp>
        <p:nvSpPr>
          <p:cNvPr id="18" name="Text 16"/>
          <p:cNvSpPr/>
          <p:nvPr/>
        </p:nvSpPr>
        <p:spPr>
          <a:xfrm>
            <a:off x="11266404" y="3782913"/>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150" dirty="0">
              <a:latin typeface="Arial" panose="020B0604020202020204" pitchFamily="34" charset="0"/>
              <a:cs typeface="Arial" panose="020B0604020202020204" pitchFamily="34" charset="0"/>
            </a:endParaRPr>
          </a:p>
        </p:txBody>
      </p:sp>
      <p:sp>
        <p:nvSpPr>
          <p:cNvPr id="19" name="Shape 17"/>
          <p:cNvSpPr/>
          <p:nvPr/>
        </p:nvSpPr>
        <p:spPr>
          <a:xfrm>
            <a:off x="7980758" y="4013101"/>
            <a:ext cx="3579028" cy="19050"/>
          </a:xfrm>
          <a:prstGeom prst="rect">
            <a:avLst/>
          </a:prstGeom>
          <a:solidFill>
            <a:srgbClr val="00AEEF"/>
          </a:solidFill>
          <a:ln/>
        </p:spPr>
      </p:sp>
      <p:sp>
        <p:nvSpPr>
          <p:cNvPr id="20" name="Text 18"/>
          <p:cNvSpPr/>
          <p:nvPr/>
        </p:nvSpPr>
        <p:spPr>
          <a:xfrm>
            <a:off x="7980758" y="4124523"/>
            <a:ext cx="3579028"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لماذا تُعد هذه الممارسة جيدة أو واعدة؟</a:t>
            </a:r>
            <a:endParaRPr lang="ar-SA" sz="1600" dirty="0"/>
          </a:p>
        </p:txBody>
      </p:sp>
      <p:sp>
        <p:nvSpPr>
          <p:cNvPr id="21" name="Text 19"/>
          <p:cNvSpPr/>
          <p:nvPr/>
        </p:nvSpPr>
        <p:spPr>
          <a:xfrm>
            <a:off x="7592029" y="3782913"/>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150" dirty="0">
              <a:latin typeface="Arial" panose="020B0604020202020204" pitchFamily="34" charset="0"/>
              <a:cs typeface="Arial" panose="020B0604020202020204" pitchFamily="34" charset="0"/>
            </a:endParaRPr>
          </a:p>
        </p:txBody>
      </p:sp>
      <p:sp>
        <p:nvSpPr>
          <p:cNvPr id="22" name="Shape 20"/>
          <p:cNvSpPr/>
          <p:nvPr/>
        </p:nvSpPr>
        <p:spPr>
          <a:xfrm>
            <a:off x="4306383" y="4013101"/>
            <a:ext cx="3579028" cy="19050"/>
          </a:xfrm>
          <a:prstGeom prst="rect">
            <a:avLst/>
          </a:prstGeom>
          <a:solidFill>
            <a:srgbClr val="00AEEF"/>
          </a:solidFill>
          <a:ln/>
        </p:spPr>
      </p:sp>
      <p:sp>
        <p:nvSpPr>
          <p:cNvPr id="23" name="Text 21"/>
          <p:cNvSpPr/>
          <p:nvPr/>
        </p:nvSpPr>
        <p:spPr>
          <a:xfrm>
            <a:off x="4306383" y="4124523"/>
            <a:ext cx="3579028" cy="343099"/>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العوامل التي ساعدت على نجاحها في سياقها</a:t>
            </a:r>
            <a:endParaRPr lang="ar-JO" altLang="en-US" sz="16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الأصلي؟</a:t>
            </a:r>
            <a:endParaRPr lang="ar-SA" sz="1600" dirty="0"/>
          </a:p>
        </p:txBody>
      </p:sp>
      <p:sp>
        <p:nvSpPr>
          <p:cNvPr id="24" name="Text 22"/>
          <p:cNvSpPr/>
          <p:nvPr/>
        </p:nvSpPr>
        <p:spPr>
          <a:xfrm>
            <a:off x="3917654" y="3782913"/>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06</a:t>
            </a:r>
            <a:endParaRPr lang="en-US" sz="1150" dirty="0">
              <a:latin typeface="Arial" panose="020B0604020202020204" pitchFamily="34" charset="0"/>
              <a:cs typeface="Arial" panose="020B0604020202020204" pitchFamily="34" charset="0"/>
            </a:endParaRPr>
          </a:p>
        </p:txBody>
      </p:sp>
      <p:sp>
        <p:nvSpPr>
          <p:cNvPr id="25" name="Shape 23"/>
          <p:cNvSpPr/>
          <p:nvPr/>
        </p:nvSpPr>
        <p:spPr>
          <a:xfrm>
            <a:off x="632008" y="4013101"/>
            <a:ext cx="3579028" cy="19050"/>
          </a:xfrm>
          <a:prstGeom prst="rect">
            <a:avLst/>
          </a:prstGeom>
          <a:solidFill>
            <a:srgbClr val="00AEEF"/>
          </a:solidFill>
          <a:ln/>
        </p:spPr>
      </p:sp>
      <p:sp>
        <p:nvSpPr>
          <p:cNvPr id="26" name="Text 24"/>
          <p:cNvSpPr/>
          <p:nvPr/>
        </p:nvSpPr>
        <p:spPr>
          <a:xfrm>
            <a:off x="632008" y="4124523"/>
            <a:ext cx="3579028"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عناصر الممارسة التي يمكن نقلها أو تكييفها </a:t>
            </a:r>
            <a:endParaRPr lang="ar-JO" altLang="en-US" sz="1600" dirty="0">
              <a:solidFill>
                <a:srgbClr val="384653"/>
              </a:solidFill>
              <a:latin typeface="WinSoft Pro Medium" pitchFamily="34" charset="0"/>
              <a:ea typeface="WinSoft Pro Medium" pitchFamily="34" charset="-122"/>
              <a:cs typeface="WinSoft Pro Medium" pitchFamily="34" charset="-120"/>
            </a:endParaRPr>
          </a:p>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في سياق الأونروا؟</a:t>
            </a:r>
            <a:endParaRPr lang="ar-SA" sz="1600" dirty="0"/>
          </a:p>
        </p:txBody>
      </p:sp>
      <p:sp>
        <p:nvSpPr>
          <p:cNvPr id="27" name="Text 25"/>
          <p:cNvSpPr/>
          <p:nvPr/>
        </p:nvSpPr>
        <p:spPr>
          <a:xfrm>
            <a:off x="11266404" y="4523482"/>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07</a:t>
            </a:r>
            <a:endParaRPr lang="en-US" sz="1150" dirty="0">
              <a:latin typeface="Arial" panose="020B0604020202020204" pitchFamily="34" charset="0"/>
              <a:cs typeface="Arial" panose="020B0604020202020204" pitchFamily="34" charset="0"/>
            </a:endParaRPr>
          </a:p>
        </p:txBody>
      </p:sp>
      <p:sp>
        <p:nvSpPr>
          <p:cNvPr id="28" name="Shape 26"/>
          <p:cNvSpPr/>
          <p:nvPr/>
        </p:nvSpPr>
        <p:spPr>
          <a:xfrm>
            <a:off x="632008" y="4753670"/>
            <a:ext cx="10927779" cy="19050"/>
          </a:xfrm>
          <a:prstGeom prst="rect">
            <a:avLst/>
          </a:prstGeom>
          <a:solidFill>
            <a:srgbClr val="00AEEF"/>
          </a:solidFill>
          <a:ln/>
        </p:spPr>
      </p:sp>
      <p:sp>
        <p:nvSpPr>
          <p:cNvPr id="29" name="Text 27"/>
          <p:cNvSpPr/>
          <p:nvPr/>
        </p:nvSpPr>
        <p:spPr>
          <a:xfrm>
            <a:off x="632008" y="4865092"/>
            <a:ext cx="10927779"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ما التعديلات أو المتطلبات اللازمة لتطبيقها في سياق الأونروا؟</a:t>
            </a:r>
            <a:endParaRPr lang="ar-SA" sz="1600" dirty="0"/>
          </a:p>
        </p:txBody>
      </p:sp>
      <p:sp>
        <p:nvSpPr>
          <p:cNvPr id="30" name="Shape 28"/>
          <p:cNvSpPr/>
          <p:nvPr/>
        </p:nvSpPr>
        <p:spPr>
          <a:xfrm>
            <a:off x="631908" y="5485507"/>
            <a:ext cx="10927878" cy="1118112"/>
          </a:xfrm>
          <a:prstGeom prst="roundRect">
            <a:avLst>
              <a:gd name="adj" fmla="val 30252"/>
            </a:avLst>
          </a:prstGeom>
          <a:solidFill>
            <a:srgbClr val="D4E9F7"/>
          </a:solidFill>
          <a:ln/>
        </p:spPr>
      </p:sp>
      <p:pic>
        <p:nvPicPr>
          <p:cNvPr id="31" name="Image 0" descr="preencoded.png"/>
          <p:cNvPicPr>
            <a:picLocks noChangeAspect="1"/>
          </p:cNvPicPr>
          <p:nvPr/>
        </p:nvPicPr>
        <p:blipFill>
          <a:blip r:embed="rId2"/>
          <a:stretch>
            <a:fillRect/>
          </a:stretch>
        </p:blipFill>
        <p:spPr>
          <a:xfrm>
            <a:off x="778550" y="5622429"/>
            <a:ext cx="183352" cy="146645"/>
          </a:xfrm>
          <a:prstGeom prst="rect">
            <a:avLst/>
          </a:prstGeom>
        </p:spPr>
      </p:pic>
      <p:sp>
        <p:nvSpPr>
          <p:cNvPr id="32" name="Text 29"/>
          <p:cNvSpPr/>
          <p:nvPr/>
        </p:nvSpPr>
        <p:spPr>
          <a:xfrm>
            <a:off x="1108543" y="5617468"/>
            <a:ext cx="10304602" cy="473075"/>
          </a:xfrm>
          <a:prstGeom prst="rect">
            <a:avLst/>
          </a:prstGeom>
          <a:noFill/>
          <a:ln/>
        </p:spPr>
        <p:txBody>
          <a:bodyPr wrap="square" lIns="0" tIns="0" rIns="0" bIns="0" rtlCol="0" anchor="t"/>
          <a:lstStyle/>
          <a:p>
            <a:pPr marL="0" indent="0" algn="r" rtl="1">
              <a:lnSpc>
                <a:spcPct val="110000"/>
              </a:lnSpc>
              <a:spcAft>
                <a:spcPts val="650"/>
              </a:spcAft>
              <a:buNone/>
            </a:pPr>
            <a:r>
              <a:rPr lang="ar-SA" altLang="en-US" sz="1600" dirty="0">
                <a:solidFill>
                  <a:srgbClr val="000000"/>
                </a:solidFill>
                <a:latin typeface="WinSoft Pro Medium" pitchFamily="34" charset="0"/>
                <a:ea typeface="WinSoft Pro Medium" pitchFamily="34" charset="-122"/>
                <a:cs typeface="WinSoft Pro Medium" pitchFamily="34" charset="-120"/>
              </a:rPr>
              <a:t>مخرج المهمة</a:t>
            </a:r>
            <a:endParaRPr lang="ar-SA" sz="1600" dirty="0"/>
          </a:p>
          <a:p>
            <a:pPr marL="0" indent="0" algn="r" rtl="1">
              <a:lnSpc>
                <a:spcPct val="110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إعداد مصفوفة تقييم أفضل الممارسات تتضمن الممارسة، والبلد/المنظمة، والمشكلة التي تعالجها، والأدلة على فعاليتها، وعوامل النجاح، وإمكانية تطبيقها أو تكييفها في سياق الأونروا.</a:t>
            </a:r>
            <a:endParaRPr lang="ar-SA" sz="1600" dirty="0"/>
          </a:p>
        </p:txBody>
      </p:sp>
    </p:spTree>
    <p:extLst>
      <p:ext uri="{BB962C8B-B14F-4D97-AF65-F5344CB8AC3E}">
        <p14:creationId xmlns:p14="http://schemas.microsoft.com/office/powerpoint/2010/main" val="68399207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46237"/>
            <a:ext cx="5904955" cy="1315244"/>
          </a:xfrm>
          <a:prstGeom prst="rect">
            <a:avLst/>
          </a:prstGeom>
          <a:noFill/>
          <a:ln/>
        </p:spPr>
        <p:txBody>
          <a:bodyPr wrap="square" lIns="0" tIns="0" rIns="0" bIns="0" rtlCol="0" anchor="t">
            <a:normAutofit/>
          </a:bodyPr>
          <a:lstStyle/>
          <a:p>
            <a:pPr marL="0" indent="0" algn="r" rtl="1">
              <a:lnSpc>
                <a:spcPct val="104000"/>
              </a:lnSpc>
              <a:buNone/>
            </a:pPr>
            <a:r>
              <a:rPr lang="ar-SA" altLang="en-US" sz="4100" dirty="0">
                <a:solidFill>
                  <a:srgbClr val="2E3C4E"/>
                </a:solidFill>
                <a:latin typeface="GE SS Two Light" pitchFamily="34" charset="0"/>
                <a:ea typeface="GE SS Two Light" pitchFamily="34" charset="-122"/>
                <a:cs typeface="GE SS Two Light" pitchFamily="34" charset="-120"/>
              </a:rPr>
              <a:t>النشاط</a:t>
            </a:r>
            <a:r>
              <a:rPr lang="en-US" altLang="en-US" sz="4100" dirty="0">
                <a:solidFill>
                  <a:srgbClr val="2E3C4E"/>
                </a:solidFill>
                <a:latin typeface="Myriad "/>
                <a:ea typeface="GE SS Two Light" pitchFamily="34" charset="-122"/>
                <a:cs typeface="GE SS Two Light" pitchFamily="34" charset="-120"/>
              </a:rPr>
              <a:t> 3.1 </a:t>
            </a:r>
            <a:endParaRPr lang="ar-SA" sz="4100" dirty="0"/>
          </a:p>
          <a:p>
            <a:pPr marL="0" indent="0" algn="r" rtl="1">
              <a:lnSpc>
                <a:spcPct val="104000"/>
              </a:lnSpc>
              <a:buNone/>
            </a:pPr>
            <a:r>
              <a:rPr lang="ar-SA" altLang="en-US" sz="4100" b="1" dirty="0">
                <a:solidFill>
                  <a:srgbClr val="2E3C4E"/>
                </a:solidFill>
                <a:latin typeface="GE SS Two Light" pitchFamily="34" charset="0"/>
                <a:ea typeface="GE SS Two Light" pitchFamily="34" charset="-122"/>
                <a:cs typeface="GE SS Two Light" pitchFamily="34" charset="-120"/>
              </a:rPr>
              <a:t>الحالة التطبيقية</a:t>
            </a:r>
            <a:endParaRPr lang="ar-SA" sz="4100" dirty="0"/>
          </a:p>
        </p:txBody>
      </p:sp>
      <p:sp>
        <p:nvSpPr>
          <p:cNvPr id="3" name="Text 1"/>
          <p:cNvSpPr/>
          <p:nvPr/>
        </p:nvSpPr>
        <p:spPr>
          <a:xfrm>
            <a:off x="504825" y="2338585"/>
            <a:ext cx="6032038" cy="606623"/>
          </a:xfrm>
          <a:prstGeom prst="rect">
            <a:avLst/>
          </a:prstGeom>
          <a:noFill/>
          <a:ln/>
        </p:spPr>
        <p:txBody>
          <a:bodyPr wrap="none" lIns="0" tIns="0" rIns="0" bIns="0" rtlCol="0" anchor="t"/>
          <a:lstStyle/>
          <a:p>
            <a:pPr algn="r" rtl="1">
              <a:lnSpc>
                <a:spcPct val="126000"/>
              </a:lnSpc>
            </a:pPr>
            <a:r>
              <a:rPr lang="ar-SA" sz="1550" dirty="0">
                <a:solidFill>
                  <a:srgbClr val="384653"/>
                </a:solidFill>
                <a:latin typeface="WinSoft Pro" panose="020B0604020202020204" charset="-79"/>
                <a:cs typeface="WinSoft Pro" panose="020B0604020202020204" charset="-79"/>
              </a:rPr>
              <a:t>بناء على الشراكات مع أصحاب العمل</a:t>
            </a:r>
            <a:r>
              <a:rPr lang="ar-JO" sz="1550" dirty="0">
                <a:solidFill>
                  <a:srgbClr val="384653"/>
                </a:solidFill>
                <a:latin typeface="WinSoft Pro" panose="020B0604020202020204" charset="-79"/>
                <a:cs typeface="WinSoft Pro" panose="020B0604020202020204" charset="-79"/>
              </a:rPr>
              <a:t> </a:t>
            </a:r>
            <a:r>
              <a:rPr lang="ar-SA" altLang="en-US" sz="1550" dirty="0">
                <a:solidFill>
                  <a:srgbClr val="384653"/>
                </a:solidFill>
                <a:latin typeface="WinSoft Pro" panose="020B0604020202020204" charset="-79"/>
                <a:ea typeface="WinSoft Pro Medium" pitchFamily="34" charset="-122"/>
                <a:cs typeface="WinSoft Pro" panose="020B0604020202020204" charset="-79"/>
              </a:rPr>
              <a:t>تلقى مركز تشغيل طلبًا من إحدى المؤسسات لملء شاغر فني</a:t>
            </a:r>
            <a:endParaRPr lang="en-US" altLang="en-US" sz="1550" dirty="0">
              <a:solidFill>
                <a:srgbClr val="384653"/>
              </a:solidFill>
              <a:latin typeface="WinSoft Pro" panose="020B0604020202020204" charset="-79"/>
              <a:ea typeface="WinSoft Pro Medium" pitchFamily="34" charset="-122"/>
              <a:cs typeface="WinSoft Pro" panose="020B0604020202020204" charset="-79"/>
            </a:endParaRPr>
          </a:p>
          <a:p>
            <a:pPr algn="r" rtl="1">
              <a:lnSpc>
                <a:spcPct val="126000"/>
              </a:lnSpc>
            </a:pPr>
            <a:r>
              <a:rPr lang="ar-SA" altLang="en-US" sz="1550" dirty="0">
                <a:solidFill>
                  <a:srgbClr val="384653"/>
                </a:solidFill>
                <a:latin typeface="WinSoft Pro" panose="020B0604020202020204" charset="-79"/>
                <a:ea typeface="WinSoft Pro Medium" pitchFamily="34" charset="-122"/>
                <a:cs typeface="WinSoft Pro" panose="020B0604020202020204" charset="-79"/>
              </a:rPr>
              <a:t> دعم تقني.</a:t>
            </a:r>
            <a:endParaRPr lang="ar-SA" sz="1550" dirty="0">
              <a:latin typeface="WinSoft Pro" panose="020B0604020202020204" charset="-79"/>
              <a:cs typeface="WinSoft Pro" panose="020B0604020202020204" charset="-79"/>
            </a:endParaRPr>
          </a:p>
        </p:txBody>
      </p:sp>
      <p:sp>
        <p:nvSpPr>
          <p:cNvPr id="4" name="Text 2"/>
          <p:cNvSpPr/>
          <p:nvPr/>
        </p:nvSpPr>
        <p:spPr>
          <a:xfrm>
            <a:off x="631907" y="3078559"/>
            <a:ext cx="5904955" cy="1667470"/>
          </a:xfrm>
          <a:prstGeom prst="rect">
            <a:avLst/>
          </a:prstGeom>
          <a:noFill/>
          <a:ln/>
        </p:spPr>
        <p:txBody>
          <a:bodyPr wrap="square" lIns="0" tIns="0" rIns="0" bIns="0" rtlCol="0" anchor="t">
            <a:normAutofit/>
          </a:bodyPr>
          <a:lstStyle/>
          <a:p>
            <a:pPr marL="0" indent="0" algn="r" rtl="1">
              <a:lnSpc>
                <a:spcPct val="126000"/>
              </a:lnSpc>
              <a:spcAft>
                <a:spcPts val="1250"/>
              </a:spcAft>
              <a:buNone/>
            </a:pPr>
            <a:r>
              <a:rPr lang="ar-SA" altLang="en-US" sz="1550" dirty="0">
                <a:solidFill>
                  <a:srgbClr val="384653"/>
                </a:solidFill>
                <a:latin typeface="WinSoft Pro Medium" pitchFamily="34" charset="0"/>
                <a:ea typeface="WinSoft Pro Medium" pitchFamily="34" charset="-122"/>
                <a:cs typeface="WinSoft Pro Medium" pitchFamily="34" charset="-120"/>
              </a:rPr>
              <a:t>تتضمن الوظيفة عددًا من المتطلبات المتعلقة بالمؤهل والخبرة والمهارات التقنية والقدرة على التعامل مع المستخدمين، إضافة إلى ظروف عمل محددة.</a:t>
            </a:r>
            <a:endParaRPr lang="ar-SA" sz="1550" dirty="0"/>
          </a:p>
          <a:p>
            <a:pPr marL="0" indent="0" algn="r" rtl="1">
              <a:lnSpc>
                <a:spcPct val="126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وفي الوقت نفسه، يوجد خريج من أحد برامج التدريب المهني والتقني يرغب في التقدم للوظيفة، ويتضمن ملفه معلومات عن مؤهله وتدريبه العملي وخبرته ومهاراته وتفضيلاته المهنية.</a:t>
            </a:r>
            <a:endParaRPr lang="ar-SA" sz="1550" dirty="0"/>
          </a:p>
        </p:txBody>
      </p:sp>
      <p:sp>
        <p:nvSpPr>
          <p:cNvPr id="5" name="Shape 3"/>
          <p:cNvSpPr/>
          <p:nvPr/>
        </p:nvSpPr>
        <p:spPr>
          <a:xfrm>
            <a:off x="631908" y="4666258"/>
            <a:ext cx="5904955" cy="1323380"/>
          </a:xfrm>
          <a:prstGeom prst="roundRect">
            <a:avLst>
              <a:gd name="adj" fmla="val 22663"/>
            </a:avLst>
          </a:prstGeom>
          <a:solidFill>
            <a:srgbClr val="B6D6FC"/>
          </a:solidFill>
          <a:ln/>
        </p:spPr>
      </p:sp>
      <p:pic>
        <p:nvPicPr>
          <p:cNvPr id="6" name="Image 0" descr="preencoded.png"/>
          <p:cNvPicPr>
            <a:picLocks noChangeAspect="1"/>
          </p:cNvPicPr>
          <p:nvPr/>
        </p:nvPicPr>
        <p:blipFill>
          <a:blip r:embed="rId2"/>
          <a:stretch>
            <a:fillRect/>
          </a:stretch>
        </p:blipFill>
        <p:spPr>
          <a:xfrm>
            <a:off x="831829" y="4902398"/>
            <a:ext cx="249926" cy="199926"/>
          </a:xfrm>
          <a:prstGeom prst="rect">
            <a:avLst/>
          </a:prstGeom>
        </p:spPr>
      </p:pic>
      <p:sp>
        <p:nvSpPr>
          <p:cNvPr id="7" name="Text 4"/>
          <p:cNvSpPr/>
          <p:nvPr/>
        </p:nvSpPr>
        <p:spPr>
          <a:xfrm>
            <a:off x="1281676" y="4875510"/>
            <a:ext cx="5055267" cy="904875"/>
          </a:xfrm>
          <a:prstGeom prst="rect">
            <a:avLst/>
          </a:prstGeom>
          <a:noFill/>
          <a:ln/>
        </p:spPr>
        <p:txBody>
          <a:bodyPr wrap="square" lIns="0" tIns="0" rIns="0" bIns="0" rtlCol="0" anchor="t">
            <a:normAutofit/>
          </a:bodyPr>
          <a:lstStyle/>
          <a:p>
            <a:pPr marL="0" indent="0" algn="r" rtl="1">
              <a:lnSpc>
                <a:spcPct val="126000"/>
              </a:lnSpc>
              <a:buNone/>
            </a:pPr>
            <a:r>
              <a:rPr lang="ar-SA" altLang="en-US" sz="1550" b="1" dirty="0">
                <a:solidFill>
                  <a:srgbClr val="000000"/>
                </a:solidFill>
                <a:latin typeface="WinSoft Pro Medium" pitchFamily="34" charset="0"/>
                <a:ea typeface="WinSoft Pro Medium" pitchFamily="34" charset="-122"/>
                <a:cs typeface="WinSoft Pro Medium" pitchFamily="34" charset="-120"/>
              </a:rPr>
              <a:t>مهمة المجموعة:</a:t>
            </a:r>
            <a:r>
              <a:rPr lang="ar-SA" altLang="en-US" sz="1550" dirty="0">
                <a:solidFill>
                  <a:srgbClr val="000000"/>
                </a:solidFill>
                <a:latin typeface="WinSoft Pro Medium" pitchFamily="34" charset="0"/>
                <a:ea typeface="WinSoft Pro Medium" pitchFamily="34" charset="-122"/>
                <a:cs typeface="WinSoft Pro Medium" pitchFamily="34" charset="-120"/>
              </a:rPr>
              <a:t> تحديد ما إذا كان الخريج مناسبًا للفرصة، وما إذا كان ينبغي إحالته، وإذا لم يكن مناسبًا بصورة كاملة، فما الإجراء الأنسب قبل الإحالة أو بدلًا منها.</a:t>
            </a:r>
            <a:endParaRPr lang="ar-SA" sz="1550" dirty="0"/>
          </a:p>
        </p:txBody>
      </p:sp>
      <p:pic>
        <p:nvPicPr>
          <p:cNvPr id="8" name="Image 1" descr="preencoded.png"/>
          <p:cNvPicPr>
            <a:picLocks noChangeAspect="1"/>
          </p:cNvPicPr>
          <p:nvPr/>
        </p:nvPicPr>
        <p:blipFill>
          <a:blip r:embed="rId3"/>
          <a:stretch>
            <a:fillRect/>
          </a:stretch>
        </p:blipFill>
        <p:spPr>
          <a:xfrm>
            <a:off x="7484478" y="13252"/>
            <a:ext cx="4707522" cy="6844749"/>
          </a:xfrm>
          <a:prstGeom prst="rect">
            <a:avLst/>
          </a:prstGeom>
        </p:spPr>
      </p:pic>
    </p:spTree>
    <p:extLst>
      <p:ext uri="{BB962C8B-B14F-4D97-AF65-F5344CB8AC3E}">
        <p14:creationId xmlns:p14="http://schemas.microsoft.com/office/powerpoint/2010/main" val="62899648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84337"/>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a:t>
            </a:r>
            <a:r>
              <a:rPr lang="ar-JO" altLang="en-US" sz="4000" dirty="0">
                <a:solidFill>
                  <a:srgbClr val="2E3C4E"/>
                </a:solidFill>
                <a:latin typeface="GE SS Two Light" pitchFamily="34" charset="0"/>
                <a:ea typeface="GE SS Two Light" pitchFamily="34" charset="-122"/>
                <a:cs typeface="GE SS Two Light" pitchFamily="34" charset="-120"/>
              </a:rPr>
              <a:t>نشاط</a:t>
            </a:r>
            <a:r>
              <a:rPr lang="en-US" altLang="en-US" sz="4000" dirty="0">
                <a:solidFill>
                  <a:srgbClr val="2E3C4E"/>
                </a:solidFill>
                <a:latin typeface="Myriad "/>
                <a:ea typeface="GE SS Two Light" pitchFamily="34" charset="-122"/>
                <a:cs typeface="GE SS Two Light" pitchFamily="34" charset="-120"/>
              </a:rPr>
              <a:t>3.1</a:t>
            </a:r>
            <a:r>
              <a:rPr lang="en-US" sz="4000" dirty="0"/>
              <a:t> </a:t>
            </a:r>
            <a:r>
              <a:rPr lang="ar-SA" altLang="en-US" sz="4000" dirty="0">
                <a:solidFill>
                  <a:srgbClr val="2E3C4E"/>
                </a:solidFill>
                <a:latin typeface="GE SS Two Light" pitchFamily="34" charset="0"/>
                <a:ea typeface="GE SS Two Light" pitchFamily="34" charset="-122"/>
                <a:cs typeface="GE SS Two Light" pitchFamily="34" charset="-120"/>
              </a:rPr>
              <a:t> —</a:t>
            </a:r>
            <a:r>
              <a:rPr lang="ar-JO" altLang="en-US" sz="400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خطوات التنفيذ</a:t>
            </a:r>
            <a:endParaRPr lang="ar-SA" sz="3950" dirty="0"/>
          </a:p>
        </p:txBody>
      </p:sp>
      <p:graphicFrame>
        <p:nvGraphicFramePr>
          <p:cNvPr id="3" name="Table 0"/>
          <p:cNvGraphicFramePr>
            <a:graphicFrameLocks noGrp="1"/>
          </p:cNvGraphicFramePr>
          <p:nvPr>
            <p:extLst>
              <p:ext uri="{D42A27DB-BD31-4B8C-83A1-F6EECF244321}">
                <p14:modId xmlns:p14="http://schemas.microsoft.com/office/powerpoint/2010/main" val="877554482"/>
              </p:ext>
            </p:extLst>
          </p:nvPr>
        </p:nvGraphicFramePr>
        <p:xfrm>
          <a:off x="631908" y="1841401"/>
          <a:ext cx="10927879" cy="4371170"/>
        </p:xfrm>
        <a:graphic>
          <a:graphicData uri="http://schemas.openxmlformats.org/drawingml/2006/table">
            <a:tbl>
              <a:tblPr/>
              <a:tblGrid>
                <a:gridCol w="2185576">
                  <a:extLst>
                    <a:ext uri="{9D8B030D-6E8A-4147-A177-3AD203B41FA5}">
                      <a16:colId xmlns:a16="http://schemas.microsoft.com/office/drawing/2014/main" val="20000"/>
                    </a:ext>
                  </a:extLst>
                </a:gridCol>
                <a:gridCol w="1092788">
                  <a:extLst>
                    <a:ext uri="{9D8B030D-6E8A-4147-A177-3AD203B41FA5}">
                      <a16:colId xmlns:a16="http://schemas.microsoft.com/office/drawing/2014/main" val="20001"/>
                    </a:ext>
                  </a:extLst>
                </a:gridCol>
                <a:gridCol w="6010333">
                  <a:extLst>
                    <a:ext uri="{9D8B030D-6E8A-4147-A177-3AD203B41FA5}">
                      <a16:colId xmlns:a16="http://schemas.microsoft.com/office/drawing/2014/main" val="20002"/>
                    </a:ext>
                  </a:extLst>
                </a:gridCol>
                <a:gridCol w="1639182">
                  <a:extLst>
                    <a:ext uri="{9D8B030D-6E8A-4147-A177-3AD203B41FA5}">
                      <a16:colId xmlns:a16="http://schemas.microsoft.com/office/drawing/2014/main" val="20003"/>
                    </a:ext>
                  </a:extLst>
                </a:gridCol>
              </a:tblGrid>
              <a:tr h="495288">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المخرج</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الزمن</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المهمة</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الخطوة</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91009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بطاقة تحليل الوظيفة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متطلبات الوظيفة وتحديد الكفايات والمؤهلات والخبرة والتراخيص وظروف العمل المطلوبة.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 تحليل الشاغر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78222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بطاقة تحليل الباحث</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مراجعة بيانات الباحث والتحقق من مؤهله وخبرته ومهاراته وتفضيلاته.</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2 تحليل ملف الباحث</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مصفوفة المطابقة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30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مقارنة متطلبات الوظيفة ببيانات الباحث وتحديد نقاط التطابق والفجوات.</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3 </a:t>
                      </a:r>
                      <a:r>
                        <a:rPr lang="en-US" sz="2000" dirty="0" err="1">
                          <a:solidFill>
                            <a:srgbClr val="384653"/>
                          </a:solidFill>
                          <a:latin typeface="WinSoft Pro" pitchFamily="34" charset="0"/>
                          <a:ea typeface="WinSoft Pro" pitchFamily="34" charset="-122"/>
                          <a:cs typeface="WinSoft Pro" pitchFamily="34" charset="-120"/>
                        </a:rPr>
                        <a:t>إجراء</a:t>
                      </a:r>
                      <a:r>
                        <a:rPr lang="en-US" sz="2000" dirty="0">
                          <a:solidFill>
                            <a:srgbClr val="384653"/>
                          </a:solidFill>
                          <a:latin typeface="WinSoft Pro" pitchFamily="34" charset="0"/>
                          <a:ea typeface="WinSoft Pro" pitchFamily="34" charset="-122"/>
                          <a:cs typeface="WinSoft Pro" pitchFamily="34" charset="-120"/>
                        </a:rPr>
                        <a:t> المطابقة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78222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قرار المطابقة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مدى ملاءمة الباحث للوظيفة وتوثيق مبررات القرار.</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4اتخاذ قرار المطابقة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77904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قرار الإحالة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المسار المناسب بناءً على نتيجة المطابقة واحتياجات الباحث.</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5 اختيار مسار الإحالة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3715349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026220"/>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a:t>
            </a:r>
            <a:r>
              <a:rPr lang="ar-JO" altLang="en-US" sz="4000" dirty="0">
                <a:solidFill>
                  <a:srgbClr val="2E3C4E"/>
                </a:solidFill>
                <a:latin typeface="GE SS Two Light" pitchFamily="34" charset="0"/>
                <a:ea typeface="GE SS Two Light" pitchFamily="34" charset="-122"/>
                <a:cs typeface="GE SS Two Light" pitchFamily="34" charset="-120"/>
              </a:rPr>
              <a:t>نشاط</a:t>
            </a:r>
            <a:r>
              <a:rPr lang="en-US" altLang="en-US" sz="4000" dirty="0">
                <a:solidFill>
                  <a:srgbClr val="2E3C4E"/>
                </a:solidFill>
                <a:latin typeface="Myriad "/>
                <a:ea typeface="GE SS Two Light" pitchFamily="34" charset="-122"/>
                <a:cs typeface="GE SS Two Light" pitchFamily="34" charset="-120"/>
              </a:rPr>
              <a:t>3.1</a:t>
            </a:r>
            <a:r>
              <a:rPr lang="en-US" sz="4000" dirty="0"/>
              <a:t> </a:t>
            </a:r>
            <a:r>
              <a:rPr lang="ar-SA" altLang="en-US" sz="400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خطوات التنفيذ</a:t>
            </a:r>
            <a:endParaRPr lang="ar-SA" sz="3950" dirty="0"/>
          </a:p>
        </p:txBody>
      </p:sp>
      <p:graphicFrame>
        <p:nvGraphicFramePr>
          <p:cNvPr id="3" name="Table 0"/>
          <p:cNvGraphicFramePr>
            <a:graphicFrameLocks noGrp="1"/>
          </p:cNvGraphicFramePr>
          <p:nvPr>
            <p:extLst>
              <p:ext uri="{D42A27DB-BD31-4B8C-83A1-F6EECF244321}">
                <p14:modId xmlns:p14="http://schemas.microsoft.com/office/powerpoint/2010/main" val="1357411243"/>
              </p:ext>
            </p:extLst>
          </p:nvPr>
        </p:nvGraphicFramePr>
        <p:xfrm>
          <a:off x="631908" y="1983284"/>
          <a:ext cx="10927879" cy="4355267"/>
        </p:xfrm>
        <a:graphic>
          <a:graphicData uri="http://schemas.openxmlformats.org/drawingml/2006/table">
            <a:tbl>
              <a:tblPr/>
              <a:tblGrid>
                <a:gridCol w="2185576">
                  <a:extLst>
                    <a:ext uri="{9D8B030D-6E8A-4147-A177-3AD203B41FA5}">
                      <a16:colId xmlns:a16="http://schemas.microsoft.com/office/drawing/2014/main" val="20000"/>
                    </a:ext>
                  </a:extLst>
                </a:gridCol>
                <a:gridCol w="1092788">
                  <a:extLst>
                    <a:ext uri="{9D8B030D-6E8A-4147-A177-3AD203B41FA5}">
                      <a16:colId xmlns:a16="http://schemas.microsoft.com/office/drawing/2014/main" val="20001"/>
                    </a:ext>
                  </a:extLst>
                </a:gridCol>
                <a:gridCol w="6010333">
                  <a:extLst>
                    <a:ext uri="{9D8B030D-6E8A-4147-A177-3AD203B41FA5}">
                      <a16:colId xmlns:a16="http://schemas.microsoft.com/office/drawing/2014/main" val="20002"/>
                    </a:ext>
                  </a:extLst>
                </a:gridCol>
                <a:gridCol w="1639182">
                  <a:extLst>
                    <a:ext uri="{9D8B030D-6E8A-4147-A177-3AD203B41FA5}">
                      <a16:colId xmlns:a16="http://schemas.microsoft.com/office/drawing/2014/main" val="20003"/>
                    </a:ext>
                  </a:extLst>
                </a:gridCol>
              </a:tblGrid>
              <a:tr h="779046">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المخرج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الزمن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المهمة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الخطوة             </a:t>
                      </a:r>
                      <a:endParaRPr lang="en-US" sz="2400" dirty="0">
                        <a:solidFill>
                          <a:schemeClr val="bg1"/>
                        </a:solidFill>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نموذج إحالة مكتمل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استكمال نموذج الإحالة، بما في ذلك الموافقة والمعلومات التي ستتم مشاركتها والمتابعة.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6  </a:t>
                      </a:r>
                      <a:r>
                        <a:rPr lang="en-US" sz="2000" dirty="0" err="1">
                          <a:solidFill>
                            <a:srgbClr val="384653"/>
                          </a:solidFill>
                          <a:latin typeface="WinSoft Pro" pitchFamily="34" charset="0"/>
                          <a:ea typeface="WinSoft Pro" pitchFamily="34" charset="-122"/>
                          <a:cs typeface="WinSoft Pro" pitchFamily="34" charset="-120"/>
                        </a:rPr>
                        <a:t>توثيق</a:t>
                      </a:r>
                      <a:r>
                        <a:rPr lang="en-US" sz="2000" dirty="0">
                          <a:solidFill>
                            <a:srgbClr val="384653"/>
                          </a:solidFill>
                          <a:latin typeface="WinSoft Pro" pitchFamily="34" charset="0"/>
                          <a:ea typeface="WinSoft Pro" pitchFamily="34" charset="-122"/>
                          <a:cs typeface="WinSoft Pro" pitchFamily="34" charset="-120"/>
                        </a:rPr>
                        <a:t> الإحالة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محاكاة تواصل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محاكاة التواصل مع الباحث عن العمل، وعند الحاجة مع صاحب العمل.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7  التواصل</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9846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خطة متابعة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الإجراء التالي، والمسؤول، وموعد المتابعة، ومؤشر النجاح.</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8  المتابعة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78222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عرض + تغذية راجعة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25 دقيقة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عرض القرار ومبرراته ومناقشة الحالات المختلفة مع الزملاء.</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9  العرض والمناقشة</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779046">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  ملف المطابقة والإحالة والمتابعة             </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               180 دقيقة             </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               المجموع        </a:t>
                      </a:r>
                      <a:endParaRPr lang="en-US" sz="2000" dirty="0">
                        <a:latin typeface="WinSoft Pro" charset="0"/>
                        <a:ea typeface="WinSoft Pro" charset="0"/>
                        <a:cs typeface="WinSoft Pro" charset="0"/>
                      </a:endParaRPr>
                    </a:p>
                  </a:txBody>
                  <a:tcPr marL="191831" marR="191831"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8206742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93849"/>
            <a:ext cx="10927878" cy="482501"/>
          </a:xfrm>
          <a:prstGeom prst="rect">
            <a:avLst/>
          </a:prstGeom>
          <a:noFill/>
          <a:ln/>
        </p:spPr>
        <p:txBody>
          <a:bodyPr wrap="none" lIns="0" tIns="0" rIns="0" bIns="0" rtlCol="0" anchor="t"/>
          <a:lstStyle/>
          <a:p>
            <a:pPr algn="r" rtl="1">
              <a:lnSpc>
                <a:spcPct val="104000"/>
              </a:lnSpc>
            </a:pPr>
            <a:r>
              <a:rPr lang="ar-SA" altLang="en-US" sz="3200" dirty="0">
                <a:solidFill>
                  <a:srgbClr val="2E3C4E"/>
                </a:solidFill>
                <a:latin typeface="GE SS Two Light" pitchFamily="34" charset="0"/>
                <a:ea typeface="GE SS Two Light" pitchFamily="34" charset="-122"/>
                <a:cs typeface="GE SS Two Light" pitchFamily="34" charset="-120"/>
              </a:rPr>
              <a:t>ال</a:t>
            </a:r>
            <a:r>
              <a:rPr lang="ar-JO" altLang="en-US" sz="3200" dirty="0">
                <a:solidFill>
                  <a:srgbClr val="2E3C4E"/>
                </a:solidFill>
                <a:latin typeface="GE SS Two Light" pitchFamily="34" charset="0"/>
                <a:ea typeface="GE SS Two Light" pitchFamily="34" charset="-122"/>
                <a:cs typeface="GE SS Two Light" pitchFamily="34" charset="-120"/>
              </a:rPr>
              <a:t>نشاط</a:t>
            </a:r>
            <a:r>
              <a:rPr lang="en-US" altLang="en-US" sz="3200" dirty="0">
                <a:solidFill>
                  <a:srgbClr val="2E3C4E"/>
                </a:solidFill>
                <a:latin typeface="Myriad "/>
                <a:ea typeface="GE SS Two Light" pitchFamily="34" charset="-122"/>
                <a:cs typeface="GE SS Two Light" pitchFamily="34" charset="-120"/>
              </a:rPr>
              <a:t>3.1</a:t>
            </a:r>
            <a:r>
              <a:rPr lang="en-US" sz="3200" dirty="0"/>
              <a:t> </a:t>
            </a:r>
            <a:r>
              <a:rPr lang="ar-SA" altLang="en-US" sz="3200" dirty="0">
                <a:solidFill>
                  <a:srgbClr val="2E3C4E"/>
                </a:solidFill>
                <a:latin typeface="GE SS Two Light" pitchFamily="34" charset="0"/>
                <a:ea typeface="GE SS Two Light" pitchFamily="34" charset="-122"/>
                <a:cs typeface="GE SS Two Light" pitchFamily="34" charset="-120"/>
              </a:rPr>
              <a:t> —</a:t>
            </a:r>
            <a:endParaRPr lang="ar-SA" sz="3200" dirty="0"/>
          </a:p>
        </p:txBody>
      </p:sp>
      <p:sp>
        <p:nvSpPr>
          <p:cNvPr id="3" name="Text 1"/>
          <p:cNvSpPr/>
          <p:nvPr/>
        </p:nvSpPr>
        <p:spPr>
          <a:xfrm>
            <a:off x="631908" y="1314450"/>
            <a:ext cx="10927878" cy="386060"/>
          </a:xfrm>
          <a:prstGeom prst="rect">
            <a:avLst/>
          </a:prstGeom>
          <a:noFill/>
          <a:ln/>
        </p:spPr>
        <p:txBody>
          <a:bodyPr wrap="none" lIns="0" tIns="0" rIns="0" bIns="0" rtlCol="0" anchor="t"/>
          <a:lstStyle/>
          <a:p>
            <a:pPr marL="0" indent="0" algn="r" rtl="1">
              <a:lnSpc>
                <a:spcPct val="104000"/>
              </a:lnSpc>
              <a:buNone/>
            </a:pPr>
            <a:r>
              <a:rPr lang="ar-SA" altLang="en-US" sz="2400" b="1" dirty="0">
                <a:solidFill>
                  <a:srgbClr val="2E3C4E"/>
                </a:solidFill>
                <a:latin typeface="GE SS Two Light" pitchFamily="34" charset="0"/>
                <a:ea typeface="GE SS Two Light" pitchFamily="34" charset="-122"/>
                <a:cs typeface="GE SS Two Light" pitchFamily="34" charset="-120"/>
              </a:rPr>
              <a:t>أداة 1: مصفوفة تقييم أفضل الممارسات</a:t>
            </a:r>
            <a:endParaRPr lang="ar-SA" sz="2400" dirty="0"/>
          </a:p>
        </p:txBody>
      </p:sp>
      <p:sp>
        <p:nvSpPr>
          <p:cNvPr id="4" name="Shape 2"/>
          <p:cNvSpPr/>
          <p:nvPr/>
        </p:nvSpPr>
        <p:spPr>
          <a:xfrm>
            <a:off x="631908" y="3038376"/>
            <a:ext cx="10927878" cy="19050"/>
          </a:xfrm>
          <a:prstGeom prst="roundRect">
            <a:avLst>
              <a:gd name="adj" fmla="val 49999"/>
            </a:avLst>
          </a:prstGeom>
          <a:solidFill>
            <a:srgbClr val="0094D5"/>
          </a:solidFill>
          <a:ln/>
        </p:spPr>
      </p:sp>
      <p:sp>
        <p:nvSpPr>
          <p:cNvPr id="5" name="Shape 3"/>
          <p:cNvSpPr/>
          <p:nvPr/>
        </p:nvSpPr>
        <p:spPr>
          <a:xfrm>
            <a:off x="10298153" y="1902864"/>
            <a:ext cx="1261634" cy="1387555"/>
          </a:xfrm>
          <a:custGeom>
            <a:avLst/>
            <a:gdLst/>
            <a:ahLst/>
            <a:cxnLst/>
            <a:rect l="l" t="t" r="r" b="b"/>
            <a:pathLst>
              <a:path w="1261634" h="1042491">
                <a:moveTo>
                  <a:pt x="183368" y="0"/>
                </a:moveTo>
                <a:lnTo>
                  <a:pt x="1078266" y="0"/>
                </a:lnTo>
                <a:arcTo wR="183368" hR="183373" stAng="16200000" swAng="5400000"/>
                <a:lnTo>
                  <a:pt x="1261634" y="1042491"/>
                </a:lnTo>
                <a:lnTo>
                  <a:pt x="0" y="1042491"/>
                </a:lnTo>
                <a:lnTo>
                  <a:pt x="0" y="183373"/>
                </a:lnTo>
                <a:arcTo wR="183368" hR="183373" stAng="10800000" swAng="5400000"/>
                <a:close/>
              </a:path>
            </a:pathLst>
          </a:custGeom>
          <a:solidFill>
            <a:srgbClr val="00AEEF"/>
          </a:solidFill>
          <a:ln w="6350">
            <a:solidFill>
              <a:srgbClr val="00AEEF"/>
            </a:solidFill>
            <a:prstDash val="solid"/>
          </a:ln>
        </p:spPr>
      </p:sp>
      <p:sp>
        <p:nvSpPr>
          <p:cNvPr id="6" name="Text 4"/>
          <p:cNvSpPr/>
          <p:nvPr/>
        </p:nvSpPr>
        <p:spPr>
          <a:xfrm>
            <a:off x="10451144" y="2399705"/>
            <a:ext cx="955651" cy="241201"/>
          </a:xfrm>
          <a:prstGeom prst="rect">
            <a:avLst/>
          </a:prstGeom>
          <a:noFill/>
          <a:ln/>
        </p:spPr>
        <p:txBody>
          <a:bodyPr wrap="none" lIns="0" tIns="0" rIns="0" bIns="0" rtlCol="0" anchor="t"/>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الممارسة</a:t>
            </a:r>
            <a:endParaRPr lang="ar-SA" dirty="0">
              <a:solidFill>
                <a:schemeClr val="bg1"/>
              </a:solidFill>
            </a:endParaRPr>
          </a:p>
        </p:txBody>
      </p:sp>
      <p:sp>
        <p:nvSpPr>
          <p:cNvPr id="7" name="Shape 5"/>
          <p:cNvSpPr/>
          <p:nvPr/>
        </p:nvSpPr>
        <p:spPr>
          <a:xfrm>
            <a:off x="8917261" y="3007510"/>
            <a:ext cx="1261733" cy="1040898"/>
          </a:xfrm>
          <a:custGeom>
            <a:avLst/>
            <a:gdLst/>
            <a:ahLst/>
            <a:cxnLst/>
            <a:rect l="l" t="t" r="r" b="b"/>
            <a:pathLst>
              <a:path w="1261733" h="782042">
                <a:moveTo>
                  <a:pt x="0" y="0"/>
                </a:moveTo>
                <a:lnTo>
                  <a:pt x="1261733" y="0"/>
                </a:lnTo>
                <a:lnTo>
                  <a:pt x="1261733" y="598669"/>
                </a:lnTo>
                <a:arcTo wR="183368" hR="183373" stAng="0" swAng="5400000"/>
                <a:lnTo>
                  <a:pt x="183368" y="782042"/>
                </a:lnTo>
                <a:arcTo wR="183368" hR="183373" stAng="5400000" swAng="5400000"/>
                <a:lnTo>
                  <a:pt x="0" y="0"/>
                </a:lnTo>
                <a:close/>
              </a:path>
            </a:pathLst>
          </a:custGeom>
          <a:solidFill>
            <a:srgbClr val="00AEEF"/>
          </a:solidFill>
          <a:ln w="6350">
            <a:solidFill>
              <a:srgbClr val="00AEEF"/>
            </a:solidFill>
            <a:prstDash val="solid"/>
          </a:ln>
        </p:spPr>
      </p:sp>
      <p:sp>
        <p:nvSpPr>
          <p:cNvPr id="8" name="Text 6"/>
          <p:cNvSpPr/>
          <p:nvPr/>
        </p:nvSpPr>
        <p:spPr>
          <a:xfrm>
            <a:off x="9070252" y="3204071"/>
            <a:ext cx="955750" cy="4824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البلد/ المنظمة</a:t>
            </a:r>
            <a:endParaRPr lang="ar-SA" dirty="0">
              <a:solidFill>
                <a:schemeClr val="bg1"/>
              </a:solidFill>
            </a:endParaRPr>
          </a:p>
        </p:txBody>
      </p:sp>
      <p:sp>
        <p:nvSpPr>
          <p:cNvPr id="9" name="Shape 7"/>
          <p:cNvSpPr/>
          <p:nvPr/>
        </p:nvSpPr>
        <p:spPr>
          <a:xfrm>
            <a:off x="7536368" y="1906049"/>
            <a:ext cx="1261733" cy="1361936"/>
          </a:xfrm>
          <a:custGeom>
            <a:avLst/>
            <a:gdLst/>
            <a:ahLst/>
            <a:cxnLst/>
            <a:rect l="l" t="t" r="r" b="b"/>
            <a:pathLst>
              <a:path w="1261733" h="1023243">
                <a:moveTo>
                  <a:pt x="183368" y="0"/>
                </a:moveTo>
                <a:lnTo>
                  <a:pt x="1078365" y="0"/>
                </a:lnTo>
                <a:arcTo wR="183368" hR="183373" stAng="16200000" swAng="5400000"/>
                <a:lnTo>
                  <a:pt x="1261733" y="1023243"/>
                </a:lnTo>
                <a:lnTo>
                  <a:pt x="0" y="1023243"/>
                </a:lnTo>
                <a:lnTo>
                  <a:pt x="0" y="183373"/>
                </a:lnTo>
                <a:arcTo wR="183368" hR="183373" stAng="10800000" swAng="5400000"/>
                <a:close/>
              </a:path>
            </a:pathLst>
          </a:custGeom>
          <a:solidFill>
            <a:srgbClr val="00AEEF"/>
          </a:solidFill>
          <a:ln w="6350">
            <a:solidFill>
              <a:srgbClr val="00AEEF"/>
            </a:solidFill>
            <a:prstDash val="solid"/>
          </a:ln>
        </p:spPr>
      </p:sp>
      <p:sp>
        <p:nvSpPr>
          <p:cNvPr id="10" name="Text 8"/>
          <p:cNvSpPr/>
          <p:nvPr/>
        </p:nvSpPr>
        <p:spPr>
          <a:xfrm>
            <a:off x="7689360" y="2148880"/>
            <a:ext cx="955750" cy="723602"/>
          </a:xfrm>
          <a:prstGeom prst="rect">
            <a:avLst/>
          </a:prstGeom>
          <a:noFill/>
          <a:ln/>
        </p:spPr>
        <p:txBody>
          <a:bodyPr wrap="square" lIns="0" tIns="0" rIns="0" bIns="0" rtlCol="0" anchor="t">
            <a:normAutofit fontScale="92500"/>
          </a:bodyPr>
          <a:lstStyle/>
          <a:p>
            <a:pPr marL="0" indent="0" algn="ctr" rtl="1">
              <a:lnSpc>
                <a:spcPct val="104000"/>
              </a:lnSpc>
              <a:buNone/>
            </a:pPr>
            <a:r>
              <a:rPr lang="ar-SA" altLang="en-US" sz="1600" dirty="0">
                <a:solidFill>
                  <a:schemeClr val="bg1"/>
                </a:solidFill>
                <a:latin typeface="GE SS Two Light" pitchFamily="34" charset="0"/>
                <a:ea typeface="GE SS Two Light" pitchFamily="34" charset="-122"/>
                <a:cs typeface="GE SS Two Light" pitchFamily="34" charset="-120"/>
              </a:rPr>
              <a:t>المشكلة/ الحاجة التي تعالجها</a:t>
            </a:r>
            <a:endParaRPr lang="ar-SA" sz="1600" dirty="0">
              <a:solidFill>
                <a:schemeClr val="bg1"/>
              </a:solidFill>
            </a:endParaRPr>
          </a:p>
        </p:txBody>
      </p:sp>
      <p:sp>
        <p:nvSpPr>
          <p:cNvPr id="11" name="Shape 9"/>
          <p:cNvSpPr/>
          <p:nvPr/>
        </p:nvSpPr>
        <p:spPr>
          <a:xfrm>
            <a:off x="6155476" y="3007510"/>
            <a:ext cx="1261733" cy="1040898"/>
          </a:xfrm>
          <a:custGeom>
            <a:avLst/>
            <a:gdLst/>
            <a:ahLst/>
            <a:cxnLst/>
            <a:rect l="l" t="t" r="r" b="b"/>
            <a:pathLst>
              <a:path w="1261733" h="782042">
                <a:moveTo>
                  <a:pt x="0" y="0"/>
                </a:moveTo>
                <a:lnTo>
                  <a:pt x="1261733" y="0"/>
                </a:lnTo>
                <a:lnTo>
                  <a:pt x="1261733" y="598669"/>
                </a:lnTo>
                <a:arcTo wR="183368" hR="183373" stAng="0" swAng="5400000"/>
                <a:lnTo>
                  <a:pt x="183368" y="782042"/>
                </a:lnTo>
                <a:arcTo wR="183368" hR="183373" stAng="5400000" swAng="5400000"/>
                <a:lnTo>
                  <a:pt x="0" y="0"/>
                </a:lnTo>
                <a:close/>
              </a:path>
            </a:pathLst>
          </a:custGeom>
          <a:solidFill>
            <a:srgbClr val="00AEEF"/>
          </a:solidFill>
          <a:ln w="6350">
            <a:solidFill>
              <a:srgbClr val="00AEEF"/>
            </a:solidFill>
            <a:prstDash val="solid"/>
          </a:ln>
        </p:spPr>
      </p:sp>
      <p:sp>
        <p:nvSpPr>
          <p:cNvPr id="12" name="Text 10"/>
          <p:cNvSpPr/>
          <p:nvPr/>
        </p:nvSpPr>
        <p:spPr>
          <a:xfrm>
            <a:off x="6308468" y="3204071"/>
            <a:ext cx="955750" cy="4824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كيفية التطبيق</a:t>
            </a:r>
            <a:endParaRPr lang="ar-SA" dirty="0">
              <a:solidFill>
                <a:schemeClr val="bg1"/>
              </a:solidFill>
            </a:endParaRPr>
          </a:p>
        </p:txBody>
      </p:sp>
      <p:sp>
        <p:nvSpPr>
          <p:cNvPr id="13" name="Shape 11"/>
          <p:cNvSpPr/>
          <p:nvPr/>
        </p:nvSpPr>
        <p:spPr>
          <a:xfrm>
            <a:off x="4774584" y="1904456"/>
            <a:ext cx="1261733" cy="1374746"/>
          </a:xfrm>
          <a:custGeom>
            <a:avLst/>
            <a:gdLst/>
            <a:ahLst/>
            <a:cxnLst/>
            <a:rect l="l" t="t" r="r" b="b"/>
            <a:pathLst>
              <a:path w="1261733" h="1032867">
                <a:moveTo>
                  <a:pt x="183368" y="0"/>
                </a:moveTo>
                <a:lnTo>
                  <a:pt x="1078365" y="0"/>
                </a:lnTo>
                <a:arcTo wR="183368" hR="183373" stAng="16200000" swAng="5400000"/>
                <a:lnTo>
                  <a:pt x="1261733" y="1032867"/>
                </a:lnTo>
                <a:lnTo>
                  <a:pt x="0" y="1032867"/>
                </a:lnTo>
                <a:lnTo>
                  <a:pt x="0" y="183373"/>
                </a:lnTo>
                <a:arcTo wR="183368" hR="183373" stAng="10800000" swAng="5400000"/>
                <a:close/>
              </a:path>
            </a:pathLst>
          </a:custGeom>
          <a:solidFill>
            <a:srgbClr val="00AEEF"/>
          </a:solidFill>
          <a:ln w="6350">
            <a:solidFill>
              <a:srgbClr val="00AEEF"/>
            </a:solidFill>
            <a:prstDash val="solid"/>
          </a:ln>
        </p:spPr>
      </p:sp>
      <p:sp>
        <p:nvSpPr>
          <p:cNvPr id="14" name="Text 12"/>
          <p:cNvSpPr/>
          <p:nvPr/>
        </p:nvSpPr>
        <p:spPr>
          <a:xfrm>
            <a:off x="4927576" y="2399705"/>
            <a:ext cx="955750" cy="4824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الأدلة على الفعالية</a:t>
            </a:r>
            <a:endParaRPr lang="ar-SA" dirty="0">
              <a:solidFill>
                <a:schemeClr val="bg1"/>
              </a:solidFill>
            </a:endParaRPr>
          </a:p>
        </p:txBody>
      </p:sp>
      <p:sp>
        <p:nvSpPr>
          <p:cNvPr id="15" name="Shape 13"/>
          <p:cNvSpPr/>
          <p:nvPr/>
        </p:nvSpPr>
        <p:spPr>
          <a:xfrm>
            <a:off x="3393692" y="3007510"/>
            <a:ext cx="1261733" cy="1040898"/>
          </a:xfrm>
          <a:custGeom>
            <a:avLst/>
            <a:gdLst/>
            <a:ahLst/>
            <a:cxnLst/>
            <a:rect l="l" t="t" r="r" b="b"/>
            <a:pathLst>
              <a:path w="1261733" h="782042">
                <a:moveTo>
                  <a:pt x="0" y="0"/>
                </a:moveTo>
                <a:lnTo>
                  <a:pt x="1261733" y="0"/>
                </a:lnTo>
                <a:lnTo>
                  <a:pt x="1261733" y="598669"/>
                </a:lnTo>
                <a:arcTo wR="183368" hR="183373" stAng="0" swAng="5400000"/>
                <a:lnTo>
                  <a:pt x="183368" y="782042"/>
                </a:lnTo>
                <a:arcTo wR="183368" hR="183373" stAng="5400000" swAng="5400000"/>
                <a:lnTo>
                  <a:pt x="0" y="0"/>
                </a:lnTo>
                <a:close/>
              </a:path>
            </a:pathLst>
          </a:custGeom>
          <a:solidFill>
            <a:srgbClr val="00AEEF"/>
          </a:solidFill>
          <a:ln w="6350">
            <a:solidFill>
              <a:srgbClr val="00AEEF"/>
            </a:solidFill>
            <a:prstDash val="solid"/>
          </a:ln>
        </p:spPr>
      </p:sp>
      <p:sp>
        <p:nvSpPr>
          <p:cNvPr id="16" name="Text 14"/>
          <p:cNvSpPr/>
          <p:nvPr/>
        </p:nvSpPr>
        <p:spPr>
          <a:xfrm>
            <a:off x="3546684" y="3204071"/>
            <a:ext cx="955750" cy="4824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عوامل نجاحها</a:t>
            </a:r>
            <a:endParaRPr lang="ar-SA" dirty="0">
              <a:solidFill>
                <a:schemeClr val="bg1"/>
              </a:solidFill>
            </a:endParaRPr>
          </a:p>
        </p:txBody>
      </p:sp>
      <p:sp>
        <p:nvSpPr>
          <p:cNvPr id="17" name="Shape 15"/>
          <p:cNvSpPr/>
          <p:nvPr/>
        </p:nvSpPr>
        <p:spPr>
          <a:xfrm>
            <a:off x="2012800" y="1906049"/>
            <a:ext cx="1261733" cy="1361936"/>
          </a:xfrm>
          <a:custGeom>
            <a:avLst/>
            <a:gdLst/>
            <a:ahLst/>
            <a:cxnLst/>
            <a:rect l="l" t="t" r="r" b="b"/>
            <a:pathLst>
              <a:path w="1261733" h="1023243">
                <a:moveTo>
                  <a:pt x="183368" y="0"/>
                </a:moveTo>
                <a:lnTo>
                  <a:pt x="1078365" y="0"/>
                </a:lnTo>
                <a:arcTo wR="183368" hR="183373" stAng="16200000" swAng="5400000"/>
                <a:lnTo>
                  <a:pt x="1261733" y="1023243"/>
                </a:lnTo>
                <a:lnTo>
                  <a:pt x="0" y="1023243"/>
                </a:lnTo>
                <a:lnTo>
                  <a:pt x="0" y="183373"/>
                </a:lnTo>
                <a:arcTo wR="183368" hR="183373" stAng="10800000" swAng="5400000"/>
                <a:close/>
              </a:path>
            </a:pathLst>
          </a:custGeom>
          <a:solidFill>
            <a:srgbClr val="00AEEF"/>
          </a:solidFill>
          <a:ln w="6350">
            <a:solidFill>
              <a:srgbClr val="00AEEF"/>
            </a:solidFill>
            <a:prstDash val="solid"/>
          </a:ln>
        </p:spPr>
      </p:sp>
      <p:sp>
        <p:nvSpPr>
          <p:cNvPr id="18" name="Text 16"/>
          <p:cNvSpPr/>
          <p:nvPr/>
        </p:nvSpPr>
        <p:spPr>
          <a:xfrm>
            <a:off x="2165792" y="2148880"/>
            <a:ext cx="955750" cy="723602"/>
          </a:xfrm>
          <a:prstGeom prst="rect">
            <a:avLst/>
          </a:prstGeom>
          <a:noFill/>
          <a:ln/>
        </p:spPr>
        <p:txBody>
          <a:bodyPr wrap="square" lIns="0" tIns="0" rIns="0" bIns="0" rtlCol="0" anchor="t">
            <a:normAutofit fontScale="92500" lnSpcReduction="20000"/>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إمكانية تطبيقها في الأونروا</a:t>
            </a:r>
            <a:endParaRPr lang="ar-SA" dirty="0">
              <a:solidFill>
                <a:schemeClr val="bg1"/>
              </a:solidFill>
            </a:endParaRPr>
          </a:p>
        </p:txBody>
      </p:sp>
      <p:sp>
        <p:nvSpPr>
          <p:cNvPr id="19" name="Shape 17"/>
          <p:cNvSpPr/>
          <p:nvPr/>
        </p:nvSpPr>
        <p:spPr>
          <a:xfrm>
            <a:off x="631908" y="3007510"/>
            <a:ext cx="1261733" cy="1040898"/>
          </a:xfrm>
          <a:custGeom>
            <a:avLst/>
            <a:gdLst/>
            <a:ahLst/>
            <a:cxnLst/>
            <a:rect l="l" t="t" r="r" b="b"/>
            <a:pathLst>
              <a:path w="1261733" h="782042">
                <a:moveTo>
                  <a:pt x="0" y="0"/>
                </a:moveTo>
                <a:lnTo>
                  <a:pt x="1261733" y="0"/>
                </a:lnTo>
                <a:lnTo>
                  <a:pt x="1261733" y="598669"/>
                </a:lnTo>
                <a:arcTo wR="183368" hR="183373" stAng="0" swAng="5400000"/>
                <a:lnTo>
                  <a:pt x="183368" y="782042"/>
                </a:lnTo>
                <a:arcTo wR="183368" hR="183373" stAng="5400000" swAng="5400000"/>
                <a:lnTo>
                  <a:pt x="0" y="0"/>
                </a:lnTo>
                <a:close/>
              </a:path>
            </a:pathLst>
          </a:custGeom>
          <a:solidFill>
            <a:srgbClr val="00AEEF"/>
          </a:solidFill>
          <a:ln w="6350">
            <a:solidFill>
              <a:srgbClr val="00AEEF"/>
            </a:solidFill>
            <a:prstDash val="solid"/>
          </a:ln>
        </p:spPr>
      </p:sp>
      <p:sp>
        <p:nvSpPr>
          <p:cNvPr id="20" name="Text 18"/>
          <p:cNvSpPr/>
          <p:nvPr/>
        </p:nvSpPr>
        <p:spPr>
          <a:xfrm>
            <a:off x="784900" y="3204071"/>
            <a:ext cx="955750" cy="482402"/>
          </a:xfrm>
          <a:prstGeom prst="rect">
            <a:avLst/>
          </a:prstGeom>
          <a:noFill/>
          <a:ln/>
        </p:spPr>
        <p:txBody>
          <a:bodyPr wrap="square" lIns="0" tIns="0" rIns="0" bIns="0" rtlCol="0" anchor="t">
            <a:noAutofit/>
          </a:bodyPr>
          <a:lstStyle/>
          <a:p>
            <a:pPr marL="0" indent="0" algn="ctr" rtl="1">
              <a:lnSpc>
                <a:spcPct val="104000"/>
              </a:lnSpc>
              <a:buNone/>
            </a:pPr>
            <a:r>
              <a:rPr lang="ar-SA" altLang="en-US" dirty="0">
                <a:solidFill>
                  <a:schemeClr val="bg1"/>
                </a:solidFill>
                <a:latin typeface="GE SS Two Light" pitchFamily="34" charset="0"/>
                <a:ea typeface="GE SS Two Light" pitchFamily="34" charset="-122"/>
                <a:cs typeface="GE SS Two Light" pitchFamily="34" charset="-120"/>
              </a:rPr>
              <a:t>التكييف المطلوب</a:t>
            </a:r>
            <a:endParaRPr lang="ar-SA" dirty="0">
              <a:solidFill>
                <a:schemeClr val="bg1"/>
              </a:solidFill>
            </a:endParaRPr>
          </a:p>
        </p:txBody>
      </p:sp>
      <p:sp>
        <p:nvSpPr>
          <p:cNvPr id="21" name="Text 19"/>
          <p:cNvSpPr/>
          <p:nvPr/>
        </p:nvSpPr>
        <p:spPr>
          <a:xfrm>
            <a:off x="631908" y="4191435"/>
            <a:ext cx="10927878" cy="289520"/>
          </a:xfrm>
          <a:prstGeom prst="rect">
            <a:avLst/>
          </a:prstGeom>
          <a:noFill/>
          <a:ln/>
        </p:spPr>
        <p:txBody>
          <a:bodyPr wrap="none" lIns="0" tIns="0" rIns="0" bIns="0" rtlCol="0" anchor="t"/>
          <a:lstStyle/>
          <a:p>
            <a:pPr marL="0" indent="0" algn="r" rtl="1">
              <a:lnSpc>
                <a:spcPct val="104000"/>
              </a:lnSpc>
              <a:buNone/>
            </a:pPr>
            <a:r>
              <a:rPr lang="ar-SA" altLang="en-US" sz="1800" dirty="0">
                <a:solidFill>
                  <a:srgbClr val="2E3C4E"/>
                </a:solidFill>
                <a:latin typeface="GE SS Two Light" pitchFamily="34" charset="0"/>
                <a:ea typeface="GE SS Two Light" pitchFamily="34" charset="-122"/>
                <a:cs typeface="GE SS Two Light" pitchFamily="34" charset="-120"/>
              </a:rPr>
              <a:t> النهائي على الممارسة</a:t>
            </a:r>
            <a:endParaRPr lang="ar-SA" sz="1800" dirty="0"/>
          </a:p>
        </p:txBody>
      </p:sp>
      <p:sp>
        <p:nvSpPr>
          <p:cNvPr id="23" name="Text 20"/>
          <p:cNvSpPr/>
          <p:nvPr/>
        </p:nvSpPr>
        <p:spPr>
          <a:xfrm>
            <a:off x="7996633" y="4650433"/>
            <a:ext cx="3086519"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قابلة للتطبيق كما هي</a:t>
            </a:r>
            <a:endParaRPr lang="ar-SA" sz="1600" dirty="0"/>
          </a:p>
        </p:txBody>
      </p:sp>
      <p:sp>
        <p:nvSpPr>
          <p:cNvPr id="25" name="Text 21"/>
          <p:cNvSpPr/>
          <p:nvPr/>
        </p:nvSpPr>
        <p:spPr>
          <a:xfrm>
            <a:off x="4314320" y="4650433"/>
            <a:ext cx="3086519"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قابلة للتطبيق بعد التكييف</a:t>
            </a:r>
            <a:endParaRPr lang="ar-SA" sz="1600" dirty="0"/>
          </a:p>
        </p:txBody>
      </p:sp>
      <p:sp>
        <p:nvSpPr>
          <p:cNvPr id="27" name="Text 22"/>
          <p:cNvSpPr/>
          <p:nvPr/>
        </p:nvSpPr>
        <p:spPr>
          <a:xfrm>
            <a:off x="632008" y="4650433"/>
            <a:ext cx="3086519" cy="193675"/>
          </a:xfrm>
          <a:prstGeom prst="rect">
            <a:avLst/>
          </a:prstGeom>
          <a:noFill/>
          <a:ln/>
        </p:spPr>
        <p:txBody>
          <a:bodyPr wrap="none" lIns="0" tIns="0" rIns="0" bIns="0" rtlCol="0" anchor="t"/>
          <a:lstStyle/>
          <a:p>
            <a:pPr marL="0" indent="0" algn="r" rtl="1">
              <a:lnSpc>
                <a:spcPct val="110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 غير مناسبة للسياق الحالي</a:t>
            </a:r>
            <a:endParaRPr lang="ar-SA" sz="1600" dirty="0"/>
          </a:p>
        </p:txBody>
      </p:sp>
      <p:sp>
        <p:nvSpPr>
          <p:cNvPr id="28" name="Text 23"/>
          <p:cNvSpPr/>
          <p:nvPr/>
        </p:nvSpPr>
        <p:spPr>
          <a:xfrm>
            <a:off x="631908" y="5098951"/>
            <a:ext cx="10927878" cy="581025"/>
          </a:xfrm>
          <a:prstGeom prst="rect">
            <a:avLst/>
          </a:prstGeom>
          <a:noFill/>
          <a:ln/>
        </p:spPr>
        <p:txBody>
          <a:bodyPr wrap="square" lIns="0" tIns="0" rIns="0" bIns="0" rtlCol="0" anchor="t">
            <a:normAutofit/>
          </a:bodyPr>
          <a:lstStyle/>
          <a:p>
            <a:pPr marL="0" indent="0" algn="r" rtl="1">
              <a:lnSpc>
                <a:spcPct val="110000"/>
              </a:lnSpc>
              <a:buNone/>
            </a:pPr>
            <a:r>
              <a:rPr lang="ar-SA" altLang="en-US" sz="1150" b="1" dirty="0">
                <a:solidFill>
                  <a:srgbClr val="384653"/>
                </a:solidFill>
                <a:latin typeface="WinSoft Pro Medium" pitchFamily="34" charset="0"/>
                <a:ea typeface="WinSoft Pro Medium" pitchFamily="34" charset="-122"/>
                <a:cs typeface="WinSoft Pro Medium" pitchFamily="34" charset="-120"/>
              </a:rPr>
              <a:t>مبررات الحكم والأدلة:</a:t>
            </a:r>
            <a:endParaRPr lang="ar-SA" sz="1150" dirty="0"/>
          </a:p>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a:t>
            </a:r>
            <a:endParaRPr lang="ar-SA" sz="1150" dirty="0"/>
          </a:p>
          <a:p>
            <a:pPr marL="0" indent="0" algn="r" rtl="1">
              <a:lnSpc>
                <a:spcPct val="11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a:t>
            </a:r>
            <a:endParaRPr lang="ar-SA" sz="1150" dirty="0"/>
          </a:p>
        </p:txBody>
      </p:sp>
    </p:spTree>
    <p:extLst>
      <p:ext uri="{BB962C8B-B14F-4D97-AF65-F5344CB8AC3E}">
        <p14:creationId xmlns:p14="http://schemas.microsoft.com/office/powerpoint/2010/main" val="95790906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61802"/>
            <a:ext cx="10927878" cy="482501"/>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ال</a:t>
            </a:r>
            <a:r>
              <a:rPr lang="ar-JO" altLang="en-US" sz="2800" dirty="0">
                <a:solidFill>
                  <a:srgbClr val="2E3C4E"/>
                </a:solidFill>
                <a:latin typeface="GE SS Two Light" pitchFamily="34" charset="0"/>
                <a:ea typeface="GE SS Two Light" pitchFamily="34" charset="-122"/>
                <a:cs typeface="GE SS Two Light" pitchFamily="34" charset="-120"/>
              </a:rPr>
              <a:t>نشاط</a:t>
            </a:r>
            <a:r>
              <a:rPr lang="en-US" altLang="en-US" sz="2800" dirty="0">
                <a:solidFill>
                  <a:srgbClr val="2E3C4E"/>
                </a:solidFill>
                <a:latin typeface="Myriad "/>
                <a:ea typeface="GE SS Two Light" pitchFamily="34" charset="-122"/>
                <a:cs typeface="GE SS Two Light" pitchFamily="34" charset="-120"/>
              </a:rPr>
              <a:t>3.1</a:t>
            </a:r>
            <a:r>
              <a:rPr lang="en-US" sz="2800" dirty="0"/>
              <a:t> </a:t>
            </a:r>
            <a:r>
              <a:rPr lang="ar-SA" altLang="en-US" sz="2800" dirty="0">
                <a:solidFill>
                  <a:srgbClr val="2E3C4E"/>
                </a:solidFill>
                <a:latin typeface="GE SS Two Light" pitchFamily="34" charset="0"/>
                <a:ea typeface="GE SS Two Light" pitchFamily="34" charset="-122"/>
                <a:cs typeface="GE SS Two Light" pitchFamily="34" charset="-120"/>
              </a:rPr>
              <a:t> —</a:t>
            </a:r>
            <a:endParaRPr lang="ar-SA" sz="2800" dirty="0"/>
          </a:p>
        </p:txBody>
      </p:sp>
      <p:sp>
        <p:nvSpPr>
          <p:cNvPr id="3" name="Shape 1"/>
          <p:cNvSpPr/>
          <p:nvPr/>
        </p:nvSpPr>
        <p:spPr>
          <a:xfrm>
            <a:off x="6143571" y="1215926"/>
            <a:ext cx="5416216" cy="1334492"/>
          </a:xfrm>
          <a:prstGeom prst="roundRect">
            <a:avLst>
              <a:gd name="adj" fmla="val 16489"/>
            </a:avLst>
          </a:prstGeom>
          <a:solidFill>
            <a:srgbClr val="FFFFFF"/>
          </a:solidFill>
          <a:ln w="19050">
            <a:solidFill>
              <a:srgbClr val="00AEEF"/>
            </a:solidFill>
            <a:prstDash val="solid"/>
          </a:ln>
        </p:spPr>
      </p:sp>
      <p:sp>
        <p:nvSpPr>
          <p:cNvPr id="4" name="Text 2"/>
          <p:cNvSpPr/>
          <p:nvPr/>
        </p:nvSpPr>
        <p:spPr>
          <a:xfrm>
            <a:off x="6309262" y="1381621"/>
            <a:ext cx="5084834" cy="482501"/>
          </a:xfrm>
          <a:prstGeom prst="rect">
            <a:avLst/>
          </a:prstGeom>
          <a:noFill/>
          <a:ln/>
        </p:spPr>
        <p:txBody>
          <a:bodyPr wrap="none" lIns="0" tIns="0" rIns="0" bIns="0" rtlCol="0" anchor="t"/>
          <a:lstStyle/>
          <a:p>
            <a:pPr marL="0" indent="0" algn="r" rtl="1">
              <a:lnSpc>
                <a:spcPct val="104000"/>
              </a:lnSpc>
              <a:buNone/>
            </a:pPr>
            <a:r>
              <a:rPr lang="ar-SA" altLang="en-US" sz="3000" b="1" dirty="0">
                <a:solidFill>
                  <a:srgbClr val="384653"/>
                </a:solidFill>
                <a:latin typeface="GE SS Two Light" pitchFamily="34" charset="0"/>
                <a:ea typeface="GE SS Two Light" pitchFamily="34" charset="-122"/>
                <a:cs typeface="GE SS Two Light" pitchFamily="34" charset="-120"/>
              </a:rPr>
              <a:t>أداة </a:t>
            </a:r>
            <a:r>
              <a:rPr lang="en-US" altLang="en-US" sz="3000" b="1" dirty="0">
                <a:solidFill>
                  <a:srgbClr val="384653"/>
                </a:solidFill>
                <a:latin typeface="Myriad "/>
                <a:ea typeface="GE SS Two Light" pitchFamily="34" charset="-122"/>
                <a:cs typeface="GE SS Two Light" pitchFamily="34" charset="-120"/>
              </a:rPr>
              <a:t>2</a:t>
            </a:r>
            <a:r>
              <a:rPr lang="ar-SA" altLang="en-US" sz="3000" b="1" dirty="0">
                <a:solidFill>
                  <a:srgbClr val="384653"/>
                </a:solidFill>
                <a:latin typeface="GE SS Two Light" pitchFamily="34" charset="0"/>
                <a:ea typeface="GE SS Two Light" pitchFamily="34" charset="-122"/>
                <a:cs typeface="GE SS Two Light" pitchFamily="34" charset="-120"/>
              </a:rPr>
              <a:t>:</a:t>
            </a:r>
            <a:endParaRPr lang="ar-SA" sz="3000" dirty="0"/>
          </a:p>
        </p:txBody>
      </p:sp>
      <p:sp>
        <p:nvSpPr>
          <p:cNvPr id="5" name="Text 3"/>
          <p:cNvSpPr/>
          <p:nvPr/>
        </p:nvSpPr>
        <p:spPr>
          <a:xfrm>
            <a:off x="6309262" y="1902222"/>
            <a:ext cx="5084834" cy="482501"/>
          </a:xfrm>
          <a:prstGeom prst="rect">
            <a:avLst/>
          </a:prstGeom>
          <a:noFill/>
          <a:ln/>
        </p:spPr>
        <p:txBody>
          <a:bodyPr wrap="none" lIns="0" tIns="0" rIns="0" bIns="0" rtlCol="0" anchor="t"/>
          <a:lstStyle/>
          <a:p>
            <a:pPr marL="0" indent="0" algn="r" rtl="1">
              <a:lnSpc>
                <a:spcPct val="104000"/>
              </a:lnSpc>
              <a:buNone/>
            </a:pPr>
            <a:r>
              <a:rPr lang="ar-SA" altLang="en-US" sz="3000" b="1" dirty="0">
                <a:solidFill>
                  <a:srgbClr val="384653"/>
                </a:solidFill>
                <a:latin typeface="GE SS Two Light" pitchFamily="34" charset="0"/>
                <a:ea typeface="GE SS Two Light" pitchFamily="34" charset="-122"/>
                <a:cs typeface="GE SS Two Light" pitchFamily="34" charset="-120"/>
              </a:rPr>
              <a:t> تحليل الوظيفة</a:t>
            </a:r>
            <a:endParaRPr lang="ar-SA" sz="3000" dirty="0"/>
          </a:p>
        </p:txBody>
      </p:sp>
      <p:sp>
        <p:nvSpPr>
          <p:cNvPr id="6" name="Shape 4"/>
          <p:cNvSpPr/>
          <p:nvPr/>
        </p:nvSpPr>
        <p:spPr>
          <a:xfrm>
            <a:off x="631908" y="1215926"/>
            <a:ext cx="5416315" cy="1334492"/>
          </a:xfrm>
          <a:prstGeom prst="roundRect">
            <a:avLst>
              <a:gd name="adj" fmla="val 16489"/>
            </a:avLst>
          </a:prstGeom>
          <a:solidFill>
            <a:srgbClr val="FFFFFF"/>
          </a:solidFill>
          <a:ln w="19050">
            <a:solidFill>
              <a:srgbClr val="00AEEF"/>
            </a:solidFill>
            <a:prstDash val="solid"/>
          </a:ln>
        </p:spPr>
      </p:sp>
      <p:sp>
        <p:nvSpPr>
          <p:cNvPr id="7" name="Text 5"/>
          <p:cNvSpPr/>
          <p:nvPr/>
        </p:nvSpPr>
        <p:spPr>
          <a:xfrm>
            <a:off x="797600" y="1381621"/>
            <a:ext cx="5084933" cy="482501"/>
          </a:xfrm>
          <a:prstGeom prst="rect">
            <a:avLst/>
          </a:prstGeom>
          <a:noFill/>
          <a:ln/>
        </p:spPr>
        <p:txBody>
          <a:bodyPr wrap="none" lIns="0" tIns="0" rIns="0" bIns="0" rtlCol="0" anchor="t"/>
          <a:lstStyle/>
          <a:p>
            <a:pPr marL="0" indent="0" algn="r" rtl="1">
              <a:lnSpc>
                <a:spcPct val="104000"/>
              </a:lnSpc>
              <a:buNone/>
            </a:pPr>
            <a:r>
              <a:rPr lang="ar-SA" altLang="en-US" sz="3000" b="1" dirty="0">
                <a:solidFill>
                  <a:srgbClr val="384653"/>
                </a:solidFill>
                <a:latin typeface="GE SS Two Light" pitchFamily="34" charset="0"/>
                <a:ea typeface="GE SS Two Light" pitchFamily="34" charset="-122"/>
                <a:cs typeface="GE SS Two Light" pitchFamily="34" charset="-120"/>
              </a:rPr>
              <a:t>أداة </a:t>
            </a:r>
            <a:r>
              <a:rPr lang="en-US" altLang="en-US" sz="3000" b="1" dirty="0">
                <a:solidFill>
                  <a:srgbClr val="384653"/>
                </a:solidFill>
                <a:latin typeface="Myriad "/>
                <a:ea typeface="GE SS Two Light" pitchFamily="34" charset="-122"/>
                <a:cs typeface="GE SS Two Light" pitchFamily="34" charset="-120"/>
              </a:rPr>
              <a:t>3</a:t>
            </a:r>
            <a:r>
              <a:rPr lang="ar-SA" altLang="en-US" sz="3000" b="1" dirty="0">
                <a:solidFill>
                  <a:srgbClr val="384653"/>
                </a:solidFill>
                <a:latin typeface="GE SS Two Light" pitchFamily="34" charset="0"/>
                <a:ea typeface="GE SS Two Light" pitchFamily="34" charset="-122"/>
                <a:cs typeface="GE SS Two Light" pitchFamily="34" charset="-120"/>
              </a:rPr>
              <a:t>: </a:t>
            </a:r>
            <a:endParaRPr lang="ar-SA" sz="3000" dirty="0"/>
          </a:p>
        </p:txBody>
      </p:sp>
      <p:sp>
        <p:nvSpPr>
          <p:cNvPr id="8" name="Text 6"/>
          <p:cNvSpPr/>
          <p:nvPr/>
        </p:nvSpPr>
        <p:spPr>
          <a:xfrm>
            <a:off x="797600" y="1902222"/>
            <a:ext cx="5084933" cy="482501"/>
          </a:xfrm>
          <a:prstGeom prst="rect">
            <a:avLst/>
          </a:prstGeom>
          <a:noFill/>
          <a:ln/>
        </p:spPr>
        <p:txBody>
          <a:bodyPr wrap="none" lIns="0" tIns="0" rIns="0" bIns="0" rtlCol="0" anchor="t"/>
          <a:lstStyle/>
          <a:p>
            <a:pPr marL="0" indent="0" algn="r" rtl="1">
              <a:lnSpc>
                <a:spcPct val="104000"/>
              </a:lnSpc>
              <a:buNone/>
            </a:pPr>
            <a:r>
              <a:rPr lang="ar-SA" altLang="en-US" sz="3000" b="1" dirty="0">
                <a:solidFill>
                  <a:srgbClr val="384653"/>
                </a:solidFill>
                <a:latin typeface="GE SS Two Light" pitchFamily="34" charset="0"/>
                <a:ea typeface="GE SS Two Light" pitchFamily="34" charset="-122"/>
                <a:cs typeface="GE SS Two Light" pitchFamily="34" charset="-120"/>
              </a:rPr>
              <a:t>تحليل ملف الباحث</a:t>
            </a:r>
            <a:endParaRPr lang="ar-SA" sz="3000" dirty="0"/>
          </a:p>
        </p:txBody>
      </p:sp>
      <p:graphicFrame>
        <p:nvGraphicFramePr>
          <p:cNvPr id="9" name="Table 0"/>
          <p:cNvGraphicFramePr>
            <a:graphicFrameLocks noGrp="1"/>
          </p:cNvGraphicFramePr>
          <p:nvPr>
            <p:extLst>
              <p:ext uri="{D42A27DB-BD31-4B8C-83A1-F6EECF244321}">
                <p14:modId xmlns:p14="http://schemas.microsoft.com/office/powerpoint/2010/main" val="446201447"/>
              </p:ext>
            </p:extLst>
          </p:nvPr>
        </p:nvGraphicFramePr>
        <p:xfrm>
          <a:off x="631908" y="2657673"/>
          <a:ext cx="10927877" cy="3931856"/>
        </p:xfrm>
        <a:graphic>
          <a:graphicData uri="http://schemas.openxmlformats.org/drawingml/2006/table">
            <a:tbl>
              <a:tblPr/>
              <a:tblGrid>
                <a:gridCol w="1414067">
                  <a:extLst>
                    <a:ext uri="{9D8B030D-6E8A-4147-A177-3AD203B41FA5}">
                      <a16:colId xmlns:a16="http://schemas.microsoft.com/office/drawing/2014/main" val="20000"/>
                    </a:ext>
                  </a:extLst>
                </a:gridCol>
                <a:gridCol w="4056428">
                  <a:extLst>
                    <a:ext uri="{9D8B030D-6E8A-4147-A177-3AD203B41FA5}">
                      <a16:colId xmlns:a16="http://schemas.microsoft.com/office/drawing/2014/main" val="20001"/>
                    </a:ext>
                  </a:extLst>
                </a:gridCol>
                <a:gridCol w="2728691">
                  <a:extLst>
                    <a:ext uri="{9D8B030D-6E8A-4147-A177-3AD203B41FA5}">
                      <a16:colId xmlns:a16="http://schemas.microsoft.com/office/drawing/2014/main" val="20002"/>
                    </a:ext>
                  </a:extLst>
                </a:gridCol>
                <a:gridCol w="2728691">
                  <a:extLst>
                    <a:ext uri="{9D8B030D-6E8A-4147-A177-3AD203B41FA5}">
                      <a16:colId xmlns:a16="http://schemas.microsoft.com/office/drawing/2014/main" val="20003"/>
                    </a:ext>
                  </a:extLst>
                </a:gridCol>
              </a:tblGrid>
              <a:tr h="320667">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بيانات الباحث</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متطلبات الوظيفة</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المؤهل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المسمى الوظيفي</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AEEF"/>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المهارات والكفايات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المهام الرئيسية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الخبرة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المؤهلات المطلوبة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التراخيص/الاعتمادات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المهارات والكفايات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التدريب العملي</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الخبرة المطلوبة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تفضيلات العمل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التراخيص/الاعتمادات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الطموحات المهنية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ظروف العمل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احتياجات إمكانية الوصول/التسهيلات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متطلبات إمكانية الوصول/التسهيلات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F2F2F2"/>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320667">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2F2F2"/>
                    </a:solidFill>
                  </a:tcPr>
                </a:tc>
                <a:tc>
                  <a:txBody>
                    <a:bodyPr/>
                    <a:lstStyle/>
                    <a:p>
                      <a:pPr marL="0" indent="0" algn="r" rtl="1">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2F2F2"/>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marL="0" indent="0" algn="r" rtl="1">
                        <a:buNone/>
                      </a:pPr>
                      <a:r>
                        <a:rPr lang="en-US" sz="2000" dirty="0">
                          <a:solidFill>
                            <a:srgbClr val="272525"/>
                          </a:solidFill>
                          <a:latin typeface="WinSoft Pro" pitchFamily="34" charset="0"/>
                          <a:ea typeface="WinSoft Pro" pitchFamily="34" charset="-122"/>
                          <a:cs typeface="WinSoft Pro" pitchFamily="34" charset="-120"/>
                        </a:rPr>
                        <a:t>متطلبات أخر</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25169278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78483"/>
            <a:ext cx="10927878" cy="965002"/>
          </a:xfrm>
          <a:prstGeom prst="rect">
            <a:avLst/>
          </a:prstGeom>
          <a:noFill/>
          <a:ln/>
        </p:spPr>
        <p:txBody>
          <a:bodyPr wrap="square" lIns="0" tIns="0" rIns="0" bIns="0" rtlCol="0" anchor="t">
            <a:normAutofit/>
          </a:bodyPr>
          <a:lstStyle/>
          <a:p>
            <a:pPr marL="0" indent="0" algn="r" rtl="1">
              <a:lnSpc>
                <a:spcPct val="104000"/>
              </a:lnSpc>
              <a:buNone/>
            </a:pPr>
            <a:r>
              <a:rPr lang="ar-SA" altLang="en-US" sz="3000" dirty="0">
                <a:solidFill>
                  <a:srgbClr val="2E3C4E"/>
                </a:solidFill>
                <a:latin typeface="GE SS Two Light" pitchFamily="34" charset="0"/>
                <a:ea typeface="GE SS Two Light" pitchFamily="34" charset="-122"/>
                <a:cs typeface="GE SS Two Light" pitchFamily="34" charset="-120"/>
              </a:rPr>
              <a:t>النشاط</a:t>
            </a:r>
            <a:r>
              <a:rPr lang="en-US" altLang="en-US" sz="3000" dirty="0">
                <a:solidFill>
                  <a:srgbClr val="2E3C4E"/>
                </a:solidFill>
                <a:latin typeface="Myriad "/>
                <a:ea typeface="GE SS Two Light" pitchFamily="34" charset="-122"/>
                <a:cs typeface="GE SS Two Light" pitchFamily="34" charset="-120"/>
              </a:rPr>
              <a:t> 3.1 </a:t>
            </a:r>
            <a:endParaRPr lang="ar-SA" sz="3000" dirty="0"/>
          </a:p>
          <a:p>
            <a:pPr marL="0" indent="0" algn="r" rtl="1">
              <a:lnSpc>
                <a:spcPct val="104000"/>
              </a:lnSpc>
              <a:buNone/>
            </a:pPr>
            <a:r>
              <a:rPr lang="ar-SA" altLang="en-US" sz="3000" b="1" dirty="0">
                <a:solidFill>
                  <a:srgbClr val="2E3C4E"/>
                </a:solidFill>
                <a:latin typeface="GE SS Two Light" pitchFamily="34" charset="0"/>
                <a:ea typeface="GE SS Two Light" pitchFamily="34" charset="-122"/>
                <a:cs typeface="GE SS Two Light" pitchFamily="34" charset="-120"/>
              </a:rPr>
              <a:t>أداة </a:t>
            </a:r>
            <a:r>
              <a:rPr lang="en-US" altLang="en-US" sz="3000" b="1" dirty="0">
                <a:solidFill>
                  <a:srgbClr val="2E3C4E"/>
                </a:solidFill>
                <a:latin typeface="Myriad "/>
                <a:ea typeface="GE SS Two Light" pitchFamily="34" charset="-122"/>
                <a:cs typeface="GE SS Two Light" pitchFamily="34" charset="-120"/>
              </a:rPr>
              <a:t>4 </a:t>
            </a:r>
            <a:r>
              <a:rPr lang="ar-SA" altLang="en-US" sz="3000" b="1" dirty="0">
                <a:solidFill>
                  <a:srgbClr val="2E3C4E"/>
                </a:solidFill>
                <a:latin typeface="GE SS Two Light" pitchFamily="34" charset="0"/>
                <a:ea typeface="GE SS Two Light" pitchFamily="34" charset="-122"/>
                <a:cs typeface="GE SS Two Light" pitchFamily="34" charset="-120"/>
              </a:rPr>
              <a:t>: مصفوفة المطابقة</a:t>
            </a:r>
            <a:r>
              <a:rPr lang="ar-SA" altLang="en-US" sz="3000" dirty="0">
                <a:solidFill>
                  <a:srgbClr val="2E3C4E"/>
                </a:solidFill>
                <a:latin typeface="GE SS Two Light" pitchFamily="34" charset="0"/>
                <a:ea typeface="GE SS Two Light" pitchFamily="34" charset="-122"/>
                <a:cs typeface="GE SS Two Light" pitchFamily="34" charset="-120"/>
              </a:rPr>
              <a:t> </a:t>
            </a:r>
            <a:endParaRPr lang="ar-SA" sz="3000" dirty="0"/>
          </a:p>
        </p:txBody>
      </p:sp>
      <p:graphicFrame>
        <p:nvGraphicFramePr>
          <p:cNvPr id="3" name="Table 0"/>
          <p:cNvGraphicFramePr>
            <a:graphicFrameLocks noGrp="1"/>
          </p:cNvGraphicFramePr>
          <p:nvPr/>
        </p:nvGraphicFramePr>
        <p:xfrm>
          <a:off x="631908" y="2034183"/>
          <a:ext cx="10927879" cy="2962862"/>
        </p:xfrm>
        <a:graphic>
          <a:graphicData uri="http://schemas.openxmlformats.org/drawingml/2006/table">
            <a:tbl>
              <a:tblPr/>
              <a:tblGrid>
                <a:gridCol w="1696007">
                  <a:extLst>
                    <a:ext uri="{9D8B030D-6E8A-4147-A177-3AD203B41FA5}">
                      <a16:colId xmlns:a16="http://schemas.microsoft.com/office/drawing/2014/main" val="20000"/>
                    </a:ext>
                  </a:extLst>
                </a:gridCol>
                <a:gridCol w="2525433">
                  <a:extLst>
                    <a:ext uri="{9D8B030D-6E8A-4147-A177-3AD203B41FA5}">
                      <a16:colId xmlns:a16="http://schemas.microsoft.com/office/drawing/2014/main" val="20001"/>
                    </a:ext>
                  </a:extLst>
                </a:gridCol>
                <a:gridCol w="2359329">
                  <a:extLst>
                    <a:ext uri="{9D8B030D-6E8A-4147-A177-3AD203B41FA5}">
                      <a16:colId xmlns:a16="http://schemas.microsoft.com/office/drawing/2014/main" val="20002"/>
                    </a:ext>
                  </a:extLst>
                </a:gridCol>
                <a:gridCol w="2226009">
                  <a:extLst>
                    <a:ext uri="{9D8B030D-6E8A-4147-A177-3AD203B41FA5}">
                      <a16:colId xmlns:a16="http://schemas.microsoft.com/office/drawing/2014/main" val="20003"/>
                    </a:ext>
                  </a:extLst>
                </a:gridCol>
                <a:gridCol w="2121101">
                  <a:extLst>
                    <a:ext uri="{9D8B030D-6E8A-4147-A177-3AD203B41FA5}">
                      <a16:colId xmlns:a16="http://schemas.microsoft.com/office/drawing/2014/main" val="20004"/>
                    </a:ext>
                  </a:extLst>
                </a:gridCol>
              </a:tblGrid>
              <a:tr h="323842">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الفجوة/الإجراء</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مستوى المطابقة</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بيانات الباحث الموثقة</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متطلبات الوظيفة</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عنصر المطابقة</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extLst>
                  <a:ext uri="{0D108BD9-81ED-4DB2-BD59-A6C34878D82A}">
                    <a16:rowId xmlns:a16="http://schemas.microsoft.com/office/drawing/2014/main" val="10000"/>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المهارات والكفايات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الخبرة</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المؤهل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التراخيص</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ظروف العمل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27017">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إمكانية الوصول</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23842">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الطموحات والتفضيلات</a:t>
                      </a:r>
                      <a:endParaRPr lang="en-US" sz="2000" dirty="0">
                        <a:latin typeface="WinSoft Pro" charset="0"/>
                        <a:ea typeface="WinSoft Pro" charset="0"/>
                        <a:cs typeface="WinSoft Pro" charset="0"/>
                      </a:endParaRPr>
                    </a:p>
                  </a:txBody>
                  <a:tcPr marL="146695" marR="146695"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Text 1"/>
          <p:cNvSpPr/>
          <p:nvPr/>
        </p:nvSpPr>
        <p:spPr>
          <a:xfrm>
            <a:off x="631908" y="5203228"/>
            <a:ext cx="10927878" cy="149767"/>
          </a:xfrm>
          <a:prstGeom prst="rect">
            <a:avLst/>
          </a:prstGeom>
          <a:noFill/>
          <a:ln/>
        </p:spPr>
        <p:txBody>
          <a:bodyPr wrap="none" lIns="0" tIns="0" rIns="0" bIns="0" rtlCol="0" anchor="t"/>
          <a:lstStyle/>
          <a:p>
            <a:pPr marL="0" indent="0" algn="r" rtl="1">
              <a:lnSpc>
                <a:spcPct val="104000"/>
              </a:lnSpc>
              <a:buNone/>
            </a:pPr>
            <a:r>
              <a:rPr lang="ar-SA" altLang="en-US" sz="1500" b="1" dirty="0">
                <a:solidFill>
                  <a:srgbClr val="2E3C4E"/>
                </a:solidFill>
                <a:latin typeface="GE SS Two Light" pitchFamily="34" charset="0"/>
                <a:ea typeface="GE SS Two Light" pitchFamily="34" charset="-122"/>
                <a:cs typeface="GE SS Two Light" pitchFamily="34" charset="-120"/>
              </a:rPr>
              <a:t>قرار المطابقة</a:t>
            </a:r>
            <a:endParaRPr lang="ar-SA" sz="1500" dirty="0"/>
          </a:p>
        </p:txBody>
      </p:sp>
      <p:sp>
        <p:nvSpPr>
          <p:cNvPr id="5" name="Text 2"/>
          <p:cNvSpPr/>
          <p:nvPr/>
        </p:nvSpPr>
        <p:spPr>
          <a:xfrm>
            <a:off x="631908" y="5692472"/>
            <a:ext cx="10927878" cy="493965"/>
          </a:xfrm>
          <a:prstGeom prst="rect">
            <a:avLst/>
          </a:prstGeom>
          <a:noFill/>
          <a:ln/>
        </p:spPr>
        <p:txBody>
          <a:bodyPr wrap="square" lIns="0" tIns="0" rIns="0" bIns="0" rtlCol="0" anchor="t"/>
          <a:lstStyle/>
          <a:p>
            <a:pPr marL="0" indent="0" algn="r" rtl="1">
              <a:lnSpc>
                <a:spcPct val="110000"/>
              </a:lnSpc>
              <a:spcAft>
                <a:spcPts val="800"/>
              </a:spcAft>
              <a:buNone/>
            </a:pP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b="1" dirty="0">
                <a:solidFill>
                  <a:srgbClr val="384653"/>
                </a:solidFill>
                <a:latin typeface="WinSoft Pro Medium" pitchFamily="34" charset="0"/>
                <a:ea typeface="WinSoft Pro Medium" pitchFamily="34" charset="-122"/>
                <a:cs typeface="WinSoft Pro Medium" pitchFamily="34" charset="-120"/>
              </a:rPr>
              <a:t>مطابق ويمكن إحالته </a:t>
            </a: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b="1" dirty="0">
                <a:solidFill>
                  <a:srgbClr val="384653"/>
                </a:solidFill>
                <a:latin typeface="WinSoft Pro Medium" pitchFamily="34" charset="0"/>
                <a:ea typeface="WinSoft Pro Medium" pitchFamily="34" charset="-122"/>
                <a:cs typeface="WinSoft Pro Medium" pitchFamily="34" charset="-120"/>
              </a:rPr>
              <a:t>مطابق جزئيًا ويمكن إحالته بعد إجراء محدد </a:t>
            </a: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b="1" dirty="0">
                <a:solidFill>
                  <a:srgbClr val="384653"/>
                </a:solidFill>
                <a:latin typeface="WinSoft Pro Medium" pitchFamily="34" charset="0"/>
                <a:ea typeface="WinSoft Pro Medium" pitchFamily="34" charset="-122"/>
                <a:cs typeface="WinSoft Pro Medium" pitchFamily="34" charset="-120"/>
              </a:rPr>
              <a:t>يحتاج إلى تطوير/تدريب قبل الإحالة   </a:t>
            </a:r>
            <a:r>
              <a:rPr lang="ar-SA" altLang="en-US" dirty="0">
                <a:solidFill>
                  <a:srgbClr val="384653"/>
                </a:solidFill>
                <a:latin typeface="WinSoft Pro Medium" pitchFamily="34" charset="0"/>
                <a:ea typeface="WinSoft Pro Medium" pitchFamily="34" charset="-122"/>
                <a:cs typeface="WinSoft Pro Medium" pitchFamily="34" charset="-120"/>
              </a:rPr>
              <a:t>☐ </a:t>
            </a:r>
            <a:r>
              <a:rPr lang="ar-SA" altLang="en-US" b="1" dirty="0">
                <a:solidFill>
                  <a:srgbClr val="384653"/>
                </a:solidFill>
                <a:latin typeface="WinSoft Pro Medium" pitchFamily="34" charset="0"/>
                <a:ea typeface="WinSoft Pro Medium" pitchFamily="34" charset="-122"/>
                <a:cs typeface="WinSoft Pro Medium" pitchFamily="34" charset="-120"/>
              </a:rPr>
              <a:t>غير مناسب للوظيفة الحالية</a:t>
            </a:r>
            <a:endParaRPr lang="ar-SA" dirty="0"/>
          </a:p>
          <a:p>
            <a:pPr marL="0" indent="0" algn="r" rtl="1">
              <a:lnSpc>
                <a:spcPct val="110000"/>
              </a:lnSpc>
              <a:spcAft>
                <a:spcPts val="800"/>
              </a:spcAft>
              <a:buNone/>
            </a:pPr>
            <a:r>
              <a:rPr lang="ar-SA" altLang="en-US" b="1" dirty="0">
                <a:solidFill>
                  <a:srgbClr val="384653"/>
                </a:solidFill>
                <a:latin typeface="WinSoft Pro Medium" pitchFamily="34" charset="0"/>
                <a:ea typeface="WinSoft Pro Medium" pitchFamily="34" charset="-122"/>
                <a:cs typeface="WinSoft Pro Medium" pitchFamily="34" charset="-120"/>
              </a:rPr>
              <a:t>أدلة ومبررات القرار:</a:t>
            </a:r>
            <a:endParaRPr lang="ar-SA" dirty="0"/>
          </a:p>
          <a:p>
            <a:pPr marL="0" indent="0" algn="r" rtl="1">
              <a:lnSpc>
                <a:spcPct val="110000"/>
              </a:lnSpc>
              <a:buNone/>
            </a:pP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extLst>
      <p:ext uri="{BB962C8B-B14F-4D97-AF65-F5344CB8AC3E}">
        <p14:creationId xmlns:p14="http://schemas.microsoft.com/office/powerpoint/2010/main" val="203129945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36129"/>
            <a:ext cx="10927878" cy="415727"/>
          </a:xfrm>
          <a:prstGeom prst="rect">
            <a:avLst/>
          </a:prstGeom>
          <a:noFill/>
          <a:ln/>
        </p:spPr>
        <p:txBody>
          <a:bodyPr wrap="none" lIns="0" tIns="0" rIns="0" bIns="0" rtlCol="0" anchor="t"/>
          <a:lstStyle/>
          <a:p>
            <a:pPr algn="r" rtl="1">
              <a:lnSpc>
                <a:spcPct val="104000"/>
              </a:lnSpc>
            </a:pPr>
            <a:r>
              <a:rPr lang="ar-SA" altLang="en-US" sz="3000" dirty="0">
                <a:solidFill>
                  <a:srgbClr val="2E3C4E"/>
                </a:solidFill>
                <a:latin typeface="GE SS Two Light" pitchFamily="34" charset="0"/>
                <a:ea typeface="GE SS Two Light" pitchFamily="34" charset="-122"/>
                <a:cs typeface="GE SS Two Light" pitchFamily="34" charset="-120"/>
              </a:rPr>
              <a:t>ال</a:t>
            </a:r>
            <a:r>
              <a:rPr lang="ar-JO" altLang="en-US" sz="3000" dirty="0">
                <a:solidFill>
                  <a:srgbClr val="2E3C4E"/>
                </a:solidFill>
                <a:latin typeface="GE SS Two Light" pitchFamily="34" charset="0"/>
                <a:ea typeface="GE SS Two Light" pitchFamily="34" charset="-122"/>
                <a:cs typeface="GE SS Two Light" pitchFamily="34" charset="-120"/>
              </a:rPr>
              <a:t>نشاط</a:t>
            </a:r>
            <a:r>
              <a:rPr lang="en-US" altLang="en-US" sz="3000" dirty="0">
                <a:solidFill>
                  <a:srgbClr val="2E3C4E"/>
                </a:solidFill>
                <a:latin typeface="Myriad "/>
                <a:ea typeface="GE SS Two Light" pitchFamily="34" charset="-122"/>
                <a:cs typeface="GE SS Two Light" pitchFamily="34" charset="-120"/>
              </a:rPr>
              <a:t>3.1</a:t>
            </a:r>
            <a:r>
              <a:rPr lang="en-US" sz="3000" dirty="0"/>
              <a:t> </a:t>
            </a:r>
            <a:r>
              <a:rPr lang="ar-SA" altLang="en-US" sz="3000" dirty="0">
                <a:solidFill>
                  <a:srgbClr val="2E3C4E"/>
                </a:solidFill>
                <a:latin typeface="GE SS Two Light" pitchFamily="34" charset="0"/>
                <a:ea typeface="GE SS Two Light" pitchFamily="34" charset="-122"/>
                <a:cs typeface="GE SS Two Light" pitchFamily="34" charset="-120"/>
              </a:rPr>
              <a:t> —</a:t>
            </a:r>
            <a:r>
              <a:rPr lang="ar-JO" altLang="en-US" sz="3000" dirty="0"/>
              <a:t> </a:t>
            </a:r>
            <a:r>
              <a:rPr lang="ar-SA" altLang="en-US" sz="3000" dirty="0">
                <a:solidFill>
                  <a:srgbClr val="2E3C4E"/>
                </a:solidFill>
                <a:latin typeface="GE SS Two Light" pitchFamily="34" charset="0"/>
                <a:ea typeface="GE SS Two Light" pitchFamily="34" charset="-122"/>
                <a:cs typeface="GE SS Two Light" pitchFamily="34" charset="-120"/>
              </a:rPr>
              <a:t>قرار الإحالة</a:t>
            </a:r>
            <a:endParaRPr lang="ar-SA" sz="3000" dirty="0"/>
          </a:p>
        </p:txBody>
      </p:sp>
      <p:graphicFrame>
        <p:nvGraphicFramePr>
          <p:cNvPr id="3" name="Table 0"/>
          <p:cNvGraphicFramePr>
            <a:graphicFrameLocks noGrp="1"/>
          </p:cNvGraphicFramePr>
          <p:nvPr/>
        </p:nvGraphicFramePr>
        <p:xfrm>
          <a:off x="631908" y="1573014"/>
          <a:ext cx="10927879" cy="3672939"/>
        </p:xfrm>
        <a:graphic>
          <a:graphicData uri="http://schemas.openxmlformats.org/drawingml/2006/table">
            <a:tbl>
              <a:tblPr/>
              <a:tblGrid>
                <a:gridCol w="7649515">
                  <a:extLst>
                    <a:ext uri="{9D8B030D-6E8A-4147-A177-3AD203B41FA5}">
                      <a16:colId xmlns:a16="http://schemas.microsoft.com/office/drawing/2014/main" val="20000"/>
                    </a:ext>
                  </a:extLst>
                </a:gridCol>
                <a:gridCol w="3278364">
                  <a:extLst>
                    <a:ext uri="{9D8B030D-6E8A-4147-A177-3AD203B41FA5}">
                      <a16:colId xmlns:a16="http://schemas.microsoft.com/office/drawing/2014/main" val="20001"/>
                    </a:ext>
                  </a:extLst>
                </a:gridCol>
              </a:tblGrid>
              <a:tr h="363231">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القرار</a:t>
                      </a:r>
                      <a:endParaRPr lang="en-US" sz="24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العنصر</a:t>
                      </a:r>
                      <a:endParaRPr lang="en-US" sz="24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نتيجة المطابقة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مسار الإحالة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الجهة المحال إليها</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سبب اختيار المسار</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المعلومات التي ستتم مشاركتها</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 نعم ☐ لا</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موافقة الباحث المستنيرة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تاريخ الإحالة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36640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المسؤول عن الإحالة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363231">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موعد المتابعة</a:t>
                      </a:r>
                      <a:endParaRPr lang="en-US" sz="20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4" name="Text 1"/>
          <p:cNvSpPr/>
          <p:nvPr/>
        </p:nvSpPr>
        <p:spPr>
          <a:xfrm>
            <a:off x="631908" y="5473146"/>
            <a:ext cx="10884231" cy="541389"/>
          </a:xfrm>
          <a:prstGeom prst="rect">
            <a:avLst/>
          </a:prstGeom>
          <a:noFill/>
          <a:ln/>
        </p:spPr>
        <p:txBody>
          <a:bodyPr wrap="square" lIns="0" tIns="0" rIns="0" bIns="0" rtlCol="0" anchor="t"/>
          <a:lstStyle/>
          <a:p>
            <a:pPr marL="0" indent="0" algn="r" rtl="1">
              <a:lnSpc>
                <a:spcPct val="113000"/>
              </a:lnSpc>
              <a:spcAft>
                <a:spcPts val="950"/>
              </a:spcAft>
              <a:buNone/>
            </a:pPr>
            <a:r>
              <a:rPr lang="ar-SA" altLang="en-US" dirty="0">
                <a:solidFill>
                  <a:srgbClr val="384653"/>
                </a:solidFill>
                <a:latin typeface="WinSoft Pro Medium" pitchFamily="34" charset="0"/>
                <a:ea typeface="WinSoft Pro Medium" pitchFamily="34" charset="-122"/>
                <a:cs typeface="WinSoft Pro Medium" pitchFamily="34" charset="-120"/>
              </a:rPr>
              <a:t>مبررات اختيار مسار الإحالة</a:t>
            </a:r>
            <a:endParaRPr lang="ar-SA" dirty="0"/>
          </a:p>
          <a:p>
            <a:pPr marL="0" indent="0" algn="r" rtl="1">
              <a:lnSpc>
                <a:spcPct val="113000"/>
              </a:lnSpc>
              <a:buNone/>
            </a:pPr>
            <a:r>
              <a:rPr lang="ar-SA" altLang="en-US" dirty="0">
                <a:solidFill>
                  <a:srgbClr val="384653"/>
                </a:solidFill>
                <a:latin typeface="WinSoft Pro Medium" pitchFamily="34" charset="0"/>
                <a:ea typeface="WinSoft Pro Medium" pitchFamily="34" charset="-122"/>
                <a:cs typeface="WinSoft Pro Medium" pitchFamily="34" charset="-120"/>
              </a:rPr>
              <a:t>...................................................................</a:t>
            </a:r>
            <a:endParaRPr lang="ar-SA" dirty="0"/>
          </a:p>
        </p:txBody>
      </p:sp>
    </p:spTree>
    <p:extLst>
      <p:ext uri="{BB962C8B-B14F-4D97-AF65-F5344CB8AC3E}">
        <p14:creationId xmlns:p14="http://schemas.microsoft.com/office/powerpoint/2010/main" val="2420943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0"/>
          <p:cNvGraphicFramePr>
            <a:graphicFrameLocks noGrp="1"/>
          </p:cNvGraphicFramePr>
          <p:nvPr/>
        </p:nvGraphicFramePr>
        <p:xfrm>
          <a:off x="631908" y="2121595"/>
          <a:ext cx="10927880" cy="3634492"/>
        </p:xfrm>
        <a:graphic>
          <a:graphicData uri="http://schemas.openxmlformats.org/drawingml/2006/table">
            <a:tbl>
              <a:tblPr/>
              <a:tblGrid>
                <a:gridCol w="2185576">
                  <a:extLst>
                    <a:ext uri="{9D8B030D-6E8A-4147-A177-3AD203B41FA5}">
                      <a16:colId xmlns:a16="http://schemas.microsoft.com/office/drawing/2014/main" val="20000"/>
                    </a:ext>
                  </a:extLst>
                </a:gridCol>
                <a:gridCol w="2185576">
                  <a:extLst>
                    <a:ext uri="{9D8B030D-6E8A-4147-A177-3AD203B41FA5}">
                      <a16:colId xmlns:a16="http://schemas.microsoft.com/office/drawing/2014/main" val="20001"/>
                    </a:ext>
                  </a:extLst>
                </a:gridCol>
                <a:gridCol w="2185576">
                  <a:extLst>
                    <a:ext uri="{9D8B030D-6E8A-4147-A177-3AD203B41FA5}">
                      <a16:colId xmlns:a16="http://schemas.microsoft.com/office/drawing/2014/main" val="20002"/>
                    </a:ext>
                  </a:extLst>
                </a:gridCol>
                <a:gridCol w="2185576">
                  <a:extLst>
                    <a:ext uri="{9D8B030D-6E8A-4147-A177-3AD203B41FA5}">
                      <a16:colId xmlns:a16="http://schemas.microsoft.com/office/drawing/2014/main" val="20003"/>
                    </a:ext>
                  </a:extLst>
                </a:gridCol>
                <a:gridCol w="2185576">
                  <a:extLst>
                    <a:ext uri="{9D8B030D-6E8A-4147-A177-3AD203B41FA5}">
                      <a16:colId xmlns:a16="http://schemas.microsoft.com/office/drawing/2014/main" val="20004"/>
                    </a:ext>
                  </a:extLst>
                </a:gridCol>
              </a:tblGrid>
              <a:tr h="650859">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النتيجة</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مؤشر النجاح</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موعد المتابعة</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المسؤول</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a:buNone/>
                      </a:pPr>
                      <a:r>
                        <a:rPr lang="en-US" sz="2400" b="1" dirty="0">
                          <a:solidFill>
                            <a:schemeClr val="bg1"/>
                          </a:solidFill>
                          <a:latin typeface="WinSoft Pro" pitchFamily="34" charset="0"/>
                          <a:ea typeface="WinSoft Pro" pitchFamily="34" charset="-122"/>
                          <a:cs typeface="WinSoft Pro" pitchFamily="34" charset="-120"/>
                        </a:rPr>
                        <a:t>الإجراء</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57209">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تأكيد استلام الإحالة</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1018356">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متابعة المقابلة/الخدمة</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57209">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متابعة نتيجة الإحالة</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50859">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2000" dirty="0">
                          <a:solidFill>
                            <a:srgbClr val="384653"/>
                          </a:solidFill>
                          <a:latin typeface="WinSoft Pro" pitchFamily="34" charset="0"/>
                          <a:ea typeface="WinSoft Pro" pitchFamily="34" charset="-122"/>
                          <a:cs typeface="WinSoft Pro" pitchFamily="34" charset="-120"/>
                        </a:rPr>
                        <a:t>تحديث حالة الباحث</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Rectangle 3"/>
          <p:cNvSpPr/>
          <p:nvPr/>
        </p:nvSpPr>
        <p:spPr>
          <a:xfrm>
            <a:off x="5897880" y="682288"/>
            <a:ext cx="5661908" cy="930576"/>
          </a:xfrm>
          <a:prstGeom prst="rect">
            <a:avLst/>
          </a:prstGeom>
        </p:spPr>
        <p:txBody>
          <a:bodyPr wrap="square">
            <a:spAutoFit/>
          </a:bodyPr>
          <a:lstStyle/>
          <a:p>
            <a:pPr algn="r" rtl="1">
              <a:lnSpc>
                <a:spcPct val="104000"/>
              </a:lnSpc>
            </a:pPr>
            <a:r>
              <a:rPr lang="ar-SA" altLang="en-US" sz="3000" dirty="0">
                <a:solidFill>
                  <a:srgbClr val="2E3C4E"/>
                </a:solidFill>
                <a:latin typeface="GE SS Two Light" pitchFamily="34" charset="0"/>
                <a:ea typeface="GE SS Two Light" pitchFamily="34" charset="-122"/>
                <a:cs typeface="GE SS Two Light" pitchFamily="34" charset="-120"/>
              </a:rPr>
              <a:t>ال</a:t>
            </a:r>
            <a:r>
              <a:rPr lang="ar-JO" altLang="en-US" sz="3000" dirty="0">
                <a:solidFill>
                  <a:srgbClr val="2E3C4E"/>
                </a:solidFill>
                <a:latin typeface="GE SS Two Light" pitchFamily="34" charset="0"/>
                <a:ea typeface="GE SS Two Light" pitchFamily="34" charset="-122"/>
                <a:cs typeface="GE SS Two Light" pitchFamily="34" charset="-120"/>
              </a:rPr>
              <a:t>نشاط</a:t>
            </a:r>
            <a:r>
              <a:rPr lang="en-US" altLang="en-US" sz="3000" dirty="0">
                <a:solidFill>
                  <a:srgbClr val="2E3C4E"/>
                </a:solidFill>
                <a:latin typeface="Myriad "/>
                <a:ea typeface="GE SS Two Light" pitchFamily="34" charset="-122"/>
                <a:cs typeface="GE SS Two Light" pitchFamily="34" charset="-120"/>
              </a:rPr>
              <a:t>3.1</a:t>
            </a:r>
            <a:r>
              <a:rPr lang="en-US" sz="3000" dirty="0"/>
              <a:t> </a:t>
            </a:r>
            <a:r>
              <a:rPr lang="ar-SA" altLang="en-US" sz="3000" dirty="0">
                <a:solidFill>
                  <a:srgbClr val="2E3C4E"/>
                </a:solidFill>
                <a:latin typeface="GE SS Two Light" pitchFamily="34" charset="0"/>
                <a:ea typeface="GE SS Two Light" pitchFamily="34" charset="-122"/>
                <a:cs typeface="GE SS Two Light" pitchFamily="34" charset="-120"/>
              </a:rPr>
              <a:t> — خطة المتابعة</a:t>
            </a:r>
            <a:endParaRPr lang="ar-SA" sz="3000" dirty="0"/>
          </a:p>
          <a:p>
            <a:pPr algn="r" rtl="1">
              <a:lnSpc>
                <a:spcPct val="104000"/>
              </a:lnSpc>
            </a:pPr>
            <a:endParaRPr lang="ar-SA" sz="2400" dirty="0"/>
          </a:p>
        </p:txBody>
      </p:sp>
    </p:spTree>
    <p:extLst>
      <p:ext uri="{BB962C8B-B14F-4D97-AF65-F5344CB8AC3E}">
        <p14:creationId xmlns:p14="http://schemas.microsoft.com/office/powerpoint/2010/main" val="208384074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715169"/>
            <a:ext cx="10927878" cy="564158"/>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a:t>
            </a:r>
            <a:r>
              <a:rPr lang="ar-JO" altLang="en-US" sz="3600" dirty="0">
                <a:solidFill>
                  <a:srgbClr val="2E3C4E"/>
                </a:solidFill>
                <a:latin typeface="GE SS Two Light" pitchFamily="34" charset="0"/>
                <a:ea typeface="GE SS Two Light" pitchFamily="34" charset="-122"/>
                <a:cs typeface="GE SS Two Light" pitchFamily="34" charset="-120"/>
              </a:rPr>
              <a:t>نشاط</a:t>
            </a:r>
            <a:r>
              <a:rPr lang="en-US" altLang="en-US" sz="3600" dirty="0">
                <a:solidFill>
                  <a:srgbClr val="2E3C4E"/>
                </a:solidFill>
                <a:latin typeface="Myriad "/>
                <a:ea typeface="GE SS Two Light" pitchFamily="34" charset="-122"/>
                <a:cs typeface="GE SS Two Light" pitchFamily="34" charset="-120"/>
              </a:rPr>
              <a:t>3.1</a:t>
            </a:r>
            <a:r>
              <a:rPr lang="en-US" sz="3600" dirty="0"/>
              <a:t> </a:t>
            </a:r>
            <a:r>
              <a:rPr lang="ar-SA" altLang="en-US" sz="3600" dirty="0">
                <a:solidFill>
                  <a:srgbClr val="2E3C4E"/>
                </a:solidFill>
                <a:latin typeface="GE SS Two Light" pitchFamily="34" charset="0"/>
                <a:ea typeface="GE SS Two Light" pitchFamily="34" charset="-122"/>
                <a:cs typeface="GE SS Two Light" pitchFamily="34" charset="-120"/>
              </a:rPr>
              <a:t> —</a:t>
            </a:r>
            <a:r>
              <a:rPr lang="ar-JO" altLang="en-US" sz="3600" dirty="0"/>
              <a:t> </a:t>
            </a:r>
            <a:r>
              <a:rPr lang="ar-SA" altLang="en-US" sz="3550" b="1" dirty="0">
                <a:solidFill>
                  <a:srgbClr val="2E3C4E"/>
                </a:solidFill>
                <a:latin typeface="GE SS Two Light" pitchFamily="34" charset="0"/>
                <a:ea typeface="GE SS Two Light" pitchFamily="34" charset="-122"/>
                <a:cs typeface="GE SS Two Light" pitchFamily="34" charset="-120"/>
              </a:rPr>
              <a:t>محاكاة التواصل</a:t>
            </a:r>
            <a:endParaRPr lang="ar-SA" sz="3550" dirty="0"/>
          </a:p>
        </p:txBody>
      </p:sp>
      <p:sp>
        <p:nvSpPr>
          <p:cNvPr id="3" name="Text 1"/>
          <p:cNvSpPr/>
          <p:nvPr/>
        </p:nvSpPr>
        <p:spPr>
          <a:xfrm>
            <a:off x="22324" y="1686620"/>
            <a:ext cx="11537463" cy="334466"/>
          </a:xfrm>
          <a:prstGeom prst="rect">
            <a:avLst/>
          </a:prstGeom>
          <a:noFill/>
          <a:ln/>
        </p:spPr>
        <p:txBody>
          <a:bodyPr wrap="none" lIns="0" tIns="0" rIns="0" bIns="0" rtlCol="0" anchor="t"/>
          <a:lstStyle/>
          <a:p>
            <a:pPr marL="0" indent="0" algn="r" rtl="1">
              <a:lnSpc>
                <a:spcPct val="130000"/>
              </a:lnSpc>
              <a:buNone/>
            </a:pPr>
            <a:r>
              <a:rPr lang="ar-SA" altLang="en-US" sz="1650" dirty="0">
                <a:solidFill>
                  <a:srgbClr val="384653"/>
                </a:solidFill>
                <a:latin typeface="WinSoft Pro Medium" pitchFamily="34" charset="0"/>
                <a:ea typeface="WinSoft Pro Medium" pitchFamily="34" charset="-122"/>
                <a:cs typeface="WinSoft Pro Medium" pitchFamily="34" charset="-120"/>
              </a:rPr>
              <a:t>يتبادل المشاركون الأدوار الآتية:</a:t>
            </a:r>
            <a:endParaRPr lang="ar-SA" sz="16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16667" y="2250182"/>
            <a:ext cx="643120" cy="643136"/>
          </a:xfrm>
          <a:prstGeom prst="rect">
            <a:avLst/>
          </a:prstGeom>
        </p:spPr>
      </p:pic>
      <p:sp>
        <p:nvSpPr>
          <p:cNvPr id="5" name="Text 2"/>
          <p:cNvSpPr/>
          <p:nvPr/>
        </p:nvSpPr>
        <p:spPr>
          <a:xfrm>
            <a:off x="8086920" y="2250182"/>
            <a:ext cx="2575158" cy="418009"/>
          </a:xfrm>
          <a:prstGeom prst="rect">
            <a:avLst/>
          </a:prstGeom>
          <a:noFill/>
          <a:ln/>
        </p:spPr>
        <p:txBody>
          <a:bodyPr wrap="none" lIns="0" tIns="0" rIns="0" bIns="0" rtlCol="0" anchor="t"/>
          <a:lstStyle/>
          <a:p>
            <a:pPr marL="0" indent="0" algn="r" rtl="1">
              <a:lnSpc>
                <a:spcPct val="130000"/>
              </a:lnSpc>
              <a:buNone/>
            </a:pPr>
            <a:r>
              <a:rPr lang="ar-SA" altLang="en-US" sz="2100" b="1" dirty="0">
                <a:solidFill>
                  <a:srgbClr val="384653"/>
                </a:solidFill>
                <a:latin typeface="WinSoft Pro Medium" pitchFamily="34" charset="0"/>
                <a:ea typeface="WinSoft Pro Medium" pitchFamily="34" charset="-122"/>
                <a:cs typeface="WinSoft Pro Medium" pitchFamily="34" charset="-120"/>
              </a:rPr>
              <a:t>مسؤول التشغيل</a:t>
            </a:r>
            <a:endParaRPr lang="ar-SA" sz="21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89211" y="2250182"/>
            <a:ext cx="643120" cy="643136"/>
          </a:xfrm>
          <a:prstGeom prst="rect">
            <a:avLst/>
          </a:prstGeom>
        </p:spPr>
      </p:pic>
      <p:sp>
        <p:nvSpPr>
          <p:cNvPr id="7" name="Text 3"/>
          <p:cNvSpPr/>
          <p:nvPr/>
        </p:nvSpPr>
        <p:spPr>
          <a:xfrm>
            <a:off x="4359464" y="2250182"/>
            <a:ext cx="2575158" cy="418009"/>
          </a:xfrm>
          <a:prstGeom prst="rect">
            <a:avLst/>
          </a:prstGeom>
          <a:noFill/>
          <a:ln/>
        </p:spPr>
        <p:txBody>
          <a:bodyPr wrap="none" lIns="0" tIns="0" rIns="0" bIns="0" rtlCol="0" anchor="t"/>
          <a:lstStyle/>
          <a:p>
            <a:pPr marL="0" indent="0" algn="r" rtl="1">
              <a:lnSpc>
                <a:spcPct val="130000"/>
              </a:lnSpc>
              <a:buNone/>
            </a:pPr>
            <a:r>
              <a:rPr lang="ar-SA" altLang="en-US" sz="2100" b="1" dirty="0">
                <a:solidFill>
                  <a:srgbClr val="384653"/>
                </a:solidFill>
                <a:latin typeface="WinSoft Pro Medium" pitchFamily="34" charset="0"/>
                <a:ea typeface="WinSoft Pro Medium" pitchFamily="34" charset="-122"/>
                <a:cs typeface="WinSoft Pro Medium" pitchFamily="34" charset="-120"/>
              </a:rPr>
              <a:t>الباحث عن العمل</a:t>
            </a:r>
            <a:endParaRPr lang="ar-SA" sz="2100" dirty="0"/>
          </a:p>
        </p:txBody>
      </p:sp>
      <p:pic>
        <p:nvPicPr>
          <p:cNvPr id="8"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61755" y="2250182"/>
            <a:ext cx="643120" cy="643136"/>
          </a:xfrm>
          <a:prstGeom prst="rect">
            <a:avLst/>
          </a:prstGeom>
        </p:spPr>
      </p:pic>
      <p:sp>
        <p:nvSpPr>
          <p:cNvPr id="9" name="Text 4"/>
          <p:cNvSpPr/>
          <p:nvPr/>
        </p:nvSpPr>
        <p:spPr>
          <a:xfrm>
            <a:off x="631908" y="2250182"/>
            <a:ext cx="2575257" cy="958155"/>
          </a:xfrm>
          <a:prstGeom prst="rect">
            <a:avLst/>
          </a:prstGeom>
          <a:noFill/>
          <a:ln/>
        </p:spPr>
        <p:txBody>
          <a:bodyPr wrap="square" lIns="0" tIns="0" rIns="0" bIns="0" rtlCol="0" anchor="t"/>
          <a:lstStyle/>
          <a:p>
            <a:pPr marL="0" indent="0" algn="r" rtl="1">
              <a:lnSpc>
                <a:spcPct val="130000"/>
              </a:lnSpc>
              <a:spcAft>
                <a:spcPts val="950"/>
              </a:spcAft>
              <a:buNone/>
            </a:pPr>
            <a:r>
              <a:rPr lang="ar-SA" altLang="en-US" sz="2100" b="1" dirty="0">
                <a:solidFill>
                  <a:srgbClr val="384653"/>
                </a:solidFill>
                <a:latin typeface="WinSoft Pro Medium" pitchFamily="34" charset="0"/>
                <a:ea typeface="WinSoft Pro Medium" pitchFamily="34" charset="-122"/>
                <a:cs typeface="WinSoft Pro Medium" pitchFamily="34" charset="-120"/>
              </a:rPr>
              <a:t>صاحب العمل</a:t>
            </a:r>
            <a:endParaRPr lang="ar-SA" sz="2100" dirty="0"/>
          </a:p>
          <a:p>
            <a:pPr marL="0" indent="0" algn="r" rtl="1">
              <a:lnSpc>
                <a:spcPct val="130000"/>
              </a:lnSpc>
              <a:buNone/>
            </a:pPr>
            <a:r>
              <a:rPr lang="ar-SA" altLang="en-US" sz="2100" dirty="0">
                <a:solidFill>
                  <a:srgbClr val="384653"/>
                </a:solidFill>
                <a:latin typeface="WinSoft Pro Medium" pitchFamily="34" charset="0"/>
                <a:ea typeface="WinSoft Pro Medium" pitchFamily="34" charset="-122"/>
                <a:cs typeface="WinSoft Pro Medium" pitchFamily="34" charset="-120"/>
              </a:rPr>
              <a:t>عند الحاجة</a:t>
            </a:r>
            <a:endParaRPr lang="ar-SA" sz="2100" dirty="0"/>
          </a:p>
        </p:txBody>
      </p:sp>
      <p:sp>
        <p:nvSpPr>
          <p:cNvPr id="10" name="Text 5"/>
          <p:cNvSpPr/>
          <p:nvPr/>
        </p:nvSpPr>
        <p:spPr>
          <a:xfrm>
            <a:off x="22324" y="3437434"/>
            <a:ext cx="11537463" cy="334466"/>
          </a:xfrm>
          <a:prstGeom prst="rect">
            <a:avLst/>
          </a:prstGeom>
          <a:noFill/>
          <a:ln/>
        </p:spPr>
        <p:txBody>
          <a:bodyPr wrap="none" lIns="0" tIns="0" rIns="0" bIns="0" rtlCol="0" anchor="t"/>
          <a:lstStyle/>
          <a:p>
            <a:pPr marL="0" indent="0" algn="r" rtl="1">
              <a:lnSpc>
                <a:spcPct val="130000"/>
              </a:lnSpc>
              <a:buNone/>
            </a:pPr>
            <a:r>
              <a:rPr lang="ar-SA" altLang="en-US" sz="1650" b="1" dirty="0">
                <a:solidFill>
                  <a:srgbClr val="384653"/>
                </a:solidFill>
                <a:latin typeface="WinSoft Pro Medium" pitchFamily="34" charset="0"/>
                <a:ea typeface="WinSoft Pro Medium" pitchFamily="34" charset="-122"/>
                <a:cs typeface="WinSoft Pro Medium" pitchFamily="34" charset="-120"/>
              </a:rPr>
              <a:t>على مسؤول التشغيل أن:</a:t>
            </a:r>
            <a:endParaRPr lang="ar-SA" sz="1650" dirty="0"/>
          </a:p>
        </p:txBody>
      </p:sp>
      <p:sp>
        <p:nvSpPr>
          <p:cNvPr id="11" name="Shape 6"/>
          <p:cNvSpPr/>
          <p:nvPr/>
        </p:nvSpPr>
        <p:spPr>
          <a:xfrm>
            <a:off x="631908" y="4161730"/>
            <a:ext cx="10927878" cy="25400"/>
          </a:xfrm>
          <a:prstGeom prst="roundRect">
            <a:avLst>
              <a:gd name="adj" fmla="val 49999"/>
            </a:avLst>
          </a:prstGeom>
          <a:solidFill>
            <a:srgbClr val="000000">
              <a:alpha val="8000"/>
            </a:srgbClr>
          </a:solidFill>
          <a:ln/>
        </p:spPr>
      </p:sp>
      <p:sp>
        <p:nvSpPr>
          <p:cNvPr id="12" name="Shape 7"/>
          <p:cNvSpPr/>
          <p:nvPr/>
        </p:nvSpPr>
        <p:spPr>
          <a:xfrm>
            <a:off x="10742542" y="4161730"/>
            <a:ext cx="25399" cy="428724"/>
          </a:xfrm>
          <a:prstGeom prst="roundRect">
            <a:avLst>
              <a:gd name="adj" fmla="val 50001"/>
            </a:avLst>
          </a:prstGeom>
          <a:solidFill>
            <a:srgbClr val="0094D5"/>
          </a:solidFill>
          <a:ln/>
        </p:spPr>
      </p:sp>
      <p:sp>
        <p:nvSpPr>
          <p:cNvPr id="13" name="Shape 8"/>
          <p:cNvSpPr/>
          <p:nvPr/>
        </p:nvSpPr>
        <p:spPr>
          <a:xfrm>
            <a:off x="10674877" y="4081363"/>
            <a:ext cx="160730" cy="160734"/>
          </a:xfrm>
          <a:prstGeom prst="ellipse">
            <a:avLst/>
          </a:prstGeom>
          <a:solidFill>
            <a:srgbClr val="00AEEF"/>
          </a:solidFill>
          <a:ln/>
        </p:spPr>
      </p:sp>
      <p:sp>
        <p:nvSpPr>
          <p:cNvPr id="14" name="Text 9"/>
          <p:cNvSpPr/>
          <p:nvPr/>
        </p:nvSpPr>
        <p:spPr>
          <a:xfrm>
            <a:off x="10165004" y="4804966"/>
            <a:ext cx="1180475" cy="668933"/>
          </a:xfrm>
          <a:prstGeom prst="rect">
            <a:avLst/>
          </a:prstGeom>
          <a:noFill/>
          <a:ln/>
        </p:spPr>
        <p:txBody>
          <a:bodyPr wrap="square" lIns="0" tIns="0" rIns="0" bIns="0" rtlCol="0" anchor="t">
            <a:normAutofit fontScale="85000" lnSpcReduction="10000"/>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يشرح للباحث نتيجة المطابقة.</a:t>
            </a:r>
            <a:endParaRPr lang="ar-SA" sz="2000" dirty="0"/>
          </a:p>
        </p:txBody>
      </p:sp>
      <p:sp>
        <p:nvSpPr>
          <p:cNvPr id="15" name="Shape 10"/>
          <p:cNvSpPr/>
          <p:nvPr/>
        </p:nvSpPr>
        <p:spPr>
          <a:xfrm>
            <a:off x="8878864" y="4161730"/>
            <a:ext cx="25399" cy="428724"/>
          </a:xfrm>
          <a:prstGeom prst="roundRect">
            <a:avLst>
              <a:gd name="adj" fmla="val 50001"/>
            </a:avLst>
          </a:prstGeom>
          <a:solidFill>
            <a:srgbClr val="0094D5"/>
          </a:solidFill>
          <a:ln/>
        </p:spPr>
      </p:sp>
      <p:sp>
        <p:nvSpPr>
          <p:cNvPr id="16" name="Shape 11"/>
          <p:cNvSpPr/>
          <p:nvPr/>
        </p:nvSpPr>
        <p:spPr>
          <a:xfrm>
            <a:off x="8811198" y="4081363"/>
            <a:ext cx="160730" cy="160734"/>
          </a:xfrm>
          <a:prstGeom prst="ellipse">
            <a:avLst/>
          </a:prstGeom>
          <a:solidFill>
            <a:srgbClr val="00AEEF"/>
          </a:solidFill>
          <a:ln/>
        </p:spPr>
      </p:sp>
      <p:sp>
        <p:nvSpPr>
          <p:cNvPr id="17" name="Text 12"/>
          <p:cNvSpPr/>
          <p:nvPr/>
        </p:nvSpPr>
        <p:spPr>
          <a:xfrm>
            <a:off x="8301227" y="4804966"/>
            <a:ext cx="1180574" cy="1003399"/>
          </a:xfrm>
          <a:prstGeom prst="rect">
            <a:avLst/>
          </a:prstGeom>
          <a:noFill/>
          <a:ln/>
        </p:spPr>
        <p:txBody>
          <a:bodyPr wrap="square" lIns="0" tIns="0" rIns="0" bIns="0" rtlCol="0" anchor="t">
            <a:normAutofit fontScale="92500" lnSpcReduction="20000"/>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يوضح سبب الإحالة أو عدم الإحالة.</a:t>
            </a:r>
            <a:endParaRPr lang="ar-SA" sz="2000" dirty="0"/>
          </a:p>
        </p:txBody>
      </p:sp>
      <p:sp>
        <p:nvSpPr>
          <p:cNvPr id="18" name="Shape 13"/>
          <p:cNvSpPr/>
          <p:nvPr/>
        </p:nvSpPr>
        <p:spPr>
          <a:xfrm>
            <a:off x="7015086" y="4161730"/>
            <a:ext cx="25399" cy="428724"/>
          </a:xfrm>
          <a:prstGeom prst="roundRect">
            <a:avLst>
              <a:gd name="adj" fmla="val 50001"/>
            </a:avLst>
          </a:prstGeom>
          <a:solidFill>
            <a:srgbClr val="0094D5"/>
          </a:solidFill>
          <a:ln/>
        </p:spPr>
      </p:sp>
      <p:sp>
        <p:nvSpPr>
          <p:cNvPr id="19" name="Shape 14"/>
          <p:cNvSpPr/>
          <p:nvPr/>
        </p:nvSpPr>
        <p:spPr>
          <a:xfrm>
            <a:off x="6947421" y="4081363"/>
            <a:ext cx="160730" cy="160734"/>
          </a:xfrm>
          <a:prstGeom prst="ellipse">
            <a:avLst/>
          </a:prstGeom>
          <a:solidFill>
            <a:srgbClr val="00AEEF"/>
          </a:solidFill>
          <a:ln/>
        </p:spPr>
      </p:sp>
      <p:sp>
        <p:nvSpPr>
          <p:cNvPr id="20" name="Text 15"/>
          <p:cNvSpPr/>
          <p:nvPr/>
        </p:nvSpPr>
        <p:spPr>
          <a:xfrm>
            <a:off x="6437449" y="4804966"/>
            <a:ext cx="1180574" cy="668933"/>
          </a:xfrm>
          <a:prstGeom prst="rect">
            <a:avLst/>
          </a:prstGeom>
          <a:noFill/>
          <a:ln/>
        </p:spPr>
        <p:txBody>
          <a:bodyPr wrap="square" lIns="0" tIns="0" rIns="0" bIns="0" rtlCol="0" anchor="t">
            <a:normAutofit fontScale="92500" lnSpcReduction="20000"/>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يشرح الخطوة التالية.</a:t>
            </a:r>
            <a:endParaRPr lang="ar-SA" sz="2000" dirty="0"/>
          </a:p>
        </p:txBody>
      </p:sp>
      <p:sp>
        <p:nvSpPr>
          <p:cNvPr id="21" name="Shape 16"/>
          <p:cNvSpPr/>
          <p:nvPr/>
        </p:nvSpPr>
        <p:spPr>
          <a:xfrm>
            <a:off x="5151309" y="4161730"/>
            <a:ext cx="25399" cy="428724"/>
          </a:xfrm>
          <a:prstGeom prst="roundRect">
            <a:avLst>
              <a:gd name="adj" fmla="val 50001"/>
            </a:avLst>
          </a:prstGeom>
          <a:solidFill>
            <a:srgbClr val="0094D5"/>
          </a:solidFill>
          <a:ln/>
        </p:spPr>
      </p:sp>
      <p:sp>
        <p:nvSpPr>
          <p:cNvPr id="22" name="Shape 17"/>
          <p:cNvSpPr/>
          <p:nvPr/>
        </p:nvSpPr>
        <p:spPr>
          <a:xfrm>
            <a:off x="5083643" y="4081363"/>
            <a:ext cx="160730" cy="160734"/>
          </a:xfrm>
          <a:prstGeom prst="ellipse">
            <a:avLst/>
          </a:prstGeom>
          <a:solidFill>
            <a:srgbClr val="00AEEF"/>
          </a:solidFill>
          <a:ln/>
        </p:spPr>
      </p:sp>
      <p:sp>
        <p:nvSpPr>
          <p:cNvPr id="23" name="Text 18"/>
          <p:cNvSpPr/>
          <p:nvPr/>
        </p:nvSpPr>
        <p:spPr>
          <a:xfrm>
            <a:off x="4573771" y="4804966"/>
            <a:ext cx="1180475" cy="1337866"/>
          </a:xfrm>
          <a:prstGeom prst="rect">
            <a:avLst/>
          </a:prstGeom>
          <a:noFill/>
          <a:ln/>
        </p:spPr>
        <p:txBody>
          <a:bodyPr wrap="square" lIns="0" tIns="0" rIns="0" bIns="0" rtlCol="0" anchor="t">
            <a:normAutofit fontScale="92500" lnSpcReduction="20000"/>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يحصل على الموافقة قبل مشاركة المعلومات.</a:t>
            </a:r>
            <a:endParaRPr lang="ar-SA" sz="2000" dirty="0"/>
          </a:p>
        </p:txBody>
      </p:sp>
      <p:sp>
        <p:nvSpPr>
          <p:cNvPr id="24" name="Shape 19"/>
          <p:cNvSpPr/>
          <p:nvPr/>
        </p:nvSpPr>
        <p:spPr>
          <a:xfrm>
            <a:off x="3287630" y="4161730"/>
            <a:ext cx="25399" cy="428724"/>
          </a:xfrm>
          <a:prstGeom prst="roundRect">
            <a:avLst>
              <a:gd name="adj" fmla="val 50001"/>
            </a:avLst>
          </a:prstGeom>
          <a:solidFill>
            <a:srgbClr val="0094D5"/>
          </a:solidFill>
          <a:ln/>
        </p:spPr>
      </p:sp>
      <p:sp>
        <p:nvSpPr>
          <p:cNvPr id="25" name="Shape 20"/>
          <p:cNvSpPr/>
          <p:nvPr/>
        </p:nvSpPr>
        <p:spPr>
          <a:xfrm>
            <a:off x="3219965" y="4081363"/>
            <a:ext cx="160730" cy="160734"/>
          </a:xfrm>
          <a:prstGeom prst="ellipse">
            <a:avLst/>
          </a:prstGeom>
          <a:solidFill>
            <a:srgbClr val="00AEEF"/>
          </a:solidFill>
          <a:ln/>
        </p:spPr>
      </p:sp>
      <p:sp>
        <p:nvSpPr>
          <p:cNvPr id="26" name="Text 21"/>
          <p:cNvSpPr/>
          <p:nvPr/>
        </p:nvSpPr>
        <p:spPr>
          <a:xfrm>
            <a:off x="2709993" y="4804966"/>
            <a:ext cx="1180574" cy="1003399"/>
          </a:xfrm>
          <a:prstGeom prst="rect">
            <a:avLst/>
          </a:prstGeom>
          <a:noFill/>
          <a:ln/>
        </p:spPr>
        <p:txBody>
          <a:bodyPr wrap="square" lIns="0" tIns="0" rIns="0" bIns="0" rtlCol="0" anchor="t">
            <a:normAutofit fontScale="92500" lnSpcReduction="20000"/>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يجيب عن أسئلة الباحث بصورة مهنية.</a:t>
            </a:r>
            <a:endParaRPr lang="ar-SA" sz="2000" dirty="0"/>
          </a:p>
        </p:txBody>
      </p:sp>
      <p:sp>
        <p:nvSpPr>
          <p:cNvPr id="27" name="Shape 22"/>
          <p:cNvSpPr/>
          <p:nvPr/>
        </p:nvSpPr>
        <p:spPr>
          <a:xfrm>
            <a:off x="1423853" y="4161730"/>
            <a:ext cx="25399" cy="428724"/>
          </a:xfrm>
          <a:prstGeom prst="roundRect">
            <a:avLst>
              <a:gd name="adj" fmla="val 50001"/>
            </a:avLst>
          </a:prstGeom>
          <a:solidFill>
            <a:srgbClr val="0094D5"/>
          </a:solidFill>
          <a:ln/>
        </p:spPr>
      </p:sp>
      <p:sp>
        <p:nvSpPr>
          <p:cNvPr id="28" name="Shape 23"/>
          <p:cNvSpPr/>
          <p:nvPr/>
        </p:nvSpPr>
        <p:spPr>
          <a:xfrm>
            <a:off x="1356187" y="4081363"/>
            <a:ext cx="160730" cy="160734"/>
          </a:xfrm>
          <a:prstGeom prst="ellipse">
            <a:avLst/>
          </a:prstGeom>
          <a:solidFill>
            <a:srgbClr val="00AEEF"/>
          </a:solidFill>
          <a:ln/>
        </p:spPr>
      </p:sp>
      <p:sp>
        <p:nvSpPr>
          <p:cNvPr id="29" name="Text 24"/>
          <p:cNvSpPr/>
          <p:nvPr/>
        </p:nvSpPr>
        <p:spPr>
          <a:xfrm>
            <a:off x="846216" y="4804966"/>
            <a:ext cx="1180574" cy="1003399"/>
          </a:xfrm>
          <a:prstGeom prst="rect">
            <a:avLst/>
          </a:prstGeom>
          <a:noFill/>
          <a:ln/>
        </p:spPr>
        <p:txBody>
          <a:bodyPr wrap="square" lIns="0" tIns="0" rIns="0" bIns="0" rtlCol="0" anchor="t">
            <a:noAutofit/>
          </a:bodyPr>
          <a:lstStyle/>
          <a:p>
            <a:pPr marL="0" indent="0" algn="ctr" rtl="1">
              <a:lnSpc>
                <a:spcPct val="13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يحافظ على السرية وعدم التمييز.</a:t>
            </a:r>
            <a:endParaRPr lang="ar-SA" sz="2000" dirty="0"/>
          </a:p>
        </p:txBody>
      </p:sp>
    </p:spTree>
    <p:extLst>
      <p:ext uri="{BB962C8B-B14F-4D97-AF65-F5344CB8AC3E}">
        <p14:creationId xmlns:p14="http://schemas.microsoft.com/office/powerpoint/2010/main" val="35074474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53083"/>
            <a:ext cx="6266797" cy="1187847"/>
          </a:xfrm>
          <a:prstGeom prst="rect">
            <a:avLst/>
          </a:prstGeom>
          <a:noFill/>
          <a:ln/>
        </p:spPr>
        <p:txBody>
          <a:bodyPr wrap="square" lIns="0" tIns="0" rIns="0" bIns="0" rtlCol="0" anchor="t">
            <a:normAutofit lnSpcReduction="10000"/>
          </a:bodyPr>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a:t>
            </a:r>
            <a:r>
              <a:rPr lang="ar-JO" altLang="en-US" sz="4000" dirty="0">
                <a:solidFill>
                  <a:srgbClr val="2E3C4E"/>
                </a:solidFill>
                <a:latin typeface="GE SS Two Light" pitchFamily="34" charset="0"/>
                <a:ea typeface="GE SS Two Light" pitchFamily="34" charset="-122"/>
                <a:cs typeface="GE SS Two Light" pitchFamily="34" charset="-120"/>
              </a:rPr>
              <a:t>نشاط</a:t>
            </a:r>
            <a:r>
              <a:rPr lang="en-US" altLang="en-US" sz="4000" dirty="0">
                <a:solidFill>
                  <a:srgbClr val="2E3C4E"/>
                </a:solidFill>
                <a:latin typeface="Myriad "/>
                <a:ea typeface="GE SS Two Light" pitchFamily="34" charset="-122"/>
                <a:cs typeface="GE SS Two Light" pitchFamily="34" charset="-120"/>
              </a:rPr>
              <a:t>3.1</a:t>
            </a:r>
            <a:r>
              <a:rPr lang="en-US" sz="4000" dirty="0"/>
              <a:t> </a:t>
            </a:r>
            <a:r>
              <a:rPr lang="ar-SA" altLang="en-US" sz="4000" dirty="0">
                <a:solidFill>
                  <a:srgbClr val="2E3C4E"/>
                </a:solidFill>
                <a:latin typeface="GE SS Two Light" pitchFamily="34" charset="0"/>
                <a:ea typeface="GE SS Two Light" pitchFamily="34" charset="-122"/>
                <a:cs typeface="GE SS Two Light" pitchFamily="34" charset="-120"/>
              </a:rPr>
              <a:t> —</a:t>
            </a:r>
            <a:endParaRPr lang="ar-SA" sz="4000" dirty="0"/>
          </a:p>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 </a:t>
            </a:r>
            <a:r>
              <a:rPr lang="ar-SA" altLang="en-US" sz="3700" b="1" dirty="0">
                <a:solidFill>
                  <a:srgbClr val="2E3C4E"/>
                </a:solidFill>
                <a:latin typeface="GE SS Two Light" pitchFamily="34" charset="0"/>
                <a:ea typeface="GE SS Two Light" pitchFamily="34" charset="-122"/>
                <a:cs typeface="GE SS Two Light" pitchFamily="34" charset="-120"/>
              </a:rPr>
              <a:t>المناقشة الجماعية</a:t>
            </a:r>
            <a:endParaRPr lang="ar-SA" sz="3700" dirty="0"/>
          </a:p>
        </p:txBody>
      </p:sp>
      <p:sp>
        <p:nvSpPr>
          <p:cNvPr id="3" name="Text 1"/>
          <p:cNvSpPr/>
          <p:nvPr/>
        </p:nvSpPr>
        <p:spPr>
          <a:xfrm>
            <a:off x="22324" y="2185293"/>
            <a:ext cx="6876382"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بعد انتهاء المحاكاة، تناقش المجموعة:</a:t>
            </a:r>
            <a:endParaRPr lang="ar-SA" sz="2000" dirty="0"/>
          </a:p>
        </p:txBody>
      </p:sp>
      <p:sp>
        <p:nvSpPr>
          <p:cNvPr id="4" name="Text 2"/>
          <p:cNvSpPr/>
          <p:nvPr/>
        </p:nvSpPr>
        <p:spPr>
          <a:xfrm>
            <a:off x="1485900" y="2718097"/>
            <a:ext cx="4803221" cy="3286819"/>
          </a:xfrm>
          <a:prstGeom prst="rect">
            <a:avLst/>
          </a:prstGeom>
          <a:noFill/>
          <a:ln/>
        </p:spPr>
        <p:txBody>
          <a:bodyPr wrap="square" lIns="0" tIns="0" rIns="0" bIns="0" rtlCol="0" anchor="t">
            <a:noAutofit/>
          </a:bodyPr>
          <a:lstStyle/>
          <a:p>
            <a:pPr marL="284480" indent="-284480" algn="r" rtl="1">
              <a:lnSpc>
                <a:spcPct val="120000"/>
              </a:lnSpc>
              <a:buSzPct val="100000"/>
              <a:buFont typeface="+mj-lt"/>
              <a:buAutoNum type="arabicPeriod"/>
            </a:pPr>
            <a:r>
              <a:rPr lang="ar-SA" altLang="en-US" sz="1600" dirty="0">
                <a:solidFill>
                  <a:srgbClr val="384653"/>
                </a:solidFill>
                <a:latin typeface="WinSoft Pro Medium" pitchFamily="34" charset="0"/>
                <a:ea typeface="WinSoft Pro Medium" pitchFamily="34" charset="-122"/>
                <a:cs typeface="WinSoft Pro Medium" pitchFamily="34" charset="-120"/>
              </a:rPr>
              <a:t>هل كانت المطابقة مبنية على أدلة موثقة؟</a:t>
            </a:r>
            <a:endParaRPr lang="ar-SA" sz="1600" dirty="0"/>
          </a:p>
          <a:p>
            <a:pPr marL="284480" indent="-284480" algn="r" rtl="1">
              <a:lnSpc>
                <a:spcPct val="120000"/>
              </a:lnSpc>
              <a:buSzPct val="100000"/>
              <a:buFont typeface="+mj-lt"/>
              <a:buAutoNum type="arabicPeriod" startAt="2"/>
            </a:pPr>
            <a:r>
              <a:rPr lang="ar-SA" altLang="en-US" sz="1600" dirty="0">
                <a:solidFill>
                  <a:srgbClr val="384653"/>
                </a:solidFill>
                <a:latin typeface="WinSoft Pro Medium" pitchFamily="34" charset="0"/>
                <a:ea typeface="WinSoft Pro Medium" pitchFamily="34" charset="-122"/>
                <a:cs typeface="WinSoft Pro Medium" pitchFamily="34" charset="-120"/>
              </a:rPr>
              <a:t>هل تم النظر إلى جميع عناصر المطابقة؟</a:t>
            </a:r>
            <a:endParaRPr lang="ar-SA" sz="1600" dirty="0"/>
          </a:p>
          <a:p>
            <a:pPr marL="284480" indent="-284480" algn="r" rtl="1">
              <a:lnSpc>
                <a:spcPct val="120000"/>
              </a:lnSpc>
              <a:buSzPct val="100000"/>
              <a:buFont typeface="+mj-lt"/>
              <a:buAutoNum type="arabicPeriod" startAt="3"/>
            </a:pPr>
            <a:r>
              <a:rPr lang="ar-SA" altLang="en-US" sz="1600" dirty="0">
                <a:solidFill>
                  <a:srgbClr val="384653"/>
                </a:solidFill>
                <a:latin typeface="WinSoft Pro Medium" pitchFamily="34" charset="0"/>
                <a:ea typeface="WinSoft Pro Medium" pitchFamily="34" charset="-122"/>
                <a:cs typeface="WinSoft Pro Medium" pitchFamily="34" charset="-120"/>
              </a:rPr>
              <a:t>هل كان قرار الإحالة مبررًا؟</a:t>
            </a:r>
            <a:endParaRPr lang="ar-SA" sz="1600" dirty="0"/>
          </a:p>
          <a:p>
            <a:pPr marL="284480" indent="-284480" algn="r" rtl="1">
              <a:lnSpc>
                <a:spcPct val="120000"/>
              </a:lnSpc>
              <a:buSzPct val="100000"/>
              <a:buFont typeface="+mj-lt"/>
              <a:buAutoNum type="arabicPeriod" startAt="4"/>
            </a:pPr>
            <a:r>
              <a:rPr lang="ar-SA" altLang="en-US" sz="1600" dirty="0">
                <a:solidFill>
                  <a:srgbClr val="384653"/>
                </a:solidFill>
                <a:latin typeface="WinSoft Pro Medium" pitchFamily="34" charset="0"/>
                <a:ea typeface="WinSoft Pro Medium" pitchFamily="34" charset="-122"/>
                <a:cs typeface="WinSoft Pro Medium" pitchFamily="34" charset="-120"/>
              </a:rPr>
              <a:t>هل كان مسار الإحالة هو الأنسب؟</a:t>
            </a:r>
            <a:endParaRPr lang="ar-SA" sz="1600" dirty="0"/>
          </a:p>
          <a:p>
            <a:pPr marL="284480" indent="-284480" algn="r" rtl="1">
              <a:lnSpc>
                <a:spcPct val="120000"/>
              </a:lnSpc>
              <a:buSzPct val="100000"/>
              <a:buFont typeface="+mj-lt"/>
              <a:buAutoNum type="arabicPeriod" startAt="5"/>
            </a:pPr>
            <a:r>
              <a:rPr lang="ar-SA" altLang="en-US" sz="1600" dirty="0">
                <a:solidFill>
                  <a:srgbClr val="384653"/>
                </a:solidFill>
                <a:latin typeface="WinSoft Pro Medium" pitchFamily="34" charset="0"/>
                <a:ea typeface="WinSoft Pro Medium" pitchFamily="34" charset="-122"/>
                <a:cs typeface="WinSoft Pro Medium" pitchFamily="34" charset="-120"/>
              </a:rPr>
              <a:t>هل تم الحصول على موافقة الباحث؟</a:t>
            </a:r>
            <a:endParaRPr lang="ar-SA" sz="1600" dirty="0"/>
          </a:p>
          <a:p>
            <a:pPr marL="284480" indent="-284480" algn="r" rtl="1">
              <a:lnSpc>
                <a:spcPct val="120000"/>
              </a:lnSpc>
              <a:buSzPct val="100000"/>
              <a:buFont typeface="+mj-lt"/>
              <a:buAutoNum type="arabicPeriod" startAt="6"/>
            </a:pPr>
            <a:r>
              <a:rPr lang="ar-SA" altLang="en-US" sz="1600" dirty="0">
                <a:solidFill>
                  <a:srgbClr val="384653"/>
                </a:solidFill>
                <a:latin typeface="WinSoft Pro Medium" pitchFamily="34" charset="0"/>
                <a:ea typeface="WinSoft Pro Medium" pitchFamily="34" charset="-122"/>
                <a:cs typeface="WinSoft Pro Medium" pitchFamily="34" charset="-120"/>
              </a:rPr>
              <a:t>هل تمت حماية معلوماته؟</a:t>
            </a:r>
            <a:endParaRPr lang="ar-SA" sz="1600" dirty="0"/>
          </a:p>
          <a:p>
            <a:pPr marL="284480" indent="-284480" algn="r" rtl="1">
              <a:lnSpc>
                <a:spcPct val="120000"/>
              </a:lnSpc>
              <a:buSzPct val="100000"/>
              <a:buFont typeface="+mj-lt"/>
              <a:buAutoNum type="arabicPeriod" startAt="7"/>
            </a:pPr>
            <a:r>
              <a:rPr lang="ar-SA" altLang="en-US" sz="1600" dirty="0">
                <a:solidFill>
                  <a:srgbClr val="384653"/>
                </a:solidFill>
                <a:latin typeface="WinSoft Pro Medium" pitchFamily="34" charset="0"/>
                <a:ea typeface="WinSoft Pro Medium" pitchFamily="34" charset="-122"/>
                <a:cs typeface="WinSoft Pro Medium" pitchFamily="34" charset="-120"/>
              </a:rPr>
              <a:t>هل كان التواصل واضحًا وغير تمييزي؟</a:t>
            </a:r>
            <a:endParaRPr lang="ar-SA" sz="1600" dirty="0"/>
          </a:p>
          <a:p>
            <a:pPr marL="284480" indent="-284480" algn="r" rtl="1">
              <a:lnSpc>
                <a:spcPct val="120000"/>
              </a:lnSpc>
              <a:buSzPct val="100000"/>
              <a:buFont typeface="+mj-lt"/>
              <a:buAutoNum type="arabicPeriod" startAt="8"/>
            </a:pPr>
            <a:r>
              <a:rPr lang="ar-SA" altLang="en-US" sz="1600" dirty="0">
                <a:solidFill>
                  <a:srgbClr val="384653"/>
                </a:solidFill>
                <a:latin typeface="WinSoft Pro Medium" pitchFamily="34" charset="0"/>
                <a:ea typeface="WinSoft Pro Medium" pitchFamily="34" charset="-122"/>
                <a:cs typeface="WinSoft Pro Medium" pitchFamily="34" charset="-120"/>
              </a:rPr>
              <a:t>ما الذي يجب متابعته بعد الإحالة؟</a:t>
            </a:r>
            <a:endParaRPr lang="ar-SA" sz="1600" dirty="0"/>
          </a:p>
          <a:p>
            <a:pPr marL="284480" indent="-284480" algn="r" rtl="1">
              <a:lnSpc>
                <a:spcPct val="120000"/>
              </a:lnSpc>
              <a:buSzPct val="100000"/>
              <a:buFont typeface="+mj-lt"/>
              <a:buAutoNum type="arabicPeriod" startAt="9"/>
            </a:pPr>
            <a:r>
              <a:rPr lang="ar-SA" altLang="en-US" sz="1600" dirty="0">
                <a:solidFill>
                  <a:srgbClr val="384653"/>
                </a:solidFill>
                <a:latin typeface="WinSoft Pro Medium" pitchFamily="34" charset="0"/>
                <a:ea typeface="WinSoft Pro Medium" pitchFamily="34" charset="-122"/>
                <a:cs typeface="WinSoft Pro Medium" pitchFamily="34" charset="-120"/>
              </a:rPr>
              <a:t>ماذا يمكن أن يحدث إذا لم تنجح الإحالة؟</a:t>
            </a:r>
            <a:endParaRPr lang="ar-SA" sz="1600" dirty="0"/>
          </a:p>
          <a:p>
            <a:pPr marL="284480" indent="-284480" algn="r" rtl="1">
              <a:lnSpc>
                <a:spcPct val="120000"/>
              </a:lnSpc>
              <a:buSzPct val="100000"/>
              <a:buFont typeface="+mj-lt"/>
              <a:buAutoNum type="arabicPeriod" startAt="10"/>
            </a:pPr>
            <a:r>
              <a:rPr lang="ar-SA" altLang="en-US" sz="1600" dirty="0">
                <a:solidFill>
                  <a:srgbClr val="384653"/>
                </a:solidFill>
                <a:latin typeface="WinSoft Pro Medium" pitchFamily="34" charset="0"/>
                <a:ea typeface="WinSoft Pro Medium" pitchFamily="34" charset="-122"/>
                <a:cs typeface="WinSoft Pro Medium" pitchFamily="34" charset="-120"/>
              </a:rPr>
              <a:t>ما الذي يمكن تحسينه في عملية المطابقة أو الإحالة؟</a:t>
            </a:r>
            <a:endParaRPr lang="en-US" altLang="en-US" sz="1600" dirty="0">
              <a:solidFill>
                <a:srgbClr val="384653"/>
              </a:solidFill>
              <a:latin typeface="WinSoft Pro Medium" pitchFamily="34" charset="0"/>
              <a:ea typeface="WinSoft Pro Medium" pitchFamily="34" charset="-122"/>
              <a:cs typeface="WinSoft Pro Medium" pitchFamily="34" charset="-120"/>
            </a:endParaRPr>
          </a:p>
          <a:p>
            <a:pPr algn="r" rtl="1">
              <a:lnSpc>
                <a:spcPct val="120000"/>
              </a:lnSpc>
              <a:buSzPct val="100000"/>
            </a:pPr>
            <a:r>
              <a:rPr lang="ar-SA" altLang="en-US" sz="1600" dirty="0">
                <a:solidFill>
                  <a:srgbClr val="384653"/>
                </a:solidFill>
                <a:latin typeface="WinSoft Pro Medium" pitchFamily="34" charset="0"/>
                <a:ea typeface="WinSoft Pro Medium" pitchFamily="34" charset="-122"/>
                <a:cs typeface="WinSoft Pro Medium" pitchFamily="34" charset="-120"/>
              </a:rPr>
              <a:t>☐ مطابق جزئيًا ويمكن إحالته بعد إجراء محدد</a:t>
            </a:r>
            <a:endParaRPr lang="ar-SA" sz="1600" dirty="0"/>
          </a:p>
        </p:txBody>
      </p:sp>
      <p:pic>
        <p:nvPicPr>
          <p:cNvPr id="5" name="Image 0" descr="preencoded.png"/>
          <p:cNvPicPr>
            <a:picLocks noChangeAspect="1"/>
          </p:cNvPicPr>
          <p:nvPr/>
        </p:nvPicPr>
        <p:blipFill>
          <a:blip r:embed="rId2"/>
          <a:srcRect r="13433"/>
          <a:stretch>
            <a:fillRect/>
          </a:stretch>
        </p:blipFill>
        <p:spPr>
          <a:xfrm>
            <a:off x="7109461" y="0"/>
            <a:ext cx="5082540" cy="6858001"/>
          </a:xfrm>
          <a:prstGeom prst="rect">
            <a:avLst/>
          </a:prstGeom>
        </p:spPr>
      </p:pic>
    </p:spTree>
    <p:extLst>
      <p:ext uri="{BB962C8B-B14F-4D97-AF65-F5344CB8AC3E}">
        <p14:creationId xmlns:p14="http://schemas.microsoft.com/office/powerpoint/2010/main" val="37286681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0" y="0"/>
            <a:ext cx="12191695" cy="2132707"/>
          </a:xfrm>
          <a:custGeom>
            <a:avLst/>
            <a:gdLst/>
            <a:ahLst/>
            <a:cxnLst/>
            <a:rect l="0" t="0" r="100000" b="100000"/>
            <a:pathLst>
              <a:path w="100000" h="100000">
                <a:moveTo>
                  <a:pt x="0" y="0"/>
                </a:moveTo>
                <a:lnTo>
                  <a:pt x="100000" y="0"/>
                </a:lnTo>
                <a:lnTo>
                  <a:pt x="100000" y="81930"/>
                </a:lnTo>
                <a:lnTo>
                  <a:pt x="95020" y="85250"/>
                </a:lnTo>
                <a:lnTo>
                  <a:pt x="90920" y="87600"/>
                </a:lnTo>
                <a:lnTo>
                  <a:pt x="88960" y="88480"/>
                </a:lnTo>
                <a:lnTo>
                  <a:pt x="88870" y="88670"/>
                </a:lnTo>
                <a:lnTo>
                  <a:pt x="83400" y="91210"/>
                </a:lnTo>
                <a:lnTo>
                  <a:pt x="76070" y="93950"/>
                </a:lnTo>
                <a:lnTo>
                  <a:pt x="69820" y="95700"/>
                </a:lnTo>
                <a:lnTo>
                  <a:pt x="63480" y="96970"/>
                </a:lnTo>
                <a:lnTo>
                  <a:pt x="57130" y="97750"/>
                </a:lnTo>
                <a:lnTo>
                  <a:pt x="50200" y="98050"/>
                </a:lnTo>
                <a:lnTo>
                  <a:pt x="44240" y="97850"/>
                </a:lnTo>
                <a:lnTo>
                  <a:pt x="38480" y="97270"/>
                </a:lnTo>
                <a:lnTo>
                  <a:pt x="32810" y="96290"/>
                </a:lnTo>
                <a:lnTo>
                  <a:pt x="25200" y="94340"/>
                </a:lnTo>
                <a:lnTo>
                  <a:pt x="19530" y="92380"/>
                </a:lnTo>
                <a:lnTo>
                  <a:pt x="13960" y="90040"/>
                </a:lnTo>
                <a:lnTo>
                  <a:pt x="7320" y="86620"/>
                </a:lnTo>
                <a:lnTo>
                  <a:pt x="290" y="82230"/>
                </a:lnTo>
                <a:lnTo>
                  <a:pt x="0" y="81930"/>
                </a:lnTo>
                <a:close/>
              </a:path>
            </a:pathLst>
          </a:custGeom>
        </p:spPr>
      </p:pic>
      <p:sp>
        <p:nvSpPr>
          <p:cNvPr id="3" name="Text 0"/>
          <p:cNvSpPr/>
          <p:nvPr/>
        </p:nvSpPr>
        <p:spPr>
          <a:xfrm>
            <a:off x="631908" y="1967012"/>
            <a:ext cx="10927878" cy="1068983"/>
          </a:xfrm>
          <a:prstGeom prst="rect">
            <a:avLst/>
          </a:prstGeom>
          <a:noFill/>
          <a:ln/>
        </p:spPr>
        <p:txBody>
          <a:bodyPr wrap="square" lIns="0" tIns="0" rIns="0" bIns="0" rtlCol="0" anchor="t">
            <a:normAutofit/>
          </a:bodyPr>
          <a:lstStyle/>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النشاط</a:t>
            </a:r>
            <a:r>
              <a:rPr lang="ar-JO" altLang="en-US" sz="3350" dirty="0">
                <a:solidFill>
                  <a:srgbClr val="2E3C4E"/>
                </a:solidFill>
                <a:latin typeface="GE SS Two Light" pitchFamily="34" charset="0"/>
                <a:ea typeface="GE SS Two Light" pitchFamily="34" charset="-122"/>
                <a:cs typeface="GE SS Two Light" pitchFamily="34" charset="-120"/>
              </a:rPr>
              <a:t> </a:t>
            </a:r>
            <a:r>
              <a:rPr lang="en-US" altLang="en-US" sz="3350" dirty="0">
                <a:solidFill>
                  <a:srgbClr val="2E3C4E"/>
                </a:solidFill>
                <a:latin typeface="Myriad "/>
                <a:ea typeface="GE SS Two Light" pitchFamily="34" charset="-122"/>
                <a:cs typeface="GE SS Two Light" pitchFamily="34" charset="-120"/>
              </a:rPr>
              <a:t>3.1</a:t>
            </a:r>
            <a:endParaRPr lang="ar-SA" sz="3350" dirty="0"/>
          </a:p>
          <a:p>
            <a:pPr marL="0" indent="0" algn="r" rtl="1">
              <a:lnSpc>
                <a:spcPct val="104000"/>
              </a:lnSpc>
              <a:buNone/>
            </a:pPr>
            <a:r>
              <a:rPr lang="ar-SA" altLang="en-US" sz="3350" dirty="0">
                <a:solidFill>
                  <a:srgbClr val="2E3C4E"/>
                </a:solidFill>
                <a:latin typeface="GE SS Two Light" pitchFamily="34" charset="0"/>
                <a:ea typeface="GE SS Two Light" pitchFamily="34" charset="-122"/>
                <a:cs typeface="GE SS Two Light" pitchFamily="34" charset="-120"/>
              </a:rPr>
              <a:t>المنتج النهائي للنشاط</a:t>
            </a:r>
            <a:endParaRPr lang="ar-SA" sz="3350" dirty="0"/>
          </a:p>
        </p:txBody>
      </p:sp>
      <p:sp>
        <p:nvSpPr>
          <p:cNvPr id="4" name="Text 1"/>
          <p:cNvSpPr/>
          <p:nvPr/>
        </p:nvSpPr>
        <p:spPr>
          <a:xfrm>
            <a:off x="0" y="3123803"/>
            <a:ext cx="11537463" cy="246955"/>
          </a:xfrm>
          <a:prstGeom prst="rect">
            <a:avLst/>
          </a:prstGeom>
          <a:noFill/>
          <a:ln/>
        </p:spPr>
        <p:txBody>
          <a:bodyPr wrap="none" lIns="0" tIns="0" rIns="0" bIns="0" rtlCol="0" anchor="t"/>
          <a:lstStyle/>
          <a:p>
            <a:pPr marL="0" indent="0" algn="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تسلم كل مجموعة ملف المطابقة والإحالة الوظيفية، ويتضمن:</a:t>
            </a:r>
            <a:endParaRPr lang="ar-SA" sz="2000" dirty="0"/>
          </a:p>
        </p:txBody>
      </p:sp>
      <p:sp>
        <p:nvSpPr>
          <p:cNvPr id="5" name="Shape 2"/>
          <p:cNvSpPr/>
          <p:nvPr/>
        </p:nvSpPr>
        <p:spPr>
          <a:xfrm>
            <a:off x="8014591" y="3681016"/>
            <a:ext cx="3545196" cy="609898"/>
          </a:xfrm>
          <a:prstGeom prst="roundRect">
            <a:avLst>
              <a:gd name="adj" fmla="val 39964"/>
            </a:avLst>
          </a:prstGeom>
          <a:solidFill>
            <a:srgbClr val="FFFFFF"/>
          </a:solidFill>
          <a:ln w="19050">
            <a:solidFill>
              <a:srgbClr val="00AEEF"/>
            </a:solidFill>
            <a:prstDash val="solid"/>
          </a:ln>
        </p:spPr>
      </p:sp>
      <p:sp>
        <p:nvSpPr>
          <p:cNvPr id="6" name="Text 3"/>
          <p:cNvSpPr/>
          <p:nvPr/>
        </p:nvSpPr>
        <p:spPr>
          <a:xfrm>
            <a:off x="8196057" y="3862487"/>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الشاغر.</a:t>
            </a:r>
            <a:endParaRPr lang="ar-SA" sz="2000" dirty="0"/>
          </a:p>
        </p:txBody>
      </p:sp>
      <p:sp>
        <p:nvSpPr>
          <p:cNvPr id="7" name="Shape 4"/>
          <p:cNvSpPr/>
          <p:nvPr/>
        </p:nvSpPr>
        <p:spPr>
          <a:xfrm>
            <a:off x="4323250" y="3681016"/>
            <a:ext cx="3545196" cy="609898"/>
          </a:xfrm>
          <a:prstGeom prst="roundRect">
            <a:avLst>
              <a:gd name="adj" fmla="val 39964"/>
            </a:avLst>
          </a:prstGeom>
          <a:solidFill>
            <a:srgbClr val="FFFFFF"/>
          </a:solidFill>
          <a:ln w="19050">
            <a:solidFill>
              <a:srgbClr val="00AEEF"/>
            </a:solidFill>
            <a:prstDash val="solid"/>
          </a:ln>
        </p:spPr>
      </p:sp>
      <p:sp>
        <p:nvSpPr>
          <p:cNvPr id="8" name="Text 5"/>
          <p:cNvSpPr/>
          <p:nvPr/>
        </p:nvSpPr>
        <p:spPr>
          <a:xfrm>
            <a:off x="4504716" y="3862487"/>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تحليل ملف الباحث.</a:t>
            </a:r>
            <a:endParaRPr lang="ar-SA" sz="2000" dirty="0"/>
          </a:p>
        </p:txBody>
      </p:sp>
      <p:sp>
        <p:nvSpPr>
          <p:cNvPr id="9" name="Shape 6"/>
          <p:cNvSpPr/>
          <p:nvPr/>
        </p:nvSpPr>
        <p:spPr>
          <a:xfrm>
            <a:off x="631908" y="3681016"/>
            <a:ext cx="3545196" cy="609898"/>
          </a:xfrm>
          <a:prstGeom prst="roundRect">
            <a:avLst>
              <a:gd name="adj" fmla="val 39964"/>
            </a:avLst>
          </a:prstGeom>
          <a:solidFill>
            <a:srgbClr val="FFFFFF"/>
          </a:solidFill>
          <a:ln w="19050">
            <a:solidFill>
              <a:srgbClr val="00AEEF"/>
            </a:solidFill>
            <a:prstDash val="solid"/>
          </a:ln>
        </p:spPr>
      </p:sp>
      <p:sp>
        <p:nvSpPr>
          <p:cNvPr id="10" name="Text 7"/>
          <p:cNvSpPr/>
          <p:nvPr/>
        </p:nvSpPr>
        <p:spPr>
          <a:xfrm>
            <a:off x="813375" y="3862487"/>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مصفوفة مطابقة الكفاءات.</a:t>
            </a:r>
            <a:endParaRPr lang="ar-SA" sz="2000" dirty="0"/>
          </a:p>
        </p:txBody>
      </p:sp>
      <p:sp>
        <p:nvSpPr>
          <p:cNvPr id="11" name="Shape 8"/>
          <p:cNvSpPr/>
          <p:nvPr/>
        </p:nvSpPr>
        <p:spPr>
          <a:xfrm>
            <a:off x="8014591" y="4437063"/>
            <a:ext cx="3545196" cy="609898"/>
          </a:xfrm>
          <a:prstGeom prst="roundRect">
            <a:avLst>
              <a:gd name="adj" fmla="val 39964"/>
            </a:avLst>
          </a:prstGeom>
          <a:solidFill>
            <a:srgbClr val="FFFFFF"/>
          </a:solidFill>
          <a:ln w="19050">
            <a:solidFill>
              <a:srgbClr val="00AEEF"/>
            </a:solidFill>
            <a:prstDash val="solid"/>
          </a:ln>
        </p:spPr>
      </p:sp>
      <p:sp>
        <p:nvSpPr>
          <p:cNvPr id="12" name="Text 9"/>
          <p:cNvSpPr/>
          <p:nvPr/>
        </p:nvSpPr>
        <p:spPr>
          <a:xfrm>
            <a:off x="8196057" y="4618534"/>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قرار المطابقة ومبرراته.</a:t>
            </a:r>
            <a:endParaRPr lang="ar-SA" sz="2000" dirty="0"/>
          </a:p>
        </p:txBody>
      </p:sp>
      <p:sp>
        <p:nvSpPr>
          <p:cNvPr id="13" name="Shape 10"/>
          <p:cNvSpPr/>
          <p:nvPr/>
        </p:nvSpPr>
        <p:spPr>
          <a:xfrm>
            <a:off x="4323250" y="4437063"/>
            <a:ext cx="3545196" cy="609898"/>
          </a:xfrm>
          <a:prstGeom prst="roundRect">
            <a:avLst>
              <a:gd name="adj" fmla="val 39964"/>
            </a:avLst>
          </a:prstGeom>
          <a:solidFill>
            <a:srgbClr val="FFFFFF"/>
          </a:solidFill>
          <a:ln w="19050">
            <a:solidFill>
              <a:srgbClr val="00AEEF"/>
            </a:solidFill>
            <a:prstDash val="solid"/>
          </a:ln>
        </p:spPr>
      </p:sp>
      <p:sp>
        <p:nvSpPr>
          <p:cNvPr id="14" name="Text 11"/>
          <p:cNvSpPr/>
          <p:nvPr/>
        </p:nvSpPr>
        <p:spPr>
          <a:xfrm>
            <a:off x="4504716" y="4618534"/>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قرار الإحالة ومساره</a:t>
            </a:r>
            <a:endParaRPr lang="ar-SA" sz="2000" dirty="0"/>
          </a:p>
        </p:txBody>
      </p:sp>
      <p:sp>
        <p:nvSpPr>
          <p:cNvPr id="15" name="Shape 12"/>
          <p:cNvSpPr/>
          <p:nvPr/>
        </p:nvSpPr>
        <p:spPr>
          <a:xfrm>
            <a:off x="631908" y="4437063"/>
            <a:ext cx="3545196" cy="609898"/>
          </a:xfrm>
          <a:prstGeom prst="roundRect">
            <a:avLst>
              <a:gd name="adj" fmla="val 39964"/>
            </a:avLst>
          </a:prstGeom>
          <a:solidFill>
            <a:srgbClr val="FFFFFF"/>
          </a:solidFill>
          <a:ln w="19050">
            <a:solidFill>
              <a:srgbClr val="00AEEF"/>
            </a:solidFill>
            <a:prstDash val="solid"/>
          </a:ln>
        </p:spPr>
      </p:sp>
      <p:sp>
        <p:nvSpPr>
          <p:cNvPr id="16" name="Text 13"/>
          <p:cNvSpPr/>
          <p:nvPr/>
        </p:nvSpPr>
        <p:spPr>
          <a:xfrm>
            <a:off x="813375" y="4618534"/>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نموذج الإحالة الموثق.</a:t>
            </a:r>
            <a:endParaRPr lang="ar-SA" sz="2000" dirty="0"/>
          </a:p>
        </p:txBody>
      </p:sp>
      <p:sp>
        <p:nvSpPr>
          <p:cNvPr id="17" name="Shape 14"/>
          <p:cNvSpPr/>
          <p:nvPr/>
        </p:nvSpPr>
        <p:spPr>
          <a:xfrm>
            <a:off x="8014591" y="5193109"/>
            <a:ext cx="3545196" cy="609898"/>
          </a:xfrm>
          <a:prstGeom prst="roundRect">
            <a:avLst>
              <a:gd name="adj" fmla="val 39964"/>
            </a:avLst>
          </a:prstGeom>
          <a:solidFill>
            <a:srgbClr val="FFFFFF"/>
          </a:solidFill>
          <a:ln w="19050">
            <a:solidFill>
              <a:srgbClr val="00AEEF"/>
            </a:solidFill>
            <a:prstDash val="solid"/>
          </a:ln>
        </p:spPr>
      </p:sp>
      <p:sp>
        <p:nvSpPr>
          <p:cNvPr id="18" name="Text 15"/>
          <p:cNvSpPr/>
          <p:nvPr/>
        </p:nvSpPr>
        <p:spPr>
          <a:xfrm>
            <a:off x="8196057" y="5374580"/>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خطة التواصل.</a:t>
            </a:r>
            <a:endParaRPr lang="ar-SA" sz="2000" dirty="0"/>
          </a:p>
        </p:txBody>
      </p:sp>
      <p:sp>
        <p:nvSpPr>
          <p:cNvPr id="19" name="Shape 16"/>
          <p:cNvSpPr/>
          <p:nvPr/>
        </p:nvSpPr>
        <p:spPr>
          <a:xfrm>
            <a:off x="4323250" y="5193109"/>
            <a:ext cx="3545196" cy="609898"/>
          </a:xfrm>
          <a:prstGeom prst="roundRect">
            <a:avLst>
              <a:gd name="adj" fmla="val 39964"/>
            </a:avLst>
          </a:prstGeom>
          <a:solidFill>
            <a:srgbClr val="FFFFFF"/>
          </a:solidFill>
          <a:ln w="19050">
            <a:solidFill>
              <a:srgbClr val="00AEEF"/>
            </a:solidFill>
            <a:prstDash val="solid"/>
          </a:ln>
        </p:spPr>
      </p:sp>
      <p:sp>
        <p:nvSpPr>
          <p:cNvPr id="20" name="Text 17"/>
          <p:cNvSpPr/>
          <p:nvPr/>
        </p:nvSpPr>
        <p:spPr>
          <a:xfrm>
            <a:off x="4504716" y="5374580"/>
            <a:ext cx="3182263" cy="246955"/>
          </a:xfrm>
          <a:prstGeom prst="rect">
            <a:avLst/>
          </a:prstGeom>
          <a:noFill/>
          <a:ln/>
        </p:spPr>
        <p:txBody>
          <a:bodyPr wrap="none" lIns="0" tIns="0" rIns="0" bIns="0" rtlCol="0" anchor="t"/>
          <a:lstStyle/>
          <a:p>
            <a:pPr marL="0" indent="0" algn="ctr" rtl="1">
              <a:lnSpc>
                <a:spcPct val="127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خطة المتابعة.</a:t>
            </a:r>
            <a:endParaRPr lang="ar-SA" sz="2000" dirty="0"/>
          </a:p>
        </p:txBody>
      </p:sp>
      <p:sp>
        <p:nvSpPr>
          <p:cNvPr id="21" name="Shape 18"/>
          <p:cNvSpPr/>
          <p:nvPr/>
        </p:nvSpPr>
        <p:spPr>
          <a:xfrm>
            <a:off x="631908" y="5193109"/>
            <a:ext cx="3545196" cy="609898"/>
          </a:xfrm>
          <a:prstGeom prst="roundRect">
            <a:avLst>
              <a:gd name="adj" fmla="val 39964"/>
            </a:avLst>
          </a:prstGeom>
          <a:solidFill>
            <a:srgbClr val="FFFFFF"/>
          </a:solidFill>
          <a:ln w="19050">
            <a:solidFill>
              <a:srgbClr val="00AEEF"/>
            </a:solidFill>
            <a:prstDash val="solid"/>
          </a:ln>
        </p:spPr>
      </p:sp>
      <p:sp>
        <p:nvSpPr>
          <p:cNvPr id="22" name="Text 19"/>
          <p:cNvSpPr/>
          <p:nvPr/>
        </p:nvSpPr>
        <p:spPr>
          <a:xfrm>
            <a:off x="813375" y="5374580"/>
            <a:ext cx="3182263" cy="246955"/>
          </a:xfrm>
          <a:prstGeom prst="rect">
            <a:avLst/>
          </a:prstGeom>
          <a:noFill/>
          <a:ln/>
        </p:spPr>
        <p:txBody>
          <a:bodyPr wrap="none" lIns="0" tIns="0" rIns="0" bIns="0" rtlCol="0" anchor="t"/>
          <a:lstStyle/>
          <a:p>
            <a:pPr marL="0" indent="0" algn="ctr" rtl="1">
              <a:lnSpc>
                <a:spcPct val="127000"/>
              </a:lnSpc>
              <a:buNone/>
            </a:pPr>
            <a:r>
              <a:rPr lang="ar-SA" altLang="en-US" sz="1600" dirty="0">
                <a:solidFill>
                  <a:srgbClr val="384653"/>
                </a:solidFill>
                <a:latin typeface="WinSoft Pro Medium" pitchFamily="34" charset="0"/>
                <a:ea typeface="WinSoft Pro Medium" pitchFamily="34" charset="-122"/>
                <a:cs typeface="WinSoft Pro Medium" pitchFamily="34" charset="-120"/>
              </a:rPr>
              <a:t>ملاحظات التغذية الراجعة والتحسينات المقترحة.</a:t>
            </a:r>
            <a:endParaRPr lang="ar-SA" sz="1600" dirty="0"/>
          </a:p>
        </p:txBody>
      </p:sp>
    </p:spTree>
    <p:extLst>
      <p:ext uri="{BB962C8B-B14F-4D97-AF65-F5344CB8AC3E}">
        <p14:creationId xmlns:p14="http://schemas.microsoft.com/office/powerpoint/2010/main" val="370529954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831056"/>
            <a:ext cx="10927878" cy="445492"/>
          </a:xfrm>
          <a:prstGeom prst="rect">
            <a:avLst/>
          </a:prstGeom>
          <a:noFill/>
          <a:ln/>
        </p:spPr>
        <p:txBody>
          <a:bodyPr wrap="none" lIns="0" tIns="0" rIns="0" bIns="0" rtlCol="0" anchor="t"/>
          <a:lstStyle/>
          <a:p>
            <a:pPr algn="r" rtl="1">
              <a:lnSpc>
                <a:spcPct val="104000"/>
              </a:lnSpc>
            </a:pPr>
            <a:r>
              <a:rPr lang="ar-SA" altLang="en-US" sz="2800" dirty="0">
                <a:solidFill>
                  <a:srgbClr val="2E3C4E"/>
                </a:solidFill>
                <a:latin typeface="GE SS Two Light" pitchFamily="34" charset="0"/>
                <a:ea typeface="GE SS Two Light" pitchFamily="34" charset="-122"/>
                <a:cs typeface="GE SS Two Light" pitchFamily="34" charset="-120"/>
              </a:rPr>
              <a:t> ال</a:t>
            </a:r>
            <a:r>
              <a:rPr lang="ar-JO" altLang="en-US" sz="2800" dirty="0">
                <a:solidFill>
                  <a:srgbClr val="2E3C4E"/>
                </a:solidFill>
                <a:latin typeface="GE SS Two Light" pitchFamily="34" charset="0"/>
                <a:ea typeface="GE SS Two Light" pitchFamily="34" charset="-122"/>
                <a:cs typeface="GE SS Two Light" pitchFamily="34" charset="-120"/>
              </a:rPr>
              <a:t>نشاط</a:t>
            </a:r>
            <a:r>
              <a:rPr lang="en-US" altLang="en-US" sz="2800" dirty="0">
                <a:solidFill>
                  <a:srgbClr val="2E3C4E"/>
                </a:solidFill>
                <a:latin typeface="Myriad "/>
                <a:ea typeface="GE SS Two Light" pitchFamily="34" charset="-122"/>
                <a:cs typeface="GE SS Two Light" pitchFamily="34" charset="-120"/>
              </a:rPr>
              <a:t>3.1</a:t>
            </a:r>
            <a:r>
              <a:rPr lang="en-US" sz="2800" dirty="0"/>
              <a:t> </a:t>
            </a:r>
            <a:r>
              <a:rPr lang="ar-SA" altLang="en-US" sz="2800" dirty="0">
                <a:solidFill>
                  <a:srgbClr val="2E3C4E"/>
                </a:solidFill>
                <a:latin typeface="GE SS Two Light" pitchFamily="34" charset="0"/>
                <a:ea typeface="GE SS Two Light" pitchFamily="34" charset="-122"/>
                <a:cs typeface="GE SS Two Light" pitchFamily="34" charset="-120"/>
              </a:rPr>
              <a:t> —</a:t>
            </a:r>
            <a:r>
              <a:rPr lang="ar-JO" altLang="en-US" sz="2800" dirty="0"/>
              <a:t> </a:t>
            </a:r>
            <a:r>
              <a:rPr lang="ar-JO" altLang="en-US" sz="2800" dirty="0">
                <a:solidFill>
                  <a:srgbClr val="2E3C4E"/>
                </a:solidFill>
                <a:latin typeface="GE SS Two Light" pitchFamily="34" charset="0"/>
                <a:ea typeface="GE SS Two Light" pitchFamily="34" charset="-122"/>
                <a:cs typeface="GE SS Two Light" pitchFamily="34" charset="-120"/>
              </a:rPr>
              <a:t>التقييم </a:t>
            </a:r>
            <a:r>
              <a:rPr lang="ar-SA" altLang="en-US" sz="2800" dirty="0">
                <a:solidFill>
                  <a:srgbClr val="2E3C4E"/>
                </a:solidFill>
                <a:latin typeface="GE SS Two Light" pitchFamily="34" charset="0"/>
                <a:ea typeface="GE SS Two Light" pitchFamily="34" charset="-122"/>
                <a:cs typeface="GE SS Two Light" pitchFamily="34" charset="-120"/>
              </a:rPr>
              <a:t>الخاص بهذا النشاط</a:t>
            </a:r>
            <a:endParaRPr lang="ar-SA" sz="2800" dirty="0"/>
          </a:p>
        </p:txBody>
      </p:sp>
      <p:graphicFrame>
        <p:nvGraphicFramePr>
          <p:cNvPr id="3" name="Table 0"/>
          <p:cNvGraphicFramePr>
            <a:graphicFrameLocks noGrp="1"/>
          </p:cNvGraphicFramePr>
          <p:nvPr/>
        </p:nvGraphicFramePr>
        <p:xfrm>
          <a:off x="631908" y="1530449"/>
          <a:ext cx="10927879" cy="4483586"/>
        </p:xfrm>
        <a:graphic>
          <a:graphicData uri="http://schemas.openxmlformats.org/drawingml/2006/table">
            <a:tbl>
              <a:tblPr/>
              <a:tblGrid>
                <a:gridCol w="2185576">
                  <a:extLst>
                    <a:ext uri="{9D8B030D-6E8A-4147-A177-3AD203B41FA5}">
                      <a16:colId xmlns:a16="http://schemas.microsoft.com/office/drawing/2014/main" val="20000"/>
                    </a:ext>
                  </a:extLst>
                </a:gridCol>
                <a:gridCol w="8742303">
                  <a:extLst>
                    <a:ext uri="{9D8B030D-6E8A-4147-A177-3AD203B41FA5}">
                      <a16:colId xmlns:a16="http://schemas.microsoft.com/office/drawing/2014/main" val="20001"/>
                    </a:ext>
                  </a:extLst>
                </a:gridCol>
              </a:tblGrid>
              <a:tr h="405001">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الدرجة</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معيار التقييم</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الشاغر الوظيفي</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ملف الباحث والتحقق من المعلومات</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مطابقة الكفاءات وتحديد الفجوات</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اتخاذ قرار المطابقة وتبريره بالأدلة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مسار الإحالة وتبريره</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تطبيق مبادئ الإحالة المهنية: الموافقة، السرية، عدم التمييز، الدقة والتوثيق</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التواصل المهني مع الباحث/صاحب العمل</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خطة المتابعة والمساءلة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40817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ملف المطابقة والإحالة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r h="405001">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100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المجموع</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965516851"/>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85602"/>
            <a:ext cx="10927878" cy="1252736"/>
          </a:xfrm>
          <a:prstGeom prst="rect">
            <a:avLst/>
          </a:prstGeom>
          <a:noFill/>
          <a:ln/>
        </p:spPr>
        <p:txBody>
          <a:bodyPr wrap="square" lIns="0" tIns="0" rIns="0" bIns="0" rtlCol="0" anchor="t">
            <a:normAutofit/>
          </a:bodyPr>
          <a:lstStyle/>
          <a:p>
            <a:pPr marL="0" indent="0" algn="r" rtl="1">
              <a:lnSpc>
                <a:spcPct val="104000"/>
              </a:lnSpc>
              <a:buNone/>
            </a:pPr>
            <a:r>
              <a:rPr lang="ar-SA" altLang="en-US" sz="3900" dirty="0">
                <a:solidFill>
                  <a:srgbClr val="2E3C4E"/>
                </a:solidFill>
                <a:latin typeface="GE SS Two Light" pitchFamily="34" charset="0"/>
                <a:ea typeface="GE SS Two Light" pitchFamily="34" charset="-122"/>
                <a:cs typeface="GE SS Two Light" pitchFamily="34" charset="-120"/>
              </a:rPr>
              <a:t>النشاط</a:t>
            </a:r>
            <a:r>
              <a:rPr lang="en-US" altLang="en-US" sz="3900" dirty="0">
                <a:solidFill>
                  <a:srgbClr val="2E3C4E"/>
                </a:solidFill>
                <a:latin typeface="Myriad "/>
                <a:ea typeface="GE SS Two Light" pitchFamily="34" charset="-122"/>
                <a:cs typeface="GE SS Two Light" pitchFamily="34" charset="-120"/>
              </a:rPr>
              <a:t> 3.1 </a:t>
            </a:r>
            <a:endParaRPr lang="ar-SA" sz="3900" dirty="0"/>
          </a:p>
          <a:p>
            <a:pPr marL="0" indent="0" algn="r" rtl="1">
              <a:lnSpc>
                <a:spcPct val="104000"/>
              </a:lnSpc>
              <a:buNone/>
            </a:pPr>
            <a:r>
              <a:rPr lang="ar-SA" altLang="en-US" sz="3900" dirty="0">
                <a:solidFill>
                  <a:srgbClr val="2E3C4E"/>
                </a:solidFill>
                <a:latin typeface="GE SS Two Light" pitchFamily="34" charset="0"/>
                <a:ea typeface="GE SS Two Light" pitchFamily="34" charset="-122"/>
                <a:cs typeface="GE SS Two Light" pitchFamily="34" charset="-120"/>
              </a:rPr>
              <a:t>مستوى الأداء</a:t>
            </a:r>
            <a:endParaRPr lang="ar-SA" sz="3900" dirty="0"/>
          </a:p>
        </p:txBody>
      </p:sp>
      <p:sp>
        <p:nvSpPr>
          <p:cNvPr id="3" name="Text 1"/>
          <p:cNvSpPr/>
          <p:nvPr/>
        </p:nvSpPr>
        <p:spPr>
          <a:xfrm>
            <a:off x="7598768" y="2358133"/>
            <a:ext cx="3266100" cy="313134"/>
          </a:xfrm>
          <a:prstGeom prst="rect">
            <a:avLst/>
          </a:prstGeom>
          <a:noFill/>
          <a:ln/>
        </p:spPr>
        <p:txBody>
          <a:bodyPr wrap="none" lIns="0" tIns="0" rIns="0" bIns="0" rtlCol="0" anchor="t"/>
          <a:lstStyle/>
          <a:p>
            <a:pPr marL="0" indent="0" algn="l"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متقن:</a:t>
            </a:r>
            <a:endParaRPr lang="ar-SA" sz="1950" dirty="0"/>
          </a:p>
        </p:txBody>
      </p:sp>
      <p:sp>
        <p:nvSpPr>
          <p:cNvPr id="4" name="Text 2"/>
          <p:cNvSpPr/>
          <p:nvPr/>
        </p:nvSpPr>
        <p:spPr>
          <a:xfrm>
            <a:off x="8157356" y="2669084"/>
            <a:ext cx="3266100" cy="1755180"/>
          </a:xfrm>
          <a:prstGeom prst="rect">
            <a:avLst/>
          </a:prstGeom>
          <a:noFill/>
          <a:ln/>
        </p:spPr>
        <p:txBody>
          <a:bodyPr wrap="square" lIns="0" tIns="0" rIns="0" bIns="0" rtlCol="0" anchor="t">
            <a:normAutofit/>
          </a:bodyPr>
          <a:lstStyle/>
          <a:p>
            <a:pPr marL="0" indent="0" algn="l"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 ينفذ المتعلم عملية المطابقة والإحالة بصورة منظمة، ويستند إلى الأدلة، ويوثق القرار، ويراعي الموافقة والسرية وعدم التمييز، ويتواصل بصورة مهنية ويضع متابعة واضحة.</a:t>
            </a:r>
            <a:endParaRPr lang="ar-SA" sz="1850" dirty="0"/>
          </a:p>
        </p:txBody>
      </p:sp>
      <p:pic>
        <p:nvPicPr>
          <p:cNvPr id="5" name="Image 0" descr="preencoded.png"/>
          <p:cNvPicPr>
            <a:picLocks noChangeAspect="1"/>
          </p:cNvPicPr>
          <p:nvPr/>
        </p:nvPicPr>
        <p:blipFill>
          <a:blip r:embed="rId2"/>
          <a:stretch>
            <a:fillRect/>
          </a:stretch>
        </p:blipFill>
        <p:spPr>
          <a:xfrm>
            <a:off x="4183454" y="2303562"/>
            <a:ext cx="3824688" cy="3824784"/>
          </a:xfrm>
          <a:prstGeom prst="rect">
            <a:avLst/>
          </a:prstGeom>
        </p:spPr>
      </p:pic>
      <p:sp>
        <p:nvSpPr>
          <p:cNvPr id="6" name="Text 3"/>
          <p:cNvSpPr/>
          <p:nvPr/>
        </p:nvSpPr>
        <p:spPr>
          <a:xfrm>
            <a:off x="6899797" y="3091259"/>
            <a:ext cx="284850" cy="356096"/>
          </a:xfrm>
          <a:prstGeom prst="rect">
            <a:avLst/>
          </a:prstGeom>
          <a:noFill/>
          <a:ln/>
        </p:spPr>
        <p:txBody>
          <a:bodyPr wrap="none" lIns="0" tIns="0" rIns="0" bIns="0" rtlCol="0" anchor="ctr"/>
          <a:lstStyle/>
          <a:p>
            <a:pPr marL="0" indent="0" algn="ctr">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1</a:t>
            </a:r>
            <a:endParaRPr lang="en-US" sz="2200" dirty="0"/>
          </a:p>
        </p:txBody>
      </p:sp>
      <p:sp>
        <p:nvSpPr>
          <p:cNvPr id="7" name="Text 4"/>
          <p:cNvSpPr/>
          <p:nvPr/>
        </p:nvSpPr>
        <p:spPr>
          <a:xfrm>
            <a:off x="1327233" y="2389506"/>
            <a:ext cx="3266001" cy="344447"/>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متمكن:</a:t>
            </a:r>
            <a:endParaRPr lang="ar-SA" sz="1950" dirty="0"/>
          </a:p>
        </p:txBody>
      </p:sp>
      <p:sp>
        <p:nvSpPr>
          <p:cNvPr id="8" name="Text 5"/>
          <p:cNvSpPr/>
          <p:nvPr/>
        </p:nvSpPr>
        <p:spPr>
          <a:xfrm>
            <a:off x="965283" y="2779535"/>
            <a:ext cx="3266001" cy="772279"/>
          </a:xfrm>
          <a:prstGeom prst="rect">
            <a:avLst/>
          </a:prstGeom>
          <a:noFill/>
          <a:ln/>
        </p:spPr>
        <p:txBody>
          <a:bodyPr wrap="square" lIns="0" tIns="0" rIns="0" bIns="0" rtlCol="0" anchor="t">
            <a:normAutofit/>
          </a:bodyPr>
          <a:lstStyle/>
          <a:p>
            <a:pPr marL="0" indent="0" algn="r"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 ينفذ معظم خطوات العملية بصورة صحيحة مع بعض جوانب التحسين.</a:t>
            </a:r>
            <a:endParaRPr lang="ar-SA" sz="1850" dirty="0"/>
          </a:p>
        </p:txBody>
      </p:sp>
      <p:pic>
        <p:nvPicPr>
          <p:cNvPr id="9" name="Image 1" descr="preencoded.png"/>
          <p:cNvPicPr>
            <a:picLocks noChangeAspect="1"/>
          </p:cNvPicPr>
          <p:nvPr/>
        </p:nvPicPr>
        <p:blipFill>
          <a:blip r:embed="rId3"/>
          <a:stretch>
            <a:fillRect/>
          </a:stretch>
        </p:blipFill>
        <p:spPr>
          <a:xfrm>
            <a:off x="4183454" y="2303562"/>
            <a:ext cx="3824688" cy="3824784"/>
          </a:xfrm>
          <a:prstGeom prst="rect">
            <a:avLst/>
          </a:prstGeom>
        </p:spPr>
      </p:pic>
      <p:sp>
        <p:nvSpPr>
          <p:cNvPr id="10" name="Text 6"/>
          <p:cNvSpPr/>
          <p:nvPr/>
        </p:nvSpPr>
        <p:spPr>
          <a:xfrm>
            <a:off x="5006751" y="3091259"/>
            <a:ext cx="284850" cy="356096"/>
          </a:xfrm>
          <a:prstGeom prst="rect">
            <a:avLst/>
          </a:prstGeom>
          <a:noFill/>
          <a:ln/>
        </p:spPr>
        <p:txBody>
          <a:bodyPr wrap="none" lIns="0" tIns="0" rIns="0" bIns="0" rtlCol="0" anchor="ctr"/>
          <a:lstStyle/>
          <a:p>
            <a:pPr marL="0" indent="0" algn="ctr">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2</a:t>
            </a:r>
            <a:endParaRPr lang="en-US" sz="2200" dirty="0"/>
          </a:p>
        </p:txBody>
      </p:sp>
      <p:sp>
        <p:nvSpPr>
          <p:cNvPr id="11" name="Text 7"/>
          <p:cNvSpPr/>
          <p:nvPr/>
        </p:nvSpPr>
        <p:spPr>
          <a:xfrm>
            <a:off x="804347" y="4649590"/>
            <a:ext cx="3266001" cy="313134"/>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نامٍ: </a:t>
            </a:r>
            <a:endParaRPr lang="ar-SA" sz="1950" dirty="0"/>
          </a:p>
        </p:txBody>
      </p:sp>
      <p:sp>
        <p:nvSpPr>
          <p:cNvPr id="12" name="Text 8"/>
          <p:cNvSpPr/>
          <p:nvPr/>
        </p:nvSpPr>
        <p:spPr>
          <a:xfrm>
            <a:off x="1072275" y="5075238"/>
            <a:ext cx="3266001" cy="1053108"/>
          </a:xfrm>
          <a:prstGeom prst="rect">
            <a:avLst/>
          </a:prstGeom>
          <a:noFill/>
          <a:ln/>
        </p:spPr>
        <p:txBody>
          <a:bodyPr wrap="square" lIns="0" tIns="0" rIns="0" bIns="0" rtlCol="0" anchor="t">
            <a:normAutofit/>
          </a:bodyPr>
          <a:lstStyle/>
          <a:p>
            <a:pPr marL="0" indent="0" algn="r"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ينفذ الخطوات الأساسية، لكن توجد فجوات في التحليل أو التوثيق أو التبرير أو المتابعة.</a:t>
            </a:r>
            <a:endParaRPr lang="ar-SA" sz="1850" dirty="0"/>
          </a:p>
        </p:txBody>
      </p:sp>
      <p:pic>
        <p:nvPicPr>
          <p:cNvPr id="13" name="Image 2" descr="preencoded.png"/>
          <p:cNvPicPr>
            <a:picLocks noChangeAspect="1"/>
          </p:cNvPicPr>
          <p:nvPr/>
        </p:nvPicPr>
        <p:blipFill>
          <a:blip r:embed="rId4"/>
          <a:stretch>
            <a:fillRect/>
          </a:stretch>
        </p:blipFill>
        <p:spPr>
          <a:xfrm>
            <a:off x="4183454" y="2303562"/>
            <a:ext cx="3824688" cy="3824784"/>
          </a:xfrm>
          <a:prstGeom prst="rect">
            <a:avLst/>
          </a:prstGeom>
        </p:spPr>
      </p:pic>
      <p:sp>
        <p:nvSpPr>
          <p:cNvPr id="14" name="Text 9"/>
          <p:cNvSpPr/>
          <p:nvPr/>
        </p:nvSpPr>
        <p:spPr>
          <a:xfrm>
            <a:off x="5006751" y="4984353"/>
            <a:ext cx="284850" cy="356096"/>
          </a:xfrm>
          <a:prstGeom prst="rect">
            <a:avLst/>
          </a:prstGeom>
          <a:noFill/>
          <a:ln/>
        </p:spPr>
        <p:txBody>
          <a:bodyPr wrap="none" lIns="0" tIns="0" rIns="0" bIns="0" rtlCol="0" anchor="ctr"/>
          <a:lstStyle/>
          <a:p>
            <a:pPr marL="0" indent="0" algn="ctr">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3</a:t>
            </a:r>
            <a:endParaRPr lang="en-US" sz="2200" dirty="0"/>
          </a:p>
        </p:txBody>
      </p:sp>
      <p:sp>
        <p:nvSpPr>
          <p:cNvPr id="15" name="Text 10"/>
          <p:cNvSpPr/>
          <p:nvPr/>
        </p:nvSpPr>
        <p:spPr>
          <a:xfrm>
            <a:off x="8054328" y="4806157"/>
            <a:ext cx="3266100" cy="313134"/>
          </a:xfrm>
          <a:prstGeom prst="rect">
            <a:avLst/>
          </a:prstGeom>
          <a:noFill/>
          <a:ln/>
        </p:spPr>
        <p:txBody>
          <a:bodyPr wrap="none" lIns="0" tIns="0" rIns="0" bIns="0" rtlCol="0" anchor="t"/>
          <a:lstStyle/>
          <a:p>
            <a:pPr marL="0" indent="0" algn="l"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بحاجة إلى تطوير:</a:t>
            </a:r>
            <a:endParaRPr lang="ar-SA" sz="1950" dirty="0"/>
          </a:p>
        </p:txBody>
      </p:sp>
      <p:sp>
        <p:nvSpPr>
          <p:cNvPr id="16" name="Text 11"/>
          <p:cNvSpPr/>
          <p:nvPr/>
        </p:nvSpPr>
        <p:spPr>
          <a:xfrm>
            <a:off x="7803455" y="5129809"/>
            <a:ext cx="3266100" cy="1053108"/>
          </a:xfrm>
          <a:prstGeom prst="rect">
            <a:avLst/>
          </a:prstGeom>
          <a:noFill/>
          <a:ln/>
        </p:spPr>
        <p:txBody>
          <a:bodyPr wrap="square" lIns="0" tIns="0" rIns="0" bIns="0" rtlCol="0" anchor="t">
            <a:normAutofit/>
          </a:bodyPr>
          <a:lstStyle/>
          <a:p>
            <a:pPr marL="0" indent="0" algn="l" rtl="1">
              <a:lnSpc>
                <a:spcPct val="123000"/>
              </a:lnSpc>
              <a:buNone/>
            </a:pPr>
            <a:r>
              <a:rPr lang="ar-SA" altLang="en-US" sz="1850" dirty="0">
                <a:solidFill>
                  <a:srgbClr val="384653"/>
                </a:solidFill>
                <a:latin typeface="WinSoft Pro Medium" pitchFamily="34" charset="0"/>
                <a:ea typeface="WinSoft Pro Medium" pitchFamily="34" charset="-122"/>
                <a:cs typeface="WinSoft Pro Medium" pitchFamily="34" charset="-120"/>
              </a:rPr>
              <a:t> يعتمد على الانطباع أو التوصية الشخصية، أو لا يستطيع تبرير قرار المطابقة والإحالة أو توثيقه بصورة كافية.</a:t>
            </a:r>
            <a:endParaRPr lang="ar-SA" sz="1850" dirty="0"/>
          </a:p>
        </p:txBody>
      </p:sp>
      <p:pic>
        <p:nvPicPr>
          <p:cNvPr id="17" name="Image 3" descr="preencoded.png"/>
          <p:cNvPicPr>
            <a:picLocks noChangeAspect="1"/>
          </p:cNvPicPr>
          <p:nvPr/>
        </p:nvPicPr>
        <p:blipFill>
          <a:blip r:embed="rId5"/>
          <a:stretch>
            <a:fillRect/>
          </a:stretch>
        </p:blipFill>
        <p:spPr>
          <a:xfrm>
            <a:off x="4183454" y="2303562"/>
            <a:ext cx="3824688" cy="3824784"/>
          </a:xfrm>
          <a:prstGeom prst="rect">
            <a:avLst/>
          </a:prstGeom>
        </p:spPr>
      </p:pic>
      <p:sp>
        <p:nvSpPr>
          <p:cNvPr id="18" name="Text 12"/>
          <p:cNvSpPr/>
          <p:nvPr/>
        </p:nvSpPr>
        <p:spPr>
          <a:xfrm>
            <a:off x="6899797" y="4984353"/>
            <a:ext cx="284850" cy="356096"/>
          </a:xfrm>
          <a:prstGeom prst="rect">
            <a:avLst/>
          </a:prstGeom>
          <a:noFill/>
          <a:ln/>
        </p:spPr>
        <p:txBody>
          <a:bodyPr wrap="none" lIns="0" tIns="0" rIns="0" bIns="0" rtlCol="0" anchor="ctr"/>
          <a:lstStyle/>
          <a:p>
            <a:pPr marL="0" indent="0" algn="ctr">
              <a:lnSpc>
                <a:spcPct val="100000"/>
              </a:lnSpc>
              <a:buNone/>
            </a:pPr>
            <a:r>
              <a:rPr lang="en-US" sz="2200" dirty="0">
                <a:solidFill>
                  <a:srgbClr val="000000"/>
                </a:solidFill>
                <a:latin typeface="GE SS Two Light" pitchFamily="34" charset="0"/>
                <a:ea typeface="GE SS Two Light" pitchFamily="34" charset="-122"/>
                <a:cs typeface="GE SS Two Light" pitchFamily="34" charset="-120"/>
              </a:rPr>
              <a:t>4</a:t>
            </a:r>
            <a:endParaRPr lang="en-US" sz="2200" dirty="0"/>
          </a:p>
        </p:txBody>
      </p:sp>
    </p:spTree>
    <p:extLst>
      <p:ext uri="{BB962C8B-B14F-4D97-AF65-F5344CB8AC3E}">
        <p14:creationId xmlns:p14="http://schemas.microsoft.com/office/powerpoint/2010/main" val="353121212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664567"/>
            <a:ext cx="10927878" cy="631031"/>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a:t>
            </a:r>
            <a:r>
              <a:rPr lang="ar-JO" altLang="en-US" sz="4000" dirty="0">
                <a:solidFill>
                  <a:srgbClr val="2E3C4E"/>
                </a:solidFill>
                <a:latin typeface="GE SS Two Light" pitchFamily="34" charset="0"/>
                <a:ea typeface="GE SS Two Light" pitchFamily="34" charset="-122"/>
                <a:cs typeface="GE SS Two Light" pitchFamily="34" charset="-120"/>
              </a:rPr>
              <a:t>نشاط</a:t>
            </a:r>
            <a:r>
              <a:rPr lang="en-US" altLang="en-US" sz="4000" dirty="0">
                <a:solidFill>
                  <a:srgbClr val="2E3C4E"/>
                </a:solidFill>
                <a:latin typeface="Myriad "/>
                <a:ea typeface="GE SS Two Light" pitchFamily="34" charset="-122"/>
                <a:cs typeface="GE SS Two Light" pitchFamily="34" charset="-120"/>
              </a:rPr>
              <a:t>3.1</a:t>
            </a:r>
            <a:r>
              <a:rPr lang="en-US" sz="4000" dirty="0"/>
              <a:t> </a:t>
            </a:r>
            <a:r>
              <a:rPr lang="ar-SA" altLang="en-US" sz="4000" dirty="0">
                <a:solidFill>
                  <a:srgbClr val="2E3C4E"/>
                </a:solidFill>
                <a:latin typeface="GE SS Two Light" pitchFamily="34" charset="0"/>
                <a:ea typeface="GE SS Two Light" pitchFamily="34" charset="-122"/>
                <a:cs typeface="GE SS Two Light" pitchFamily="34" charset="-120"/>
              </a:rPr>
              <a:t> —</a:t>
            </a:r>
            <a:r>
              <a:rPr lang="ar-SA" altLang="en-US" sz="3950" dirty="0">
                <a:solidFill>
                  <a:srgbClr val="2E3C4E"/>
                </a:solidFill>
                <a:latin typeface="GE SS Two Light" pitchFamily="34" charset="0"/>
                <a:ea typeface="GE SS Two Light" pitchFamily="34" charset="-122"/>
                <a:cs typeface="GE SS Two Light" pitchFamily="34" charset="-120"/>
              </a:rPr>
              <a:t>دمج داخل نشاط المحاكاة</a:t>
            </a:r>
            <a:endParaRPr lang="ar-SA" sz="395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7403" y="1621631"/>
            <a:ext cx="5382383" cy="1415256"/>
          </a:xfrm>
          <a:prstGeom prst="rect">
            <a:avLst/>
          </a:prstGeom>
        </p:spPr>
      </p:pic>
      <p:sp>
        <p:nvSpPr>
          <p:cNvPr id="4" name="Text 1"/>
          <p:cNvSpPr/>
          <p:nvPr/>
        </p:nvSpPr>
        <p:spPr>
          <a:xfrm>
            <a:off x="6394588" y="1838821"/>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ربط المعرفة بالمهارة</a:t>
            </a:r>
            <a:endParaRPr lang="ar-SA" sz="1950" dirty="0"/>
          </a:p>
        </p:txBody>
      </p:sp>
      <p:sp>
        <p:nvSpPr>
          <p:cNvPr id="5" name="Text 2"/>
          <p:cNvSpPr/>
          <p:nvPr/>
        </p:nvSpPr>
        <p:spPr>
          <a:xfrm>
            <a:off x="6394588" y="2252166"/>
            <a:ext cx="4846417"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يرى المتعلم تأثير أفضل الممارسات بشكل فوري أثناء المحاكاة.</a:t>
            </a:r>
            <a:endParaRPr lang="ar-SA" sz="150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1621631"/>
            <a:ext cx="5382483" cy="1415256"/>
          </a:xfrm>
          <a:prstGeom prst="rect">
            <a:avLst/>
          </a:prstGeom>
        </p:spPr>
      </p:pic>
      <p:sp>
        <p:nvSpPr>
          <p:cNvPr id="7" name="Text 3"/>
          <p:cNvSpPr/>
          <p:nvPr/>
        </p:nvSpPr>
        <p:spPr>
          <a:xfrm>
            <a:off x="849093" y="1838821"/>
            <a:ext cx="484651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تجاوز المطابقة البسيطة</a:t>
            </a:r>
            <a:endParaRPr lang="ar-SA" sz="1950" dirty="0"/>
          </a:p>
        </p:txBody>
      </p:sp>
      <p:sp>
        <p:nvSpPr>
          <p:cNvPr id="8" name="Text 4"/>
          <p:cNvSpPr/>
          <p:nvPr/>
        </p:nvSpPr>
        <p:spPr>
          <a:xfrm>
            <a:off x="849093" y="2252166"/>
            <a:ext cx="4846516"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ينتقل المتعلم من مجرد مطابقة البيانات أو إحالة الحالات إلى اتخاذ قرارات مبنية على معايير مهنية صحيحة.</a:t>
            </a:r>
            <a:endParaRPr lang="ar-SA" sz="150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77403" y="3199904"/>
            <a:ext cx="5382383" cy="1415256"/>
          </a:xfrm>
          <a:prstGeom prst="rect">
            <a:avLst/>
          </a:prstGeom>
        </p:spPr>
      </p:pic>
      <p:sp>
        <p:nvSpPr>
          <p:cNvPr id="10" name="Text 5"/>
          <p:cNvSpPr/>
          <p:nvPr/>
        </p:nvSpPr>
        <p:spPr>
          <a:xfrm>
            <a:off x="6394588" y="3417094"/>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التقييم الفوري</a:t>
            </a:r>
            <a:endParaRPr lang="ar-SA" sz="1950" dirty="0"/>
          </a:p>
        </p:txBody>
      </p:sp>
      <p:sp>
        <p:nvSpPr>
          <p:cNvPr id="11" name="Text 6"/>
          <p:cNvSpPr/>
          <p:nvPr/>
        </p:nvSpPr>
        <p:spPr>
          <a:xfrm>
            <a:off x="6394588" y="3830439"/>
            <a:ext cx="4846417"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يتيح للمقيم رصد التزام المتعلم بالمعايير الاحترافية في بيئة تشبه الواقع تماماً.</a:t>
            </a:r>
            <a:endParaRPr lang="ar-SA" sz="15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1908" y="3199904"/>
            <a:ext cx="5382483" cy="1415256"/>
          </a:xfrm>
          <a:prstGeom prst="rect">
            <a:avLst/>
          </a:prstGeom>
        </p:spPr>
      </p:pic>
      <p:sp>
        <p:nvSpPr>
          <p:cNvPr id="13" name="Text 7"/>
          <p:cNvSpPr/>
          <p:nvPr/>
        </p:nvSpPr>
        <p:spPr>
          <a:xfrm>
            <a:off x="849093" y="3417094"/>
            <a:ext cx="4846516"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الفصل كمنتج مقيَّم مستقل</a:t>
            </a:r>
            <a:endParaRPr lang="ar-SA" sz="1950" dirty="0"/>
          </a:p>
        </p:txBody>
      </p:sp>
      <p:sp>
        <p:nvSpPr>
          <p:cNvPr id="14" name="Text 8"/>
          <p:cNvSpPr/>
          <p:nvPr/>
        </p:nvSpPr>
        <p:spPr>
          <a:xfrm>
            <a:off x="849093" y="3830439"/>
            <a:ext cx="4846516"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التركيز على العمق: يمنح المتعلم وقتاً كافياً لتحليل أدائه واستخلاص الدروس دون ضغط الوقت.</a:t>
            </a:r>
            <a:endParaRPr lang="ar-SA" sz="15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62778" y="4778177"/>
            <a:ext cx="5382383" cy="1415256"/>
          </a:xfrm>
          <a:prstGeom prst="rect">
            <a:avLst/>
          </a:prstGeom>
        </p:spPr>
      </p:pic>
      <p:sp>
        <p:nvSpPr>
          <p:cNvPr id="16" name="Text 9"/>
          <p:cNvSpPr/>
          <p:nvPr/>
        </p:nvSpPr>
        <p:spPr>
          <a:xfrm>
            <a:off x="3679963" y="4995366"/>
            <a:ext cx="4846417" cy="315516"/>
          </a:xfrm>
          <a:prstGeom prst="rect">
            <a:avLst/>
          </a:prstGeom>
          <a:noFill/>
          <a:ln/>
        </p:spPr>
        <p:txBody>
          <a:bodyPr wrap="none" lIns="0" tIns="0" rIns="0" bIns="0" rtlCol="0" anchor="t"/>
          <a:lstStyle/>
          <a:p>
            <a:pPr marL="0" indent="0" algn="r" rtl="1">
              <a:lnSpc>
                <a:spcPct val="104000"/>
              </a:lnSpc>
              <a:buNone/>
            </a:pPr>
            <a:r>
              <a:rPr lang="ar-SA" altLang="en-US" sz="1950" dirty="0">
                <a:solidFill>
                  <a:srgbClr val="384653"/>
                </a:solidFill>
                <a:latin typeface="GE SS Two Light" pitchFamily="34" charset="0"/>
                <a:ea typeface="GE SS Two Light" pitchFamily="34" charset="-122"/>
                <a:cs typeface="GE SS Two Light" pitchFamily="34" charset="-120"/>
              </a:rPr>
              <a:t>الاستقلالية</a:t>
            </a:r>
            <a:endParaRPr lang="ar-SA" sz="1950" dirty="0"/>
          </a:p>
        </p:txBody>
      </p:sp>
      <p:sp>
        <p:nvSpPr>
          <p:cNvPr id="17" name="Text 10"/>
          <p:cNvSpPr/>
          <p:nvPr/>
        </p:nvSpPr>
        <p:spPr>
          <a:xfrm>
            <a:off x="3679963" y="5408712"/>
            <a:ext cx="4846417" cy="567531"/>
          </a:xfrm>
          <a:prstGeom prst="rect">
            <a:avLst/>
          </a:prstGeom>
          <a:noFill/>
          <a:ln/>
        </p:spPr>
        <p:txBody>
          <a:bodyPr wrap="square" lIns="0" tIns="0" rIns="0" bIns="0" rtlCol="0" anchor="t">
            <a:normAutofit/>
          </a:bodyPr>
          <a:lstStyle/>
          <a:p>
            <a:pPr marL="0" indent="0" algn="r" rtl="1">
              <a:lnSpc>
                <a:spcPct val="123000"/>
              </a:lnSpc>
              <a:buNone/>
            </a:pPr>
            <a:r>
              <a:rPr lang="ar-SA" altLang="en-US" sz="1500" dirty="0">
                <a:solidFill>
                  <a:srgbClr val="384653"/>
                </a:solidFill>
                <a:latin typeface="WinSoft Pro Medium" pitchFamily="34" charset="0"/>
                <a:ea typeface="WinSoft Pro Medium" pitchFamily="34" charset="-122"/>
                <a:cs typeface="WinSoft Pro Medium" pitchFamily="34" charset="-120"/>
              </a:rPr>
              <a:t>يساعد في قياس الجانب المعرفي والتحليلي بشكل منفصل عن سرعة الأداء العملي.</a:t>
            </a:r>
            <a:endParaRPr lang="ar-SA" sz="1500" dirty="0"/>
          </a:p>
        </p:txBody>
      </p:sp>
    </p:spTree>
    <p:extLst>
      <p:ext uri="{BB962C8B-B14F-4D97-AF65-F5344CB8AC3E}">
        <p14:creationId xmlns:p14="http://schemas.microsoft.com/office/powerpoint/2010/main" val="227040107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600860" y="819051"/>
            <a:ext cx="3479713" cy="5219799"/>
          </a:xfrm>
          <a:prstGeom prst="rect">
            <a:avLst/>
          </a:prstGeom>
        </p:spPr>
      </p:pic>
      <p:sp>
        <p:nvSpPr>
          <p:cNvPr id="4" name="Shape 0"/>
          <p:cNvSpPr/>
          <p:nvPr/>
        </p:nvSpPr>
        <p:spPr>
          <a:xfrm>
            <a:off x="6068662" y="664666"/>
            <a:ext cx="919239" cy="337443"/>
          </a:xfrm>
          <a:prstGeom prst="roundRect">
            <a:avLst>
              <a:gd name="adj" fmla="val 49999"/>
            </a:avLst>
          </a:prstGeom>
          <a:solidFill>
            <a:srgbClr val="D4E9F7"/>
          </a:solidFill>
          <a:ln/>
        </p:spPr>
      </p:sp>
      <p:sp>
        <p:nvSpPr>
          <p:cNvPr id="5" name="Text 1"/>
          <p:cNvSpPr/>
          <p:nvPr/>
        </p:nvSpPr>
        <p:spPr>
          <a:xfrm>
            <a:off x="5592325" y="731242"/>
            <a:ext cx="1262329" cy="204291"/>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النشاط 3.2</a:t>
            </a:r>
            <a:endParaRPr lang="ar-SA" sz="1350" dirty="0"/>
          </a:p>
        </p:txBody>
      </p:sp>
      <p:sp>
        <p:nvSpPr>
          <p:cNvPr id="6" name="Text 2"/>
          <p:cNvSpPr/>
          <p:nvPr/>
        </p:nvSpPr>
        <p:spPr>
          <a:xfrm>
            <a:off x="631908" y="1089521"/>
            <a:ext cx="6338735" cy="3641505"/>
          </a:xfrm>
          <a:prstGeom prst="rect">
            <a:avLst/>
          </a:prstGeom>
          <a:noFill/>
          <a:ln/>
        </p:spPr>
        <p:txBody>
          <a:bodyPr wrap="square" lIns="0" tIns="0" rIns="0" bIns="0" rtlCol="0" anchor="t">
            <a:normAutofit lnSpcReduction="10000"/>
          </a:bodyPr>
          <a:lstStyle/>
          <a:p>
            <a:pPr marL="0" indent="0" algn="r" rtl="1">
              <a:lnSpc>
                <a:spcPct val="104000"/>
              </a:lnSpc>
              <a:buNone/>
            </a:pPr>
            <a:r>
              <a:rPr lang="ar-SA" altLang="en-US" sz="4600" dirty="0">
                <a:solidFill>
                  <a:srgbClr val="2E3C4E"/>
                </a:solidFill>
                <a:latin typeface="GE SS Two Light" pitchFamily="34" charset="0"/>
                <a:ea typeface="GE SS Two Light" pitchFamily="34" charset="-122"/>
                <a:cs typeface="GE SS Two Light" pitchFamily="34" charset="-120"/>
              </a:rPr>
              <a:t>النشاط </a:t>
            </a:r>
            <a:r>
              <a:rPr lang="en-US" altLang="en-US" sz="4600" dirty="0">
                <a:solidFill>
                  <a:srgbClr val="2E3C4E"/>
                </a:solidFill>
                <a:latin typeface="Myriad "/>
                <a:ea typeface="GE SS Two Light" pitchFamily="34" charset="-122"/>
                <a:cs typeface="GE SS Two Light" pitchFamily="34" charset="-120"/>
              </a:rPr>
              <a:t>3.2</a:t>
            </a:r>
            <a:r>
              <a:rPr lang="ar-SA" altLang="en-US" sz="4600" dirty="0">
                <a:solidFill>
                  <a:srgbClr val="2E3C4E"/>
                </a:solidFill>
                <a:latin typeface="GE SS Two Light" pitchFamily="34" charset="0"/>
                <a:ea typeface="GE SS Two Light" pitchFamily="34" charset="-122"/>
                <a:cs typeface="GE SS Two Light" pitchFamily="34" charset="-120"/>
              </a:rPr>
              <a:t>— اختيار/البحث عن دراسة حالة حول ممارسة لمبادرات المطابقة الوظيفية والإحالة والتشغيل</a:t>
            </a:r>
            <a:endParaRPr lang="ar-SA" sz="4600" dirty="0"/>
          </a:p>
        </p:txBody>
      </p:sp>
      <p:sp>
        <p:nvSpPr>
          <p:cNvPr id="7" name="Text 3"/>
          <p:cNvSpPr/>
          <p:nvPr/>
        </p:nvSpPr>
        <p:spPr>
          <a:xfrm>
            <a:off x="3946625" y="5344220"/>
            <a:ext cx="3041276" cy="365323"/>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8" name="Text 4"/>
          <p:cNvSpPr/>
          <p:nvPr/>
        </p:nvSpPr>
        <p:spPr>
          <a:xfrm>
            <a:off x="3946625" y="5840710"/>
            <a:ext cx="3041276" cy="352623"/>
          </a:xfrm>
          <a:prstGeom prst="rect">
            <a:avLst/>
          </a:prstGeom>
          <a:noFill/>
          <a:ln/>
        </p:spPr>
        <p:txBody>
          <a:bodyPr wrap="none" lIns="0" tIns="0" rIns="0" bIns="0" rtlCol="0" anchor="t"/>
          <a:lstStyle/>
          <a:p>
            <a:pPr marL="0" indent="0" algn="ct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3 ساعات</a:t>
            </a:r>
            <a:endParaRPr lang="ar-SA" sz="1700" dirty="0"/>
          </a:p>
        </p:txBody>
      </p:sp>
      <p:sp>
        <p:nvSpPr>
          <p:cNvPr id="9" name="Text 5"/>
          <p:cNvSpPr/>
          <p:nvPr/>
        </p:nvSpPr>
        <p:spPr>
          <a:xfrm>
            <a:off x="631908" y="5344220"/>
            <a:ext cx="3041375" cy="365323"/>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10" name="Text 6"/>
          <p:cNvSpPr/>
          <p:nvPr/>
        </p:nvSpPr>
        <p:spPr>
          <a:xfrm>
            <a:off x="631908" y="5840710"/>
            <a:ext cx="3041375" cy="352623"/>
          </a:xfrm>
          <a:prstGeom prst="rect">
            <a:avLst/>
          </a:prstGeom>
          <a:noFill/>
          <a:ln/>
        </p:spPr>
        <p:txBody>
          <a:bodyPr wrap="none" lIns="0" tIns="0" rIns="0" bIns="0" rtlCol="0" anchor="t"/>
          <a:lstStyle/>
          <a:p>
            <a:pPr marL="0" indent="0" algn="ct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أقران/فردي</a:t>
            </a:r>
            <a:endParaRPr lang="ar-SA" sz="1700" dirty="0"/>
          </a:p>
        </p:txBody>
      </p:sp>
      <p:sp>
        <p:nvSpPr>
          <p:cNvPr id="11" name="Shape 7"/>
          <p:cNvSpPr/>
          <p:nvPr/>
        </p:nvSpPr>
        <p:spPr>
          <a:xfrm>
            <a:off x="3921225" y="5071269"/>
            <a:ext cx="3092075" cy="50800"/>
          </a:xfrm>
          <a:prstGeom prst="rect">
            <a:avLst/>
          </a:prstGeom>
          <a:solidFill>
            <a:srgbClr val="00AEEF"/>
          </a:solidFill>
          <a:ln/>
        </p:spPr>
      </p:sp>
      <p:sp>
        <p:nvSpPr>
          <p:cNvPr id="12" name="Shape 8"/>
          <p:cNvSpPr/>
          <p:nvPr/>
        </p:nvSpPr>
        <p:spPr>
          <a:xfrm>
            <a:off x="606509" y="5071269"/>
            <a:ext cx="3092174" cy="50800"/>
          </a:xfrm>
          <a:prstGeom prst="rect">
            <a:avLst/>
          </a:prstGeom>
          <a:solidFill>
            <a:srgbClr val="00AEEF"/>
          </a:solidFill>
          <a:ln/>
        </p:spPr>
      </p:sp>
    </p:spTree>
    <p:extLst>
      <p:ext uri="{BB962C8B-B14F-4D97-AF65-F5344CB8AC3E}">
        <p14:creationId xmlns:p14="http://schemas.microsoft.com/office/powerpoint/2010/main" val="364745949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971451"/>
            <a:ext cx="10927878" cy="593923"/>
          </a:xfrm>
          <a:prstGeom prst="rect">
            <a:avLst/>
          </a:prstGeom>
          <a:noFill/>
          <a:ln/>
        </p:spPr>
        <p:txBody>
          <a:bodyPr wrap="none" lIns="0" tIns="0" rIns="0" bIns="0" rtlCol="0" anchor="t"/>
          <a:lstStyle/>
          <a:p>
            <a:pPr algn="r" rtl="1">
              <a:lnSpc>
                <a:spcPct val="104000"/>
              </a:lnSpc>
            </a:pPr>
            <a:r>
              <a:rPr lang="ar-SA" altLang="en-US" sz="4000" dirty="0">
                <a:solidFill>
                  <a:srgbClr val="2E3C4E"/>
                </a:solidFill>
                <a:latin typeface="GE SS Two Light" pitchFamily="34" charset="0"/>
                <a:ea typeface="GE SS Two Light" pitchFamily="34" charset="-122"/>
                <a:cs typeface="GE SS Two Light" pitchFamily="34" charset="-120"/>
              </a:rPr>
              <a:t>النشاط </a:t>
            </a:r>
            <a:r>
              <a:rPr lang="en-US" altLang="en-US" sz="4000" dirty="0">
                <a:solidFill>
                  <a:srgbClr val="2E3C4E"/>
                </a:solidFill>
                <a:latin typeface="Myriad "/>
                <a:ea typeface="GE SS Two Light" pitchFamily="34" charset="-122"/>
                <a:cs typeface="GE SS Two Light" pitchFamily="34" charset="-120"/>
              </a:rPr>
              <a:t>3.2</a:t>
            </a:r>
            <a:r>
              <a:rPr lang="ar-SA" altLang="en-US" sz="4000" dirty="0">
                <a:solidFill>
                  <a:srgbClr val="2E3C4E"/>
                </a:solidFill>
                <a:latin typeface="GE SS Two Light" pitchFamily="34" charset="0"/>
                <a:ea typeface="GE SS Two Light" pitchFamily="34" charset="-122"/>
                <a:cs typeface="GE SS Two Light" pitchFamily="34" charset="-120"/>
              </a:rPr>
              <a:t>—</a:t>
            </a:r>
            <a:r>
              <a:rPr lang="en-US" altLang="en-US" sz="4000" dirty="0">
                <a:solidFill>
                  <a:srgbClr val="2E3C4E"/>
                </a:solidFill>
                <a:latin typeface="GE SS Two Light" pitchFamily="34" charset="0"/>
                <a:ea typeface="GE SS Two Light" pitchFamily="34" charset="-122"/>
                <a:cs typeface="GE SS Two Light" pitchFamily="34" charset="-120"/>
              </a:rPr>
              <a:t> </a:t>
            </a:r>
            <a:r>
              <a:rPr lang="ar-SA" altLang="en-US" sz="4000" dirty="0">
                <a:solidFill>
                  <a:srgbClr val="2E3C4E"/>
                </a:solidFill>
                <a:latin typeface="GE SS Two Light" pitchFamily="34" charset="0"/>
                <a:ea typeface="GE SS Two Light" pitchFamily="34" charset="-122"/>
                <a:cs typeface="GE SS Two Light" pitchFamily="34" charset="-120"/>
              </a:rPr>
              <a:t>المطابقة الوظيفية والإحالة الوظيفية</a:t>
            </a:r>
            <a:endParaRPr lang="ar-SA" sz="4000" dirty="0"/>
          </a:p>
          <a:p>
            <a:pPr algn="r" rtl="1">
              <a:lnSpc>
                <a:spcPct val="104000"/>
              </a:lnSpc>
            </a:pPr>
            <a:endParaRPr lang="ar-SA" sz="3700" dirty="0"/>
          </a:p>
        </p:txBody>
      </p:sp>
      <p:sp>
        <p:nvSpPr>
          <p:cNvPr id="4" name="Shape 2"/>
          <p:cNvSpPr/>
          <p:nvPr/>
        </p:nvSpPr>
        <p:spPr>
          <a:xfrm>
            <a:off x="6208656" y="2240280"/>
            <a:ext cx="5351130" cy="4505077"/>
          </a:xfrm>
          <a:prstGeom prst="roundRect">
            <a:avLst>
              <a:gd name="adj" fmla="val 10747"/>
            </a:avLst>
          </a:prstGeom>
          <a:solidFill>
            <a:srgbClr val="00AEEF"/>
          </a:solidFill>
          <a:ln w="12700">
            <a:solidFill>
              <a:srgbClr val="0094D5"/>
            </a:solidFill>
            <a:prstDash val="solid"/>
          </a:ln>
        </p:spPr>
      </p:sp>
      <p:sp>
        <p:nvSpPr>
          <p:cNvPr id="5" name="Text 3"/>
          <p:cNvSpPr/>
          <p:nvPr/>
        </p:nvSpPr>
        <p:spPr>
          <a:xfrm>
            <a:off x="6446974" y="2974777"/>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المطابقة الوظيفية</a:t>
            </a:r>
            <a:endParaRPr lang="ar-SA" sz="2300" dirty="0">
              <a:solidFill>
                <a:schemeClr val="bg1"/>
              </a:solidFill>
            </a:endParaRPr>
          </a:p>
        </p:txBody>
      </p:sp>
      <p:sp>
        <p:nvSpPr>
          <p:cNvPr id="6" name="Text 4"/>
          <p:cNvSpPr/>
          <p:nvPr/>
        </p:nvSpPr>
        <p:spPr>
          <a:xfrm>
            <a:off x="6446974" y="3481288"/>
            <a:ext cx="4874495" cy="2166938"/>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chemeClr val="bg1"/>
                </a:solidFill>
                <a:latin typeface="WinSoft Pro Medium" pitchFamily="34" charset="0"/>
                <a:ea typeface="WinSoft Pro Medium" pitchFamily="34" charset="-122"/>
                <a:cs typeface="WinSoft Pro Medium" pitchFamily="34" charset="-120"/>
              </a:rPr>
              <a:t>عملية ربط ومواءمة للخصائص التي يتمتع بها الباحث عن فرص العمل، ويمتلكها (مهاراته وخبراته وسماته الشخصية)، مع المتطلبات الفعلية للعمل/الوظيفة؛ بمعنى تطابق أو توافق لنسبة عالية بين صحة بيانات المتقدم، وشروط شغل الفرصة الشاغرة، تهدف إلى تخفيف مخاطر التشغيل غير المدروس، لرفع سوية المهنيين والتقنيين، لضمان زيادة الإنتاج، وديمومته.</a:t>
            </a:r>
            <a:endParaRPr lang="ar-SA" sz="1750" dirty="0">
              <a:solidFill>
                <a:schemeClr val="bg1"/>
              </a:solidFill>
            </a:endParaRPr>
          </a:p>
        </p:txBody>
      </p:sp>
      <p:sp>
        <p:nvSpPr>
          <p:cNvPr id="7" name="Shape 5"/>
          <p:cNvSpPr/>
          <p:nvPr/>
        </p:nvSpPr>
        <p:spPr>
          <a:xfrm>
            <a:off x="631908" y="2240280"/>
            <a:ext cx="5351130" cy="4505077"/>
          </a:xfrm>
          <a:prstGeom prst="roundRect">
            <a:avLst>
              <a:gd name="adj" fmla="val 10747"/>
            </a:avLst>
          </a:prstGeom>
          <a:solidFill>
            <a:srgbClr val="00AEEF"/>
          </a:solidFill>
          <a:ln w="12700">
            <a:solidFill>
              <a:srgbClr val="0094D5"/>
            </a:solidFill>
            <a:prstDash val="solid"/>
          </a:ln>
        </p:spPr>
      </p:sp>
      <p:sp>
        <p:nvSpPr>
          <p:cNvPr id="8" name="Text 6"/>
          <p:cNvSpPr/>
          <p:nvPr/>
        </p:nvSpPr>
        <p:spPr>
          <a:xfrm>
            <a:off x="870226" y="2974777"/>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الإحالة الوظيفية</a:t>
            </a:r>
            <a:endParaRPr lang="ar-SA" sz="2300" dirty="0">
              <a:solidFill>
                <a:schemeClr val="bg1"/>
              </a:solidFill>
            </a:endParaRPr>
          </a:p>
        </p:txBody>
      </p:sp>
      <p:sp>
        <p:nvSpPr>
          <p:cNvPr id="9" name="Text 7"/>
          <p:cNvSpPr/>
          <p:nvPr/>
        </p:nvSpPr>
        <p:spPr>
          <a:xfrm>
            <a:off x="870226" y="3481288"/>
            <a:ext cx="4874495" cy="1805781"/>
          </a:xfrm>
          <a:prstGeom prst="rect">
            <a:avLst/>
          </a:prstGeom>
          <a:noFill/>
          <a:ln/>
        </p:spPr>
        <p:txBody>
          <a:bodyPr wrap="square" lIns="0" tIns="0" rIns="0" bIns="0" rtlCol="0" anchor="t">
            <a:normAutofit lnSpcReduction="10000"/>
          </a:bodyPr>
          <a:lstStyle/>
          <a:p>
            <a:pPr algn="r" rtl="1">
              <a:lnSpc>
                <a:spcPct val="113000"/>
              </a:lnSpc>
            </a:pPr>
            <a:r>
              <a:rPr lang="ar-SA" altLang="en-US" dirty="0">
                <a:solidFill>
                  <a:schemeClr val="bg1"/>
                </a:solidFill>
                <a:latin typeface="WinSoft Pro Medium" pitchFamily="34" charset="0"/>
                <a:ea typeface="WinSoft Pro Medium" pitchFamily="34" charset="-122"/>
                <a:cs typeface="WinSoft Pro Medium" pitchFamily="34" charset="-120"/>
              </a:rPr>
              <a:t>عملية مهنية موثقة يتم من خلالها ربط الباحث عن عمل بجهة توظيف أو شاغر وظيفي أو خدمة داعمة أو جهة متخصصة، بناءً على نتيجة المطابقة واحتياجات الباحث، وبمعلومات دقيقة وذات صلة. وتتطلب الإحالة الحصول على موافقة الباحث المستنيرة، والحفاظ على سرية معلوماته، وعدم التمييز، وتوثيق إجراءات الإحالة ونتائجها، وتحديد مسؤولية المتابعة والمساءلة عنها.</a:t>
            </a:r>
            <a:endParaRPr lang="ar-SA" dirty="0">
              <a:solidFill>
                <a:schemeClr val="bg1"/>
              </a:solidFill>
            </a:endParaRPr>
          </a:p>
        </p:txBody>
      </p:sp>
      <p:sp>
        <p:nvSpPr>
          <p:cNvPr id="10" name="Rectangle 9"/>
          <p:cNvSpPr/>
          <p:nvPr/>
        </p:nvSpPr>
        <p:spPr>
          <a:xfrm>
            <a:off x="799603" y="5527348"/>
            <a:ext cx="5015739" cy="718402"/>
          </a:xfrm>
          <a:prstGeom prst="rect">
            <a:avLst/>
          </a:prstGeom>
        </p:spPr>
        <p:txBody>
          <a:bodyPr wrap="square">
            <a:spAutoFit/>
          </a:bodyPr>
          <a:lstStyle/>
          <a:p>
            <a:pPr algn="r" rtl="1">
              <a:lnSpc>
                <a:spcPct val="113000"/>
              </a:lnSpc>
            </a:pPr>
            <a:r>
              <a:rPr lang="ar-JO" dirty="0">
                <a:solidFill>
                  <a:schemeClr val="bg1"/>
                </a:solidFill>
                <a:latin typeface="WinSoft Pro Medium" pitchFamily="34" charset="0"/>
                <a:ea typeface="WinSoft Pro Medium" pitchFamily="34" charset="-122"/>
                <a:cs typeface="WinSoft Pro Medium" pitchFamily="34" charset="-120"/>
              </a:rPr>
              <a:t>الموافقة المستنيرة </a:t>
            </a:r>
            <a:r>
              <a:rPr lang="en-US" dirty="0">
                <a:solidFill>
                  <a:schemeClr val="bg1"/>
                </a:solidFill>
                <a:latin typeface="WinSoft Pro Medium" pitchFamily="34" charset="0"/>
                <a:ea typeface="WinSoft Pro Medium" pitchFamily="34" charset="-122"/>
                <a:cs typeface="WinSoft Pro Medium" pitchFamily="34" charset="-120"/>
              </a:rPr>
              <a:t>&lt;</a:t>
            </a:r>
            <a:r>
              <a:rPr lang="ar-JO" dirty="0">
                <a:solidFill>
                  <a:schemeClr val="bg1"/>
                </a:solidFill>
                <a:latin typeface="WinSoft Pro Medium" pitchFamily="34" charset="0"/>
                <a:ea typeface="WinSoft Pro Medium" pitchFamily="34" charset="-122"/>
                <a:cs typeface="WinSoft Pro Medium" pitchFamily="34" charset="-120"/>
              </a:rPr>
              <a:t> السرية وحماية المعلومات </a:t>
            </a:r>
            <a:r>
              <a:rPr lang="en-US" dirty="0">
                <a:solidFill>
                  <a:schemeClr val="bg1"/>
                </a:solidFill>
                <a:latin typeface="WinSoft Pro Medium" pitchFamily="34" charset="0"/>
                <a:ea typeface="WinSoft Pro Medium" pitchFamily="34" charset="-122"/>
                <a:cs typeface="WinSoft Pro Medium" pitchFamily="34" charset="-120"/>
              </a:rPr>
              <a:t>&lt;</a:t>
            </a:r>
            <a:r>
              <a:rPr lang="ar-JO" dirty="0">
                <a:solidFill>
                  <a:schemeClr val="bg1"/>
                </a:solidFill>
                <a:latin typeface="WinSoft Pro Medium" pitchFamily="34" charset="0"/>
                <a:ea typeface="WinSoft Pro Medium" pitchFamily="34" charset="-122"/>
                <a:cs typeface="WinSoft Pro Medium" pitchFamily="34" charset="-120"/>
              </a:rPr>
              <a:t> عدم التمييز </a:t>
            </a:r>
            <a:r>
              <a:rPr lang="en-US" dirty="0">
                <a:solidFill>
                  <a:schemeClr val="bg1"/>
                </a:solidFill>
                <a:latin typeface="WinSoft Pro Medium" pitchFamily="34" charset="0"/>
                <a:ea typeface="WinSoft Pro Medium" pitchFamily="34" charset="-122"/>
                <a:cs typeface="WinSoft Pro Medium" pitchFamily="34" charset="-120"/>
              </a:rPr>
              <a:t>&lt;</a:t>
            </a:r>
            <a:r>
              <a:rPr lang="ar-JO" dirty="0">
                <a:solidFill>
                  <a:schemeClr val="bg1"/>
                </a:solidFill>
                <a:latin typeface="WinSoft Pro Medium" pitchFamily="34" charset="0"/>
                <a:ea typeface="WinSoft Pro Medium" pitchFamily="34" charset="-122"/>
                <a:cs typeface="WinSoft Pro Medium" pitchFamily="34" charset="-120"/>
              </a:rPr>
              <a:t> دقة المعلومات </a:t>
            </a:r>
            <a:r>
              <a:rPr lang="en-US" dirty="0">
                <a:solidFill>
                  <a:schemeClr val="bg1"/>
                </a:solidFill>
                <a:latin typeface="WinSoft Pro Medium" pitchFamily="34" charset="0"/>
                <a:ea typeface="WinSoft Pro Medium" pitchFamily="34" charset="-122"/>
                <a:cs typeface="WinSoft Pro Medium" pitchFamily="34" charset="-120"/>
              </a:rPr>
              <a:t>&lt;</a:t>
            </a:r>
            <a:r>
              <a:rPr lang="ar-JO" dirty="0">
                <a:solidFill>
                  <a:schemeClr val="bg1"/>
                </a:solidFill>
                <a:latin typeface="WinSoft Pro Medium" pitchFamily="34" charset="0"/>
                <a:ea typeface="WinSoft Pro Medium" pitchFamily="34" charset="-122"/>
                <a:cs typeface="WinSoft Pro Medium" pitchFamily="34" charset="-120"/>
              </a:rPr>
              <a:t> التوثيق </a:t>
            </a:r>
            <a:r>
              <a:rPr lang="en-US" dirty="0">
                <a:solidFill>
                  <a:schemeClr val="bg1"/>
                </a:solidFill>
                <a:latin typeface="WinSoft Pro Medium" pitchFamily="34" charset="0"/>
                <a:ea typeface="WinSoft Pro Medium" pitchFamily="34" charset="-122"/>
                <a:cs typeface="WinSoft Pro Medium" pitchFamily="34" charset="-120"/>
              </a:rPr>
              <a:t>&lt;</a:t>
            </a:r>
            <a:r>
              <a:rPr lang="ar-JO" dirty="0">
                <a:solidFill>
                  <a:schemeClr val="bg1"/>
                </a:solidFill>
                <a:latin typeface="WinSoft Pro Medium" pitchFamily="34" charset="0"/>
                <a:ea typeface="WinSoft Pro Medium" pitchFamily="34" charset="-122"/>
                <a:cs typeface="WinSoft Pro Medium" pitchFamily="34" charset="-120"/>
              </a:rPr>
              <a:t> المتابعة</a:t>
            </a:r>
          </a:p>
        </p:txBody>
      </p:sp>
    </p:spTree>
    <p:extLst>
      <p:ext uri="{BB962C8B-B14F-4D97-AF65-F5344CB8AC3E}">
        <p14:creationId xmlns:p14="http://schemas.microsoft.com/office/powerpoint/2010/main" val="11497459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677491"/>
            <a:ext cx="10927878" cy="556716"/>
          </a:xfrm>
          <a:prstGeom prst="rect">
            <a:avLst/>
          </a:prstGeom>
          <a:noFill/>
          <a:ln/>
        </p:spPr>
        <p:txBody>
          <a:bodyPr wrap="none" lIns="0" tIns="0" rIns="0" bIns="0" rtlCol="0" anchor="t"/>
          <a:lstStyle/>
          <a:p>
            <a:pPr algn="r" rtl="1">
              <a:lnSpc>
                <a:spcPct val="104000"/>
              </a:lnSpc>
            </a:pPr>
            <a:r>
              <a:rPr lang="ar-SA" altLang="en-US" sz="3600" dirty="0">
                <a:solidFill>
                  <a:srgbClr val="2E3C4E"/>
                </a:solidFill>
                <a:latin typeface="GE SS Two Light" pitchFamily="34" charset="0"/>
                <a:ea typeface="GE SS Two Light" pitchFamily="34" charset="-122"/>
                <a:cs typeface="GE SS Two Light" pitchFamily="34" charset="-120"/>
              </a:rPr>
              <a:t>النشاط </a:t>
            </a:r>
            <a:r>
              <a:rPr lang="en-US" altLang="en-US" sz="3600" dirty="0">
                <a:solidFill>
                  <a:srgbClr val="2E3C4E"/>
                </a:solidFill>
                <a:latin typeface="Myriad "/>
                <a:ea typeface="GE SS Two Light" pitchFamily="34" charset="-122"/>
                <a:cs typeface="GE SS Two Light" pitchFamily="34" charset="-120"/>
              </a:rPr>
              <a:t>3.2</a:t>
            </a:r>
            <a:r>
              <a:rPr lang="ar-SA" altLang="en-US" sz="3600" dirty="0">
                <a:solidFill>
                  <a:srgbClr val="2E3C4E"/>
                </a:solidFill>
                <a:latin typeface="GE SS Two Light" pitchFamily="34" charset="0"/>
                <a:ea typeface="GE SS Two Light" pitchFamily="34" charset="-122"/>
                <a:cs typeface="GE SS Two Light" pitchFamily="34" charset="-120"/>
              </a:rPr>
              <a:t>— </a:t>
            </a:r>
            <a:r>
              <a:rPr lang="ar-SA" altLang="en-US" sz="3500" dirty="0">
                <a:solidFill>
                  <a:srgbClr val="2E3C4E"/>
                </a:solidFill>
                <a:latin typeface="GE SS Two Light" pitchFamily="34" charset="0"/>
                <a:ea typeface="GE SS Two Light" pitchFamily="34" charset="-122"/>
                <a:cs typeface="GE SS Two Light" pitchFamily="34" charset="-120"/>
              </a:rPr>
              <a:t>خطوات إعداد دراسة الحالة</a:t>
            </a:r>
            <a:endParaRPr lang="ar-SA" sz="3500" dirty="0"/>
          </a:p>
        </p:txBody>
      </p:sp>
      <p:graphicFrame>
        <p:nvGraphicFramePr>
          <p:cNvPr id="39" name="Table 0"/>
          <p:cNvGraphicFramePr>
            <a:graphicFrameLocks noGrp="1"/>
          </p:cNvGraphicFramePr>
          <p:nvPr/>
        </p:nvGraphicFramePr>
        <p:xfrm>
          <a:off x="631908" y="2488109"/>
          <a:ext cx="10927879" cy="3819926"/>
        </p:xfrm>
        <a:graphic>
          <a:graphicData uri="http://schemas.openxmlformats.org/drawingml/2006/table">
            <a:tbl>
              <a:tblPr/>
              <a:tblGrid>
                <a:gridCol w="2185576">
                  <a:extLst>
                    <a:ext uri="{9D8B030D-6E8A-4147-A177-3AD203B41FA5}">
                      <a16:colId xmlns:a16="http://schemas.microsoft.com/office/drawing/2014/main" val="20000"/>
                    </a:ext>
                  </a:extLst>
                </a:gridCol>
                <a:gridCol w="1092788">
                  <a:extLst>
                    <a:ext uri="{9D8B030D-6E8A-4147-A177-3AD203B41FA5}">
                      <a16:colId xmlns:a16="http://schemas.microsoft.com/office/drawing/2014/main" val="20001"/>
                    </a:ext>
                  </a:extLst>
                </a:gridCol>
                <a:gridCol w="6010333">
                  <a:extLst>
                    <a:ext uri="{9D8B030D-6E8A-4147-A177-3AD203B41FA5}">
                      <a16:colId xmlns:a16="http://schemas.microsoft.com/office/drawing/2014/main" val="20002"/>
                    </a:ext>
                  </a:extLst>
                </a:gridCol>
                <a:gridCol w="1639182">
                  <a:extLst>
                    <a:ext uri="{9D8B030D-6E8A-4147-A177-3AD203B41FA5}">
                      <a16:colId xmlns:a16="http://schemas.microsoft.com/office/drawing/2014/main" val="20003"/>
                    </a:ext>
                  </a:extLst>
                </a:gridCol>
              </a:tblGrid>
              <a:tr h="534624">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المنتج</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الزمن</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الخطوة</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الرقم</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821472">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بطاقة اختيار الحالة ومبرراتها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دراسة حالة لممارسة جيدة في المطابقة أو الإحالة أو التشغيل وفق معايير محددة.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8515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أسئلة التحليل</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أسئلة التحليل المتعلقة بالمشكلة، والفئة المستهدفة، والتدخل، وأصحاب المصلحة، والموارد، والنتائج.</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3881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قائمة المصادر</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مصادر المعلومات والتحقق من موثوقيتها.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3</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38816">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ملخص الأدلة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30 دقيقة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جمع المعلومات والأدلة المتعلقة بالحالة.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4</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3462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الحالة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25 دقيقة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الممارسة وتحديد عوامل النجاح والتحديات.</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55145896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31908" y="1188740"/>
            <a:ext cx="10927878" cy="705247"/>
          </a:xfrm>
          <a:prstGeom prst="rect">
            <a:avLst/>
          </a:prstGeom>
          <a:noFill/>
          <a:ln/>
        </p:spPr>
        <p:txBody>
          <a:bodyPr wrap="none" lIns="0" tIns="0" rIns="0" bIns="0" rtlCol="0" anchor="t"/>
          <a:lstStyle/>
          <a:p>
            <a:pPr algn="r" rtl="1">
              <a:lnSpc>
                <a:spcPct val="104000"/>
              </a:lnSpc>
            </a:pPr>
            <a:r>
              <a:rPr lang="ar-SA" altLang="en-US" sz="4400" dirty="0">
                <a:solidFill>
                  <a:srgbClr val="2E3C4E"/>
                </a:solidFill>
                <a:latin typeface="GE SS Two Light" pitchFamily="34" charset="0"/>
                <a:ea typeface="GE SS Two Light" pitchFamily="34" charset="-122"/>
                <a:cs typeface="GE SS Two Light" pitchFamily="34" charset="-120"/>
              </a:rPr>
              <a:t>النشاط </a:t>
            </a:r>
            <a:r>
              <a:rPr lang="en-US" altLang="en-US" sz="4400" dirty="0">
                <a:solidFill>
                  <a:srgbClr val="2E3C4E"/>
                </a:solidFill>
                <a:latin typeface="Myriad "/>
                <a:ea typeface="GE SS Two Light" pitchFamily="34" charset="-122"/>
                <a:cs typeface="GE SS Two Light" pitchFamily="34" charset="-120"/>
              </a:rPr>
              <a:t>3.2</a:t>
            </a:r>
            <a:r>
              <a:rPr lang="ar-SA" altLang="en-US" sz="4400" dirty="0">
                <a:solidFill>
                  <a:srgbClr val="2E3C4E"/>
                </a:solidFill>
                <a:latin typeface="GE SS Two Light" pitchFamily="34" charset="0"/>
                <a:ea typeface="GE SS Two Light" pitchFamily="34" charset="-122"/>
                <a:cs typeface="GE SS Two Light" pitchFamily="34" charset="-120"/>
              </a:rPr>
              <a:t>— خطوات إعداد دراسة الحالة</a:t>
            </a:r>
            <a:endParaRPr lang="ar-SA" sz="4400" dirty="0"/>
          </a:p>
          <a:p>
            <a:pPr marL="0" indent="0" algn="r" rtl="1">
              <a:lnSpc>
                <a:spcPct val="104000"/>
              </a:lnSpc>
              <a:buNone/>
            </a:pPr>
            <a:endParaRPr lang="ar-SA" sz="4400" dirty="0"/>
          </a:p>
        </p:txBody>
      </p:sp>
      <p:graphicFrame>
        <p:nvGraphicFramePr>
          <p:cNvPr id="40" name="Table 0"/>
          <p:cNvGraphicFramePr>
            <a:graphicFrameLocks noGrp="1"/>
          </p:cNvGraphicFramePr>
          <p:nvPr>
            <p:extLst>
              <p:ext uri="{D42A27DB-BD31-4B8C-83A1-F6EECF244321}">
                <p14:modId xmlns:p14="http://schemas.microsoft.com/office/powerpoint/2010/main" val="3063182207"/>
              </p:ext>
            </p:extLst>
          </p:nvPr>
        </p:nvGraphicFramePr>
        <p:xfrm>
          <a:off x="450574" y="2301280"/>
          <a:ext cx="11109213" cy="3778035"/>
        </p:xfrm>
        <a:graphic>
          <a:graphicData uri="http://schemas.openxmlformats.org/drawingml/2006/table">
            <a:tbl>
              <a:tblPr/>
              <a:tblGrid>
                <a:gridCol w="2221843">
                  <a:extLst>
                    <a:ext uri="{9D8B030D-6E8A-4147-A177-3AD203B41FA5}">
                      <a16:colId xmlns:a16="http://schemas.microsoft.com/office/drawing/2014/main" val="20000"/>
                    </a:ext>
                  </a:extLst>
                </a:gridCol>
                <a:gridCol w="1110921">
                  <a:extLst>
                    <a:ext uri="{9D8B030D-6E8A-4147-A177-3AD203B41FA5}">
                      <a16:colId xmlns:a16="http://schemas.microsoft.com/office/drawing/2014/main" val="20001"/>
                    </a:ext>
                  </a:extLst>
                </a:gridCol>
                <a:gridCol w="6110067">
                  <a:extLst>
                    <a:ext uri="{9D8B030D-6E8A-4147-A177-3AD203B41FA5}">
                      <a16:colId xmlns:a16="http://schemas.microsoft.com/office/drawing/2014/main" val="20002"/>
                    </a:ext>
                  </a:extLst>
                </a:gridCol>
                <a:gridCol w="1666382">
                  <a:extLst>
                    <a:ext uri="{9D8B030D-6E8A-4147-A177-3AD203B41FA5}">
                      <a16:colId xmlns:a16="http://schemas.microsoft.com/office/drawing/2014/main" val="20003"/>
                    </a:ext>
                  </a:extLst>
                </a:gridCol>
              </a:tblGrid>
              <a:tr h="699095">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المنتج             </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err="1">
                          <a:solidFill>
                            <a:schemeClr val="bg1"/>
                          </a:solidFill>
                          <a:latin typeface="WinSoft Pro" pitchFamily="34" charset="0"/>
                          <a:ea typeface="WinSoft Pro" pitchFamily="34" charset="-122"/>
                          <a:cs typeface="WinSoft Pro" pitchFamily="34" charset="-120"/>
                        </a:rPr>
                        <a:t>الزمن</a:t>
                      </a:r>
                      <a:r>
                        <a:rPr lang="en-US" sz="2400" b="1" dirty="0">
                          <a:solidFill>
                            <a:schemeClr val="bg1"/>
                          </a:solidFill>
                          <a:latin typeface="WinSoft Pro" pitchFamily="34" charset="0"/>
                          <a:ea typeface="WinSoft Pro" pitchFamily="34" charset="-122"/>
                          <a:cs typeface="WinSoft Pro" pitchFamily="34" charset="-120"/>
                        </a:rPr>
                        <a:t>             </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الخطوة             </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err="1">
                          <a:solidFill>
                            <a:schemeClr val="bg1"/>
                          </a:solidFill>
                          <a:latin typeface="WinSoft Pro" pitchFamily="34" charset="0"/>
                          <a:ea typeface="WinSoft Pro" pitchFamily="34" charset="-122"/>
                          <a:cs typeface="WinSoft Pro" pitchFamily="34" charset="-120"/>
                        </a:rPr>
                        <a:t>الرقم</a:t>
                      </a:r>
                      <a:r>
                        <a:rPr lang="en-US" sz="2400" b="1" dirty="0">
                          <a:solidFill>
                            <a:schemeClr val="bg1"/>
                          </a:solidFill>
                          <a:latin typeface="WinSoft Pro" pitchFamily="34" charset="0"/>
                          <a:ea typeface="WinSoft Pro" pitchFamily="34" charset="-122"/>
                          <a:cs typeface="WinSoft Pro" pitchFamily="34" charset="-120"/>
                        </a:rPr>
                        <a:t>             </a:t>
                      </a:r>
                      <a:endParaRPr lang="en-US" sz="2400" dirty="0">
                        <a:solidFill>
                          <a:schemeClr val="bg1"/>
                        </a:solidFill>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76973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مصفوفة المقارنة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25 دقيقة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مقارنة الممارسة المختارة بالممارسة/الإجراء الحالي في الأونروا.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6</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76973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مصفوفة قابلية النقل</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20 دقيقة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العناصر القابلة للنقل والعناصر غير القابلة للنقل وتبرير ذلك.</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7</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76973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الدروس والتوصيات</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استخلاص الدروس والتوصيات المناسبة لسياق الأونروا.</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8</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76973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Case Brief + عرض</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15 دقيقة</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إعداد موجز دراسة الحالة وعرضه على الأقران.</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9</a:t>
                      </a:r>
                      <a:endParaRPr lang="en-US" sz="2000" dirty="0">
                        <a:latin typeface="WinSoft Pro" charset="0"/>
                        <a:ea typeface="WinSoft Pro" charset="0"/>
                        <a:cs typeface="WinSoft Pro" charset="0"/>
                      </a:endParaRPr>
                    </a:p>
                  </a:txBody>
                  <a:tcPr marL="214400" marR="214400"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417368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0151610" y="731044"/>
            <a:ext cx="1272846" cy="207665"/>
          </a:xfrm>
          <a:prstGeom prst="rect">
            <a:avLst/>
          </a:prstGeom>
          <a:noFill/>
          <a:ln/>
        </p:spPr>
        <p:txBody>
          <a:bodyPr wrap="none" lIns="0" tIns="0" rIns="0" bIns="0" rtlCol="0" anchor="t"/>
          <a:lstStyle/>
          <a:p>
            <a:pPr marL="0" indent="0" algn="r" rtl="1">
              <a:lnSpc>
                <a:spcPct val="96000"/>
              </a:lnSpc>
              <a:buNone/>
            </a:pPr>
            <a:endParaRPr lang="ar-SA" sz="1400" dirty="0"/>
          </a:p>
        </p:txBody>
      </p:sp>
      <p:sp>
        <p:nvSpPr>
          <p:cNvPr id="4" name="Text 2"/>
          <p:cNvSpPr/>
          <p:nvPr/>
        </p:nvSpPr>
        <p:spPr>
          <a:xfrm>
            <a:off x="631908" y="1096566"/>
            <a:ext cx="10927878" cy="742355"/>
          </a:xfrm>
          <a:prstGeom prst="rect">
            <a:avLst/>
          </a:prstGeom>
          <a:noFill/>
          <a:ln/>
        </p:spPr>
        <p:txBody>
          <a:bodyPr wrap="none" lIns="0" tIns="0" rIns="0" bIns="0" rtlCol="0" anchor="t"/>
          <a:lstStyle/>
          <a:p>
            <a:pPr algn="r" rtl="1">
              <a:lnSpc>
                <a:spcPct val="104000"/>
              </a:lnSpc>
            </a:pPr>
            <a:r>
              <a:rPr lang="ar-SA" sz="4650" dirty="0">
                <a:solidFill>
                  <a:srgbClr val="2E3C4E"/>
                </a:solidFill>
                <a:latin typeface="GE SS Two Light" pitchFamily="34" charset="0"/>
                <a:ea typeface="GE SS Two Light" pitchFamily="34" charset="-122"/>
                <a:cs typeface="GE SS Two Light" pitchFamily="34" charset="-120"/>
              </a:rPr>
              <a:t>النشاط</a:t>
            </a:r>
            <a:r>
              <a:rPr lang="en-US" sz="4650" dirty="0">
                <a:solidFill>
                  <a:srgbClr val="2E3C4E"/>
                </a:solidFill>
                <a:latin typeface="Myriad "/>
                <a:ea typeface="GE SS Two Light" pitchFamily="34" charset="-122"/>
                <a:cs typeface="GE SS Two Light" pitchFamily="34" charset="-120"/>
              </a:rPr>
              <a:t>3.2 </a:t>
            </a:r>
            <a:r>
              <a:rPr lang="ar-SA" dirty="0"/>
              <a:t>— </a:t>
            </a:r>
            <a:r>
              <a:rPr lang="ar-SA" altLang="en-US" sz="4650" dirty="0">
                <a:solidFill>
                  <a:srgbClr val="2E3C4E"/>
                </a:solidFill>
                <a:latin typeface="GE SS Two Light" pitchFamily="34" charset="0"/>
                <a:ea typeface="GE SS Two Light" pitchFamily="34" charset="-122"/>
                <a:cs typeface="GE SS Two Light" pitchFamily="34" charset="-120"/>
              </a:rPr>
              <a:t>معايير اختيار دراسة الحالة</a:t>
            </a:r>
            <a:endParaRPr lang="ar-SA" sz="4650" dirty="0"/>
          </a:p>
        </p:txBody>
      </p:sp>
      <p:sp>
        <p:nvSpPr>
          <p:cNvPr id="5" name="Text 3"/>
          <p:cNvSpPr/>
          <p:nvPr/>
        </p:nvSpPr>
        <p:spPr>
          <a:xfrm>
            <a:off x="22324" y="2177455"/>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يختار المتعلم حالة حقيقية لمبادرة أو ممارسة في المطابقة الوظيفية أو الإحالة أو التشغيل، على أن:</a:t>
            </a:r>
            <a:endParaRPr lang="ar-SA" sz="17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792512"/>
            <a:ext cx="5351130" cy="863203"/>
          </a:xfrm>
          <a:prstGeom prst="rect">
            <a:avLst/>
          </a:prstGeom>
        </p:spPr>
      </p:pic>
      <p:sp>
        <p:nvSpPr>
          <p:cNvPr id="7" name="Text 4"/>
          <p:cNvSpPr/>
          <p:nvPr/>
        </p:nvSpPr>
        <p:spPr>
          <a:xfrm>
            <a:off x="6459674" y="3043535"/>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تكون مرتبطة مباشرة بخدمات التشغيل أو الانتقال إلى العمل.</a:t>
            </a:r>
            <a:endParaRPr lang="ar-SA" sz="17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92512"/>
            <a:ext cx="5351130" cy="863203"/>
          </a:xfrm>
          <a:prstGeom prst="rect">
            <a:avLst/>
          </a:prstGeom>
        </p:spPr>
      </p:pic>
      <p:sp>
        <p:nvSpPr>
          <p:cNvPr id="9" name="Text 5"/>
          <p:cNvSpPr/>
          <p:nvPr/>
        </p:nvSpPr>
        <p:spPr>
          <a:xfrm>
            <a:off x="882926" y="3043535"/>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تكون ممارسة مطبقة فعليًا وليست مجرد مقترح.</a:t>
            </a:r>
            <a:endParaRPr lang="ar-SA" sz="17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3881338"/>
            <a:ext cx="5351130" cy="863203"/>
          </a:xfrm>
          <a:prstGeom prst="rect">
            <a:avLst/>
          </a:prstGeom>
        </p:spPr>
      </p:pic>
      <p:sp>
        <p:nvSpPr>
          <p:cNvPr id="11" name="Text 6"/>
          <p:cNvSpPr/>
          <p:nvPr/>
        </p:nvSpPr>
        <p:spPr>
          <a:xfrm>
            <a:off x="6459674" y="4132362"/>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تتوافر معلومات كافية عن المشكلة والتدخل والنتائج.</a:t>
            </a:r>
            <a:endParaRPr lang="ar-SA" sz="17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881338"/>
            <a:ext cx="5351130" cy="863203"/>
          </a:xfrm>
          <a:prstGeom prst="rect">
            <a:avLst/>
          </a:prstGeom>
        </p:spPr>
      </p:pic>
      <p:sp>
        <p:nvSpPr>
          <p:cNvPr id="13" name="Text 7"/>
          <p:cNvSpPr/>
          <p:nvPr/>
        </p:nvSpPr>
        <p:spPr>
          <a:xfrm>
            <a:off x="882926" y="4132362"/>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تتوافر أدلة أو بيانات يمكن التحقق منها.</a:t>
            </a:r>
            <a:endParaRPr lang="ar-SA" sz="175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8656" y="4970165"/>
            <a:ext cx="5351130" cy="1224359"/>
          </a:xfrm>
          <a:prstGeom prst="rect">
            <a:avLst/>
          </a:prstGeom>
        </p:spPr>
      </p:pic>
      <p:sp>
        <p:nvSpPr>
          <p:cNvPr id="15" name="Text 8"/>
          <p:cNvSpPr/>
          <p:nvPr/>
        </p:nvSpPr>
        <p:spPr>
          <a:xfrm>
            <a:off x="6459674" y="5221188"/>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تتوافر معلومات تسمح بمقارنتها بالممارسة الحالية في الأونروا.</a:t>
            </a:r>
            <a:endParaRPr lang="ar-SA" sz="175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970165"/>
            <a:ext cx="5351130" cy="1224359"/>
          </a:xfrm>
          <a:prstGeom prst="rect">
            <a:avLst/>
          </a:prstGeom>
        </p:spPr>
      </p:pic>
      <p:sp>
        <p:nvSpPr>
          <p:cNvPr id="17" name="Text 9"/>
          <p:cNvSpPr/>
          <p:nvPr/>
        </p:nvSpPr>
        <p:spPr>
          <a:xfrm>
            <a:off x="882926" y="5221188"/>
            <a:ext cx="4747498"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تسمح باستخلاص عناصر يمكن نقلها أو تكييفها، وعناصر لا يمكن نقلها.</a:t>
            </a:r>
            <a:endParaRPr lang="ar-SA" sz="1750" dirty="0"/>
          </a:p>
        </p:txBody>
      </p:sp>
    </p:spTree>
    <p:extLst>
      <p:ext uri="{BB962C8B-B14F-4D97-AF65-F5344CB8AC3E}">
        <p14:creationId xmlns:p14="http://schemas.microsoft.com/office/powerpoint/2010/main" val="37779683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059108723"/>
              </p:ext>
            </p:extLst>
          </p:nvPr>
        </p:nvGraphicFramePr>
        <p:xfrm>
          <a:off x="1583472" y="1753207"/>
          <a:ext cx="8425328" cy="4433893"/>
        </p:xfrm>
        <a:graphic>
          <a:graphicData uri="http://schemas.openxmlformats.org/drawingml/2006/table">
            <a:tbl>
              <a:tblPr rtl="1" bandRow="1">
                <a:tableStyleId>{5C22544A-7EE6-4342-B048-85BDC9FD1C3A}</a:tableStyleId>
              </a:tblPr>
              <a:tblGrid>
                <a:gridCol w="2245379">
                  <a:extLst>
                    <a:ext uri="{9D8B030D-6E8A-4147-A177-3AD203B41FA5}">
                      <a16:colId xmlns:a16="http://schemas.microsoft.com/office/drawing/2014/main" val="337413240"/>
                    </a:ext>
                  </a:extLst>
                </a:gridCol>
                <a:gridCol w="1856821">
                  <a:extLst>
                    <a:ext uri="{9D8B030D-6E8A-4147-A177-3AD203B41FA5}">
                      <a16:colId xmlns:a16="http://schemas.microsoft.com/office/drawing/2014/main" val="3155551622"/>
                    </a:ext>
                  </a:extLst>
                </a:gridCol>
                <a:gridCol w="2088924">
                  <a:extLst>
                    <a:ext uri="{9D8B030D-6E8A-4147-A177-3AD203B41FA5}">
                      <a16:colId xmlns:a16="http://schemas.microsoft.com/office/drawing/2014/main" val="2860591567"/>
                    </a:ext>
                  </a:extLst>
                </a:gridCol>
                <a:gridCol w="1160514">
                  <a:extLst>
                    <a:ext uri="{9D8B030D-6E8A-4147-A177-3AD203B41FA5}">
                      <a16:colId xmlns:a16="http://schemas.microsoft.com/office/drawing/2014/main" val="3538628036"/>
                    </a:ext>
                  </a:extLst>
                </a:gridCol>
                <a:gridCol w="1073690">
                  <a:extLst>
                    <a:ext uri="{9D8B030D-6E8A-4147-A177-3AD203B41FA5}">
                      <a16:colId xmlns:a16="http://schemas.microsoft.com/office/drawing/2014/main" val="3522668633"/>
                    </a:ext>
                  </a:extLst>
                </a:gridCol>
              </a:tblGrid>
              <a:tr h="0">
                <a:tc>
                  <a:txBody>
                    <a:bodyPr/>
                    <a:lstStyle/>
                    <a:p>
                      <a:pPr algn="ct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مجال المقارنة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الممارسة في دراسة الحالة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الممارسة الحالية في الأونروا</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الفجوة/الاختلاف</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الدرس المستفاد</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910533691"/>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تحديد متطلبات الوظيفة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8571110"/>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تحليل ملف الباحث عن العمل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018810"/>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مطابقة الكفايات</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5383612"/>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اختيار مسار الإحالة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847918"/>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التواصل مع الباحث</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99675794"/>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التواصل مع صاحب العمل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4548403"/>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التوثيق</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720719"/>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حماية البيانات والسرية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3627913"/>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المتابعة بعد الإحالة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4547222"/>
                  </a:ext>
                </a:extLst>
              </a:tr>
              <a:tr h="0">
                <a:tc>
                  <a:txBody>
                    <a:bodyPr/>
                    <a:lstStyle/>
                    <a:p>
                      <a:pPr algn="r" rtl="0">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قياس النتائج</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rtl="0">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286750"/>
                  </a:ext>
                </a:extLst>
              </a:tr>
            </a:tbl>
          </a:graphicData>
        </a:graphic>
      </p:graphicFrame>
      <p:sp>
        <p:nvSpPr>
          <p:cNvPr id="3" name="Text 2"/>
          <p:cNvSpPr/>
          <p:nvPr/>
        </p:nvSpPr>
        <p:spPr>
          <a:xfrm>
            <a:off x="706255" y="725388"/>
            <a:ext cx="10927878" cy="742355"/>
          </a:xfrm>
          <a:prstGeom prst="rect">
            <a:avLst/>
          </a:prstGeom>
          <a:noFill/>
          <a:ln/>
        </p:spPr>
        <p:txBody>
          <a:bodyPr wrap="none" lIns="0" tIns="0" rIns="0" bIns="0" rtlCol="0" anchor="t"/>
          <a:lstStyle/>
          <a:p>
            <a:pPr algn="r" rtl="1">
              <a:lnSpc>
                <a:spcPct val="104000"/>
              </a:lnSpc>
            </a:pPr>
            <a:r>
              <a:rPr lang="ar-SA" sz="3600" dirty="0">
                <a:solidFill>
                  <a:srgbClr val="2E3C4E"/>
                </a:solidFill>
                <a:latin typeface="GE SS Two Light" pitchFamily="34" charset="0"/>
                <a:ea typeface="GE SS Two Light" pitchFamily="34" charset="-122"/>
                <a:cs typeface="GE SS Two Light" pitchFamily="34" charset="-120"/>
              </a:rPr>
              <a:t>مصفوفة مقارنة دراسة الحالة بالممارسة الحالية في الأونروا</a:t>
            </a:r>
            <a:endParaRPr lang="en-US" sz="360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262121075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28563" y="860227"/>
            <a:ext cx="731224" cy="291604"/>
          </a:xfrm>
          <a:prstGeom prst="roundRect">
            <a:avLst>
              <a:gd name="adj" fmla="val 49999"/>
            </a:avLst>
          </a:prstGeom>
          <a:solidFill>
            <a:srgbClr val="D4E9F7"/>
          </a:solidFill>
          <a:ln/>
        </p:spPr>
      </p:sp>
      <p:sp>
        <p:nvSpPr>
          <p:cNvPr id="3" name="Text 1"/>
          <p:cNvSpPr/>
          <p:nvPr/>
        </p:nvSpPr>
        <p:spPr>
          <a:xfrm>
            <a:off x="10334069" y="917773"/>
            <a:ext cx="1110627" cy="176510"/>
          </a:xfrm>
          <a:prstGeom prst="rect">
            <a:avLst/>
          </a:prstGeom>
          <a:noFill/>
          <a:ln/>
        </p:spPr>
        <p:txBody>
          <a:bodyPr wrap="none" lIns="0" tIns="0" rIns="0" bIns="0" rtlCol="0" anchor="t"/>
          <a:lstStyle/>
          <a:p>
            <a:pPr marL="0" indent="0" algn="r" rtl="1">
              <a:lnSpc>
                <a:spcPct val="96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النشاط 3.</a:t>
            </a:r>
            <a:endParaRPr lang="ar-SA" sz="1200" dirty="0"/>
          </a:p>
        </p:txBody>
      </p:sp>
      <p:sp>
        <p:nvSpPr>
          <p:cNvPr id="4" name="Shape 2"/>
          <p:cNvSpPr/>
          <p:nvPr/>
        </p:nvSpPr>
        <p:spPr>
          <a:xfrm>
            <a:off x="631908" y="1335187"/>
            <a:ext cx="10927878" cy="689372"/>
          </a:xfrm>
          <a:prstGeom prst="roundRect">
            <a:avLst>
              <a:gd name="adj" fmla="val 41741"/>
            </a:avLst>
          </a:prstGeom>
          <a:solidFill>
            <a:srgbClr val="B6D6FC"/>
          </a:solidFill>
          <a:ln/>
        </p:spPr>
      </p:sp>
      <p:pic>
        <p:nvPicPr>
          <p:cNvPr id="5" name="Image 0" descr="preencoded.png"/>
          <p:cNvPicPr>
            <a:picLocks noChangeAspect="1"/>
          </p:cNvPicPr>
          <p:nvPr/>
        </p:nvPicPr>
        <p:blipFill>
          <a:blip r:embed="rId3"/>
          <a:stretch>
            <a:fillRect/>
          </a:stretch>
        </p:blipFill>
        <p:spPr>
          <a:xfrm>
            <a:off x="823693" y="1568748"/>
            <a:ext cx="239707" cy="191790"/>
          </a:xfrm>
          <a:prstGeom prst="rect">
            <a:avLst/>
          </a:prstGeom>
        </p:spPr>
      </p:pic>
      <p:sp>
        <p:nvSpPr>
          <p:cNvPr id="6" name="Text 3"/>
          <p:cNvSpPr/>
          <p:nvPr/>
        </p:nvSpPr>
        <p:spPr>
          <a:xfrm>
            <a:off x="645600" y="1546126"/>
            <a:ext cx="10722401" cy="28376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WinSoft Pro Medium" pitchFamily="34" charset="0"/>
                <a:ea typeface="WinSoft Pro Medium" pitchFamily="34" charset="-122"/>
                <a:cs typeface="WinSoft Pro Medium" pitchFamily="34" charset="-120"/>
              </a:rPr>
              <a:t>لا يكتفي المتعلم بوصف الممارسة الخارجية، بل يقارنها بالممارسة الحالية في الأونروا، ويحدد أوجه التشابه والاختلاف والفجوات، مستندًا إلى الأدلة المتاحة.</a:t>
            </a:r>
            <a:endParaRPr lang="ar-SA" sz="1500" dirty="0"/>
          </a:p>
        </p:txBody>
      </p:sp>
      <p:sp>
        <p:nvSpPr>
          <p:cNvPr id="7" name="Text 4"/>
          <p:cNvSpPr/>
          <p:nvPr/>
        </p:nvSpPr>
        <p:spPr>
          <a:xfrm>
            <a:off x="631908" y="2269133"/>
            <a:ext cx="10927878" cy="504726"/>
          </a:xfrm>
          <a:prstGeom prst="rect">
            <a:avLst/>
          </a:prstGeom>
          <a:noFill/>
          <a:ln/>
        </p:spPr>
        <p:txBody>
          <a:bodyPr wrap="none" lIns="0" tIns="0" rIns="0" bIns="0" rtlCol="0" anchor="t"/>
          <a:lstStyle/>
          <a:p>
            <a:pPr algn="r" rtl="1">
              <a:lnSpc>
                <a:spcPct val="104000"/>
              </a:lnSpc>
            </a:pPr>
            <a:r>
              <a:rPr lang="ar-SA" sz="3200" dirty="0">
                <a:solidFill>
                  <a:srgbClr val="2E3C4E"/>
                </a:solidFill>
                <a:latin typeface="GE SS Two Light" pitchFamily="34" charset="0"/>
                <a:ea typeface="GE SS Two Light" pitchFamily="34" charset="-122"/>
                <a:cs typeface="GE SS Two Light" pitchFamily="34" charset="-120"/>
              </a:rPr>
              <a:t>النشاط</a:t>
            </a:r>
            <a:r>
              <a:rPr lang="en-US" sz="3200" dirty="0">
                <a:solidFill>
                  <a:srgbClr val="2E3C4E"/>
                </a:solidFill>
                <a:latin typeface="Myriad "/>
                <a:ea typeface="GE SS Two Light" pitchFamily="34" charset="-122"/>
                <a:cs typeface="GE SS Two Light" pitchFamily="34" charset="-120"/>
              </a:rPr>
              <a:t>3.2 </a:t>
            </a:r>
            <a:r>
              <a:rPr lang="ar-SA" sz="3200" dirty="0"/>
              <a:t>— </a:t>
            </a:r>
            <a:r>
              <a:rPr lang="ar-SA" altLang="en-US" sz="3150" dirty="0">
                <a:solidFill>
                  <a:srgbClr val="2E3C4E"/>
                </a:solidFill>
                <a:latin typeface="GE SS Two Light" pitchFamily="34" charset="0"/>
                <a:ea typeface="GE SS Two Light" pitchFamily="34" charset="-122"/>
                <a:cs typeface="GE SS Two Light" pitchFamily="34" charset="-120"/>
              </a:rPr>
              <a:t>ممارسات يمكن تحليلها في دراسة الحالة</a:t>
            </a:r>
            <a:endParaRPr lang="ar-SA" sz="31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7403" y="3018433"/>
            <a:ext cx="5382383" cy="718145"/>
          </a:xfrm>
          <a:prstGeom prst="rect">
            <a:avLst/>
          </a:prstGeom>
        </p:spPr>
      </p:pic>
      <p:sp>
        <p:nvSpPr>
          <p:cNvPr id="9" name="Text 5"/>
          <p:cNvSpPr/>
          <p:nvPr/>
        </p:nvSpPr>
        <p:spPr>
          <a:xfrm>
            <a:off x="6394588" y="3235623"/>
            <a:ext cx="484641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مطابقة الكفايات مع متطلبات الوظيفة.</a:t>
            </a:r>
            <a:endParaRPr lang="ar-SA" sz="20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018433"/>
            <a:ext cx="5382483" cy="718145"/>
          </a:xfrm>
          <a:prstGeom prst="rect">
            <a:avLst/>
          </a:prstGeom>
        </p:spPr>
      </p:pic>
      <p:sp>
        <p:nvSpPr>
          <p:cNvPr id="11" name="Text 6"/>
          <p:cNvSpPr/>
          <p:nvPr/>
        </p:nvSpPr>
        <p:spPr>
          <a:xfrm>
            <a:off x="849093" y="3235623"/>
            <a:ext cx="4846516"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استخدام الأدوات الرقمية في دعم المطابقة.</a:t>
            </a:r>
            <a:endParaRPr lang="ar-SA" sz="20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7403" y="3899595"/>
            <a:ext cx="5382383" cy="718145"/>
          </a:xfrm>
          <a:prstGeom prst="rect">
            <a:avLst/>
          </a:prstGeom>
        </p:spPr>
      </p:pic>
      <p:sp>
        <p:nvSpPr>
          <p:cNvPr id="13" name="Text 7"/>
          <p:cNvSpPr/>
          <p:nvPr/>
        </p:nvSpPr>
        <p:spPr>
          <a:xfrm>
            <a:off x="6394588" y="4116784"/>
            <a:ext cx="484641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بناء الشراكات مع أصحاب العمل.</a:t>
            </a:r>
            <a:endParaRPr lang="ar-SA" sz="20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899595"/>
            <a:ext cx="5382483" cy="718145"/>
          </a:xfrm>
          <a:prstGeom prst="rect">
            <a:avLst/>
          </a:prstGeom>
        </p:spPr>
      </p:pic>
      <p:sp>
        <p:nvSpPr>
          <p:cNvPr id="15" name="Text 8"/>
          <p:cNvSpPr/>
          <p:nvPr/>
        </p:nvSpPr>
        <p:spPr>
          <a:xfrm>
            <a:off x="849093" y="4116784"/>
            <a:ext cx="4846516"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تفعيل الإرشاد المهني والمتابعة.</a:t>
            </a:r>
            <a:endParaRPr lang="ar-SA" sz="20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77403" y="4780756"/>
            <a:ext cx="5382383" cy="718145"/>
          </a:xfrm>
          <a:prstGeom prst="rect">
            <a:avLst/>
          </a:prstGeom>
        </p:spPr>
      </p:pic>
      <p:sp>
        <p:nvSpPr>
          <p:cNvPr id="17" name="Text 9"/>
          <p:cNvSpPr/>
          <p:nvPr/>
        </p:nvSpPr>
        <p:spPr>
          <a:xfrm>
            <a:off x="6394588" y="4997946"/>
            <a:ext cx="4846417"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بناء شبكات مهنية للوصول إلى فرص العمل.</a:t>
            </a:r>
            <a:endParaRPr lang="ar-SA" sz="20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780756"/>
            <a:ext cx="5382483" cy="718145"/>
          </a:xfrm>
          <a:prstGeom prst="rect">
            <a:avLst/>
          </a:prstGeom>
        </p:spPr>
      </p:pic>
      <p:sp>
        <p:nvSpPr>
          <p:cNvPr id="19" name="Text 10"/>
          <p:cNvSpPr/>
          <p:nvPr/>
        </p:nvSpPr>
        <p:spPr>
          <a:xfrm>
            <a:off x="849093" y="4997946"/>
            <a:ext cx="4846516" cy="283766"/>
          </a:xfrm>
          <a:prstGeom prst="rect">
            <a:avLst/>
          </a:prstGeom>
          <a:noFill/>
          <a:ln/>
        </p:spPr>
        <p:txBody>
          <a:bodyPr wrap="none" lIns="0" tIns="0" rIns="0" bIns="0" rtlCol="0" anchor="t"/>
          <a:lstStyle/>
          <a:p>
            <a:pPr marL="0" indent="0" algn="r" rtl="1">
              <a:lnSpc>
                <a:spcPct val="123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توثيق الإحالات ومتابعة نتائجها.</a:t>
            </a:r>
            <a:endParaRPr lang="ar-SA" sz="2000" dirty="0"/>
          </a:p>
        </p:txBody>
      </p:sp>
      <p:sp>
        <p:nvSpPr>
          <p:cNvPr id="20" name="Text 11"/>
          <p:cNvSpPr/>
          <p:nvPr/>
        </p:nvSpPr>
        <p:spPr>
          <a:xfrm>
            <a:off x="22324" y="5695510"/>
            <a:ext cx="11537463" cy="315516"/>
          </a:xfrm>
          <a:prstGeom prst="rect">
            <a:avLst/>
          </a:prstGeom>
          <a:noFill/>
          <a:ln/>
        </p:spPr>
        <p:txBody>
          <a:bodyPr wrap="none" lIns="0" tIns="0" rIns="0" bIns="0" rtlCol="0" anchor="t"/>
          <a:lstStyle/>
          <a:p>
            <a:pPr marL="0" indent="0" algn="r" rtl="1">
              <a:lnSpc>
                <a:spcPct val="123000"/>
              </a:lnSpc>
              <a:buNone/>
            </a:pPr>
            <a:r>
              <a:rPr lang="ar-SA" altLang="en-US" sz="1500" dirty="0">
                <a:solidFill>
                  <a:srgbClr val="000000"/>
                </a:solidFill>
                <a:latin typeface="Twemoji Mozilla" pitchFamily="34" charset="0"/>
                <a:ea typeface="Twemoji Mozilla" pitchFamily="34" charset="-122"/>
                <a:cs typeface="Twemoji Mozilla" pitchFamily="34" charset="-120"/>
              </a:rPr>
              <a:t>✔</a:t>
            </a:r>
            <a:r>
              <a:rPr lang="ar-SA" altLang="en-US" sz="1500" b="1" dirty="0">
                <a:solidFill>
                  <a:srgbClr val="384653"/>
                </a:solidFill>
                <a:latin typeface="WinSoft Pro Medium" pitchFamily="34" charset="0"/>
                <a:ea typeface="WinSoft Pro Medium" pitchFamily="34" charset="-122"/>
                <a:cs typeface="WinSoft Pro Medium" pitchFamily="34" charset="-120"/>
              </a:rPr>
              <a:t> يحدد المتعلم أيًا من هذه الممارسات يظهر في دراسة الحالة، وكيف يتم تطبيقه، وما مدى ملاءمته لسياق الأونروا.</a:t>
            </a:r>
            <a:endParaRPr lang="ar-SA" sz="1500" dirty="0"/>
          </a:p>
        </p:txBody>
      </p:sp>
    </p:spTree>
    <p:extLst>
      <p:ext uri="{BB962C8B-B14F-4D97-AF65-F5344CB8AC3E}">
        <p14:creationId xmlns:p14="http://schemas.microsoft.com/office/powerpoint/2010/main" val="398903679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16469021"/>
              </p:ext>
            </p:extLst>
          </p:nvPr>
        </p:nvGraphicFramePr>
        <p:xfrm>
          <a:off x="838046" y="1997607"/>
          <a:ext cx="10515601" cy="2200278"/>
        </p:xfrm>
        <a:graphic>
          <a:graphicData uri="http://schemas.openxmlformats.org/drawingml/2006/table">
            <a:tbl>
              <a:tblPr rtl="1" bandRow="1">
                <a:tableStyleId>{5C22544A-7EE6-4342-B048-85BDC9FD1C3A}</a:tableStyleId>
              </a:tblPr>
              <a:tblGrid>
                <a:gridCol w="2614701">
                  <a:extLst>
                    <a:ext uri="{9D8B030D-6E8A-4147-A177-3AD203B41FA5}">
                      <a16:colId xmlns:a16="http://schemas.microsoft.com/office/drawing/2014/main" val="4144862558"/>
                    </a:ext>
                  </a:extLst>
                </a:gridCol>
                <a:gridCol w="1060184">
                  <a:extLst>
                    <a:ext uri="{9D8B030D-6E8A-4147-A177-3AD203B41FA5}">
                      <a16:colId xmlns:a16="http://schemas.microsoft.com/office/drawing/2014/main" val="111958944"/>
                    </a:ext>
                  </a:extLst>
                </a:gridCol>
                <a:gridCol w="2307585">
                  <a:extLst>
                    <a:ext uri="{9D8B030D-6E8A-4147-A177-3AD203B41FA5}">
                      <a16:colId xmlns:a16="http://schemas.microsoft.com/office/drawing/2014/main" val="1880081078"/>
                    </a:ext>
                  </a:extLst>
                </a:gridCol>
                <a:gridCol w="1546102">
                  <a:extLst>
                    <a:ext uri="{9D8B030D-6E8A-4147-A177-3AD203B41FA5}">
                      <a16:colId xmlns:a16="http://schemas.microsoft.com/office/drawing/2014/main" val="938730585"/>
                    </a:ext>
                  </a:extLst>
                </a:gridCol>
                <a:gridCol w="1203226">
                  <a:extLst>
                    <a:ext uri="{9D8B030D-6E8A-4147-A177-3AD203B41FA5}">
                      <a16:colId xmlns:a16="http://schemas.microsoft.com/office/drawing/2014/main" val="2056566559"/>
                    </a:ext>
                  </a:extLst>
                </a:gridCol>
                <a:gridCol w="1783803">
                  <a:extLst>
                    <a:ext uri="{9D8B030D-6E8A-4147-A177-3AD203B41FA5}">
                      <a16:colId xmlns:a16="http://schemas.microsoft.com/office/drawing/2014/main" val="2848061087"/>
                    </a:ext>
                  </a:extLst>
                </a:gridCol>
              </a:tblGrid>
              <a:tr h="274320">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العنصر في دراسة الحالة</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قابل للنقل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قابل للنقل بعد التكييف</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غير قابل للنقل</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سبب الحكم</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متطلبات التكييف</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233483497"/>
                  </a:ext>
                </a:extLst>
              </a:tr>
              <a:tr h="274320">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8343053"/>
                  </a:ext>
                </a:extLst>
              </a:tr>
              <a:tr h="274320">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8371064"/>
                  </a:ext>
                </a:extLst>
              </a:tr>
              <a:tr h="274320">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9602571"/>
                  </a:ext>
                </a:extLst>
              </a:tr>
              <a:tr h="274320">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7727352"/>
                  </a:ext>
                </a:extLst>
              </a:tr>
              <a:tr h="274320">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lnSpc>
                          <a:spcPct val="150000"/>
                        </a:lnSpc>
                        <a:spcAft>
                          <a:spcPts val="0"/>
                        </a:spcAft>
                      </a:pPr>
                      <a:r>
                        <a:rPr lang="en-US" sz="1750" kern="1200" dirty="0">
                          <a:solidFill>
                            <a:srgbClr val="384653"/>
                          </a:solidFill>
                          <a:latin typeface="WinSoft Pro Medium" pitchFamily="34" charset="0"/>
                          <a:ea typeface="WinSoft Pro Medium" pitchFamily="34" charset="-122"/>
                          <a:cs typeface="WinSoft Pro Medium" pitchFamily="34" charset="-120"/>
                        </a:rPr>
                        <a:t>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0466212"/>
                  </a:ext>
                </a:extLst>
              </a:tr>
            </a:tbl>
          </a:graphicData>
        </a:graphic>
      </p:graphicFrame>
      <p:sp>
        <p:nvSpPr>
          <p:cNvPr id="3" name="Text 4"/>
          <p:cNvSpPr/>
          <p:nvPr/>
        </p:nvSpPr>
        <p:spPr>
          <a:xfrm>
            <a:off x="631908" y="685661"/>
            <a:ext cx="10927878" cy="504726"/>
          </a:xfrm>
          <a:prstGeom prst="rect">
            <a:avLst/>
          </a:prstGeom>
          <a:noFill/>
          <a:ln/>
        </p:spPr>
        <p:txBody>
          <a:bodyPr wrap="none" lIns="0" tIns="0" rIns="0" bIns="0" rtlCol="0" anchor="t"/>
          <a:lstStyle/>
          <a:p>
            <a:pPr algn="r" rtl="1"/>
            <a:r>
              <a:rPr lang="ar-SA" sz="3150" dirty="0">
                <a:solidFill>
                  <a:srgbClr val="2E3C4E"/>
                </a:solidFill>
                <a:latin typeface="GE SS Two Light" pitchFamily="34" charset="0"/>
                <a:ea typeface="GE SS Two Light" pitchFamily="34" charset="-122"/>
                <a:cs typeface="GE SS Two Light" pitchFamily="34" charset="-120"/>
              </a:rPr>
              <a:t>تحليل قابلية نقل الممارسة</a:t>
            </a:r>
            <a:endParaRPr lang="en-US" sz="3150" dirty="0">
              <a:solidFill>
                <a:srgbClr val="2E3C4E"/>
              </a:solidFill>
              <a:latin typeface="GE SS Two Light" pitchFamily="34" charset="0"/>
              <a:ea typeface="GE SS Two Light" pitchFamily="34" charset="-122"/>
              <a:cs typeface="GE SS Two Light" pitchFamily="34" charset="-120"/>
            </a:endParaRPr>
          </a:p>
        </p:txBody>
      </p:sp>
      <p:sp>
        <p:nvSpPr>
          <p:cNvPr id="4" name="Rectangle 3"/>
          <p:cNvSpPr/>
          <p:nvPr/>
        </p:nvSpPr>
        <p:spPr>
          <a:xfrm>
            <a:off x="245327" y="5005105"/>
            <a:ext cx="10905892" cy="1000915"/>
          </a:xfrm>
          <a:prstGeom prst="rect">
            <a:avLst/>
          </a:prstGeom>
        </p:spPr>
        <p:txBody>
          <a:bodyPr wrap="square">
            <a:spAutoFit/>
          </a:bodyPr>
          <a:lstStyle/>
          <a:p>
            <a:pPr algn="r" rtl="1">
              <a:lnSpc>
                <a:spcPct val="123000"/>
              </a:lnSpc>
              <a:spcAft>
                <a:spcPts val="0"/>
              </a:spcAft>
            </a:pPr>
            <a:r>
              <a:rPr lang="ar-SA" sz="1500" b="1" dirty="0">
                <a:solidFill>
                  <a:srgbClr val="384653"/>
                </a:solidFill>
                <a:latin typeface="WinSoft Pro Medium" pitchFamily="34" charset="0"/>
                <a:ea typeface="WinSoft Pro Medium" pitchFamily="34" charset="-122"/>
                <a:cs typeface="WinSoft Pro Medium" pitchFamily="34" charset="-120"/>
              </a:rPr>
              <a:t>قاعدة التحليل</a:t>
            </a:r>
            <a:endParaRPr lang="en-US" sz="1500" b="1" dirty="0">
              <a:solidFill>
                <a:srgbClr val="384653"/>
              </a:solidFill>
              <a:latin typeface="WinSoft Pro Medium" pitchFamily="34" charset="0"/>
              <a:ea typeface="WinSoft Pro Medium" pitchFamily="34" charset="-122"/>
              <a:cs typeface="WinSoft Pro Medium" pitchFamily="34" charset="-120"/>
            </a:endParaRPr>
          </a:p>
          <a:p>
            <a:pPr algn="r" rtl="1">
              <a:lnSpc>
                <a:spcPct val="123000"/>
              </a:lnSpc>
              <a:spcAft>
                <a:spcPts val="0"/>
              </a:spcAft>
            </a:pPr>
            <a:r>
              <a:rPr lang="ar-SA" sz="1500" b="1" dirty="0">
                <a:solidFill>
                  <a:srgbClr val="384653"/>
                </a:solidFill>
                <a:latin typeface="WinSoft Pro Medium" pitchFamily="34" charset="0"/>
                <a:ea typeface="WinSoft Pro Medium" pitchFamily="34" charset="-122"/>
                <a:cs typeface="WinSoft Pro Medium" pitchFamily="34" charset="-120"/>
              </a:rPr>
              <a:t>لا يصنف المتعلم العنصر على أنه قابل أو غير قابل للنقل بناءً على الرأي فقط، بل يبرر الحكم بالاستناد إلى الاختلافات في السياق، والأنظمة، والموارد، والقدرات المؤسسية، والفئة المستهدفة، والشراكات</a:t>
            </a:r>
            <a:r>
              <a:rPr lang="ar-SA" dirty="0">
                <a:latin typeface="Arial" panose="020B0604020202020204" pitchFamily="34" charset="0"/>
                <a:ea typeface="Arial" panose="020B0604020202020204" pitchFamily="34" charset="0"/>
              </a:rPr>
              <a:t>.</a:t>
            </a:r>
            <a:endParaRPr lang="en-US" sz="16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04405085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31052871"/>
              </p:ext>
            </p:extLst>
          </p:nvPr>
        </p:nvGraphicFramePr>
        <p:xfrm>
          <a:off x="663731" y="1825623"/>
          <a:ext cx="10680544" cy="4489037"/>
        </p:xfrm>
        <a:graphic>
          <a:graphicData uri="http://schemas.openxmlformats.org/drawingml/2006/table">
            <a:tbl>
              <a:tblPr rtl="1" bandRow="1">
                <a:tableStyleId>{5C22544A-7EE6-4342-B048-85BDC9FD1C3A}</a:tableStyleId>
              </a:tblPr>
              <a:tblGrid>
                <a:gridCol w="2105025">
                  <a:extLst>
                    <a:ext uri="{9D8B030D-6E8A-4147-A177-3AD203B41FA5}">
                      <a16:colId xmlns:a16="http://schemas.microsoft.com/office/drawing/2014/main" val="912395335"/>
                    </a:ext>
                  </a:extLst>
                </a:gridCol>
                <a:gridCol w="1085850">
                  <a:extLst>
                    <a:ext uri="{9D8B030D-6E8A-4147-A177-3AD203B41FA5}">
                      <a16:colId xmlns:a16="http://schemas.microsoft.com/office/drawing/2014/main" val="1322485718"/>
                    </a:ext>
                  </a:extLst>
                </a:gridCol>
                <a:gridCol w="2028825">
                  <a:extLst>
                    <a:ext uri="{9D8B030D-6E8A-4147-A177-3AD203B41FA5}">
                      <a16:colId xmlns:a16="http://schemas.microsoft.com/office/drawing/2014/main" val="2090013964"/>
                    </a:ext>
                  </a:extLst>
                </a:gridCol>
                <a:gridCol w="2076450">
                  <a:extLst>
                    <a:ext uri="{9D8B030D-6E8A-4147-A177-3AD203B41FA5}">
                      <a16:colId xmlns:a16="http://schemas.microsoft.com/office/drawing/2014/main" val="2417101020"/>
                    </a:ext>
                  </a:extLst>
                </a:gridCol>
                <a:gridCol w="3384394">
                  <a:extLst>
                    <a:ext uri="{9D8B030D-6E8A-4147-A177-3AD203B41FA5}">
                      <a16:colId xmlns:a16="http://schemas.microsoft.com/office/drawing/2014/main" val="1887338598"/>
                    </a:ext>
                  </a:extLst>
                </a:gridCol>
              </a:tblGrid>
              <a:tr h="458036">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الحقل</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نوع البيانات</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bg1"/>
                          </a:solidFill>
                          <a:latin typeface="WinSoft Pro Medium" pitchFamily="34" charset="0"/>
                          <a:ea typeface="WinSoft Pro Medium" pitchFamily="34" charset="-122"/>
                          <a:cs typeface="WinSoft Pro Medium" pitchFamily="34" charset="-120"/>
                        </a:rPr>
                        <a:t>مصدر البيانات</a:t>
                      </a:r>
                      <a:endParaRPr lang="en-US" sz="1750" kern="1200" dirty="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قاعدة الجودة</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السرية وحماية البيانات</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84650015"/>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معرف المؤسسة</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نص/رقم</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مصدر رسمي</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معرف فريد وغير مكرر</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لا يحتوي بيانات شخصية</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35139474"/>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اسم المؤسسة</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نص</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موقع رسمي/سجل موثوق</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مطابق للمصدر</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بيانات مؤسسية</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4717265"/>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القطاع/المجال</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تصنيف</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مصدر موثوق</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استخدام تصنيفات موحدة</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بيانات مؤسسية</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3215155"/>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الموقع</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نص</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مصدر رسمي</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التحقق من حداثته</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عدم تسجيل عنوان شخصي</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2390815"/>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موقع إلكتروني رسمي</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رابط</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الموقع الرسمي</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التحقق من الرابط</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 </a:t>
                      </a: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5104525"/>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جهة الاتصال المؤسسية</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نص</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مصدر رسمي</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تحديث دوري</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استخدام بيانات العمل فقط</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88368023"/>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البريد الإلكتروني المؤسسي</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نص</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مصدر رسمي</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التحقق من صلاحيته</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dirty="0">
                          <a:solidFill>
                            <a:schemeClr val="tx1"/>
                          </a:solidFill>
                          <a:latin typeface="WinSoft Pro Medium" pitchFamily="34" charset="0"/>
                          <a:ea typeface="WinSoft Pro Medium" pitchFamily="34" charset="-122"/>
                          <a:cs typeface="WinSoft Pro Medium" pitchFamily="34" charset="-120"/>
                        </a:rPr>
                        <a:t>عدم استخدام بريد شخصي دون ضرورة</a:t>
                      </a:r>
                      <a:endParaRPr lang="en-US" sz="1750" kern="1200" dirty="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505432"/>
                  </a:ext>
                </a:extLst>
              </a:tr>
              <a:tr h="458036">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مجالات التوظيف</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تصنيف/نص</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المؤسسة/مصدر موثوق</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ربطها بالتخصصات</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 </a:t>
                      </a: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29121487"/>
                  </a:ext>
                </a:extLst>
              </a:tr>
              <a:tr h="229018">
                <a:tc>
                  <a:txBody>
                    <a:bodyPr/>
                    <a:lstStyle/>
                    <a:p>
                      <a:pPr marL="0" algn="r" defTabSz="914400" rtl="1" eaLnBrk="1" latinLnBrk="0" hangingPunct="1">
                        <a:lnSpc>
                          <a:spcPct val="150000"/>
                        </a:lnSpc>
                        <a:spcAft>
                          <a:spcPts val="0"/>
                        </a:spcAft>
                      </a:pPr>
                      <a:r>
                        <a:rPr lang="ar-SA" sz="1750" kern="1200">
                          <a:solidFill>
                            <a:schemeClr val="bg1"/>
                          </a:solidFill>
                          <a:latin typeface="WinSoft Pro Medium" pitchFamily="34" charset="0"/>
                          <a:ea typeface="WinSoft Pro Medium" pitchFamily="34" charset="-122"/>
                          <a:cs typeface="WinSoft Pro Medium" pitchFamily="34" charset="-120"/>
                        </a:rPr>
                        <a:t>تاريخ آخر تحديث</a:t>
                      </a:r>
                      <a:endParaRPr lang="en-US" sz="1750" kern="1200">
                        <a:solidFill>
                          <a:schemeClr val="bg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تاريخ</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سجل التحديث</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ar-SA" sz="1750" kern="1200">
                          <a:solidFill>
                            <a:schemeClr val="tx1"/>
                          </a:solidFill>
                          <a:latin typeface="WinSoft Pro Medium" pitchFamily="34" charset="0"/>
                          <a:ea typeface="WinSoft Pro Medium" pitchFamily="34" charset="-122"/>
                          <a:cs typeface="WinSoft Pro Medium" pitchFamily="34" charset="-120"/>
                        </a:rPr>
                        <a:t>إلزامي</a:t>
                      </a:r>
                      <a:endParaRPr lang="en-US" sz="1750" kern="1200">
                        <a:solidFill>
                          <a:schemeClr val="tx1"/>
                        </a:solidFill>
                        <a:latin typeface="WinSoft Pro Medium" pitchFamily="34" charset="0"/>
                        <a:ea typeface="WinSoft Pro Medium" pitchFamily="34" charset="-122"/>
                        <a:cs typeface="WinSoft Pro Medium" pitchFamily="34" charset="-120"/>
                      </a:endParaRP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r" defTabSz="914400" rtl="1" eaLnBrk="1" latinLnBrk="0" hangingPunct="1">
                        <a:lnSpc>
                          <a:spcPct val="150000"/>
                        </a:lnSpc>
                        <a:spcAft>
                          <a:spcPts val="0"/>
                        </a:spcAft>
                      </a:pPr>
                      <a:r>
                        <a:rPr lang="en-US" sz="1750" kern="1200" dirty="0">
                          <a:solidFill>
                            <a:schemeClr val="tx1"/>
                          </a:solidFill>
                          <a:latin typeface="WinSoft Pro Medium" pitchFamily="34" charset="0"/>
                          <a:ea typeface="WinSoft Pro Medium" pitchFamily="34" charset="-122"/>
                          <a:cs typeface="WinSoft Pro Medium" pitchFamily="34" charset="-120"/>
                        </a:rPr>
                        <a:t> </a:t>
                      </a:r>
                    </a:p>
                  </a:txBody>
                  <a:tcPr marL="57254" marR="57254"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0415616"/>
                  </a:ext>
                </a:extLst>
              </a:tr>
            </a:tbl>
          </a:graphicData>
        </a:graphic>
      </p:graphicFrame>
      <p:sp>
        <p:nvSpPr>
          <p:cNvPr id="3" name="Rectangle 2"/>
          <p:cNvSpPr/>
          <p:nvPr/>
        </p:nvSpPr>
        <p:spPr>
          <a:xfrm>
            <a:off x="1516566" y="279046"/>
            <a:ext cx="9969189" cy="1546577"/>
          </a:xfrm>
          <a:prstGeom prst="rect">
            <a:avLst/>
          </a:prstGeom>
        </p:spPr>
        <p:txBody>
          <a:bodyPr wrap="square">
            <a:spAutoFit/>
          </a:bodyPr>
          <a:lstStyle/>
          <a:p>
            <a:pPr marL="228600" algn="just" rtl="1">
              <a:lnSpc>
                <a:spcPct val="150000"/>
              </a:lnSpc>
              <a:spcAft>
                <a:spcPts val="0"/>
              </a:spcAft>
            </a:pPr>
            <a:r>
              <a:rPr lang="ar-SA" sz="3150" dirty="0">
                <a:solidFill>
                  <a:srgbClr val="2E3C4E"/>
                </a:solidFill>
                <a:latin typeface="GE SS Two Light" pitchFamily="34" charset="0"/>
                <a:ea typeface="GE SS Two Light" pitchFamily="34" charset="-122"/>
                <a:cs typeface="GE SS Two Light" pitchFamily="34" charset="-120"/>
              </a:rPr>
              <a:t>قاعدة بيانات مبادرات تشغيل مشابهة</a:t>
            </a:r>
            <a:endParaRPr lang="en-US" sz="3150" dirty="0">
              <a:solidFill>
                <a:srgbClr val="2E3C4E"/>
              </a:solidFill>
              <a:latin typeface="GE SS Two Light" pitchFamily="34" charset="0"/>
              <a:ea typeface="GE SS Two Light" pitchFamily="34" charset="-122"/>
              <a:cs typeface="GE SS Two Light" pitchFamily="34" charset="-120"/>
            </a:endParaRPr>
          </a:p>
          <a:p>
            <a:pPr marL="228600" algn="just" rtl="1">
              <a:lnSpc>
                <a:spcPct val="150000"/>
              </a:lnSpc>
              <a:spcAft>
                <a:spcPts val="0"/>
              </a:spcAft>
            </a:pPr>
            <a:r>
              <a:rPr lang="ar-SA" sz="3150" dirty="0">
                <a:solidFill>
                  <a:srgbClr val="2E3C4E"/>
                </a:solidFill>
                <a:latin typeface="GE SS Two Light" pitchFamily="34" charset="0"/>
                <a:ea typeface="GE SS Two Light" pitchFamily="34" charset="-122"/>
                <a:cs typeface="GE SS Two Light" pitchFamily="34" charset="-120"/>
              </a:rPr>
              <a:t>قاعدة بيانات أصحاب العمل/المؤسسات</a:t>
            </a:r>
            <a:endParaRPr lang="en-US" sz="3150" dirty="0">
              <a:solidFill>
                <a:srgbClr val="2E3C4E"/>
              </a:solidFill>
              <a:latin typeface="GE SS Two Light" pitchFamily="34" charset="0"/>
              <a:ea typeface="GE SS Two Light" pitchFamily="34" charset="-122"/>
              <a:cs typeface="GE SS Two Light" pitchFamily="34" charset="-120"/>
            </a:endParaRPr>
          </a:p>
        </p:txBody>
      </p:sp>
    </p:spTree>
    <p:extLst>
      <p:ext uri="{BB962C8B-B14F-4D97-AF65-F5344CB8AC3E}">
        <p14:creationId xmlns:p14="http://schemas.microsoft.com/office/powerpoint/2010/main" val="13249296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656034"/>
            <a:ext cx="747098" cy="274241"/>
          </a:xfrm>
          <a:prstGeom prst="roundRect">
            <a:avLst>
              <a:gd name="adj" fmla="val 49999"/>
            </a:avLst>
          </a:prstGeom>
          <a:solidFill>
            <a:srgbClr val="D4E9F7"/>
          </a:solidFill>
          <a:ln/>
        </p:spPr>
      </p:sp>
      <p:sp>
        <p:nvSpPr>
          <p:cNvPr id="3" name="Text 1"/>
          <p:cNvSpPr/>
          <p:nvPr/>
        </p:nvSpPr>
        <p:spPr>
          <a:xfrm>
            <a:off x="10311348" y="710109"/>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3.2</a:t>
            </a:r>
            <a:endParaRPr lang="ar-SA" sz="1100" dirty="0"/>
          </a:p>
        </p:txBody>
      </p:sp>
      <p:sp>
        <p:nvSpPr>
          <p:cNvPr id="4" name="Text 2"/>
          <p:cNvSpPr/>
          <p:nvPr/>
        </p:nvSpPr>
        <p:spPr>
          <a:xfrm>
            <a:off x="631908" y="988020"/>
            <a:ext cx="10927878" cy="593923"/>
          </a:xfrm>
          <a:prstGeom prst="rect">
            <a:avLst/>
          </a:prstGeom>
          <a:noFill/>
          <a:ln/>
        </p:spPr>
        <p:txBody>
          <a:bodyPr wrap="none" lIns="0" tIns="0" rIns="0" bIns="0" rtlCol="0" anchor="t"/>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قواعد الجودة</a:t>
            </a:r>
            <a:endParaRPr lang="ar-SA" sz="3700" dirty="0"/>
          </a:p>
        </p:txBody>
      </p:sp>
      <p:pic>
        <p:nvPicPr>
          <p:cNvPr id="5" name="Image 0" descr="preencoded.png"/>
          <p:cNvPicPr>
            <a:picLocks noChangeAspect="1"/>
          </p:cNvPicPr>
          <p:nvPr/>
        </p:nvPicPr>
        <p:blipFill>
          <a:blip r:embed="rId2"/>
          <a:stretch>
            <a:fillRect/>
          </a:stretch>
        </p:blipFill>
        <p:spPr>
          <a:xfrm>
            <a:off x="11108452" y="1798538"/>
            <a:ext cx="451335" cy="451346"/>
          </a:xfrm>
          <a:prstGeom prst="rect">
            <a:avLst/>
          </a:prstGeom>
        </p:spPr>
      </p:pic>
      <p:sp>
        <p:nvSpPr>
          <p:cNvPr id="6" name="Text 3"/>
          <p:cNvSpPr/>
          <p:nvPr/>
        </p:nvSpPr>
        <p:spPr>
          <a:xfrm>
            <a:off x="5439036" y="1849037"/>
            <a:ext cx="53736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مصادر موثوقة وحديثة</a:t>
            </a:r>
            <a:endParaRPr lang="ar-SA" sz="1850" dirty="0"/>
          </a:p>
        </p:txBody>
      </p:sp>
      <p:sp>
        <p:nvSpPr>
          <p:cNvPr id="7" name="Text 4"/>
          <p:cNvSpPr/>
          <p:nvPr/>
        </p:nvSpPr>
        <p:spPr>
          <a:xfrm>
            <a:off x="6186134" y="2300383"/>
            <a:ext cx="53736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الاعتماد على مصادر موثوقة وحديثة عند جمع البيانات.</a:t>
            </a:r>
            <a:endParaRPr lang="ar-SA" sz="1400" dirty="0"/>
          </a:p>
        </p:txBody>
      </p:sp>
      <p:pic>
        <p:nvPicPr>
          <p:cNvPr id="8" name="Image 1" descr="preencoded.png"/>
          <p:cNvPicPr>
            <a:picLocks noChangeAspect="1"/>
          </p:cNvPicPr>
          <p:nvPr/>
        </p:nvPicPr>
        <p:blipFill>
          <a:blip r:embed="rId3"/>
          <a:stretch>
            <a:fillRect/>
          </a:stretch>
        </p:blipFill>
        <p:spPr>
          <a:xfrm>
            <a:off x="5554325" y="1798538"/>
            <a:ext cx="451335" cy="451346"/>
          </a:xfrm>
          <a:prstGeom prst="rect">
            <a:avLst/>
          </a:prstGeom>
        </p:spPr>
      </p:pic>
      <p:sp>
        <p:nvSpPr>
          <p:cNvPr id="9" name="Text 5"/>
          <p:cNvSpPr/>
          <p:nvPr/>
        </p:nvSpPr>
        <p:spPr>
          <a:xfrm>
            <a:off x="-130092" y="1859209"/>
            <a:ext cx="53737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التحقق من المعلومات</a:t>
            </a:r>
            <a:endParaRPr lang="ar-SA" sz="1850" dirty="0"/>
          </a:p>
        </p:txBody>
      </p:sp>
      <p:sp>
        <p:nvSpPr>
          <p:cNvPr id="10" name="Text 6"/>
          <p:cNvSpPr/>
          <p:nvPr/>
        </p:nvSpPr>
        <p:spPr>
          <a:xfrm>
            <a:off x="631908" y="2293142"/>
            <a:ext cx="53737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التحقق من المعلومات قبل إدخالها في قاعدة البيانات.</a:t>
            </a:r>
            <a:endParaRPr lang="ar-SA" sz="1400" dirty="0"/>
          </a:p>
        </p:txBody>
      </p:sp>
      <p:pic>
        <p:nvPicPr>
          <p:cNvPr id="11" name="Image 2" descr="preencoded.png"/>
          <p:cNvPicPr>
            <a:picLocks noChangeAspect="1"/>
          </p:cNvPicPr>
          <p:nvPr/>
        </p:nvPicPr>
        <p:blipFill>
          <a:blip r:embed="rId4"/>
          <a:stretch>
            <a:fillRect/>
          </a:stretch>
        </p:blipFill>
        <p:spPr>
          <a:xfrm>
            <a:off x="11108452" y="3362623"/>
            <a:ext cx="451335" cy="451346"/>
          </a:xfrm>
          <a:prstGeom prst="rect">
            <a:avLst/>
          </a:prstGeom>
        </p:spPr>
      </p:pic>
      <p:sp>
        <p:nvSpPr>
          <p:cNvPr id="12" name="Text 7"/>
          <p:cNvSpPr/>
          <p:nvPr/>
        </p:nvSpPr>
        <p:spPr>
          <a:xfrm>
            <a:off x="5507792" y="3439864"/>
            <a:ext cx="53736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عدم التكرار</a:t>
            </a:r>
            <a:endParaRPr lang="ar-SA" sz="1850" dirty="0"/>
          </a:p>
        </p:txBody>
      </p:sp>
      <p:sp>
        <p:nvSpPr>
          <p:cNvPr id="13" name="Text 8"/>
          <p:cNvSpPr/>
          <p:nvPr/>
        </p:nvSpPr>
        <p:spPr>
          <a:xfrm>
            <a:off x="6186134" y="3900587"/>
            <a:ext cx="53736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عدم تكرار المؤسسات في قاعدة البيانات.</a:t>
            </a:r>
            <a:endParaRPr lang="ar-SA" sz="1400" dirty="0"/>
          </a:p>
        </p:txBody>
      </p:sp>
      <p:pic>
        <p:nvPicPr>
          <p:cNvPr id="14" name="Image 3" descr="preencoded.png"/>
          <p:cNvPicPr>
            <a:picLocks noChangeAspect="1"/>
          </p:cNvPicPr>
          <p:nvPr/>
        </p:nvPicPr>
        <p:blipFill>
          <a:blip r:embed="rId5"/>
          <a:stretch>
            <a:fillRect/>
          </a:stretch>
        </p:blipFill>
        <p:spPr>
          <a:xfrm>
            <a:off x="5554325" y="3362623"/>
            <a:ext cx="451335" cy="451346"/>
          </a:xfrm>
          <a:prstGeom prst="rect">
            <a:avLst/>
          </a:prstGeom>
        </p:spPr>
      </p:pic>
      <p:sp>
        <p:nvSpPr>
          <p:cNvPr id="15" name="Text 9"/>
          <p:cNvSpPr/>
          <p:nvPr/>
        </p:nvSpPr>
        <p:spPr>
          <a:xfrm>
            <a:off x="-130092" y="3461048"/>
            <a:ext cx="53737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تسجيل تاريخ التحديث</a:t>
            </a:r>
            <a:endParaRPr lang="ar-SA" sz="1850" dirty="0"/>
          </a:p>
        </p:txBody>
      </p:sp>
      <p:sp>
        <p:nvSpPr>
          <p:cNvPr id="16" name="Text 10"/>
          <p:cNvSpPr/>
          <p:nvPr/>
        </p:nvSpPr>
        <p:spPr>
          <a:xfrm>
            <a:off x="631908" y="3882926"/>
            <a:ext cx="53737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تسجيل تاريخ آخر تحديث لكل سجل.</a:t>
            </a:r>
            <a:endParaRPr lang="ar-SA" sz="1400" dirty="0"/>
          </a:p>
        </p:txBody>
      </p:sp>
      <p:pic>
        <p:nvPicPr>
          <p:cNvPr id="17" name="Image 4" descr="preencoded.png"/>
          <p:cNvPicPr>
            <a:picLocks noChangeAspect="1"/>
          </p:cNvPicPr>
          <p:nvPr/>
        </p:nvPicPr>
        <p:blipFill>
          <a:blip r:embed="rId6"/>
          <a:stretch>
            <a:fillRect/>
          </a:stretch>
        </p:blipFill>
        <p:spPr>
          <a:xfrm>
            <a:off x="11108452" y="4926707"/>
            <a:ext cx="451335" cy="451346"/>
          </a:xfrm>
          <a:prstGeom prst="rect">
            <a:avLst/>
          </a:prstGeom>
        </p:spPr>
      </p:pic>
      <p:sp>
        <p:nvSpPr>
          <p:cNvPr id="18" name="Text 11"/>
          <p:cNvSpPr/>
          <p:nvPr/>
        </p:nvSpPr>
        <p:spPr>
          <a:xfrm>
            <a:off x="5554325" y="5016748"/>
            <a:ext cx="53736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المراجعة الدورية</a:t>
            </a:r>
            <a:endParaRPr lang="ar-SA" sz="1850" dirty="0"/>
          </a:p>
        </p:txBody>
      </p:sp>
      <p:sp>
        <p:nvSpPr>
          <p:cNvPr id="19" name="Text 12"/>
          <p:cNvSpPr/>
          <p:nvPr/>
        </p:nvSpPr>
        <p:spPr>
          <a:xfrm>
            <a:off x="6186134" y="5440165"/>
            <a:ext cx="53736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مراجعة البيانات دوريًا للتأكد من دقتها واكتمالها.</a:t>
            </a:r>
            <a:endParaRPr lang="ar-SA" sz="1400" dirty="0"/>
          </a:p>
        </p:txBody>
      </p:sp>
      <p:pic>
        <p:nvPicPr>
          <p:cNvPr id="20" name="Image 5" descr="preencoded.png"/>
          <p:cNvPicPr>
            <a:picLocks noChangeAspect="1"/>
          </p:cNvPicPr>
          <p:nvPr/>
        </p:nvPicPr>
        <p:blipFill>
          <a:blip r:embed="rId7"/>
          <a:stretch>
            <a:fillRect/>
          </a:stretch>
        </p:blipFill>
        <p:spPr>
          <a:xfrm>
            <a:off x="5554325" y="4926707"/>
            <a:ext cx="451335" cy="451346"/>
          </a:xfrm>
          <a:prstGeom prst="rect">
            <a:avLst/>
          </a:prstGeom>
        </p:spPr>
      </p:pic>
      <p:sp>
        <p:nvSpPr>
          <p:cNvPr id="21" name="Text 13"/>
          <p:cNvSpPr/>
          <p:nvPr/>
        </p:nvSpPr>
        <p:spPr>
          <a:xfrm>
            <a:off x="-130092" y="4910435"/>
            <a:ext cx="5373752" cy="296863"/>
          </a:xfrm>
          <a:prstGeom prst="rect">
            <a:avLst/>
          </a:prstGeom>
          <a:noFill/>
          <a:ln/>
        </p:spPr>
        <p:txBody>
          <a:bodyPr wrap="none" lIns="0" tIns="0" rIns="0" bIns="0" rtlCol="0" anchor="t"/>
          <a:lstStyle/>
          <a:p>
            <a:pPr marL="0" indent="0" algn="r" rtl="1">
              <a:lnSpc>
                <a:spcPct val="104000"/>
              </a:lnSpc>
              <a:buNone/>
            </a:pPr>
            <a:r>
              <a:rPr lang="ar-SA" altLang="en-US" sz="1850" dirty="0">
                <a:solidFill>
                  <a:srgbClr val="384653"/>
                </a:solidFill>
                <a:latin typeface="GE SS Two Light" pitchFamily="34" charset="0"/>
                <a:ea typeface="GE SS Two Light" pitchFamily="34" charset="-122"/>
                <a:cs typeface="GE SS Two Light" pitchFamily="34" charset="-120"/>
              </a:rPr>
              <a:t>تمييز البيانات</a:t>
            </a:r>
            <a:endParaRPr lang="ar-SA" sz="1850" dirty="0"/>
          </a:p>
        </p:txBody>
      </p:sp>
      <p:sp>
        <p:nvSpPr>
          <p:cNvPr id="22" name="Text 14"/>
          <p:cNvSpPr/>
          <p:nvPr/>
        </p:nvSpPr>
        <p:spPr>
          <a:xfrm>
            <a:off x="631908" y="5454948"/>
            <a:ext cx="5373752" cy="259953"/>
          </a:xfrm>
          <a:prstGeom prst="rect">
            <a:avLst/>
          </a:prstGeom>
          <a:noFill/>
          <a:ln/>
        </p:spPr>
        <p:txBody>
          <a:bodyPr wrap="none" lIns="0" tIns="0" rIns="0" bIns="0" rtlCol="0" anchor="t"/>
          <a:lstStyle/>
          <a:p>
            <a:pPr marL="0" indent="0" algn="r" rtl="1">
              <a:lnSpc>
                <a:spcPct val="120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تمييز البيانات المؤكدة عن البيانات غير المكتملة.</a:t>
            </a:r>
            <a:endParaRPr lang="ar-SA" sz="1400" dirty="0"/>
          </a:p>
        </p:txBody>
      </p:sp>
    </p:spTree>
    <p:extLst>
      <p:ext uri="{BB962C8B-B14F-4D97-AF65-F5344CB8AC3E}">
        <p14:creationId xmlns:p14="http://schemas.microsoft.com/office/powerpoint/2010/main" val="2789652125"/>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06051" y="857349"/>
            <a:ext cx="653736" cy="240010"/>
          </a:xfrm>
          <a:prstGeom prst="roundRect">
            <a:avLst>
              <a:gd name="adj" fmla="val 49999"/>
            </a:avLst>
          </a:prstGeom>
          <a:solidFill>
            <a:srgbClr val="D4E9F7"/>
          </a:solidFill>
          <a:ln/>
        </p:spPr>
      </p:sp>
      <p:sp>
        <p:nvSpPr>
          <p:cNvPr id="3" name="Text 1"/>
          <p:cNvSpPr/>
          <p:nvPr/>
        </p:nvSpPr>
        <p:spPr>
          <a:xfrm>
            <a:off x="10391217" y="904677"/>
            <a:ext cx="107381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النشاط 3.2</a:t>
            </a:r>
            <a:endParaRPr lang="ar-SA" sz="950" dirty="0"/>
          </a:p>
        </p:txBody>
      </p:sp>
      <p:sp>
        <p:nvSpPr>
          <p:cNvPr id="4" name="Text 2"/>
          <p:cNvSpPr/>
          <p:nvPr/>
        </p:nvSpPr>
        <p:spPr>
          <a:xfrm>
            <a:off x="669808" y="1141512"/>
            <a:ext cx="10852078" cy="519610"/>
          </a:xfrm>
          <a:prstGeom prst="rect">
            <a:avLst/>
          </a:prstGeom>
          <a:noFill/>
          <a:ln/>
        </p:spPr>
        <p:txBody>
          <a:bodyPr wrap="none" lIns="0" tIns="0" rIns="0" bIns="0" rtlCol="0" anchor="t"/>
          <a:lstStyle/>
          <a:p>
            <a:pPr marL="0" indent="0" algn="r" rtl="1">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قواعد السرية وحماية البيانات</a:t>
            </a:r>
            <a:endParaRPr lang="ar-SA" sz="3250" dirty="0"/>
          </a:p>
        </p:txBody>
      </p:sp>
      <p:sp>
        <p:nvSpPr>
          <p:cNvPr id="5" name="Text 3"/>
          <p:cNvSpPr/>
          <p:nvPr/>
        </p:nvSpPr>
        <p:spPr>
          <a:xfrm>
            <a:off x="631908" y="1937445"/>
            <a:ext cx="5271261"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تنبيه مهم</a:t>
            </a:r>
            <a:endParaRPr lang="ar-SA" sz="2000" dirty="0"/>
          </a:p>
        </p:txBody>
      </p:sp>
      <p:sp>
        <p:nvSpPr>
          <p:cNvPr id="6" name="Shape 4"/>
          <p:cNvSpPr/>
          <p:nvPr/>
        </p:nvSpPr>
        <p:spPr>
          <a:xfrm>
            <a:off x="631908" y="2321520"/>
            <a:ext cx="5271261" cy="492820"/>
          </a:xfrm>
          <a:prstGeom prst="roundRect">
            <a:avLst>
              <a:gd name="adj" fmla="val 48084"/>
            </a:avLst>
          </a:prstGeom>
          <a:solidFill>
            <a:srgbClr val="FCF2B5"/>
          </a:solidFill>
          <a:ln/>
        </p:spPr>
      </p:sp>
      <p:pic>
        <p:nvPicPr>
          <p:cNvPr id="7" name="Image 0" descr="preencoded.png"/>
          <p:cNvPicPr>
            <a:picLocks noChangeAspect="1"/>
          </p:cNvPicPr>
          <p:nvPr/>
        </p:nvPicPr>
        <p:blipFill>
          <a:blip r:embed="rId2"/>
          <a:stretch>
            <a:fillRect/>
          </a:stretch>
        </p:blipFill>
        <p:spPr>
          <a:xfrm>
            <a:off x="789861" y="2471539"/>
            <a:ext cx="197440" cy="157956"/>
          </a:xfrm>
          <a:prstGeom prst="rect">
            <a:avLst/>
          </a:prstGeom>
        </p:spPr>
      </p:pic>
      <p:sp>
        <p:nvSpPr>
          <p:cNvPr id="8" name="Text 5"/>
          <p:cNvSpPr/>
          <p:nvPr/>
        </p:nvSpPr>
        <p:spPr>
          <a:xfrm>
            <a:off x="535669" y="2460526"/>
            <a:ext cx="5209549" cy="214809"/>
          </a:xfrm>
          <a:prstGeom prst="rect">
            <a:avLst/>
          </a:prstGeom>
          <a:noFill/>
          <a:ln/>
        </p:spPr>
        <p:txBody>
          <a:bodyPr wrap="none" lIns="0" tIns="0" rIns="0" bIns="0" rtlCol="0" anchor="t"/>
          <a:lstStyle/>
          <a:p>
            <a:pPr marL="0" indent="0" algn="r" rtl="1">
              <a:lnSpc>
                <a:spcPct val="113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المثال لأغراض التدريب فقط، ويجب استخدام بيانات موثوقة عند تنفيذ المهمة الفعلية.</a:t>
            </a:r>
            <a:endParaRPr lang="ar-SA" sz="1400" dirty="0"/>
          </a:p>
        </p:txBody>
      </p:sp>
      <p:graphicFrame>
        <p:nvGraphicFramePr>
          <p:cNvPr id="9" name="Table 0"/>
          <p:cNvGraphicFramePr>
            <a:graphicFrameLocks noGrp="1"/>
          </p:cNvGraphicFramePr>
          <p:nvPr>
            <p:extLst>
              <p:ext uri="{D42A27DB-BD31-4B8C-83A1-F6EECF244321}">
                <p14:modId xmlns:p14="http://schemas.microsoft.com/office/powerpoint/2010/main" val="3238318913"/>
              </p:ext>
            </p:extLst>
          </p:nvPr>
        </p:nvGraphicFramePr>
        <p:xfrm>
          <a:off x="631908" y="2938661"/>
          <a:ext cx="5271262" cy="2924898"/>
        </p:xfrm>
        <a:graphic>
          <a:graphicData uri="http://schemas.openxmlformats.org/drawingml/2006/table">
            <a:tbl>
              <a:tblPr/>
              <a:tblGrid>
                <a:gridCol w="2635631">
                  <a:extLst>
                    <a:ext uri="{9D8B030D-6E8A-4147-A177-3AD203B41FA5}">
                      <a16:colId xmlns:a16="http://schemas.microsoft.com/office/drawing/2014/main" val="20000"/>
                    </a:ext>
                  </a:extLst>
                </a:gridCol>
                <a:gridCol w="2635631">
                  <a:extLst>
                    <a:ext uri="{9D8B030D-6E8A-4147-A177-3AD203B41FA5}">
                      <a16:colId xmlns:a16="http://schemas.microsoft.com/office/drawing/2014/main" val="20001"/>
                    </a:ext>
                  </a:extLst>
                </a:gridCol>
              </a:tblGrid>
              <a:tr h="363231">
                <a:tc>
                  <a:txBody>
                    <a:bodyPr/>
                    <a:lstStyle/>
                    <a:p>
                      <a:pPr marL="0" indent="0" algn="ctr">
                        <a:buNone/>
                      </a:pPr>
                      <a:r>
                        <a:rPr lang="en-US" sz="1800" b="1" dirty="0">
                          <a:solidFill>
                            <a:srgbClr val="272525"/>
                          </a:solidFill>
                          <a:latin typeface="WinSoft Pro" pitchFamily="34" charset="0"/>
                          <a:ea typeface="WinSoft Pro" pitchFamily="34" charset="-122"/>
                          <a:cs typeface="WinSoft Pro" pitchFamily="34" charset="-120"/>
                        </a:rPr>
                        <a:t>                 المثال               </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a:buNone/>
                      </a:pPr>
                      <a:r>
                        <a:rPr lang="en-US" sz="1800" b="1" dirty="0">
                          <a:solidFill>
                            <a:srgbClr val="272525"/>
                          </a:solidFill>
                          <a:latin typeface="WinSoft Pro" pitchFamily="34" charset="0"/>
                          <a:ea typeface="WinSoft Pro" pitchFamily="34" charset="-122"/>
                          <a:cs typeface="WinSoft Pro" pitchFamily="34" charset="-120"/>
                        </a:rPr>
                        <a:t>                 الحقل               </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EMP-001</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معرف المؤسسة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مؤسسة تدريبية افتراضية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اسم المؤسسة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تكنولوجيا المعلومات</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القطاع</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عمّان</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الموقع</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مسؤول الموارد البشرية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جهة الاتصال</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66406">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الدعم الفني، الشبكات</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مجالات التوظيف</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63231">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2026/08/24</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a:buNone/>
                      </a:pPr>
                      <a:r>
                        <a:rPr lang="en-US" sz="1800" dirty="0">
                          <a:solidFill>
                            <a:srgbClr val="384653"/>
                          </a:solidFill>
                          <a:latin typeface="WinSoft Pro" pitchFamily="34" charset="0"/>
                          <a:ea typeface="WinSoft Pro" pitchFamily="34" charset="-122"/>
                          <a:cs typeface="WinSoft Pro" pitchFamily="34" charset="-120"/>
                        </a:rPr>
                        <a:t>تاريخ آخر تحديث</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0" name="Shape 6"/>
          <p:cNvSpPr/>
          <p:nvPr/>
        </p:nvSpPr>
        <p:spPr>
          <a:xfrm>
            <a:off x="6181173" y="1826915"/>
            <a:ext cx="5498665" cy="4173736"/>
          </a:xfrm>
          <a:prstGeom prst="roundRect">
            <a:avLst>
              <a:gd name="adj" fmla="val 9084"/>
            </a:avLst>
          </a:prstGeom>
          <a:solidFill>
            <a:srgbClr val="75BAE6"/>
          </a:solidFill>
          <a:ln/>
        </p:spPr>
      </p:sp>
      <p:sp>
        <p:nvSpPr>
          <p:cNvPr id="11" name="Text 7"/>
          <p:cNvSpPr/>
          <p:nvPr/>
        </p:nvSpPr>
        <p:spPr>
          <a:xfrm>
            <a:off x="6339125" y="2484934"/>
            <a:ext cx="5182760"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مبدأ الاستخدام المحدود</a:t>
            </a:r>
            <a:endParaRPr lang="ar-SA" sz="2000" dirty="0"/>
          </a:p>
        </p:txBody>
      </p:sp>
      <p:sp>
        <p:nvSpPr>
          <p:cNvPr id="12" name="Text 8"/>
          <p:cNvSpPr/>
          <p:nvPr/>
        </p:nvSpPr>
        <p:spPr>
          <a:xfrm>
            <a:off x="6339126" y="2866753"/>
            <a:ext cx="5182760" cy="4296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تُستخدم البيانات المهنية والمؤسسية اللازمة لغرض النشاط فقط، ولا تُجمع أو تُشارك بيانات شخصية غير ضرورية.</a:t>
            </a:r>
            <a:endParaRPr lang="ar-SA" sz="1600" dirty="0"/>
          </a:p>
        </p:txBody>
      </p:sp>
      <p:sp>
        <p:nvSpPr>
          <p:cNvPr id="13" name="Text 9"/>
          <p:cNvSpPr/>
          <p:nvPr/>
        </p:nvSpPr>
        <p:spPr>
          <a:xfrm>
            <a:off x="6282275" y="4336207"/>
            <a:ext cx="5182760" cy="259755"/>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2E3C4E"/>
                </a:solidFill>
                <a:latin typeface="GE SS Two Light" pitchFamily="34" charset="0"/>
                <a:ea typeface="GE SS Two Light" pitchFamily="34" charset="-122"/>
                <a:cs typeface="GE SS Two Light" pitchFamily="34" charset="-120"/>
              </a:rPr>
              <a:t>الموافقة والإجراءات المعتمدة</a:t>
            </a:r>
            <a:endParaRPr lang="ar-SA" sz="2000" dirty="0"/>
          </a:p>
        </p:txBody>
      </p:sp>
      <p:sp>
        <p:nvSpPr>
          <p:cNvPr id="14" name="Text 10"/>
          <p:cNvSpPr/>
          <p:nvPr/>
        </p:nvSpPr>
        <p:spPr>
          <a:xfrm>
            <a:off x="6282275" y="4808835"/>
            <a:ext cx="5182760" cy="429617"/>
          </a:xfrm>
          <a:prstGeom prst="rect">
            <a:avLst/>
          </a:prstGeom>
          <a:noFill/>
          <a:ln/>
        </p:spPr>
        <p:txBody>
          <a:bodyPr wrap="square" lIns="0" tIns="0" rIns="0" bIns="0" rtlCol="0" anchor="t">
            <a:noAutofit/>
          </a:bodyPr>
          <a:lstStyle/>
          <a:p>
            <a:pPr marL="0" indent="0" algn="r" rtl="1">
              <a:lnSpc>
                <a:spcPct val="113000"/>
              </a:lnSpc>
              <a:buNone/>
            </a:pPr>
            <a:r>
              <a:rPr lang="ar-SA" altLang="en-US" sz="1600" dirty="0">
                <a:solidFill>
                  <a:srgbClr val="000000"/>
                </a:solidFill>
                <a:latin typeface="WinSoft Pro Medium" pitchFamily="34" charset="0"/>
                <a:ea typeface="WinSoft Pro Medium" pitchFamily="34" charset="-122"/>
                <a:cs typeface="WinSoft Pro Medium" pitchFamily="34" charset="-120"/>
              </a:rPr>
              <a:t>عند استخدام بيانات أفراد، يجب الالتزام بالإجراءات المعتمدة لحماية البيانات والحصول على الموافقات اللازمة.</a:t>
            </a:r>
            <a:endParaRPr lang="ar-SA" sz="1600" dirty="0"/>
          </a:p>
        </p:txBody>
      </p:sp>
    </p:spTree>
    <p:extLst>
      <p:ext uri="{BB962C8B-B14F-4D97-AF65-F5344CB8AC3E}">
        <p14:creationId xmlns:p14="http://schemas.microsoft.com/office/powerpoint/2010/main" val="312674619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59419" y="808038"/>
            <a:ext cx="700368" cy="257076"/>
          </a:xfrm>
          <a:prstGeom prst="roundRect">
            <a:avLst>
              <a:gd name="adj" fmla="val 49999"/>
            </a:avLst>
          </a:prstGeom>
          <a:solidFill>
            <a:srgbClr val="D4E9F7"/>
          </a:solidFill>
          <a:ln/>
        </p:spPr>
      </p:sp>
      <p:sp>
        <p:nvSpPr>
          <p:cNvPr id="3" name="Text 1"/>
          <p:cNvSpPr/>
          <p:nvPr/>
        </p:nvSpPr>
        <p:spPr>
          <a:xfrm>
            <a:off x="10351332" y="858738"/>
            <a:ext cx="1106956"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النشاط 3.2</a:t>
            </a:r>
            <a:endParaRPr lang="ar-SA" sz="1050" dirty="0"/>
          </a:p>
        </p:txBody>
      </p:sp>
      <p:sp>
        <p:nvSpPr>
          <p:cNvPr id="4" name="Text 2"/>
          <p:cNvSpPr/>
          <p:nvPr/>
        </p:nvSpPr>
        <p:spPr>
          <a:xfrm>
            <a:off x="631908" y="1073426"/>
            <a:ext cx="10937240" cy="487880"/>
          </a:xfrm>
          <a:prstGeom prst="rect">
            <a:avLst/>
          </a:prstGeom>
          <a:noFill/>
          <a:ln/>
        </p:spPr>
        <p:txBody>
          <a:bodyPr wrap="none" lIns="0" tIns="0" rIns="0" bIns="0" rtlCol="0" anchor="t"/>
          <a:lstStyle/>
          <a:p>
            <a:pPr algn="r" rtl="1">
              <a:lnSpc>
                <a:spcPct val="104000"/>
              </a:lnSpc>
            </a:pPr>
            <a:r>
              <a:rPr lang="ar-SA" sz="2800" dirty="0">
                <a:solidFill>
                  <a:srgbClr val="2E3C4E"/>
                </a:solidFill>
                <a:latin typeface="GE SS Two Light" pitchFamily="34" charset="0"/>
                <a:ea typeface="GE SS Two Light" pitchFamily="34" charset="-122"/>
                <a:cs typeface="GE SS Two Light" pitchFamily="34" charset="-120"/>
              </a:rPr>
              <a:t>النشاط</a:t>
            </a:r>
            <a:r>
              <a:rPr lang="en-US" sz="2800" dirty="0">
                <a:solidFill>
                  <a:srgbClr val="2E3C4E"/>
                </a:solidFill>
                <a:latin typeface="Myriad "/>
                <a:ea typeface="GE SS Two Light" pitchFamily="34" charset="-122"/>
                <a:cs typeface="GE SS Two Light" pitchFamily="34" charset="-120"/>
              </a:rPr>
              <a:t>3.2 </a:t>
            </a:r>
            <a:r>
              <a:rPr lang="ar-SA" sz="2800" dirty="0"/>
              <a:t>—</a:t>
            </a:r>
            <a:r>
              <a:rPr lang="ar-JO" sz="2800" dirty="0"/>
              <a:t> </a:t>
            </a:r>
            <a:r>
              <a:rPr lang="ar-JO" sz="2800" dirty="0">
                <a:solidFill>
                  <a:srgbClr val="2E3C4E"/>
                </a:solidFill>
                <a:latin typeface="GE SS Two Light" pitchFamily="34" charset="0"/>
                <a:ea typeface="GE SS Two Light" pitchFamily="34" charset="-122"/>
                <a:cs typeface="GE SS Two Light" pitchFamily="34" charset="-120"/>
              </a:rPr>
              <a:t>المهمة </a:t>
            </a:r>
            <a:endParaRPr lang="ar-SA" sz="2800" dirty="0"/>
          </a:p>
          <a:p>
            <a:pPr marL="0" indent="0" algn="r" rtl="1">
              <a:lnSpc>
                <a:spcPct val="104000"/>
              </a:lnSpc>
              <a:buNone/>
            </a:pPr>
            <a:endParaRPr lang="ar-SA" sz="2800" dirty="0"/>
          </a:p>
        </p:txBody>
      </p:sp>
      <p:sp>
        <p:nvSpPr>
          <p:cNvPr id="5" name="Text 3"/>
          <p:cNvSpPr/>
          <p:nvPr/>
        </p:nvSpPr>
        <p:spPr>
          <a:xfrm>
            <a:off x="22324" y="1751707"/>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يختار المتعلم أو المجموعة دراسة حالة واقعية لممارسة جيدة في المطابقة الوظيفية أو الإحالة أو التشغيل، ثم:</a:t>
            </a:r>
            <a:endParaRPr lang="ar-SA" sz="1300" dirty="0"/>
          </a:p>
        </p:txBody>
      </p:sp>
      <p:sp>
        <p:nvSpPr>
          <p:cNvPr id="6" name="Text 4"/>
          <p:cNvSpPr/>
          <p:nvPr/>
        </p:nvSpPr>
        <p:spPr>
          <a:xfrm>
            <a:off x="11221261" y="213141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300" dirty="0">
              <a:latin typeface="Arial" panose="020B0604020202020204" pitchFamily="34" charset="0"/>
              <a:cs typeface="Arial" panose="020B0604020202020204" pitchFamily="34" charset="0"/>
            </a:endParaRPr>
          </a:p>
        </p:txBody>
      </p:sp>
      <p:sp>
        <p:nvSpPr>
          <p:cNvPr id="7" name="Shape 5"/>
          <p:cNvSpPr/>
          <p:nvPr/>
        </p:nvSpPr>
        <p:spPr>
          <a:xfrm>
            <a:off x="6159346" y="2400002"/>
            <a:ext cx="5400441" cy="19050"/>
          </a:xfrm>
          <a:prstGeom prst="rect">
            <a:avLst/>
          </a:prstGeom>
          <a:solidFill>
            <a:srgbClr val="00AEEF"/>
          </a:solidFill>
          <a:ln/>
        </p:spPr>
      </p:sp>
      <p:sp>
        <p:nvSpPr>
          <p:cNvPr id="8" name="Text 6"/>
          <p:cNvSpPr/>
          <p:nvPr/>
        </p:nvSpPr>
        <p:spPr>
          <a:xfrm>
            <a:off x="6159346" y="2522736"/>
            <a:ext cx="5400441"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يجمع الأدلة من المصادر الموثوقة</a:t>
            </a:r>
            <a:endParaRPr lang="ar-SA" sz="1750" dirty="0"/>
          </a:p>
        </p:txBody>
      </p:sp>
      <p:sp>
        <p:nvSpPr>
          <p:cNvPr id="9" name="Text 7"/>
          <p:cNvSpPr/>
          <p:nvPr/>
        </p:nvSpPr>
        <p:spPr>
          <a:xfrm>
            <a:off x="5693922" y="2131417"/>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300" dirty="0">
              <a:latin typeface="Arial" panose="020B0604020202020204" pitchFamily="34" charset="0"/>
              <a:cs typeface="Arial" panose="020B0604020202020204" pitchFamily="34" charset="0"/>
            </a:endParaRPr>
          </a:p>
        </p:txBody>
      </p:sp>
      <p:sp>
        <p:nvSpPr>
          <p:cNvPr id="10" name="Shape 8"/>
          <p:cNvSpPr/>
          <p:nvPr/>
        </p:nvSpPr>
        <p:spPr>
          <a:xfrm>
            <a:off x="631908" y="2400002"/>
            <a:ext cx="5400540" cy="19050"/>
          </a:xfrm>
          <a:prstGeom prst="rect">
            <a:avLst/>
          </a:prstGeom>
          <a:solidFill>
            <a:srgbClr val="00AEEF"/>
          </a:solidFill>
          <a:ln/>
        </p:spPr>
      </p:sp>
      <p:sp>
        <p:nvSpPr>
          <p:cNvPr id="11" name="Text 9"/>
          <p:cNvSpPr/>
          <p:nvPr/>
        </p:nvSpPr>
        <p:spPr>
          <a:xfrm>
            <a:off x="631908" y="2522736"/>
            <a:ext cx="540054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يحلل المشكلة والتدخل وأصحاب المصلحة والموارد والنتائج</a:t>
            </a:r>
            <a:endParaRPr lang="ar-SA" sz="1750" dirty="0"/>
          </a:p>
        </p:txBody>
      </p:sp>
      <p:sp>
        <p:nvSpPr>
          <p:cNvPr id="12" name="Text 10"/>
          <p:cNvSpPr/>
          <p:nvPr/>
        </p:nvSpPr>
        <p:spPr>
          <a:xfrm>
            <a:off x="11221261" y="3054945"/>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300" dirty="0">
              <a:latin typeface="Arial" panose="020B0604020202020204" pitchFamily="34" charset="0"/>
              <a:cs typeface="Arial" panose="020B0604020202020204" pitchFamily="34" charset="0"/>
            </a:endParaRPr>
          </a:p>
        </p:txBody>
      </p:sp>
      <p:sp>
        <p:nvSpPr>
          <p:cNvPr id="13" name="Shape 11"/>
          <p:cNvSpPr/>
          <p:nvPr/>
        </p:nvSpPr>
        <p:spPr>
          <a:xfrm>
            <a:off x="6159346" y="3323530"/>
            <a:ext cx="5400441" cy="19050"/>
          </a:xfrm>
          <a:prstGeom prst="rect">
            <a:avLst/>
          </a:prstGeom>
          <a:solidFill>
            <a:srgbClr val="00AEEF"/>
          </a:solidFill>
          <a:ln/>
        </p:spPr>
      </p:sp>
      <p:sp>
        <p:nvSpPr>
          <p:cNvPr id="14" name="Text 12"/>
          <p:cNvSpPr/>
          <p:nvPr/>
        </p:nvSpPr>
        <p:spPr>
          <a:xfrm>
            <a:off x="6159346" y="3446264"/>
            <a:ext cx="5400441"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يقارن الممارسة المختارة بالممارسة الحالية في الأونروا</a:t>
            </a:r>
            <a:endParaRPr lang="ar-SA" sz="1750" dirty="0"/>
          </a:p>
        </p:txBody>
      </p:sp>
      <p:sp>
        <p:nvSpPr>
          <p:cNvPr id="15" name="Text 13"/>
          <p:cNvSpPr/>
          <p:nvPr/>
        </p:nvSpPr>
        <p:spPr>
          <a:xfrm>
            <a:off x="5693922" y="3054945"/>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300" dirty="0">
              <a:latin typeface="Arial" panose="020B0604020202020204" pitchFamily="34" charset="0"/>
              <a:cs typeface="Arial" panose="020B0604020202020204" pitchFamily="34" charset="0"/>
            </a:endParaRPr>
          </a:p>
        </p:txBody>
      </p:sp>
      <p:sp>
        <p:nvSpPr>
          <p:cNvPr id="16" name="Shape 14"/>
          <p:cNvSpPr/>
          <p:nvPr/>
        </p:nvSpPr>
        <p:spPr>
          <a:xfrm>
            <a:off x="631908" y="3323530"/>
            <a:ext cx="5400540" cy="19050"/>
          </a:xfrm>
          <a:prstGeom prst="rect">
            <a:avLst/>
          </a:prstGeom>
          <a:solidFill>
            <a:srgbClr val="00AEEF"/>
          </a:solidFill>
          <a:ln/>
        </p:spPr>
      </p:sp>
      <p:sp>
        <p:nvSpPr>
          <p:cNvPr id="17" name="Text 15"/>
          <p:cNvSpPr/>
          <p:nvPr/>
        </p:nvSpPr>
        <p:spPr>
          <a:xfrm>
            <a:off x="631908" y="3446264"/>
            <a:ext cx="540054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يحدد أوجه التشابه والاختلاف والفجوات</a:t>
            </a:r>
            <a:endParaRPr lang="ar-SA" sz="1750" dirty="0"/>
          </a:p>
        </p:txBody>
      </p:sp>
      <p:sp>
        <p:nvSpPr>
          <p:cNvPr id="18" name="Text 16"/>
          <p:cNvSpPr/>
          <p:nvPr/>
        </p:nvSpPr>
        <p:spPr>
          <a:xfrm>
            <a:off x="11221261" y="3978473"/>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300" dirty="0">
              <a:latin typeface="Arial" panose="020B0604020202020204" pitchFamily="34" charset="0"/>
              <a:cs typeface="Arial" panose="020B0604020202020204" pitchFamily="34" charset="0"/>
            </a:endParaRPr>
          </a:p>
        </p:txBody>
      </p:sp>
      <p:sp>
        <p:nvSpPr>
          <p:cNvPr id="19" name="Shape 17"/>
          <p:cNvSpPr/>
          <p:nvPr/>
        </p:nvSpPr>
        <p:spPr>
          <a:xfrm>
            <a:off x="6159346" y="4247059"/>
            <a:ext cx="5400441" cy="19050"/>
          </a:xfrm>
          <a:prstGeom prst="rect">
            <a:avLst/>
          </a:prstGeom>
          <a:solidFill>
            <a:srgbClr val="00AEEF"/>
          </a:solidFill>
          <a:ln/>
        </p:spPr>
      </p:sp>
      <p:sp>
        <p:nvSpPr>
          <p:cNvPr id="20" name="Text 18"/>
          <p:cNvSpPr/>
          <p:nvPr/>
        </p:nvSpPr>
        <p:spPr>
          <a:xfrm>
            <a:off x="6159346" y="4369792"/>
            <a:ext cx="5400441" cy="556816"/>
          </a:xfrm>
          <a:prstGeom prst="rect">
            <a:avLst/>
          </a:prstGeom>
          <a:noFill/>
          <a:ln/>
        </p:spPr>
        <p:txBody>
          <a:bodyPr wrap="square" lIns="0" tIns="0" rIns="0" bIns="0" rtlCol="0" anchor="t">
            <a:normAutofit/>
          </a:bodyPr>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يحدد العناصر القابلة للنقل، والقابلة للنقل بعد التكييف، وغير القابلة للنقل، مع تبرير التصني</a:t>
            </a:r>
            <a:endParaRPr lang="ar-SA" sz="1750" dirty="0"/>
          </a:p>
        </p:txBody>
      </p:sp>
      <p:sp>
        <p:nvSpPr>
          <p:cNvPr id="21" name="Text 19"/>
          <p:cNvSpPr/>
          <p:nvPr/>
        </p:nvSpPr>
        <p:spPr>
          <a:xfrm>
            <a:off x="5693922" y="3978473"/>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Arial" panose="020B0604020202020204" pitchFamily="34" charset="0"/>
                <a:ea typeface="GE SS Two Light" pitchFamily="34" charset="-122"/>
                <a:cs typeface="Arial" panose="020B0604020202020204" pitchFamily="34" charset="0"/>
              </a:rPr>
              <a:t>06</a:t>
            </a:r>
            <a:endParaRPr lang="en-US" sz="1300" dirty="0">
              <a:latin typeface="Arial" panose="020B0604020202020204" pitchFamily="34" charset="0"/>
              <a:cs typeface="Arial" panose="020B0604020202020204" pitchFamily="34" charset="0"/>
            </a:endParaRPr>
          </a:p>
        </p:txBody>
      </p:sp>
      <p:sp>
        <p:nvSpPr>
          <p:cNvPr id="22" name="Shape 20"/>
          <p:cNvSpPr/>
          <p:nvPr/>
        </p:nvSpPr>
        <p:spPr>
          <a:xfrm>
            <a:off x="631908" y="4247059"/>
            <a:ext cx="5400540" cy="19050"/>
          </a:xfrm>
          <a:prstGeom prst="rect">
            <a:avLst/>
          </a:prstGeom>
          <a:solidFill>
            <a:srgbClr val="00AEEF"/>
          </a:solidFill>
          <a:ln/>
        </p:spPr>
      </p:sp>
      <p:sp>
        <p:nvSpPr>
          <p:cNvPr id="23" name="Text 21"/>
          <p:cNvSpPr/>
          <p:nvPr/>
        </p:nvSpPr>
        <p:spPr>
          <a:xfrm>
            <a:off x="631908" y="4369792"/>
            <a:ext cx="5400540" cy="278408"/>
          </a:xfrm>
          <a:prstGeom prst="rect">
            <a:avLst/>
          </a:prstGeom>
          <a:noFill/>
          <a:ln/>
        </p:spPr>
        <p:txBody>
          <a:bodyPr wrap="none" lIns="0" tIns="0" rIns="0" bIns="0" rtlCol="0" anchor="t"/>
          <a:lstStyle/>
          <a:p>
            <a:pPr marL="0" indent="0" algn="r" rtl="1">
              <a:lnSpc>
                <a:spcPct val="104000"/>
              </a:lnSpc>
              <a:buNone/>
            </a:pPr>
            <a:r>
              <a:rPr lang="ar-SA" altLang="en-US" sz="1750" dirty="0">
                <a:solidFill>
                  <a:srgbClr val="384653"/>
                </a:solidFill>
                <a:latin typeface="GE SS Two Light" pitchFamily="34" charset="0"/>
                <a:ea typeface="GE SS Two Light" pitchFamily="34" charset="-122"/>
                <a:cs typeface="GE SS Two Light" pitchFamily="34" charset="-120"/>
              </a:rPr>
              <a:t>يستخلص الدروس ذات الصلة بخدمات التشغيل في الأونروا</a:t>
            </a:r>
            <a:endParaRPr lang="ar-SA" sz="1750" dirty="0"/>
          </a:p>
        </p:txBody>
      </p:sp>
      <p:sp>
        <p:nvSpPr>
          <p:cNvPr id="24" name="Text 22"/>
          <p:cNvSpPr/>
          <p:nvPr/>
        </p:nvSpPr>
        <p:spPr>
          <a:xfrm>
            <a:off x="631908" y="6206365"/>
            <a:ext cx="10927878" cy="473869"/>
          </a:xfrm>
          <a:prstGeom prst="rect">
            <a:avLst/>
          </a:prstGeom>
          <a:noFill/>
          <a:ln/>
        </p:spPr>
        <p:txBody>
          <a:bodyPr wrap="square" lIns="0" tIns="0" rIns="0" bIns="0" rtlCol="0" anchor="t">
            <a:normAutofit/>
          </a:bodyPr>
          <a:lstStyle/>
          <a:p>
            <a:pPr marL="0" indent="0" algn="r" rtl="1">
              <a:lnSpc>
                <a:spcPct val="117000"/>
              </a:lnSpc>
              <a:buNone/>
            </a:pPr>
            <a:r>
              <a:rPr lang="ar-SA" altLang="en-US" sz="1300" b="1" dirty="0">
                <a:solidFill>
                  <a:srgbClr val="384653"/>
                </a:solidFill>
                <a:latin typeface="WinSoft Pro Medium" pitchFamily="34" charset="0"/>
                <a:ea typeface="WinSoft Pro Medium" pitchFamily="34" charset="-122"/>
                <a:cs typeface="WinSoft Pro Medium" pitchFamily="34" charset="-120"/>
              </a:rPr>
              <a:t>شرط اختيار:</a:t>
            </a:r>
            <a:r>
              <a:rPr lang="ar-SA" altLang="en-US" sz="1300" dirty="0">
                <a:solidFill>
                  <a:srgbClr val="384653"/>
                </a:solidFill>
                <a:latin typeface="WinSoft Pro Medium" pitchFamily="34" charset="0"/>
                <a:ea typeface="WinSoft Pro Medium" pitchFamily="34" charset="-122"/>
                <a:cs typeface="WinSoft Pro Medium" pitchFamily="34" charset="-120"/>
              </a:rPr>
              <a:t> تطبيق استراتيجيات التحول الرقمي واستمرار التعليم في حالات الطوارئ يعتبر التحول الرقمي للخدمات التعليمية ومنصة التعلم الذاتي الحالة الحقيقية الأبرز لتطوير العمل المؤسسي للأونروا.</a:t>
            </a:r>
            <a:endParaRPr lang="ar-SA" sz="1300" dirty="0"/>
          </a:p>
        </p:txBody>
      </p:sp>
      <p:sp>
        <p:nvSpPr>
          <p:cNvPr id="26" name="TextBox 25">
            <a:extLst>
              <a:ext uri="{FF2B5EF4-FFF2-40B4-BE49-F238E27FC236}">
                <a16:creationId xmlns:a16="http://schemas.microsoft.com/office/drawing/2014/main" id="{1CB97CDE-2542-DD7F-77C0-EB0A6FC0A715}"/>
              </a:ext>
            </a:extLst>
          </p:cNvPr>
          <p:cNvSpPr txBox="1"/>
          <p:nvPr/>
        </p:nvSpPr>
        <p:spPr>
          <a:xfrm>
            <a:off x="3511396" y="5165462"/>
            <a:ext cx="5527829" cy="877163"/>
          </a:xfrm>
          <a:prstGeom prst="rect">
            <a:avLst/>
          </a:prstGeom>
          <a:noFill/>
        </p:spPr>
        <p:txBody>
          <a:bodyPr wrap="square">
            <a:spAutoFit/>
          </a:bodyPr>
          <a:lstStyle/>
          <a:p>
            <a:pPr marR="0" lvl="0" algn="just" rtl="1">
              <a:lnSpc>
                <a:spcPct val="150000"/>
              </a:lnSpc>
            </a:pPr>
            <a:r>
              <a:rPr lang="ar-SA" sz="1750" dirty="0">
                <a:solidFill>
                  <a:srgbClr val="384653"/>
                </a:solidFill>
                <a:latin typeface="GE SS Two Light" pitchFamily="34" charset="0"/>
                <a:ea typeface="GE SS Two Light" pitchFamily="34" charset="-122"/>
                <a:cs typeface="GE SS Two Light" pitchFamily="34" charset="-120"/>
              </a:rPr>
              <a:t>يقدم توصية بشأن الممارسة التي يمكن الاستفادة منها أو تكييفها</a:t>
            </a:r>
            <a:r>
              <a:rPr lang="ar-SA" sz="1800" dirty="0">
                <a:solidFill>
                  <a:srgbClr val="000000"/>
                </a:solidFill>
                <a:effectLst/>
                <a:latin typeface="Arial" panose="020B0604020202020204" pitchFamily="34" charset="0"/>
                <a:ea typeface="Arial" panose="020B0604020202020204" pitchFamily="34" charset="0"/>
              </a:rPr>
              <a:t>.</a:t>
            </a:r>
            <a:endParaRPr lang="en-US" sz="1800" dirty="0">
              <a:solidFill>
                <a:srgbClr val="000000"/>
              </a:solidFill>
              <a:effectLst/>
              <a:latin typeface="Arial" panose="020B0604020202020204" pitchFamily="34" charset="0"/>
              <a:ea typeface="Arial" panose="020B0604020202020204" pitchFamily="34" charset="0"/>
            </a:endParaRPr>
          </a:p>
        </p:txBody>
      </p:sp>
      <p:sp>
        <p:nvSpPr>
          <p:cNvPr id="27" name="Text 16">
            <a:extLst>
              <a:ext uri="{FF2B5EF4-FFF2-40B4-BE49-F238E27FC236}">
                <a16:creationId xmlns:a16="http://schemas.microsoft.com/office/drawing/2014/main" id="{AECEB269-BBF2-A3E9-4F2C-0054FAA8A18B}"/>
              </a:ext>
            </a:extLst>
          </p:cNvPr>
          <p:cNvSpPr/>
          <p:nvPr/>
        </p:nvSpPr>
        <p:spPr>
          <a:xfrm>
            <a:off x="8592361" y="4940498"/>
            <a:ext cx="338526" cy="211534"/>
          </a:xfrm>
          <a:prstGeom prst="rect">
            <a:avLst/>
          </a:prstGeom>
          <a:noFill/>
          <a:ln/>
        </p:spPr>
        <p:txBody>
          <a:bodyPr wrap="none" lIns="0" tIns="0" rIns="0" bIns="0" rtlCol="0" anchor="ctr"/>
          <a:lstStyle/>
          <a:p>
            <a:pPr marL="0" indent="0" algn="r" rtl="1">
              <a:lnSpc>
                <a:spcPct val="100000"/>
              </a:lnSpc>
              <a:buNone/>
            </a:pPr>
            <a:r>
              <a:rPr lang="en-US" sz="1300" dirty="0">
                <a:solidFill>
                  <a:srgbClr val="384653"/>
                </a:solidFill>
                <a:latin typeface="GE SS Two Light" pitchFamily="34" charset="0"/>
                <a:ea typeface="GE SS Two Light" pitchFamily="34" charset="-122"/>
                <a:cs typeface="GE SS Two Light" pitchFamily="34" charset="-120"/>
              </a:rPr>
              <a:t>.</a:t>
            </a:r>
            <a:r>
              <a:rPr lang="en-US" sz="1300" dirty="0">
                <a:solidFill>
                  <a:srgbClr val="384653"/>
                </a:solidFill>
                <a:latin typeface="Arial" panose="020B0604020202020204" pitchFamily="34" charset="0"/>
                <a:ea typeface="GE SS Two Light" pitchFamily="34" charset="-122"/>
                <a:cs typeface="Arial" panose="020B0604020202020204" pitchFamily="34" charset="0"/>
              </a:rPr>
              <a:t>7</a:t>
            </a:r>
            <a:endParaRPr lang="en-US" sz="1300" dirty="0">
              <a:latin typeface="Arial" panose="020B0604020202020204" pitchFamily="34" charset="0"/>
              <a:cs typeface="Arial" panose="020B0604020202020204" pitchFamily="34" charset="0"/>
            </a:endParaRPr>
          </a:p>
        </p:txBody>
      </p:sp>
      <p:sp>
        <p:nvSpPr>
          <p:cNvPr id="29" name="Shape 17">
            <a:extLst>
              <a:ext uri="{FF2B5EF4-FFF2-40B4-BE49-F238E27FC236}">
                <a16:creationId xmlns:a16="http://schemas.microsoft.com/office/drawing/2014/main" id="{1D49BBDD-EC1E-676F-9DEA-916AB98A2638}"/>
              </a:ext>
            </a:extLst>
          </p:cNvPr>
          <p:cNvSpPr/>
          <p:nvPr/>
        </p:nvSpPr>
        <p:spPr>
          <a:xfrm>
            <a:off x="3530446" y="5241563"/>
            <a:ext cx="5400441" cy="19050"/>
          </a:xfrm>
          <a:prstGeom prst="rect">
            <a:avLst/>
          </a:prstGeom>
          <a:solidFill>
            <a:srgbClr val="00AEEF"/>
          </a:solidFill>
          <a:ln/>
        </p:spPr>
      </p:sp>
    </p:spTree>
    <p:extLst>
      <p:ext uri="{BB962C8B-B14F-4D97-AF65-F5344CB8AC3E}">
        <p14:creationId xmlns:p14="http://schemas.microsoft.com/office/powerpoint/2010/main" val="1116141550"/>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25864" y="1625898"/>
            <a:ext cx="933923" cy="342999"/>
          </a:xfrm>
          <a:prstGeom prst="roundRect">
            <a:avLst>
              <a:gd name="adj" fmla="val 49999"/>
            </a:avLst>
          </a:prstGeom>
          <a:solidFill>
            <a:srgbClr val="D4E9F7"/>
          </a:solidFill>
          <a:ln/>
        </p:spPr>
      </p:sp>
      <p:sp>
        <p:nvSpPr>
          <p:cNvPr id="3" name="Text 1"/>
          <p:cNvSpPr/>
          <p:nvPr/>
        </p:nvSpPr>
        <p:spPr>
          <a:xfrm>
            <a:off x="10151610" y="1693565"/>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3.2</a:t>
            </a:r>
            <a:endParaRPr lang="ar-SA" sz="1400" dirty="0"/>
          </a:p>
        </p:txBody>
      </p:sp>
      <p:sp>
        <p:nvSpPr>
          <p:cNvPr id="4" name="Text 2"/>
          <p:cNvSpPr/>
          <p:nvPr/>
        </p:nvSpPr>
        <p:spPr>
          <a:xfrm>
            <a:off x="631908" y="2059087"/>
            <a:ext cx="10927878" cy="742355"/>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800" dirty="0">
                <a:solidFill>
                  <a:srgbClr val="2E3C4E"/>
                </a:solidFill>
                <a:latin typeface="Myriad "/>
                <a:ea typeface="GE SS Two Light" pitchFamily="34" charset="-122"/>
                <a:cs typeface="GE SS Two Light" pitchFamily="34" charset="-120"/>
              </a:rPr>
              <a:t>3.2 </a:t>
            </a:r>
            <a:r>
              <a:rPr lang="ar-SA" sz="4800" dirty="0"/>
              <a:t>—</a:t>
            </a:r>
            <a:r>
              <a:rPr lang="ar-SA" altLang="en-US" sz="4650" dirty="0">
                <a:solidFill>
                  <a:srgbClr val="2E3C4E"/>
                </a:solidFill>
                <a:latin typeface="GE SS Two Light" pitchFamily="34" charset="0"/>
                <a:ea typeface="GE SS Two Light" pitchFamily="34" charset="-122"/>
                <a:cs typeface="GE SS Two Light" pitchFamily="34" charset="-120"/>
              </a:rPr>
              <a:t>المصادر الموثوقة المستخدمة</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3139976"/>
            <a:ext cx="3492214" cy="2092027"/>
          </a:xfrm>
          <a:prstGeom prst="rect">
            <a:avLst/>
          </a:prstGeom>
        </p:spPr>
      </p:pic>
      <p:sp>
        <p:nvSpPr>
          <p:cNvPr id="6" name="Text 3"/>
          <p:cNvSpPr/>
          <p:nvPr/>
        </p:nvSpPr>
        <p:spPr>
          <a:xfrm>
            <a:off x="8318590" y="3390999"/>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المصدر الأول</a:t>
            </a:r>
            <a:endParaRPr lang="ar-SA" sz="2300" dirty="0"/>
          </a:p>
        </p:txBody>
      </p:sp>
      <p:sp>
        <p:nvSpPr>
          <p:cNvPr id="7" name="Text 4"/>
          <p:cNvSpPr/>
          <p:nvPr/>
        </p:nvSpPr>
        <p:spPr>
          <a:xfrm>
            <a:off x="8318590" y="3897511"/>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استراتيجية الأونروا للتحول الرقمي 2022-2026 — الرؤية المؤسسية لتحديث الخدمات.</a:t>
            </a:r>
            <a:endParaRPr lang="ar-SA" sz="17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3139976"/>
            <a:ext cx="3492214" cy="2092027"/>
          </a:xfrm>
          <a:prstGeom prst="rect">
            <a:avLst/>
          </a:prstGeom>
        </p:spPr>
      </p:pic>
      <p:sp>
        <p:nvSpPr>
          <p:cNvPr id="9" name="Text 5"/>
          <p:cNvSpPr/>
          <p:nvPr/>
        </p:nvSpPr>
        <p:spPr>
          <a:xfrm>
            <a:off x="4600758" y="3390999"/>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المصدر الثاني</a:t>
            </a:r>
            <a:endParaRPr lang="ar-SA" sz="2300" dirty="0"/>
          </a:p>
        </p:txBody>
      </p:sp>
      <p:sp>
        <p:nvSpPr>
          <p:cNvPr id="10" name="Text 6"/>
          <p:cNvSpPr/>
          <p:nvPr/>
        </p:nvSpPr>
        <p:spPr>
          <a:xfrm>
            <a:off x="4600758" y="3897511"/>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منصة الأونروا للتعلم الذاتي — التطبيق العملي للتعليم المدمج والطوارئ.</a:t>
            </a:r>
            <a:endParaRPr lang="ar-SA" sz="17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3139976"/>
            <a:ext cx="3492214" cy="2092027"/>
          </a:xfrm>
          <a:prstGeom prst="rect">
            <a:avLst/>
          </a:prstGeom>
        </p:spPr>
      </p:pic>
      <p:sp>
        <p:nvSpPr>
          <p:cNvPr id="12" name="Text 7"/>
          <p:cNvSpPr/>
          <p:nvPr/>
        </p:nvSpPr>
        <p:spPr>
          <a:xfrm>
            <a:off x="882926" y="3390999"/>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المصدر الثالث</a:t>
            </a:r>
            <a:endParaRPr lang="ar-SA" sz="2300" dirty="0"/>
          </a:p>
        </p:txBody>
      </p:sp>
      <p:sp>
        <p:nvSpPr>
          <p:cNvPr id="13" name="Text 8"/>
          <p:cNvSpPr/>
          <p:nvPr/>
        </p:nvSpPr>
        <p:spPr>
          <a:xfrm>
            <a:off x="882926" y="3897511"/>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تقارير حالة الطوارئ والأداء الصادرة عن الأونروا — مقارنة الممارسات الميدانية والتحديات التشغيلية.</a:t>
            </a:r>
            <a:endParaRPr lang="ar-SA" sz="1750" dirty="0"/>
          </a:p>
        </p:txBody>
      </p:sp>
    </p:spTree>
    <p:extLst>
      <p:ext uri="{BB962C8B-B14F-4D97-AF65-F5344CB8AC3E}">
        <p14:creationId xmlns:p14="http://schemas.microsoft.com/office/powerpoint/2010/main" val="78607967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631908" y="649354"/>
            <a:ext cx="10910735" cy="757259"/>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800" dirty="0">
                <a:solidFill>
                  <a:srgbClr val="2E3C4E"/>
                </a:solidFill>
                <a:latin typeface="Myriad "/>
                <a:ea typeface="GE SS Two Light" pitchFamily="34" charset="-122"/>
                <a:cs typeface="GE SS Two Light" pitchFamily="34" charset="-120"/>
              </a:rPr>
              <a:t>3.2 </a:t>
            </a:r>
            <a:r>
              <a:rPr lang="ar-SA" sz="4800" dirty="0"/>
              <a:t>—</a:t>
            </a:r>
            <a:r>
              <a:rPr lang="ar-JO" sz="4800" dirty="0"/>
              <a:t> </a:t>
            </a:r>
            <a:r>
              <a:rPr lang="ar-SA" altLang="en-US" sz="4650" dirty="0">
                <a:solidFill>
                  <a:srgbClr val="2E3C4E"/>
                </a:solidFill>
                <a:latin typeface="GE SS Two Light" pitchFamily="34" charset="0"/>
                <a:ea typeface="GE SS Two Light" pitchFamily="34" charset="-122"/>
                <a:cs typeface="GE SS Two Light" pitchFamily="34" charset="-120"/>
              </a:rPr>
              <a:t>مقارنة الحالة مع الممارسات</a:t>
            </a:r>
            <a:endParaRPr lang="ar-JO" altLang="en-US" sz="465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altLang="en-US" sz="4650" dirty="0">
                <a:solidFill>
                  <a:srgbClr val="2E3C4E"/>
                </a:solidFill>
                <a:latin typeface="GE SS Two Light" pitchFamily="34" charset="0"/>
                <a:ea typeface="GE SS Two Light" pitchFamily="34" charset="-122"/>
                <a:cs typeface="GE SS Two Light" pitchFamily="34" charset="-120"/>
              </a:rPr>
              <a:t> الحالية للأونروا</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778820"/>
            <a:ext cx="3492214" cy="2814340"/>
          </a:xfrm>
          <a:prstGeom prst="rect">
            <a:avLst/>
          </a:prstGeom>
        </p:spPr>
      </p:pic>
      <p:sp>
        <p:nvSpPr>
          <p:cNvPr id="6" name="Text 3"/>
          <p:cNvSpPr/>
          <p:nvPr/>
        </p:nvSpPr>
        <p:spPr>
          <a:xfrm>
            <a:off x="8318590" y="3029843"/>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في جانب الابتكار</a:t>
            </a:r>
            <a:endParaRPr lang="ar-SA" sz="2300" dirty="0"/>
          </a:p>
        </p:txBody>
      </p:sp>
      <p:sp>
        <p:nvSpPr>
          <p:cNvPr id="7" name="Text 4"/>
          <p:cNvSpPr/>
          <p:nvPr/>
        </p:nvSpPr>
        <p:spPr>
          <a:xfrm>
            <a:off x="8318590" y="3536355"/>
            <a:ext cx="2888582" cy="1083469"/>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أطلقت الوكالة منصات رقمية متطورة للتعلم الذاتي وإدارة سجلات اللاجئين (eUNRWA).</a:t>
            </a:r>
            <a:endParaRPr lang="ar-SA" sz="17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778820"/>
            <a:ext cx="3492214" cy="2814340"/>
          </a:xfrm>
          <a:prstGeom prst="rect">
            <a:avLst/>
          </a:prstGeom>
        </p:spPr>
      </p:pic>
      <p:sp>
        <p:nvSpPr>
          <p:cNvPr id="9" name="Text 5"/>
          <p:cNvSpPr/>
          <p:nvPr/>
        </p:nvSpPr>
        <p:spPr>
          <a:xfrm>
            <a:off x="4600758" y="3029843"/>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في الواقع الميداني</a:t>
            </a:r>
            <a:endParaRPr lang="ar-SA" sz="2300" dirty="0"/>
          </a:p>
        </p:txBody>
      </p:sp>
      <p:sp>
        <p:nvSpPr>
          <p:cNvPr id="10" name="Text 6"/>
          <p:cNvSpPr/>
          <p:nvPr/>
        </p:nvSpPr>
        <p:spPr>
          <a:xfrm>
            <a:off x="4600758" y="3536355"/>
            <a:ext cx="2888582" cy="1805781"/>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تعاني الممارسات التقليدية من عقبات تشغيلية حادة وانقطاع البنية التحتية، ما يجعل الاعتماد على الرقمية الكلية متعثراً في مناطق أقاليم عمليات معينة مقارنة بالجاهزية الإلكترونية البحتة.</a:t>
            </a:r>
            <a:endParaRPr lang="ar-SA" sz="17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778820"/>
            <a:ext cx="3492214" cy="2814340"/>
          </a:xfrm>
          <a:prstGeom prst="rect">
            <a:avLst/>
          </a:prstGeom>
        </p:spPr>
      </p:pic>
      <p:sp>
        <p:nvSpPr>
          <p:cNvPr id="12" name="Text 7"/>
          <p:cNvSpPr/>
          <p:nvPr/>
        </p:nvSpPr>
        <p:spPr>
          <a:xfrm>
            <a:off x="882926" y="3029843"/>
            <a:ext cx="2888582"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الفجوة</a:t>
            </a:r>
            <a:endParaRPr lang="ar-SA" sz="2300" dirty="0"/>
          </a:p>
        </p:txBody>
      </p:sp>
      <p:sp>
        <p:nvSpPr>
          <p:cNvPr id="13" name="Text 8"/>
          <p:cNvSpPr/>
          <p:nvPr/>
        </p:nvSpPr>
        <p:spPr>
          <a:xfrm>
            <a:off x="882926" y="3536355"/>
            <a:ext cx="2888582" cy="1805781"/>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التفاوت بين إطلاق الاستراتيجيات الرقمية العليا وبين استدامة توفير الأدوات التكنولوجية المتاحة لكل طالب في مخيمات اللجوء تحت ضغط الطوارئ.</a:t>
            </a:r>
            <a:endParaRPr lang="ar-SA" sz="1750" dirty="0"/>
          </a:p>
        </p:txBody>
      </p:sp>
    </p:spTree>
    <p:extLst>
      <p:ext uri="{BB962C8B-B14F-4D97-AF65-F5344CB8AC3E}">
        <p14:creationId xmlns:p14="http://schemas.microsoft.com/office/powerpoint/2010/main" val="4260234012"/>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631908" y="1467445"/>
            <a:ext cx="10927878" cy="742355"/>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800" dirty="0">
                <a:solidFill>
                  <a:srgbClr val="2E3C4E"/>
                </a:solidFill>
                <a:latin typeface="Myriad "/>
                <a:ea typeface="GE SS Two Light" pitchFamily="34" charset="-122"/>
                <a:cs typeface="GE SS Two Light" pitchFamily="34" charset="-120"/>
              </a:rPr>
              <a:t>3.2 </a:t>
            </a:r>
            <a:r>
              <a:rPr lang="ar-SA" sz="4800" dirty="0"/>
              <a:t>—</a:t>
            </a:r>
            <a:r>
              <a:rPr lang="ar-JO" sz="4800" dirty="0"/>
              <a:t> </a:t>
            </a:r>
            <a:r>
              <a:rPr lang="ar-SA" altLang="en-US" sz="4650" dirty="0">
                <a:solidFill>
                  <a:srgbClr val="2E3C4E"/>
                </a:solidFill>
                <a:latin typeface="GE SS Two Light" pitchFamily="34" charset="0"/>
                <a:ea typeface="GE SS Two Light" pitchFamily="34" charset="-122"/>
                <a:cs typeface="GE SS Two Light" pitchFamily="34" charset="-120"/>
              </a:rPr>
              <a:t>العناصر القابلة للتحويل والتكيف</a:t>
            </a:r>
            <a:endParaRPr lang="ar-SA" sz="4650" dirty="0"/>
          </a:p>
        </p:txBody>
      </p:sp>
      <p:sp>
        <p:nvSpPr>
          <p:cNvPr id="5" name="Shape 3"/>
          <p:cNvSpPr/>
          <p:nvPr/>
        </p:nvSpPr>
        <p:spPr>
          <a:xfrm>
            <a:off x="6208656" y="2548334"/>
            <a:ext cx="5351130" cy="1705471"/>
          </a:xfrm>
          <a:prstGeom prst="roundRect">
            <a:avLst>
              <a:gd name="adj" fmla="val 19849"/>
            </a:avLst>
          </a:prstGeom>
          <a:solidFill>
            <a:srgbClr val="00AEEF"/>
          </a:solidFill>
          <a:ln w="12700">
            <a:solidFill>
              <a:srgbClr val="0094D5"/>
            </a:solidFill>
            <a:prstDash val="solid"/>
          </a:ln>
        </p:spPr>
      </p:sp>
      <p:sp>
        <p:nvSpPr>
          <p:cNvPr id="6" name="Text 4"/>
          <p:cNvSpPr/>
          <p:nvPr/>
        </p:nvSpPr>
        <p:spPr>
          <a:xfrm>
            <a:off x="6446974" y="2786658"/>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المرونة المنهجية</a:t>
            </a:r>
            <a:endParaRPr lang="ar-SA" sz="2300" dirty="0">
              <a:solidFill>
                <a:schemeClr val="bg1"/>
              </a:solidFill>
            </a:endParaRPr>
          </a:p>
        </p:txBody>
      </p:sp>
      <p:sp>
        <p:nvSpPr>
          <p:cNvPr id="7" name="Text 5"/>
          <p:cNvSpPr/>
          <p:nvPr/>
        </p:nvSpPr>
        <p:spPr>
          <a:xfrm>
            <a:off x="6446974" y="3293170"/>
            <a:ext cx="4874495" cy="722313"/>
          </a:xfrm>
          <a:prstGeom prst="rect">
            <a:avLst/>
          </a:prstGeom>
          <a:noFill/>
          <a:ln/>
        </p:spPr>
        <p:txBody>
          <a:bodyPr wrap="square" lIns="0" tIns="0" rIns="0" bIns="0" rtlCol="0" anchor="t">
            <a:noAutofit/>
          </a:bodyPr>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تحويل المحتوى التعليمي الورقي إلى وحدات رقمية قصيرة تتلاءم مع الهواتف الذكية والأجهزة اللوحية.</a:t>
            </a:r>
            <a:endParaRPr lang="ar-SA" sz="2000" dirty="0">
              <a:solidFill>
                <a:schemeClr val="bg1"/>
              </a:solidFill>
            </a:endParaRPr>
          </a:p>
        </p:txBody>
      </p:sp>
      <p:sp>
        <p:nvSpPr>
          <p:cNvPr id="8" name="Shape 6"/>
          <p:cNvSpPr/>
          <p:nvPr/>
        </p:nvSpPr>
        <p:spPr>
          <a:xfrm>
            <a:off x="631908" y="2548334"/>
            <a:ext cx="5351130" cy="1705471"/>
          </a:xfrm>
          <a:prstGeom prst="roundRect">
            <a:avLst>
              <a:gd name="adj" fmla="val 19849"/>
            </a:avLst>
          </a:prstGeom>
          <a:solidFill>
            <a:srgbClr val="00AEEF"/>
          </a:solidFill>
          <a:ln w="12700">
            <a:solidFill>
              <a:srgbClr val="0094D5"/>
            </a:solidFill>
            <a:prstDash val="solid"/>
          </a:ln>
        </p:spPr>
      </p:sp>
      <p:sp>
        <p:nvSpPr>
          <p:cNvPr id="9" name="Text 7"/>
          <p:cNvSpPr/>
          <p:nvPr/>
        </p:nvSpPr>
        <p:spPr>
          <a:xfrm>
            <a:off x="870226" y="2786658"/>
            <a:ext cx="4874495"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اللامركزية في الإدارة</a:t>
            </a:r>
            <a:endParaRPr lang="ar-SA" sz="2300" dirty="0">
              <a:solidFill>
                <a:schemeClr val="bg1"/>
              </a:solidFill>
            </a:endParaRPr>
          </a:p>
        </p:txBody>
      </p:sp>
      <p:sp>
        <p:nvSpPr>
          <p:cNvPr id="10" name="Text 8"/>
          <p:cNvSpPr/>
          <p:nvPr/>
        </p:nvSpPr>
        <p:spPr>
          <a:xfrm>
            <a:off x="870226" y="3293170"/>
            <a:ext cx="4874495" cy="722313"/>
          </a:xfrm>
          <a:prstGeom prst="rect">
            <a:avLst/>
          </a:prstGeom>
          <a:noFill/>
          <a:ln/>
        </p:spPr>
        <p:txBody>
          <a:bodyPr wrap="square" lIns="0" tIns="0" rIns="0" bIns="0" rtlCol="0" anchor="t">
            <a:normAutofit fontScale="92500" lnSpcReduction="10000"/>
          </a:bodyPr>
          <a:lstStyle/>
          <a:p>
            <a:pPr algn="r" rtl="1">
              <a:lnSpc>
                <a:spcPct val="133000"/>
              </a:lnSpc>
            </a:pPr>
            <a:r>
              <a:rPr lang="ar-SA" altLang="en-US" sz="2000" dirty="0">
                <a:solidFill>
                  <a:schemeClr val="bg1"/>
                </a:solidFill>
                <a:latin typeface="WinSoft Pro Medium" pitchFamily="34" charset="0"/>
                <a:cs typeface="WinSoft Pro Medium" pitchFamily="34" charset="-120"/>
              </a:rPr>
              <a:t>تكييف المنصات بحسب أقاليم العمليات الخمس (غزة، الضفة، الأردن، لبنان، سوريا) لتلبية الاحتياجات المحلية الخاصة بكل إقليم.</a:t>
            </a:r>
            <a:endParaRPr lang="ar-SA" sz="2000" dirty="0">
              <a:solidFill>
                <a:schemeClr val="bg1"/>
              </a:solidFill>
              <a:latin typeface="WinSoft Pro Medium" pitchFamily="34" charset="0"/>
              <a:cs typeface="WinSoft Pro Medium" pitchFamily="34" charset="-120"/>
            </a:endParaRPr>
          </a:p>
        </p:txBody>
      </p:sp>
      <p:sp>
        <p:nvSpPr>
          <p:cNvPr id="11" name="Shape 9"/>
          <p:cNvSpPr/>
          <p:nvPr/>
        </p:nvSpPr>
        <p:spPr>
          <a:xfrm>
            <a:off x="631908" y="4479429"/>
            <a:ext cx="10927878" cy="1344315"/>
          </a:xfrm>
          <a:prstGeom prst="roundRect">
            <a:avLst>
              <a:gd name="adj" fmla="val 25182"/>
            </a:avLst>
          </a:prstGeom>
          <a:solidFill>
            <a:srgbClr val="00AEEF"/>
          </a:solidFill>
          <a:ln w="12700">
            <a:solidFill>
              <a:srgbClr val="0094D5"/>
            </a:solidFill>
            <a:prstDash val="solid"/>
          </a:ln>
        </p:spPr>
      </p:sp>
      <p:sp>
        <p:nvSpPr>
          <p:cNvPr id="12" name="Text 10"/>
          <p:cNvSpPr/>
          <p:nvPr/>
        </p:nvSpPr>
        <p:spPr>
          <a:xfrm>
            <a:off x="870226" y="4717752"/>
            <a:ext cx="10451243" cy="371177"/>
          </a:xfrm>
          <a:prstGeom prst="rect">
            <a:avLst/>
          </a:prstGeom>
          <a:noFill/>
          <a:ln/>
        </p:spPr>
        <p:txBody>
          <a:bodyPr wrap="none" lIns="0" tIns="0" rIns="0" bIns="0" rtlCol="0" anchor="t"/>
          <a:lstStyle/>
          <a:p>
            <a:pPr marL="0" indent="0" algn="r" rtl="1">
              <a:lnSpc>
                <a:spcPct val="104000"/>
              </a:lnSpc>
              <a:buNone/>
            </a:pPr>
            <a:r>
              <a:rPr lang="ar-SA" altLang="en-US" sz="2300" dirty="0">
                <a:solidFill>
                  <a:schemeClr val="bg1"/>
                </a:solidFill>
                <a:latin typeface="GE SS Two Light" pitchFamily="34" charset="0"/>
                <a:ea typeface="GE SS Two Light" pitchFamily="34" charset="-122"/>
                <a:cs typeface="GE SS Two Light" pitchFamily="34" charset="-120"/>
              </a:rPr>
              <a:t>التعلم الذاتي المستقل</a:t>
            </a:r>
            <a:endParaRPr lang="ar-SA" sz="2300" dirty="0">
              <a:solidFill>
                <a:schemeClr val="bg1"/>
              </a:solidFill>
            </a:endParaRPr>
          </a:p>
        </p:txBody>
      </p:sp>
      <p:sp>
        <p:nvSpPr>
          <p:cNvPr id="13" name="Text 11"/>
          <p:cNvSpPr/>
          <p:nvPr/>
        </p:nvSpPr>
        <p:spPr>
          <a:xfrm>
            <a:off x="870226" y="5224264"/>
            <a:ext cx="10451243" cy="361156"/>
          </a:xfrm>
          <a:prstGeom prst="rect">
            <a:avLst/>
          </a:prstGeom>
          <a:noFill/>
          <a:ln/>
        </p:spPr>
        <p:txBody>
          <a:bodyPr wrap="none" lIns="0" tIns="0" rIns="0" bIns="0" rtlCol="0" anchor="t"/>
          <a:lstStyle/>
          <a:p>
            <a:pPr marL="0" indent="0" algn="r" rtl="1">
              <a:lnSpc>
                <a:spcPct val="133000"/>
              </a:lnSpc>
              <a:buNone/>
            </a:pPr>
            <a:r>
              <a:rPr lang="ar-SA" altLang="en-US" sz="2000" dirty="0">
                <a:solidFill>
                  <a:schemeClr val="bg1"/>
                </a:solidFill>
                <a:latin typeface="WinSoft Pro Medium" pitchFamily="34" charset="0"/>
                <a:ea typeface="WinSoft Pro Medium" pitchFamily="34" charset="-122"/>
                <a:cs typeface="WinSoft Pro Medium" pitchFamily="34" charset="-120"/>
              </a:rPr>
              <a:t>تمكين الطلاب من مواصلة التعلم بعيداً عن الغرفة الصفية التقليدية وقت الأزمات والنزاعات.</a:t>
            </a:r>
            <a:endParaRPr lang="ar-SA" sz="2000" dirty="0">
              <a:solidFill>
                <a:schemeClr val="bg1"/>
              </a:solidFill>
            </a:endParaRPr>
          </a:p>
        </p:txBody>
      </p:sp>
    </p:spTree>
    <p:extLst>
      <p:ext uri="{BB962C8B-B14F-4D97-AF65-F5344CB8AC3E}">
        <p14:creationId xmlns:p14="http://schemas.microsoft.com/office/powerpoint/2010/main" val="53922455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666651"/>
            <a:ext cx="747098" cy="274241"/>
          </a:xfrm>
          <a:prstGeom prst="roundRect">
            <a:avLst>
              <a:gd name="adj" fmla="val 49999"/>
            </a:avLst>
          </a:prstGeom>
          <a:solidFill>
            <a:srgbClr val="D4E9F7"/>
          </a:solidFill>
          <a:ln/>
        </p:spPr>
      </p:sp>
      <p:sp>
        <p:nvSpPr>
          <p:cNvPr id="3" name="Text 1"/>
          <p:cNvSpPr/>
          <p:nvPr/>
        </p:nvSpPr>
        <p:spPr>
          <a:xfrm>
            <a:off x="10311348" y="720725"/>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3.2</a:t>
            </a:r>
            <a:endParaRPr lang="ar-SA" sz="1100" dirty="0"/>
          </a:p>
        </p:txBody>
      </p:sp>
      <p:sp>
        <p:nvSpPr>
          <p:cNvPr id="4" name="Text 2"/>
          <p:cNvSpPr/>
          <p:nvPr/>
        </p:nvSpPr>
        <p:spPr>
          <a:xfrm>
            <a:off x="631908" y="998637"/>
            <a:ext cx="10927878" cy="475059"/>
          </a:xfrm>
          <a:prstGeom prst="rect">
            <a:avLst/>
          </a:prstGeom>
          <a:noFill/>
          <a:ln/>
        </p:spPr>
        <p:txBody>
          <a:bodyPr wrap="none" lIns="0" tIns="0" rIns="0" bIns="0" rtlCol="0" anchor="t"/>
          <a:lstStyle/>
          <a:p>
            <a:pPr algn="r" rtl="1">
              <a:lnSpc>
                <a:spcPct val="104000"/>
              </a:lnSpc>
            </a:pPr>
            <a:r>
              <a:rPr lang="ar-SA" sz="3200" dirty="0">
                <a:solidFill>
                  <a:srgbClr val="2E3C4E"/>
                </a:solidFill>
                <a:latin typeface="GE SS Two Light" pitchFamily="34" charset="0"/>
                <a:ea typeface="GE SS Two Light" pitchFamily="34" charset="-122"/>
                <a:cs typeface="GE SS Two Light" pitchFamily="34" charset="-120"/>
              </a:rPr>
              <a:t>النشاط</a:t>
            </a:r>
            <a:r>
              <a:rPr lang="en-US" sz="3200" dirty="0">
                <a:solidFill>
                  <a:srgbClr val="2E3C4E"/>
                </a:solidFill>
                <a:latin typeface="Myriad "/>
                <a:ea typeface="GE SS Two Light" pitchFamily="34" charset="-122"/>
                <a:cs typeface="GE SS Two Light" pitchFamily="34" charset="-120"/>
              </a:rPr>
              <a:t>3.2 </a:t>
            </a:r>
            <a:r>
              <a:rPr lang="ar-SA" sz="3200" dirty="0"/>
              <a:t>—</a:t>
            </a:r>
            <a:r>
              <a:rPr lang="ar-JO" sz="3200" dirty="0"/>
              <a:t> </a:t>
            </a:r>
            <a:r>
              <a:rPr lang="ar-SA" altLang="en-US" sz="2950" dirty="0">
                <a:solidFill>
                  <a:srgbClr val="2E3C4E"/>
                </a:solidFill>
                <a:latin typeface="GE SS Two Light" pitchFamily="34" charset="0"/>
                <a:ea typeface="GE SS Two Light" pitchFamily="34" charset="-122"/>
                <a:cs typeface="GE SS Two Light" pitchFamily="34" charset="-120"/>
              </a:rPr>
              <a:t>التوصية المتوافقة مع دليل التعلم والمطابقة الوظيفية</a:t>
            </a:r>
            <a:endParaRPr lang="ar-SA" sz="2950" dirty="0"/>
          </a:p>
        </p:txBody>
      </p:sp>
      <p:sp>
        <p:nvSpPr>
          <p:cNvPr id="5" name="Shape 3"/>
          <p:cNvSpPr/>
          <p:nvPr/>
        </p:nvSpPr>
        <p:spPr>
          <a:xfrm>
            <a:off x="631908" y="1690291"/>
            <a:ext cx="10927878" cy="884337"/>
          </a:xfrm>
          <a:prstGeom prst="roundRect">
            <a:avLst>
              <a:gd name="adj" fmla="val 30624"/>
            </a:avLst>
          </a:prstGeom>
          <a:solidFill>
            <a:srgbClr val="B6D6FC"/>
          </a:solidFill>
          <a:ln/>
        </p:spPr>
      </p:sp>
      <p:pic>
        <p:nvPicPr>
          <p:cNvPr id="6" name="Image 0" descr="preencoded.png"/>
          <p:cNvPicPr>
            <a:picLocks noChangeAspect="1"/>
          </p:cNvPicPr>
          <p:nvPr/>
        </p:nvPicPr>
        <p:blipFill>
          <a:blip r:embed="rId3"/>
          <a:stretch>
            <a:fillRect/>
          </a:stretch>
        </p:blipFill>
        <p:spPr>
          <a:xfrm>
            <a:off x="812383" y="1893193"/>
            <a:ext cx="225618" cy="180479"/>
          </a:xfrm>
          <a:prstGeom prst="rect">
            <a:avLst/>
          </a:prstGeom>
        </p:spPr>
      </p:pic>
      <p:sp>
        <p:nvSpPr>
          <p:cNvPr id="7" name="Text 4"/>
          <p:cNvSpPr/>
          <p:nvPr/>
        </p:nvSpPr>
        <p:spPr>
          <a:xfrm>
            <a:off x="1218475" y="1879699"/>
            <a:ext cx="10160837" cy="519906"/>
          </a:xfrm>
          <a:prstGeom prst="rect">
            <a:avLst/>
          </a:prstGeom>
          <a:noFill/>
          <a:ln/>
        </p:spPr>
        <p:txBody>
          <a:bodyPr wrap="square" lIns="0" tIns="0" rIns="0" bIns="0" rtlCol="0" anchor="t">
            <a:normAutofit/>
          </a:bodyPr>
          <a:lstStyle/>
          <a:p>
            <a:pPr marL="0" indent="0" algn="r" rtl="1">
              <a:lnSpc>
                <a:spcPct val="120000"/>
              </a:lnSpc>
              <a:buNone/>
            </a:pPr>
            <a:r>
              <a:rPr lang="ar-SA" altLang="en-US" sz="1400" dirty="0">
                <a:solidFill>
                  <a:srgbClr val="000000"/>
                </a:solidFill>
                <a:latin typeface="WinSoft Pro Medium" pitchFamily="34" charset="0"/>
                <a:ea typeface="WinSoft Pro Medium" pitchFamily="34" charset="-122"/>
                <a:cs typeface="WinSoft Pro Medium" pitchFamily="34" charset="-120"/>
              </a:rPr>
              <a:t>التوصية: تطوير نموذج 'التعليم الهجين المرن' الذي يدمج بين التعلم الرقمي الذاتي والأنشطة التفاعلية المصغرة داخل مراكز الإيواء أو مساحات التعلم المؤقتة، لضمان استمرارية الخدمة بأقل تكلفة تشغيلية وعند أعلى مستوى من الجاهزية للطوارئ.</a:t>
            </a:r>
            <a:endParaRPr lang="ar-SA" sz="14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2737048"/>
            <a:ext cx="10927878" cy="1055191"/>
          </a:xfrm>
          <a:prstGeom prst="rect">
            <a:avLst/>
          </a:prstGeom>
        </p:spPr>
      </p:pic>
      <p:sp>
        <p:nvSpPr>
          <p:cNvPr id="9" name="Text 5"/>
          <p:cNvSpPr/>
          <p:nvPr/>
        </p:nvSpPr>
        <p:spPr>
          <a:xfrm>
            <a:off x="837782" y="2942927"/>
            <a:ext cx="10414533"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الهدف</a:t>
            </a:r>
            <a:endParaRPr lang="ar-SA" sz="2000" dirty="0"/>
          </a:p>
        </p:txBody>
      </p:sp>
      <p:sp>
        <p:nvSpPr>
          <p:cNvPr id="10" name="Text 6"/>
          <p:cNvSpPr/>
          <p:nvPr/>
        </p:nvSpPr>
        <p:spPr>
          <a:xfrm>
            <a:off x="837782" y="3326408"/>
            <a:ext cx="1041453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ضمان استمرارية الخدمة التعليمية في ظروف الطوارئ والنزاعات.</a:t>
            </a:r>
            <a:endParaRPr lang="ar-SA" sz="20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936603"/>
            <a:ext cx="10927878" cy="1055191"/>
          </a:xfrm>
          <a:prstGeom prst="rect">
            <a:avLst/>
          </a:prstGeom>
        </p:spPr>
      </p:pic>
      <p:sp>
        <p:nvSpPr>
          <p:cNvPr id="12" name="Text 7"/>
          <p:cNvSpPr/>
          <p:nvPr/>
        </p:nvSpPr>
        <p:spPr>
          <a:xfrm>
            <a:off x="837782" y="4142482"/>
            <a:ext cx="10414533"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الآلية</a:t>
            </a:r>
            <a:endParaRPr lang="ar-SA" sz="2000" dirty="0"/>
          </a:p>
        </p:txBody>
      </p:sp>
      <p:sp>
        <p:nvSpPr>
          <p:cNvPr id="13" name="Text 8"/>
          <p:cNvSpPr/>
          <p:nvPr/>
        </p:nvSpPr>
        <p:spPr>
          <a:xfrm>
            <a:off x="837782" y="4525963"/>
            <a:ext cx="1041453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دمج التعلم الرقمي الذاتي مع الأنشطة التفاعلية المصغرة في مساحات التعلم المؤقتة.</a:t>
            </a:r>
            <a:endParaRPr lang="ar-SA" sz="200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5136158"/>
            <a:ext cx="10927878" cy="1055191"/>
          </a:xfrm>
          <a:prstGeom prst="rect">
            <a:avLst/>
          </a:prstGeom>
        </p:spPr>
      </p:pic>
      <p:sp>
        <p:nvSpPr>
          <p:cNvPr id="15" name="Text 9"/>
          <p:cNvSpPr/>
          <p:nvPr/>
        </p:nvSpPr>
        <p:spPr>
          <a:xfrm>
            <a:off x="837782" y="5342037"/>
            <a:ext cx="10414533" cy="296863"/>
          </a:xfrm>
          <a:prstGeom prst="rect">
            <a:avLst/>
          </a:prstGeom>
          <a:noFill/>
          <a:ln/>
        </p:spPr>
        <p:txBody>
          <a:bodyPr wrap="none" lIns="0" tIns="0" rIns="0" bIns="0" rtlCol="0" anchor="t"/>
          <a:lstStyle/>
          <a:p>
            <a:pPr marL="0" indent="0" algn="r" rtl="1">
              <a:lnSpc>
                <a:spcPct val="104000"/>
              </a:lnSpc>
              <a:buNone/>
            </a:pPr>
            <a:r>
              <a:rPr lang="ar-SA" altLang="en-US" sz="2000" dirty="0">
                <a:solidFill>
                  <a:srgbClr val="384653"/>
                </a:solidFill>
                <a:latin typeface="GE SS Two Light" pitchFamily="34" charset="0"/>
                <a:ea typeface="GE SS Two Light" pitchFamily="34" charset="-122"/>
                <a:cs typeface="GE SS Two Light" pitchFamily="34" charset="-120"/>
              </a:rPr>
              <a:t>الأثر المتوقع</a:t>
            </a:r>
            <a:endParaRPr lang="ar-SA" sz="2000" dirty="0"/>
          </a:p>
        </p:txBody>
      </p:sp>
      <p:sp>
        <p:nvSpPr>
          <p:cNvPr id="16" name="Text 10"/>
          <p:cNvSpPr/>
          <p:nvPr/>
        </p:nvSpPr>
        <p:spPr>
          <a:xfrm>
            <a:off x="837782" y="5725517"/>
            <a:ext cx="10414533" cy="259953"/>
          </a:xfrm>
          <a:prstGeom prst="rect">
            <a:avLst/>
          </a:prstGeom>
          <a:noFill/>
          <a:ln/>
        </p:spPr>
        <p:txBody>
          <a:bodyPr wrap="none" lIns="0" tIns="0" rIns="0" bIns="0" rtlCol="0" anchor="t"/>
          <a:lstStyle/>
          <a:p>
            <a:pPr marL="0" indent="0" algn="r" rtl="1">
              <a:lnSpc>
                <a:spcPct val="12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تخفيض التكلفة التشغيلية مع رفع مستوى الجاهزية المؤسسية للطوارئ.</a:t>
            </a:r>
            <a:endParaRPr lang="ar-SA" sz="2000" dirty="0"/>
          </a:p>
        </p:txBody>
      </p:sp>
    </p:spTree>
    <p:extLst>
      <p:ext uri="{BB962C8B-B14F-4D97-AF65-F5344CB8AC3E}">
        <p14:creationId xmlns:p14="http://schemas.microsoft.com/office/powerpoint/2010/main" val="252424751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59419" y="927298"/>
            <a:ext cx="700368" cy="257076"/>
          </a:xfrm>
          <a:prstGeom prst="roundRect">
            <a:avLst>
              <a:gd name="adj" fmla="val 49999"/>
            </a:avLst>
          </a:prstGeom>
          <a:solidFill>
            <a:srgbClr val="D4E9F7"/>
          </a:solidFill>
          <a:ln/>
        </p:spPr>
      </p:sp>
      <p:sp>
        <p:nvSpPr>
          <p:cNvPr id="3" name="Text 1"/>
          <p:cNvSpPr/>
          <p:nvPr/>
        </p:nvSpPr>
        <p:spPr>
          <a:xfrm>
            <a:off x="10351332" y="977999"/>
            <a:ext cx="1106956"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النشاط 3.2</a:t>
            </a:r>
            <a:endParaRPr lang="ar-SA" sz="1050" dirty="0"/>
          </a:p>
        </p:txBody>
      </p:sp>
      <p:sp>
        <p:nvSpPr>
          <p:cNvPr id="4" name="Text 2"/>
          <p:cNvSpPr/>
          <p:nvPr/>
        </p:nvSpPr>
        <p:spPr>
          <a:xfrm>
            <a:off x="631908" y="1235075"/>
            <a:ext cx="10927878" cy="445492"/>
          </a:xfrm>
          <a:prstGeom prst="rect">
            <a:avLst/>
          </a:prstGeom>
          <a:noFill/>
          <a:ln/>
        </p:spPr>
        <p:txBody>
          <a:bodyPr wrap="none" lIns="0" tIns="0" rIns="0" bIns="0" rtlCol="0" anchor="t"/>
          <a:lstStyle/>
          <a:p>
            <a:pPr algn="r" rtl="1">
              <a:lnSpc>
                <a:spcPct val="104000"/>
              </a:lnSpc>
            </a:pPr>
            <a:r>
              <a:rPr lang="ar-SA" sz="2800" dirty="0">
                <a:solidFill>
                  <a:srgbClr val="2E3C4E"/>
                </a:solidFill>
                <a:latin typeface="GE SS Two Light" pitchFamily="34" charset="0"/>
                <a:ea typeface="GE SS Two Light" pitchFamily="34" charset="-122"/>
                <a:cs typeface="GE SS Two Light" pitchFamily="34" charset="-120"/>
              </a:rPr>
              <a:t>النشاط</a:t>
            </a:r>
            <a:r>
              <a:rPr lang="en-US" sz="2800" dirty="0">
                <a:solidFill>
                  <a:srgbClr val="2E3C4E"/>
                </a:solidFill>
                <a:latin typeface="Myriad "/>
                <a:ea typeface="GE SS Two Light" pitchFamily="34" charset="-122"/>
                <a:cs typeface="GE SS Two Light" pitchFamily="34" charset="-120"/>
              </a:rPr>
              <a:t>3.2 </a:t>
            </a:r>
            <a:r>
              <a:rPr lang="ar-SA" sz="2800" dirty="0"/>
              <a:t>—</a:t>
            </a:r>
            <a:r>
              <a:rPr lang="ar-JO" sz="2800" dirty="0"/>
              <a:t> </a:t>
            </a:r>
            <a:r>
              <a:rPr lang="ar-SA" altLang="en-US" sz="2800" dirty="0">
                <a:solidFill>
                  <a:srgbClr val="2E3C4E"/>
                </a:solidFill>
                <a:latin typeface="GE SS Two Light" pitchFamily="34" charset="0"/>
                <a:ea typeface="GE SS Two Light" pitchFamily="34" charset="-122"/>
                <a:cs typeface="GE SS Two Light" pitchFamily="34" charset="-120"/>
              </a:rPr>
              <a:t>التقييم الخاص بهذا النشاط</a:t>
            </a:r>
            <a:endParaRPr lang="ar-SA" sz="2800" dirty="0"/>
          </a:p>
        </p:txBody>
      </p:sp>
      <p:sp>
        <p:nvSpPr>
          <p:cNvPr id="5" name="Text 3"/>
          <p:cNvSpPr/>
          <p:nvPr/>
        </p:nvSpPr>
        <p:spPr>
          <a:xfrm>
            <a:off x="22324" y="1870968"/>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يتم تقييم موجز دراسة الحالة والتحليل المقارن وفق الآتي:</a:t>
            </a:r>
            <a:endParaRPr lang="ar-SA" sz="1300" dirty="0"/>
          </a:p>
        </p:txBody>
      </p:sp>
      <p:graphicFrame>
        <p:nvGraphicFramePr>
          <p:cNvPr id="53" name="Table 0"/>
          <p:cNvGraphicFramePr>
            <a:graphicFrameLocks noGrp="1"/>
          </p:cNvGraphicFramePr>
          <p:nvPr>
            <p:extLst>
              <p:ext uri="{D42A27DB-BD31-4B8C-83A1-F6EECF244321}">
                <p14:modId xmlns:p14="http://schemas.microsoft.com/office/powerpoint/2010/main" val="2277813123"/>
              </p:ext>
            </p:extLst>
          </p:nvPr>
        </p:nvGraphicFramePr>
        <p:xfrm>
          <a:off x="631908" y="2250678"/>
          <a:ext cx="10927879" cy="3667234"/>
        </p:xfrm>
        <a:graphic>
          <a:graphicData uri="http://schemas.openxmlformats.org/drawingml/2006/table">
            <a:tbl>
              <a:tblPr/>
              <a:tblGrid>
                <a:gridCol w="2185576">
                  <a:extLst>
                    <a:ext uri="{9D8B030D-6E8A-4147-A177-3AD203B41FA5}">
                      <a16:colId xmlns:a16="http://schemas.microsoft.com/office/drawing/2014/main" val="20000"/>
                    </a:ext>
                  </a:extLst>
                </a:gridCol>
                <a:gridCol w="8742303">
                  <a:extLst>
                    <a:ext uri="{9D8B030D-6E8A-4147-A177-3AD203B41FA5}">
                      <a16:colId xmlns:a16="http://schemas.microsoft.com/office/drawing/2014/main" val="20001"/>
                    </a:ext>
                  </a:extLst>
                </a:gridCol>
              </a:tblGrid>
              <a:tr h="405001">
                <a:tc>
                  <a:txBody>
                    <a:bodyPr/>
                    <a:lstStyle/>
                    <a:p>
                      <a:pPr marL="0" indent="0" algn="ctr" rtl="1">
                        <a:buNone/>
                      </a:pPr>
                      <a:r>
                        <a:rPr lang="en-US" sz="2400" b="1" dirty="0">
                          <a:solidFill>
                            <a:schemeClr val="bg1"/>
                          </a:solidFill>
                          <a:latin typeface="WinSoft Pro" pitchFamily="34" charset="0"/>
                          <a:ea typeface="WinSoft Pro" pitchFamily="34" charset="-122"/>
                          <a:cs typeface="WinSoft Pro" pitchFamily="34" charset="-120"/>
                        </a:rPr>
                        <a:t>الدرجة</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معيار التقييم</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اختيار دراسة حالة مناسبة وموثقة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المصادر والأدلة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15</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الممارسة ونتائجها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دقة المقارنة مع الممارسة الحالية في الأونروا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20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العناصر القابلة وغير القابلة للنقل وتبريرها</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استخلاص الدروس والتوصيات</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08176">
                <a:tc>
                  <a:txBody>
                    <a:bodyPr/>
                    <a:lstStyle/>
                    <a:p>
                      <a:pPr marL="0" indent="0" algn="ctr" rtl="1">
                        <a:buNone/>
                      </a:pPr>
                      <a:r>
                        <a:rPr lang="en-US" sz="2000" dirty="0">
                          <a:solidFill>
                            <a:srgbClr val="384653"/>
                          </a:solidFill>
                          <a:latin typeface="WinSoft Pro" pitchFamily="34" charset="0"/>
                          <a:ea typeface="WinSoft Pro" pitchFamily="34" charset="-122"/>
                          <a:cs typeface="WinSoft Pro" pitchFamily="34" charset="-120"/>
                        </a:rPr>
                        <a:t>10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جودة المخرج والعرض والمناقشة</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05001">
                <a:tc>
                  <a:txBody>
                    <a:bodyPr/>
                    <a:lstStyle/>
                    <a:p>
                      <a:pPr marL="0" indent="0" algn="ctr" rtl="1">
                        <a:buNone/>
                      </a:pPr>
                      <a:r>
                        <a:rPr lang="en-US" sz="2000" b="1" dirty="0">
                          <a:solidFill>
                            <a:srgbClr val="384653"/>
                          </a:solidFill>
                          <a:latin typeface="WinSoft Pro" pitchFamily="34" charset="0"/>
                          <a:ea typeface="WinSoft Pro" pitchFamily="34" charset="-122"/>
                          <a:cs typeface="WinSoft Pro" pitchFamily="34" charset="-120"/>
                        </a:rPr>
                        <a:t>100</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b="1" dirty="0">
                          <a:solidFill>
                            <a:srgbClr val="384653"/>
                          </a:solidFill>
                          <a:latin typeface="WinSoft Pro" pitchFamily="34" charset="0"/>
                          <a:ea typeface="WinSoft Pro" pitchFamily="34" charset="-122"/>
                          <a:cs typeface="WinSoft Pro" pitchFamily="34" charset="-120"/>
                        </a:rPr>
                        <a:t>المجموع</a:t>
                      </a:r>
                      <a:endParaRPr lang="en-US" sz="20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70970772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40548" y="695920"/>
            <a:ext cx="919239" cy="337443"/>
          </a:xfrm>
          <a:prstGeom prst="roundRect">
            <a:avLst>
              <a:gd name="adj" fmla="val 49999"/>
            </a:avLst>
          </a:prstGeom>
          <a:solidFill>
            <a:srgbClr val="D4E9F7"/>
          </a:solidFill>
          <a:ln/>
        </p:spPr>
      </p:sp>
      <p:sp>
        <p:nvSpPr>
          <p:cNvPr id="3" name="Text 1"/>
          <p:cNvSpPr/>
          <p:nvPr/>
        </p:nvSpPr>
        <p:spPr>
          <a:xfrm>
            <a:off x="10164211" y="762496"/>
            <a:ext cx="1262329" cy="204291"/>
          </a:xfrm>
          <a:prstGeom prst="rect">
            <a:avLst/>
          </a:prstGeom>
          <a:noFill/>
          <a:ln/>
        </p:spPr>
        <p:txBody>
          <a:bodyPr wrap="none" lIns="0" tIns="0" rIns="0" bIns="0" rtlCol="0" anchor="t"/>
          <a:lstStyle/>
          <a:p>
            <a:pPr marL="0" indent="0" algn="r" rtl="1">
              <a:lnSpc>
                <a:spcPct val="96000"/>
              </a:lnSpc>
              <a:buNone/>
            </a:pPr>
            <a:r>
              <a:rPr lang="ar-SA" altLang="en-US" sz="1350" dirty="0">
                <a:solidFill>
                  <a:srgbClr val="384653"/>
                </a:solidFill>
                <a:latin typeface="WinSoft Pro Medium" pitchFamily="34" charset="0"/>
                <a:ea typeface="WinSoft Pro Medium" pitchFamily="34" charset="-122"/>
                <a:cs typeface="WinSoft Pro Medium" pitchFamily="34" charset="-120"/>
              </a:rPr>
              <a:t>النشاط 3.2</a:t>
            </a:r>
            <a:endParaRPr lang="ar-SA" sz="1350" dirty="0"/>
          </a:p>
        </p:txBody>
      </p:sp>
      <p:sp>
        <p:nvSpPr>
          <p:cNvPr id="4" name="Text 2"/>
          <p:cNvSpPr/>
          <p:nvPr/>
        </p:nvSpPr>
        <p:spPr>
          <a:xfrm>
            <a:off x="631908" y="1120775"/>
            <a:ext cx="10927878" cy="730746"/>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800" dirty="0">
                <a:solidFill>
                  <a:srgbClr val="2E3C4E"/>
                </a:solidFill>
                <a:latin typeface="Myriad "/>
                <a:ea typeface="GE SS Two Light" pitchFamily="34" charset="-122"/>
                <a:cs typeface="GE SS Two Light" pitchFamily="34" charset="-120"/>
              </a:rPr>
              <a:t>3.2 </a:t>
            </a:r>
            <a:r>
              <a:rPr lang="ar-SA" sz="4800" dirty="0"/>
              <a:t>—</a:t>
            </a:r>
            <a:r>
              <a:rPr lang="ar-SA" altLang="en-US" sz="4600" dirty="0">
                <a:solidFill>
                  <a:srgbClr val="2E3C4E"/>
                </a:solidFill>
                <a:latin typeface="GE SS Two Light" pitchFamily="34" charset="0"/>
                <a:ea typeface="GE SS Two Light" pitchFamily="34" charset="-122"/>
                <a:cs typeface="GE SS Two Light" pitchFamily="34" charset="-120"/>
              </a:rPr>
              <a:t>المنتج المطلوب</a:t>
            </a:r>
            <a:endParaRPr lang="ar-SA" sz="4600" dirty="0"/>
          </a:p>
        </p:txBody>
      </p:sp>
      <p:sp>
        <p:nvSpPr>
          <p:cNvPr id="5" name="Text 3"/>
          <p:cNvSpPr/>
          <p:nvPr/>
        </p:nvSpPr>
        <p:spPr>
          <a:xfrm>
            <a:off x="22324" y="2179538"/>
            <a:ext cx="11537463" cy="352623"/>
          </a:xfrm>
          <a:prstGeom prst="rect">
            <a:avLst/>
          </a:prstGeom>
          <a:noFill/>
          <a:ln/>
        </p:spPr>
        <p:txBody>
          <a:bodyPr wrap="none" lIns="0" tIns="0" rIns="0" bIns="0" rtlCol="0" anchor="t"/>
          <a:lstStyle/>
          <a:p>
            <a:pPr marL="0" indent="0" algn="r" rtl="1">
              <a:lnSpc>
                <a:spcPct val="132000"/>
              </a:lnSpc>
              <a:buNone/>
            </a:pPr>
            <a:r>
              <a:rPr lang="ar-SA" altLang="en-US" sz="1700" dirty="0">
                <a:solidFill>
                  <a:srgbClr val="384653"/>
                </a:solidFill>
                <a:latin typeface="WinSoft Pro Medium" pitchFamily="34" charset="0"/>
                <a:ea typeface="WinSoft Pro Medium" pitchFamily="34" charset="-122"/>
                <a:cs typeface="WinSoft Pro Medium" pitchFamily="34" charset="-120"/>
              </a:rPr>
              <a:t>موجز دراسة حالة وتحليل مقارن يتضمن:</a:t>
            </a:r>
            <a:endParaRPr lang="ar-SA" sz="170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3008" y="2778125"/>
            <a:ext cx="3496778" cy="860425"/>
          </a:xfrm>
          <a:prstGeom prst="rect">
            <a:avLst/>
          </a:prstGeom>
        </p:spPr>
      </p:pic>
      <p:sp>
        <p:nvSpPr>
          <p:cNvPr id="7" name="Text 4"/>
          <p:cNvSpPr/>
          <p:nvPr/>
        </p:nvSpPr>
        <p:spPr>
          <a:xfrm>
            <a:off x="8310553" y="3025676"/>
            <a:ext cx="2900092"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وصف الحالة</a:t>
            </a:r>
            <a:endParaRPr lang="ar-SA" sz="2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7458" y="2778125"/>
            <a:ext cx="3496877" cy="860425"/>
          </a:xfrm>
          <a:prstGeom prst="rect">
            <a:avLst/>
          </a:prstGeom>
        </p:spPr>
      </p:pic>
      <p:sp>
        <p:nvSpPr>
          <p:cNvPr id="9" name="Text 5"/>
          <p:cNvSpPr/>
          <p:nvPr/>
        </p:nvSpPr>
        <p:spPr>
          <a:xfrm>
            <a:off x="4595003" y="3025676"/>
            <a:ext cx="2900191"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الأدلة والمصادر</a:t>
            </a:r>
            <a:endParaRPr lang="ar-SA" sz="2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2008" y="2778125"/>
            <a:ext cx="3496778" cy="860425"/>
          </a:xfrm>
          <a:prstGeom prst="rect">
            <a:avLst/>
          </a:prstGeom>
        </p:spPr>
      </p:pic>
      <p:sp>
        <p:nvSpPr>
          <p:cNvPr id="11" name="Text 6"/>
          <p:cNvSpPr/>
          <p:nvPr/>
        </p:nvSpPr>
        <p:spPr>
          <a:xfrm>
            <a:off x="879552" y="3025676"/>
            <a:ext cx="2900092"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تحليل الممارسة</a:t>
            </a:r>
            <a:endParaRPr lang="ar-SA" sz="230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3008" y="3857228"/>
            <a:ext cx="3496778" cy="1225748"/>
          </a:xfrm>
          <a:prstGeom prst="rect">
            <a:avLst/>
          </a:prstGeom>
        </p:spPr>
      </p:pic>
      <p:sp>
        <p:nvSpPr>
          <p:cNvPr id="13" name="Text 7"/>
          <p:cNvSpPr/>
          <p:nvPr/>
        </p:nvSpPr>
        <p:spPr>
          <a:xfrm>
            <a:off x="8310553" y="4104779"/>
            <a:ext cx="2900092" cy="730647"/>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مقارنة الممارسة مع الوضع الحالي في الأونروا</a:t>
            </a:r>
            <a:endParaRPr lang="ar-SA" sz="2300" dirty="0"/>
          </a:p>
        </p:txBody>
      </p:sp>
      <p:pic>
        <p:nvPicPr>
          <p:cNvPr id="14"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7458" y="3857228"/>
            <a:ext cx="3496877" cy="1225748"/>
          </a:xfrm>
          <a:prstGeom prst="rect">
            <a:avLst/>
          </a:prstGeom>
        </p:spPr>
      </p:pic>
      <p:sp>
        <p:nvSpPr>
          <p:cNvPr id="15" name="Text 8"/>
          <p:cNvSpPr/>
          <p:nvPr/>
        </p:nvSpPr>
        <p:spPr>
          <a:xfrm>
            <a:off x="4595003" y="4104779"/>
            <a:ext cx="2900191"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مصفوفة قابلية النقل</a:t>
            </a:r>
            <a:endParaRPr lang="ar-SA" sz="2300" dirty="0"/>
          </a:p>
        </p:txBody>
      </p:sp>
      <p:pic>
        <p:nvPicPr>
          <p:cNvPr id="16"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008" y="3857228"/>
            <a:ext cx="3496778" cy="1225748"/>
          </a:xfrm>
          <a:prstGeom prst="rect">
            <a:avLst/>
          </a:prstGeom>
        </p:spPr>
      </p:pic>
      <p:sp>
        <p:nvSpPr>
          <p:cNvPr id="17" name="Text 9"/>
          <p:cNvSpPr/>
          <p:nvPr/>
        </p:nvSpPr>
        <p:spPr>
          <a:xfrm>
            <a:off x="879552" y="4104779"/>
            <a:ext cx="2900092"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الدروس المستفادة</a:t>
            </a:r>
            <a:endParaRPr lang="ar-SA" sz="2300" dirty="0"/>
          </a:p>
        </p:txBody>
      </p:sp>
      <p:pic>
        <p:nvPicPr>
          <p:cNvPr id="18"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3008" y="5301655"/>
            <a:ext cx="3496778" cy="860425"/>
          </a:xfrm>
          <a:prstGeom prst="rect">
            <a:avLst/>
          </a:prstGeom>
        </p:spPr>
      </p:pic>
      <p:sp>
        <p:nvSpPr>
          <p:cNvPr id="19" name="Text 10"/>
          <p:cNvSpPr/>
          <p:nvPr/>
        </p:nvSpPr>
        <p:spPr>
          <a:xfrm>
            <a:off x="8310553" y="5549205"/>
            <a:ext cx="2900092" cy="365323"/>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التوصية النهائية</a:t>
            </a:r>
            <a:endParaRPr lang="ar-SA" sz="2300" dirty="0"/>
          </a:p>
        </p:txBody>
      </p:sp>
    </p:spTree>
    <p:extLst>
      <p:ext uri="{BB962C8B-B14F-4D97-AF65-F5344CB8AC3E}">
        <p14:creationId xmlns:p14="http://schemas.microsoft.com/office/powerpoint/2010/main" val="126985756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icPr>
            <a:picLocks noChangeAspect="1"/>
          </p:cNvPicPr>
          <p:nvPr/>
        </p:nvPicPr>
        <p:blipFill>
          <a:blip r:embed="rId3"/>
          <a:stretch>
            <a:fillRect/>
          </a:stretch>
        </p:blipFill>
        <p:spPr>
          <a:xfrm>
            <a:off x="8601852" y="821234"/>
            <a:ext cx="3476935" cy="5215533"/>
          </a:xfrm>
          <a:prstGeom prst="rect">
            <a:avLst/>
          </a:prstGeom>
        </p:spPr>
      </p:pic>
      <p:sp>
        <p:nvSpPr>
          <p:cNvPr id="4" name="Shape 0"/>
          <p:cNvSpPr/>
          <p:nvPr/>
        </p:nvSpPr>
        <p:spPr>
          <a:xfrm>
            <a:off x="6053978" y="986234"/>
            <a:ext cx="933923" cy="342999"/>
          </a:xfrm>
          <a:prstGeom prst="roundRect">
            <a:avLst>
              <a:gd name="adj" fmla="val 49999"/>
            </a:avLst>
          </a:prstGeom>
          <a:solidFill>
            <a:srgbClr val="D4E9F7"/>
          </a:solidFill>
          <a:ln/>
        </p:spPr>
      </p:sp>
      <p:sp>
        <p:nvSpPr>
          <p:cNvPr id="5" name="Text 1"/>
          <p:cNvSpPr/>
          <p:nvPr/>
        </p:nvSpPr>
        <p:spPr>
          <a:xfrm>
            <a:off x="5579724" y="1053902"/>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3.3</a:t>
            </a:r>
            <a:endParaRPr lang="ar-SA" sz="1400" dirty="0"/>
          </a:p>
        </p:txBody>
      </p:sp>
      <p:sp>
        <p:nvSpPr>
          <p:cNvPr id="6" name="Text 2"/>
          <p:cNvSpPr/>
          <p:nvPr/>
        </p:nvSpPr>
        <p:spPr>
          <a:xfrm>
            <a:off x="631908" y="1419423"/>
            <a:ext cx="6355993" cy="2969617"/>
          </a:xfrm>
          <a:prstGeom prst="rect">
            <a:avLst/>
          </a:prstGeom>
          <a:noFill/>
          <a:ln/>
        </p:spPr>
        <p:txBody>
          <a:bodyPr wrap="square" lIns="0" tIns="0" rIns="0" bIns="0" rtlCol="0" anchor="t">
            <a:normAutofit/>
          </a:bodyPr>
          <a:lstStyle/>
          <a:p>
            <a:pPr marL="0" indent="0" algn="r" rtl="1">
              <a:lnSpc>
                <a:spcPct val="104000"/>
              </a:lnSpc>
              <a:buNone/>
            </a:pPr>
            <a:r>
              <a:rPr lang="ar-SA" altLang="en-US" sz="3700" dirty="0">
                <a:solidFill>
                  <a:srgbClr val="2E3C4E"/>
                </a:solidFill>
                <a:latin typeface="GE SS Two Light" pitchFamily="34" charset="0"/>
                <a:ea typeface="GE SS Two Light" pitchFamily="34" charset="-122"/>
                <a:cs typeface="GE SS Two Light" pitchFamily="34" charset="-120"/>
              </a:rPr>
              <a:t>النشاط </a:t>
            </a:r>
            <a:r>
              <a:rPr lang="en-US" altLang="en-US" sz="3700" dirty="0">
                <a:solidFill>
                  <a:srgbClr val="2E3C4E"/>
                </a:solidFill>
                <a:latin typeface="Myriad "/>
                <a:ea typeface="GE SS Two Light" pitchFamily="34" charset="-122"/>
                <a:cs typeface="GE SS Two Light" pitchFamily="34" charset="-120"/>
              </a:rPr>
              <a:t>3.3</a:t>
            </a:r>
            <a:r>
              <a:rPr lang="ar-SA" altLang="en-US" sz="3700" dirty="0">
                <a:solidFill>
                  <a:srgbClr val="2E3C4E"/>
                </a:solidFill>
                <a:latin typeface="GE SS Two Light" pitchFamily="34" charset="0"/>
                <a:ea typeface="GE SS Two Light" pitchFamily="34" charset="-122"/>
                <a:cs typeface="GE SS Two Light" pitchFamily="34" charset="-120"/>
              </a:rPr>
              <a:t>— تحديد دراسة الحالة التي تم الاتّفاق عليها في النشاط السابق، لاستخدامها وتنفيذها في سياق الأونروا والخروج بخطة التنفيذ التجريبية</a:t>
            </a:r>
            <a:endParaRPr lang="ar-SA" sz="3700" dirty="0"/>
          </a:p>
        </p:txBody>
      </p:sp>
      <p:sp>
        <p:nvSpPr>
          <p:cNvPr id="7" name="Text 3"/>
          <p:cNvSpPr/>
          <p:nvPr/>
        </p:nvSpPr>
        <p:spPr>
          <a:xfrm>
            <a:off x="3950990" y="5003998"/>
            <a:ext cx="3036911"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المدة</a:t>
            </a:r>
            <a:endParaRPr lang="ar-SA" sz="2300" dirty="0"/>
          </a:p>
        </p:txBody>
      </p:sp>
      <p:sp>
        <p:nvSpPr>
          <p:cNvPr id="8" name="Text 4"/>
          <p:cNvSpPr/>
          <p:nvPr/>
        </p:nvSpPr>
        <p:spPr>
          <a:xfrm>
            <a:off x="3950990" y="5510510"/>
            <a:ext cx="3036911"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3 ساعات</a:t>
            </a:r>
            <a:endParaRPr lang="ar-SA" sz="1750" dirty="0"/>
          </a:p>
        </p:txBody>
      </p:sp>
      <p:sp>
        <p:nvSpPr>
          <p:cNvPr id="9" name="Text 5"/>
          <p:cNvSpPr/>
          <p:nvPr/>
        </p:nvSpPr>
        <p:spPr>
          <a:xfrm>
            <a:off x="631908" y="5003998"/>
            <a:ext cx="3037010" cy="371177"/>
          </a:xfrm>
          <a:prstGeom prst="rect">
            <a:avLst/>
          </a:prstGeom>
          <a:noFill/>
          <a:ln/>
        </p:spPr>
        <p:txBody>
          <a:bodyPr wrap="none" lIns="0" tIns="0" rIns="0" bIns="0" rtlCol="0" anchor="t"/>
          <a:lstStyle/>
          <a:p>
            <a:pPr marL="0" indent="0" algn="ct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أسلوب التنفيذ</a:t>
            </a:r>
            <a:endParaRPr lang="ar-SA" sz="2300" dirty="0"/>
          </a:p>
        </p:txBody>
      </p:sp>
      <p:sp>
        <p:nvSpPr>
          <p:cNvPr id="10" name="Text 6"/>
          <p:cNvSpPr/>
          <p:nvPr/>
        </p:nvSpPr>
        <p:spPr>
          <a:xfrm>
            <a:off x="631908" y="5510510"/>
            <a:ext cx="3037010" cy="361156"/>
          </a:xfrm>
          <a:prstGeom prst="rect">
            <a:avLst/>
          </a:prstGeom>
          <a:noFill/>
          <a:ln/>
        </p:spPr>
        <p:txBody>
          <a:bodyPr wrap="none" lIns="0" tIns="0" rIns="0" bIns="0" rtlCol="0" anchor="t"/>
          <a:lstStyle/>
          <a:p>
            <a:pPr marL="0" indent="0" algn="ct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جمعي/فردي</a:t>
            </a:r>
            <a:endParaRPr lang="ar-SA" sz="1750" dirty="0"/>
          </a:p>
        </p:txBody>
      </p:sp>
      <p:sp>
        <p:nvSpPr>
          <p:cNvPr id="11" name="Shape 7"/>
          <p:cNvSpPr/>
          <p:nvPr/>
        </p:nvSpPr>
        <p:spPr>
          <a:xfrm>
            <a:off x="3925591" y="4727575"/>
            <a:ext cx="3087709" cy="50800"/>
          </a:xfrm>
          <a:prstGeom prst="rect">
            <a:avLst/>
          </a:prstGeom>
          <a:solidFill>
            <a:srgbClr val="00AEEF"/>
          </a:solidFill>
          <a:ln/>
        </p:spPr>
      </p:sp>
      <p:sp>
        <p:nvSpPr>
          <p:cNvPr id="12" name="Shape 8"/>
          <p:cNvSpPr/>
          <p:nvPr/>
        </p:nvSpPr>
        <p:spPr>
          <a:xfrm>
            <a:off x="606509" y="4727575"/>
            <a:ext cx="3087809" cy="50800"/>
          </a:xfrm>
          <a:prstGeom prst="rect">
            <a:avLst/>
          </a:prstGeom>
          <a:solidFill>
            <a:srgbClr val="00AEEF"/>
          </a:solidFill>
          <a:ln/>
        </p:spPr>
      </p:sp>
    </p:spTree>
    <p:extLst>
      <p:ext uri="{BB962C8B-B14F-4D97-AF65-F5344CB8AC3E}">
        <p14:creationId xmlns:p14="http://schemas.microsoft.com/office/powerpoint/2010/main" val="413432325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06051" y="794445"/>
            <a:ext cx="653736" cy="240010"/>
          </a:xfrm>
          <a:prstGeom prst="roundRect">
            <a:avLst>
              <a:gd name="adj" fmla="val 49999"/>
            </a:avLst>
          </a:prstGeom>
          <a:solidFill>
            <a:srgbClr val="D4E9F7"/>
          </a:solidFill>
          <a:ln/>
        </p:spPr>
      </p:sp>
      <p:sp>
        <p:nvSpPr>
          <p:cNvPr id="3" name="Text 1"/>
          <p:cNvSpPr/>
          <p:nvPr/>
        </p:nvSpPr>
        <p:spPr>
          <a:xfrm>
            <a:off x="10391217" y="841772"/>
            <a:ext cx="1073818" cy="145355"/>
          </a:xfrm>
          <a:prstGeom prst="rect">
            <a:avLst/>
          </a:prstGeom>
          <a:noFill/>
          <a:ln/>
        </p:spPr>
        <p:txBody>
          <a:bodyPr wrap="none" lIns="0" tIns="0" rIns="0" bIns="0" rtlCol="0" anchor="t"/>
          <a:lstStyle/>
          <a:p>
            <a:pPr marL="0" indent="0" algn="r" rtl="1">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النشاط 3.3</a:t>
            </a:r>
            <a:endParaRPr lang="ar-SA" sz="950" dirty="0"/>
          </a:p>
        </p:txBody>
      </p:sp>
      <p:sp>
        <p:nvSpPr>
          <p:cNvPr id="4" name="Text 2"/>
          <p:cNvSpPr/>
          <p:nvPr/>
        </p:nvSpPr>
        <p:spPr>
          <a:xfrm>
            <a:off x="631908" y="1078607"/>
            <a:ext cx="10927878" cy="415727"/>
          </a:xfrm>
          <a:prstGeom prst="rect">
            <a:avLst/>
          </a:prstGeom>
          <a:noFill/>
          <a:ln/>
        </p:spPr>
        <p:txBody>
          <a:bodyPr wrap="none" lIns="0" tIns="0" rIns="0" bIns="0" rtlCol="0" anchor="t"/>
          <a:lstStyle/>
          <a:p>
            <a:pPr algn="r" rtl="1">
              <a:lnSpc>
                <a:spcPct val="104000"/>
              </a:lnSpc>
            </a:pPr>
            <a:r>
              <a:rPr lang="ar-SA" sz="2800" dirty="0">
                <a:solidFill>
                  <a:srgbClr val="2E3C4E"/>
                </a:solidFill>
                <a:latin typeface="GE SS Two Light" pitchFamily="34" charset="0"/>
                <a:ea typeface="GE SS Two Light" pitchFamily="34" charset="-122"/>
                <a:cs typeface="GE SS Two Light" pitchFamily="34" charset="-120"/>
              </a:rPr>
              <a:t>النشاط</a:t>
            </a:r>
            <a:r>
              <a:rPr lang="en-US" sz="2800" dirty="0">
                <a:solidFill>
                  <a:srgbClr val="2E3C4E"/>
                </a:solidFill>
                <a:latin typeface="Myriad "/>
                <a:ea typeface="GE SS Two Light" pitchFamily="34" charset="-122"/>
                <a:cs typeface="GE SS Two Light" pitchFamily="34" charset="-120"/>
              </a:rPr>
              <a:t>3.3 </a:t>
            </a:r>
            <a:r>
              <a:rPr lang="ar-SA" sz="2800" dirty="0"/>
              <a:t>—</a:t>
            </a:r>
            <a:r>
              <a:rPr lang="ar-JO" sz="2800" dirty="0"/>
              <a:t> </a:t>
            </a:r>
            <a:r>
              <a:rPr lang="ar-SA" altLang="en-US" sz="2600" dirty="0">
                <a:solidFill>
                  <a:srgbClr val="2E3C4E"/>
                </a:solidFill>
                <a:latin typeface="GE SS Two Light" pitchFamily="34" charset="0"/>
                <a:ea typeface="GE SS Two Light" pitchFamily="34" charset="-122"/>
                <a:cs typeface="GE SS Two Light" pitchFamily="34" charset="-120"/>
              </a:rPr>
              <a:t>خطوات إعداد وتنفيذ خطة التطبيق</a:t>
            </a:r>
            <a:endParaRPr lang="ar-SA" sz="2600" dirty="0"/>
          </a:p>
        </p:txBody>
      </p:sp>
      <p:graphicFrame>
        <p:nvGraphicFramePr>
          <p:cNvPr id="56" name="Table 0"/>
          <p:cNvGraphicFramePr>
            <a:graphicFrameLocks noGrp="1"/>
          </p:cNvGraphicFramePr>
          <p:nvPr>
            <p:extLst>
              <p:ext uri="{D42A27DB-BD31-4B8C-83A1-F6EECF244321}">
                <p14:modId xmlns:p14="http://schemas.microsoft.com/office/powerpoint/2010/main" val="1228037659"/>
              </p:ext>
            </p:extLst>
          </p:nvPr>
        </p:nvGraphicFramePr>
        <p:xfrm>
          <a:off x="631908" y="1660128"/>
          <a:ext cx="10927879" cy="4390522"/>
        </p:xfrm>
        <a:graphic>
          <a:graphicData uri="http://schemas.openxmlformats.org/drawingml/2006/table">
            <a:tbl>
              <a:tblPr/>
              <a:tblGrid>
                <a:gridCol w="3130467">
                  <a:extLst>
                    <a:ext uri="{9D8B030D-6E8A-4147-A177-3AD203B41FA5}">
                      <a16:colId xmlns:a16="http://schemas.microsoft.com/office/drawing/2014/main" val="20000"/>
                    </a:ext>
                  </a:extLst>
                </a:gridCol>
                <a:gridCol w="5429250">
                  <a:extLst>
                    <a:ext uri="{9D8B030D-6E8A-4147-A177-3AD203B41FA5}">
                      <a16:colId xmlns:a16="http://schemas.microsoft.com/office/drawing/2014/main" val="20001"/>
                    </a:ext>
                  </a:extLst>
                </a:gridCol>
                <a:gridCol w="1200150">
                  <a:extLst>
                    <a:ext uri="{9D8B030D-6E8A-4147-A177-3AD203B41FA5}">
                      <a16:colId xmlns:a16="http://schemas.microsoft.com/office/drawing/2014/main" val="20002"/>
                    </a:ext>
                  </a:extLst>
                </a:gridCol>
                <a:gridCol w="1168012">
                  <a:extLst>
                    <a:ext uri="{9D8B030D-6E8A-4147-A177-3AD203B41FA5}">
                      <a16:colId xmlns:a16="http://schemas.microsoft.com/office/drawing/2014/main" val="20003"/>
                    </a:ext>
                  </a:extLst>
                </a:gridCol>
              </a:tblGrid>
              <a:tr h="363231">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المنتج</a:t>
                      </a:r>
                      <a:endParaRPr lang="en-US" sz="20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الخطوة</a:t>
                      </a:r>
                      <a:endParaRPr lang="en-US" sz="20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الزمن</a:t>
                      </a:r>
                      <a:endParaRPr lang="en-US" sz="20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000" b="1" dirty="0">
                          <a:solidFill>
                            <a:schemeClr val="bg1"/>
                          </a:solidFill>
                          <a:latin typeface="WinSoft Pro" pitchFamily="34" charset="0"/>
                          <a:ea typeface="WinSoft Pro" pitchFamily="34" charset="-122"/>
                          <a:cs typeface="WinSoft Pro" pitchFamily="34" charset="-120"/>
                        </a:rPr>
                        <a:t>الرقم</a:t>
                      </a:r>
                      <a:endParaRPr lang="en-US" sz="2000" dirty="0">
                        <a:solidFill>
                          <a:schemeClr val="bg1"/>
                        </a:solidFill>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وصف الممارسة ونطاق التطبيق</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الممارسة المختارة ونطاق تطبيقها استنادًا إلى نتائج النشاط 3.2.</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تعريف المشكلة والفئة والهدف</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المشكلة والفئة المستهدفة وهدف التطبيق.</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خريطة أصحاب المصلحة والأدوار</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الأدوار وأصحاب المصلحة ومشاركة صاحب العمل.</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20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3</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سير عمل موثق</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خطوات عملية المطابقة والإحالة ومتطلبات البيانات والتوثيق.</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4</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قائمة الموارد والقيود</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الموارد والأنظمة والقيود والمتطلبات المؤسسية.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5</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سجل المخاطر والضمانات</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الضمانات الأخلاقية والشمول والمخاطر وإجراءات التخفيف.</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20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6</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مصفوفة المؤشرات</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مؤشرات الأداء وخط الأساس وآلية جمع البيانات.</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7</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خطة التطبيق التجريبي</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تصميم نطاق التطبيق التجريبي Pilot ونقاط القرار.</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20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8</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خطة المتابعة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تحديد آلية المتابعة وإجراءات التعديل بعد التجربة.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10 دقائق</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9</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r h="366406">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خطة تنفيذ مكتملة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إعداد وتسليم خطة التنفيذ النهائية.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25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dirty="0">
                          <a:solidFill>
                            <a:srgbClr val="384653"/>
                          </a:solidFill>
                          <a:latin typeface="WinSoft Pro" pitchFamily="34" charset="0"/>
                          <a:ea typeface="WinSoft Pro" pitchFamily="34" charset="-122"/>
                          <a:cs typeface="WinSoft Pro" pitchFamily="34" charset="-120"/>
                        </a:rPr>
                        <a:t>10</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0"/>
                  </a:ext>
                </a:extLst>
              </a:tr>
              <a:tr h="363231">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1800" dirty="0">
                          <a:solidFill>
                            <a:srgbClr val="384653"/>
                          </a:solidFill>
                          <a:latin typeface="WinSoft Pro" pitchFamily="34" charset="0"/>
                          <a:ea typeface="WinSoft Pro" pitchFamily="34" charset="-122"/>
                          <a:cs typeface="WinSoft Pro" pitchFamily="34" charset="-120"/>
                        </a:rPr>
                        <a:t>-</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b="1" dirty="0">
                          <a:solidFill>
                            <a:srgbClr val="384653"/>
                          </a:solidFill>
                          <a:latin typeface="WinSoft Pro" pitchFamily="34" charset="0"/>
                          <a:ea typeface="WinSoft Pro" pitchFamily="34" charset="-122"/>
                          <a:cs typeface="WinSoft Pro" pitchFamily="34" charset="-120"/>
                        </a:rPr>
                        <a:t>180 دقيقة</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ctr" rtl="1">
                        <a:buNone/>
                      </a:pPr>
                      <a:r>
                        <a:rPr lang="en-US" sz="1800" b="1" dirty="0">
                          <a:solidFill>
                            <a:srgbClr val="384653"/>
                          </a:solidFill>
                          <a:latin typeface="WinSoft Pro" pitchFamily="34" charset="0"/>
                          <a:ea typeface="WinSoft Pro" pitchFamily="34" charset="-122"/>
                          <a:cs typeface="WinSoft Pro" pitchFamily="34" charset="-120"/>
                        </a:rPr>
                        <a:t>المجموع</a:t>
                      </a:r>
                      <a:endParaRPr lang="en-US" sz="18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77111261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25864" y="1003796"/>
            <a:ext cx="933923" cy="342999"/>
          </a:xfrm>
          <a:prstGeom prst="roundRect">
            <a:avLst>
              <a:gd name="adj" fmla="val 49999"/>
            </a:avLst>
          </a:prstGeom>
          <a:solidFill>
            <a:srgbClr val="D4E9F7"/>
          </a:solidFill>
          <a:ln/>
        </p:spPr>
      </p:sp>
      <p:sp>
        <p:nvSpPr>
          <p:cNvPr id="3" name="Text 1"/>
          <p:cNvSpPr/>
          <p:nvPr/>
        </p:nvSpPr>
        <p:spPr>
          <a:xfrm>
            <a:off x="10151610" y="1071463"/>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3.3</a:t>
            </a:r>
            <a:endParaRPr lang="ar-SA" sz="1400" dirty="0"/>
          </a:p>
        </p:txBody>
      </p:sp>
      <p:sp>
        <p:nvSpPr>
          <p:cNvPr id="4" name="Text 2"/>
          <p:cNvSpPr/>
          <p:nvPr/>
        </p:nvSpPr>
        <p:spPr>
          <a:xfrm>
            <a:off x="631908" y="1436985"/>
            <a:ext cx="10927878" cy="742355"/>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800" dirty="0">
                <a:solidFill>
                  <a:srgbClr val="2E3C4E"/>
                </a:solidFill>
                <a:latin typeface="Myriad "/>
                <a:ea typeface="GE SS Two Light" pitchFamily="34" charset="-122"/>
                <a:cs typeface="GE SS Two Light" pitchFamily="34" charset="-120"/>
              </a:rPr>
              <a:t>3.3 </a:t>
            </a:r>
            <a:r>
              <a:rPr lang="ar-SA" sz="4800" dirty="0"/>
              <a:t>—</a:t>
            </a:r>
            <a:r>
              <a:rPr lang="ar-SA" altLang="en-US" sz="4650" dirty="0">
                <a:solidFill>
                  <a:srgbClr val="2E3C4E"/>
                </a:solidFill>
                <a:latin typeface="GE SS Two Light" pitchFamily="34" charset="0"/>
                <a:ea typeface="GE SS Two Light" pitchFamily="34" charset="-122"/>
                <a:cs typeface="GE SS Two Light" pitchFamily="34" charset="-120"/>
              </a:rPr>
              <a:t>النشاط</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08656" y="2517874"/>
            <a:ext cx="5351130" cy="1740892"/>
          </a:xfrm>
          <a:prstGeom prst="rect">
            <a:avLst/>
          </a:prstGeom>
        </p:spPr>
      </p:pic>
      <p:sp>
        <p:nvSpPr>
          <p:cNvPr id="6" name="Text 3"/>
          <p:cNvSpPr/>
          <p:nvPr/>
        </p:nvSpPr>
        <p:spPr>
          <a:xfrm>
            <a:off x="6459674" y="2768898"/>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مراجعة متطلبات دراسة الحالة</a:t>
            </a:r>
            <a:endParaRPr lang="ar-SA" sz="2300" dirty="0"/>
          </a:p>
        </p:txBody>
      </p:sp>
      <p:sp>
        <p:nvSpPr>
          <p:cNvPr id="7" name="Text 4"/>
          <p:cNvSpPr/>
          <p:nvPr/>
        </p:nvSpPr>
        <p:spPr>
          <a:xfrm>
            <a:off x="6459674" y="3275409"/>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المبادرات – المطابقة الوظيفية – الإحالة – قوانين الأونروا.</a:t>
            </a:r>
            <a:endParaRPr lang="ar-SA" sz="17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517874"/>
            <a:ext cx="5351130" cy="1740892"/>
          </a:xfrm>
          <a:prstGeom prst="rect">
            <a:avLst/>
          </a:prstGeom>
        </p:spPr>
      </p:pic>
      <p:sp>
        <p:nvSpPr>
          <p:cNvPr id="9" name="Text 5"/>
          <p:cNvSpPr/>
          <p:nvPr/>
        </p:nvSpPr>
        <p:spPr>
          <a:xfrm>
            <a:off x="882926" y="2768898"/>
            <a:ext cx="4747498" cy="742355"/>
          </a:xfrm>
          <a:prstGeom prst="rect">
            <a:avLst/>
          </a:prstGeom>
          <a:noFill/>
          <a:ln/>
        </p:spPr>
        <p:txBody>
          <a:bodyPr wrap="square" lIns="0" tIns="0" rIns="0" bIns="0" rtlCol="0" anchor="t">
            <a:normAutofit/>
          </a:bodyPr>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تبني مبادرة ممارسة المطابقة الوظيفية أو الإحالة</a:t>
            </a:r>
            <a:endParaRPr lang="ar-SA" sz="2300" dirty="0"/>
          </a:p>
        </p:txBody>
      </p:sp>
      <p:sp>
        <p:nvSpPr>
          <p:cNvPr id="10" name="Text 6"/>
          <p:cNvSpPr/>
          <p:nvPr/>
        </p:nvSpPr>
        <p:spPr>
          <a:xfrm>
            <a:off x="882926" y="3646587"/>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ذاتية وجماعية.</a:t>
            </a:r>
            <a:endParaRPr lang="ar-SA" sz="17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8656" y="4484390"/>
            <a:ext cx="5351130" cy="1369715"/>
          </a:xfrm>
          <a:prstGeom prst="rect">
            <a:avLst/>
          </a:prstGeom>
        </p:spPr>
      </p:pic>
      <p:sp>
        <p:nvSpPr>
          <p:cNvPr id="12" name="Text 7"/>
          <p:cNvSpPr/>
          <p:nvPr/>
        </p:nvSpPr>
        <p:spPr>
          <a:xfrm>
            <a:off x="6459674" y="4735413"/>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إعداد خطة عمل وتحديد الحالة</a:t>
            </a:r>
            <a:endParaRPr lang="ar-SA" sz="2300" dirty="0"/>
          </a:p>
        </p:txBody>
      </p:sp>
      <p:sp>
        <p:nvSpPr>
          <p:cNvPr id="13" name="Text 8"/>
          <p:cNvSpPr/>
          <p:nvPr/>
        </p:nvSpPr>
        <p:spPr>
          <a:xfrm>
            <a:off x="6459674" y="5241925"/>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تحديد الحالة التي سيتم دراستها.</a:t>
            </a:r>
            <a:endParaRPr lang="ar-SA" sz="1750" dirty="0"/>
          </a:p>
        </p:txBody>
      </p:sp>
      <p:pic>
        <p:nvPicPr>
          <p:cNvPr id="14"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4484390"/>
            <a:ext cx="5351130" cy="1369715"/>
          </a:xfrm>
          <a:prstGeom prst="rect">
            <a:avLst/>
          </a:prstGeom>
        </p:spPr>
      </p:pic>
      <p:sp>
        <p:nvSpPr>
          <p:cNvPr id="15" name="Text 9"/>
          <p:cNvSpPr/>
          <p:nvPr/>
        </p:nvSpPr>
        <p:spPr>
          <a:xfrm>
            <a:off x="882926" y="4735413"/>
            <a:ext cx="4747498" cy="371177"/>
          </a:xfrm>
          <a:prstGeom prst="rect">
            <a:avLst/>
          </a:prstGeom>
          <a:noFill/>
          <a:ln/>
        </p:spPr>
        <p:txBody>
          <a:bodyPr wrap="none" lIns="0" tIns="0" rIns="0" bIns="0" rtlCol="0" anchor="t"/>
          <a:lstStyle/>
          <a:p>
            <a:pPr marL="0" indent="0" algn="r" rtl="1">
              <a:lnSpc>
                <a:spcPct val="104000"/>
              </a:lnSpc>
              <a:buNone/>
            </a:pPr>
            <a:r>
              <a:rPr lang="ar-SA" altLang="en-US" sz="2300" dirty="0">
                <a:solidFill>
                  <a:srgbClr val="384653"/>
                </a:solidFill>
                <a:latin typeface="GE SS Two Light" pitchFamily="34" charset="0"/>
                <a:ea typeface="GE SS Two Light" pitchFamily="34" charset="-122"/>
                <a:cs typeface="GE SS Two Light" pitchFamily="34" charset="-120"/>
              </a:rPr>
              <a:t>تنفيذ خطة العمل</a:t>
            </a:r>
            <a:endParaRPr lang="ar-SA" sz="2300" dirty="0"/>
          </a:p>
        </p:txBody>
      </p:sp>
      <p:sp>
        <p:nvSpPr>
          <p:cNvPr id="16" name="Text 10"/>
          <p:cNvSpPr/>
          <p:nvPr/>
        </p:nvSpPr>
        <p:spPr>
          <a:xfrm>
            <a:off x="882926" y="5241925"/>
            <a:ext cx="4747498"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إعداد الخطة حسب المعايير المطلوبة.</a:t>
            </a:r>
            <a:endParaRPr lang="ar-SA" sz="1750" dirty="0"/>
          </a:p>
        </p:txBody>
      </p:sp>
    </p:spTree>
    <p:extLst>
      <p:ext uri="{BB962C8B-B14F-4D97-AF65-F5344CB8AC3E}">
        <p14:creationId xmlns:p14="http://schemas.microsoft.com/office/powerpoint/2010/main" val="174457654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
            <a:extLst>
              <a:ext uri="{FF2B5EF4-FFF2-40B4-BE49-F238E27FC236}">
                <a16:creationId xmlns:a16="http://schemas.microsoft.com/office/drawing/2014/main" id="{4F77F310-367A-25E2-1A2E-D96176B1A655}"/>
              </a:ext>
            </a:extLst>
          </p:cNvPr>
          <p:cNvSpPr/>
          <p:nvPr/>
        </p:nvSpPr>
        <p:spPr>
          <a:xfrm>
            <a:off x="4438649" y="4718448"/>
            <a:ext cx="7167371" cy="2015727"/>
          </a:xfrm>
          <a:prstGeom prst="roundRect">
            <a:avLst>
              <a:gd name="adj" fmla="val 49582"/>
            </a:avLst>
          </a:prstGeom>
          <a:solidFill>
            <a:srgbClr val="B6D6FC"/>
          </a:solidFill>
          <a:ln/>
        </p:spPr>
      </p:sp>
      <p:sp>
        <p:nvSpPr>
          <p:cNvPr id="2" name="Shape 0"/>
          <p:cNvSpPr/>
          <p:nvPr/>
        </p:nvSpPr>
        <p:spPr>
          <a:xfrm>
            <a:off x="10962009" y="665063"/>
            <a:ext cx="597778" cy="219273"/>
          </a:xfrm>
          <a:prstGeom prst="roundRect">
            <a:avLst>
              <a:gd name="adj" fmla="val 49999"/>
            </a:avLst>
          </a:prstGeom>
          <a:solidFill>
            <a:srgbClr val="D4E9F7"/>
          </a:solidFill>
          <a:ln/>
        </p:spPr>
      </p:sp>
      <p:sp>
        <p:nvSpPr>
          <p:cNvPr id="3" name="Text 1"/>
          <p:cNvSpPr/>
          <p:nvPr/>
        </p:nvSpPr>
        <p:spPr>
          <a:xfrm>
            <a:off x="10439040" y="708323"/>
            <a:ext cx="1034131" cy="132755"/>
          </a:xfrm>
          <a:prstGeom prst="rect">
            <a:avLst/>
          </a:prstGeom>
          <a:noFill/>
          <a:ln/>
        </p:spPr>
        <p:txBody>
          <a:bodyPr wrap="none" lIns="0" tIns="0" rIns="0" bIns="0" rtlCol="0" anchor="t"/>
          <a:lstStyle/>
          <a:p>
            <a:pPr marL="0" indent="0" algn="r" rtl="1">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النشاط 3.3</a:t>
            </a:r>
            <a:endParaRPr lang="ar-SA" sz="900" dirty="0"/>
          </a:p>
        </p:txBody>
      </p:sp>
      <p:sp>
        <p:nvSpPr>
          <p:cNvPr id="4" name="Text 2"/>
          <p:cNvSpPr/>
          <p:nvPr/>
        </p:nvSpPr>
        <p:spPr>
          <a:xfrm>
            <a:off x="631908" y="921246"/>
            <a:ext cx="10927878" cy="380008"/>
          </a:xfrm>
          <a:prstGeom prst="rect">
            <a:avLst/>
          </a:prstGeom>
          <a:noFill/>
          <a:ln/>
        </p:spPr>
        <p:txBody>
          <a:bodyPr wrap="none" lIns="0" tIns="0" rIns="0" bIns="0" rtlCol="0" anchor="t"/>
          <a:lstStyle/>
          <a:p>
            <a:pPr algn="r" rtl="1">
              <a:lnSpc>
                <a:spcPct val="104000"/>
              </a:lnSpc>
            </a:pPr>
            <a:r>
              <a:rPr lang="ar-SA" sz="2400" dirty="0">
                <a:solidFill>
                  <a:srgbClr val="2E3C4E"/>
                </a:solidFill>
                <a:latin typeface="GE SS Two Light" pitchFamily="34" charset="0"/>
                <a:ea typeface="GE SS Two Light" pitchFamily="34" charset="-122"/>
                <a:cs typeface="GE SS Two Light" pitchFamily="34" charset="-120"/>
              </a:rPr>
              <a:t>النشاط</a:t>
            </a:r>
            <a:r>
              <a:rPr lang="en-US" sz="2400" dirty="0">
                <a:solidFill>
                  <a:srgbClr val="2E3C4E"/>
                </a:solidFill>
                <a:latin typeface="Myriad "/>
                <a:ea typeface="GE SS Two Light" pitchFamily="34" charset="-122"/>
                <a:cs typeface="GE SS Two Light" pitchFamily="34" charset="-120"/>
              </a:rPr>
              <a:t>3.3 </a:t>
            </a:r>
            <a:r>
              <a:rPr lang="ar-SA" sz="2400" dirty="0"/>
              <a:t>—</a:t>
            </a:r>
            <a:r>
              <a:rPr lang="ar-SA" altLang="en-US" sz="2350" dirty="0">
                <a:solidFill>
                  <a:srgbClr val="2E3C4E"/>
                </a:solidFill>
                <a:latin typeface="GE SS Two Light" pitchFamily="34" charset="0"/>
                <a:ea typeface="GE SS Two Light" pitchFamily="34" charset="-122"/>
                <a:cs typeface="GE SS Two Light" pitchFamily="34" charset="-120"/>
              </a:rPr>
              <a:t>المنتج النهائي المطلوب</a:t>
            </a:r>
            <a:endParaRPr lang="ar-SA" sz="2350" dirty="0"/>
          </a:p>
        </p:txBody>
      </p:sp>
      <p:sp>
        <p:nvSpPr>
          <p:cNvPr id="5" name="Shape 3"/>
          <p:cNvSpPr/>
          <p:nvPr/>
        </p:nvSpPr>
        <p:spPr>
          <a:xfrm>
            <a:off x="631908" y="1439763"/>
            <a:ext cx="10927878" cy="436860"/>
          </a:xfrm>
          <a:prstGeom prst="roundRect">
            <a:avLst>
              <a:gd name="adj" fmla="val 49582"/>
            </a:avLst>
          </a:prstGeom>
          <a:solidFill>
            <a:srgbClr val="B6D6FC"/>
          </a:solidFill>
          <a:ln/>
        </p:spPr>
      </p:sp>
      <p:pic>
        <p:nvPicPr>
          <p:cNvPr id="6" name="Image 0" descr="preencoded.png"/>
          <p:cNvPicPr>
            <a:picLocks noChangeAspect="1"/>
          </p:cNvPicPr>
          <p:nvPr/>
        </p:nvPicPr>
        <p:blipFill>
          <a:blip r:embed="rId3"/>
          <a:stretch>
            <a:fillRect/>
          </a:stretch>
        </p:blipFill>
        <p:spPr>
          <a:xfrm>
            <a:off x="776268" y="1568748"/>
            <a:ext cx="180474" cy="144363"/>
          </a:xfrm>
          <a:prstGeom prst="rect">
            <a:avLst/>
          </a:prstGeom>
        </p:spPr>
      </p:pic>
      <p:sp>
        <p:nvSpPr>
          <p:cNvPr id="7" name="Text 4"/>
          <p:cNvSpPr/>
          <p:nvPr/>
        </p:nvSpPr>
        <p:spPr>
          <a:xfrm>
            <a:off x="491517" y="1568152"/>
            <a:ext cx="10923910" cy="189309"/>
          </a:xfrm>
          <a:prstGeom prst="rect">
            <a:avLst/>
          </a:prstGeom>
          <a:noFill/>
          <a:ln/>
        </p:spPr>
        <p:txBody>
          <a:bodyPr wrap="none" lIns="0" tIns="0" rIns="0" bIns="0" rtlCol="0" anchor="t"/>
          <a:lstStyle/>
          <a:p>
            <a:pPr marL="0" indent="0" algn="r" rtl="1">
              <a:lnSpc>
                <a:spcPct val="109000"/>
              </a:lnSpc>
              <a:buNone/>
            </a:pPr>
            <a:r>
              <a:rPr lang="ar-SA" altLang="en-US" sz="1100" dirty="0">
                <a:solidFill>
                  <a:srgbClr val="000000"/>
                </a:solidFill>
                <a:latin typeface="WinSoft Pro Medium" pitchFamily="34" charset="0"/>
                <a:ea typeface="WinSoft Pro Medium" pitchFamily="34" charset="-122"/>
                <a:cs typeface="WinSoft Pro Medium" pitchFamily="34" charset="-120"/>
              </a:rPr>
              <a:t>تُعد المجموعة خطة تنفيذ لممارسة المطابقة الوظيفية أو الإحالة المختارة في النشاط 3.2 بهدف اختبارها بصورة تجريبية في سياق الأونروا.</a:t>
            </a:r>
            <a:endParaRPr lang="ar-SA" sz="1100" dirty="0"/>
          </a:p>
        </p:txBody>
      </p:sp>
      <p:sp>
        <p:nvSpPr>
          <p:cNvPr id="8" name="Text 5"/>
          <p:cNvSpPr/>
          <p:nvPr/>
        </p:nvSpPr>
        <p:spPr>
          <a:xfrm>
            <a:off x="22324" y="1980505"/>
            <a:ext cx="11537463" cy="189309"/>
          </a:xfrm>
          <a:prstGeom prst="rect">
            <a:avLst/>
          </a:prstGeom>
          <a:noFill/>
          <a:ln/>
        </p:spPr>
        <p:txBody>
          <a:bodyPr wrap="none" lIns="0" tIns="0" rIns="0" bIns="0" rtlCol="0" anchor="t"/>
          <a:lstStyle/>
          <a:p>
            <a:pPr marL="0" indent="0" algn="r" rtl="1">
              <a:lnSpc>
                <a:spcPct val="109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يجب أن توضح الخطة:</a:t>
            </a:r>
            <a:endParaRPr lang="ar-SA" sz="110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97120" y="2273697"/>
            <a:ext cx="2662667" cy="564257"/>
          </a:xfrm>
          <a:prstGeom prst="rect">
            <a:avLst/>
          </a:prstGeom>
        </p:spPr>
      </p:pic>
      <p:sp>
        <p:nvSpPr>
          <p:cNvPr id="10" name="Text 6"/>
          <p:cNvSpPr/>
          <p:nvPr/>
        </p:nvSpPr>
        <p:spPr>
          <a:xfrm>
            <a:off x="9060529" y="2437110"/>
            <a:ext cx="2259651"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المشكلة التي تستهدفها</a:t>
            </a:r>
            <a:endParaRPr lang="ar-SA" sz="145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42082" y="2273697"/>
            <a:ext cx="2662667" cy="564257"/>
          </a:xfrm>
          <a:prstGeom prst="rect">
            <a:avLst/>
          </a:prstGeom>
        </p:spPr>
      </p:pic>
      <p:sp>
        <p:nvSpPr>
          <p:cNvPr id="12" name="Text 7"/>
          <p:cNvSpPr/>
          <p:nvPr/>
        </p:nvSpPr>
        <p:spPr>
          <a:xfrm>
            <a:off x="6305491" y="2437110"/>
            <a:ext cx="2259651"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الفئة المستهدفة</a:t>
            </a:r>
            <a:endParaRPr lang="ar-SA" sz="145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87045" y="2273697"/>
            <a:ext cx="2662667" cy="564257"/>
          </a:xfrm>
          <a:prstGeom prst="rect">
            <a:avLst/>
          </a:prstGeom>
        </p:spPr>
      </p:pic>
      <p:sp>
        <p:nvSpPr>
          <p:cNvPr id="14" name="Text 8"/>
          <p:cNvSpPr/>
          <p:nvPr/>
        </p:nvSpPr>
        <p:spPr>
          <a:xfrm>
            <a:off x="3550454" y="2437110"/>
            <a:ext cx="2259651"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الممارسة المختارة</a:t>
            </a:r>
            <a:endParaRPr lang="ar-SA" sz="145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2273697"/>
            <a:ext cx="2662766" cy="564257"/>
          </a:xfrm>
          <a:prstGeom prst="rect">
            <a:avLst/>
          </a:prstGeom>
        </p:spPr>
      </p:pic>
      <p:sp>
        <p:nvSpPr>
          <p:cNvPr id="16" name="Text 9"/>
          <p:cNvSpPr/>
          <p:nvPr/>
        </p:nvSpPr>
        <p:spPr>
          <a:xfrm>
            <a:off x="795318" y="2437110"/>
            <a:ext cx="2259750"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أصحاب المصلحة وأدوارهم</a:t>
            </a:r>
            <a:endParaRPr lang="ar-SA" sz="1450" dirty="0"/>
          </a:p>
        </p:txBody>
      </p:sp>
      <p:pic>
        <p:nvPicPr>
          <p:cNvPr id="17" name="Image 5"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97120" y="2930327"/>
            <a:ext cx="2662667" cy="801688"/>
          </a:xfrm>
          <a:prstGeom prst="rect">
            <a:avLst/>
          </a:prstGeom>
        </p:spPr>
      </p:pic>
      <p:sp>
        <p:nvSpPr>
          <p:cNvPr id="18" name="Text 10"/>
          <p:cNvSpPr/>
          <p:nvPr/>
        </p:nvSpPr>
        <p:spPr>
          <a:xfrm>
            <a:off x="9060529" y="3093740"/>
            <a:ext cx="2259651"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الموارد ومتطلبات البيانات</a:t>
            </a:r>
            <a:endParaRPr lang="ar-SA" sz="1450" dirty="0"/>
          </a:p>
        </p:txBody>
      </p:sp>
      <p:pic>
        <p:nvPicPr>
          <p:cNvPr id="19" name="Image 6"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2082" y="2930327"/>
            <a:ext cx="2662667" cy="801688"/>
          </a:xfrm>
          <a:prstGeom prst="rect">
            <a:avLst/>
          </a:prstGeom>
        </p:spPr>
      </p:pic>
      <p:sp>
        <p:nvSpPr>
          <p:cNvPr id="20" name="Text 11"/>
          <p:cNvSpPr/>
          <p:nvPr/>
        </p:nvSpPr>
        <p:spPr>
          <a:xfrm>
            <a:off x="6305491" y="3093740"/>
            <a:ext cx="2259651" cy="474861"/>
          </a:xfrm>
          <a:prstGeom prst="rect">
            <a:avLst/>
          </a:prstGeom>
          <a:noFill/>
          <a:ln/>
        </p:spPr>
        <p:txBody>
          <a:bodyPr wrap="square" lIns="0" tIns="0" rIns="0" bIns="0" rtlCol="0" anchor="t">
            <a:normAutofit/>
          </a:bodyPr>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الضمانات الأخلاقية والقيود والمخاطر</a:t>
            </a:r>
            <a:endParaRPr lang="ar-SA" sz="1450" dirty="0"/>
          </a:p>
        </p:txBody>
      </p:sp>
      <p:pic>
        <p:nvPicPr>
          <p:cNvPr id="21" name="Image 7"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87045" y="2930327"/>
            <a:ext cx="2662667" cy="801688"/>
          </a:xfrm>
          <a:prstGeom prst="rect">
            <a:avLst/>
          </a:prstGeom>
        </p:spPr>
      </p:pic>
      <p:sp>
        <p:nvSpPr>
          <p:cNvPr id="22" name="Text 12"/>
          <p:cNvSpPr/>
          <p:nvPr/>
        </p:nvSpPr>
        <p:spPr>
          <a:xfrm>
            <a:off x="3550454" y="3093740"/>
            <a:ext cx="2259651" cy="474861"/>
          </a:xfrm>
          <a:prstGeom prst="rect">
            <a:avLst/>
          </a:prstGeom>
          <a:noFill/>
          <a:ln/>
        </p:spPr>
        <p:txBody>
          <a:bodyPr wrap="square" lIns="0" tIns="0" rIns="0" bIns="0" rtlCol="0" anchor="t">
            <a:normAutofit/>
          </a:bodyPr>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الجدول الزمني ومؤشرات الأداء</a:t>
            </a:r>
            <a:endParaRPr lang="ar-SA" sz="1450" dirty="0"/>
          </a:p>
        </p:txBody>
      </p:sp>
      <p:pic>
        <p:nvPicPr>
          <p:cNvPr id="23" name="Image 8"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1908" y="2930327"/>
            <a:ext cx="2662766" cy="801688"/>
          </a:xfrm>
          <a:prstGeom prst="rect">
            <a:avLst/>
          </a:prstGeom>
        </p:spPr>
      </p:pic>
      <p:sp>
        <p:nvSpPr>
          <p:cNvPr id="24" name="Text 13"/>
          <p:cNvSpPr/>
          <p:nvPr/>
        </p:nvSpPr>
        <p:spPr>
          <a:xfrm>
            <a:off x="795318" y="3093740"/>
            <a:ext cx="2259750" cy="474861"/>
          </a:xfrm>
          <a:prstGeom prst="rect">
            <a:avLst/>
          </a:prstGeom>
          <a:noFill/>
          <a:ln/>
        </p:spPr>
        <p:txBody>
          <a:bodyPr wrap="square" lIns="0" tIns="0" rIns="0" bIns="0" rtlCol="0" anchor="t">
            <a:normAutofit/>
          </a:bodyPr>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نطاق التطبيق التجريبي ونقاط القرار</a:t>
            </a:r>
            <a:endParaRPr lang="ar-SA" sz="1450" dirty="0"/>
          </a:p>
        </p:txBody>
      </p:sp>
      <p:pic>
        <p:nvPicPr>
          <p:cNvPr id="25" name="Image 9"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63270" y="3824387"/>
            <a:ext cx="2662667" cy="564257"/>
          </a:xfrm>
          <a:prstGeom prst="rect">
            <a:avLst/>
          </a:prstGeom>
        </p:spPr>
      </p:pic>
      <p:sp>
        <p:nvSpPr>
          <p:cNvPr id="26" name="Text 14"/>
          <p:cNvSpPr/>
          <p:nvPr/>
        </p:nvSpPr>
        <p:spPr>
          <a:xfrm>
            <a:off x="4926679" y="3987800"/>
            <a:ext cx="2259651" cy="237430"/>
          </a:xfrm>
          <a:prstGeom prst="rect">
            <a:avLst/>
          </a:prstGeom>
          <a:noFill/>
          <a:ln/>
        </p:spPr>
        <p:txBody>
          <a:bodyPr wrap="none" lIns="0" tIns="0" rIns="0" bIns="0" rtlCol="0" anchor="t"/>
          <a:lstStyle/>
          <a:p>
            <a:pPr marL="0" indent="0" algn="r" rtl="1">
              <a:lnSpc>
                <a:spcPct val="104000"/>
              </a:lnSpc>
              <a:buNone/>
            </a:pPr>
            <a:r>
              <a:rPr lang="ar-SA" altLang="en-US" sz="1450" dirty="0">
                <a:solidFill>
                  <a:srgbClr val="384653"/>
                </a:solidFill>
                <a:latin typeface="GE SS Two Light" pitchFamily="34" charset="0"/>
                <a:ea typeface="GE SS Two Light" pitchFamily="34" charset="-122"/>
                <a:cs typeface="GE SS Two Light" pitchFamily="34" charset="-120"/>
              </a:rPr>
              <a:t>آلية المتابعة</a:t>
            </a:r>
            <a:endParaRPr lang="ar-SA" sz="1450" dirty="0"/>
          </a:p>
        </p:txBody>
      </p:sp>
      <p:sp>
        <p:nvSpPr>
          <p:cNvPr id="27" name="Text 15"/>
          <p:cNvSpPr/>
          <p:nvPr/>
        </p:nvSpPr>
        <p:spPr>
          <a:xfrm>
            <a:off x="6233299" y="5053010"/>
            <a:ext cx="4663686" cy="380008"/>
          </a:xfrm>
          <a:prstGeom prst="rect">
            <a:avLst/>
          </a:prstGeom>
          <a:noFill/>
          <a:ln/>
        </p:spPr>
        <p:txBody>
          <a:bodyPr wrap="none" lIns="0" tIns="0" rIns="0" bIns="0" rtlCol="0" anchor="t"/>
          <a:lstStyle/>
          <a:p>
            <a:pPr marL="0" indent="0" algn="r" rtl="1">
              <a:lnSpc>
                <a:spcPct val="104000"/>
              </a:lnSpc>
              <a:buNone/>
            </a:pPr>
            <a:r>
              <a:rPr lang="ar-SA" altLang="en-US" sz="2350" dirty="0">
                <a:solidFill>
                  <a:srgbClr val="2E3C4E"/>
                </a:solidFill>
                <a:latin typeface="GE SS Two Light" pitchFamily="34" charset="0"/>
                <a:ea typeface="GE SS Two Light" pitchFamily="34" charset="-122"/>
                <a:cs typeface="GE SS Two Light" pitchFamily="34" charset="-120"/>
              </a:rPr>
              <a:t>المخرج</a:t>
            </a:r>
            <a:endParaRPr lang="ar-SA" sz="2350" dirty="0"/>
          </a:p>
        </p:txBody>
      </p:sp>
      <p:sp>
        <p:nvSpPr>
          <p:cNvPr id="28" name="Text 16"/>
          <p:cNvSpPr/>
          <p:nvPr/>
        </p:nvSpPr>
        <p:spPr>
          <a:xfrm>
            <a:off x="6294540" y="5655367"/>
            <a:ext cx="5120887" cy="212130"/>
          </a:xfrm>
          <a:prstGeom prst="rect">
            <a:avLst/>
          </a:prstGeom>
          <a:noFill/>
          <a:ln/>
        </p:spPr>
        <p:txBody>
          <a:bodyPr wrap="none" lIns="0" tIns="0" rIns="0" bIns="0" rtlCol="0" anchor="t"/>
          <a:lstStyle/>
          <a:p>
            <a:pPr marL="0" indent="0" algn="r" rtl="1">
              <a:lnSpc>
                <a:spcPct val="109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وثيقة خطة تنفيذ مكتملة، مرفقة بـ:</a:t>
            </a:r>
            <a:endParaRPr lang="ar-SA" sz="2000" dirty="0"/>
          </a:p>
        </p:txBody>
      </p:sp>
      <p:sp>
        <p:nvSpPr>
          <p:cNvPr id="29" name="Text 17"/>
          <p:cNvSpPr/>
          <p:nvPr/>
        </p:nvSpPr>
        <p:spPr>
          <a:xfrm>
            <a:off x="2466976" y="4998738"/>
            <a:ext cx="5330436" cy="1407121"/>
          </a:xfrm>
          <a:prstGeom prst="rect">
            <a:avLst/>
          </a:prstGeom>
          <a:noFill/>
          <a:ln/>
        </p:spPr>
        <p:txBody>
          <a:bodyPr wrap="square" lIns="0" tIns="0" rIns="57761" bIns="0" rtlCol="0" anchor="t">
            <a:normAutofit/>
          </a:bodyPr>
          <a:lstStyle/>
          <a:p>
            <a:pPr marL="223520" indent="-223520" algn="r" rtl="1">
              <a:lnSpc>
                <a:spcPct val="109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سير عمل المطابقة والإحالة</a:t>
            </a:r>
            <a:endParaRPr lang="ar-SA" sz="2000" dirty="0"/>
          </a:p>
          <a:p>
            <a:pPr marL="223520" indent="-223520" algn="r" rtl="1">
              <a:lnSpc>
                <a:spcPct val="109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مصفوفة المؤشرات</a:t>
            </a:r>
            <a:endParaRPr lang="ar-SA" sz="2000" dirty="0"/>
          </a:p>
          <a:p>
            <a:pPr marL="223520" indent="-223520" algn="r" rtl="1">
              <a:lnSpc>
                <a:spcPct val="109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سجل المخاطر</a:t>
            </a:r>
            <a:endParaRPr lang="ar-SA" sz="2000" dirty="0"/>
          </a:p>
          <a:p>
            <a:pPr marL="223520" indent="-223520" algn="r" rtl="1">
              <a:lnSpc>
                <a:spcPct val="109000"/>
              </a:lnSpc>
              <a:buSzPct val="100000"/>
              <a:buChar char="•"/>
            </a:pPr>
            <a:r>
              <a:rPr lang="ar-SA" altLang="en-US" sz="2000" dirty="0">
                <a:solidFill>
                  <a:srgbClr val="384653"/>
                </a:solidFill>
                <a:latin typeface="WinSoft Pro Medium" pitchFamily="34" charset="0"/>
                <a:ea typeface="WinSoft Pro Medium" pitchFamily="34" charset="-122"/>
                <a:cs typeface="WinSoft Pro Medium" pitchFamily="34" charset="-120"/>
              </a:rPr>
              <a:t>خطة التطبيق التجريبي والمتابعة</a:t>
            </a:r>
            <a:endParaRPr lang="ar-SA" sz="2000" dirty="0"/>
          </a:p>
        </p:txBody>
      </p:sp>
    </p:spTree>
    <p:extLst>
      <p:ext uri="{BB962C8B-B14F-4D97-AF65-F5344CB8AC3E}">
        <p14:creationId xmlns:p14="http://schemas.microsoft.com/office/powerpoint/2010/main" val="114162668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819448"/>
            <a:ext cx="747098" cy="274241"/>
          </a:xfrm>
          <a:prstGeom prst="roundRect">
            <a:avLst>
              <a:gd name="adj" fmla="val 49999"/>
            </a:avLst>
          </a:prstGeom>
          <a:solidFill>
            <a:srgbClr val="D4E9F7"/>
          </a:solidFill>
          <a:ln/>
        </p:spPr>
      </p:sp>
      <p:sp>
        <p:nvSpPr>
          <p:cNvPr id="3" name="Text 1"/>
          <p:cNvSpPr/>
          <p:nvPr/>
        </p:nvSpPr>
        <p:spPr>
          <a:xfrm>
            <a:off x="10311348" y="873522"/>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3.3</a:t>
            </a:r>
            <a:endParaRPr lang="ar-SA" sz="1100" dirty="0"/>
          </a:p>
        </p:txBody>
      </p:sp>
      <p:sp>
        <p:nvSpPr>
          <p:cNvPr id="4" name="Text 2"/>
          <p:cNvSpPr/>
          <p:nvPr/>
        </p:nvSpPr>
        <p:spPr>
          <a:xfrm>
            <a:off x="631908" y="1151434"/>
            <a:ext cx="10927878" cy="593923"/>
          </a:xfrm>
          <a:prstGeom prst="rect">
            <a:avLst/>
          </a:prstGeom>
          <a:noFill/>
          <a:ln/>
        </p:spPr>
        <p:txBody>
          <a:bodyPr wrap="none" lIns="0" tIns="0" rIns="0" bIns="0" rtlCol="0" anchor="t"/>
          <a:lstStyle/>
          <a:p>
            <a:pPr algn="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النشاط</a:t>
            </a:r>
            <a:r>
              <a:rPr lang="en-US" sz="4000" dirty="0">
                <a:solidFill>
                  <a:srgbClr val="2E3C4E"/>
                </a:solidFill>
                <a:latin typeface="Myriad "/>
                <a:ea typeface="GE SS Two Light" pitchFamily="34" charset="-122"/>
                <a:cs typeface="GE SS Two Light" pitchFamily="34" charset="-120"/>
              </a:rPr>
              <a:t>3.3 </a:t>
            </a:r>
            <a:r>
              <a:rPr lang="ar-SA" sz="4000" dirty="0"/>
              <a:t>—</a:t>
            </a:r>
            <a:r>
              <a:rPr lang="ar-JO" sz="4000" dirty="0"/>
              <a:t> </a:t>
            </a:r>
            <a:r>
              <a:rPr lang="ar-SA" altLang="en-US" sz="3700" dirty="0">
                <a:solidFill>
                  <a:srgbClr val="2E3C4E"/>
                </a:solidFill>
                <a:latin typeface="GE SS Two Light" pitchFamily="34" charset="0"/>
                <a:ea typeface="GE SS Two Light" pitchFamily="34" charset="-122"/>
                <a:cs typeface="GE SS Two Light" pitchFamily="34" charset="-120"/>
              </a:rPr>
              <a:t>قالب خطة التنفيذ</a:t>
            </a:r>
            <a:endParaRPr lang="ar-SA" sz="3700" dirty="0"/>
          </a:p>
        </p:txBody>
      </p:sp>
      <p:graphicFrame>
        <p:nvGraphicFramePr>
          <p:cNvPr id="59" name="Table 0"/>
          <p:cNvGraphicFramePr>
            <a:graphicFrameLocks noGrp="1"/>
          </p:cNvGraphicFramePr>
          <p:nvPr>
            <p:extLst>
              <p:ext uri="{D42A27DB-BD31-4B8C-83A1-F6EECF244321}">
                <p14:modId xmlns:p14="http://schemas.microsoft.com/office/powerpoint/2010/main" val="800807250"/>
              </p:ext>
            </p:extLst>
          </p:nvPr>
        </p:nvGraphicFramePr>
        <p:xfrm>
          <a:off x="477078" y="1961952"/>
          <a:ext cx="11082709" cy="4597877"/>
        </p:xfrm>
        <a:graphic>
          <a:graphicData uri="http://schemas.openxmlformats.org/drawingml/2006/table">
            <a:tbl>
              <a:tblPr/>
              <a:tblGrid>
                <a:gridCol w="8771697">
                  <a:extLst>
                    <a:ext uri="{9D8B030D-6E8A-4147-A177-3AD203B41FA5}">
                      <a16:colId xmlns:a16="http://schemas.microsoft.com/office/drawing/2014/main" val="20000"/>
                    </a:ext>
                  </a:extLst>
                </a:gridCol>
                <a:gridCol w="2311012">
                  <a:extLst>
                    <a:ext uri="{9D8B030D-6E8A-4147-A177-3AD203B41FA5}">
                      <a16:colId xmlns:a16="http://schemas.microsoft.com/office/drawing/2014/main" val="20001"/>
                    </a:ext>
                  </a:extLst>
                </a:gridCol>
              </a:tblGrid>
              <a:tr h="468838">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التفاصيل التنفيذية المطلوبة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عنصر الخطة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721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المشكلة التشغيلية التي تستهدفها الممارسة والأدلة التي تدعمها.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المشكلة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721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 المستفيدة، وحجمها أو نطاقها المتوقع، واحتياجاتها.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 المستهدفة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721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ممارسة المطابقة أو الإحالة التي تم اختيارها في النشاط 3.2، ومبررات اختيارها.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الممارسة المختارة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49718">
                <a:tc>
                  <a:txBody>
                    <a:bodyPr/>
                    <a:lstStyle/>
                    <a:p>
                      <a:pPr marL="0" indent="0" algn="r" rtl="1">
                        <a:buNone/>
                      </a:pPr>
                      <a:r>
                        <a:rPr lang="en-US" sz="1900" dirty="0">
                          <a:solidFill>
                            <a:srgbClr val="384653"/>
                          </a:solidFill>
                          <a:latin typeface="WinSoft Pro" pitchFamily="34" charset="0"/>
                          <a:ea typeface="WinSoft Pro" pitchFamily="34" charset="-122"/>
                          <a:cs typeface="WinSoft Pro" pitchFamily="34" charset="-120"/>
                        </a:rPr>
                        <a:t>استقبال وتدقيق بيانات الباحث، تحليل المهارات، المطابقة، تحديد الفجوات، اتخاذ القرار، الإحالة، </a:t>
                      </a:r>
                      <a:r>
                        <a:rPr lang="en-US" sz="1900" dirty="0" err="1">
                          <a:solidFill>
                            <a:srgbClr val="384653"/>
                          </a:solidFill>
                          <a:latin typeface="WinSoft Pro" pitchFamily="34" charset="0"/>
                          <a:ea typeface="WinSoft Pro" pitchFamily="34" charset="-122"/>
                          <a:cs typeface="WinSoft Pro" pitchFamily="34" charset="-120"/>
                        </a:rPr>
                        <a:t>التواصل</a:t>
                      </a:r>
                      <a:r>
                        <a:rPr lang="en-US" sz="1900" dirty="0">
                          <a:solidFill>
                            <a:srgbClr val="384653"/>
                          </a:solidFill>
                          <a:latin typeface="WinSoft Pro" pitchFamily="34" charset="0"/>
                          <a:ea typeface="WinSoft Pro" pitchFamily="34" charset="-122"/>
                          <a:cs typeface="WinSoft Pro" pitchFamily="34" charset="-120"/>
                        </a:rPr>
                        <a:t>، </a:t>
                      </a:r>
                      <a:r>
                        <a:rPr lang="en-US" sz="1900" dirty="0" err="1">
                          <a:solidFill>
                            <a:srgbClr val="384653"/>
                          </a:solidFill>
                          <a:latin typeface="WinSoft Pro" pitchFamily="34" charset="0"/>
                          <a:ea typeface="WinSoft Pro" pitchFamily="34" charset="-122"/>
                          <a:cs typeface="WinSoft Pro" pitchFamily="34" charset="-120"/>
                        </a:rPr>
                        <a:t>المتابعة</a:t>
                      </a:r>
                      <a:r>
                        <a:rPr lang="en-US" sz="1900" dirty="0">
                          <a:solidFill>
                            <a:srgbClr val="384653"/>
                          </a:solidFill>
                          <a:latin typeface="WinSoft Pro" pitchFamily="34" charset="0"/>
                          <a:ea typeface="WinSoft Pro" pitchFamily="34" charset="-122"/>
                          <a:cs typeface="WinSoft Pro" pitchFamily="34" charset="-120"/>
                        </a:rPr>
                        <a:t>.</a:t>
                      </a:r>
                      <a:endParaRPr lang="en-US" sz="19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خطوات العملية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64971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مسؤوليات أخصائي التشغيل، مدير الحالة، لجنة المراجعة، الباحث، وصاحب العمل حسب الحاجة.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الأدوار والمسؤوليات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721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تحديد متطلبات الوظائف، استلام الإحالات، تقديم التغذية الراجعة، والمشاركة في المتابعة.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مشاركة أصحاب العمل</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7215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بيانات الباحث الموثقة، متطلبات الوظائف، سجلات الإحالة، وبيانات النتائج.</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متطلبات البيانات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68838">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 البشرية، التقنية، المالية، والمرافق المطلوبة.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الموارد</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9367017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819448"/>
            <a:ext cx="747098" cy="274241"/>
          </a:xfrm>
          <a:prstGeom prst="roundRect">
            <a:avLst>
              <a:gd name="adj" fmla="val 49999"/>
            </a:avLst>
          </a:prstGeom>
          <a:solidFill>
            <a:srgbClr val="D4E9F7"/>
          </a:solidFill>
          <a:ln/>
        </p:spPr>
      </p:sp>
      <p:sp>
        <p:nvSpPr>
          <p:cNvPr id="3" name="Text 1"/>
          <p:cNvSpPr/>
          <p:nvPr/>
        </p:nvSpPr>
        <p:spPr>
          <a:xfrm>
            <a:off x="10311348" y="873522"/>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3.3</a:t>
            </a:r>
            <a:endParaRPr lang="ar-SA" sz="1100" dirty="0"/>
          </a:p>
        </p:txBody>
      </p:sp>
      <p:sp>
        <p:nvSpPr>
          <p:cNvPr id="4" name="Text 2"/>
          <p:cNvSpPr/>
          <p:nvPr/>
        </p:nvSpPr>
        <p:spPr>
          <a:xfrm>
            <a:off x="631908" y="1151434"/>
            <a:ext cx="10927878" cy="593923"/>
          </a:xfrm>
          <a:prstGeom prst="rect">
            <a:avLst/>
          </a:prstGeom>
          <a:noFill/>
          <a:ln/>
        </p:spPr>
        <p:txBody>
          <a:bodyPr wrap="none" lIns="0" tIns="0" rIns="0" bIns="0" rtlCol="0" anchor="t"/>
          <a:lstStyle/>
          <a:p>
            <a:pPr algn="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النشاط</a:t>
            </a:r>
            <a:r>
              <a:rPr lang="en-US" sz="4000" dirty="0">
                <a:solidFill>
                  <a:srgbClr val="2E3C4E"/>
                </a:solidFill>
                <a:latin typeface="Myriad "/>
                <a:ea typeface="GE SS Two Light" pitchFamily="34" charset="-122"/>
                <a:cs typeface="GE SS Two Light" pitchFamily="34" charset="-120"/>
              </a:rPr>
              <a:t>3.3 </a:t>
            </a:r>
            <a:r>
              <a:rPr lang="ar-SA" sz="4000" dirty="0"/>
              <a:t>—</a:t>
            </a:r>
            <a:r>
              <a:rPr lang="ar-JO" sz="4000" dirty="0"/>
              <a:t> </a:t>
            </a:r>
            <a:r>
              <a:rPr lang="ar-SA" altLang="en-US" sz="3700" dirty="0">
                <a:solidFill>
                  <a:srgbClr val="2E3C4E"/>
                </a:solidFill>
                <a:latin typeface="GE SS Two Light" pitchFamily="34" charset="0"/>
                <a:ea typeface="GE SS Two Light" pitchFamily="34" charset="-122"/>
                <a:cs typeface="GE SS Two Light" pitchFamily="34" charset="-120"/>
              </a:rPr>
              <a:t>قالب خطة التنفيذ </a:t>
            </a:r>
            <a:endParaRPr lang="ar-SA" sz="3700" dirty="0"/>
          </a:p>
        </p:txBody>
      </p:sp>
      <p:graphicFrame>
        <p:nvGraphicFramePr>
          <p:cNvPr id="60" name="Table 0"/>
          <p:cNvGraphicFramePr>
            <a:graphicFrameLocks noGrp="1"/>
          </p:cNvGraphicFramePr>
          <p:nvPr/>
        </p:nvGraphicFramePr>
        <p:xfrm>
          <a:off x="410818" y="1961952"/>
          <a:ext cx="11148970" cy="4544864"/>
        </p:xfrm>
        <a:graphic>
          <a:graphicData uri="http://schemas.openxmlformats.org/drawingml/2006/table">
            <a:tbl>
              <a:tblPr/>
              <a:tblGrid>
                <a:gridCol w="7804279">
                  <a:extLst>
                    <a:ext uri="{9D8B030D-6E8A-4147-A177-3AD203B41FA5}">
                      <a16:colId xmlns:a16="http://schemas.microsoft.com/office/drawing/2014/main" val="20000"/>
                    </a:ext>
                  </a:extLst>
                </a:gridCol>
                <a:gridCol w="3344691">
                  <a:extLst>
                    <a:ext uri="{9D8B030D-6E8A-4147-A177-3AD203B41FA5}">
                      <a16:colId xmlns:a16="http://schemas.microsoft.com/office/drawing/2014/main" val="20001"/>
                    </a:ext>
                  </a:extLst>
                </a:gridCol>
              </a:tblGrid>
              <a:tr h="502223">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التفاصيل التنفيذية المطلوبة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عنصر الخطة</a:t>
                      </a:r>
                      <a:endParaRPr lang="en-US" sz="24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الأنظمة والإجراءات والموارد والقيود الأخرى ذات الصلة بسياق الأونروا.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القيود المؤسسية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الموافقة المستنيرة، السرية، حماية البيانات، عدم التمييز، الشمول، والشفافية.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الضمانات الأخلاقية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مؤشرات المطابقة والإحالة والنتائج ورضا الأطراف.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المؤشرات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المخاطر المحتملة، احتمالها وأثرها وإجراءات التخفيف.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المخاطر وإدارتها</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الفئة/الموقع، عدد الحالات، مدة التجربة، وما سيتم اختباره.</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نطاق التطبيق التجريبي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مراحل التنفيذ والمدة والمسؤوليات.</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الجدول الزمني</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50577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متى يتم اتخاذ قرار بالاستمرار أو التعديل أو التوسع أو الإيقاف؟</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نقاط القرار</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502223">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كيفية متابعة الحالات ونتائج الإحالة وتحديث الخطة بعد التجربة.</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a:t>
                      </a:r>
                      <a:r>
                        <a:rPr lang="ar-JO" sz="2000" dirty="0">
                          <a:solidFill>
                            <a:srgbClr val="384653"/>
                          </a:solidFill>
                          <a:latin typeface="WinSoft Pro" pitchFamily="34" charset="0"/>
                          <a:ea typeface="WinSoft Pro" pitchFamily="34" charset="-122"/>
                          <a:cs typeface="WinSoft Pro" pitchFamily="34" charset="-120"/>
                        </a:rPr>
                        <a:t>لمتابعة </a:t>
                      </a:r>
                      <a:endParaRPr lang="en-US" sz="20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51452820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719226" y="849412"/>
            <a:ext cx="840560" cy="308670"/>
          </a:xfrm>
          <a:prstGeom prst="roundRect">
            <a:avLst>
              <a:gd name="adj" fmla="val 49999"/>
            </a:avLst>
          </a:prstGeom>
          <a:solidFill>
            <a:srgbClr val="D4E9F7"/>
          </a:solidFill>
          <a:ln/>
        </p:spPr>
      </p:sp>
      <p:sp>
        <p:nvSpPr>
          <p:cNvPr id="3" name="Text 1"/>
          <p:cNvSpPr/>
          <p:nvPr/>
        </p:nvSpPr>
        <p:spPr>
          <a:xfrm>
            <a:off x="10231479" y="910332"/>
            <a:ext cx="1206470" cy="186829"/>
          </a:xfrm>
          <a:prstGeom prst="rect">
            <a:avLst/>
          </a:prstGeom>
          <a:noFill/>
          <a:ln/>
        </p:spPr>
        <p:txBody>
          <a:bodyPr wrap="none" lIns="0" tIns="0" rIns="0" bIns="0" rtlCol="0" anchor="t"/>
          <a:lstStyle/>
          <a:p>
            <a:pPr marL="0" indent="0" algn="r" rtl="1">
              <a:lnSpc>
                <a:spcPct val="96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النشاط 3.3</a:t>
            </a:r>
            <a:endParaRPr lang="ar-SA" sz="1250" dirty="0"/>
          </a:p>
        </p:txBody>
      </p:sp>
      <p:sp>
        <p:nvSpPr>
          <p:cNvPr id="4" name="Text 2"/>
          <p:cNvSpPr/>
          <p:nvPr/>
        </p:nvSpPr>
        <p:spPr>
          <a:xfrm>
            <a:off x="1093304" y="1231106"/>
            <a:ext cx="10466482" cy="881260"/>
          </a:xfrm>
          <a:prstGeom prst="rect">
            <a:avLst/>
          </a:prstGeom>
          <a:noFill/>
          <a:ln/>
        </p:spPr>
        <p:txBody>
          <a:bodyPr wrap="none" lIns="0" tIns="0" rIns="0" bIns="0" rtlCol="0" anchor="t"/>
          <a:lstStyle/>
          <a:p>
            <a:pPr algn="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النشاط</a:t>
            </a:r>
            <a:r>
              <a:rPr lang="en-US" sz="4400" dirty="0">
                <a:solidFill>
                  <a:srgbClr val="2E3C4E"/>
                </a:solidFill>
                <a:latin typeface="Myriad "/>
                <a:ea typeface="GE SS Two Light" pitchFamily="34" charset="-122"/>
                <a:cs typeface="GE SS Two Light" pitchFamily="34" charset="-120"/>
              </a:rPr>
              <a:t>3.3 </a:t>
            </a:r>
            <a:r>
              <a:rPr lang="ar-SA" sz="4400" dirty="0"/>
              <a:t>—</a:t>
            </a:r>
            <a:r>
              <a:rPr lang="ar-SA" sz="4400" dirty="0">
                <a:solidFill>
                  <a:srgbClr val="2E3C4E"/>
                </a:solidFill>
                <a:latin typeface="GE SS Two Light" pitchFamily="34" charset="0"/>
                <a:ea typeface="GE SS Two Light" pitchFamily="34" charset="-122"/>
                <a:cs typeface="GE SS Two Light" pitchFamily="34" charset="-120"/>
              </a:rPr>
              <a:t>أدوار ومسؤليات مقترحة – تخضع</a:t>
            </a:r>
            <a:endParaRPr lang="en-US" sz="4400" dirty="0">
              <a:solidFill>
                <a:srgbClr val="2E3C4E"/>
              </a:solidFill>
              <a:latin typeface="GE SS Two Light" pitchFamily="34" charset="0"/>
              <a:ea typeface="GE SS Two Light" pitchFamily="34" charset="-122"/>
              <a:cs typeface="GE SS Two Light" pitchFamily="34" charset="-120"/>
            </a:endParaRPr>
          </a:p>
          <a:p>
            <a:pPr algn="r" rtl="1">
              <a:lnSpc>
                <a:spcPct val="104000"/>
              </a:lnSpc>
            </a:pPr>
            <a:r>
              <a:rPr lang="ar-SA" sz="4400" dirty="0">
                <a:solidFill>
                  <a:srgbClr val="2E3C4E"/>
                </a:solidFill>
                <a:latin typeface="GE SS Two Light" pitchFamily="34" charset="0"/>
                <a:ea typeface="GE SS Two Light" pitchFamily="34" charset="-122"/>
                <a:cs typeface="GE SS Two Light" pitchFamily="34" charset="-120"/>
              </a:rPr>
              <a:t> لسياسات وإجراءات الأونروا.</a:t>
            </a:r>
          </a:p>
        </p:txBody>
      </p:sp>
      <p:graphicFrame>
        <p:nvGraphicFramePr>
          <p:cNvPr id="61" name="Table 0"/>
          <p:cNvGraphicFramePr>
            <a:graphicFrameLocks noGrp="1"/>
          </p:cNvGraphicFramePr>
          <p:nvPr>
            <p:extLst>
              <p:ext uri="{D42A27DB-BD31-4B8C-83A1-F6EECF244321}">
                <p14:modId xmlns:p14="http://schemas.microsoft.com/office/powerpoint/2010/main" val="2343586066"/>
              </p:ext>
            </p:extLst>
          </p:nvPr>
        </p:nvGraphicFramePr>
        <p:xfrm>
          <a:off x="631908" y="2600324"/>
          <a:ext cx="10927878" cy="3971509"/>
        </p:xfrm>
        <a:graphic>
          <a:graphicData uri="http://schemas.openxmlformats.org/drawingml/2006/table">
            <a:tbl>
              <a:tblPr/>
              <a:tblGrid>
                <a:gridCol w="8540667">
                  <a:extLst>
                    <a:ext uri="{9D8B030D-6E8A-4147-A177-3AD203B41FA5}">
                      <a16:colId xmlns:a16="http://schemas.microsoft.com/office/drawing/2014/main" val="20000"/>
                    </a:ext>
                  </a:extLst>
                </a:gridCol>
                <a:gridCol w="2387211">
                  <a:extLst>
                    <a:ext uri="{9D8B030D-6E8A-4147-A177-3AD203B41FA5}">
                      <a16:colId xmlns:a16="http://schemas.microsoft.com/office/drawing/2014/main" val="20001"/>
                    </a:ext>
                  </a:extLst>
                </a:gridCol>
              </a:tblGrid>
              <a:tr h="554084">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المسؤوليات             </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الدور             </a:t>
                      </a:r>
                      <a:endParaRPr lang="en-US" sz="2400" dirty="0">
                        <a:solidFill>
                          <a:schemeClr val="bg1"/>
                        </a:solidFill>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5573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تحليل بيانات الباحث، تحليل متطلبات الوظيفة، إجراء المطابقة، توثيق القرار وتنفيذ الإحالة.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أخصائي التشغيل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5573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دعم الباحث، توضيح الخيارات، متابعة الاحتياجات والإجراءات اللاحقة.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مدير الحالة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5573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تقديم معلومات دقيقة، المشاركة في عملية المطابقة، الموافقة على الإحالة، وتقديم التغذية الراجعة.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الباحث عن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34065">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تقديم متطلبات الوظيفة بدقة، استلام الإحالات، تقديم التغذية الراجعة، والمشاركة في متابعة النتائج.</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صاحب العمل</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55731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مراجعة جودة قرارات المطابقة والإحالة والالتزام بالمعايير.</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المراجع/لجنة الجودة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554084">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متابعة نتائج الإحالات وتحديث السجلات ومؤشرات الأداء.</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مسؤول المتابعة</a:t>
                      </a:r>
                      <a:endParaRPr lang="en-US" sz="2000" dirty="0">
                        <a:latin typeface="WinSoft Pro" charset="0"/>
                        <a:ea typeface="WinSoft Pro" charset="0"/>
                        <a:cs typeface="WinSoft Pro" charset="0"/>
                      </a:endParaRPr>
                    </a:p>
                  </a:txBody>
                  <a:tcPr marL="203116" marR="203116"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333798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0"/>
          <p:cNvSpPr/>
          <p:nvPr/>
        </p:nvSpPr>
        <p:spPr>
          <a:xfrm>
            <a:off x="631908" y="759222"/>
            <a:ext cx="10927878" cy="482501"/>
          </a:xfrm>
          <a:prstGeom prst="rect">
            <a:avLst/>
          </a:prstGeom>
          <a:noFill/>
          <a:ln/>
        </p:spPr>
        <p:txBody>
          <a:bodyPr wrap="none" lIns="0" tIns="0" rIns="0" bIns="0" rtlCol="0" anchor="t"/>
          <a:lstStyle/>
          <a:p>
            <a:pPr algn="r" rtl="1">
              <a:lnSpc>
                <a:spcPct val="104000"/>
              </a:lnSpc>
            </a:pPr>
            <a:r>
              <a:rPr lang="ar-SA" sz="3000" dirty="0">
                <a:solidFill>
                  <a:srgbClr val="2E3C4E"/>
                </a:solidFill>
                <a:latin typeface="GE SS Two Light" pitchFamily="34" charset="0"/>
                <a:ea typeface="GE SS Two Light" pitchFamily="34" charset="-122"/>
                <a:cs typeface="GE SS Two Light" pitchFamily="34" charset="-120"/>
              </a:rPr>
              <a:t>النشاط</a:t>
            </a:r>
            <a:r>
              <a:rPr lang="en-US" sz="3000" dirty="0">
                <a:solidFill>
                  <a:srgbClr val="2E3C4E"/>
                </a:solidFill>
                <a:latin typeface="Myriad "/>
                <a:ea typeface="GE SS Two Light" pitchFamily="34" charset="-122"/>
                <a:cs typeface="GE SS Two Light" pitchFamily="34" charset="-120"/>
              </a:rPr>
              <a:t>3.3</a:t>
            </a:r>
            <a:r>
              <a:rPr lang="en-US" sz="2800" dirty="0"/>
              <a:t> </a:t>
            </a:r>
            <a:r>
              <a:rPr lang="ar-SA" sz="2800" dirty="0"/>
              <a:t>—</a:t>
            </a:r>
            <a:r>
              <a:rPr lang="ar-SA" altLang="en-US" sz="3000" dirty="0">
                <a:solidFill>
                  <a:srgbClr val="2E3C4E"/>
                </a:solidFill>
                <a:latin typeface="GE SS Two Light" pitchFamily="34" charset="0"/>
                <a:ea typeface="GE SS Two Light" pitchFamily="34" charset="-122"/>
                <a:cs typeface="GE SS Two Light" pitchFamily="34" charset="-120"/>
              </a:rPr>
              <a:t>التطبيق التجريبي (</a:t>
            </a:r>
            <a:r>
              <a:rPr lang="ar-SA" altLang="en-US" sz="3000" dirty="0">
                <a:solidFill>
                  <a:srgbClr val="2E3C4E"/>
                </a:solidFill>
                <a:latin typeface="Myriad "/>
                <a:ea typeface="GE SS Two Light" pitchFamily="34" charset="-122"/>
                <a:cs typeface="GE SS Two Light" pitchFamily="34" charset="-120"/>
              </a:rPr>
              <a:t>Pilot</a:t>
            </a:r>
            <a:r>
              <a:rPr lang="ar-SA" altLang="en-US" sz="3000" dirty="0">
                <a:solidFill>
                  <a:srgbClr val="2E3C4E"/>
                </a:solidFill>
                <a:latin typeface="GE SS Two Light" pitchFamily="34" charset="0"/>
                <a:ea typeface="GE SS Two Light" pitchFamily="34" charset="-122"/>
                <a:cs typeface="GE SS Two Light" pitchFamily="34" charset="-120"/>
              </a:rPr>
              <a:t>)</a:t>
            </a:r>
            <a:endParaRPr lang="ar-SA" sz="3000" dirty="0"/>
          </a:p>
        </p:txBody>
      </p:sp>
      <p:sp>
        <p:nvSpPr>
          <p:cNvPr id="8" name="Text 1"/>
          <p:cNvSpPr/>
          <p:nvPr/>
        </p:nvSpPr>
        <p:spPr>
          <a:xfrm>
            <a:off x="22324" y="1432421"/>
            <a:ext cx="11537463" cy="193675"/>
          </a:xfrm>
          <a:prstGeom prst="rect">
            <a:avLst/>
          </a:prstGeom>
          <a:noFill/>
          <a:ln/>
        </p:spPr>
        <p:txBody>
          <a:bodyPr wrap="none" lIns="0" tIns="0" rIns="0" bIns="0" rtlCol="0" anchor="t"/>
          <a:lstStyle/>
          <a:p>
            <a:pPr marL="0" indent="0" algn="r" rtl="1">
              <a:lnSpc>
                <a:spcPct val="110000"/>
              </a:lnSpc>
              <a:buNone/>
            </a:pPr>
            <a:r>
              <a:rPr lang="ar-SA" altLang="en-US" sz="2400" dirty="0">
                <a:solidFill>
                  <a:srgbClr val="384653"/>
                </a:solidFill>
                <a:latin typeface="WinSoft Pro Medium" pitchFamily="34" charset="0"/>
                <a:ea typeface="WinSoft Pro Medium" pitchFamily="34" charset="-122"/>
                <a:cs typeface="WinSoft Pro Medium" pitchFamily="34" charset="-120"/>
              </a:rPr>
              <a:t>تحدد المجموعة:</a:t>
            </a:r>
            <a:endParaRPr lang="ar-SA" sz="2400" dirty="0"/>
          </a:p>
        </p:txBody>
      </p:sp>
      <p:sp>
        <p:nvSpPr>
          <p:cNvPr id="9" name="Text 2"/>
          <p:cNvSpPr/>
          <p:nvPr/>
        </p:nvSpPr>
        <p:spPr>
          <a:xfrm>
            <a:off x="11266404" y="2034282"/>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01</a:t>
            </a:r>
            <a:endParaRPr lang="en-US" sz="1150" dirty="0">
              <a:latin typeface="Arial" panose="020B0604020202020204" pitchFamily="34" charset="0"/>
              <a:cs typeface="Arial" panose="020B0604020202020204" pitchFamily="34" charset="0"/>
            </a:endParaRPr>
          </a:p>
        </p:txBody>
      </p:sp>
      <p:sp>
        <p:nvSpPr>
          <p:cNvPr id="10" name="Shape 3"/>
          <p:cNvSpPr/>
          <p:nvPr/>
        </p:nvSpPr>
        <p:spPr>
          <a:xfrm>
            <a:off x="6143571" y="2264470"/>
            <a:ext cx="5416216" cy="19050"/>
          </a:xfrm>
          <a:prstGeom prst="rect">
            <a:avLst/>
          </a:prstGeom>
          <a:solidFill>
            <a:srgbClr val="00AEEF"/>
          </a:solidFill>
          <a:ln/>
        </p:spPr>
      </p:sp>
      <p:sp>
        <p:nvSpPr>
          <p:cNvPr id="11" name="Text 4"/>
          <p:cNvSpPr/>
          <p:nvPr/>
        </p:nvSpPr>
        <p:spPr>
          <a:xfrm>
            <a:off x="6153999" y="2350412"/>
            <a:ext cx="5416216" cy="241201"/>
          </a:xfrm>
          <a:prstGeom prst="rect">
            <a:avLst/>
          </a:prstGeom>
          <a:noFill/>
          <a:ln/>
        </p:spPr>
        <p:txBody>
          <a:bodyPr wrap="none" lIns="0" tIns="0" rIns="0" bIns="0" rtlCol="0" anchor="t"/>
          <a:lstStyle/>
          <a:p>
            <a:pPr algn="r" rtl="1">
              <a:lnSpc>
                <a:spcPct val="104000"/>
              </a:lnSpc>
            </a:pPr>
            <a:r>
              <a:rPr lang="ar-SA" altLang="en-US" sz="2400" dirty="0">
                <a:latin typeface="WinSoft Pro" panose="020B0600060200000000" pitchFamily="34" charset="-79"/>
                <a:cs typeface="WinSoft Pro" panose="020B0600060200000000" pitchFamily="34" charset="-79"/>
              </a:rPr>
              <a:t>موقع/وحدة التطبيق</a:t>
            </a:r>
            <a:endParaRPr lang="ar-SA" sz="2400" dirty="0">
              <a:latin typeface="WinSoft Pro" panose="020B0600060200000000" pitchFamily="34" charset="-79"/>
              <a:cs typeface="WinSoft Pro" panose="020B0600060200000000" pitchFamily="34" charset="-79"/>
            </a:endParaRPr>
          </a:p>
        </p:txBody>
      </p:sp>
      <p:sp>
        <p:nvSpPr>
          <p:cNvPr id="12" name="Text 5"/>
          <p:cNvSpPr/>
          <p:nvPr/>
        </p:nvSpPr>
        <p:spPr>
          <a:xfrm>
            <a:off x="5754841" y="2034282"/>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02</a:t>
            </a:r>
            <a:endParaRPr lang="en-US" sz="1150" dirty="0">
              <a:latin typeface="Arial" panose="020B0604020202020204" pitchFamily="34" charset="0"/>
              <a:cs typeface="Arial" panose="020B0604020202020204" pitchFamily="34" charset="0"/>
            </a:endParaRPr>
          </a:p>
        </p:txBody>
      </p:sp>
      <p:sp>
        <p:nvSpPr>
          <p:cNvPr id="13" name="Shape 6"/>
          <p:cNvSpPr/>
          <p:nvPr/>
        </p:nvSpPr>
        <p:spPr>
          <a:xfrm>
            <a:off x="631908" y="2264470"/>
            <a:ext cx="5416315" cy="19050"/>
          </a:xfrm>
          <a:prstGeom prst="rect">
            <a:avLst/>
          </a:prstGeom>
          <a:solidFill>
            <a:srgbClr val="00AEEF"/>
          </a:solidFill>
          <a:ln/>
        </p:spPr>
      </p:sp>
      <p:sp>
        <p:nvSpPr>
          <p:cNvPr id="14" name="Text 7"/>
          <p:cNvSpPr/>
          <p:nvPr/>
        </p:nvSpPr>
        <p:spPr>
          <a:xfrm>
            <a:off x="631907" y="2350095"/>
            <a:ext cx="5416315" cy="193675"/>
          </a:xfrm>
          <a:prstGeom prst="rect">
            <a:avLst/>
          </a:prstGeom>
          <a:noFill/>
          <a:ln/>
        </p:spPr>
        <p:txBody>
          <a:bodyPr wrap="none" lIns="0" tIns="0" rIns="0" bIns="0" rtlCol="0" anchor="t"/>
          <a:lstStyle/>
          <a:p>
            <a:pPr indent="0" algn="r" rtl="1">
              <a:lnSpc>
                <a:spcPct val="104000"/>
              </a:lnSpc>
              <a:buNone/>
            </a:pPr>
            <a:r>
              <a:rPr lang="ar-SA" altLang="en-US" sz="2400" dirty="0">
                <a:latin typeface="WinSoft Pro" panose="020B0600060200000000" pitchFamily="34" charset="-79"/>
                <a:cs typeface="WinSoft Pro" panose="020B0600060200000000" pitchFamily="34" charset="-79"/>
              </a:rPr>
              <a:t>الفئة المستهدفة</a:t>
            </a:r>
            <a:endParaRPr lang="ar-SA" sz="2400" dirty="0">
              <a:latin typeface="WinSoft Pro" panose="020B0600060200000000" pitchFamily="34" charset="-79"/>
              <a:cs typeface="WinSoft Pro" panose="020B0600060200000000" pitchFamily="34" charset="-79"/>
            </a:endParaRPr>
          </a:p>
        </p:txBody>
      </p:sp>
      <p:sp>
        <p:nvSpPr>
          <p:cNvPr id="15" name="Text 8"/>
          <p:cNvSpPr/>
          <p:nvPr/>
        </p:nvSpPr>
        <p:spPr>
          <a:xfrm>
            <a:off x="11266404" y="2822377"/>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03</a:t>
            </a:r>
            <a:endParaRPr lang="en-US" sz="1150" dirty="0">
              <a:latin typeface="Arial" panose="020B0604020202020204" pitchFamily="34" charset="0"/>
              <a:cs typeface="Arial" panose="020B0604020202020204" pitchFamily="34" charset="0"/>
            </a:endParaRPr>
          </a:p>
        </p:txBody>
      </p:sp>
      <p:sp>
        <p:nvSpPr>
          <p:cNvPr id="16" name="Shape 9"/>
          <p:cNvSpPr/>
          <p:nvPr/>
        </p:nvSpPr>
        <p:spPr>
          <a:xfrm>
            <a:off x="6143571" y="3052564"/>
            <a:ext cx="5416216" cy="19050"/>
          </a:xfrm>
          <a:prstGeom prst="rect">
            <a:avLst/>
          </a:prstGeom>
          <a:solidFill>
            <a:srgbClr val="00AEEF"/>
          </a:solidFill>
          <a:ln/>
        </p:spPr>
      </p:sp>
      <p:sp>
        <p:nvSpPr>
          <p:cNvPr id="17" name="Text 10"/>
          <p:cNvSpPr/>
          <p:nvPr/>
        </p:nvSpPr>
        <p:spPr>
          <a:xfrm>
            <a:off x="6143571" y="3163987"/>
            <a:ext cx="5416216" cy="241201"/>
          </a:xfrm>
          <a:prstGeom prst="rect">
            <a:avLst/>
          </a:prstGeom>
          <a:noFill/>
          <a:ln/>
        </p:spPr>
        <p:txBody>
          <a:bodyPr wrap="none" lIns="0" tIns="0" rIns="0" bIns="0" rtlCol="0" anchor="t"/>
          <a:lstStyle/>
          <a:p>
            <a:pPr marL="0" indent="0" algn="r" rtl="1">
              <a:lnSpc>
                <a:spcPct val="104000"/>
              </a:lnSpc>
              <a:buNone/>
            </a:pPr>
            <a:r>
              <a:rPr lang="ar-SA" altLang="en-US" sz="2400" dirty="0">
                <a:latin typeface="WinSoft Pro" panose="020B0600060200000000" pitchFamily="34" charset="-79"/>
                <a:cs typeface="WinSoft Pro" panose="020B0600060200000000" pitchFamily="34" charset="-79"/>
              </a:rPr>
              <a:t>عدد الحالات التي ستخضع للتجربة</a:t>
            </a:r>
            <a:endParaRPr lang="ar-SA" sz="2400" dirty="0">
              <a:latin typeface="WinSoft Pro" panose="020B0600060200000000" pitchFamily="34" charset="-79"/>
              <a:cs typeface="WinSoft Pro" panose="020B0600060200000000" pitchFamily="34" charset="-79"/>
            </a:endParaRPr>
          </a:p>
        </p:txBody>
      </p:sp>
      <p:sp>
        <p:nvSpPr>
          <p:cNvPr id="18" name="Text 11"/>
          <p:cNvSpPr/>
          <p:nvPr/>
        </p:nvSpPr>
        <p:spPr>
          <a:xfrm>
            <a:off x="5754841" y="2822377"/>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04</a:t>
            </a:r>
            <a:endParaRPr lang="en-US" sz="1150" dirty="0">
              <a:latin typeface="Arial" panose="020B0604020202020204" pitchFamily="34" charset="0"/>
              <a:cs typeface="Arial" panose="020B0604020202020204" pitchFamily="34" charset="0"/>
            </a:endParaRPr>
          </a:p>
        </p:txBody>
      </p:sp>
      <p:sp>
        <p:nvSpPr>
          <p:cNvPr id="19" name="Shape 12"/>
          <p:cNvSpPr/>
          <p:nvPr/>
        </p:nvSpPr>
        <p:spPr>
          <a:xfrm>
            <a:off x="631908" y="3052564"/>
            <a:ext cx="5416315" cy="19050"/>
          </a:xfrm>
          <a:prstGeom prst="rect">
            <a:avLst/>
          </a:prstGeom>
          <a:solidFill>
            <a:srgbClr val="00AEEF"/>
          </a:solidFill>
          <a:ln/>
        </p:spPr>
      </p:sp>
      <p:sp>
        <p:nvSpPr>
          <p:cNvPr id="20" name="Text 13"/>
          <p:cNvSpPr/>
          <p:nvPr/>
        </p:nvSpPr>
        <p:spPr>
          <a:xfrm>
            <a:off x="631908" y="3163987"/>
            <a:ext cx="5416315" cy="241201"/>
          </a:xfrm>
          <a:prstGeom prst="rect">
            <a:avLst/>
          </a:prstGeom>
          <a:noFill/>
          <a:ln/>
        </p:spPr>
        <p:txBody>
          <a:bodyPr wrap="none" lIns="0" tIns="0" rIns="0" bIns="0" rtlCol="0" anchor="t"/>
          <a:lstStyle/>
          <a:p>
            <a:pPr algn="r" rtl="1">
              <a:lnSpc>
                <a:spcPct val="104000"/>
              </a:lnSpc>
            </a:pPr>
            <a:r>
              <a:rPr lang="ar-SA" sz="2400" dirty="0">
                <a:latin typeface="WinSoft Pro" panose="020B0600060200000000" pitchFamily="34" charset="-79"/>
                <a:cs typeface="WinSoft Pro" panose="020B0600060200000000" pitchFamily="34" charset="-79"/>
              </a:rPr>
              <a:t>مدة التطبيق</a:t>
            </a:r>
            <a:endParaRPr lang="ar-SA" dirty="0">
              <a:latin typeface="WinSoft Pro" panose="020B0600060200000000" pitchFamily="34" charset="-79"/>
              <a:cs typeface="WinSoft Pro" panose="020B0600060200000000" pitchFamily="34" charset="-79"/>
            </a:endParaRPr>
          </a:p>
        </p:txBody>
      </p:sp>
      <p:sp>
        <p:nvSpPr>
          <p:cNvPr id="21" name="Text 14"/>
          <p:cNvSpPr/>
          <p:nvPr/>
        </p:nvSpPr>
        <p:spPr>
          <a:xfrm>
            <a:off x="11266404" y="3610471"/>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05</a:t>
            </a:r>
            <a:endParaRPr lang="en-US" sz="1150" dirty="0">
              <a:latin typeface="Arial" panose="020B0604020202020204" pitchFamily="34" charset="0"/>
              <a:cs typeface="Arial" panose="020B0604020202020204" pitchFamily="34" charset="0"/>
            </a:endParaRPr>
          </a:p>
        </p:txBody>
      </p:sp>
      <p:sp>
        <p:nvSpPr>
          <p:cNvPr id="22" name="Shape 15"/>
          <p:cNvSpPr/>
          <p:nvPr/>
        </p:nvSpPr>
        <p:spPr>
          <a:xfrm>
            <a:off x="6143571" y="3840659"/>
            <a:ext cx="5416216" cy="19050"/>
          </a:xfrm>
          <a:prstGeom prst="rect">
            <a:avLst/>
          </a:prstGeom>
          <a:solidFill>
            <a:srgbClr val="00AEEF"/>
          </a:solidFill>
          <a:ln/>
        </p:spPr>
      </p:sp>
      <p:sp>
        <p:nvSpPr>
          <p:cNvPr id="23" name="Text 16"/>
          <p:cNvSpPr/>
          <p:nvPr/>
        </p:nvSpPr>
        <p:spPr>
          <a:xfrm>
            <a:off x="6143571" y="3952081"/>
            <a:ext cx="5416216" cy="482402"/>
          </a:xfrm>
          <a:prstGeom prst="rect">
            <a:avLst/>
          </a:prstGeom>
          <a:noFill/>
          <a:ln/>
        </p:spPr>
        <p:txBody>
          <a:bodyPr wrap="square" lIns="0" tIns="0" rIns="0" bIns="0" rtlCol="0" anchor="t">
            <a:normAutofit/>
          </a:bodyPr>
          <a:lstStyle/>
          <a:p>
            <a:pPr lvl="0" algn="r" rtl="1"/>
            <a:r>
              <a:rPr lang="ar-SA" sz="2400" dirty="0">
                <a:latin typeface="WinSoft Pro" panose="020B0600060200000000" pitchFamily="34" charset="-79"/>
                <a:cs typeface="WinSoft Pro" panose="020B0600060200000000" pitchFamily="34" charset="-79"/>
              </a:rPr>
              <a:t>نوع الوظائف أو الخدمات المستهدفة. </a:t>
            </a:r>
            <a:endParaRPr lang="en-US" sz="2400" dirty="0">
              <a:latin typeface="WinSoft Pro" panose="020B0600060200000000" pitchFamily="34" charset="-79"/>
              <a:cs typeface="WinSoft Pro" panose="020B0600060200000000" pitchFamily="34" charset="-79"/>
            </a:endParaRPr>
          </a:p>
        </p:txBody>
      </p:sp>
      <p:sp>
        <p:nvSpPr>
          <p:cNvPr id="24" name="Text 17"/>
          <p:cNvSpPr/>
          <p:nvPr/>
        </p:nvSpPr>
        <p:spPr>
          <a:xfrm>
            <a:off x="5754841" y="3610471"/>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06</a:t>
            </a:r>
            <a:endParaRPr lang="en-US" sz="1150" dirty="0">
              <a:latin typeface="Arial" panose="020B0604020202020204" pitchFamily="34" charset="0"/>
              <a:cs typeface="Arial" panose="020B0604020202020204" pitchFamily="34" charset="0"/>
            </a:endParaRPr>
          </a:p>
        </p:txBody>
      </p:sp>
      <p:sp>
        <p:nvSpPr>
          <p:cNvPr id="25" name="Shape 18"/>
          <p:cNvSpPr/>
          <p:nvPr/>
        </p:nvSpPr>
        <p:spPr>
          <a:xfrm>
            <a:off x="631908" y="3840659"/>
            <a:ext cx="5416315" cy="19050"/>
          </a:xfrm>
          <a:prstGeom prst="rect">
            <a:avLst/>
          </a:prstGeom>
          <a:solidFill>
            <a:srgbClr val="00AEEF"/>
          </a:solidFill>
          <a:ln/>
        </p:spPr>
      </p:sp>
      <p:sp>
        <p:nvSpPr>
          <p:cNvPr id="26" name="Text 19"/>
          <p:cNvSpPr/>
          <p:nvPr/>
        </p:nvSpPr>
        <p:spPr>
          <a:xfrm>
            <a:off x="631908" y="3952081"/>
            <a:ext cx="5416315" cy="241201"/>
          </a:xfrm>
          <a:prstGeom prst="rect">
            <a:avLst/>
          </a:prstGeom>
          <a:noFill/>
          <a:ln/>
        </p:spPr>
        <p:txBody>
          <a:bodyPr wrap="none" lIns="0" tIns="0" rIns="0" bIns="0" rtlCol="0" anchor="t"/>
          <a:lstStyle/>
          <a:p>
            <a:pPr lvl="0" algn="r" rtl="1"/>
            <a:r>
              <a:rPr lang="ar-SA" sz="2400" dirty="0">
                <a:latin typeface="WinSoft Pro" panose="020B0600060200000000" pitchFamily="34" charset="-79"/>
                <a:cs typeface="WinSoft Pro" panose="020B0600060200000000" pitchFamily="34" charset="-79"/>
              </a:rPr>
              <a:t>الفريق المسؤول عن التطبيق. </a:t>
            </a:r>
            <a:endParaRPr lang="en-US" sz="2400" dirty="0">
              <a:latin typeface="WinSoft Pro" panose="020B0600060200000000" pitchFamily="34" charset="-79"/>
              <a:cs typeface="WinSoft Pro" panose="020B0600060200000000" pitchFamily="34" charset="-79"/>
            </a:endParaRPr>
          </a:p>
        </p:txBody>
      </p:sp>
      <p:sp>
        <p:nvSpPr>
          <p:cNvPr id="27" name="Text 20"/>
          <p:cNvSpPr/>
          <p:nvPr/>
        </p:nvSpPr>
        <p:spPr>
          <a:xfrm>
            <a:off x="11266404" y="4639766"/>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07</a:t>
            </a:r>
            <a:endParaRPr lang="en-US" sz="1150" dirty="0">
              <a:latin typeface="Arial" panose="020B0604020202020204" pitchFamily="34" charset="0"/>
              <a:cs typeface="Arial" panose="020B0604020202020204" pitchFamily="34" charset="0"/>
            </a:endParaRPr>
          </a:p>
        </p:txBody>
      </p:sp>
      <p:sp>
        <p:nvSpPr>
          <p:cNvPr id="28" name="Shape 21"/>
          <p:cNvSpPr/>
          <p:nvPr/>
        </p:nvSpPr>
        <p:spPr>
          <a:xfrm>
            <a:off x="6143571" y="4869954"/>
            <a:ext cx="5416216" cy="19050"/>
          </a:xfrm>
          <a:prstGeom prst="rect">
            <a:avLst/>
          </a:prstGeom>
          <a:solidFill>
            <a:srgbClr val="00AEEF"/>
          </a:solidFill>
          <a:ln/>
        </p:spPr>
      </p:sp>
      <p:sp>
        <p:nvSpPr>
          <p:cNvPr id="29" name="Text 22"/>
          <p:cNvSpPr/>
          <p:nvPr/>
        </p:nvSpPr>
        <p:spPr>
          <a:xfrm>
            <a:off x="5754841" y="4639766"/>
            <a:ext cx="293383" cy="183356"/>
          </a:xfrm>
          <a:prstGeom prst="rect">
            <a:avLst/>
          </a:prstGeom>
          <a:noFill/>
          <a:ln/>
        </p:spPr>
        <p:txBody>
          <a:bodyPr wrap="none" lIns="0" tIns="0" rIns="0" bIns="0" rtlCol="0" anchor="ctr"/>
          <a:lstStyle/>
          <a:p>
            <a:pPr marL="0" indent="0" algn="r" rtl="1">
              <a:lnSpc>
                <a:spcPct val="100000"/>
              </a:lnSpc>
              <a:buNone/>
            </a:pPr>
            <a:r>
              <a:rPr lang="en-US" sz="1150" dirty="0">
                <a:solidFill>
                  <a:srgbClr val="384653"/>
                </a:solidFill>
                <a:latin typeface="Arial" panose="020B0604020202020204" pitchFamily="34" charset="0"/>
                <a:ea typeface="GE SS Two Light" pitchFamily="34" charset="-122"/>
                <a:cs typeface="Arial" panose="020B0604020202020204" pitchFamily="34" charset="0"/>
              </a:rPr>
              <a:t>08</a:t>
            </a:r>
            <a:endParaRPr lang="en-US" sz="1150" dirty="0">
              <a:latin typeface="Arial" panose="020B0604020202020204" pitchFamily="34" charset="0"/>
              <a:cs typeface="Arial" panose="020B0604020202020204" pitchFamily="34" charset="0"/>
            </a:endParaRPr>
          </a:p>
        </p:txBody>
      </p:sp>
      <p:sp>
        <p:nvSpPr>
          <p:cNvPr id="30" name="Shape 23"/>
          <p:cNvSpPr/>
          <p:nvPr/>
        </p:nvSpPr>
        <p:spPr>
          <a:xfrm>
            <a:off x="631908" y="4869954"/>
            <a:ext cx="5416315" cy="19050"/>
          </a:xfrm>
          <a:prstGeom prst="rect">
            <a:avLst/>
          </a:prstGeom>
          <a:solidFill>
            <a:srgbClr val="00AEEF"/>
          </a:solidFill>
          <a:ln/>
        </p:spPr>
      </p:sp>
      <p:sp>
        <p:nvSpPr>
          <p:cNvPr id="32" name="Shape 25"/>
          <p:cNvSpPr/>
          <p:nvPr/>
        </p:nvSpPr>
        <p:spPr>
          <a:xfrm>
            <a:off x="11540737" y="5690592"/>
            <a:ext cx="19050" cy="408186"/>
          </a:xfrm>
          <a:prstGeom prst="roundRect">
            <a:avLst>
              <a:gd name="adj" fmla="val 49999"/>
            </a:avLst>
          </a:prstGeom>
          <a:solidFill>
            <a:srgbClr val="75BAE6"/>
          </a:solidFill>
          <a:ln/>
        </p:spPr>
      </p:sp>
      <p:sp>
        <p:nvSpPr>
          <p:cNvPr id="33" name="Rectangle 32"/>
          <p:cNvSpPr/>
          <p:nvPr/>
        </p:nvSpPr>
        <p:spPr>
          <a:xfrm>
            <a:off x="9384161" y="4834435"/>
            <a:ext cx="2398413" cy="646331"/>
          </a:xfrm>
          <a:prstGeom prst="rect">
            <a:avLst/>
          </a:prstGeom>
        </p:spPr>
        <p:txBody>
          <a:bodyPr wrap="none">
            <a:spAutoFit/>
          </a:bodyPr>
          <a:lstStyle/>
          <a:p>
            <a:pPr lvl="0" algn="just" rtl="1">
              <a:lnSpc>
                <a:spcPct val="150000"/>
              </a:lnSpc>
              <a:spcAft>
                <a:spcPts val="0"/>
              </a:spcAft>
              <a:buSzPts val="1000"/>
            </a:pPr>
            <a:r>
              <a:rPr lang="ar-SA" sz="2400" dirty="0">
                <a:latin typeface="WinSoft Pro" panose="020B0600060200000000" pitchFamily="34" charset="-79"/>
                <a:ea typeface="Noto Sans Symbols"/>
                <a:cs typeface="WinSoft Pro" panose="020B0600060200000000" pitchFamily="34" charset="-79"/>
              </a:rPr>
              <a:t>ما الذي سيتم اختباره. </a:t>
            </a:r>
            <a:endParaRPr lang="en-US" sz="2400" dirty="0">
              <a:latin typeface="WinSoft Pro" panose="020B0600060200000000" pitchFamily="34" charset="-79"/>
              <a:ea typeface="Noto Sans Symbols"/>
              <a:cs typeface="WinSoft Pro" panose="020B0600060200000000" pitchFamily="34" charset="-79"/>
            </a:endParaRPr>
          </a:p>
        </p:txBody>
      </p:sp>
      <p:sp>
        <p:nvSpPr>
          <p:cNvPr id="34" name="Rectangle 33"/>
          <p:cNvSpPr/>
          <p:nvPr/>
        </p:nvSpPr>
        <p:spPr>
          <a:xfrm>
            <a:off x="1925750" y="4863108"/>
            <a:ext cx="4217821" cy="646331"/>
          </a:xfrm>
          <a:prstGeom prst="rect">
            <a:avLst/>
          </a:prstGeom>
        </p:spPr>
        <p:txBody>
          <a:bodyPr wrap="none">
            <a:spAutoFit/>
          </a:bodyPr>
          <a:lstStyle/>
          <a:p>
            <a:pPr lvl="0" algn="just" rtl="1">
              <a:lnSpc>
                <a:spcPct val="150000"/>
              </a:lnSpc>
              <a:spcAft>
                <a:spcPts val="0"/>
              </a:spcAft>
              <a:buSzPts val="1000"/>
            </a:pPr>
            <a:r>
              <a:rPr lang="ar-SA" sz="2400" dirty="0">
                <a:latin typeface="WinSoft Pro" panose="020B0600060200000000" pitchFamily="34" charset="-79"/>
                <a:ea typeface="Noto Sans Symbols"/>
                <a:cs typeface="WinSoft Pro" panose="020B0600060200000000" pitchFamily="34" charset="-79"/>
              </a:rPr>
              <a:t>البيانات التي سيتم جمعها أثناء التجربة. </a:t>
            </a:r>
            <a:endParaRPr lang="en-US" sz="2400" dirty="0">
              <a:latin typeface="WinSoft Pro" panose="020B0600060200000000" pitchFamily="34" charset="-79"/>
              <a:ea typeface="Noto Sans Symbols"/>
              <a:cs typeface="WinSoft Pro" panose="020B0600060200000000" pitchFamily="34" charset="-79"/>
            </a:endParaRPr>
          </a:p>
        </p:txBody>
      </p:sp>
    </p:spTree>
    <p:extLst>
      <p:ext uri="{BB962C8B-B14F-4D97-AF65-F5344CB8AC3E}">
        <p14:creationId xmlns:p14="http://schemas.microsoft.com/office/powerpoint/2010/main" val="167356427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12688" y="819448"/>
            <a:ext cx="747098" cy="274241"/>
          </a:xfrm>
          <a:prstGeom prst="roundRect">
            <a:avLst>
              <a:gd name="adj" fmla="val 49999"/>
            </a:avLst>
          </a:prstGeom>
          <a:solidFill>
            <a:srgbClr val="D4E9F7"/>
          </a:solidFill>
          <a:ln/>
        </p:spPr>
      </p:sp>
      <p:sp>
        <p:nvSpPr>
          <p:cNvPr id="3" name="Text 1"/>
          <p:cNvSpPr/>
          <p:nvPr/>
        </p:nvSpPr>
        <p:spPr>
          <a:xfrm>
            <a:off x="10311348" y="873522"/>
            <a:ext cx="1140193" cy="166092"/>
          </a:xfrm>
          <a:prstGeom prst="rect">
            <a:avLst/>
          </a:prstGeom>
          <a:noFill/>
          <a:ln/>
        </p:spPr>
        <p:txBody>
          <a:bodyPr wrap="none" lIns="0" tIns="0" rIns="0" bIns="0" rtlCol="0" anchor="t"/>
          <a:lstStyle/>
          <a:p>
            <a:pPr marL="0" indent="0" algn="r" rtl="1">
              <a:lnSpc>
                <a:spcPct val="96000"/>
              </a:lnSpc>
              <a:buNone/>
            </a:pPr>
            <a:r>
              <a:rPr lang="ar-SA" altLang="en-US" sz="1100" dirty="0">
                <a:solidFill>
                  <a:srgbClr val="384653"/>
                </a:solidFill>
                <a:latin typeface="WinSoft Pro Medium" pitchFamily="34" charset="0"/>
                <a:ea typeface="WinSoft Pro Medium" pitchFamily="34" charset="-122"/>
                <a:cs typeface="WinSoft Pro Medium" pitchFamily="34" charset="-120"/>
              </a:rPr>
              <a:t>النشاط 3.3</a:t>
            </a:r>
            <a:endParaRPr lang="ar-SA" sz="1100" dirty="0"/>
          </a:p>
        </p:txBody>
      </p:sp>
      <p:sp>
        <p:nvSpPr>
          <p:cNvPr id="4" name="Text 2"/>
          <p:cNvSpPr/>
          <p:nvPr/>
        </p:nvSpPr>
        <p:spPr>
          <a:xfrm>
            <a:off x="631908" y="1151434"/>
            <a:ext cx="10927878" cy="593923"/>
          </a:xfrm>
          <a:prstGeom prst="rect">
            <a:avLst/>
          </a:prstGeom>
          <a:noFill/>
          <a:ln/>
        </p:spPr>
        <p:txBody>
          <a:bodyPr wrap="none" lIns="0" tIns="0" rIns="0" bIns="0" rtlCol="0" anchor="t"/>
          <a:lstStyle/>
          <a:p>
            <a:pPr algn="r" rtl="1">
              <a:lnSpc>
                <a:spcPct val="104000"/>
              </a:lnSpc>
            </a:pPr>
            <a:r>
              <a:rPr lang="ar-SA" sz="4000" dirty="0">
                <a:solidFill>
                  <a:srgbClr val="2E3C4E"/>
                </a:solidFill>
                <a:latin typeface="GE SS Two Light" pitchFamily="34" charset="0"/>
                <a:ea typeface="GE SS Two Light" pitchFamily="34" charset="-122"/>
                <a:cs typeface="GE SS Two Light" pitchFamily="34" charset="-120"/>
              </a:rPr>
              <a:t>النشاط</a:t>
            </a:r>
            <a:r>
              <a:rPr lang="en-US" sz="3600" dirty="0"/>
              <a:t>3.3 </a:t>
            </a:r>
            <a:r>
              <a:rPr lang="ar-SA" sz="3600" dirty="0"/>
              <a:t>—</a:t>
            </a:r>
            <a:r>
              <a:rPr lang="ar-SA" altLang="en-US" sz="3700" dirty="0">
                <a:solidFill>
                  <a:srgbClr val="2E3C4E"/>
                </a:solidFill>
                <a:latin typeface="GE SS Two Light" pitchFamily="34" charset="0"/>
                <a:ea typeface="GE SS Two Light" pitchFamily="34" charset="-122"/>
                <a:cs typeface="GE SS Two Light" pitchFamily="34" charset="-120"/>
              </a:rPr>
              <a:t>مثال: خطة التطبيق التجريبي</a:t>
            </a:r>
            <a:endParaRPr lang="ar-SA" sz="3700" dirty="0"/>
          </a:p>
        </p:txBody>
      </p:sp>
      <p:graphicFrame>
        <p:nvGraphicFramePr>
          <p:cNvPr id="63" name="Table 0"/>
          <p:cNvGraphicFramePr>
            <a:graphicFrameLocks noGrp="1"/>
          </p:cNvGraphicFramePr>
          <p:nvPr/>
        </p:nvGraphicFramePr>
        <p:xfrm>
          <a:off x="631908" y="1961952"/>
          <a:ext cx="10927878" cy="4063702"/>
        </p:xfrm>
        <a:graphic>
          <a:graphicData uri="http://schemas.openxmlformats.org/drawingml/2006/table">
            <a:tbl>
              <a:tblPr/>
              <a:tblGrid>
                <a:gridCol w="5463939">
                  <a:extLst>
                    <a:ext uri="{9D8B030D-6E8A-4147-A177-3AD203B41FA5}">
                      <a16:colId xmlns:a16="http://schemas.microsoft.com/office/drawing/2014/main" val="20000"/>
                    </a:ext>
                  </a:extLst>
                </a:gridCol>
                <a:gridCol w="5463939">
                  <a:extLst>
                    <a:ext uri="{9D8B030D-6E8A-4147-A177-3AD203B41FA5}">
                      <a16:colId xmlns:a16="http://schemas.microsoft.com/office/drawing/2014/main" val="20001"/>
                    </a:ext>
                  </a:extLst>
                </a:gridCol>
              </a:tblGrid>
              <a:tr h="449053">
                <a:tc>
                  <a:txBody>
                    <a:bodyPr/>
                    <a:lstStyle/>
                    <a:p>
                      <a:pPr marL="0" indent="0" algn="r" rtl="1">
                        <a:buNone/>
                      </a:pPr>
                      <a:r>
                        <a:rPr lang="en-US" sz="2800" b="1" dirty="0">
                          <a:solidFill>
                            <a:schemeClr val="bg1"/>
                          </a:solidFill>
                          <a:latin typeface="WinSoft Pro" pitchFamily="34" charset="0"/>
                          <a:ea typeface="WinSoft Pro" pitchFamily="34" charset="-122"/>
                          <a:cs typeface="WinSoft Pro" pitchFamily="34" charset="-120"/>
                        </a:rPr>
                        <a:t>الخطة</a:t>
                      </a:r>
                      <a:endParaRPr lang="en-US" sz="28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800" b="1" dirty="0">
                          <a:solidFill>
                            <a:schemeClr val="bg1"/>
                          </a:solidFill>
                          <a:latin typeface="WinSoft Pro" pitchFamily="34" charset="0"/>
                          <a:ea typeface="WinSoft Pro" pitchFamily="34" charset="-122"/>
                          <a:cs typeface="WinSoft Pro" pitchFamily="34" charset="-120"/>
                        </a:rPr>
                        <a:t>عنصر Pilot</a:t>
                      </a:r>
                      <a:endParaRPr lang="en-US" sz="2800" dirty="0">
                        <a:solidFill>
                          <a:schemeClr val="bg1"/>
                        </a:solidFill>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الموقع</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الفئة المستهدفة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عدد الحالات التي ستخضع للتجربة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مدة التجربة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نوع الوظائف أو الخدمات المستهدفة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الفريق المسؤول عن التطبيق</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52228">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ما الذي سيتم اختباره</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49053">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البيانات التي سيتم جمعها أثناء التجربة</a:t>
                      </a:r>
                      <a:endParaRPr lang="en-US" sz="2400" dirty="0">
                        <a:latin typeface="WinSoft Pro" charset="0"/>
                        <a:ea typeface="WinSoft Pro" charset="0"/>
                        <a:cs typeface="WinSoft Pro" charset="0"/>
                      </a:endParaRPr>
                    </a:p>
                  </a:txBody>
                  <a:tcPr marL="180548" marR="180548"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80206964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25864" y="714970"/>
            <a:ext cx="933923" cy="342999"/>
          </a:xfrm>
          <a:prstGeom prst="roundRect">
            <a:avLst>
              <a:gd name="adj" fmla="val 49999"/>
            </a:avLst>
          </a:prstGeom>
          <a:solidFill>
            <a:srgbClr val="D4E9F7"/>
          </a:solidFill>
          <a:ln/>
        </p:spPr>
      </p:sp>
      <p:sp>
        <p:nvSpPr>
          <p:cNvPr id="3" name="Text 1"/>
          <p:cNvSpPr/>
          <p:nvPr/>
        </p:nvSpPr>
        <p:spPr>
          <a:xfrm>
            <a:off x="10151610" y="782637"/>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3.3</a:t>
            </a:r>
            <a:endParaRPr lang="ar-SA" sz="1400" dirty="0"/>
          </a:p>
        </p:txBody>
      </p:sp>
      <p:sp>
        <p:nvSpPr>
          <p:cNvPr id="4" name="Text 2"/>
          <p:cNvSpPr/>
          <p:nvPr/>
        </p:nvSpPr>
        <p:spPr>
          <a:xfrm>
            <a:off x="631908" y="1148159"/>
            <a:ext cx="10927878" cy="742355"/>
          </a:xfrm>
          <a:prstGeom prst="rect">
            <a:avLst/>
          </a:prstGeom>
          <a:noFill/>
          <a:ln/>
        </p:spPr>
        <p:txBody>
          <a:bodyPr wrap="none" lIns="0" tIns="0" rIns="0" bIns="0" rtlCol="0" anchor="t"/>
          <a:lstStyle/>
          <a:p>
            <a:pPr algn="r" rtl="1">
              <a:lnSpc>
                <a:spcPct val="104000"/>
              </a:lnSpc>
            </a:pPr>
            <a:r>
              <a:rPr lang="ar-SA" sz="4800" dirty="0">
                <a:solidFill>
                  <a:srgbClr val="2E3C4E"/>
                </a:solidFill>
                <a:latin typeface="GE SS Two Light" pitchFamily="34" charset="0"/>
                <a:ea typeface="GE SS Two Light" pitchFamily="34" charset="-122"/>
                <a:cs typeface="GE SS Two Light" pitchFamily="34" charset="-120"/>
              </a:rPr>
              <a:t>النشاط</a:t>
            </a:r>
            <a:r>
              <a:rPr lang="en-US" sz="4400" dirty="0"/>
              <a:t>3.3 </a:t>
            </a:r>
            <a:r>
              <a:rPr lang="ar-SA" sz="4400" dirty="0"/>
              <a:t>—</a:t>
            </a:r>
            <a:r>
              <a:rPr lang="ar-SA" altLang="en-US" sz="4650" dirty="0">
                <a:solidFill>
                  <a:srgbClr val="2E3C4E"/>
                </a:solidFill>
                <a:latin typeface="GE SS Two Light" pitchFamily="34" charset="0"/>
                <a:ea typeface="GE SS Two Light" pitchFamily="34" charset="-122"/>
                <a:cs typeface="GE SS Two Light" pitchFamily="34" charset="-120"/>
              </a:rPr>
              <a:t>نقاط القرار</a:t>
            </a:r>
            <a:endParaRPr lang="ar-SA" sz="4650" dirty="0"/>
          </a:p>
        </p:txBody>
      </p:sp>
      <p:sp>
        <p:nvSpPr>
          <p:cNvPr id="5" name="Text 3"/>
          <p:cNvSpPr/>
          <p:nvPr/>
        </p:nvSpPr>
        <p:spPr>
          <a:xfrm>
            <a:off x="22324" y="2229048"/>
            <a:ext cx="11537463"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تحدد الخطة نقاطًا واضحة لاتخاذ القرار بشأن التطبيق:</a:t>
            </a:r>
            <a:endParaRPr lang="ar-SA" sz="1750" dirty="0"/>
          </a:p>
        </p:txBody>
      </p:sp>
      <p:graphicFrame>
        <p:nvGraphicFramePr>
          <p:cNvPr id="64" name="Table 0"/>
          <p:cNvGraphicFramePr>
            <a:graphicFrameLocks noGrp="1"/>
          </p:cNvGraphicFramePr>
          <p:nvPr/>
        </p:nvGraphicFramePr>
        <p:xfrm>
          <a:off x="631908" y="2844105"/>
          <a:ext cx="10927879" cy="3273345"/>
        </p:xfrm>
        <a:graphic>
          <a:graphicData uri="http://schemas.openxmlformats.org/drawingml/2006/table">
            <a:tbl>
              <a:tblPr/>
              <a:tblGrid>
                <a:gridCol w="3278364">
                  <a:extLst>
                    <a:ext uri="{9D8B030D-6E8A-4147-A177-3AD203B41FA5}">
                      <a16:colId xmlns:a16="http://schemas.microsoft.com/office/drawing/2014/main" val="20000"/>
                    </a:ext>
                  </a:extLst>
                </a:gridCol>
                <a:gridCol w="4371151">
                  <a:extLst>
                    <a:ext uri="{9D8B030D-6E8A-4147-A177-3AD203B41FA5}">
                      <a16:colId xmlns:a16="http://schemas.microsoft.com/office/drawing/2014/main" val="20001"/>
                    </a:ext>
                  </a:extLst>
                </a:gridCol>
                <a:gridCol w="3278364">
                  <a:extLst>
                    <a:ext uri="{9D8B030D-6E8A-4147-A177-3AD203B41FA5}">
                      <a16:colId xmlns:a16="http://schemas.microsoft.com/office/drawing/2014/main" val="20002"/>
                    </a:ext>
                  </a:extLst>
                </a:gridCol>
              </a:tblGrid>
              <a:tr h="650859">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القرار المحتمل             </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معيار القرار             </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نقطة القرار             </a:t>
                      </a:r>
                      <a:endParaRPr lang="en-US" sz="2400" dirty="0">
                        <a:solidFill>
                          <a:schemeClr val="bg1"/>
                        </a:solidFill>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65720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الاستمرار/التعديل</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دقة المطابقة وجودة البيانات</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بعد إعداد المطابقة</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65720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الاستمرار/التعديل</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قبول الإحالات وملاءمتها</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بعد الإحالات الأولية</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65720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التوسع/التعديل/الإيقاف</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النتائج والمؤشرات</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بعد نهاية Pilot</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650859">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اعتماد/إعادة تصميم</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قابلية التطبيق واستدامته</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000" dirty="0">
                          <a:solidFill>
                            <a:srgbClr val="384653"/>
                          </a:solidFill>
                          <a:latin typeface="WinSoft Pro" pitchFamily="34" charset="0"/>
                          <a:ea typeface="WinSoft Pro" pitchFamily="34" charset="-122"/>
                          <a:cs typeface="WinSoft Pro" pitchFamily="34" charset="-120"/>
                        </a:rPr>
                        <a:t>بعد التقييم</a:t>
                      </a:r>
                      <a:endParaRPr lang="en-US" sz="2000" dirty="0">
                        <a:latin typeface="WinSoft Pro" charset="0"/>
                        <a:ea typeface="WinSoft Pro" charset="0"/>
                        <a:cs typeface="WinSoft Pro" charset="0"/>
                      </a:endParaRPr>
                    </a:p>
                  </a:txBody>
                  <a:tcPr marL="225684" marR="225684"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0662073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859419" y="871637"/>
            <a:ext cx="700368" cy="257076"/>
          </a:xfrm>
          <a:prstGeom prst="roundRect">
            <a:avLst>
              <a:gd name="adj" fmla="val 49999"/>
            </a:avLst>
          </a:prstGeom>
          <a:solidFill>
            <a:srgbClr val="D4E9F7"/>
          </a:solidFill>
          <a:ln/>
        </p:spPr>
      </p:sp>
      <p:sp>
        <p:nvSpPr>
          <p:cNvPr id="3" name="Text 1"/>
          <p:cNvSpPr/>
          <p:nvPr/>
        </p:nvSpPr>
        <p:spPr>
          <a:xfrm>
            <a:off x="10351332" y="922338"/>
            <a:ext cx="1106956" cy="155674"/>
          </a:xfrm>
          <a:prstGeom prst="rect">
            <a:avLst/>
          </a:prstGeom>
          <a:noFill/>
          <a:ln/>
        </p:spPr>
        <p:txBody>
          <a:bodyPr wrap="none" lIns="0" tIns="0" rIns="0" bIns="0" rtlCol="0" anchor="t"/>
          <a:lstStyle/>
          <a:p>
            <a:pPr marL="0" indent="0" algn="r" rtl="1">
              <a:lnSpc>
                <a:spcPct val="96000"/>
              </a:lnSpc>
              <a:buNone/>
            </a:pPr>
            <a:r>
              <a:rPr lang="ar-SA" altLang="en-US" sz="1050" dirty="0">
                <a:solidFill>
                  <a:srgbClr val="384653"/>
                </a:solidFill>
                <a:latin typeface="WinSoft Pro Medium" pitchFamily="34" charset="0"/>
                <a:ea typeface="WinSoft Pro Medium" pitchFamily="34" charset="-122"/>
                <a:cs typeface="WinSoft Pro Medium" pitchFamily="34" charset="-120"/>
              </a:rPr>
              <a:t>النشاط 3.3</a:t>
            </a:r>
            <a:endParaRPr lang="ar-SA" sz="1050" dirty="0"/>
          </a:p>
        </p:txBody>
      </p:sp>
      <p:sp>
        <p:nvSpPr>
          <p:cNvPr id="4" name="Text 2"/>
          <p:cNvSpPr/>
          <p:nvPr/>
        </p:nvSpPr>
        <p:spPr>
          <a:xfrm>
            <a:off x="631908" y="1179413"/>
            <a:ext cx="10927878" cy="556716"/>
          </a:xfrm>
          <a:prstGeom prst="rect">
            <a:avLst/>
          </a:prstGeom>
          <a:noFill/>
          <a:ln/>
        </p:spPr>
        <p:txBody>
          <a:bodyPr wrap="none" lIns="0" tIns="0" rIns="0" bIns="0" rtlCol="0" anchor="t"/>
          <a:lstStyle/>
          <a:p>
            <a:pPr algn="r" rtl="1">
              <a:lnSpc>
                <a:spcPct val="104000"/>
              </a:lnSpc>
            </a:pPr>
            <a:r>
              <a:rPr lang="ar-SA" sz="3600" dirty="0">
                <a:solidFill>
                  <a:srgbClr val="2E3C4E"/>
                </a:solidFill>
                <a:latin typeface="GE SS Two Light" pitchFamily="34" charset="0"/>
                <a:ea typeface="GE SS Two Light" pitchFamily="34" charset="-122"/>
                <a:cs typeface="GE SS Two Light" pitchFamily="34" charset="-120"/>
              </a:rPr>
              <a:t>النشاط</a:t>
            </a:r>
            <a:r>
              <a:rPr lang="en-US" sz="3200" dirty="0"/>
              <a:t>3.3 </a:t>
            </a:r>
            <a:r>
              <a:rPr lang="ar-SA" sz="3200" dirty="0"/>
              <a:t>—</a:t>
            </a:r>
            <a:r>
              <a:rPr lang="ar-SA" altLang="en-US" sz="3500" dirty="0">
                <a:solidFill>
                  <a:srgbClr val="2E3C4E"/>
                </a:solidFill>
                <a:latin typeface="GE SS Two Light" pitchFamily="34" charset="0"/>
                <a:ea typeface="GE SS Two Light" pitchFamily="34" charset="-122"/>
                <a:cs typeface="GE SS Two Light" pitchFamily="34" charset="-120"/>
              </a:rPr>
              <a:t>معايير الأداء في تنفيذ الخطة</a:t>
            </a:r>
            <a:endParaRPr lang="ar-SA" sz="3500" dirty="0"/>
          </a:p>
        </p:txBody>
      </p:sp>
      <p:sp>
        <p:nvSpPr>
          <p:cNvPr id="5" name="Text 3"/>
          <p:cNvSpPr/>
          <p:nvPr/>
        </p:nvSpPr>
        <p:spPr>
          <a:xfrm>
            <a:off x="22324" y="1926530"/>
            <a:ext cx="11537463" cy="236934"/>
          </a:xfrm>
          <a:prstGeom prst="rect">
            <a:avLst/>
          </a:prstGeom>
          <a:noFill/>
          <a:ln/>
        </p:spPr>
        <p:txBody>
          <a:bodyPr wrap="none" lIns="0" tIns="0" rIns="0" bIns="0" rtlCol="0" anchor="t"/>
          <a:lstStyle/>
          <a:p>
            <a:pPr marL="0" indent="0" algn="r" rtl="1">
              <a:lnSpc>
                <a:spcPct val="117000"/>
              </a:lnSpc>
              <a:buNone/>
            </a:pPr>
            <a:r>
              <a:rPr lang="ar-SA" altLang="en-US" sz="1300" dirty="0">
                <a:solidFill>
                  <a:srgbClr val="384653"/>
                </a:solidFill>
                <a:latin typeface="WinSoft Pro Medium" pitchFamily="34" charset="0"/>
                <a:ea typeface="WinSoft Pro Medium" pitchFamily="34" charset="-122"/>
                <a:cs typeface="WinSoft Pro Medium" pitchFamily="34" charset="-120"/>
              </a:rPr>
              <a:t>يجب أن تظهر في تنفيذ المتعلم المعايير الآتية:</a:t>
            </a:r>
            <a:endParaRPr lang="ar-SA" sz="1300" dirty="0"/>
          </a:p>
        </p:txBody>
      </p:sp>
      <p:graphicFrame>
        <p:nvGraphicFramePr>
          <p:cNvPr id="65" name="Table 0"/>
          <p:cNvGraphicFramePr>
            <a:graphicFrameLocks noGrp="1"/>
          </p:cNvGraphicFramePr>
          <p:nvPr/>
        </p:nvGraphicFramePr>
        <p:xfrm>
          <a:off x="631908" y="2306241"/>
          <a:ext cx="10927878" cy="3667234"/>
        </p:xfrm>
        <a:graphic>
          <a:graphicData uri="http://schemas.openxmlformats.org/drawingml/2006/table">
            <a:tbl>
              <a:tblPr/>
              <a:tblGrid>
                <a:gridCol w="8657866">
                  <a:extLst>
                    <a:ext uri="{9D8B030D-6E8A-4147-A177-3AD203B41FA5}">
                      <a16:colId xmlns:a16="http://schemas.microsoft.com/office/drawing/2014/main" val="20000"/>
                    </a:ext>
                  </a:extLst>
                </a:gridCol>
                <a:gridCol w="2270012">
                  <a:extLst>
                    <a:ext uri="{9D8B030D-6E8A-4147-A177-3AD203B41FA5}">
                      <a16:colId xmlns:a16="http://schemas.microsoft.com/office/drawing/2014/main" val="20001"/>
                    </a:ext>
                  </a:extLst>
                </a:gridCol>
              </a:tblGrid>
              <a:tr h="405001">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الأداء المتوقع             </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r" rtl="1">
                        <a:buNone/>
                      </a:pPr>
                      <a:r>
                        <a:rPr lang="en-US" sz="2400" b="1" dirty="0">
                          <a:solidFill>
                            <a:schemeClr val="bg1"/>
                          </a:solidFill>
                          <a:latin typeface="WinSoft Pro" pitchFamily="34" charset="0"/>
                          <a:ea typeface="WinSoft Pro" pitchFamily="34" charset="-122"/>
                          <a:cs typeface="WinSoft Pro" pitchFamily="34" charset="-120"/>
                        </a:rPr>
                        <a:t>               المعيار             </a:t>
                      </a:r>
                      <a:endParaRPr lang="en-US" sz="2400" dirty="0">
                        <a:solidFill>
                          <a:schemeClr val="bg1"/>
                        </a:solidFill>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يطابق الكفايات الموثقة للباحث مع متطلبات الوظيفة بصورة منهجية ويحدد الفجوات.</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دقة المطابقة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يختار مسار الإحالة المناسب بناءً على نتيجة المطابقة ويبرر اختياره.</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اختيار مسار الإحالة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يستند القرار إلى بيانات وأدلة واضحة، وليس إلى الانطباع أو التوصية الشخصية.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التبرير</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يوثق قرارات المطابقة والإحالة والإجراءات والنتائج.</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التوثيق</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يطبق الموافقة المستنيرة والسرية وحماية البيانات وعدم التمييز.</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الضمانات الأخلاقية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يتواصل مع الباحث وصاحب العمل بصورة واضحة ومهنية.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التواصل</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408176">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يراعي احتياجات الفئات المختلفة وإمكانية الوصول والتسهيلات المناسبة.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الشمول</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405001">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يحدد إجراءات ومسؤوليات ومواعيد متابعة نتائج الإحالة.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المتابعة</a:t>
                      </a:r>
                      <a:endParaRPr lang="en-US" sz="2400" dirty="0">
                        <a:latin typeface="WinSoft Pro" charset="0"/>
                        <a:ea typeface="WinSoft Pro" charset="0"/>
                        <a:cs typeface="WinSoft Pro" charset="0"/>
                      </a:endParaRPr>
                    </a:p>
                  </a:txBody>
                  <a:tcPr marL="169263" marR="169263"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9858259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52781" y="869950"/>
            <a:ext cx="607005" cy="222845"/>
          </a:xfrm>
          <a:prstGeom prst="roundRect">
            <a:avLst>
              <a:gd name="adj" fmla="val 49999"/>
            </a:avLst>
          </a:prstGeom>
          <a:solidFill>
            <a:srgbClr val="D4E9F7"/>
          </a:solidFill>
          <a:ln/>
        </p:spPr>
      </p:sp>
      <p:sp>
        <p:nvSpPr>
          <p:cNvPr id="3" name="Text 1"/>
          <p:cNvSpPr/>
          <p:nvPr/>
        </p:nvSpPr>
        <p:spPr>
          <a:xfrm>
            <a:off x="10431202" y="913904"/>
            <a:ext cx="1040580" cy="134938"/>
          </a:xfrm>
          <a:prstGeom prst="rect">
            <a:avLst/>
          </a:prstGeom>
          <a:noFill/>
          <a:ln/>
        </p:spPr>
        <p:txBody>
          <a:bodyPr wrap="none" lIns="0" tIns="0" rIns="0" bIns="0" rtlCol="0" anchor="t"/>
          <a:lstStyle/>
          <a:p>
            <a:pPr marL="0" indent="0" algn="r" rtl="1">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النشاط 3.3</a:t>
            </a:r>
            <a:endParaRPr lang="ar-SA" sz="900" dirty="0"/>
          </a:p>
        </p:txBody>
      </p:sp>
      <p:sp>
        <p:nvSpPr>
          <p:cNvPr id="4" name="Text 2"/>
          <p:cNvSpPr/>
          <p:nvPr/>
        </p:nvSpPr>
        <p:spPr>
          <a:xfrm>
            <a:off x="631908" y="1130895"/>
            <a:ext cx="10927878" cy="482501"/>
          </a:xfrm>
          <a:prstGeom prst="rect">
            <a:avLst/>
          </a:prstGeom>
          <a:noFill/>
          <a:ln/>
        </p:spPr>
        <p:txBody>
          <a:bodyPr wrap="none" lIns="0" tIns="0" rIns="0" bIns="0" rtlCol="0" anchor="t"/>
          <a:lstStyle/>
          <a:p>
            <a:pPr algn="r" rtl="1">
              <a:lnSpc>
                <a:spcPct val="104000"/>
              </a:lnSpc>
            </a:pPr>
            <a:r>
              <a:rPr lang="ar-SA" sz="3000" dirty="0">
                <a:solidFill>
                  <a:srgbClr val="2E3C4E"/>
                </a:solidFill>
                <a:latin typeface="GE SS Two Light" pitchFamily="34" charset="0"/>
                <a:ea typeface="GE SS Two Light" pitchFamily="34" charset="-122"/>
                <a:cs typeface="GE SS Two Light" pitchFamily="34" charset="-120"/>
              </a:rPr>
              <a:t>النشاط</a:t>
            </a:r>
            <a:r>
              <a:rPr lang="en-US" sz="2800" dirty="0">
                <a:latin typeface="Myriad "/>
              </a:rPr>
              <a:t>3.3</a:t>
            </a:r>
            <a:r>
              <a:rPr lang="en-US" sz="2800" dirty="0"/>
              <a:t> </a:t>
            </a:r>
            <a:r>
              <a:rPr lang="ar-SA" sz="2800" dirty="0"/>
              <a:t>—</a:t>
            </a:r>
            <a:r>
              <a:rPr lang="ar-SA" altLang="en-US" sz="3000" dirty="0">
                <a:solidFill>
                  <a:srgbClr val="2E3C4E"/>
                </a:solidFill>
                <a:latin typeface="GE SS Two Light" pitchFamily="34" charset="0"/>
                <a:ea typeface="GE SS Two Light" pitchFamily="34" charset="-122"/>
                <a:cs typeface="GE SS Two Light" pitchFamily="34" charset="-120"/>
              </a:rPr>
              <a:t>التقييم الخاص بهذا النشاط</a:t>
            </a:r>
            <a:endParaRPr lang="ar-SA" sz="3000" dirty="0"/>
          </a:p>
        </p:txBody>
      </p:sp>
      <p:sp>
        <p:nvSpPr>
          <p:cNvPr id="5" name="Text 3"/>
          <p:cNvSpPr/>
          <p:nvPr/>
        </p:nvSpPr>
        <p:spPr>
          <a:xfrm>
            <a:off x="22324" y="1756370"/>
            <a:ext cx="11537463" cy="193675"/>
          </a:xfrm>
          <a:prstGeom prst="rect">
            <a:avLst/>
          </a:prstGeom>
          <a:noFill/>
          <a:ln/>
        </p:spPr>
        <p:txBody>
          <a:bodyPr wrap="none" lIns="0" tIns="0" rIns="0" bIns="0" rtlCol="0" anchor="t"/>
          <a:lstStyle/>
          <a:p>
            <a:pPr marL="0" indent="0" algn="r" rtl="1">
              <a:lnSpc>
                <a:spcPct val="110000"/>
              </a:lnSpc>
              <a:buNone/>
            </a:pPr>
            <a:r>
              <a:rPr lang="ar-SA" altLang="en-US" sz="2000" dirty="0">
                <a:solidFill>
                  <a:srgbClr val="384653"/>
                </a:solidFill>
                <a:latin typeface="WinSoft Pro Medium" pitchFamily="34" charset="0"/>
                <a:ea typeface="WinSoft Pro Medium" pitchFamily="34" charset="-122"/>
                <a:cs typeface="WinSoft Pro Medium" pitchFamily="34" charset="-120"/>
              </a:rPr>
              <a:t>يُقيّم المنتج النهائي وأداء المتعلم وفق المعايير الآتية:</a:t>
            </a:r>
            <a:endParaRPr lang="ar-SA" sz="2000" dirty="0"/>
          </a:p>
        </p:txBody>
      </p:sp>
      <p:graphicFrame>
        <p:nvGraphicFramePr>
          <p:cNvPr id="66" name="Table 0"/>
          <p:cNvGraphicFramePr>
            <a:graphicFrameLocks noGrp="1"/>
          </p:cNvGraphicFramePr>
          <p:nvPr>
            <p:extLst>
              <p:ext uri="{D42A27DB-BD31-4B8C-83A1-F6EECF244321}">
                <p14:modId xmlns:p14="http://schemas.microsoft.com/office/powerpoint/2010/main" val="1115333648"/>
              </p:ext>
            </p:extLst>
          </p:nvPr>
        </p:nvGraphicFramePr>
        <p:xfrm>
          <a:off x="1291321" y="2206901"/>
          <a:ext cx="8999468" cy="4541520"/>
        </p:xfrm>
        <a:graphic>
          <a:graphicData uri="http://schemas.openxmlformats.org/drawingml/2006/table">
            <a:tbl>
              <a:tblPr/>
              <a:tblGrid>
                <a:gridCol w="1844957">
                  <a:extLst>
                    <a:ext uri="{9D8B030D-6E8A-4147-A177-3AD203B41FA5}">
                      <a16:colId xmlns:a16="http://schemas.microsoft.com/office/drawing/2014/main" val="20000"/>
                    </a:ext>
                  </a:extLst>
                </a:gridCol>
                <a:gridCol w="7154511">
                  <a:extLst>
                    <a:ext uri="{9D8B030D-6E8A-4147-A177-3AD203B41FA5}">
                      <a16:colId xmlns:a16="http://schemas.microsoft.com/office/drawing/2014/main" val="20001"/>
                    </a:ext>
                  </a:extLst>
                </a:gridCol>
              </a:tblGrid>
              <a:tr h="324108">
                <a:tc>
                  <a:txBody>
                    <a:bodyPr/>
                    <a:lstStyle/>
                    <a:p>
                      <a:pPr marL="0" indent="0" algn="ctr" rtl="1">
                        <a:buNone/>
                      </a:pPr>
                      <a:r>
                        <a:rPr lang="en-US" sz="2400" b="1" dirty="0" err="1">
                          <a:solidFill>
                            <a:schemeClr val="bg1"/>
                          </a:solidFill>
                          <a:latin typeface="WinSoft Pro" pitchFamily="34" charset="0"/>
                          <a:ea typeface="WinSoft Pro" pitchFamily="34" charset="-122"/>
                          <a:cs typeface="WinSoft Pro" pitchFamily="34" charset="-120"/>
                        </a:rPr>
                        <a:t>الدرجة</a:t>
                      </a:r>
                      <a:r>
                        <a:rPr lang="en-US" sz="2400" b="1" dirty="0">
                          <a:solidFill>
                            <a:schemeClr val="bg1"/>
                          </a:solidFill>
                          <a:latin typeface="WinSoft Pro" pitchFamily="34" charset="0"/>
                          <a:ea typeface="WinSoft Pro" pitchFamily="34" charset="-122"/>
                          <a:cs typeface="WinSoft Pro" pitchFamily="34" charset="-120"/>
                        </a:rPr>
                        <a:t>             </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tc>
                  <a:txBody>
                    <a:bodyPr/>
                    <a:lstStyle/>
                    <a:p>
                      <a:pPr marL="0" indent="0" algn="ctr" rtl="1">
                        <a:buNone/>
                      </a:pPr>
                      <a:r>
                        <a:rPr lang="en-US" sz="2400" b="1" dirty="0">
                          <a:solidFill>
                            <a:schemeClr val="bg1"/>
                          </a:solidFill>
                          <a:latin typeface="WinSoft Pro" pitchFamily="34" charset="0"/>
                          <a:ea typeface="WinSoft Pro" pitchFamily="34" charset="-122"/>
                          <a:cs typeface="WinSoft Pro" pitchFamily="34" charset="-120"/>
                        </a:rPr>
                        <a:t>               معيار التقييم             </a:t>
                      </a:r>
                      <a:endParaRPr lang="en-US" sz="2400" dirty="0">
                        <a:solidFill>
                          <a:schemeClr val="bg1"/>
                        </a:solidFill>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75BAE6"/>
                    </a:solidFill>
                  </a:tcPr>
                </a:tc>
                <a:extLst>
                  <a:ext uri="{0D108BD9-81ED-4DB2-BD59-A6C34878D82A}">
                    <a16:rowId xmlns:a16="http://schemas.microsoft.com/office/drawing/2014/main" val="10000"/>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تحديد المشكلة والفئة والممارسة المختارة</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1"/>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15</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دقة خطوات المطابقة والإحالة</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2"/>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جودة الأدوار ومشاركة أصحاب المصلحة</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3"/>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جودة البيانات والتوثيق</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4"/>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التبرير واتخاذ القرار</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5"/>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15</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الضمانات الأخلاقية والشمول</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6"/>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التواصل المهني</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7"/>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10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المؤشرات وقياس النتائج</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8"/>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5</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التطبيق التجريبي والمخاطر</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09"/>
                  </a:ext>
                </a:extLst>
              </a:tr>
              <a:tr h="327285">
                <a:tc>
                  <a:txBody>
                    <a:bodyPr/>
                    <a:lstStyle/>
                    <a:p>
                      <a:pPr marL="0" indent="0" algn="ctr" rtl="1">
                        <a:buNone/>
                      </a:pPr>
                      <a:r>
                        <a:rPr lang="en-US" sz="2400" dirty="0">
                          <a:solidFill>
                            <a:srgbClr val="384653"/>
                          </a:solidFill>
                          <a:latin typeface="WinSoft Pro" pitchFamily="34" charset="0"/>
                          <a:ea typeface="WinSoft Pro" pitchFamily="34" charset="-122"/>
                          <a:cs typeface="WinSoft Pro" pitchFamily="34" charset="-120"/>
                        </a:rPr>
                        <a:t>5</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dirty="0">
                          <a:solidFill>
                            <a:srgbClr val="384653"/>
                          </a:solidFill>
                          <a:latin typeface="WinSoft Pro" pitchFamily="34" charset="0"/>
                          <a:ea typeface="WinSoft Pro" pitchFamily="34" charset="-122"/>
                          <a:cs typeface="WinSoft Pro" pitchFamily="34" charset="-120"/>
                        </a:rPr>
                        <a:t>المتابعة ونقاط القرار</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0"/>
                  </a:ext>
                </a:extLst>
              </a:tr>
              <a:tr h="324108">
                <a:tc>
                  <a:txBody>
                    <a:bodyPr/>
                    <a:lstStyle/>
                    <a:p>
                      <a:pPr marL="0" indent="0" algn="ctr" rtl="1">
                        <a:buNone/>
                      </a:pPr>
                      <a:r>
                        <a:rPr lang="en-US" sz="2400" b="1" dirty="0">
                          <a:solidFill>
                            <a:srgbClr val="384653"/>
                          </a:solidFill>
                          <a:latin typeface="WinSoft Pro" pitchFamily="34" charset="0"/>
                          <a:ea typeface="WinSoft Pro" pitchFamily="34" charset="-122"/>
                          <a:cs typeface="WinSoft Pro" pitchFamily="34" charset="-120"/>
                        </a:rPr>
                        <a:t>100</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marL="0" indent="0" algn="r" rtl="1">
                        <a:buNone/>
                      </a:pPr>
                      <a:r>
                        <a:rPr lang="en-US" sz="2400" b="1" dirty="0">
                          <a:solidFill>
                            <a:srgbClr val="384653"/>
                          </a:solidFill>
                          <a:latin typeface="WinSoft Pro" pitchFamily="34" charset="0"/>
                          <a:ea typeface="WinSoft Pro" pitchFamily="34" charset="-122"/>
                          <a:cs typeface="WinSoft Pro" pitchFamily="34" charset="-120"/>
                        </a:rPr>
                        <a:t>               المجموع            </a:t>
                      </a:r>
                      <a:endParaRPr lang="en-US" sz="2400" dirty="0">
                        <a:latin typeface="WinSoft Pro" charset="0"/>
                        <a:ea typeface="WinSoft Pro" charset="0"/>
                        <a:cs typeface="WinSoft Pro" charset="0"/>
                      </a:endParaRPr>
                    </a:p>
                  </a:txBody>
                  <a:tcPr marL="146695" marR="14669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25937262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12" name="Text 0"/>
          <p:cNvSpPr/>
          <p:nvPr/>
        </p:nvSpPr>
        <p:spPr>
          <a:xfrm>
            <a:off x="622852" y="1258958"/>
            <a:ext cx="6365049" cy="638998"/>
          </a:xfrm>
          <a:prstGeom prst="rect">
            <a:avLst/>
          </a:prstGeom>
          <a:noFill/>
          <a:ln/>
        </p:spPr>
        <p:txBody>
          <a:bodyPr wrap="none" lIns="0" tIns="0" rIns="0" bIns="0" rtlCol="0" anchor="t"/>
          <a:lstStyle/>
          <a:p>
            <a:pPr algn="r" rtl="1">
              <a:lnSpc>
                <a:spcPct val="104000"/>
              </a:lnSpc>
            </a:pPr>
            <a:r>
              <a:rPr lang="ar-SA" sz="3700" b="1" dirty="0">
                <a:solidFill>
                  <a:srgbClr val="2E3C4E"/>
                </a:solidFill>
                <a:latin typeface="GE SS Two Light" pitchFamily="34" charset="0"/>
                <a:ea typeface="GE SS Two Light" pitchFamily="34" charset="-122"/>
                <a:cs typeface="GE SS Two Light" pitchFamily="34" charset="-120"/>
              </a:rPr>
              <a:t>النشاط</a:t>
            </a:r>
            <a:r>
              <a:rPr lang="en-US" sz="3700" b="1" dirty="0">
                <a:solidFill>
                  <a:srgbClr val="2E3C4E"/>
                </a:solidFill>
                <a:latin typeface="Myriad "/>
                <a:ea typeface="GE SS Two Light" pitchFamily="34" charset="-122"/>
                <a:cs typeface="GE SS Two Light" pitchFamily="34" charset="-120"/>
              </a:rPr>
              <a:t>3.3</a:t>
            </a:r>
            <a:r>
              <a:rPr lang="en-US" sz="3700" b="1" dirty="0">
                <a:solidFill>
                  <a:srgbClr val="2E3C4E"/>
                </a:solidFill>
                <a:latin typeface="GE SS Two Light" pitchFamily="34" charset="0"/>
                <a:ea typeface="GE SS Two Light" pitchFamily="34" charset="-122"/>
                <a:cs typeface="GE SS Two Light" pitchFamily="34" charset="-120"/>
              </a:rPr>
              <a:t> </a:t>
            </a:r>
            <a:r>
              <a:rPr lang="ar-SA" sz="2400" b="1" dirty="0"/>
              <a:t>—</a:t>
            </a:r>
            <a:r>
              <a:rPr lang="ar-SA" altLang="en-US" sz="4400" b="1" dirty="0">
                <a:solidFill>
                  <a:srgbClr val="2E3C4E"/>
                </a:solidFill>
                <a:latin typeface="GE SS Two Light" pitchFamily="34" charset="0"/>
                <a:ea typeface="GE SS Two Light" pitchFamily="34" charset="-122"/>
                <a:cs typeface="GE SS Two Light" pitchFamily="34" charset="-120"/>
              </a:rPr>
              <a:t> </a:t>
            </a:r>
            <a:r>
              <a:rPr lang="ar-SA" altLang="en-US" sz="3700" b="1" dirty="0">
                <a:solidFill>
                  <a:srgbClr val="2E3C4E"/>
                </a:solidFill>
                <a:latin typeface="GE SS Two Light" pitchFamily="34" charset="0"/>
                <a:ea typeface="GE SS Two Light" pitchFamily="34" charset="-122"/>
                <a:cs typeface="GE SS Two Light" pitchFamily="34" charset="-120"/>
              </a:rPr>
              <a:t>تقييم الأقران:</a:t>
            </a:r>
            <a:endParaRPr lang="ar-SA" sz="3700" dirty="0"/>
          </a:p>
        </p:txBody>
      </p:sp>
      <p:sp>
        <p:nvSpPr>
          <p:cNvPr id="13" name="Text 1"/>
          <p:cNvSpPr/>
          <p:nvPr/>
        </p:nvSpPr>
        <p:spPr>
          <a:xfrm>
            <a:off x="631908" y="2168723"/>
            <a:ext cx="6355993" cy="780951"/>
          </a:xfrm>
          <a:prstGeom prst="rect">
            <a:avLst/>
          </a:prstGeom>
          <a:noFill/>
          <a:ln/>
        </p:spPr>
        <p:txBody>
          <a:bodyPr wrap="square" lIns="0" tIns="0" rIns="0" bIns="0" rtlCol="0" anchor="t"/>
          <a:lstStyle/>
          <a:p>
            <a:pPr marL="0" indent="0" algn="r" rtl="1">
              <a:lnSpc>
                <a:spcPct val="133000"/>
              </a:lnSpc>
              <a:spcAft>
                <a:spcPts val="1550"/>
              </a:spcAft>
              <a:buNone/>
            </a:pPr>
            <a:r>
              <a:rPr lang="ar-SA" altLang="en-US" b="1" dirty="0">
                <a:solidFill>
                  <a:srgbClr val="384653"/>
                </a:solidFill>
                <a:latin typeface="WinSoft Pro Medium" pitchFamily="34" charset="0"/>
                <a:ea typeface="WinSoft Pro Medium" pitchFamily="34" charset="-122"/>
                <a:cs typeface="WinSoft Pro Medium" pitchFamily="34" charset="-120"/>
              </a:rPr>
              <a:t>تقييم الأقران </a:t>
            </a:r>
            <a:r>
              <a:rPr lang="ar-SA" altLang="en-US" dirty="0">
                <a:solidFill>
                  <a:srgbClr val="384653"/>
                </a:solidFill>
                <a:latin typeface="WinSoft Pro Medium" pitchFamily="34" charset="0"/>
                <a:ea typeface="WinSoft Pro Medium" pitchFamily="34" charset="-122"/>
                <a:cs typeface="WinSoft Pro Medium" pitchFamily="34" charset="-120"/>
              </a:rPr>
              <a:t>تكويني فقط، ولا يدخل في الدرجة النهائية للنشاط.</a:t>
            </a:r>
            <a:endParaRPr lang="ar-SA" dirty="0"/>
          </a:p>
          <a:p>
            <a:pPr marL="0" indent="0" algn="r" rtl="1">
              <a:lnSpc>
                <a:spcPct val="133000"/>
              </a:lnSpc>
              <a:buNone/>
            </a:pPr>
            <a:r>
              <a:rPr lang="ar-SA" altLang="en-US" b="1" dirty="0">
                <a:solidFill>
                  <a:srgbClr val="384653"/>
                </a:solidFill>
                <a:latin typeface="WinSoft Pro Medium" pitchFamily="34" charset="0"/>
                <a:ea typeface="WinSoft Pro Medium" pitchFamily="34" charset="-122"/>
                <a:cs typeface="WinSoft Pro Medium" pitchFamily="34" charset="-120"/>
              </a:rPr>
              <a:t>يستخدم الأقران قائمة تحقق مختصرة لتقديم التغذية الراجعة قبل التسليم النهائي، وفق الأسئلة الآتية:</a:t>
            </a:r>
            <a:endParaRPr lang="ar-SA" dirty="0"/>
          </a:p>
        </p:txBody>
      </p:sp>
      <p:sp>
        <p:nvSpPr>
          <p:cNvPr id="14" name="Text 2"/>
          <p:cNvSpPr/>
          <p:nvPr/>
        </p:nvSpPr>
        <p:spPr>
          <a:xfrm>
            <a:off x="-367748" y="3695700"/>
            <a:ext cx="6355993" cy="2401094"/>
          </a:xfrm>
          <a:prstGeom prst="rect">
            <a:avLst/>
          </a:prstGeom>
          <a:noFill/>
          <a:ln/>
        </p:spPr>
        <p:txBody>
          <a:bodyPr wrap="square" lIns="0" tIns="0" rIns="0" bIns="0" rtlCol="0" anchor="t">
            <a:noAutofit/>
          </a:bodyPr>
          <a:lstStyle/>
          <a:p>
            <a:pPr marL="284480" indent="-284480" algn="r" rtl="1">
              <a:lnSpc>
                <a:spcPct val="133000"/>
              </a:lnSpc>
              <a:buSzPct val="100000"/>
              <a:buFont typeface="+mj-lt"/>
              <a:buAutoNum type="arabicPeriod"/>
            </a:pPr>
            <a:r>
              <a:rPr lang="ar-SA" altLang="en-US" sz="2000" dirty="0">
                <a:solidFill>
                  <a:srgbClr val="384653"/>
                </a:solidFill>
                <a:latin typeface="WinSoft Pro Medium" pitchFamily="34" charset="0"/>
                <a:ea typeface="WinSoft Pro Medium" pitchFamily="34" charset="-122"/>
                <a:cs typeface="WinSoft Pro Medium" pitchFamily="34" charset="-120"/>
              </a:rPr>
              <a:t>هل خطوات المطابقة واضحة وقابلة للتنفيذ؟</a:t>
            </a:r>
            <a:endParaRPr lang="ar-SA" sz="2000" dirty="0"/>
          </a:p>
          <a:p>
            <a:pPr marL="284480" indent="-284480" algn="r" rtl="1">
              <a:lnSpc>
                <a:spcPct val="133000"/>
              </a:lnSpc>
              <a:buSzPct val="100000"/>
              <a:buFont typeface="+mj-lt"/>
              <a:buAutoNum type="arabicPeriod" startAt="2"/>
            </a:pPr>
            <a:r>
              <a:rPr lang="ar-SA" altLang="en-US" sz="2000" dirty="0">
                <a:solidFill>
                  <a:srgbClr val="384653"/>
                </a:solidFill>
                <a:latin typeface="WinSoft Pro Medium" pitchFamily="34" charset="0"/>
                <a:ea typeface="WinSoft Pro Medium" pitchFamily="34" charset="-122"/>
                <a:cs typeface="WinSoft Pro Medium" pitchFamily="34" charset="-120"/>
              </a:rPr>
              <a:t>هل قرار الإحالة مبرر؟</a:t>
            </a:r>
            <a:endParaRPr lang="ar-SA" sz="2000" dirty="0"/>
          </a:p>
          <a:p>
            <a:pPr marL="284480" indent="-284480" algn="r" rtl="1">
              <a:lnSpc>
                <a:spcPct val="133000"/>
              </a:lnSpc>
              <a:buSzPct val="100000"/>
              <a:buFont typeface="+mj-lt"/>
              <a:buAutoNum type="arabicPeriod" startAt="3"/>
            </a:pPr>
            <a:r>
              <a:rPr lang="ar-SA" altLang="en-US" sz="2000" dirty="0">
                <a:solidFill>
                  <a:srgbClr val="384653"/>
                </a:solidFill>
                <a:latin typeface="WinSoft Pro Medium" pitchFamily="34" charset="0"/>
                <a:ea typeface="WinSoft Pro Medium" pitchFamily="34" charset="-122"/>
                <a:cs typeface="WinSoft Pro Medium" pitchFamily="34" charset="-120"/>
              </a:rPr>
              <a:t>هل تم توثيق القرار والأدلة؟</a:t>
            </a:r>
            <a:endParaRPr lang="ar-SA" sz="2000" dirty="0"/>
          </a:p>
          <a:p>
            <a:pPr marL="284480" indent="-284480" algn="r" rtl="1">
              <a:lnSpc>
                <a:spcPct val="133000"/>
              </a:lnSpc>
              <a:buSzPct val="100000"/>
              <a:buFont typeface="+mj-lt"/>
              <a:buAutoNum type="arabicPeriod" startAt="4"/>
            </a:pPr>
            <a:r>
              <a:rPr lang="ar-SA" altLang="en-US" sz="2000" dirty="0">
                <a:solidFill>
                  <a:srgbClr val="384653"/>
                </a:solidFill>
                <a:latin typeface="WinSoft Pro Medium" pitchFamily="34" charset="0"/>
                <a:ea typeface="WinSoft Pro Medium" pitchFamily="34" charset="-122"/>
                <a:cs typeface="WinSoft Pro Medium" pitchFamily="34" charset="-120"/>
              </a:rPr>
              <a:t>هل روعيت السرية والموافقة وعدم التمييز؟</a:t>
            </a:r>
            <a:endParaRPr lang="ar-SA" sz="2000" dirty="0"/>
          </a:p>
          <a:p>
            <a:pPr marL="284480" indent="-284480" algn="r" rtl="1">
              <a:lnSpc>
                <a:spcPct val="133000"/>
              </a:lnSpc>
              <a:buSzPct val="100000"/>
              <a:buFont typeface="+mj-lt"/>
              <a:buAutoNum type="arabicPeriod" startAt="5"/>
            </a:pPr>
            <a:r>
              <a:rPr lang="ar-SA" altLang="en-US" sz="2000" dirty="0">
                <a:solidFill>
                  <a:srgbClr val="384653"/>
                </a:solidFill>
                <a:latin typeface="WinSoft Pro Medium" pitchFamily="34" charset="0"/>
                <a:ea typeface="WinSoft Pro Medium" pitchFamily="34" charset="-122"/>
                <a:cs typeface="WinSoft Pro Medium" pitchFamily="34" charset="-120"/>
              </a:rPr>
              <a:t>هل الخطة شاملة وقابلة للتطبيق؟</a:t>
            </a:r>
            <a:endParaRPr lang="ar-SA" sz="2000" dirty="0"/>
          </a:p>
          <a:p>
            <a:pPr marL="284480" indent="-284480" algn="r" rtl="1">
              <a:lnSpc>
                <a:spcPct val="133000"/>
              </a:lnSpc>
              <a:buSzPct val="100000"/>
              <a:buFont typeface="+mj-lt"/>
              <a:buAutoNum type="arabicPeriod" startAt="6"/>
            </a:pPr>
            <a:r>
              <a:rPr lang="ar-SA" altLang="en-US" sz="2000" dirty="0">
                <a:solidFill>
                  <a:srgbClr val="384653"/>
                </a:solidFill>
                <a:latin typeface="WinSoft Pro Medium" pitchFamily="34" charset="0"/>
                <a:ea typeface="WinSoft Pro Medium" pitchFamily="34" charset="-122"/>
                <a:cs typeface="WinSoft Pro Medium" pitchFamily="34" charset="-120"/>
              </a:rPr>
              <a:t>هل توجد متابعة ومؤشرات واضحة؟</a:t>
            </a:r>
            <a:endParaRPr lang="ar-SA" sz="2000" dirty="0"/>
          </a:p>
          <a:p>
            <a:pPr marL="284480" indent="-284480" algn="r" rtl="1">
              <a:lnSpc>
                <a:spcPct val="133000"/>
              </a:lnSpc>
              <a:buSzPct val="100000"/>
              <a:buFont typeface="+mj-lt"/>
              <a:buAutoNum type="arabicPeriod" startAt="7"/>
            </a:pPr>
            <a:r>
              <a:rPr lang="ar-SA" altLang="en-US" sz="2000" dirty="0">
                <a:solidFill>
                  <a:srgbClr val="384653"/>
                </a:solidFill>
                <a:latin typeface="WinSoft Pro Medium" pitchFamily="34" charset="0"/>
                <a:ea typeface="WinSoft Pro Medium" pitchFamily="34" charset="-122"/>
                <a:cs typeface="WinSoft Pro Medium" pitchFamily="34" charset="-120"/>
              </a:rPr>
              <a:t>هل نطاق التطبيق التجريبي واقعي؟</a:t>
            </a:r>
            <a:endParaRPr lang="ar-SA" sz="2000" dirty="0"/>
          </a:p>
        </p:txBody>
      </p:sp>
    </p:spTree>
    <p:extLst>
      <p:ext uri="{BB962C8B-B14F-4D97-AF65-F5344CB8AC3E}">
        <p14:creationId xmlns:p14="http://schemas.microsoft.com/office/powerpoint/2010/main" val="1966111151"/>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625864" y="790377"/>
            <a:ext cx="933923" cy="342999"/>
          </a:xfrm>
          <a:prstGeom prst="roundRect">
            <a:avLst>
              <a:gd name="adj" fmla="val 49999"/>
            </a:avLst>
          </a:prstGeom>
          <a:solidFill>
            <a:srgbClr val="D4E9F7"/>
          </a:solidFill>
          <a:ln/>
        </p:spPr>
      </p:sp>
      <p:sp>
        <p:nvSpPr>
          <p:cNvPr id="3" name="Text 1"/>
          <p:cNvSpPr/>
          <p:nvPr/>
        </p:nvSpPr>
        <p:spPr>
          <a:xfrm>
            <a:off x="10151610" y="858044"/>
            <a:ext cx="1272846" cy="207665"/>
          </a:xfrm>
          <a:prstGeom prst="rect">
            <a:avLst/>
          </a:prstGeom>
          <a:noFill/>
          <a:ln/>
        </p:spPr>
        <p:txBody>
          <a:bodyPr wrap="none" lIns="0" tIns="0" rIns="0" bIns="0" rtlCol="0" anchor="t"/>
          <a:lstStyle/>
          <a:p>
            <a:pPr marL="0" indent="0" algn="r" rtl="1">
              <a:lnSpc>
                <a:spcPct val="96000"/>
              </a:lnSpc>
              <a:buNone/>
            </a:pPr>
            <a:r>
              <a:rPr lang="ar-SA" altLang="en-US" sz="1400" dirty="0">
                <a:solidFill>
                  <a:srgbClr val="384653"/>
                </a:solidFill>
                <a:latin typeface="WinSoft Pro Medium" pitchFamily="34" charset="0"/>
                <a:ea typeface="WinSoft Pro Medium" pitchFamily="34" charset="-122"/>
                <a:cs typeface="WinSoft Pro Medium" pitchFamily="34" charset="-120"/>
              </a:rPr>
              <a:t>النشاط 3.3</a:t>
            </a:r>
            <a:endParaRPr lang="ar-SA" sz="1400" dirty="0"/>
          </a:p>
        </p:txBody>
      </p:sp>
      <p:sp>
        <p:nvSpPr>
          <p:cNvPr id="4" name="Text 2"/>
          <p:cNvSpPr/>
          <p:nvPr/>
        </p:nvSpPr>
        <p:spPr>
          <a:xfrm>
            <a:off x="631908" y="1223566"/>
            <a:ext cx="10927878" cy="742355"/>
          </a:xfrm>
          <a:prstGeom prst="rect">
            <a:avLst/>
          </a:prstGeom>
          <a:noFill/>
          <a:ln/>
        </p:spPr>
        <p:txBody>
          <a:bodyPr wrap="none" lIns="0" tIns="0" rIns="0" bIns="0" rtlCol="0" anchor="t"/>
          <a:lstStyle/>
          <a:p>
            <a:pPr algn="r" rtl="1">
              <a:lnSpc>
                <a:spcPct val="104000"/>
              </a:lnSpc>
            </a:pPr>
            <a:r>
              <a:rPr lang="ar-SA" sz="4650" dirty="0">
                <a:solidFill>
                  <a:srgbClr val="2E3C4E"/>
                </a:solidFill>
                <a:latin typeface="GE SS Two Light" pitchFamily="34" charset="0"/>
                <a:ea typeface="GE SS Two Light" pitchFamily="34" charset="-122"/>
                <a:cs typeface="GE SS Two Light" pitchFamily="34" charset="-120"/>
              </a:rPr>
              <a:t>النشاط</a:t>
            </a:r>
            <a:r>
              <a:rPr lang="en-US" sz="4650" dirty="0">
                <a:solidFill>
                  <a:srgbClr val="2E3C4E"/>
                </a:solidFill>
                <a:latin typeface="Myriad "/>
                <a:ea typeface="GE SS Two Light" pitchFamily="34" charset="-122"/>
                <a:cs typeface="GE SS Two Light" pitchFamily="34" charset="-120"/>
              </a:rPr>
              <a:t>3.3</a:t>
            </a:r>
            <a:r>
              <a:rPr lang="en-US" sz="4650" dirty="0">
                <a:solidFill>
                  <a:srgbClr val="2E3C4E"/>
                </a:solidFill>
                <a:latin typeface="GE SS Two Light" pitchFamily="34" charset="0"/>
                <a:ea typeface="GE SS Two Light" pitchFamily="34" charset="-122"/>
                <a:cs typeface="GE SS Two Light" pitchFamily="34" charset="-120"/>
              </a:rPr>
              <a:t> </a:t>
            </a:r>
            <a:r>
              <a:rPr lang="ar-SA" sz="4400" dirty="0"/>
              <a:t>—</a:t>
            </a:r>
            <a:r>
              <a:rPr lang="ar-SA" altLang="en-US" sz="4650" dirty="0">
                <a:solidFill>
                  <a:srgbClr val="2E3C4E"/>
                </a:solidFill>
                <a:latin typeface="GE SS Two Light" pitchFamily="34" charset="0"/>
                <a:ea typeface="GE SS Two Light" pitchFamily="34" charset="-122"/>
                <a:cs typeface="GE SS Two Light" pitchFamily="34" charset="-120"/>
              </a:rPr>
              <a:t>مؤشرات الأداء المقترحة</a:t>
            </a:r>
            <a:endParaRPr lang="ar-SA" sz="4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2304455"/>
            <a:ext cx="3492214" cy="1224359"/>
          </a:xfrm>
          <a:prstGeom prst="rect">
            <a:avLst/>
          </a:prstGeom>
        </p:spPr>
      </p:pic>
      <p:sp>
        <p:nvSpPr>
          <p:cNvPr id="6" name="Text 3"/>
          <p:cNvSpPr/>
          <p:nvPr/>
        </p:nvSpPr>
        <p:spPr>
          <a:xfrm>
            <a:off x="8318590" y="2555478"/>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المطابقات التي استوفت متطلبات الوظيفة.</a:t>
            </a:r>
            <a:endParaRPr lang="ar-SA" sz="17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2304455"/>
            <a:ext cx="3492214" cy="1224359"/>
          </a:xfrm>
          <a:prstGeom prst="rect">
            <a:avLst/>
          </a:prstGeom>
        </p:spPr>
      </p:pic>
      <p:sp>
        <p:nvSpPr>
          <p:cNvPr id="8" name="Text 4"/>
          <p:cNvSpPr/>
          <p:nvPr/>
        </p:nvSpPr>
        <p:spPr>
          <a:xfrm>
            <a:off x="4600758" y="2555478"/>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الإحالات التي قبلها أصحاب العمل.</a:t>
            </a:r>
            <a:endParaRPr lang="ar-SA" sz="17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2304455"/>
            <a:ext cx="3492214" cy="1224359"/>
          </a:xfrm>
          <a:prstGeom prst="rect">
            <a:avLst/>
          </a:prstGeom>
        </p:spPr>
      </p:pic>
      <p:sp>
        <p:nvSpPr>
          <p:cNvPr id="10" name="Text 5"/>
          <p:cNvSpPr/>
          <p:nvPr/>
        </p:nvSpPr>
        <p:spPr>
          <a:xfrm>
            <a:off x="882926" y="2555478"/>
            <a:ext cx="2888582"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الإحالات التي تحولت إلى مقابلات.</a:t>
            </a:r>
            <a:endParaRPr lang="ar-SA" sz="1750" dirty="0"/>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7572" y="3754438"/>
            <a:ext cx="3492214" cy="863203"/>
          </a:xfrm>
          <a:prstGeom prst="rect">
            <a:avLst/>
          </a:prstGeom>
        </p:spPr>
      </p:pic>
      <p:sp>
        <p:nvSpPr>
          <p:cNvPr id="12" name="Text 6"/>
          <p:cNvSpPr/>
          <p:nvPr/>
        </p:nvSpPr>
        <p:spPr>
          <a:xfrm>
            <a:off x="8318590" y="4005461"/>
            <a:ext cx="2888582"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الإحالات التي تحولت إلى توظيف.</a:t>
            </a:r>
            <a:endParaRPr lang="ar-SA" sz="175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49740" y="3754438"/>
            <a:ext cx="3492214" cy="863203"/>
          </a:xfrm>
          <a:prstGeom prst="rect">
            <a:avLst/>
          </a:prstGeom>
        </p:spPr>
      </p:pic>
      <p:sp>
        <p:nvSpPr>
          <p:cNvPr id="14" name="Text 7"/>
          <p:cNvSpPr/>
          <p:nvPr/>
        </p:nvSpPr>
        <p:spPr>
          <a:xfrm>
            <a:off x="4600758" y="4005461"/>
            <a:ext cx="2888582"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متوسط الزمن من المطابقة إلى الإحالة.</a:t>
            </a:r>
            <a:endParaRPr lang="ar-SA" sz="1750" dirty="0"/>
          </a:p>
        </p:txBody>
      </p:sp>
      <p:pic>
        <p:nvPicPr>
          <p:cNvPr id="15"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1908" y="3754438"/>
            <a:ext cx="3492214" cy="863203"/>
          </a:xfrm>
          <a:prstGeom prst="rect">
            <a:avLst/>
          </a:prstGeom>
        </p:spPr>
      </p:pic>
      <p:sp>
        <p:nvSpPr>
          <p:cNvPr id="16" name="Text 8"/>
          <p:cNvSpPr/>
          <p:nvPr/>
        </p:nvSpPr>
        <p:spPr>
          <a:xfrm>
            <a:off x="882926" y="4005461"/>
            <a:ext cx="2888582"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الإحالات التي تم توثيقها بالكامل.</a:t>
            </a:r>
            <a:endParaRPr lang="ar-SA" sz="1750" dirty="0"/>
          </a:p>
        </p:txBody>
      </p:sp>
      <p:pic>
        <p:nvPicPr>
          <p:cNvPr id="17" name="Image 6"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7572" y="4843264"/>
            <a:ext cx="3492214" cy="1224359"/>
          </a:xfrm>
          <a:prstGeom prst="rect">
            <a:avLst/>
          </a:prstGeom>
        </p:spPr>
      </p:pic>
      <p:sp>
        <p:nvSpPr>
          <p:cNvPr id="18" name="Text 9"/>
          <p:cNvSpPr/>
          <p:nvPr/>
        </p:nvSpPr>
        <p:spPr>
          <a:xfrm>
            <a:off x="8318590" y="5094288"/>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الحالات التي تم فيها الحصول على الموافقة قبل الإحالة.</a:t>
            </a:r>
            <a:endParaRPr lang="ar-SA" sz="1750" dirty="0"/>
          </a:p>
        </p:txBody>
      </p:sp>
      <p:pic>
        <p:nvPicPr>
          <p:cNvPr id="19" name="Image 7"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49740" y="4843264"/>
            <a:ext cx="3492214" cy="1224359"/>
          </a:xfrm>
          <a:prstGeom prst="rect">
            <a:avLst/>
          </a:prstGeom>
        </p:spPr>
      </p:pic>
      <p:sp>
        <p:nvSpPr>
          <p:cNvPr id="20" name="Text 10"/>
          <p:cNvSpPr/>
          <p:nvPr/>
        </p:nvSpPr>
        <p:spPr>
          <a:xfrm>
            <a:off x="4600758" y="5094288"/>
            <a:ext cx="2888582" cy="361156"/>
          </a:xfrm>
          <a:prstGeom prst="rect">
            <a:avLst/>
          </a:prstGeom>
          <a:noFill/>
          <a:ln/>
        </p:spPr>
        <p:txBody>
          <a:bodyPr wrap="none" lIns="0" tIns="0" rIns="0" bIns="0" rtlCol="0" anchor="t"/>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رضا الباحثين وأصحاب العمل.</a:t>
            </a:r>
            <a:endParaRPr lang="ar-SA" sz="1750" dirty="0"/>
          </a:p>
        </p:txBody>
      </p:sp>
      <p:pic>
        <p:nvPicPr>
          <p:cNvPr id="21" name="Image 8"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1908" y="4843264"/>
            <a:ext cx="3492214" cy="1224359"/>
          </a:xfrm>
          <a:prstGeom prst="rect">
            <a:avLst/>
          </a:prstGeom>
        </p:spPr>
      </p:pic>
      <p:sp>
        <p:nvSpPr>
          <p:cNvPr id="22" name="Text 11"/>
          <p:cNvSpPr/>
          <p:nvPr/>
        </p:nvSpPr>
        <p:spPr>
          <a:xfrm>
            <a:off x="882926" y="5094288"/>
            <a:ext cx="2888582" cy="722313"/>
          </a:xfrm>
          <a:prstGeom prst="rect">
            <a:avLst/>
          </a:prstGeom>
          <a:noFill/>
          <a:ln/>
        </p:spPr>
        <p:txBody>
          <a:bodyPr wrap="square" lIns="0" tIns="0" rIns="0" bIns="0" rtlCol="0" anchor="t">
            <a:normAutofit/>
          </a:bodyPr>
          <a:lstStyle/>
          <a:p>
            <a:pPr marL="0" indent="0" algn="r" rtl="1">
              <a:lnSpc>
                <a:spcPct val="133000"/>
              </a:lnSpc>
              <a:buNone/>
            </a:pPr>
            <a:r>
              <a:rPr lang="ar-SA" altLang="en-US" sz="1750" dirty="0">
                <a:solidFill>
                  <a:srgbClr val="384653"/>
                </a:solidFill>
                <a:latin typeface="WinSoft Pro Medium" pitchFamily="34" charset="0"/>
                <a:ea typeface="WinSoft Pro Medium" pitchFamily="34" charset="-122"/>
                <a:cs typeface="WinSoft Pro Medium" pitchFamily="34" charset="-120"/>
              </a:rPr>
              <a:t>نسبة الحالات التي تمت متابعتها ضمن المدة المحددة.</a:t>
            </a:r>
            <a:endParaRPr lang="ar-SA" sz="1750" dirty="0"/>
          </a:p>
        </p:txBody>
      </p:sp>
    </p:spTree>
    <p:extLst>
      <p:ext uri="{BB962C8B-B14F-4D97-AF65-F5344CB8AC3E}">
        <p14:creationId xmlns:p14="http://schemas.microsoft.com/office/powerpoint/2010/main" val="965688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16125</Words>
  <Application>Microsoft Office PowerPoint</Application>
  <PresentationFormat>Widescreen</PresentationFormat>
  <Paragraphs>2879</Paragraphs>
  <Slides>190</Slides>
  <Notes>136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190</vt:i4>
      </vt:variant>
    </vt:vector>
  </HeadingPairs>
  <TitlesOfParts>
    <vt:vector size="198" baseType="lpstr">
      <vt:lpstr>GE SS Two</vt:lpstr>
      <vt:lpstr>Arial</vt:lpstr>
      <vt:lpstr>WinSoft Pro Medium</vt:lpstr>
      <vt:lpstr>GE SS Two Light</vt:lpstr>
      <vt:lpstr>Twemoji Mozilla</vt:lpstr>
      <vt:lpstr>Myriad </vt:lpstr>
      <vt:lpstr>WinSoft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Knowledge beam</dc:creator>
  <cp:lastModifiedBy>Knowledge beam</cp:lastModifiedBy>
  <cp:revision>110</cp:revision>
  <dcterms:created xsi:type="dcterms:W3CDTF">2026-08-30T09:23:01Z</dcterms:created>
  <dcterms:modified xsi:type="dcterms:W3CDTF">2026-09-23T12:29:15Z</dcterms:modified>
</cp:coreProperties>
</file>