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53"/>
  </p:notesMasterIdLst>
  <p:sldIdLst>
    <p:sldId id="256" r:id="rId2"/>
    <p:sldId id="350" r:id="rId3"/>
    <p:sldId id="257" r:id="rId4"/>
    <p:sldId id="258" r:id="rId5"/>
    <p:sldId id="259" r:id="rId6"/>
    <p:sldId id="260" r:id="rId7"/>
    <p:sldId id="261" r:id="rId8"/>
    <p:sldId id="262" r:id="rId9"/>
    <p:sldId id="263" r:id="rId10"/>
    <p:sldId id="264" r:id="rId11"/>
    <p:sldId id="269" r:id="rId12"/>
    <p:sldId id="270" r:id="rId13"/>
    <p:sldId id="271" r:id="rId14"/>
    <p:sldId id="272" r:id="rId15"/>
    <p:sldId id="340" r:id="rId16"/>
    <p:sldId id="349" r:id="rId17"/>
    <p:sldId id="274" r:id="rId18"/>
    <p:sldId id="275" r:id="rId19"/>
    <p:sldId id="276" r:id="rId20"/>
    <p:sldId id="277" r:id="rId21"/>
    <p:sldId id="341" r:id="rId22"/>
    <p:sldId id="278" r:id="rId23"/>
    <p:sldId id="342" r:id="rId24"/>
    <p:sldId id="279" r:id="rId25"/>
    <p:sldId id="280" r:id="rId26"/>
    <p:sldId id="281" r:id="rId27"/>
    <p:sldId id="282" r:id="rId28"/>
    <p:sldId id="283" r:id="rId29"/>
    <p:sldId id="284" r:id="rId30"/>
    <p:sldId id="285" r:id="rId31"/>
    <p:sldId id="286" r:id="rId32"/>
    <p:sldId id="343" r:id="rId33"/>
    <p:sldId id="287" r:id="rId34"/>
    <p:sldId id="288" r:id="rId35"/>
    <p:sldId id="289" r:id="rId36"/>
    <p:sldId id="290" r:id="rId37"/>
    <p:sldId id="348" r:id="rId38"/>
    <p:sldId id="291" r:id="rId39"/>
    <p:sldId id="292" r:id="rId40"/>
    <p:sldId id="293" r:id="rId41"/>
    <p:sldId id="344" r:id="rId42"/>
    <p:sldId id="345" r:id="rId43"/>
    <p:sldId id="347" r:id="rId44"/>
    <p:sldId id="295" r:id="rId45"/>
    <p:sldId id="296" r:id="rId46"/>
    <p:sldId id="297" r:id="rId47"/>
    <p:sldId id="298" r:id="rId48"/>
    <p:sldId id="299" r:id="rId49"/>
    <p:sldId id="300" r:id="rId50"/>
    <p:sldId id="301" r:id="rId51"/>
    <p:sldId id="302" r:id="rId52"/>
  </p:sldIdLst>
  <p:sldSz cx="12192000" cy="6858000"/>
  <p:notesSz cx="6858000" cy="12192000"/>
  <p:embeddedFontLst>
    <p:embeddedFont>
      <p:font typeface="GE SS Two Light" panose="020A0503020102020204" pitchFamily="18" charset="-78"/>
      <p:regular r:id="rId54"/>
    </p:embeddedFont>
    <p:embeddedFont>
      <p:font typeface="WinSoft Pro Medium" panose="020B0600060200000000" pitchFamily="34" charset="-79"/>
      <p:regular r:id="rId55"/>
    </p:embeddedFont>
    <p:embeddedFont>
      <p:font typeface="WinSoft Pro" panose="020B0600060200000000" pitchFamily="34" charset="-79"/>
      <p:regular r:id="rId56"/>
    </p:embeddedFont>
    <p:embeddedFont>
      <p:font typeface="Calibri" panose="020F0502020204030204" pitchFamily="34" charset="0"/>
      <p:regular r:id="rId57"/>
      <p:bold r:id="rId58"/>
      <p:italic r:id="rId59"/>
      <p:boldItalic r:id="rId6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72" d="100"/>
          <a:sy n="72" d="100"/>
        </p:scale>
        <p:origin x="63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7.fntdata"/><Relationship Id="rId65"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DAN, Rami" userId="e8cc4984-9853-44fa-995a-ef887438ba0d" providerId="ADAL" clId="{78D02BD8-E650-4A15-849E-6013C3F33272}"/>
    <pc:docChg chg="modSld">
      <pc:chgData name="HAMDAN, Rami" userId="e8cc4984-9853-44fa-995a-ef887438ba0d" providerId="ADAL" clId="{78D02BD8-E650-4A15-849E-6013C3F33272}" dt="2026-09-03T12:16:00.997" v="4" actId="113"/>
      <pc:docMkLst>
        <pc:docMk/>
      </pc:docMkLst>
      <pc:sldChg chg="modSp mod">
        <pc:chgData name="HAMDAN, Rami" userId="e8cc4984-9853-44fa-995a-ef887438ba0d" providerId="ADAL" clId="{78D02BD8-E650-4A15-849E-6013C3F33272}" dt="2026-09-03T12:15:15.922" v="1" actId="113"/>
        <pc:sldMkLst>
          <pc:docMk/>
          <pc:sldMk cId="0" sldId="258"/>
        </pc:sldMkLst>
        <pc:spChg chg="mod">
          <ac:chgData name="HAMDAN, Rami" userId="e8cc4984-9853-44fa-995a-ef887438ba0d" providerId="ADAL" clId="{78D02BD8-E650-4A15-849E-6013C3F33272}" dt="2026-09-03T12:15:03.714" v="0" actId="1076"/>
          <ac:spMkLst>
            <pc:docMk/>
            <pc:sldMk cId="0" sldId="258"/>
            <ac:spMk id="11" creationId="{00000000-0000-0000-0000-000000000000}"/>
          </ac:spMkLst>
        </pc:spChg>
        <pc:spChg chg="mod">
          <ac:chgData name="HAMDAN, Rami" userId="e8cc4984-9853-44fa-995a-ef887438ba0d" providerId="ADAL" clId="{78D02BD8-E650-4A15-849E-6013C3F33272}" dt="2026-09-03T12:15:15.922" v="1" actId="113"/>
          <ac:spMkLst>
            <pc:docMk/>
            <pc:sldMk cId="0" sldId="258"/>
            <ac:spMk id="14" creationId="{00000000-0000-0000-0000-000000000000}"/>
          </ac:spMkLst>
        </pc:spChg>
      </pc:sldChg>
      <pc:sldChg chg="modSp mod">
        <pc:chgData name="HAMDAN, Rami" userId="e8cc4984-9853-44fa-995a-ef887438ba0d" providerId="ADAL" clId="{78D02BD8-E650-4A15-849E-6013C3F33272}" dt="2026-09-03T12:16:00.997" v="4" actId="113"/>
        <pc:sldMkLst>
          <pc:docMk/>
          <pc:sldMk cId="0" sldId="289"/>
        </pc:sldMkLst>
        <pc:spChg chg="mod">
          <ac:chgData name="HAMDAN, Rami" userId="e8cc4984-9853-44fa-995a-ef887438ba0d" providerId="ADAL" clId="{78D02BD8-E650-4A15-849E-6013C3F33272}" dt="2026-09-03T12:16:00.997" v="4" actId="113"/>
          <ac:spMkLst>
            <pc:docMk/>
            <pc:sldMk cId="0" sldId="289"/>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3326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FFFFF"/>
          </a:solidFill>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7.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1.sv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2.png"/><Relationship Id="rId7" Type="http://schemas.openxmlformats.org/officeDocument/2006/relationships/image" Target="../media/image41.sv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0.svg"/><Relationship Id="rId5" Type="http://schemas.openxmlformats.org/officeDocument/2006/relationships/image" Target="../media/image39.svg"/><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8.sv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257069" y="1841500"/>
            <a:ext cx="3174921" cy="3175000"/>
          </a:xfrm>
          <a:prstGeom prst="rect">
            <a:avLst/>
          </a:prstGeom>
        </p:spPr>
      </p:pic>
      <p:sp>
        <p:nvSpPr>
          <p:cNvPr id="4" name="Text 0"/>
          <p:cNvSpPr/>
          <p:nvPr/>
        </p:nvSpPr>
        <p:spPr>
          <a:xfrm>
            <a:off x="5203794" y="1899741"/>
            <a:ext cx="6355993" cy="2151162"/>
          </a:xfrm>
          <a:prstGeom prst="rect">
            <a:avLst/>
          </a:prstGeom>
          <a:noFill/>
          <a:ln/>
        </p:spPr>
        <p:txBody>
          <a:bodyPr wrap="square" lIns="0" tIns="0" rIns="0" bIns="0" rtlCol="0" anchor="t">
            <a:normAutofit/>
          </a:bodyPr>
          <a:lstStyle/>
          <a:p>
            <a:pPr marL="0" indent="0" algn="r" rtl="1">
              <a:lnSpc>
                <a:spcPct val="104000"/>
              </a:lnSpc>
              <a:buNone/>
            </a:pPr>
            <a:r>
              <a:rPr lang="ar-SA" altLang="en-US" sz="4500" dirty="0">
                <a:solidFill>
                  <a:srgbClr val="2E3C4E"/>
                </a:solidFill>
                <a:latin typeface="GE SS Two Light" pitchFamily="34" charset="0"/>
                <a:ea typeface="GE SS Two Light" pitchFamily="34" charset="-122"/>
                <a:cs typeface="GE SS Two Light" pitchFamily="34" charset="-120"/>
              </a:rPr>
              <a:t>التقييمات التكوينية في التعليم والتدريب التقني والمهني</a:t>
            </a:r>
            <a:endParaRPr lang="ar-SA" sz="4500" dirty="0"/>
          </a:p>
        </p:txBody>
      </p:sp>
      <p:sp>
        <p:nvSpPr>
          <p:cNvPr id="5" name="Text 1"/>
          <p:cNvSpPr/>
          <p:nvPr/>
        </p:nvSpPr>
        <p:spPr>
          <a:xfrm>
            <a:off x="4594210" y="4320208"/>
            <a:ext cx="6921930" cy="220339"/>
          </a:xfrm>
          <a:prstGeom prst="rect">
            <a:avLst/>
          </a:prstGeom>
          <a:noFill/>
          <a:ln/>
        </p:spPr>
        <p:txBody>
          <a:bodyPr wrap="none" lIns="0" tIns="0" rIns="0" bIns="0" rtlCol="0" anchor="t"/>
          <a:lstStyle/>
          <a:p>
            <a:pPr marL="0" indent="0" algn="r" rtl="1">
              <a:lnSpc>
                <a:spcPct val="133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دليل المتدرّب — وحدة التعلّم</a:t>
            </a:r>
            <a:r>
              <a:rPr lang="ar-JO" altLang="en-US" sz="2400" b="1" dirty="0">
                <a:solidFill>
                  <a:srgbClr val="384653"/>
                </a:solidFill>
                <a:latin typeface="WinSoft Pro Medium" pitchFamily="34" charset="0"/>
                <a:ea typeface="WinSoft Pro Medium" pitchFamily="34" charset="-122"/>
                <a:cs typeface="WinSoft Pro Medium" pitchFamily="34" charset="-120"/>
              </a:rPr>
              <a:t> </a:t>
            </a:r>
            <a:r>
              <a:rPr lang="en-US" altLang="en-US" sz="2400" b="1" dirty="0">
                <a:solidFill>
                  <a:srgbClr val="384653"/>
                </a:solidFill>
                <a:latin typeface="Myriad Headline" panose="020B0500000000000000" pitchFamily="34" charset="0"/>
                <a:ea typeface="WinSoft Pro Medium" pitchFamily="34" charset="-122"/>
                <a:cs typeface="WinSoft Pro Medium" pitchFamily="34" charset="-120"/>
              </a:rPr>
              <a:t>U.7.1 </a:t>
            </a:r>
            <a:endParaRPr lang="ar-SA" sz="2400" b="1" dirty="0"/>
          </a:p>
        </p:txBody>
      </p:sp>
      <p:sp>
        <p:nvSpPr>
          <p:cNvPr id="6" name="Shape 2"/>
          <p:cNvSpPr/>
          <p:nvPr/>
        </p:nvSpPr>
        <p:spPr>
          <a:xfrm>
            <a:off x="9431498" y="5301346"/>
            <a:ext cx="2128288" cy="240010"/>
          </a:xfrm>
          <a:prstGeom prst="roundRect">
            <a:avLst>
              <a:gd name="adj" fmla="val 49999"/>
            </a:avLst>
          </a:prstGeom>
          <a:solidFill>
            <a:srgbClr val="D4E9F7"/>
          </a:solidFill>
          <a:ln/>
        </p:spPr>
        <p:txBody>
          <a:bodyPr/>
          <a:lstStyle/>
          <a:p>
            <a:endParaRPr lang="en-US"/>
          </a:p>
        </p:txBody>
      </p:sp>
      <p:sp>
        <p:nvSpPr>
          <p:cNvPr id="7" name="Text 3"/>
          <p:cNvSpPr/>
          <p:nvPr/>
        </p:nvSpPr>
        <p:spPr>
          <a:xfrm>
            <a:off x="8916665" y="5348674"/>
            <a:ext cx="2548370" cy="145355"/>
          </a:xfrm>
          <a:prstGeom prst="rect">
            <a:avLst/>
          </a:prstGeom>
          <a:noFill/>
          <a:ln/>
        </p:spPr>
        <p:txBody>
          <a:bodyPr wrap="none" lIns="0" tIns="0" rIns="0" bIns="0" rtlCol="0" anchor="t"/>
          <a:lstStyle/>
          <a:p>
            <a:pPr marL="0" indent="0" algn="r" rtl="1">
              <a:lnSpc>
                <a:spcPct val="96000"/>
              </a:lnSpc>
              <a:buNone/>
            </a:pPr>
            <a:r>
              <a:rPr lang="ar-SA" altLang="en-US" sz="1100" b="1" dirty="0">
                <a:solidFill>
                  <a:srgbClr val="384653"/>
                </a:solidFill>
                <a:latin typeface="WinSoft Pro Medium" pitchFamily="34" charset="0"/>
                <a:ea typeface="WinSoft Pro Medium" pitchFamily="34" charset="-122"/>
                <a:cs typeface="WinSoft Pro Medium" pitchFamily="34" charset="-120"/>
              </a:rPr>
              <a:t>المجمّع التدريبي: نماذج حديثة للتدريب والتقييم</a:t>
            </a:r>
            <a:endParaRPr lang="ar-SA" sz="11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405325977"/>
              </p:ext>
            </p:extLst>
          </p:nvPr>
        </p:nvGraphicFramePr>
        <p:xfrm>
          <a:off x="0" y="0"/>
          <a:ext cx="12192000" cy="6857999"/>
        </p:xfrm>
        <a:graphic>
          <a:graphicData uri="http://schemas.openxmlformats.org/drawingml/2006/table">
            <a:tbl>
              <a:tblPr rtl="1" firstRow="1" firstCol="1" bandRow="1">
                <a:tableStyleId>{5C22544A-7EE6-4342-B048-85BDC9FD1C3A}</a:tableStyleId>
              </a:tblPr>
              <a:tblGrid>
                <a:gridCol w="851886">
                  <a:extLst>
                    <a:ext uri="{9D8B030D-6E8A-4147-A177-3AD203B41FA5}">
                      <a16:colId xmlns:a16="http://schemas.microsoft.com/office/drawing/2014/main" val="177885808"/>
                    </a:ext>
                  </a:extLst>
                </a:gridCol>
                <a:gridCol w="1648676">
                  <a:extLst>
                    <a:ext uri="{9D8B030D-6E8A-4147-A177-3AD203B41FA5}">
                      <a16:colId xmlns:a16="http://schemas.microsoft.com/office/drawing/2014/main" val="3509475307"/>
                    </a:ext>
                  </a:extLst>
                </a:gridCol>
                <a:gridCol w="1686822">
                  <a:extLst>
                    <a:ext uri="{9D8B030D-6E8A-4147-A177-3AD203B41FA5}">
                      <a16:colId xmlns:a16="http://schemas.microsoft.com/office/drawing/2014/main" val="3792338911"/>
                    </a:ext>
                  </a:extLst>
                </a:gridCol>
                <a:gridCol w="635733">
                  <a:extLst>
                    <a:ext uri="{9D8B030D-6E8A-4147-A177-3AD203B41FA5}">
                      <a16:colId xmlns:a16="http://schemas.microsoft.com/office/drawing/2014/main" val="2604788041"/>
                    </a:ext>
                  </a:extLst>
                </a:gridCol>
                <a:gridCol w="1946768">
                  <a:extLst>
                    <a:ext uri="{9D8B030D-6E8A-4147-A177-3AD203B41FA5}">
                      <a16:colId xmlns:a16="http://schemas.microsoft.com/office/drawing/2014/main" val="1145252560"/>
                    </a:ext>
                  </a:extLst>
                </a:gridCol>
                <a:gridCol w="1740501">
                  <a:extLst>
                    <a:ext uri="{9D8B030D-6E8A-4147-A177-3AD203B41FA5}">
                      <a16:colId xmlns:a16="http://schemas.microsoft.com/office/drawing/2014/main" val="336876955"/>
                    </a:ext>
                  </a:extLst>
                </a:gridCol>
                <a:gridCol w="635733">
                  <a:extLst>
                    <a:ext uri="{9D8B030D-6E8A-4147-A177-3AD203B41FA5}">
                      <a16:colId xmlns:a16="http://schemas.microsoft.com/office/drawing/2014/main" val="2501948725"/>
                    </a:ext>
                  </a:extLst>
                </a:gridCol>
                <a:gridCol w="1525764">
                  <a:extLst>
                    <a:ext uri="{9D8B030D-6E8A-4147-A177-3AD203B41FA5}">
                      <a16:colId xmlns:a16="http://schemas.microsoft.com/office/drawing/2014/main" val="2730871564"/>
                    </a:ext>
                  </a:extLst>
                </a:gridCol>
                <a:gridCol w="1520117">
                  <a:extLst>
                    <a:ext uri="{9D8B030D-6E8A-4147-A177-3AD203B41FA5}">
                      <a16:colId xmlns:a16="http://schemas.microsoft.com/office/drawing/2014/main" val="2722510523"/>
                    </a:ext>
                  </a:extLst>
                </a:gridCol>
              </a:tblGrid>
              <a:tr h="410481">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charset="0"/>
                          <a:cs typeface="WinSoft Pro" pitchFamily="34" charset="-120"/>
                        </a:rPr>
                        <a:t>اليوم</a:t>
                      </a:r>
                      <a:endParaRPr lang="en-US" sz="2000" b="1" kern="1200" dirty="0">
                        <a:solidFill>
                          <a:schemeClr val="bg1"/>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charset="0"/>
                          <a:cs typeface="WinSoft Pro" pitchFamily="34" charset="-120"/>
                        </a:rPr>
                        <a:t>8:30–9:00</a:t>
                      </a:r>
                      <a:endParaRPr lang="en-US" sz="2000" b="1" kern="1200" dirty="0">
                        <a:solidFill>
                          <a:schemeClr val="bg1"/>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charset="0"/>
                          <a:cs typeface="WinSoft Pro" pitchFamily="34" charset="-120"/>
                        </a:rPr>
                        <a:t>9:00–9:45</a:t>
                      </a:r>
                      <a:endParaRPr lang="en-US" sz="2000" b="1" kern="1200" dirty="0">
                        <a:solidFill>
                          <a:schemeClr val="bg1"/>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charset="0"/>
                          <a:cs typeface="WinSoft Pro" pitchFamily="34" charset="-120"/>
                        </a:rPr>
                        <a:t>15</a:t>
                      </a:r>
                      <a:endParaRPr lang="en-US" sz="2000" b="1" kern="1200" dirty="0">
                        <a:solidFill>
                          <a:schemeClr val="bg1"/>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a:solidFill>
                            <a:schemeClr val="bg1"/>
                          </a:solidFill>
                          <a:latin typeface="WinSoft Pro" pitchFamily="34" charset="0"/>
                          <a:ea typeface="WinSoft Pro" charset="0"/>
                          <a:cs typeface="WinSoft Pro" pitchFamily="34" charset="-120"/>
                        </a:rPr>
                        <a:t>10:00–10:50</a:t>
                      </a:r>
                      <a:endParaRPr lang="en-US" sz="2000" b="1" kern="1200">
                        <a:solidFill>
                          <a:schemeClr val="bg1"/>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charset="0"/>
                          <a:cs typeface="WinSoft Pro" pitchFamily="34" charset="-120"/>
                        </a:rPr>
                        <a:t>10:50–11:35</a:t>
                      </a:r>
                      <a:endParaRPr lang="en-US" sz="2000" b="1" kern="1200" dirty="0">
                        <a:solidFill>
                          <a:schemeClr val="bg1"/>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charset="0"/>
                          <a:cs typeface="WinSoft Pro" pitchFamily="34" charset="-120"/>
                        </a:rPr>
                        <a:t>15</a:t>
                      </a:r>
                      <a:endParaRPr lang="en-US" sz="2000" b="1" kern="1200" dirty="0">
                        <a:solidFill>
                          <a:schemeClr val="bg1"/>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smtClean="0">
                          <a:solidFill>
                            <a:schemeClr val="bg1"/>
                          </a:solidFill>
                          <a:latin typeface="WinSoft Pro" pitchFamily="34" charset="0"/>
                          <a:ea typeface="WinSoft Pro" charset="0"/>
                          <a:cs typeface="WinSoft Pro" pitchFamily="34" charset="-120"/>
                        </a:rPr>
                        <a:t>11:50–12:40</a:t>
                      </a:r>
                      <a:endParaRPr lang="en-US" sz="2000" b="1" kern="1200" dirty="0">
                        <a:solidFill>
                          <a:schemeClr val="bg1"/>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smtClean="0">
                          <a:solidFill>
                            <a:schemeClr val="bg1"/>
                          </a:solidFill>
                          <a:latin typeface="WinSoft Pro" pitchFamily="34" charset="0"/>
                          <a:ea typeface="WinSoft Pro" charset="0"/>
                          <a:cs typeface="WinSoft Pro" pitchFamily="34" charset="-120"/>
                        </a:rPr>
                        <a:t>12:40–1:30</a:t>
                      </a:r>
                      <a:endParaRPr lang="en-US" sz="2000" b="1" kern="1200" dirty="0">
                        <a:solidFill>
                          <a:schemeClr val="bg1"/>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667985126"/>
                  </a:ext>
                </a:extLst>
              </a:tr>
              <a:tr h="1090755">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charset="0"/>
                          <a:cs typeface="WinSoft Pro" pitchFamily="34" charset="-120"/>
                        </a:rPr>
                        <a:t>اليوم 1</a:t>
                      </a:r>
                      <a:endParaRPr lang="en-US" sz="2000" b="1" kern="1200" dirty="0">
                        <a:solidFill>
                          <a:schemeClr val="bg1"/>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1800" b="1" kern="1200" dirty="0">
                          <a:solidFill>
                            <a:srgbClr val="384653"/>
                          </a:solidFill>
                          <a:latin typeface="WinSoft Pro" pitchFamily="34" charset="0"/>
                          <a:ea typeface="WinSoft Pro" charset="0"/>
                          <a:cs typeface="WinSoft Pro" pitchFamily="34" charset="-120"/>
                        </a:rPr>
                        <a:t>الافتتاح والتعارف وتقديم الوحدة والتوقعات</a:t>
                      </a:r>
                      <a:endParaRPr lang="en-US" sz="1800" b="1" kern="1200" dirty="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1" kern="1200" dirty="0">
                          <a:solidFill>
                            <a:srgbClr val="384653"/>
                          </a:solidFill>
                          <a:latin typeface="WinSoft Pro" pitchFamily="34" charset="0"/>
                          <a:ea typeface="WinSoft Pro" charset="0"/>
                          <a:cs typeface="WinSoft Pro" pitchFamily="34" charset="-120"/>
                        </a:rPr>
                        <a:t>مفهوم التقويم التكويني وأهميته في </a:t>
                      </a:r>
                      <a:r>
                        <a:rPr lang="en-US" sz="1800" b="1" kern="1200" dirty="0">
                          <a:solidFill>
                            <a:srgbClr val="384653"/>
                          </a:solidFill>
                          <a:latin typeface="WinSoft Pro" pitchFamily="34" charset="0"/>
                          <a:ea typeface="WinSoft Pro" charset="0"/>
                          <a:cs typeface="WinSoft Pro" pitchFamily="34" charset="-120"/>
                        </a:rPr>
                        <a:t>TVET</a:t>
                      </a: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4">
                  <a:txBody>
                    <a:bodyPr/>
                    <a:lstStyle/>
                    <a:p>
                      <a:pPr marL="0" marR="71755"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charset="0"/>
                          <a:cs typeface="WinSoft Pro" pitchFamily="34" charset="-120"/>
                        </a:rPr>
                        <a:t>استراحة</a:t>
                      </a:r>
                      <a:endParaRPr lang="en-US" sz="2000" b="1" kern="1200" dirty="0">
                        <a:solidFill>
                          <a:schemeClr val="bg1"/>
                        </a:solidFill>
                        <a:latin typeface="WinSoft Pro" pitchFamily="34" charset="0"/>
                        <a:ea typeface="WinSoft Pro" charset="0"/>
                        <a:cs typeface="WinSoft Pro" pitchFamily="34" charset="-120"/>
                      </a:endParaRPr>
                    </a:p>
                  </a:txBody>
                  <a:tcPr marL="29365" marR="29365" marT="29365" marB="29365"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JO" sz="1800" b="1" kern="1200" dirty="0">
                          <a:solidFill>
                            <a:srgbClr val="384653"/>
                          </a:solidFill>
                          <a:latin typeface="WinSoft Pro" pitchFamily="34" charset="0"/>
                          <a:ea typeface="WinSoft Pro" charset="0"/>
                          <a:cs typeface="WinSoft Pro" pitchFamily="34" charset="-120"/>
                        </a:rPr>
                        <a:t>قراءات ومناقشة </a:t>
                      </a:r>
                      <a:r>
                        <a:rPr lang="ar-SA" sz="1800" b="1" kern="1200" dirty="0">
                          <a:solidFill>
                            <a:srgbClr val="384653"/>
                          </a:solidFill>
                          <a:latin typeface="WinSoft Pro" pitchFamily="34" charset="0"/>
                          <a:ea typeface="WinSoft Pro" charset="0"/>
                          <a:cs typeface="WinSoft Pro" pitchFamily="34" charset="-120"/>
                        </a:rPr>
                        <a:t>«تصنيف بلوم»</a:t>
                      </a:r>
                      <a:endParaRPr lang="en-US" sz="1800" b="1" kern="1200" dirty="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1" kern="1200" dirty="0">
                          <a:solidFill>
                            <a:srgbClr val="384653"/>
                          </a:solidFill>
                          <a:latin typeface="WinSoft Pro" pitchFamily="34" charset="0"/>
                          <a:ea typeface="WinSoft Pro" charset="0"/>
                          <a:cs typeface="WinSoft Pro" pitchFamily="34" charset="-120"/>
                        </a:rPr>
                        <a:t>مهمة «تقييم جيد أم سيء؟»: مقارنة وتحسين</a:t>
                      </a:r>
                      <a:endParaRPr lang="en-US" sz="1800" b="1" kern="1200" dirty="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4">
                  <a:txBody>
                    <a:bodyPr/>
                    <a:lstStyle/>
                    <a:p>
                      <a:pPr marL="0" marR="71755"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charset="0"/>
                          <a:cs typeface="WinSoft Pro" pitchFamily="34" charset="-120"/>
                        </a:rPr>
                        <a:t>استراحة</a:t>
                      </a:r>
                      <a:endParaRPr lang="en-US" sz="1600" b="1" kern="1200" dirty="0">
                        <a:solidFill>
                          <a:schemeClr val="bg1"/>
                        </a:solidFill>
                        <a:latin typeface="WinSoft Pro" pitchFamily="34" charset="0"/>
                        <a:ea typeface="WinSoft Pro" charset="0"/>
                        <a:cs typeface="WinSoft Pro" pitchFamily="34" charset="-120"/>
                      </a:endParaRPr>
                    </a:p>
                  </a:txBody>
                  <a:tcPr marL="29365" marR="29365" marT="29365" marB="29365"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1600" b="1" kern="1200" dirty="0">
                          <a:solidFill>
                            <a:srgbClr val="384653"/>
                          </a:solidFill>
                          <a:latin typeface="WinSoft Pro" pitchFamily="34" charset="0"/>
                          <a:ea typeface="WinSoft Pro" charset="0"/>
                          <a:cs typeface="WinSoft Pro" pitchFamily="34" charset="-120"/>
                        </a:rPr>
                        <a:t>مهمة «من الناتج إلى الدليل»: دراسة حالة وتطبيق تخصص</a:t>
                      </a:r>
                      <a:endParaRPr lang="en-US" sz="1600" b="1" kern="1200" dirty="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600" b="1" kern="1200" dirty="0">
                          <a:solidFill>
                            <a:srgbClr val="384653"/>
                          </a:solidFill>
                          <a:latin typeface="WinSoft Pro" pitchFamily="34" charset="0"/>
                          <a:ea typeface="WinSoft Pro" charset="0"/>
                          <a:cs typeface="WinSoft Pro" pitchFamily="34" charset="-120"/>
                        </a:rPr>
                        <a:t>مراجعة وتغذية راجعة وتقييم أداء اليوم الأول</a:t>
                      </a:r>
                      <a:endParaRPr lang="en-US" sz="1600" b="1" kern="1200" dirty="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16205870"/>
                  </a:ext>
                </a:extLst>
              </a:tr>
              <a:tr h="1351318">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charset="0"/>
                          <a:cs typeface="WinSoft Pro" pitchFamily="34" charset="-120"/>
                        </a:rPr>
                        <a:t>اليوم 2</a:t>
                      </a:r>
                      <a:endParaRPr lang="en-US" sz="2000" b="1" kern="1200" dirty="0">
                        <a:solidFill>
                          <a:schemeClr val="bg1"/>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1800" b="1" kern="1200" dirty="0">
                          <a:solidFill>
                            <a:srgbClr val="384653"/>
                          </a:solidFill>
                          <a:latin typeface="WinSoft Pro" pitchFamily="34" charset="0"/>
                          <a:ea typeface="WinSoft Pro" charset="0"/>
                          <a:cs typeface="WinSoft Pro" pitchFamily="34" charset="-120"/>
                        </a:rPr>
                        <a:t>مراجعة اليوم الأول وربط التعلم بالنشاط 1.2</a:t>
                      </a:r>
                      <a:endParaRPr lang="en-US" sz="1800" b="1" kern="1200" dirty="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1" kern="1200" dirty="0">
                          <a:solidFill>
                            <a:srgbClr val="384653"/>
                          </a:solidFill>
                          <a:latin typeface="WinSoft Pro" pitchFamily="34" charset="0"/>
                          <a:ea typeface="WinSoft Pro" charset="0"/>
                          <a:cs typeface="WinSoft Pro" pitchFamily="34" charset="-120"/>
                        </a:rPr>
                        <a:t>نشاط 1.2: جدول المواصفات البسيط في </a:t>
                      </a:r>
                      <a:r>
                        <a:rPr lang="en-US" sz="1800" b="1" kern="1200" dirty="0">
                          <a:solidFill>
                            <a:srgbClr val="384653"/>
                          </a:solidFill>
                          <a:latin typeface="WinSoft Pro" pitchFamily="34" charset="0"/>
                          <a:ea typeface="WinSoft Pro" charset="0"/>
                          <a:cs typeface="WinSoft Pro" pitchFamily="34" charset="-120"/>
                        </a:rPr>
                        <a:t>TVET</a:t>
                      </a: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1800" b="1" kern="1200" dirty="0">
                          <a:solidFill>
                            <a:srgbClr val="384653"/>
                          </a:solidFill>
                          <a:latin typeface="WinSoft Pro" pitchFamily="34" charset="0"/>
                          <a:ea typeface="WinSoft Pro" charset="0"/>
                          <a:cs typeface="WinSoft Pro" pitchFamily="34" charset="-120"/>
                        </a:rPr>
                        <a:t>تحليل العلاقة بين نواتج التعلم، نوع التعلم، الأدلة وطرق التقييم</a:t>
                      </a:r>
                      <a:endParaRPr lang="en-US" sz="1800" b="1" kern="1200" dirty="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1" kern="1200" dirty="0">
                          <a:solidFill>
                            <a:srgbClr val="384653"/>
                          </a:solidFill>
                          <a:latin typeface="WinSoft Pro" pitchFamily="34" charset="0"/>
                          <a:ea typeface="WinSoft Pro" charset="0"/>
                          <a:cs typeface="WinSoft Pro" pitchFamily="34" charset="-120"/>
                        </a:rPr>
                        <a:t>مهمة «من مناسبة التقييم»</a:t>
                      </a:r>
                      <a:endParaRPr lang="en-US" sz="1800" b="1" kern="1200" dirty="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1600" b="1" kern="1200" dirty="0">
                          <a:solidFill>
                            <a:srgbClr val="384653"/>
                          </a:solidFill>
                          <a:latin typeface="WinSoft Pro" pitchFamily="34" charset="0"/>
                          <a:ea typeface="WinSoft Pro" charset="0"/>
                          <a:cs typeface="WinSoft Pro" pitchFamily="34" charset="-120"/>
                        </a:rPr>
                        <a:t>مهمة «تصميم جدول مواصفات بسيط» لمهمة أو وحدة من تخصص المتدرب</a:t>
                      </a:r>
                      <a:endParaRPr lang="en-US" sz="1600" b="1" kern="1200" dirty="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600" b="1" kern="1200" dirty="0">
                          <a:solidFill>
                            <a:srgbClr val="384653"/>
                          </a:solidFill>
                          <a:latin typeface="WinSoft Pro" pitchFamily="34" charset="0"/>
                          <a:ea typeface="WinSoft Pro" charset="0"/>
                          <a:cs typeface="WinSoft Pro" pitchFamily="34" charset="-120"/>
                        </a:rPr>
                        <a:t>مراجعة المنتجات والتغذية الراجعة</a:t>
                      </a:r>
                      <a:endParaRPr lang="en-US" sz="1600" b="1" kern="1200" dirty="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1230682"/>
                  </a:ext>
                </a:extLst>
              </a:tr>
              <a:tr h="1872442">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charset="0"/>
                          <a:cs typeface="WinSoft Pro" pitchFamily="34" charset="-120"/>
                        </a:rPr>
                        <a:t>اليوم 3</a:t>
                      </a:r>
                      <a:endParaRPr lang="en-US" sz="2000" b="1" kern="1200" dirty="0">
                        <a:solidFill>
                          <a:schemeClr val="bg1"/>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1800" b="1" kern="1200">
                          <a:solidFill>
                            <a:srgbClr val="384653"/>
                          </a:solidFill>
                          <a:latin typeface="WinSoft Pro" pitchFamily="34" charset="0"/>
                          <a:ea typeface="WinSoft Pro" charset="0"/>
                          <a:cs typeface="WinSoft Pro" pitchFamily="34" charset="-120"/>
                        </a:rPr>
                        <a:t>مراجعة وربط جدول المواصفات بأدوات التقييم</a:t>
                      </a:r>
                      <a:endParaRPr lang="en-US" sz="1800" b="1" kern="120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1" kern="1200" dirty="0">
                          <a:solidFill>
                            <a:srgbClr val="384653"/>
                          </a:solidFill>
                          <a:latin typeface="WinSoft Pro" pitchFamily="34" charset="0"/>
                          <a:ea typeface="WinSoft Pro" charset="0"/>
                          <a:cs typeface="WinSoft Pro" pitchFamily="34" charset="-120"/>
                        </a:rPr>
                        <a:t>نشاط 1.3: أدوات التقويم التكويني في </a:t>
                      </a:r>
                      <a:r>
                        <a:rPr lang="en-US" sz="1800" b="1" kern="1200" dirty="0">
                          <a:solidFill>
                            <a:srgbClr val="384653"/>
                          </a:solidFill>
                          <a:latin typeface="WinSoft Pro" pitchFamily="34" charset="0"/>
                          <a:ea typeface="WinSoft Pro" charset="0"/>
                          <a:cs typeface="WinSoft Pro" pitchFamily="34" charset="-120"/>
                        </a:rPr>
                        <a:t>TVET</a:t>
                      </a: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1800" b="1" kern="1200" dirty="0">
                          <a:solidFill>
                            <a:srgbClr val="384653"/>
                          </a:solidFill>
                          <a:latin typeface="WinSoft Pro" pitchFamily="34" charset="0"/>
                          <a:ea typeface="WinSoft Pro" charset="0"/>
                          <a:cs typeface="WinSoft Pro" pitchFamily="34" charset="-120"/>
                        </a:rPr>
                        <a:t>تحليل أمثلة حقيقية على أدوات تقييم تكويني من تخصصات </a:t>
                      </a:r>
                      <a:r>
                        <a:rPr lang="en-US" sz="1800" b="1" kern="1200" dirty="0">
                          <a:solidFill>
                            <a:srgbClr val="384653"/>
                          </a:solidFill>
                          <a:latin typeface="WinSoft Pro" pitchFamily="34" charset="0"/>
                          <a:ea typeface="WinSoft Pro" charset="0"/>
                          <a:cs typeface="WinSoft Pro" pitchFamily="34" charset="-120"/>
                        </a:rPr>
                        <a:t>TVET</a:t>
                      </a: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1" kern="1200" dirty="0">
                          <a:solidFill>
                            <a:srgbClr val="384653"/>
                          </a:solidFill>
                          <a:latin typeface="WinSoft Pro" pitchFamily="34" charset="0"/>
                          <a:ea typeface="WinSoft Pro" charset="0"/>
                          <a:cs typeface="WinSoft Pro" pitchFamily="34" charset="-120"/>
                        </a:rPr>
                        <a:t>مهمة «اكتشف المشكلة»: اكتشاف الأخطاء في سلالم تقدير مختلفة</a:t>
                      </a:r>
                      <a:endParaRPr lang="en-US" sz="1800" b="1" kern="1200" dirty="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1600" b="1" kern="1200" dirty="0">
                          <a:solidFill>
                            <a:srgbClr val="384653"/>
                          </a:solidFill>
                          <a:latin typeface="WinSoft Pro" pitchFamily="34" charset="0"/>
                          <a:ea typeface="WinSoft Pro" charset="0"/>
                          <a:cs typeface="WinSoft Pro" pitchFamily="34" charset="-120"/>
                        </a:rPr>
                        <a:t>مهمة «تصميم أدوات تقييم تكويني (قائمة رصد وتحقق/ مقياس تقدير/ سلم تقدير» لمهمة من تخصص المتدرب</a:t>
                      </a:r>
                      <a:endParaRPr lang="en-US" sz="1600" b="1" kern="1200" dirty="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600" b="1" kern="1200" dirty="0">
                          <a:solidFill>
                            <a:srgbClr val="384653"/>
                          </a:solidFill>
                          <a:latin typeface="WinSoft Pro" pitchFamily="34" charset="0"/>
                          <a:ea typeface="WinSoft Pro" charset="0"/>
                          <a:cs typeface="WinSoft Pro" pitchFamily="34" charset="-120"/>
                        </a:rPr>
                        <a:t>مناقشة المنتجات والتغذية الراجعة</a:t>
                      </a:r>
                      <a:endParaRPr lang="en-US" sz="1600" b="1" kern="1200" dirty="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3097965"/>
                  </a:ext>
                </a:extLst>
              </a:tr>
              <a:tr h="2133003">
                <a:tc>
                  <a:txBody>
                    <a:bodyPr/>
                    <a:lstStyle/>
                    <a:p>
                      <a:pPr marL="0" indent="0" algn="ctr" defTabSz="914400" rtl="1" eaLnBrk="1" latinLnBrk="0" hangingPunct="1">
                        <a:lnSpc>
                          <a:spcPct val="115000"/>
                        </a:lnSpc>
                        <a:spcAft>
                          <a:spcPts val="0"/>
                        </a:spcAft>
                        <a:buNone/>
                      </a:pPr>
                      <a:r>
                        <a:rPr lang="ar-SA" sz="2000" b="1" kern="1200" dirty="0">
                          <a:solidFill>
                            <a:schemeClr val="bg1"/>
                          </a:solidFill>
                          <a:latin typeface="WinSoft Pro" pitchFamily="34" charset="0"/>
                          <a:ea typeface="WinSoft Pro" charset="0"/>
                          <a:cs typeface="WinSoft Pro" pitchFamily="34" charset="-120"/>
                        </a:rPr>
                        <a:t>اليوم 4</a:t>
                      </a:r>
                      <a:endParaRPr lang="en-US" sz="2000" b="1" kern="1200" dirty="0">
                        <a:solidFill>
                          <a:schemeClr val="bg1"/>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1800" b="1" kern="1200">
                          <a:solidFill>
                            <a:srgbClr val="384653"/>
                          </a:solidFill>
                          <a:latin typeface="WinSoft Pro" pitchFamily="34" charset="0"/>
                          <a:ea typeface="WinSoft Pro" charset="0"/>
                          <a:cs typeface="WinSoft Pro" pitchFamily="34" charset="-120"/>
                        </a:rPr>
                        <a:t>مراجعة اليوم الثالث والاستعداد للتطبيق النهائي</a:t>
                      </a:r>
                      <a:endParaRPr lang="en-US" sz="1800" b="1" kern="120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1" kern="1200" dirty="0">
                          <a:solidFill>
                            <a:srgbClr val="384653"/>
                          </a:solidFill>
                          <a:latin typeface="WinSoft Pro" pitchFamily="34" charset="0"/>
                          <a:ea typeface="WinSoft Pro" charset="0"/>
                          <a:cs typeface="WinSoft Pro" pitchFamily="34" charset="-120"/>
                        </a:rPr>
                        <a:t>نشاط 1.4: تطبيق التقويم التكويني وجمع الأدلة وتقديم التغذية الراجعة</a:t>
                      </a:r>
                      <a:endParaRPr lang="en-US" sz="1800" b="1" kern="1200" dirty="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1800" b="1" kern="1200" dirty="0">
                          <a:solidFill>
                            <a:srgbClr val="384653"/>
                          </a:solidFill>
                          <a:latin typeface="WinSoft Pro" pitchFamily="34" charset="0"/>
                          <a:ea typeface="WinSoft Pro" charset="0"/>
                          <a:cs typeface="WinSoft Pro" pitchFamily="34" charset="-120"/>
                        </a:rPr>
                        <a:t>تصميم موقف تقويمي من تخصص المتدرب وتحديد طريقة وأداة التقييم</a:t>
                      </a:r>
                      <a:endParaRPr lang="en-US" sz="1800" b="1" kern="1200" dirty="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1" kern="1200" dirty="0">
                          <a:solidFill>
                            <a:srgbClr val="384653"/>
                          </a:solidFill>
                          <a:latin typeface="WinSoft Pro" pitchFamily="34" charset="0"/>
                          <a:ea typeface="WinSoft Pro" charset="0"/>
                          <a:cs typeface="WinSoft Pro" pitchFamily="34" charset="-120"/>
                        </a:rPr>
                        <a:t>إعداد أداة التقييم المناسبة وتحديد الأدلة ومعايير الأداء</a:t>
                      </a:r>
                      <a:endParaRPr lang="en-US" sz="1800" b="1" kern="1200" dirty="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1600" b="1" kern="1200" dirty="0">
                          <a:solidFill>
                            <a:srgbClr val="384653"/>
                          </a:solidFill>
                          <a:latin typeface="WinSoft Pro" pitchFamily="34" charset="0"/>
                          <a:ea typeface="WinSoft Pro" charset="0"/>
                          <a:cs typeface="WinSoft Pro" pitchFamily="34" charset="-120"/>
                        </a:rPr>
                        <a:t>المحاكاة: تطبيق الأداة، جمع الأدلة، وتقديم التغذية الراجعة </a:t>
                      </a:r>
                      <a:endParaRPr lang="en-US" sz="1600" b="1" kern="1200" dirty="0">
                        <a:solidFill>
                          <a:srgbClr val="384653"/>
                        </a:solidFill>
                        <a:latin typeface="WinSoft Pro" pitchFamily="34" charset="0"/>
                        <a:ea typeface="WinSoft Pro" charset="0"/>
                        <a:cs typeface="WinSoft Pro" pitchFamily="34" charset="-120"/>
                      </a:endParaRPr>
                    </a:p>
                    <a:p>
                      <a:pPr marL="0" indent="0" algn="ctr" defTabSz="914400" rtl="1" eaLnBrk="1" latinLnBrk="0" hangingPunct="1">
                        <a:lnSpc>
                          <a:spcPct val="115000"/>
                        </a:lnSpc>
                        <a:spcAft>
                          <a:spcPts val="0"/>
                        </a:spcAft>
                        <a:buNone/>
                      </a:pPr>
                      <a:r>
                        <a:rPr lang="ar-SA" sz="1600" b="1" kern="1200" dirty="0">
                          <a:solidFill>
                            <a:srgbClr val="384653"/>
                          </a:solidFill>
                          <a:latin typeface="WinSoft Pro" pitchFamily="34" charset="0"/>
                          <a:ea typeface="WinSoft Pro" charset="0"/>
                          <a:cs typeface="WinSoft Pro" pitchFamily="34" charset="-120"/>
                        </a:rPr>
                        <a:t> </a:t>
                      </a:r>
                      <a:endParaRPr lang="en-US" sz="1600" b="1" kern="1200" dirty="0">
                        <a:solidFill>
                          <a:srgbClr val="384653"/>
                        </a:solidFill>
                        <a:latin typeface="WinSoft Pro" pitchFamily="34" charset="0"/>
                        <a:ea typeface="WinSoft Pro" charset="0"/>
                        <a:cs typeface="WinSoft Pro" pitchFamily="34" charset="-120"/>
                      </a:endParaRPr>
                    </a:p>
                    <a:p>
                      <a:pPr marL="0" indent="0" algn="ctr" defTabSz="914400" rtl="1" eaLnBrk="1" latinLnBrk="0" hangingPunct="1">
                        <a:lnSpc>
                          <a:spcPct val="115000"/>
                        </a:lnSpc>
                        <a:spcAft>
                          <a:spcPts val="0"/>
                        </a:spcAft>
                        <a:buNone/>
                      </a:pPr>
                      <a:r>
                        <a:rPr lang="ar-SA" sz="1600" b="1" kern="1200" dirty="0">
                          <a:solidFill>
                            <a:srgbClr val="384653"/>
                          </a:solidFill>
                          <a:latin typeface="WinSoft Pro" pitchFamily="34" charset="0"/>
                          <a:ea typeface="WinSoft Pro" charset="0"/>
                          <a:cs typeface="WinSoft Pro" pitchFamily="34" charset="-120"/>
                        </a:rPr>
                        <a:t>تحسين الأداة بناءً على التغذية الراجعة </a:t>
                      </a:r>
                      <a:endParaRPr lang="en-US" sz="1600" b="1" kern="1200" dirty="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600" b="1" kern="1200" dirty="0">
                          <a:solidFill>
                            <a:srgbClr val="384653"/>
                          </a:solidFill>
                          <a:latin typeface="WinSoft Pro" pitchFamily="34" charset="0"/>
                          <a:ea typeface="WinSoft Pro" charset="0"/>
                          <a:cs typeface="WinSoft Pro" pitchFamily="34" charset="-120"/>
                        </a:rPr>
                        <a:t>التقييم الختامي للوحدة، التأمل، وخطة نقل التعلم إلى بيئة العمل</a:t>
                      </a:r>
                      <a:endParaRPr lang="en-US" sz="1600" b="1" kern="1200" dirty="0">
                        <a:solidFill>
                          <a:srgbClr val="384653"/>
                        </a:solidFill>
                        <a:latin typeface="WinSoft Pro" pitchFamily="34" charset="0"/>
                        <a:ea typeface="WinSoft Pro" charset="0"/>
                        <a:cs typeface="WinSoft Pro" pitchFamily="34" charset="-120"/>
                      </a:endParaRPr>
                    </a:p>
                  </a:txBody>
                  <a:tcPr marL="29365" marR="29365" marT="29365" marB="29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13911357"/>
                  </a:ext>
                </a:extLst>
              </a:tr>
            </a:tbl>
          </a:graphicData>
        </a:graphic>
      </p:graphicFrame>
    </p:spTree>
    <p:extLst>
      <p:ext uri="{BB962C8B-B14F-4D97-AF65-F5344CB8AC3E}">
        <p14:creationId xmlns:p14="http://schemas.microsoft.com/office/powerpoint/2010/main" val="877764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31908" y="1076325"/>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مقدمة وتعريف عام بالوحدة</a:t>
            </a:r>
            <a:endParaRPr lang="ar-SA" sz="3250" dirty="0"/>
          </a:p>
        </p:txBody>
      </p:sp>
      <p:sp>
        <p:nvSpPr>
          <p:cNvPr id="3" name="Text 1"/>
          <p:cNvSpPr/>
          <p:nvPr/>
        </p:nvSpPr>
        <p:spPr>
          <a:xfrm>
            <a:off x="553699" y="1699600"/>
            <a:ext cx="11546824" cy="269495"/>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مرحبًا في دليل المتدرّب الخاص بوحدة التعلّم U.7.1: «التقييمات التكوينية في التعليم والتدريب التقني والمهني». هذا الدليل رفيقك طوال رحلتك التدريبية في هذه الوحدة</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sp>
        <p:nvSpPr>
          <p:cNvPr id="4" name="Shape 2"/>
          <p:cNvSpPr/>
          <p:nvPr/>
        </p:nvSpPr>
        <p:spPr>
          <a:xfrm>
            <a:off x="11422273" y="2342257"/>
            <a:ext cx="19050" cy="3439319"/>
          </a:xfrm>
          <a:prstGeom prst="roundRect">
            <a:avLst>
              <a:gd name="adj" fmla="val 49999"/>
            </a:avLst>
          </a:prstGeom>
          <a:solidFill>
            <a:srgbClr val="000000">
              <a:alpha val="8000"/>
            </a:srgbClr>
          </a:solidFill>
          <a:ln/>
        </p:spPr>
        <p:txBody>
          <a:bodyPr/>
          <a:lstStyle/>
          <a:p>
            <a:endParaRPr lang="en-US"/>
          </a:p>
        </p:txBody>
      </p:sp>
      <p:sp>
        <p:nvSpPr>
          <p:cNvPr id="5" name="Shape 3"/>
          <p:cNvSpPr/>
          <p:nvPr/>
        </p:nvSpPr>
        <p:spPr>
          <a:xfrm>
            <a:off x="10986515" y="2800648"/>
            <a:ext cx="473857" cy="19050"/>
          </a:xfrm>
          <a:prstGeom prst="roundRect">
            <a:avLst>
              <a:gd name="adj" fmla="val 49999"/>
            </a:avLst>
          </a:prstGeom>
          <a:solidFill>
            <a:srgbClr val="0094D5"/>
          </a:solidFill>
          <a:ln/>
        </p:spPr>
        <p:txBody>
          <a:bodyPr/>
          <a:lstStyle/>
          <a:p>
            <a:endParaRPr lang="en-US"/>
          </a:p>
        </p:txBody>
      </p:sp>
      <p:sp>
        <p:nvSpPr>
          <p:cNvPr id="6" name="Shape 4"/>
          <p:cNvSpPr/>
          <p:nvPr/>
        </p:nvSpPr>
        <p:spPr>
          <a:xfrm>
            <a:off x="11382090" y="2750939"/>
            <a:ext cx="118464" cy="118467"/>
          </a:xfrm>
          <a:prstGeom prst="ellipse">
            <a:avLst/>
          </a:prstGeom>
          <a:solidFill>
            <a:srgbClr val="00AEEF"/>
          </a:solidFill>
          <a:ln/>
        </p:spPr>
        <p:txBody>
          <a:bodyPr/>
          <a:lstStyle/>
          <a:p>
            <a:endParaRPr lang="en-US"/>
          </a:p>
        </p:txBody>
      </p:sp>
      <p:sp>
        <p:nvSpPr>
          <p:cNvPr id="7" name="Shape 5"/>
          <p:cNvSpPr/>
          <p:nvPr/>
        </p:nvSpPr>
        <p:spPr>
          <a:xfrm>
            <a:off x="631908" y="2342257"/>
            <a:ext cx="10335458" cy="935831"/>
          </a:xfrm>
          <a:prstGeom prst="roundRect">
            <a:avLst>
              <a:gd name="adj" fmla="val 25322"/>
            </a:avLst>
          </a:prstGeom>
          <a:solidFill>
            <a:srgbClr val="00AEEF"/>
          </a:solidFill>
          <a:ln w="6350">
            <a:solidFill>
              <a:srgbClr val="00AEEF"/>
            </a:solidFill>
            <a:prstDash val="solid"/>
          </a:ln>
        </p:spPr>
        <p:txBody>
          <a:bodyPr/>
          <a:lstStyle/>
          <a:p>
            <a:endParaRPr lang="en-US"/>
          </a:p>
        </p:txBody>
      </p:sp>
      <p:sp>
        <p:nvSpPr>
          <p:cNvPr id="8" name="Text 6"/>
          <p:cNvSpPr/>
          <p:nvPr/>
        </p:nvSpPr>
        <p:spPr>
          <a:xfrm>
            <a:off x="796211" y="2506563"/>
            <a:ext cx="10006854"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بناء المعرفة والمهارة</a:t>
            </a:r>
            <a:endParaRPr lang="ar-SA" sz="2400" dirty="0">
              <a:solidFill>
                <a:schemeClr val="bg1"/>
              </a:solidFill>
            </a:endParaRPr>
          </a:p>
        </p:txBody>
      </p:sp>
      <p:sp>
        <p:nvSpPr>
          <p:cNvPr id="9" name="Text 7"/>
          <p:cNvSpPr/>
          <p:nvPr/>
        </p:nvSpPr>
        <p:spPr>
          <a:xfrm>
            <a:off x="796211" y="2861072"/>
            <a:ext cx="1000685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يأخذك خطوة بخطوة عبر أنشطة عملية مترابطة وصولًا إلى </a:t>
            </a:r>
            <a:r>
              <a:rPr lang="ar-SA" altLang="en-US" sz="2000" b="1">
                <a:solidFill>
                  <a:schemeClr val="bg1"/>
                </a:solidFill>
                <a:latin typeface="WinSoft Pro Medium" pitchFamily="34" charset="0"/>
                <a:ea typeface="WinSoft Pro Medium" pitchFamily="34" charset="-122"/>
                <a:cs typeface="WinSoft Pro Medium" pitchFamily="34" charset="-120"/>
              </a:rPr>
              <a:t>تحقيق النتاج </a:t>
            </a:r>
            <a:r>
              <a:rPr lang="ar-SA" altLang="en-US" sz="2000" b="1" dirty="0" err="1">
                <a:solidFill>
                  <a:schemeClr val="bg1"/>
                </a:solidFill>
                <a:latin typeface="WinSoft Pro Medium" pitchFamily="34" charset="0"/>
                <a:ea typeface="WinSoft Pro Medium" pitchFamily="34" charset="-122"/>
                <a:cs typeface="WinSoft Pro Medium" pitchFamily="34" charset="-120"/>
              </a:rPr>
              <a:t>التمكيني</a:t>
            </a:r>
            <a:r>
              <a:rPr lang="ar-SA" altLang="en-US" dirty="0">
                <a:solidFill>
                  <a:schemeClr val="bg1"/>
                </a:solidFill>
                <a:latin typeface="WinSoft Pro Medium" pitchFamily="34" charset="0"/>
                <a:ea typeface="WinSoft Pro Medium" pitchFamily="34" charset="-122"/>
                <a:cs typeface="WinSoft Pro Medium" pitchFamily="34" charset="-120"/>
              </a:rPr>
              <a:t>.</a:t>
            </a:r>
            <a:endParaRPr lang="ar-SA" dirty="0">
              <a:solidFill>
                <a:schemeClr val="bg1"/>
              </a:solidFill>
            </a:endParaRPr>
          </a:p>
        </p:txBody>
      </p:sp>
      <p:sp>
        <p:nvSpPr>
          <p:cNvPr id="10" name="Shape 8"/>
          <p:cNvSpPr/>
          <p:nvPr/>
        </p:nvSpPr>
        <p:spPr>
          <a:xfrm>
            <a:off x="10986515" y="4052391"/>
            <a:ext cx="473857" cy="19050"/>
          </a:xfrm>
          <a:prstGeom prst="roundRect">
            <a:avLst>
              <a:gd name="adj" fmla="val 49999"/>
            </a:avLst>
          </a:prstGeom>
          <a:solidFill>
            <a:srgbClr val="0094D5"/>
          </a:solidFill>
          <a:ln/>
        </p:spPr>
        <p:txBody>
          <a:bodyPr/>
          <a:lstStyle/>
          <a:p>
            <a:endParaRPr lang="en-US"/>
          </a:p>
        </p:txBody>
      </p:sp>
      <p:sp>
        <p:nvSpPr>
          <p:cNvPr id="11" name="Shape 9"/>
          <p:cNvSpPr/>
          <p:nvPr/>
        </p:nvSpPr>
        <p:spPr>
          <a:xfrm>
            <a:off x="11382090" y="4002683"/>
            <a:ext cx="118464" cy="118467"/>
          </a:xfrm>
          <a:prstGeom prst="ellipse">
            <a:avLst/>
          </a:prstGeom>
          <a:solidFill>
            <a:srgbClr val="00AEEF"/>
          </a:solidFill>
          <a:ln/>
        </p:spPr>
        <p:txBody>
          <a:bodyPr/>
          <a:lstStyle/>
          <a:p>
            <a:endParaRPr lang="en-US"/>
          </a:p>
        </p:txBody>
      </p:sp>
      <p:sp>
        <p:nvSpPr>
          <p:cNvPr id="12" name="Shape 10"/>
          <p:cNvSpPr/>
          <p:nvPr/>
        </p:nvSpPr>
        <p:spPr>
          <a:xfrm>
            <a:off x="631908" y="3594001"/>
            <a:ext cx="10335458" cy="935831"/>
          </a:xfrm>
          <a:prstGeom prst="roundRect">
            <a:avLst>
              <a:gd name="adj" fmla="val 25322"/>
            </a:avLst>
          </a:prstGeom>
          <a:solidFill>
            <a:srgbClr val="00AEEF"/>
          </a:solidFill>
          <a:ln w="6350">
            <a:solidFill>
              <a:srgbClr val="00AEEF"/>
            </a:solidFill>
            <a:prstDash val="solid"/>
          </a:ln>
        </p:spPr>
        <p:txBody>
          <a:bodyPr/>
          <a:lstStyle/>
          <a:p>
            <a:endParaRPr lang="en-US"/>
          </a:p>
        </p:txBody>
      </p:sp>
      <p:sp>
        <p:nvSpPr>
          <p:cNvPr id="13" name="Text 11"/>
          <p:cNvSpPr/>
          <p:nvPr/>
        </p:nvSpPr>
        <p:spPr>
          <a:xfrm>
            <a:off x="796211" y="3758307"/>
            <a:ext cx="10006854"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قياس التعلم وجمع الأدلة</a:t>
            </a:r>
            <a:endParaRPr lang="ar-SA" sz="2400" dirty="0">
              <a:solidFill>
                <a:schemeClr val="bg1"/>
              </a:solidFill>
            </a:endParaRPr>
          </a:p>
        </p:txBody>
      </p:sp>
      <p:sp>
        <p:nvSpPr>
          <p:cNvPr id="14" name="Text 12"/>
          <p:cNvSpPr/>
          <p:nvPr/>
        </p:nvSpPr>
        <p:spPr>
          <a:xfrm>
            <a:off x="796211" y="4112816"/>
            <a:ext cx="1000685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يساعدك في امتلاك مهارات قياس ما تعلّمه المتدرب وتوثيق أدائه وتحديد أوجه القصور</a:t>
            </a:r>
            <a:r>
              <a:rPr lang="ar-SA" altLang="en-US" dirty="0">
                <a:solidFill>
                  <a:schemeClr val="bg1"/>
                </a:solidFill>
                <a:latin typeface="WinSoft Pro Medium" pitchFamily="34" charset="0"/>
                <a:ea typeface="WinSoft Pro Medium" pitchFamily="34" charset="-122"/>
                <a:cs typeface="WinSoft Pro Medium" pitchFamily="34" charset="-120"/>
              </a:rPr>
              <a:t>.</a:t>
            </a:r>
            <a:endParaRPr lang="ar-SA" dirty="0">
              <a:solidFill>
                <a:schemeClr val="bg1"/>
              </a:solidFill>
            </a:endParaRPr>
          </a:p>
        </p:txBody>
      </p:sp>
      <p:sp>
        <p:nvSpPr>
          <p:cNvPr id="15" name="Shape 13"/>
          <p:cNvSpPr/>
          <p:nvPr/>
        </p:nvSpPr>
        <p:spPr>
          <a:xfrm>
            <a:off x="10986515" y="5304135"/>
            <a:ext cx="473857" cy="19050"/>
          </a:xfrm>
          <a:prstGeom prst="roundRect">
            <a:avLst>
              <a:gd name="adj" fmla="val 49999"/>
            </a:avLst>
          </a:prstGeom>
          <a:solidFill>
            <a:srgbClr val="0094D5"/>
          </a:solidFill>
          <a:ln/>
        </p:spPr>
        <p:txBody>
          <a:bodyPr/>
          <a:lstStyle/>
          <a:p>
            <a:endParaRPr lang="en-US"/>
          </a:p>
        </p:txBody>
      </p:sp>
      <p:sp>
        <p:nvSpPr>
          <p:cNvPr id="16" name="Shape 14"/>
          <p:cNvSpPr/>
          <p:nvPr/>
        </p:nvSpPr>
        <p:spPr>
          <a:xfrm>
            <a:off x="11382090" y="5254427"/>
            <a:ext cx="118464" cy="118467"/>
          </a:xfrm>
          <a:prstGeom prst="ellipse">
            <a:avLst/>
          </a:prstGeom>
          <a:solidFill>
            <a:srgbClr val="00AEEF"/>
          </a:solidFill>
          <a:ln/>
        </p:spPr>
        <p:txBody>
          <a:bodyPr/>
          <a:lstStyle/>
          <a:p>
            <a:endParaRPr lang="en-US"/>
          </a:p>
        </p:txBody>
      </p:sp>
      <p:sp>
        <p:nvSpPr>
          <p:cNvPr id="17" name="Shape 15"/>
          <p:cNvSpPr/>
          <p:nvPr/>
        </p:nvSpPr>
        <p:spPr>
          <a:xfrm>
            <a:off x="631908" y="4845745"/>
            <a:ext cx="10335458" cy="935831"/>
          </a:xfrm>
          <a:prstGeom prst="roundRect">
            <a:avLst>
              <a:gd name="adj" fmla="val 25322"/>
            </a:avLst>
          </a:prstGeom>
          <a:solidFill>
            <a:srgbClr val="00AEEF"/>
          </a:solidFill>
          <a:ln w="6350">
            <a:solidFill>
              <a:srgbClr val="00AEEF"/>
            </a:solidFill>
            <a:prstDash val="solid"/>
          </a:ln>
        </p:spPr>
        <p:txBody>
          <a:bodyPr/>
          <a:lstStyle/>
          <a:p>
            <a:endParaRPr lang="en-US"/>
          </a:p>
        </p:txBody>
      </p:sp>
      <p:sp>
        <p:nvSpPr>
          <p:cNvPr id="18" name="Text 16"/>
          <p:cNvSpPr/>
          <p:nvPr/>
        </p:nvSpPr>
        <p:spPr>
          <a:xfrm>
            <a:off x="796211" y="5010051"/>
            <a:ext cx="10006854"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تعزيز قابلية التوظيف</a:t>
            </a:r>
            <a:endParaRPr lang="ar-SA" sz="2400" dirty="0">
              <a:solidFill>
                <a:schemeClr val="bg1"/>
              </a:solidFill>
            </a:endParaRPr>
          </a:p>
        </p:txBody>
      </p:sp>
      <p:sp>
        <p:nvSpPr>
          <p:cNvPr id="19" name="Text 17"/>
          <p:cNvSpPr/>
          <p:nvPr/>
        </p:nvSpPr>
        <p:spPr>
          <a:xfrm>
            <a:off x="796211" y="5364559"/>
            <a:ext cx="1000685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يساعدك في الوصول إلى إتقان المتدربين للمهارات المطلوبة مما يؤثر في قابليتهم للتوظيف وتنافسيتهم في سوق العمل</a:t>
            </a:r>
            <a:r>
              <a:rPr lang="ar-SA" altLang="en-US" dirty="0">
                <a:solidFill>
                  <a:schemeClr val="bg1"/>
                </a:solidFill>
                <a:latin typeface="WinSoft Pro Medium" pitchFamily="34" charset="0"/>
                <a:ea typeface="WinSoft Pro Medium" pitchFamily="34" charset="-122"/>
                <a:cs typeface="WinSoft Pro Medium" pitchFamily="34" charset="-120"/>
              </a:rPr>
              <a:t>.</a:t>
            </a:r>
            <a:endParaRPr lang="ar-SA"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78976" y="780554"/>
            <a:ext cx="3531107" cy="5296793"/>
          </a:xfrm>
          <a:prstGeom prst="rect">
            <a:avLst/>
          </a:prstGeom>
        </p:spPr>
      </p:pic>
      <p:sp>
        <p:nvSpPr>
          <p:cNvPr id="4" name="Text 0"/>
          <p:cNvSpPr/>
          <p:nvPr/>
        </p:nvSpPr>
        <p:spPr>
          <a:xfrm>
            <a:off x="5203794" y="870879"/>
            <a:ext cx="6355993" cy="1039217"/>
          </a:xfrm>
          <a:prstGeom prst="rect">
            <a:avLst/>
          </a:prstGeom>
          <a:noFill/>
          <a:ln/>
        </p:spPr>
        <p:txBody>
          <a:bodyPr wrap="square" lIns="0" tIns="0" rIns="0" bIns="0" rtlCol="0" anchor="t">
            <a:normAutofit/>
          </a:bodyPr>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برنامج التطوير المهني أثناء الخدمة (</a:t>
            </a:r>
            <a:r>
              <a:rPr lang="ar-SA" altLang="en-US" sz="3250" dirty="0">
                <a:solidFill>
                  <a:srgbClr val="2E3C4E"/>
                </a:solidFill>
                <a:latin typeface="Myriad"/>
                <a:ea typeface="GE SS Two Light" pitchFamily="34" charset="-122"/>
                <a:cs typeface="GE SS Two Light" pitchFamily="34" charset="-120"/>
              </a:rPr>
              <a:t>PDP</a:t>
            </a:r>
            <a:r>
              <a:rPr lang="ar-SA" altLang="en-US" sz="3250" dirty="0">
                <a:solidFill>
                  <a:srgbClr val="2E3C4E"/>
                </a:solidFill>
                <a:latin typeface="GE SS Two Light" pitchFamily="34" charset="0"/>
                <a:ea typeface="GE SS Two Light" pitchFamily="34" charset="-122"/>
                <a:cs typeface="GE SS Two Light" pitchFamily="34" charset="-120"/>
              </a:rPr>
              <a:t>)</a:t>
            </a:r>
            <a:endParaRPr lang="ar-SA" sz="3250" dirty="0"/>
          </a:p>
        </p:txBody>
      </p:sp>
      <p:sp>
        <p:nvSpPr>
          <p:cNvPr id="5" name="Text 1"/>
          <p:cNvSpPr/>
          <p:nvPr/>
        </p:nvSpPr>
        <p:spPr>
          <a:xfrm>
            <a:off x="5203794" y="2040838"/>
            <a:ext cx="6325597" cy="505597"/>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يهدف برنامج التطوير المهني أثناء الخدمة (PDP) لموظفي التعليم والتدريب التقني والمهني في الأونروا إلى تحديث معارفهم ومهاراتهم ومواكبة التطورات في منظومة التعليم والتدريب التقني والمهني ومتطلبات سوق العمل.</a:t>
            </a:r>
            <a:endParaRPr lang="ar-SA" sz="2000" b="1" dirty="0"/>
          </a:p>
        </p:txBody>
      </p:sp>
      <p:sp>
        <p:nvSpPr>
          <p:cNvPr id="6" name="Shape 2"/>
          <p:cNvSpPr/>
          <p:nvPr/>
        </p:nvSpPr>
        <p:spPr>
          <a:xfrm>
            <a:off x="8460766" y="3267472"/>
            <a:ext cx="3099020" cy="1606128"/>
          </a:xfrm>
          <a:prstGeom prst="roundRect">
            <a:avLst>
              <a:gd name="adj" fmla="val 19938"/>
            </a:avLst>
          </a:prstGeom>
          <a:solidFill>
            <a:srgbClr val="00AEEF"/>
          </a:solidFill>
          <a:ln w="6350">
            <a:solidFill>
              <a:srgbClr val="0094D5"/>
            </a:solidFill>
            <a:prstDash val="solid"/>
          </a:ln>
        </p:spPr>
        <p:txBody>
          <a:bodyPr/>
          <a:lstStyle/>
          <a:p>
            <a:endParaRPr lang="en-US"/>
          </a:p>
        </p:txBody>
      </p:sp>
      <p:sp>
        <p:nvSpPr>
          <p:cNvPr id="7" name="Text 3"/>
          <p:cNvSpPr/>
          <p:nvPr/>
        </p:nvSpPr>
        <p:spPr>
          <a:xfrm>
            <a:off x="8625069" y="3431778"/>
            <a:ext cx="2770416" cy="25975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الممارسات الحديثة</a:t>
            </a:r>
            <a:endParaRPr lang="ar-SA" sz="2400" dirty="0">
              <a:solidFill>
                <a:schemeClr val="bg1"/>
              </a:solidFill>
            </a:endParaRPr>
          </a:p>
        </p:txBody>
      </p:sp>
      <p:sp>
        <p:nvSpPr>
          <p:cNvPr id="8" name="Text 4"/>
          <p:cNvSpPr/>
          <p:nvPr/>
        </p:nvSpPr>
        <p:spPr>
          <a:xfrm>
            <a:off x="8625068" y="3750365"/>
            <a:ext cx="2785053" cy="982642"/>
          </a:xfrm>
          <a:prstGeom prst="rect">
            <a:avLst/>
          </a:prstGeom>
          <a:noFill/>
          <a:ln/>
        </p:spPr>
        <p:txBody>
          <a:bodyPr wrap="square" lIns="0" tIns="0" rIns="0" bIns="0" rtlCol="0" anchor="t">
            <a:normAutofit fontScale="92500" lnSpcReduction="20000"/>
          </a:bodyPr>
          <a:lstStyle/>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التعليم والتدريب، وضمان الجودة والحوكمة، والشمول والسلامة المهنية</a:t>
            </a:r>
            <a:r>
              <a:rPr lang="ar-SA" altLang="en-US" sz="1600" dirty="0">
                <a:solidFill>
                  <a:schemeClr val="bg1"/>
                </a:solidFill>
                <a:latin typeface="WinSoft Pro Medium" pitchFamily="34" charset="0"/>
                <a:ea typeface="WinSoft Pro Medium" pitchFamily="34" charset="-122"/>
                <a:cs typeface="WinSoft Pro Medium" pitchFamily="34" charset="-120"/>
              </a:rPr>
              <a:t>.</a:t>
            </a:r>
            <a:endParaRPr lang="ar-SA" sz="1600" dirty="0">
              <a:solidFill>
                <a:schemeClr val="bg1"/>
              </a:solidFill>
            </a:endParaRPr>
          </a:p>
        </p:txBody>
      </p:sp>
      <p:sp>
        <p:nvSpPr>
          <p:cNvPr id="9" name="Shape 5"/>
          <p:cNvSpPr/>
          <p:nvPr/>
        </p:nvSpPr>
        <p:spPr>
          <a:xfrm>
            <a:off x="5203794" y="3267472"/>
            <a:ext cx="3099020" cy="1606128"/>
          </a:xfrm>
          <a:prstGeom prst="roundRect">
            <a:avLst>
              <a:gd name="adj" fmla="val 19938"/>
            </a:avLst>
          </a:prstGeom>
          <a:solidFill>
            <a:srgbClr val="00AEEF"/>
          </a:solidFill>
          <a:ln w="6350">
            <a:solidFill>
              <a:srgbClr val="0094D5"/>
            </a:solidFill>
            <a:prstDash val="solid"/>
          </a:ln>
        </p:spPr>
        <p:txBody>
          <a:bodyPr/>
          <a:lstStyle/>
          <a:p>
            <a:endParaRPr lang="en-US"/>
          </a:p>
        </p:txBody>
      </p:sp>
      <p:sp>
        <p:nvSpPr>
          <p:cNvPr id="10" name="Text 6"/>
          <p:cNvSpPr/>
          <p:nvPr/>
        </p:nvSpPr>
        <p:spPr>
          <a:xfrm>
            <a:off x="5368096" y="3431778"/>
            <a:ext cx="2770416" cy="25975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الابتكار الرقمي</a:t>
            </a:r>
            <a:endParaRPr lang="ar-SA" sz="2400" dirty="0">
              <a:solidFill>
                <a:schemeClr val="bg1"/>
              </a:solidFill>
            </a:endParaRPr>
          </a:p>
        </p:txBody>
      </p:sp>
      <p:sp>
        <p:nvSpPr>
          <p:cNvPr id="11" name="Text 7"/>
          <p:cNvSpPr/>
          <p:nvPr/>
        </p:nvSpPr>
        <p:spPr>
          <a:xfrm>
            <a:off x="5368096" y="3736564"/>
            <a:ext cx="2770416" cy="946720"/>
          </a:xfrm>
          <a:prstGeom prst="rect">
            <a:avLst/>
          </a:prstGeom>
          <a:noFill/>
          <a:ln/>
        </p:spPr>
        <p:txBody>
          <a:bodyPr wrap="square" lIns="0" tIns="0" rIns="0" bIns="0" rtlCol="0" anchor="t">
            <a:noAutofit/>
          </a:bodyPr>
          <a:lstStyle/>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الابتكار والتحول الرقمي، والارتباط بسوق العمل والتكنولوجيات الناشئة.</a:t>
            </a:r>
            <a:endParaRPr lang="ar-SA" sz="2000" b="1" dirty="0">
              <a:solidFill>
                <a:schemeClr val="bg1"/>
              </a:solidFill>
            </a:endParaRPr>
          </a:p>
        </p:txBody>
      </p:sp>
      <p:sp>
        <p:nvSpPr>
          <p:cNvPr id="12" name="Shape 8"/>
          <p:cNvSpPr/>
          <p:nvPr/>
        </p:nvSpPr>
        <p:spPr>
          <a:xfrm>
            <a:off x="5203794" y="5594637"/>
            <a:ext cx="6355993" cy="1177229"/>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13" name="Text 9"/>
          <p:cNvSpPr/>
          <p:nvPr/>
        </p:nvSpPr>
        <p:spPr>
          <a:xfrm>
            <a:off x="5368096" y="5639668"/>
            <a:ext cx="6027388" cy="25975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إطار الكفايات</a:t>
            </a:r>
            <a:endParaRPr lang="ar-SA" sz="2400" dirty="0">
              <a:solidFill>
                <a:schemeClr val="bg1"/>
              </a:solidFill>
            </a:endParaRPr>
          </a:p>
        </p:txBody>
      </p:sp>
      <p:sp>
        <p:nvSpPr>
          <p:cNvPr id="14" name="Text 10"/>
          <p:cNvSpPr/>
          <p:nvPr/>
        </p:nvSpPr>
        <p:spPr>
          <a:xfrm>
            <a:off x="5368096" y="5994176"/>
            <a:ext cx="6027388" cy="252710"/>
          </a:xfrm>
          <a:prstGeom prst="rect">
            <a:avLst/>
          </a:prstGeom>
          <a:noFill/>
          <a:ln/>
        </p:spPr>
        <p:txBody>
          <a:bodyPr wrap="none" lIns="0" tIns="0" rIns="0" bIns="0" rtlCol="0" anchor="t"/>
          <a:lstStyle/>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33 وحدة تعلمية موزعة على 10 مجمّعات تدريبية رئيسية تغطي </a:t>
            </a:r>
            <a:endParaRPr lang="en-US" altLang="en-US" sz="2000" b="1"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الجوانب التربوية والإدارية والفنية</a:t>
            </a:r>
            <a:r>
              <a:rPr lang="ar-SA" altLang="en-US" sz="2000" dirty="0">
                <a:solidFill>
                  <a:schemeClr val="bg1"/>
                </a:solidFill>
                <a:latin typeface="WinSoft Pro Medium" pitchFamily="34" charset="0"/>
                <a:ea typeface="WinSoft Pro Medium" pitchFamily="34" charset="-122"/>
                <a:cs typeface="WinSoft Pro Medium" pitchFamily="34" charset="-120"/>
              </a:rPr>
              <a:t>.</a:t>
            </a:r>
            <a:endParaRPr lang="ar-SA" sz="20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31908" y="1886248"/>
            <a:ext cx="10927878" cy="519609"/>
          </a:xfrm>
          <a:prstGeom prst="rect">
            <a:avLst/>
          </a:prstGeom>
          <a:noFill/>
          <a:ln/>
        </p:spPr>
        <p:txBody>
          <a:bodyPr wrap="none" lIns="0" tIns="0" rIns="0" bIns="0" rtlCol="0" anchor="t"/>
          <a:lstStyle/>
          <a:p>
            <a:pPr marL="0" indent="0" algn="ct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هيكل البرنامج ومتطلباته</a:t>
            </a:r>
            <a:endParaRPr lang="ar-SA" sz="3250" dirty="0"/>
          </a:p>
        </p:txBody>
      </p:sp>
      <p:sp>
        <p:nvSpPr>
          <p:cNvPr id="3" name="Shape 1"/>
          <p:cNvSpPr/>
          <p:nvPr/>
        </p:nvSpPr>
        <p:spPr>
          <a:xfrm>
            <a:off x="8022627" y="3353594"/>
            <a:ext cx="3300231" cy="157956"/>
          </a:xfrm>
          <a:prstGeom prst="roundRect">
            <a:avLst>
              <a:gd name="adj" fmla="val 49999"/>
            </a:avLst>
          </a:prstGeom>
          <a:solidFill>
            <a:srgbClr val="00AEEF"/>
          </a:solidFill>
          <a:ln w="6350">
            <a:solidFill>
              <a:srgbClr val="0094D5"/>
            </a:solidFill>
            <a:prstDash val="solid"/>
          </a:ln>
        </p:spPr>
        <p:txBody>
          <a:bodyPr/>
          <a:lstStyle/>
          <a:p>
            <a:endParaRPr lang="en-US"/>
          </a:p>
        </p:txBody>
      </p:sp>
      <p:sp>
        <p:nvSpPr>
          <p:cNvPr id="4" name="Text 2"/>
          <p:cNvSpPr/>
          <p:nvPr/>
        </p:nvSpPr>
        <p:spPr>
          <a:xfrm>
            <a:off x="8180481" y="3827462"/>
            <a:ext cx="3221354" cy="731694"/>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مدة كل وحدة</a:t>
            </a:r>
            <a:endParaRPr lang="ar-SA" sz="2400" b="1" dirty="0"/>
          </a:p>
        </p:txBody>
      </p:sp>
      <p:sp>
        <p:nvSpPr>
          <p:cNvPr id="5" name="Text 3"/>
          <p:cNvSpPr/>
          <p:nvPr/>
        </p:nvSpPr>
        <p:spPr>
          <a:xfrm>
            <a:off x="8180481" y="4301238"/>
            <a:ext cx="3221354" cy="1423699"/>
          </a:xfrm>
          <a:prstGeom prst="rect">
            <a:avLst/>
          </a:prstGeom>
          <a:noFill/>
          <a:ln/>
        </p:spPr>
        <p:txBody>
          <a:bodyPr wrap="square" lIns="0" tIns="0" rIns="0" bIns="0" rtlCol="0" anchor="t">
            <a:norm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تبلغ مدة كل وحدة تعلمية 25 ساعة تدريبية، وتختلف الوحدات الإلزامية باختلاف الفئة الوظيفية.</a:t>
            </a:r>
            <a:endParaRPr lang="ar-SA" sz="2000" b="1" dirty="0"/>
          </a:p>
        </p:txBody>
      </p:sp>
      <p:sp>
        <p:nvSpPr>
          <p:cNvPr id="6" name="Shape 4"/>
          <p:cNvSpPr/>
          <p:nvPr/>
        </p:nvSpPr>
        <p:spPr>
          <a:xfrm>
            <a:off x="4327318" y="3116659"/>
            <a:ext cx="3300330" cy="157956"/>
          </a:xfrm>
          <a:prstGeom prst="roundRect">
            <a:avLst>
              <a:gd name="adj" fmla="val 49999"/>
            </a:avLst>
          </a:prstGeom>
          <a:solidFill>
            <a:srgbClr val="00AEEF"/>
          </a:solidFill>
          <a:ln w="6350">
            <a:solidFill>
              <a:srgbClr val="0094D5"/>
            </a:solidFill>
            <a:prstDash val="solid"/>
          </a:ln>
        </p:spPr>
        <p:txBody>
          <a:bodyPr/>
          <a:lstStyle/>
          <a:p>
            <a:endParaRPr lang="en-US"/>
          </a:p>
        </p:txBody>
      </p:sp>
      <p:sp>
        <p:nvSpPr>
          <p:cNvPr id="7" name="Text 5"/>
          <p:cNvSpPr/>
          <p:nvPr/>
        </p:nvSpPr>
        <p:spPr>
          <a:xfrm>
            <a:off x="4485171" y="3590528"/>
            <a:ext cx="3221453" cy="731694"/>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أساليب التقديم</a:t>
            </a:r>
            <a:endParaRPr lang="ar-SA" sz="2400" b="1" dirty="0"/>
          </a:p>
        </p:txBody>
      </p:sp>
      <p:sp>
        <p:nvSpPr>
          <p:cNvPr id="8" name="Text 6"/>
          <p:cNvSpPr/>
          <p:nvPr/>
        </p:nvSpPr>
        <p:spPr>
          <a:xfrm>
            <a:off x="4485171" y="4064305"/>
            <a:ext cx="3221453" cy="2446896"/>
          </a:xfrm>
          <a:prstGeom prst="rect">
            <a:avLst/>
          </a:prstGeom>
          <a:noFill/>
          <a:ln/>
        </p:spPr>
        <p:txBody>
          <a:bodyPr wrap="square" lIns="0" tIns="0" rIns="63192" bIns="0" rtlCol="0" anchor="t">
            <a:normAutofit/>
          </a:bodyPr>
          <a:lstStyle/>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التعلم الذاتي</a:t>
            </a:r>
            <a:endParaRPr lang="ar-SA" sz="2000" b="1" dirty="0"/>
          </a:p>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التعلم الميسّر عبر الإنترنت</a:t>
            </a:r>
            <a:endParaRPr lang="ar-SA" sz="2000" b="1" dirty="0"/>
          </a:p>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التعلم الوجاهي</a:t>
            </a:r>
            <a:endParaRPr lang="ar-SA" sz="2000" b="1" dirty="0"/>
          </a:p>
        </p:txBody>
      </p:sp>
      <p:sp>
        <p:nvSpPr>
          <p:cNvPr id="9" name="Shape 7"/>
          <p:cNvSpPr/>
          <p:nvPr/>
        </p:nvSpPr>
        <p:spPr>
          <a:xfrm>
            <a:off x="632107" y="2879725"/>
            <a:ext cx="3300231" cy="157956"/>
          </a:xfrm>
          <a:prstGeom prst="roundRect">
            <a:avLst>
              <a:gd name="adj" fmla="val 49999"/>
            </a:avLst>
          </a:prstGeom>
          <a:solidFill>
            <a:srgbClr val="00AEEF"/>
          </a:solidFill>
          <a:ln w="6350">
            <a:solidFill>
              <a:srgbClr val="0094D5"/>
            </a:solidFill>
            <a:prstDash val="solid"/>
          </a:ln>
        </p:spPr>
        <p:txBody>
          <a:bodyPr/>
          <a:lstStyle/>
          <a:p>
            <a:endParaRPr lang="en-US"/>
          </a:p>
        </p:txBody>
      </p:sp>
      <p:sp>
        <p:nvSpPr>
          <p:cNvPr id="10" name="Text 8"/>
          <p:cNvSpPr/>
          <p:nvPr/>
        </p:nvSpPr>
        <p:spPr>
          <a:xfrm>
            <a:off x="789960" y="3353594"/>
            <a:ext cx="3221354" cy="731694"/>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مدة الإكمال</a:t>
            </a:r>
            <a:endParaRPr lang="ar-SA" sz="2400" b="1" dirty="0"/>
          </a:p>
        </p:txBody>
      </p:sp>
      <p:sp>
        <p:nvSpPr>
          <p:cNvPr id="11" name="Text 9"/>
          <p:cNvSpPr/>
          <p:nvPr/>
        </p:nvSpPr>
        <p:spPr>
          <a:xfrm>
            <a:off x="789960" y="3827369"/>
            <a:ext cx="3221354" cy="1423699"/>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يتعين إكمال المتطلبات الإلزامية خلال السنوات الثلاث الأولى من الخدمة، مع إمكانية التمديد إلى أربع سنوات في حالات مبررة.</a:t>
            </a:r>
            <a:endParaRPr lang="ar-SA" sz="2000" b="1" dirty="0"/>
          </a:p>
        </p:txBody>
      </p:sp>
      <p:sp>
        <p:nvSpPr>
          <p:cNvPr id="12" name="Shape 10"/>
          <p:cNvSpPr/>
          <p:nvPr/>
        </p:nvSpPr>
        <p:spPr>
          <a:xfrm>
            <a:off x="11085930" y="3195638"/>
            <a:ext cx="473857" cy="473869"/>
          </a:xfrm>
          <a:prstGeom prst="ellipse">
            <a:avLst/>
          </a:prstGeom>
          <a:solidFill>
            <a:srgbClr val="00AEEF"/>
          </a:solidFill>
          <a:ln w="6350">
            <a:solidFill>
              <a:srgbClr val="0094D5"/>
            </a:solidFill>
            <a:prstDash val="solid"/>
          </a:ln>
        </p:spPr>
        <p:txBody>
          <a:bodyPr/>
          <a:lstStyle/>
          <a:p>
            <a:endParaRPr lang="en-US"/>
          </a:p>
        </p:txBody>
      </p:sp>
      <p:sp>
        <p:nvSpPr>
          <p:cNvPr id="13" name="Text 11"/>
          <p:cNvSpPr/>
          <p:nvPr/>
        </p:nvSpPr>
        <p:spPr>
          <a:xfrm>
            <a:off x="11204394" y="3284538"/>
            <a:ext cx="236928" cy="296168"/>
          </a:xfrm>
          <a:prstGeom prst="rect">
            <a:avLst/>
          </a:prstGeom>
          <a:noFill/>
          <a:ln/>
        </p:spPr>
        <p:txBody>
          <a:bodyPr wrap="none" lIns="0" tIns="0" rIns="0" bIns="0" rtlCol="0" anchor="ctr"/>
          <a:lstStyle/>
          <a:p>
            <a:pPr marL="0" indent="0" algn="ctr" rtl="1">
              <a:lnSpc>
                <a:spcPct val="100000"/>
              </a:lnSpc>
              <a:buNone/>
            </a:pPr>
            <a:endParaRPr lang="en-US" sz="1850" dirty="0"/>
          </a:p>
        </p:txBody>
      </p:sp>
      <p:sp>
        <p:nvSpPr>
          <p:cNvPr id="14" name="Shape 12"/>
          <p:cNvSpPr/>
          <p:nvPr/>
        </p:nvSpPr>
        <p:spPr>
          <a:xfrm>
            <a:off x="7390719" y="2958703"/>
            <a:ext cx="473857" cy="473869"/>
          </a:xfrm>
          <a:prstGeom prst="ellipse">
            <a:avLst/>
          </a:prstGeom>
          <a:solidFill>
            <a:srgbClr val="00AEEF"/>
          </a:solidFill>
          <a:ln w="6350">
            <a:solidFill>
              <a:srgbClr val="0094D5"/>
            </a:solidFill>
            <a:prstDash val="solid"/>
          </a:ln>
        </p:spPr>
        <p:txBody>
          <a:bodyPr/>
          <a:lstStyle/>
          <a:p>
            <a:endParaRPr lang="en-US"/>
          </a:p>
        </p:txBody>
      </p:sp>
      <p:sp>
        <p:nvSpPr>
          <p:cNvPr id="15" name="Text 13"/>
          <p:cNvSpPr/>
          <p:nvPr/>
        </p:nvSpPr>
        <p:spPr>
          <a:xfrm>
            <a:off x="7509183" y="3047603"/>
            <a:ext cx="236928" cy="296168"/>
          </a:xfrm>
          <a:prstGeom prst="rect">
            <a:avLst/>
          </a:prstGeom>
          <a:noFill/>
          <a:ln/>
        </p:spPr>
        <p:txBody>
          <a:bodyPr wrap="none" lIns="0" tIns="0" rIns="0" bIns="0" rtlCol="0" anchor="ctr"/>
          <a:lstStyle/>
          <a:p>
            <a:pPr marL="0" indent="0" algn="ctr" rtl="1">
              <a:lnSpc>
                <a:spcPct val="100000"/>
              </a:lnSpc>
              <a:buNone/>
            </a:pPr>
            <a:endParaRPr lang="en-US" sz="1850" dirty="0"/>
          </a:p>
        </p:txBody>
      </p:sp>
      <p:sp>
        <p:nvSpPr>
          <p:cNvPr id="16" name="Shape 14"/>
          <p:cNvSpPr/>
          <p:nvPr/>
        </p:nvSpPr>
        <p:spPr>
          <a:xfrm>
            <a:off x="3695409" y="2721769"/>
            <a:ext cx="473857" cy="473869"/>
          </a:xfrm>
          <a:prstGeom prst="ellipse">
            <a:avLst/>
          </a:prstGeom>
          <a:solidFill>
            <a:srgbClr val="00AEEF"/>
          </a:solidFill>
          <a:ln w="6350">
            <a:solidFill>
              <a:srgbClr val="0094D5"/>
            </a:solidFill>
            <a:prstDash val="solid"/>
          </a:ln>
        </p:spPr>
        <p:txBody>
          <a:bodyPr/>
          <a:lstStyle/>
          <a:p>
            <a:endParaRPr lang="en-US"/>
          </a:p>
        </p:txBody>
      </p:sp>
      <p:sp>
        <p:nvSpPr>
          <p:cNvPr id="17" name="Text 15"/>
          <p:cNvSpPr/>
          <p:nvPr/>
        </p:nvSpPr>
        <p:spPr>
          <a:xfrm>
            <a:off x="3813873" y="2810669"/>
            <a:ext cx="236928" cy="296168"/>
          </a:xfrm>
          <a:prstGeom prst="rect">
            <a:avLst/>
          </a:prstGeom>
          <a:noFill/>
          <a:ln/>
        </p:spPr>
        <p:txBody>
          <a:bodyPr wrap="none" lIns="0" tIns="0" rIns="0" bIns="0" rtlCol="0" anchor="ctr"/>
          <a:lstStyle/>
          <a:p>
            <a:pPr marL="0" indent="0" algn="ctr" rtl="1">
              <a:lnSpc>
                <a:spcPct val="100000"/>
              </a:lnSpc>
              <a:buNone/>
            </a:pPr>
            <a:endParaRPr lang="en-US" sz="1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78976" y="780554"/>
            <a:ext cx="3531107" cy="5296793"/>
          </a:xfrm>
          <a:prstGeom prst="rect">
            <a:avLst/>
          </a:prstGeom>
        </p:spPr>
      </p:pic>
      <p:sp>
        <p:nvSpPr>
          <p:cNvPr id="4" name="Text 0"/>
          <p:cNvSpPr/>
          <p:nvPr/>
        </p:nvSpPr>
        <p:spPr>
          <a:xfrm>
            <a:off x="5203794" y="813495"/>
            <a:ext cx="6355993"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تعليمات الوحدة التدريبية</a:t>
            </a:r>
            <a:endParaRPr lang="ar-SA" sz="3250" dirty="0"/>
          </a:p>
        </p:txBody>
      </p:sp>
      <p:sp>
        <p:nvSpPr>
          <p:cNvPr id="5" name="Text 1"/>
          <p:cNvSpPr/>
          <p:nvPr/>
        </p:nvSpPr>
        <p:spPr>
          <a:xfrm>
            <a:off x="5203794" y="1457740"/>
            <a:ext cx="6338849" cy="538206"/>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الأنشطة التدريبية في هذه الوحدة تراكمية. يرجى التأكد من إتقانك للمعارف الموجودة في النشاطين 1.1 و1.2 من أجل التمكن من التطبيق في النشاطين 1.3 و1.4.</a:t>
            </a:r>
            <a:endParaRPr lang="ar-SA" sz="2000" b="1" dirty="0"/>
          </a:p>
        </p:txBody>
      </p:sp>
      <p:pic>
        <p:nvPicPr>
          <p:cNvPr id="6" name="Image 2" descr="preencoded.png"/>
          <p:cNvPicPr>
            <a:picLocks noChangeAspect="1"/>
          </p:cNvPicPr>
          <p:nvPr/>
        </p:nvPicPr>
        <p:blipFill>
          <a:blip r:embed="rId5"/>
          <a:stretch>
            <a:fillRect/>
          </a:stretch>
        </p:blipFill>
        <p:spPr>
          <a:xfrm>
            <a:off x="10769926" y="2253159"/>
            <a:ext cx="789861" cy="947837"/>
          </a:xfrm>
          <a:prstGeom prst="rect">
            <a:avLst/>
          </a:prstGeom>
        </p:spPr>
      </p:pic>
      <p:sp>
        <p:nvSpPr>
          <p:cNvPr id="7" name="Text 2"/>
          <p:cNvSpPr/>
          <p:nvPr/>
        </p:nvSpPr>
        <p:spPr>
          <a:xfrm>
            <a:off x="5203794" y="2411115"/>
            <a:ext cx="5408180" cy="259755"/>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النشاط</a:t>
            </a:r>
            <a:r>
              <a:rPr lang="en-US" altLang="en-US" sz="2000" b="1" dirty="0">
                <a:solidFill>
                  <a:srgbClr val="384653"/>
                </a:solidFill>
                <a:latin typeface="Myriad"/>
                <a:ea typeface="GE SS Two Light" pitchFamily="34" charset="-122"/>
                <a:cs typeface="GE SS Two Light" pitchFamily="34" charset="-120"/>
              </a:rPr>
              <a:t>1.1 </a:t>
            </a:r>
            <a:endParaRPr lang="ar-SA" sz="2000" b="1" dirty="0">
              <a:latin typeface="Myriad"/>
            </a:endParaRPr>
          </a:p>
        </p:txBody>
      </p:sp>
      <p:sp>
        <p:nvSpPr>
          <p:cNvPr id="8" name="Text 3"/>
          <p:cNvSpPr/>
          <p:nvPr/>
        </p:nvSpPr>
        <p:spPr>
          <a:xfrm>
            <a:off x="5203794" y="2765623"/>
            <a:ext cx="540818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مقدمة إلى التقييمات التكوينية</a:t>
            </a:r>
            <a:endParaRPr lang="ar-SA" sz="2000" b="1" dirty="0"/>
          </a:p>
        </p:txBody>
      </p:sp>
      <p:pic>
        <p:nvPicPr>
          <p:cNvPr id="9" name="Image 3" descr="preencoded.png"/>
          <p:cNvPicPr>
            <a:picLocks noChangeAspect="1"/>
          </p:cNvPicPr>
          <p:nvPr/>
        </p:nvPicPr>
        <p:blipFill>
          <a:blip r:embed="rId6"/>
          <a:stretch>
            <a:fillRect/>
          </a:stretch>
        </p:blipFill>
        <p:spPr>
          <a:xfrm>
            <a:off x="10769926" y="3200995"/>
            <a:ext cx="789861" cy="947837"/>
          </a:xfrm>
          <a:prstGeom prst="rect">
            <a:avLst/>
          </a:prstGeom>
        </p:spPr>
      </p:pic>
      <p:sp>
        <p:nvSpPr>
          <p:cNvPr id="10" name="Text 4"/>
          <p:cNvSpPr/>
          <p:nvPr/>
        </p:nvSpPr>
        <p:spPr>
          <a:xfrm>
            <a:off x="5203794" y="3358952"/>
            <a:ext cx="5408180" cy="259755"/>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النشاط</a:t>
            </a:r>
            <a:r>
              <a:rPr lang="en-US" altLang="en-US" sz="2000" b="1" dirty="0">
                <a:solidFill>
                  <a:srgbClr val="384653"/>
                </a:solidFill>
                <a:latin typeface="Myriad"/>
                <a:ea typeface="GE SS Two Light" pitchFamily="34" charset="-122"/>
                <a:cs typeface="GE SS Two Light" pitchFamily="34" charset="-120"/>
              </a:rPr>
              <a:t>1.2 </a:t>
            </a:r>
            <a:endParaRPr lang="ar-SA" sz="2000" b="1" dirty="0"/>
          </a:p>
        </p:txBody>
      </p:sp>
      <p:sp>
        <p:nvSpPr>
          <p:cNvPr id="11" name="Text 5"/>
          <p:cNvSpPr/>
          <p:nvPr/>
        </p:nvSpPr>
        <p:spPr>
          <a:xfrm>
            <a:off x="5203794" y="3713460"/>
            <a:ext cx="540818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جدول المواصفات وأساليب التقييم</a:t>
            </a:r>
            <a:endParaRPr lang="ar-SA" sz="2000" b="1" dirty="0"/>
          </a:p>
        </p:txBody>
      </p:sp>
      <p:pic>
        <p:nvPicPr>
          <p:cNvPr id="12" name="Image 4" descr="preencoded.png"/>
          <p:cNvPicPr>
            <a:picLocks noChangeAspect="1"/>
          </p:cNvPicPr>
          <p:nvPr/>
        </p:nvPicPr>
        <p:blipFill>
          <a:blip r:embed="rId7"/>
          <a:stretch>
            <a:fillRect/>
          </a:stretch>
        </p:blipFill>
        <p:spPr>
          <a:xfrm>
            <a:off x="10769926" y="4148832"/>
            <a:ext cx="789861" cy="947837"/>
          </a:xfrm>
          <a:prstGeom prst="rect">
            <a:avLst/>
          </a:prstGeom>
        </p:spPr>
      </p:pic>
      <p:sp>
        <p:nvSpPr>
          <p:cNvPr id="13" name="Text 6"/>
          <p:cNvSpPr/>
          <p:nvPr/>
        </p:nvSpPr>
        <p:spPr>
          <a:xfrm>
            <a:off x="5203794" y="4306788"/>
            <a:ext cx="5408180" cy="259755"/>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النشاط</a:t>
            </a:r>
            <a:r>
              <a:rPr lang="en-US" altLang="en-US" sz="2000" b="1" dirty="0">
                <a:solidFill>
                  <a:srgbClr val="384653"/>
                </a:solidFill>
                <a:latin typeface="Myriad"/>
                <a:ea typeface="GE SS Two Light" pitchFamily="34" charset="-122"/>
                <a:cs typeface="GE SS Two Light" pitchFamily="34" charset="-120"/>
              </a:rPr>
              <a:t>1.3 </a:t>
            </a:r>
            <a:endParaRPr lang="ar-SA" sz="2000" b="1" dirty="0"/>
          </a:p>
        </p:txBody>
      </p:sp>
      <p:sp>
        <p:nvSpPr>
          <p:cNvPr id="14" name="Text 7"/>
          <p:cNvSpPr/>
          <p:nvPr/>
        </p:nvSpPr>
        <p:spPr>
          <a:xfrm>
            <a:off x="5203794" y="4661297"/>
            <a:ext cx="540818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تصميم مقاييس وأدوات التقييم</a:t>
            </a:r>
            <a:endParaRPr lang="ar-SA" sz="2000" b="1" dirty="0"/>
          </a:p>
        </p:txBody>
      </p:sp>
      <p:pic>
        <p:nvPicPr>
          <p:cNvPr id="15" name="Image 5" descr="preencoded.png"/>
          <p:cNvPicPr>
            <a:picLocks noChangeAspect="1"/>
          </p:cNvPicPr>
          <p:nvPr/>
        </p:nvPicPr>
        <p:blipFill>
          <a:blip r:embed="rId8"/>
          <a:stretch>
            <a:fillRect/>
          </a:stretch>
        </p:blipFill>
        <p:spPr>
          <a:xfrm>
            <a:off x="10769926" y="5096669"/>
            <a:ext cx="789861" cy="947837"/>
          </a:xfrm>
          <a:prstGeom prst="rect">
            <a:avLst/>
          </a:prstGeom>
        </p:spPr>
      </p:pic>
      <p:sp>
        <p:nvSpPr>
          <p:cNvPr id="16" name="Text 8"/>
          <p:cNvSpPr/>
          <p:nvPr/>
        </p:nvSpPr>
        <p:spPr>
          <a:xfrm>
            <a:off x="5203794" y="5254625"/>
            <a:ext cx="5408180" cy="259755"/>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النشاط</a:t>
            </a:r>
            <a:r>
              <a:rPr lang="en-US" altLang="en-US" sz="2000" b="1" dirty="0">
                <a:solidFill>
                  <a:srgbClr val="384653"/>
                </a:solidFill>
                <a:latin typeface="Myriad"/>
                <a:ea typeface="GE SS Two Light" pitchFamily="34" charset="-122"/>
                <a:cs typeface="GE SS Two Light" pitchFamily="34" charset="-120"/>
              </a:rPr>
              <a:t>1.4 </a:t>
            </a:r>
            <a:endParaRPr lang="ar-SA" sz="2000" b="1" dirty="0"/>
          </a:p>
        </p:txBody>
      </p:sp>
      <p:sp>
        <p:nvSpPr>
          <p:cNvPr id="17" name="Text 9"/>
          <p:cNvSpPr/>
          <p:nvPr/>
        </p:nvSpPr>
        <p:spPr>
          <a:xfrm>
            <a:off x="5203794" y="5609134"/>
            <a:ext cx="540818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تطوير وتنفيذ التقييم التكويني</a:t>
            </a:r>
            <a:endParaRPr lang="ar-SA" sz="20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12191695" cy="3110210"/>
          </a:xfrm>
          <a:custGeom>
            <a:avLst/>
            <a:gdLst/>
            <a:ahLst/>
            <a:cxnLst/>
            <a:rect l="0" t="0" r="100000" b="100000"/>
            <a:pathLst>
              <a:path w="100000" h="100000">
                <a:moveTo>
                  <a:pt x="0" y="0"/>
                </a:moveTo>
                <a:lnTo>
                  <a:pt x="100000" y="0"/>
                </a:lnTo>
                <a:lnTo>
                  <a:pt x="100000" y="81930"/>
                </a:lnTo>
                <a:lnTo>
                  <a:pt x="95020" y="85250"/>
                </a:lnTo>
                <a:lnTo>
                  <a:pt x="90920" y="87600"/>
                </a:lnTo>
                <a:lnTo>
                  <a:pt x="88960" y="88480"/>
                </a:lnTo>
                <a:lnTo>
                  <a:pt x="88870" y="88670"/>
                </a:lnTo>
                <a:lnTo>
                  <a:pt x="83400" y="91210"/>
                </a:lnTo>
                <a:lnTo>
                  <a:pt x="76070" y="93950"/>
                </a:lnTo>
                <a:lnTo>
                  <a:pt x="69820" y="95700"/>
                </a:lnTo>
                <a:lnTo>
                  <a:pt x="63480" y="96970"/>
                </a:lnTo>
                <a:lnTo>
                  <a:pt x="57130" y="97750"/>
                </a:lnTo>
                <a:lnTo>
                  <a:pt x="50200" y="98050"/>
                </a:lnTo>
                <a:lnTo>
                  <a:pt x="44240" y="97850"/>
                </a:lnTo>
                <a:lnTo>
                  <a:pt x="38480" y="97270"/>
                </a:lnTo>
                <a:lnTo>
                  <a:pt x="32810" y="96290"/>
                </a:lnTo>
                <a:lnTo>
                  <a:pt x="25200" y="94340"/>
                </a:lnTo>
                <a:lnTo>
                  <a:pt x="19530" y="92380"/>
                </a:lnTo>
                <a:lnTo>
                  <a:pt x="13960" y="90040"/>
                </a:lnTo>
                <a:lnTo>
                  <a:pt x="7320" y="86620"/>
                </a:lnTo>
                <a:lnTo>
                  <a:pt x="290" y="82230"/>
                </a:lnTo>
                <a:lnTo>
                  <a:pt x="0" y="81930"/>
                </a:lnTo>
                <a:close/>
              </a:path>
            </a:pathLst>
          </a:custGeom>
        </p:spPr>
      </p:pic>
      <p:pic>
        <p:nvPicPr>
          <p:cNvPr id="3" name="Image 1" descr="preencoded.png"/>
          <p:cNvPicPr>
            <a:picLocks noChangeAspect="1"/>
          </p:cNvPicPr>
          <p:nvPr/>
        </p:nvPicPr>
        <p:blipFill>
          <a:blip r:embed="rId4"/>
          <a:stretch>
            <a:fillRect/>
          </a:stretch>
        </p:blipFill>
        <p:spPr>
          <a:xfrm>
            <a:off x="4693723" y="78978"/>
            <a:ext cx="2804149" cy="2804220"/>
          </a:xfrm>
          <a:prstGeom prst="rect">
            <a:avLst/>
          </a:prstGeom>
        </p:spPr>
      </p:pic>
      <p:sp>
        <p:nvSpPr>
          <p:cNvPr id="4" name="Text 0"/>
          <p:cNvSpPr/>
          <p:nvPr/>
        </p:nvSpPr>
        <p:spPr>
          <a:xfrm>
            <a:off x="631908" y="3370716"/>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لماذا هذه الوحدة مهمة لك؟</a:t>
            </a:r>
            <a:endParaRPr lang="ar-SA" sz="3250" dirty="0"/>
          </a:p>
        </p:txBody>
      </p:sp>
      <p:sp>
        <p:nvSpPr>
          <p:cNvPr id="5" name="Text 1"/>
          <p:cNvSpPr/>
          <p:nvPr/>
        </p:nvSpPr>
        <p:spPr>
          <a:xfrm>
            <a:off x="631908" y="4140511"/>
            <a:ext cx="10927878" cy="505420"/>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يُعد التقييم أحد المكونات الأساسية في عملية التعليم والتدريب المهني والتقني؛ إذ لا يمكن التأكد من اكتساب المتدرب للكفايات المهنية بمجرد تقديم المحتوى التدريبي. لا بد من جمع أدلة حقيقية على ما يعرفه المتدرب، وما يستطيع أداءه، وكيف يؤديه، ومدى التزامه بالمعايير المهنية والسلامة وجودة العمل.</a:t>
            </a:r>
            <a:endParaRPr lang="ar-SA" sz="2000" b="1" dirty="0"/>
          </a:p>
        </p:txBody>
      </p:sp>
      <p:sp>
        <p:nvSpPr>
          <p:cNvPr id="6" name="Shape 2"/>
          <p:cNvSpPr/>
          <p:nvPr/>
        </p:nvSpPr>
        <p:spPr>
          <a:xfrm>
            <a:off x="631908" y="5632009"/>
            <a:ext cx="10927878" cy="631825"/>
          </a:xfrm>
          <a:prstGeom prst="roundRect">
            <a:avLst>
              <a:gd name="adj" fmla="val 37505"/>
            </a:avLst>
          </a:prstGeom>
          <a:solidFill>
            <a:srgbClr val="D4E9F7"/>
          </a:solidFill>
          <a:ln/>
        </p:spPr>
        <p:txBody>
          <a:bodyPr/>
          <a:lstStyle/>
          <a:p>
            <a:endParaRPr lang="en-US"/>
          </a:p>
        </p:txBody>
      </p:sp>
      <p:pic>
        <p:nvPicPr>
          <p:cNvPr id="7" name="Image 2" descr="preencoded.png"/>
          <p:cNvPicPr>
            <a:picLocks noChangeAspect="1"/>
          </p:cNvPicPr>
          <p:nvPr/>
        </p:nvPicPr>
        <p:blipFill>
          <a:blip r:embed="rId5"/>
          <a:stretch>
            <a:fillRect/>
          </a:stretch>
        </p:blipFill>
        <p:spPr>
          <a:xfrm>
            <a:off x="789861" y="5856342"/>
            <a:ext cx="197440" cy="157956"/>
          </a:xfrm>
          <a:prstGeom prst="rect">
            <a:avLst/>
          </a:prstGeom>
        </p:spPr>
      </p:pic>
      <p:sp>
        <p:nvSpPr>
          <p:cNvPr id="8" name="Text 3"/>
          <p:cNvSpPr/>
          <p:nvPr/>
        </p:nvSpPr>
        <p:spPr>
          <a:xfrm>
            <a:off x="535669" y="5736689"/>
            <a:ext cx="10834696" cy="319555"/>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000000"/>
                </a:solidFill>
                <a:latin typeface="WinSoft Pro Medium" pitchFamily="34" charset="0"/>
                <a:ea typeface="WinSoft Pro Medium" pitchFamily="34" charset="-122"/>
                <a:cs typeface="WinSoft Pro Medium" pitchFamily="34" charset="-120"/>
              </a:rPr>
              <a:t>التقييم التكويني يرافق عملية التعلم منذ بدايتها، ولا ينتظر نهاية الوحدة للحكم على المتدرب</a:t>
            </a:r>
            <a:r>
              <a:rPr lang="ar-SA" altLang="en-US" dirty="0">
                <a:solidFill>
                  <a:srgbClr val="000000"/>
                </a:solidFill>
                <a:latin typeface="WinSoft Pro Medium" pitchFamily="34" charset="0"/>
                <a:ea typeface="WinSoft Pro Medium" pitchFamily="34" charset="-122"/>
                <a:cs typeface="WinSoft Pro Medium" pitchFamily="34" charset="-120"/>
              </a:rPr>
              <a:t>.</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31908" y="675861"/>
            <a:ext cx="10910735" cy="594528"/>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ما الذي يوفره التقييم التكويني؟</a:t>
            </a:r>
            <a:endParaRPr lang="ar-SA" sz="3250" dirty="0"/>
          </a:p>
        </p:txBody>
      </p:sp>
      <p:pic>
        <p:nvPicPr>
          <p:cNvPr id="3"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11145162" y="2136405"/>
            <a:ext cx="434369" cy="434380"/>
          </a:xfrm>
          <a:prstGeom prst="rect">
            <a:avLst/>
          </a:prstGeom>
        </p:spPr>
      </p:pic>
      <p:sp>
        <p:nvSpPr>
          <p:cNvPr id="4" name="Text 1"/>
          <p:cNvSpPr/>
          <p:nvPr/>
        </p:nvSpPr>
        <p:spPr>
          <a:xfrm>
            <a:off x="6194568" y="2143162"/>
            <a:ext cx="4772898" cy="28573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ما الذي تم تعلمه؟</a:t>
            </a:r>
            <a:endParaRPr lang="ar-SA" sz="2400" dirty="0"/>
          </a:p>
        </p:txBody>
      </p:sp>
      <p:sp>
        <p:nvSpPr>
          <p:cNvPr id="5" name="Text 2"/>
          <p:cNvSpPr/>
          <p:nvPr/>
        </p:nvSpPr>
        <p:spPr>
          <a:xfrm>
            <a:off x="6194568" y="2551032"/>
            <a:ext cx="4772898" cy="277981"/>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تحديد المعارف والمهارات التي اكتسبها المتدرب بالفعل</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pic>
        <p:nvPicPr>
          <p:cNvPr id="6" name="Image 1"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5582503" y="2136405"/>
            <a:ext cx="434369" cy="434380"/>
          </a:xfrm>
          <a:prstGeom prst="rect">
            <a:avLst/>
          </a:prstGeom>
        </p:spPr>
      </p:pic>
      <p:sp>
        <p:nvSpPr>
          <p:cNvPr id="7" name="Text 3"/>
          <p:cNvSpPr/>
          <p:nvPr/>
        </p:nvSpPr>
        <p:spPr>
          <a:xfrm>
            <a:off x="631908" y="2143162"/>
            <a:ext cx="4772898" cy="28573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ما الذي لم يتم تعلمه؟</a:t>
            </a:r>
            <a:endParaRPr lang="ar-SA" sz="2400" dirty="0"/>
          </a:p>
        </p:txBody>
      </p:sp>
      <p:sp>
        <p:nvSpPr>
          <p:cNvPr id="8" name="Text 4"/>
          <p:cNvSpPr/>
          <p:nvPr/>
        </p:nvSpPr>
        <p:spPr>
          <a:xfrm>
            <a:off x="631908" y="2551032"/>
            <a:ext cx="4772898" cy="277981"/>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الكشف عن الفجوات والثغرات في التعلم قبل نهاية الوحدة</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pic>
        <p:nvPicPr>
          <p:cNvPr id="9" name="Image 2" descr="preencoded.png"/>
          <p:cNvPicPr>
            <a:picLocks noChangeAspect="1"/>
          </p:cNvPicPr>
          <p:nvPr/>
        </p:nvPicPr>
        <p:blipFill>
          <a:blip>
            <a:extLst>
              <a:ext uri="{96DAC541-7B7A-43D3-8B79-37D633B846F1}">
                <asvg:svgBlip xmlns="" xmlns:asvg="http://schemas.microsoft.com/office/drawing/2016/SVG/main" r:embed="rId5"/>
              </a:ext>
            </a:extLst>
          </a:blip>
          <a:stretch>
            <a:fillRect/>
          </a:stretch>
        </p:blipFill>
        <p:spPr>
          <a:xfrm>
            <a:off x="11145162" y="3364333"/>
            <a:ext cx="434369" cy="434380"/>
          </a:xfrm>
          <a:prstGeom prst="rect">
            <a:avLst/>
          </a:prstGeom>
        </p:spPr>
      </p:pic>
      <p:sp>
        <p:nvSpPr>
          <p:cNvPr id="10" name="Text 5"/>
          <p:cNvSpPr/>
          <p:nvPr/>
        </p:nvSpPr>
        <p:spPr>
          <a:xfrm>
            <a:off x="6194568" y="3371090"/>
            <a:ext cx="4772898" cy="28573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ما مستوى الأداء؟</a:t>
            </a:r>
            <a:endParaRPr lang="ar-SA" sz="2400" dirty="0"/>
          </a:p>
        </p:txBody>
      </p:sp>
      <p:sp>
        <p:nvSpPr>
          <p:cNvPr id="11" name="Text 6"/>
          <p:cNvSpPr/>
          <p:nvPr/>
        </p:nvSpPr>
        <p:spPr>
          <a:xfrm>
            <a:off x="6194568" y="3778959"/>
            <a:ext cx="4772898" cy="277981"/>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قياس جودة الأداء ومستوى الإتقان وفق معايير محددة</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pic>
        <p:nvPicPr>
          <p:cNvPr id="12" name="Image 3" descr="preencoded.png"/>
          <p:cNvPicPr>
            <a:picLocks noChangeAspect="1"/>
          </p:cNvPicPr>
          <p:nvPr/>
        </p:nvPicPr>
        <p:blipFill>
          <a:blip>
            <a:extLst>
              <a:ext uri="{96DAC541-7B7A-43D3-8B79-37D633B846F1}">
                <asvg:svgBlip xmlns="" xmlns:asvg="http://schemas.microsoft.com/office/drawing/2016/SVG/main" r:embed="rId6"/>
              </a:ext>
            </a:extLst>
          </a:blip>
          <a:stretch>
            <a:fillRect/>
          </a:stretch>
        </p:blipFill>
        <p:spPr>
          <a:xfrm>
            <a:off x="5582503" y="3364333"/>
            <a:ext cx="434369" cy="434380"/>
          </a:xfrm>
          <a:prstGeom prst="rect">
            <a:avLst/>
          </a:prstGeom>
        </p:spPr>
      </p:pic>
      <p:sp>
        <p:nvSpPr>
          <p:cNvPr id="13" name="Text 7"/>
          <p:cNvSpPr/>
          <p:nvPr/>
        </p:nvSpPr>
        <p:spPr>
          <a:xfrm>
            <a:off x="631908" y="3371090"/>
            <a:ext cx="4772898" cy="28573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ما الأخطاء أو الفجوات الموجودة؟</a:t>
            </a:r>
            <a:endParaRPr lang="ar-SA" sz="2400" dirty="0"/>
          </a:p>
        </p:txBody>
      </p:sp>
      <p:sp>
        <p:nvSpPr>
          <p:cNvPr id="14" name="Text 8"/>
          <p:cNvSpPr/>
          <p:nvPr/>
        </p:nvSpPr>
        <p:spPr>
          <a:xfrm>
            <a:off x="631908" y="3778959"/>
            <a:ext cx="4772898" cy="277981"/>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تحديد مواطن الضعف والأخطاء الشائعة لمعالجتها فور ظهورها</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pic>
        <p:nvPicPr>
          <p:cNvPr id="15" name="Image 4" descr="preencoded.png"/>
          <p:cNvPicPr>
            <a:picLocks noChangeAspect="1"/>
          </p:cNvPicPr>
          <p:nvPr/>
        </p:nvPicPr>
        <p:blipFill>
          <a:blip>
            <a:extLst>
              <a:ext uri="{96DAC541-7B7A-43D3-8B79-37D633B846F1}">
                <asvg:svgBlip xmlns="" xmlns:asvg="http://schemas.microsoft.com/office/drawing/2016/SVG/main" r:embed="rId7"/>
              </a:ext>
            </a:extLst>
          </a:blip>
          <a:stretch>
            <a:fillRect/>
          </a:stretch>
        </p:blipFill>
        <p:spPr>
          <a:xfrm>
            <a:off x="11145162" y="4565756"/>
            <a:ext cx="434369" cy="434380"/>
          </a:xfrm>
          <a:prstGeom prst="rect">
            <a:avLst/>
          </a:prstGeom>
        </p:spPr>
      </p:pic>
      <p:sp>
        <p:nvSpPr>
          <p:cNvPr id="16" name="Text 9"/>
          <p:cNvSpPr/>
          <p:nvPr/>
        </p:nvSpPr>
        <p:spPr>
          <a:xfrm>
            <a:off x="6194568" y="4572513"/>
            <a:ext cx="4772898" cy="28573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ما نوع الدعم الذي يحتاج إليه المتدرب؟</a:t>
            </a:r>
            <a:endParaRPr lang="ar-SA" sz="2400" dirty="0"/>
          </a:p>
        </p:txBody>
      </p:sp>
      <p:sp>
        <p:nvSpPr>
          <p:cNvPr id="17" name="Text 10"/>
          <p:cNvSpPr/>
          <p:nvPr/>
        </p:nvSpPr>
        <p:spPr>
          <a:xfrm>
            <a:off x="6194568" y="4927374"/>
            <a:ext cx="4772898" cy="277981"/>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تحديد نوع التدخل التحسيني المناسب لكل متدرب وفق احتياجاته</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pic>
        <p:nvPicPr>
          <p:cNvPr id="18" name="Image 5" descr="preencoded.png"/>
          <p:cNvPicPr>
            <a:picLocks noChangeAspect="1"/>
          </p:cNvPicPr>
          <p:nvPr/>
        </p:nvPicPr>
        <p:blipFill>
          <a:blip>
            <a:extLst>
              <a:ext uri="{96DAC541-7B7A-43D3-8B79-37D633B846F1}">
                <asvg:svgBlip xmlns="" xmlns:asvg="http://schemas.microsoft.com/office/drawing/2016/SVG/main" r:embed="rId8"/>
              </a:ext>
            </a:extLst>
          </a:blip>
          <a:stretch>
            <a:fillRect/>
          </a:stretch>
        </p:blipFill>
        <p:spPr>
          <a:xfrm>
            <a:off x="5582503" y="4565756"/>
            <a:ext cx="434369" cy="434380"/>
          </a:xfrm>
          <a:prstGeom prst="rect">
            <a:avLst/>
          </a:prstGeom>
        </p:spPr>
      </p:pic>
      <p:sp>
        <p:nvSpPr>
          <p:cNvPr id="19" name="Text 11"/>
          <p:cNvSpPr/>
          <p:nvPr/>
        </p:nvSpPr>
        <p:spPr>
          <a:xfrm>
            <a:off x="631908" y="4572513"/>
            <a:ext cx="4772898" cy="28573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ما الخطوة التالية؟</a:t>
            </a:r>
            <a:endParaRPr lang="ar-SA" sz="2400" dirty="0"/>
          </a:p>
        </p:txBody>
      </p:sp>
      <p:sp>
        <p:nvSpPr>
          <p:cNvPr id="20" name="Text 12"/>
          <p:cNvSpPr/>
          <p:nvPr/>
        </p:nvSpPr>
        <p:spPr>
          <a:xfrm>
            <a:off x="631908" y="4927374"/>
            <a:ext cx="4772898" cy="277981"/>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توجيه المدرب والمتدرب نحو الإجراء التحسيني المناسب</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1513" y="780554"/>
            <a:ext cx="3531107" cy="5296793"/>
          </a:xfrm>
          <a:prstGeom prst="rect">
            <a:avLst/>
          </a:prstGeom>
        </p:spPr>
      </p:pic>
      <p:sp>
        <p:nvSpPr>
          <p:cNvPr id="4" name="Text 0"/>
          <p:cNvSpPr/>
          <p:nvPr/>
        </p:nvSpPr>
        <p:spPr>
          <a:xfrm>
            <a:off x="631908" y="2196604"/>
            <a:ext cx="6355993" cy="1039217"/>
          </a:xfrm>
          <a:prstGeom prst="rect">
            <a:avLst/>
          </a:prstGeom>
          <a:noFill/>
          <a:ln/>
        </p:spPr>
        <p:txBody>
          <a:bodyPr wrap="square" lIns="0" tIns="0" rIns="0" bIns="0" rtlCol="0" anchor="t">
            <a:normAutofit/>
          </a:bodyPr>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التقييم في التدريب القائم على الكفايات</a:t>
            </a:r>
            <a:endParaRPr lang="ar-SA" sz="3250" dirty="0"/>
          </a:p>
        </p:txBody>
      </p:sp>
      <p:sp>
        <p:nvSpPr>
          <p:cNvPr id="5" name="Text 1"/>
          <p:cNvSpPr/>
          <p:nvPr/>
        </p:nvSpPr>
        <p:spPr>
          <a:xfrm>
            <a:off x="631908" y="3472755"/>
            <a:ext cx="6355993" cy="1188541"/>
          </a:xfrm>
          <a:prstGeom prst="rect">
            <a:avLst/>
          </a:prstGeom>
          <a:noFill/>
          <a:ln/>
        </p:spPr>
        <p:txBody>
          <a:bodyPr wrap="square" lIns="0" tIns="0" rIns="0" bIns="0" rtlCol="0" anchor="t">
            <a:noAutofit/>
          </a:bodyPr>
          <a:lstStyle/>
          <a:p>
            <a:pPr marL="0" indent="0" algn="r" rtl="1">
              <a:lnSpc>
                <a:spcPct val="133000"/>
              </a:lnSpc>
              <a:spcAft>
                <a:spcPts val="1350"/>
              </a:spcAft>
              <a:buNone/>
            </a:pPr>
            <a:r>
              <a:rPr lang="ar-SA" altLang="en-US" sz="2000" b="1" dirty="0">
                <a:solidFill>
                  <a:srgbClr val="384653"/>
                </a:solidFill>
                <a:latin typeface="WinSoft Pro Medium" pitchFamily="34" charset="0"/>
                <a:ea typeface="WinSoft Pro Medium" pitchFamily="34" charset="-122"/>
                <a:cs typeface="WinSoft Pro Medium" pitchFamily="34" charset="-120"/>
              </a:rPr>
              <a:t>من منظور التدريب القائم على الكفايات، لا يكفي أن يقول المتدرب إنه يعرف كيفية تنفيذ مهمة مهنية؛ بل ينبغي أن يستطيع إظهار الأداء المطلوب وفق معايير محددة وفي ظروف مناسبة.</a:t>
            </a:r>
            <a:endParaRPr lang="ar-SA" sz="2000" b="1" dirty="0"/>
          </a:p>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لذا فإن التقييم التكويني في برامج التعليم والتدريب التقني والمهني يجب أن يجمع بين المعرفة والمهارة والسلوك المهني، وأن يستخدم أدوات مناسبة لطبيعة كل منها</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31908" y="791468"/>
            <a:ext cx="10927878" cy="519609"/>
          </a:xfrm>
          <a:prstGeom prst="rect">
            <a:avLst/>
          </a:prstGeom>
          <a:noFill/>
          <a:ln/>
        </p:spPr>
        <p:txBody>
          <a:bodyPr wrap="none" lIns="0" tIns="0" rIns="0" bIns="0" rtlCol="0" anchor="t"/>
          <a:lstStyle/>
          <a:p>
            <a:pPr marL="0" indent="0" algn="ctr" rtl="1">
              <a:lnSpc>
                <a:spcPct val="104000"/>
              </a:lnSpc>
              <a:buNone/>
            </a:pPr>
            <a:r>
              <a:rPr lang="ar-SA" altLang="en-US" sz="3600" dirty="0">
                <a:solidFill>
                  <a:srgbClr val="2E3C4E"/>
                </a:solidFill>
                <a:latin typeface="GE SS Two Light" pitchFamily="34" charset="0"/>
                <a:ea typeface="GE SS Two Light" pitchFamily="34" charset="-122"/>
                <a:cs typeface="GE SS Two Light" pitchFamily="34" charset="-120"/>
              </a:rPr>
              <a:t>أهداف هذه الوحدة</a:t>
            </a:r>
            <a:endParaRPr lang="ar-SA" sz="3600" dirty="0"/>
          </a:p>
        </p:txBody>
      </p:sp>
      <p:sp>
        <p:nvSpPr>
          <p:cNvPr id="3" name="Text 1"/>
          <p:cNvSpPr/>
          <p:nvPr/>
        </p:nvSpPr>
        <p:spPr>
          <a:xfrm>
            <a:off x="327116" y="1626989"/>
            <a:ext cx="11537463" cy="252710"/>
          </a:xfrm>
          <a:prstGeom prst="rect">
            <a:avLst/>
          </a:prstGeom>
          <a:noFill/>
          <a:ln/>
        </p:spPr>
        <p:txBody>
          <a:bodyPr wrap="none" lIns="0" tIns="0" rIns="0" bIns="0" rtlCol="0" anchor="t"/>
          <a:lstStyle/>
          <a:p>
            <a:pPr marL="0" indent="0" algn="ct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تركز هذه الوحدة على تطوير نماذج وجداول التقييم الخاصة بالتقييمات التكوينية في برامج التعلّم في التعليم والتدريب التقني والمهني</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pic>
        <p:nvPicPr>
          <p:cNvPr id="4"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631908" y="2057400"/>
            <a:ext cx="10927878" cy="961231"/>
          </a:xfrm>
          <a:prstGeom prst="rect">
            <a:avLst/>
          </a:prstGeom>
        </p:spPr>
      </p:pic>
      <p:sp>
        <p:nvSpPr>
          <p:cNvPr id="6" name="Text 3"/>
          <p:cNvSpPr/>
          <p:nvPr/>
        </p:nvSpPr>
        <p:spPr>
          <a:xfrm>
            <a:off x="808910" y="2234406"/>
            <a:ext cx="9941966" cy="259755"/>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تصميم التقييمات التكوينية</a:t>
            </a:r>
            <a:endParaRPr lang="ar-SA" sz="2000" dirty="0"/>
          </a:p>
        </p:txBody>
      </p:sp>
      <p:sp>
        <p:nvSpPr>
          <p:cNvPr id="7" name="Text 4"/>
          <p:cNvSpPr/>
          <p:nvPr/>
        </p:nvSpPr>
        <p:spPr>
          <a:xfrm>
            <a:off x="808910" y="2588915"/>
            <a:ext cx="9941966"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لقياس ما يتعلّمه المتدربون في التخصصات المختلفة وجمع الأدلة</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pic>
        <p:nvPicPr>
          <p:cNvPr id="8" name="Image 1"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631908" y="3176587"/>
            <a:ext cx="10927878" cy="961231"/>
          </a:xfrm>
          <a:prstGeom prst="rect">
            <a:avLst/>
          </a:prstGeom>
        </p:spPr>
      </p:pic>
      <p:sp>
        <p:nvSpPr>
          <p:cNvPr id="10" name="Text 6"/>
          <p:cNvSpPr/>
          <p:nvPr/>
        </p:nvSpPr>
        <p:spPr>
          <a:xfrm>
            <a:off x="808910" y="3353594"/>
            <a:ext cx="9941966" cy="259755"/>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توثيق الأداء</a:t>
            </a:r>
            <a:endParaRPr lang="ar-SA" sz="2000" dirty="0"/>
          </a:p>
        </p:txBody>
      </p:sp>
      <p:sp>
        <p:nvSpPr>
          <p:cNvPr id="11" name="Text 7"/>
          <p:cNvSpPr/>
          <p:nvPr/>
        </p:nvSpPr>
        <p:spPr>
          <a:xfrm>
            <a:off x="808910" y="3708102"/>
            <a:ext cx="9941966"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توثيق أداء المتدربين أثناء إجراء التقييم وبعده.</a:t>
            </a:r>
            <a:endParaRPr lang="ar-SA" sz="2000" b="1" dirty="0"/>
          </a:p>
        </p:txBody>
      </p:sp>
      <p:pic>
        <p:nvPicPr>
          <p:cNvPr id="12" name="Image 2"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631908" y="4295775"/>
            <a:ext cx="10927878" cy="961231"/>
          </a:xfrm>
          <a:prstGeom prst="rect">
            <a:avLst/>
          </a:prstGeom>
        </p:spPr>
      </p:pic>
      <p:sp>
        <p:nvSpPr>
          <p:cNvPr id="14" name="Text 9"/>
          <p:cNvSpPr/>
          <p:nvPr/>
        </p:nvSpPr>
        <p:spPr>
          <a:xfrm>
            <a:off x="808910" y="4472781"/>
            <a:ext cx="9941966" cy="259755"/>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تحديد أوجه القصور</a:t>
            </a:r>
            <a:endParaRPr lang="ar-SA" sz="2000" dirty="0"/>
          </a:p>
        </p:txBody>
      </p:sp>
      <p:sp>
        <p:nvSpPr>
          <p:cNvPr id="15" name="Text 10"/>
          <p:cNvSpPr/>
          <p:nvPr/>
        </p:nvSpPr>
        <p:spPr>
          <a:xfrm>
            <a:off x="808910" y="4827290"/>
            <a:ext cx="9941966"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تحديد الفجوات لإجراء التحسينات مستقبلًا وتعزيز قابلية التوظيف</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sp>
        <p:nvSpPr>
          <p:cNvPr id="16" name="Shape 11"/>
          <p:cNvSpPr/>
          <p:nvPr/>
        </p:nvSpPr>
        <p:spPr>
          <a:xfrm>
            <a:off x="631908" y="5434707"/>
            <a:ext cx="10927878" cy="631825"/>
          </a:xfrm>
          <a:prstGeom prst="roundRect">
            <a:avLst>
              <a:gd name="adj" fmla="val 37505"/>
            </a:avLst>
          </a:prstGeom>
          <a:solidFill>
            <a:srgbClr val="FCF2B5"/>
          </a:solidFill>
          <a:ln/>
        </p:spPr>
        <p:txBody>
          <a:bodyPr/>
          <a:lstStyle/>
          <a:p>
            <a:endParaRPr lang="en-US"/>
          </a:p>
        </p:txBody>
      </p:sp>
      <p:pic>
        <p:nvPicPr>
          <p:cNvPr id="17" name="Image 3" descr="preencoded.png"/>
          <p:cNvPicPr>
            <a:picLocks noChangeAspect="1"/>
          </p:cNvPicPr>
          <p:nvPr/>
        </p:nvPicPr>
        <p:blipFill>
          <a:blip r:embed="rId4"/>
          <a:stretch>
            <a:fillRect/>
          </a:stretch>
        </p:blipFill>
        <p:spPr>
          <a:xfrm>
            <a:off x="789861" y="5659041"/>
            <a:ext cx="197440" cy="157956"/>
          </a:xfrm>
          <a:prstGeom prst="rect">
            <a:avLst/>
          </a:prstGeom>
        </p:spPr>
      </p:pic>
      <p:sp>
        <p:nvSpPr>
          <p:cNvPr id="18" name="Text 12"/>
          <p:cNvSpPr/>
          <p:nvPr/>
        </p:nvSpPr>
        <p:spPr>
          <a:xfrm>
            <a:off x="535669" y="5632152"/>
            <a:ext cx="10866166"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000000"/>
                </a:solidFill>
                <a:latin typeface="WinSoft Pro Medium" pitchFamily="34" charset="0"/>
                <a:ea typeface="WinSoft Pro Medium" pitchFamily="34" charset="-122"/>
                <a:cs typeface="WinSoft Pro Medium" pitchFamily="34" charset="-120"/>
              </a:rPr>
              <a:t>عدم تصميم التقييمات التكوينية أو تصميمها بجودة غير مناسبة يؤثر سلبًا في إتقان المتدربين للمهارات وقابليتهم للتوظيف</a:t>
            </a:r>
            <a:r>
              <a:rPr lang="ar-SA" altLang="en-US" sz="1600" dirty="0">
                <a:solidFill>
                  <a:srgbClr val="000000"/>
                </a:solidFill>
                <a:latin typeface="WinSoft Pro Medium" pitchFamily="34" charset="0"/>
                <a:ea typeface="WinSoft Pro Medium" pitchFamily="34" charset="-122"/>
                <a:cs typeface="WinSoft Pro Medium" pitchFamily="34" charset="-120"/>
              </a:rPr>
              <a:t>.</a:t>
            </a:r>
            <a:endParaRPr lang="ar-SA"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78976" y="780554"/>
            <a:ext cx="3531107" cy="5296793"/>
          </a:xfrm>
          <a:prstGeom prst="rect">
            <a:avLst/>
          </a:prstGeom>
        </p:spPr>
      </p:pic>
      <p:sp>
        <p:nvSpPr>
          <p:cNvPr id="4" name="Text 0"/>
          <p:cNvSpPr/>
          <p:nvPr/>
        </p:nvSpPr>
        <p:spPr>
          <a:xfrm>
            <a:off x="5203794" y="1400969"/>
            <a:ext cx="6355993" cy="519609"/>
          </a:xfrm>
          <a:prstGeom prst="rect">
            <a:avLst/>
          </a:prstGeom>
          <a:noFill/>
          <a:ln/>
        </p:spPr>
        <p:txBody>
          <a:bodyPr wrap="none" lIns="0" tIns="0" rIns="0" bIns="0" rtlCol="0" anchor="t"/>
          <a:lstStyle/>
          <a:p>
            <a:pPr marL="0" indent="0" algn="r" rtl="1">
              <a:lnSpc>
                <a:spcPct val="104000"/>
              </a:lnSpc>
              <a:buNone/>
            </a:pPr>
            <a:r>
              <a:rPr lang="ar-SA" altLang="en-US" sz="4000" dirty="0">
                <a:solidFill>
                  <a:srgbClr val="2E3C4E"/>
                </a:solidFill>
                <a:latin typeface="GE SS Two Light" pitchFamily="34" charset="0"/>
                <a:ea typeface="GE SS Two Light" pitchFamily="34" charset="-122"/>
                <a:cs typeface="GE SS Two Light" pitchFamily="34" charset="-120"/>
              </a:rPr>
              <a:t>دور المتعلم</a:t>
            </a:r>
            <a:endParaRPr lang="ar-SA" sz="4000" dirty="0"/>
          </a:p>
        </p:txBody>
      </p:sp>
      <p:sp>
        <p:nvSpPr>
          <p:cNvPr id="5" name="Text 1"/>
          <p:cNvSpPr/>
          <p:nvPr/>
        </p:nvSpPr>
        <p:spPr>
          <a:xfrm>
            <a:off x="4594209" y="2157511"/>
            <a:ext cx="6965577" cy="486105"/>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بصفتك خبيرًا أو مدربًا رئيسيًا في مؤسسة للتعليم والتدريب التقني والمهني، يُتوقع منك</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sp>
        <p:nvSpPr>
          <p:cNvPr id="6" name="Shape 2"/>
          <p:cNvSpPr/>
          <p:nvPr/>
        </p:nvSpPr>
        <p:spPr>
          <a:xfrm>
            <a:off x="11204394" y="2587923"/>
            <a:ext cx="355393" cy="355402"/>
          </a:xfrm>
          <a:prstGeom prst="ellipse">
            <a:avLst/>
          </a:prstGeom>
          <a:solidFill>
            <a:srgbClr val="00AEEF"/>
          </a:solidFill>
          <a:ln w="6350">
            <a:solidFill>
              <a:srgbClr val="0094D5"/>
            </a:solidFill>
            <a:prstDash val="solid"/>
          </a:ln>
        </p:spPr>
        <p:txBody>
          <a:bodyPr/>
          <a:lstStyle/>
          <a:p>
            <a:endParaRPr lang="en-US"/>
          </a:p>
        </p:txBody>
      </p:sp>
      <p:sp>
        <p:nvSpPr>
          <p:cNvPr id="7" name="Text 3"/>
          <p:cNvSpPr/>
          <p:nvPr/>
        </p:nvSpPr>
        <p:spPr>
          <a:xfrm>
            <a:off x="5203794" y="2642195"/>
            <a:ext cx="5842648" cy="499657"/>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البناء المفاهيمي</a:t>
            </a:r>
            <a:endParaRPr lang="ar-SA" sz="2000" dirty="0"/>
          </a:p>
        </p:txBody>
      </p:sp>
      <p:sp>
        <p:nvSpPr>
          <p:cNvPr id="8" name="Text 4"/>
          <p:cNvSpPr/>
          <p:nvPr/>
        </p:nvSpPr>
        <p:spPr>
          <a:xfrm>
            <a:off x="5203794" y="2996703"/>
            <a:ext cx="5842648" cy="486105"/>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المشاركة الفاعلة في البناء المفاهيمي للتقييمات التكوينية واختيار الأساليب </a:t>
            </a:r>
            <a:endParaRPr lang="ar-JO"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وأدوات التقييم المناسبة وتصميمها.</a:t>
            </a:r>
            <a:endParaRPr lang="ar-SA" sz="2000" b="1" dirty="0"/>
          </a:p>
        </p:txBody>
      </p:sp>
      <p:sp>
        <p:nvSpPr>
          <p:cNvPr id="9" name="Shape 5"/>
          <p:cNvSpPr/>
          <p:nvPr/>
        </p:nvSpPr>
        <p:spPr>
          <a:xfrm>
            <a:off x="11204394" y="3817115"/>
            <a:ext cx="355393" cy="355402"/>
          </a:xfrm>
          <a:prstGeom prst="ellipse">
            <a:avLst/>
          </a:prstGeom>
          <a:solidFill>
            <a:srgbClr val="00AEEF"/>
          </a:solidFill>
          <a:ln w="6350">
            <a:solidFill>
              <a:srgbClr val="0094D5"/>
            </a:solidFill>
            <a:prstDash val="solid"/>
          </a:ln>
        </p:spPr>
        <p:txBody>
          <a:bodyPr/>
          <a:lstStyle/>
          <a:p>
            <a:endParaRPr lang="en-US"/>
          </a:p>
        </p:txBody>
      </p:sp>
      <p:sp>
        <p:nvSpPr>
          <p:cNvPr id="10" name="Text 6"/>
          <p:cNvSpPr/>
          <p:nvPr/>
        </p:nvSpPr>
        <p:spPr>
          <a:xfrm>
            <a:off x="5203794" y="3871387"/>
            <a:ext cx="5842648" cy="499657"/>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التحليل والإنتاج</a:t>
            </a:r>
            <a:endParaRPr lang="ar-SA" sz="2000" dirty="0"/>
          </a:p>
        </p:txBody>
      </p:sp>
      <p:sp>
        <p:nvSpPr>
          <p:cNvPr id="11" name="Text 7"/>
          <p:cNvSpPr/>
          <p:nvPr/>
        </p:nvSpPr>
        <p:spPr>
          <a:xfrm>
            <a:off x="5203794" y="4225895"/>
            <a:ext cx="5842648" cy="486105"/>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تحليل المهارات في البرامج والفئات المستهدفة في مؤسستك وإنتاج نماذج التقييمات </a:t>
            </a:r>
            <a:endParaRPr lang="ar-JO"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التكوينية المناسبة لها.</a:t>
            </a:r>
            <a:endParaRPr lang="ar-SA" sz="2000" b="1" dirty="0"/>
          </a:p>
        </p:txBody>
      </p:sp>
      <p:sp>
        <p:nvSpPr>
          <p:cNvPr id="12" name="Shape 8"/>
          <p:cNvSpPr/>
          <p:nvPr/>
        </p:nvSpPr>
        <p:spPr>
          <a:xfrm>
            <a:off x="11204394" y="4913788"/>
            <a:ext cx="355393" cy="355402"/>
          </a:xfrm>
          <a:prstGeom prst="ellipse">
            <a:avLst/>
          </a:prstGeom>
          <a:solidFill>
            <a:srgbClr val="00AEEF"/>
          </a:solidFill>
          <a:ln w="6350">
            <a:solidFill>
              <a:srgbClr val="0094D5"/>
            </a:solidFill>
            <a:prstDash val="solid"/>
          </a:ln>
        </p:spPr>
        <p:txBody>
          <a:bodyPr/>
          <a:lstStyle/>
          <a:p>
            <a:endParaRPr lang="en-US"/>
          </a:p>
        </p:txBody>
      </p:sp>
      <p:sp>
        <p:nvSpPr>
          <p:cNvPr id="13" name="Text 9"/>
          <p:cNvSpPr/>
          <p:nvPr/>
        </p:nvSpPr>
        <p:spPr>
          <a:xfrm>
            <a:off x="5203794" y="5091489"/>
            <a:ext cx="5842648" cy="499657"/>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التطوير والتحسين</a:t>
            </a:r>
            <a:endParaRPr lang="ar-SA" sz="2000" dirty="0"/>
          </a:p>
        </p:txBody>
      </p:sp>
      <p:sp>
        <p:nvSpPr>
          <p:cNvPr id="14" name="Text 10"/>
          <p:cNvSpPr/>
          <p:nvPr/>
        </p:nvSpPr>
        <p:spPr>
          <a:xfrm>
            <a:off x="5258809" y="5457031"/>
            <a:ext cx="5842648" cy="972210"/>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تطوير مقترحات عملية لتحسين النماذج التقييمية التي تدعم تحسين تعلّم المتدربين على مستوى برامج المؤسسة.</a:t>
            </a:r>
            <a:endParaRPr lang="ar-SA" sz="20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31908" y="1898551"/>
            <a:ext cx="10927878" cy="519609"/>
          </a:xfrm>
          <a:prstGeom prst="rect">
            <a:avLst/>
          </a:prstGeom>
          <a:noFill/>
          <a:ln/>
        </p:spPr>
        <p:txBody>
          <a:bodyPr wrap="none" lIns="0" tIns="0" rIns="0" bIns="0" rtlCol="0" anchor="t"/>
          <a:lstStyle/>
          <a:p>
            <a:pPr marL="0" indent="0" algn="r" rtl="1">
              <a:lnSpc>
                <a:spcPct val="104000"/>
              </a:lnSpc>
              <a:buNone/>
            </a:pPr>
            <a:r>
              <a:rPr lang="ar-SA" altLang="en-US" sz="3600" dirty="0">
                <a:solidFill>
                  <a:srgbClr val="2E3C4E"/>
                </a:solidFill>
                <a:latin typeface="GE SS Two Light" pitchFamily="34" charset="0"/>
                <a:ea typeface="GE SS Two Light" pitchFamily="34" charset="-122"/>
                <a:cs typeface="GE SS Two Light" pitchFamily="34" charset="-120"/>
              </a:rPr>
              <a:t>دور الميسّر</a:t>
            </a:r>
            <a:endParaRPr lang="ar-SA" sz="3600" dirty="0"/>
          </a:p>
        </p:txBody>
      </p:sp>
      <p:sp>
        <p:nvSpPr>
          <p:cNvPr id="3" name="Shape 1"/>
          <p:cNvSpPr/>
          <p:nvPr/>
        </p:nvSpPr>
        <p:spPr>
          <a:xfrm>
            <a:off x="518207" y="2655094"/>
            <a:ext cx="5498665" cy="3122854"/>
          </a:xfrm>
          <a:prstGeom prst="roundRect">
            <a:avLst>
              <a:gd name="adj" fmla="val 16454"/>
            </a:avLst>
          </a:prstGeom>
          <a:solidFill>
            <a:srgbClr val="75BAE6"/>
          </a:solidFill>
          <a:ln/>
        </p:spPr>
        <p:txBody>
          <a:bodyPr/>
          <a:lstStyle/>
          <a:p>
            <a:endParaRPr lang="en-US"/>
          </a:p>
        </p:txBody>
      </p:sp>
      <p:sp>
        <p:nvSpPr>
          <p:cNvPr id="4" name="Text 2"/>
          <p:cNvSpPr/>
          <p:nvPr/>
        </p:nvSpPr>
        <p:spPr>
          <a:xfrm>
            <a:off x="676159" y="2813050"/>
            <a:ext cx="5182760" cy="259755"/>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التيسير والتغذية الراجعة</a:t>
            </a:r>
            <a:endParaRPr lang="ar-SA" sz="2800" dirty="0"/>
          </a:p>
        </p:txBody>
      </p:sp>
      <p:sp>
        <p:nvSpPr>
          <p:cNvPr id="5" name="Text 3"/>
          <p:cNvSpPr/>
          <p:nvPr/>
        </p:nvSpPr>
        <p:spPr>
          <a:xfrm>
            <a:off x="676159" y="3230760"/>
            <a:ext cx="5182760" cy="928421"/>
          </a:xfrm>
          <a:prstGeom prst="rect">
            <a:avLst/>
          </a:prstGeom>
          <a:noFill/>
          <a:ln/>
        </p:spPr>
        <p:txBody>
          <a:bodyPr wrap="square" lIns="0" tIns="0" rIns="0" bIns="0" rtlCol="0" anchor="t">
            <a:normAutofit/>
          </a:bodyPr>
          <a:lstStyle/>
          <a:p>
            <a:pPr marL="0" indent="0" algn="r" rtl="1">
              <a:lnSpc>
                <a:spcPct val="133000"/>
              </a:lnSpc>
              <a:buNone/>
            </a:pPr>
            <a:r>
              <a:rPr lang="ar-SA" altLang="en-US" sz="2000" b="1" dirty="0">
                <a:solidFill>
                  <a:srgbClr val="000000"/>
                </a:solidFill>
                <a:latin typeface="WinSoft Pro Medium" pitchFamily="34" charset="0"/>
                <a:ea typeface="WinSoft Pro Medium" pitchFamily="34" charset="-122"/>
                <a:cs typeface="WinSoft Pro Medium" pitchFamily="34" charset="-120"/>
              </a:rPr>
              <a:t>يقوم بتيسير النقاشات والأنشطة ودراسات الحالة، وطرح أسئلة تحليلية، وتقديم التغذية الراجعة على أداء المشاركين وتكليفاتهم.</a:t>
            </a:r>
            <a:endParaRPr lang="ar-SA" sz="2000" b="1" dirty="0"/>
          </a:p>
        </p:txBody>
      </p:sp>
      <p:sp>
        <p:nvSpPr>
          <p:cNvPr id="6" name="Text 4"/>
          <p:cNvSpPr/>
          <p:nvPr/>
        </p:nvSpPr>
        <p:spPr>
          <a:xfrm>
            <a:off x="676159" y="4159181"/>
            <a:ext cx="5182760" cy="259755"/>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الانتقال من النظرية إلى التطبيق</a:t>
            </a:r>
            <a:endParaRPr lang="ar-SA" sz="2800" dirty="0"/>
          </a:p>
        </p:txBody>
      </p:sp>
      <p:sp>
        <p:nvSpPr>
          <p:cNvPr id="7" name="Text 5"/>
          <p:cNvSpPr/>
          <p:nvPr/>
        </p:nvSpPr>
        <p:spPr>
          <a:xfrm>
            <a:off x="676159" y="4643148"/>
            <a:ext cx="5182760" cy="505420"/>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000000"/>
                </a:solidFill>
                <a:latin typeface="WinSoft Pro Medium" pitchFamily="34" charset="0"/>
                <a:ea typeface="WinSoft Pro Medium" pitchFamily="34" charset="-122"/>
                <a:cs typeface="WinSoft Pro Medium" pitchFamily="34" charset="-120"/>
              </a:rPr>
              <a:t>يدعم المشاركين في الانتقال من بناء المفاهيم إلى اختيار وتصميم النماذج والأدوات المناسبة وتطبيقها على مستوى برامج المؤسسة</a:t>
            </a:r>
            <a:r>
              <a:rPr lang="ar-SA" altLang="en-US" sz="2000" dirty="0">
                <a:solidFill>
                  <a:srgbClr val="000000"/>
                </a:solidFill>
                <a:latin typeface="WinSoft Pro Medium" pitchFamily="34" charset="0"/>
                <a:ea typeface="WinSoft Pro Medium" pitchFamily="34" charset="-122"/>
                <a:cs typeface="WinSoft Pro Medium" pitchFamily="34" charset="-120"/>
              </a:rPr>
              <a:t>.</a:t>
            </a:r>
            <a:endParaRPr lang="ar-SA" sz="2000" dirty="0"/>
          </a:p>
        </p:txBody>
      </p:sp>
      <p:sp>
        <p:nvSpPr>
          <p:cNvPr id="8" name="Text 6"/>
          <p:cNvSpPr/>
          <p:nvPr/>
        </p:nvSpPr>
        <p:spPr>
          <a:xfrm>
            <a:off x="6294875" y="2813050"/>
            <a:ext cx="5271261" cy="259755"/>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تهيئة بيئة التعلم</a:t>
            </a:r>
            <a:endParaRPr lang="ar-SA" sz="2800" dirty="0"/>
          </a:p>
        </p:txBody>
      </p:sp>
      <p:sp>
        <p:nvSpPr>
          <p:cNvPr id="9" name="Text 7"/>
          <p:cNvSpPr/>
          <p:nvPr/>
        </p:nvSpPr>
        <p:spPr>
          <a:xfrm>
            <a:off x="6294875" y="3283768"/>
            <a:ext cx="5271261" cy="1359380"/>
          </a:xfrm>
          <a:prstGeom prst="rect">
            <a:avLst/>
          </a:prstGeom>
          <a:noFill/>
          <a:ln/>
        </p:spPr>
        <p:txBody>
          <a:bodyPr wrap="square" lIns="0" tIns="0" rIns="0" bIns="0" rtlCol="0" anchor="t">
            <a:norm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يتولى الميسّر تهيئة بيئة تعلم تفاعلية تساعد المشاركين على البناء المفاهيمي للتقييمات التكوينية واختيار الأساليب وأدوات التقييم المناسبة وتصميمها.</a:t>
            </a:r>
            <a:endParaRPr lang="ar-SA" sz="20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31908" y="948924"/>
            <a:ext cx="10927878" cy="519609"/>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أساليب وأدوات التقييم في الوحدة</a:t>
            </a:r>
            <a:endParaRPr lang="ar-SA" sz="4400" dirty="0"/>
          </a:p>
        </p:txBody>
      </p:sp>
      <p:sp>
        <p:nvSpPr>
          <p:cNvPr id="3" name="Text 1"/>
          <p:cNvSpPr/>
          <p:nvPr/>
        </p:nvSpPr>
        <p:spPr>
          <a:xfrm>
            <a:off x="631908" y="2168756"/>
            <a:ext cx="10927878" cy="505420"/>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يستند تقييم التعلم في هذه الوحدة إلى نهج التقييم القائم على الكفايات، بحيث يركز على قدرة المشارك على تطوير نماذج وجداول التقييم واستعمالها في التقييمات التكوينية ضمن برامج التعلّم في التعليم والتدريب التقني والمهني. ويمكن أن تشمل أساليب التقييم</a:t>
            </a:r>
            <a:r>
              <a:rPr lang="ar-SA" altLang="en-US" sz="2000" dirty="0">
                <a:solidFill>
                  <a:srgbClr val="384653"/>
                </a:solidFill>
                <a:latin typeface="WinSoft Pro Medium" pitchFamily="34" charset="0"/>
                <a:ea typeface="WinSoft Pro Medium" pitchFamily="34" charset="-122"/>
                <a:cs typeface="WinSoft Pro Medium" pitchFamily="34" charset="-120"/>
              </a:rPr>
              <a:t>:</a:t>
            </a:r>
            <a:endParaRPr lang="ar-SA" sz="2000" dirty="0"/>
          </a:p>
        </p:txBody>
      </p:sp>
      <p:sp>
        <p:nvSpPr>
          <p:cNvPr id="4" name="Shape 2"/>
          <p:cNvSpPr/>
          <p:nvPr/>
        </p:nvSpPr>
        <p:spPr>
          <a:xfrm>
            <a:off x="8022528" y="3594001"/>
            <a:ext cx="3537258" cy="1932156"/>
          </a:xfrm>
          <a:prstGeom prst="roundRect">
            <a:avLst>
              <a:gd name="adj" fmla="val 19938"/>
            </a:avLst>
          </a:prstGeom>
          <a:solidFill>
            <a:srgbClr val="00AEEF"/>
          </a:solidFill>
          <a:ln w="6350">
            <a:solidFill>
              <a:srgbClr val="0094D5"/>
            </a:solidFill>
            <a:prstDash val="solid"/>
          </a:ln>
        </p:spPr>
        <p:txBody>
          <a:bodyPr/>
          <a:lstStyle/>
          <a:p>
            <a:endParaRPr lang="en-US"/>
          </a:p>
        </p:txBody>
      </p:sp>
      <p:sp>
        <p:nvSpPr>
          <p:cNvPr id="5" name="Text 3"/>
          <p:cNvSpPr/>
          <p:nvPr/>
        </p:nvSpPr>
        <p:spPr>
          <a:xfrm>
            <a:off x="8186830" y="3758307"/>
            <a:ext cx="3208654" cy="143654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المشاركة الفاعلة</a:t>
            </a:r>
            <a:endParaRPr lang="ar-SA" sz="2400" dirty="0">
              <a:solidFill>
                <a:schemeClr val="bg1"/>
              </a:solidFill>
            </a:endParaRPr>
          </a:p>
        </p:txBody>
      </p:sp>
      <p:sp>
        <p:nvSpPr>
          <p:cNvPr id="6" name="Text 4"/>
          <p:cNvSpPr/>
          <p:nvPr/>
        </p:nvSpPr>
        <p:spPr>
          <a:xfrm>
            <a:off x="8186830" y="4112815"/>
            <a:ext cx="3208654" cy="1397583"/>
          </a:xfrm>
          <a:prstGeom prst="rect">
            <a:avLst/>
          </a:prstGeom>
          <a:noFill/>
          <a:ln/>
        </p:spPr>
        <p:txBody>
          <a:bodyPr wrap="none" lIns="0" tIns="0" rIns="0" bIns="0" rtlCol="0" anchor="t"/>
          <a:lstStyle/>
          <a:p>
            <a:pPr marL="0" indent="0" algn="ctr" rtl="1">
              <a:lnSpc>
                <a:spcPct val="133000"/>
              </a:lnSpc>
              <a:buNone/>
            </a:pPr>
            <a:r>
              <a:rPr lang="ar-SA" altLang="en-US" b="1" dirty="0">
                <a:solidFill>
                  <a:schemeClr val="bg1"/>
                </a:solidFill>
                <a:latin typeface="WinSoft Pro Medium" pitchFamily="34" charset="0"/>
                <a:ea typeface="WinSoft Pro Medium" pitchFamily="34" charset="-122"/>
                <a:cs typeface="WinSoft Pro Medium" pitchFamily="34" charset="-120"/>
              </a:rPr>
              <a:t>المشاركة الفاعلة في أنشطة الوحدة</a:t>
            </a:r>
            <a:endParaRPr lang="ar-JO" altLang="en-US" b="1"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33000"/>
              </a:lnSpc>
              <a:buNone/>
            </a:pPr>
            <a:r>
              <a:rPr lang="ar-SA" altLang="en-US" b="1" dirty="0">
                <a:solidFill>
                  <a:schemeClr val="bg1"/>
                </a:solidFill>
                <a:latin typeface="WinSoft Pro Medium" pitchFamily="34" charset="0"/>
                <a:ea typeface="WinSoft Pro Medium" pitchFamily="34" charset="-122"/>
                <a:cs typeface="WinSoft Pro Medium" pitchFamily="34" charset="-120"/>
              </a:rPr>
              <a:t> والنقاشات.</a:t>
            </a:r>
            <a:endParaRPr lang="ar-SA" b="1" dirty="0">
              <a:solidFill>
                <a:schemeClr val="bg1"/>
              </a:solidFill>
            </a:endParaRPr>
          </a:p>
        </p:txBody>
      </p:sp>
      <p:sp>
        <p:nvSpPr>
          <p:cNvPr id="7" name="Shape 5"/>
          <p:cNvSpPr/>
          <p:nvPr/>
        </p:nvSpPr>
        <p:spPr>
          <a:xfrm>
            <a:off x="4327218" y="3594001"/>
            <a:ext cx="3537358" cy="1932156"/>
          </a:xfrm>
          <a:prstGeom prst="roundRect">
            <a:avLst>
              <a:gd name="adj" fmla="val 19938"/>
            </a:avLst>
          </a:prstGeom>
          <a:solidFill>
            <a:srgbClr val="00AEEF"/>
          </a:solidFill>
          <a:ln w="6350">
            <a:solidFill>
              <a:srgbClr val="0094D5"/>
            </a:solidFill>
            <a:prstDash val="solid"/>
          </a:ln>
        </p:spPr>
        <p:txBody>
          <a:bodyPr/>
          <a:lstStyle/>
          <a:p>
            <a:endParaRPr lang="en-US"/>
          </a:p>
        </p:txBody>
      </p:sp>
      <p:sp>
        <p:nvSpPr>
          <p:cNvPr id="8" name="Text 6"/>
          <p:cNvSpPr/>
          <p:nvPr/>
        </p:nvSpPr>
        <p:spPr>
          <a:xfrm>
            <a:off x="4491520" y="3758307"/>
            <a:ext cx="3208753" cy="143654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تحليل دراسات الحالة</a:t>
            </a:r>
            <a:endParaRPr lang="ar-SA" sz="2400" dirty="0">
              <a:solidFill>
                <a:schemeClr val="bg1"/>
              </a:solidFill>
            </a:endParaRPr>
          </a:p>
        </p:txBody>
      </p:sp>
      <p:sp>
        <p:nvSpPr>
          <p:cNvPr id="9" name="Text 7"/>
          <p:cNvSpPr/>
          <p:nvPr/>
        </p:nvSpPr>
        <p:spPr>
          <a:xfrm>
            <a:off x="4491520" y="4112816"/>
            <a:ext cx="3208753" cy="2795166"/>
          </a:xfrm>
          <a:prstGeom prst="rect">
            <a:avLst/>
          </a:prstGeom>
          <a:noFill/>
          <a:ln/>
        </p:spPr>
        <p:txBody>
          <a:bodyPr wrap="square" lIns="0" tIns="0" rIns="0" bIns="0" rtlCol="0" anchor="t">
            <a:normAutofit/>
          </a:bodyPr>
          <a:lstStyle/>
          <a:p>
            <a:pPr marL="0" indent="0" algn="ctr" rtl="1">
              <a:lnSpc>
                <a:spcPct val="133000"/>
              </a:lnSpc>
              <a:buNone/>
            </a:pPr>
            <a:r>
              <a:rPr lang="ar-SA" altLang="en-US" b="1" dirty="0">
                <a:solidFill>
                  <a:schemeClr val="bg1"/>
                </a:solidFill>
                <a:latin typeface="WinSoft Pro Medium" pitchFamily="34" charset="0"/>
                <a:ea typeface="WinSoft Pro Medium" pitchFamily="34" charset="-122"/>
                <a:cs typeface="WinSoft Pro Medium" pitchFamily="34" charset="-120"/>
              </a:rPr>
              <a:t>تحليل دراسات الحالة وإنجاز المهام والتكليفات الفردية أو الجماعية.</a:t>
            </a:r>
            <a:endParaRPr lang="ar-SA" b="1" dirty="0">
              <a:solidFill>
                <a:schemeClr val="bg1"/>
              </a:solidFill>
            </a:endParaRPr>
          </a:p>
        </p:txBody>
      </p:sp>
      <p:sp>
        <p:nvSpPr>
          <p:cNvPr id="10" name="Shape 8"/>
          <p:cNvSpPr/>
          <p:nvPr/>
        </p:nvSpPr>
        <p:spPr>
          <a:xfrm>
            <a:off x="632008" y="3594001"/>
            <a:ext cx="3537258" cy="1932156"/>
          </a:xfrm>
          <a:prstGeom prst="roundRect">
            <a:avLst>
              <a:gd name="adj" fmla="val 19938"/>
            </a:avLst>
          </a:prstGeom>
          <a:solidFill>
            <a:srgbClr val="00AEEF"/>
          </a:solidFill>
          <a:ln w="6350">
            <a:solidFill>
              <a:srgbClr val="0094D5"/>
            </a:solidFill>
            <a:prstDash val="solid"/>
          </a:ln>
        </p:spPr>
        <p:txBody>
          <a:bodyPr/>
          <a:lstStyle/>
          <a:p>
            <a:endParaRPr lang="en-US"/>
          </a:p>
        </p:txBody>
      </p:sp>
      <p:sp>
        <p:nvSpPr>
          <p:cNvPr id="11" name="Text 9"/>
          <p:cNvSpPr/>
          <p:nvPr/>
        </p:nvSpPr>
        <p:spPr>
          <a:xfrm>
            <a:off x="796310" y="3758307"/>
            <a:ext cx="3208654" cy="143654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نماذج وجداول التقييم</a:t>
            </a:r>
            <a:endParaRPr lang="ar-SA" sz="2400" dirty="0">
              <a:solidFill>
                <a:schemeClr val="bg1"/>
              </a:solidFill>
            </a:endParaRPr>
          </a:p>
        </p:txBody>
      </p:sp>
      <p:sp>
        <p:nvSpPr>
          <p:cNvPr id="12" name="Text 10"/>
          <p:cNvSpPr/>
          <p:nvPr/>
        </p:nvSpPr>
        <p:spPr>
          <a:xfrm>
            <a:off x="796310" y="4112816"/>
            <a:ext cx="3208654" cy="2795166"/>
          </a:xfrm>
          <a:prstGeom prst="rect">
            <a:avLst/>
          </a:prstGeom>
          <a:noFill/>
          <a:ln/>
        </p:spPr>
        <p:txBody>
          <a:bodyPr wrap="square" lIns="0" tIns="0" rIns="0" bIns="0" rtlCol="0" anchor="t">
            <a:noAutofit/>
          </a:bodyPr>
          <a:lstStyle/>
          <a:p>
            <a:pPr marL="0" indent="0" algn="ctr" rtl="1">
              <a:lnSpc>
                <a:spcPct val="133000"/>
              </a:lnSpc>
              <a:buNone/>
            </a:pPr>
            <a:r>
              <a:rPr lang="ar-SA" altLang="en-US" b="1" dirty="0">
                <a:solidFill>
                  <a:schemeClr val="bg1"/>
                </a:solidFill>
                <a:latin typeface="WinSoft Pro Medium" pitchFamily="34" charset="0"/>
                <a:ea typeface="WinSoft Pro Medium" pitchFamily="34" charset="-122"/>
                <a:cs typeface="WinSoft Pro Medium" pitchFamily="34" charset="-120"/>
              </a:rPr>
              <a:t>إعداد وتنفيذ نماذج وجداول التقييم التكويني لإحدى وحدات التعلّم ضمن تخصص دورتك، استناداً إلى دليل التعلّم المطوّر</a:t>
            </a:r>
            <a:r>
              <a:rPr lang="ar-SA" altLang="en-US" dirty="0">
                <a:solidFill>
                  <a:schemeClr val="bg1"/>
                </a:solidFill>
                <a:latin typeface="WinSoft Pro Medium" pitchFamily="34" charset="0"/>
                <a:ea typeface="WinSoft Pro Medium" pitchFamily="34" charset="-122"/>
                <a:cs typeface="WinSoft Pro Medium" pitchFamily="34" charset="-120"/>
              </a:rPr>
              <a:t>.</a:t>
            </a:r>
            <a:endParaRPr lang="ar-SA" dirty="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8991375" y="0"/>
            <a:ext cx="320032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9800682" y="1694954"/>
            <a:ext cx="2311937" cy="3467993"/>
          </a:xfrm>
          <a:prstGeom prst="rect">
            <a:avLst/>
          </a:prstGeom>
        </p:spPr>
      </p:pic>
      <p:sp>
        <p:nvSpPr>
          <p:cNvPr id="4" name="Text 0"/>
          <p:cNvSpPr/>
          <p:nvPr/>
        </p:nvSpPr>
        <p:spPr>
          <a:xfrm>
            <a:off x="631908" y="1690688"/>
            <a:ext cx="7879954" cy="717054"/>
          </a:xfrm>
          <a:prstGeom prst="rect">
            <a:avLst/>
          </a:prstGeom>
          <a:noFill/>
          <a:ln/>
        </p:spPr>
        <p:txBody>
          <a:bodyPr wrap="none" lIns="0" tIns="0" rIns="0" bIns="0" rtlCol="0" anchor="t"/>
          <a:lstStyle/>
          <a:p>
            <a:pPr marL="0" indent="0" algn="r" rtl="1">
              <a:lnSpc>
                <a:spcPct val="104000"/>
              </a:lnSpc>
              <a:buNone/>
            </a:pPr>
            <a:r>
              <a:rPr lang="ar-SA" altLang="en-US" sz="4500" b="1" dirty="0">
                <a:solidFill>
                  <a:srgbClr val="2E3C4E"/>
                </a:solidFill>
                <a:latin typeface="GE SS Two Light" pitchFamily="34" charset="0"/>
                <a:ea typeface="GE SS Two Light" pitchFamily="34" charset="-122"/>
                <a:cs typeface="GE SS Two Light" pitchFamily="34" charset="-120"/>
              </a:rPr>
              <a:t>النتاج التمكيني الأول</a:t>
            </a:r>
            <a:endParaRPr lang="ar-SA" sz="4500" dirty="0"/>
          </a:p>
        </p:txBody>
      </p:sp>
      <p:sp>
        <p:nvSpPr>
          <p:cNvPr id="5" name="Text 1"/>
          <p:cNvSpPr/>
          <p:nvPr/>
        </p:nvSpPr>
        <p:spPr>
          <a:xfrm>
            <a:off x="631908" y="2644676"/>
            <a:ext cx="7879954" cy="1247180"/>
          </a:xfrm>
          <a:prstGeom prst="rect">
            <a:avLst/>
          </a:prstGeom>
          <a:noFill/>
          <a:ln/>
        </p:spPr>
        <p:txBody>
          <a:bodyPr wrap="square" lIns="0" tIns="0" rIns="0" bIns="0" rtlCol="0" anchor="t">
            <a:normAutofit/>
          </a:bodyPr>
          <a:lstStyle/>
          <a:p>
            <a:pPr marL="0" indent="0" algn="r" rtl="1">
              <a:lnSpc>
                <a:spcPct val="104000"/>
              </a:lnSpc>
              <a:buNone/>
            </a:pPr>
            <a:r>
              <a:rPr lang="ar-SA" altLang="en-US" sz="2600" dirty="0">
                <a:solidFill>
                  <a:srgbClr val="2E3C4E"/>
                </a:solidFill>
                <a:latin typeface="GE SS Two Light" pitchFamily="34" charset="0"/>
                <a:ea typeface="GE SS Two Light" pitchFamily="34" charset="-122"/>
                <a:cs typeface="GE SS Two Light" pitchFamily="34" charset="-120"/>
              </a:rPr>
              <a:t>تطوير نماذج وجداول التقييم واستعمالها في التقييمات التكوينية ضمن برامج التعلّم في التعليم والتدريب التقني والمهني</a:t>
            </a:r>
            <a:endParaRPr lang="ar-SA" sz="2600" dirty="0"/>
          </a:p>
        </p:txBody>
      </p:sp>
      <p:sp>
        <p:nvSpPr>
          <p:cNvPr id="6" name="Text 2"/>
          <p:cNvSpPr/>
          <p:nvPr/>
        </p:nvSpPr>
        <p:spPr>
          <a:xfrm>
            <a:off x="22324" y="4128790"/>
            <a:ext cx="8489539"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عند الانتهاء من نشاطات التعلّم الآتية، وبالاستعانة بالموارد والإرشادات اللازمة، ستكون قادرًا على</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sp>
        <p:nvSpPr>
          <p:cNvPr id="7" name="Text 3"/>
          <p:cNvSpPr/>
          <p:nvPr/>
        </p:nvSpPr>
        <p:spPr>
          <a:xfrm>
            <a:off x="659688" y="4736902"/>
            <a:ext cx="8252611"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تطوير نماذج وجداول التقييم واستعمالها في التقييمات التكوينية ضمن برامج التعلّم في التعليم والتدريب التقني والمهني</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sp>
        <p:nvSpPr>
          <p:cNvPr id="8" name="Shape 4"/>
          <p:cNvSpPr/>
          <p:nvPr/>
        </p:nvSpPr>
        <p:spPr>
          <a:xfrm>
            <a:off x="8492813" y="4559201"/>
            <a:ext cx="19050" cy="608112"/>
          </a:xfrm>
          <a:prstGeom prst="roundRect">
            <a:avLst>
              <a:gd name="adj" fmla="val 49999"/>
            </a:avLst>
          </a:prstGeom>
          <a:solidFill>
            <a:srgbClr val="75BAE6"/>
          </a:solidFill>
          <a:ln/>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06858" y="474187"/>
            <a:ext cx="10927878" cy="519609"/>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a:t>
            </a:r>
            <a:r>
              <a:rPr lang="en-US" altLang="en-US" sz="3250" b="1" dirty="0">
                <a:solidFill>
                  <a:srgbClr val="2E3C4E"/>
                </a:solidFill>
                <a:latin typeface="Myriad"/>
                <a:ea typeface="GE SS Two Light" pitchFamily="34" charset="-122"/>
                <a:cs typeface="GE SS Two Light" pitchFamily="34" charset="-120"/>
              </a:rPr>
              <a:t>1.1 </a:t>
            </a:r>
            <a:endParaRPr lang="ar-SA" sz="3250" dirty="0"/>
          </a:p>
        </p:txBody>
      </p:sp>
      <p:sp>
        <p:nvSpPr>
          <p:cNvPr id="3" name="Text 1"/>
          <p:cNvSpPr/>
          <p:nvPr/>
        </p:nvSpPr>
        <p:spPr>
          <a:xfrm>
            <a:off x="706858" y="1056899"/>
            <a:ext cx="10927878" cy="1039217"/>
          </a:xfrm>
          <a:prstGeom prst="rect">
            <a:avLst/>
          </a:prstGeom>
          <a:noFill/>
          <a:ln/>
        </p:spPr>
        <p:txBody>
          <a:bodyPr wrap="square" lIns="0" tIns="0" rIns="0" bIns="0" rtlCol="0" anchor="t">
            <a:normAutofit/>
          </a:bodyPr>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مقدمة إلى التقييمات التكوينية في التعليم والتدريب التقني والمهني</a:t>
            </a:r>
            <a:endParaRPr lang="ar-SA" sz="3250" dirty="0"/>
          </a:p>
        </p:txBody>
      </p:sp>
      <p:sp>
        <p:nvSpPr>
          <p:cNvPr id="5" name="Shape 2"/>
          <p:cNvSpPr/>
          <p:nvPr/>
        </p:nvSpPr>
        <p:spPr>
          <a:xfrm>
            <a:off x="9616384" y="2527921"/>
            <a:ext cx="2183241" cy="1415429"/>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6" name="Text 3"/>
          <p:cNvSpPr/>
          <p:nvPr/>
        </p:nvSpPr>
        <p:spPr>
          <a:xfrm>
            <a:off x="9654900" y="2692227"/>
            <a:ext cx="1980423" cy="259755"/>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المدة</a:t>
            </a:r>
            <a:endParaRPr lang="ar-SA" sz="2000" dirty="0">
              <a:solidFill>
                <a:schemeClr val="bg1"/>
              </a:solidFill>
            </a:endParaRPr>
          </a:p>
        </p:txBody>
      </p:sp>
      <p:sp>
        <p:nvSpPr>
          <p:cNvPr id="7" name="Text 4"/>
          <p:cNvSpPr/>
          <p:nvPr/>
        </p:nvSpPr>
        <p:spPr>
          <a:xfrm>
            <a:off x="9654900" y="3046736"/>
            <a:ext cx="1980423" cy="252710"/>
          </a:xfrm>
          <a:prstGeom prst="rect">
            <a:avLst/>
          </a:prstGeom>
          <a:noFill/>
          <a:ln/>
        </p:spPr>
        <p:txBody>
          <a:bodyPr wrap="none" lIns="0" tIns="0" rIns="0" bIns="0" rtlCol="0" anchor="t"/>
          <a:lstStyle/>
          <a:p>
            <a:pPr marL="0" indent="0" algn="r" rtl="1">
              <a:lnSpc>
                <a:spcPct val="13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5 </a:t>
            </a:r>
            <a:r>
              <a:rPr lang="ar-SA" altLang="en-US" sz="1600" b="1" dirty="0">
                <a:solidFill>
                  <a:schemeClr val="bg1"/>
                </a:solidFill>
                <a:latin typeface="WinSoft Pro Medium" pitchFamily="34" charset="0"/>
                <a:ea typeface="WinSoft Pro Medium" pitchFamily="34" charset="-122"/>
                <a:cs typeface="WinSoft Pro Medium" pitchFamily="34" charset="-120"/>
              </a:rPr>
              <a:t>ساعات من التعلّم ا</a:t>
            </a:r>
            <a:r>
              <a:rPr lang="ar-JO" altLang="en-US" sz="1600" b="1" dirty="0">
                <a:solidFill>
                  <a:schemeClr val="bg1"/>
                </a:solidFill>
                <a:latin typeface="WinSoft Pro Medium" pitchFamily="34" charset="0"/>
                <a:ea typeface="WinSoft Pro Medium" pitchFamily="34" charset="-122"/>
                <a:cs typeface="WinSoft Pro Medium" pitchFamily="34" charset="-120"/>
              </a:rPr>
              <a:t>لميسر</a:t>
            </a:r>
          </a:p>
          <a:p>
            <a:pPr marL="0" indent="0" algn="r" rtl="1">
              <a:lnSpc>
                <a:spcPct val="133000"/>
              </a:lnSpc>
              <a:buNone/>
            </a:pPr>
            <a:r>
              <a:rPr lang="ar-JO" altLang="en-US" sz="1600" b="1" dirty="0">
                <a:solidFill>
                  <a:schemeClr val="bg1"/>
                </a:solidFill>
                <a:latin typeface="WinSoft Pro Medium" pitchFamily="34" charset="0"/>
                <a:ea typeface="WinSoft Pro Medium" pitchFamily="34" charset="-122"/>
                <a:cs typeface="WinSoft Pro Medium" pitchFamily="34" charset="-120"/>
              </a:rPr>
              <a:t> عبر الإنترنت </a:t>
            </a:r>
            <a:endParaRPr lang="ar-SA" sz="1600" b="1" dirty="0">
              <a:solidFill>
                <a:schemeClr val="bg1"/>
              </a:solidFill>
            </a:endParaRPr>
          </a:p>
        </p:txBody>
      </p:sp>
      <p:sp>
        <p:nvSpPr>
          <p:cNvPr id="8" name="Shape 5"/>
          <p:cNvSpPr/>
          <p:nvPr/>
        </p:nvSpPr>
        <p:spPr>
          <a:xfrm>
            <a:off x="7240242" y="2527921"/>
            <a:ext cx="2183303" cy="1415429"/>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9" name="Text 6"/>
          <p:cNvSpPr/>
          <p:nvPr/>
        </p:nvSpPr>
        <p:spPr>
          <a:xfrm>
            <a:off x="7278759" y="2692227"/>
            <a:ext cx="1980484" cy="259755"/>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أسلوب التنفيذ</a:t>
            </a:r>
            <a:endParaRPr lang="ar-SA" sz="2000" dirty="0">
              <a:solidFill>
                <a:schemeClr val="bg1"/>
              </a:solidFill>
            </a:endParaRPr>
          </a:p>
        </p:txBody>
      </p:sp>
      <p:sp>
        <p:nvSpPr>
          <p:cNvPr id="10" name="Text 7"/>
          <p:cNvSpPr/>
          <p:nvPr/>
        </p:nvSpPr>
        <p:spPr>
          <a:xfrm>
            <a:off x="7278759" y="3046736"/>
            <a:ext cx="1980484" cy="252710"/>
          </a:xfrm>
          <a:prstGeom prst="rect">
            <a:avLst/>
          </a:prstGeom>
          <a:noFill/>
          <a:ln/>
        </p:spPr>
        <p:txBody>
          <a:bodyPr wrap="none" lIns="0" tIns="0" rIns="0" bIns="0" rtlCol="0" anchor="t"/>
          <a:lstStyle/>
          <a:p>
            <a:pPr marL="0" indent="0" algn="r" rtl="1">
              <a:lnSpc>
                <a:spcPct val="133000"/>
              </a:lnSpc>
              <a:buNone/>
            </a:pPr>
            <a:r>
              <a:rPr lang="ar-SA" altLang="en-US" sz="1600" b="1" dirty="0">
                <a:solidFill>
                  <a:schemeClr val="bg1"/>
                </a:solidFill>
                <a:latin typeface="WinSoft Pro Medium" pitchFamily="34" charset="0"/>
                <a:ea typeface="WinSoft Pro Medium" pitchFamily="34" charset="-122"/>
                <a:cs typeface="WinSoft Pro Medium" pitchFamily="34" charset="-120"/>
              </a:rPr>
              <a:t>عمل </a:t>
            </a:r>
            <a:r>
              <a:rPr lang="ar-JO" altLang="en-US" sz="1600" b="1" dirty="0">
                <a:solidFill>
                  <a:schemeClr val="bg1"/>
                </a:solidFill>
                <a:latin typeface="WinSoft Pro Medium" pitchFamily="34" charset="0"/>
                <a:ea typeface="WinSoft Pro Medium" pitchFamily="34" charset="-122"/>
                <a:cs typeface="WinSoft Pro Medium" pitchFamily="34" charset="-120"/>
              </a:rPr>
              <a:t>جماعي </a:t>
            </a:r>
            <a:endParaRPr lang="ar-SA" sz="1600" b="1" dirty="0">
              <a:solidFill>
                <a:schemeClr val="bg1"/>
              </a:solidFill>
            </a:endParaRPr>
          </a:p>
        </p:txBody>
      </p:sp>
      <p:sp>
        <p:nvSpPr>
          <p:cNvPr id="11" name="Rectangle 10"/>
          <p:cNvSpPr/>
          <p:nvPr/>
        </p:nvSpPr>
        <p:spPr>
          <a:xfrm>
            <a:off x="1184223" y="4791582"/>
            <a:ext cx="10313233" cy="962443"/>
          </a:xfrm>
          <a:prstGeom prst="rect">
            <a:avLst/>
          </a:prstGeom>
        </p:spPr>
        <p:txBody>
          <a:bodyPr wrap="square">
            <a:spAutoFit/>
          </a:bodyPr>
          <a:lstStyle/>
          <a:p>
            <a:pPr algn="just" rtl="1">
              <a:lnSpc>
                <a:spcPct val="133000"/>
              </a:lnSpc>
              <a:buSzPct val="100000"/>
            </a:pPr>
            <a:r>
              <a:rPr lang="ar-SA" altLang="en-US" sz="2000" b="1"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التقييم التكويني هو عملية مستمرة لجمع الأدلة حول تعلم المتدرب وأدائه أثناء عملية التعلم، واستخدام هذه الأدلة لتحديد ما تم تعلمه وما يحتاج إلى تحسين، واتخاذ قرارات بشأن الخطوة التعليمية التالية</a:t>
            </a:r>
            <a:r>
              <a:rPr lang="ar-SA" altLang="en-US" sz="2400" dirty="0">
                <a:solidFill>
                  <a:srgbClr val="384653"/>
                </a:solidFill>
                <a:latin typeface="WinSoft Pro Medium" panose="020B0600060200000000" pitchFamily="34" charset="-79"/>
                <a:ea typeface="WinSoft Pro Medium" pitchFamily="34" charset="-122"/>
                <a:cs typeface="WinSoft Pro Medium" panose="020B0600060200000000" pitchFamily="34" charset="-79"/>
              </a:rPr>
              <a:t>.</a:t>
            </a:r>
            <a:endParaRPr lang="ar-SA" sz="24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3872085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643C9601-D412-0842-34E0-422E5F10CBDF}"/>
              </a:ext>
            </a:extLst>
          </p:cNvPr>
          <p:cNvPicPr/>
          <p:nvPr/>
        </p:nvPicPr>
        <p:blipFill>
          <a:blip r:embed="rId2"/>
          <a:srcRect r="3094" b="1"/>
          <a:stretch>
            <a:fillRect/>
          </a:stretch>
        </p:blipFill>
        <p:spPr>
          <a:xfrm>
            <a:off x="20" y="1282"/>
            <a:ext cx="12191980" cy="6856718"/>
          </a:xfrm>
          <a:prstGeom prst="rect">
            <a:avLst/>
          </a:prstGeom>
        </p:spPr>
      </p:pic>
    </p:spTree>
    <p:extLst>
      <p:ext uri="{BB962C8B-B14F-4D97-AF65-F5344CB8AC3E}">
        <p14:creationId xmlns:p14="http://schemas.microsoft.com/office/powerpoint/2010/main" val="1290421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31908" y="996057"/>
            <a:ext cx="10927878" cy="519609"/>
          </a:xfrm>
          <a:prstGeom prst="rect">
            <a:avLst/>
          </a:prstGeom>
          <a:noFill/>
          <a:ln/>
        </p:spPr>
        <p:txBody>
          <a:bodyPr wrap="none" lIns="0" tIns="0" rIns="0" bIns="0" rtlCol="0" anchor="t"/>
          <a:lstStyle/>
          <a:p>
            <a:pPr marL="0" indent="0" algn="r" rtl="1">
              <a:lnSpc>
                <a:spcPct val="104000"/>
              </a:lnSpc>
              <a:buNone/>
            </a:pPr>
            <a:r>
              <a:rPr lang="ar-SA" altLang="en-US" sz="4000" b="1" dirty="0">
                <a:solidFill>
                  <a:srgbClr val="2E3C4E"/>
                </a:solidFill>
                <a:latin typeface="GE SS Two Light" pitchFamily="34" charset="0"/>
                <a:ea typeface="GE SS Two Light" pitchFamily="34" charset="-122"/>
                <a:cs typeface="GE SS Two Light" pitchFamily="34" charset="-120"/>
              </a:rPr>
              <a:t>النشاط</a:t>
            </a:r>
            <a:r>
              <a:rPr lang="en-US" altLang="en-US" sz="4000" b="1" dirty="0">
                <a:solidFill>
                  <a:srgbClr val="2E3C4E"/>
                </a:solidFill>
                <a:latin typeface="Myriad"/>
                <a:ea typeface="GE SS Two Light" pitchFamily="34" charset="-122"/>
                <a:cs typeface="GE SS Two Light" pitchFamily="34" charset="-120"/>
              </a:rPr>
              <a:t>1.1 </a:t>
            </a:r>
            <a:endParaRPr lang="ar-SA" sz="4000" dirty="0"/>
          </a:p>
        </p:txBody>
      </p:sp>
      <p:sp>
        <p:nvSpPr>
          <p:cNvPr id="3" name="Shape 1"/>
          <p:cNvSpPr/>
          <p:nvPr/>
        </p:nvSpPr>
        <p:spPr>
          <a:xfrm>
            <a:off x="631908" y="1871067"/>
            <a:ext cx="10927878" cy="19050"/>
          </a:xfrm>
          <a:prstGeom prst="roundRect">
            <a:avLst>
              <a:gd name="adj" fmla="val 49999"/>
            </a:avLst>
          </a:prstGeom>
          <a:solidFill>
            <a:srgbClr val="384653">
              <a:alpha val="50000"/>
            </a:srgbClr>
          </a:solidFill>
          <a:ln/>
        </p:spPr>
        <p:txBody>
          <a:bodyPr/>
          <a:lstStyle/>
          <a:p>
            <a:endParaRPr lang="en-US"/>
          </a:p>
        </p:txBody>
      </p:sp>
      <p:sp>
        <p:nvSpPr>
          <p:cNvPr id="4" name="Text 2"/>
          <p:cNvSpPr/>
          <p:nvPr/>
        </p:nvSpPr>
        <p:spPr>
          <a:xfrm>
            <a:off x="631908" y="2344241"/>
            <a:ext cx="10690950"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خصوصية التقييم التكويني في التعليم والتدريب التقني والمهني:</a:t>
            </a:r>
            <a:endParaRPr lang="ar-SA" sz="2400" dirty="0"/>
          </a:p>
        </p:txBody>
      </p:sp>
      <p:sp>
        <p:nvSpPr>
          <p:cNvPr id="5" name="Shape 3"/>
          <p:cNvSpPr/>
          <p:nvPr/>
        </p:nvSpPr>
        <p:spPr>
          <a:xfrm>
            <a:off x="11540737" y="2107307"/>
            <a:ext cx="19050" cy="733623"/>
          </a:xfrm>
          <a:prstGeom prst="roundRect">
            <a:avLst>
              <a:gd name="adj" fmla="val 49999"/>
            </a:avLst>
          </a:prstGeom>
          <a:solidFill>
            <a:srgbClr val="75BAE6"/>
          </a:solidFill>
          <a:ln/>
        </p:spPr>
        <p:txBody>
          <a:bodyPr/>
          <a:lstStyle/>
          <a:p>
            <a:endParaRPr lang="en-US"/>
          </a:p>
        </p:txBody>
      </p:sp>
      <p:sp>
        <p:nvSpPr>
          <p:cNvPr id="6" name="Shape 4"/>
          <p:cNvSpPr/>
          <p:nvPr/>
        </p:nvSpPr>
        <p:spPr>
          <a:xfrm>
            <a:off x="11363041" y="3018631"/>
            <a:ext cx="19050" cy="2843213"/>
          </a:xfrm>
          <a:prstGeom prst="roundRect">
            <a:avLst>
              <a:gd name="adj" fmla="val 49999"/>
            </a:avLst>
          </a:prstGeom>
          <a:solidFill>
            <a:srgbClr val="000000">
              <a:alpha val="8000"/>
            </a:srgbClr>
          </a:solidFill>
          <a:ln/>
        </p:spPr>
        <p:txBody>
          <a:bodyPr/>
          <a:lstStyle/>
          <a:p>
            <a:endParaRPr lang="en-US"/>
          </a:p>
        </p:txBody>
      </p:sp>
      <p:sp>
        <p:nvSpPr>
          <p:cNvPr id="7" name="Shape 5"/>
          <p:cNvSpPr/>
          <p:nvPr/>
        </p:nvSpPr>
        <p:spPr>
          <a:xfrm>
            <a:off x="10749587" y="3186807"/>
            <a:ext cx="473857" cy="19050"/>
          </a:xfrm>
          <a:prstGeom prst="roundRect">
            <a:avLst>
              <a:gd name="adj" fmla="val 49999"/>
            </a:avLst>
          </a:prstGeom>
          <a:solidFill>
            <a:srgbClr val="0094D5"/>
          </a:solidFill>
          <a:ln/>
        </p:spPr>
        <p:txBody>
          <a:bodyPr/>
          <a:lstStyle/>
          <a:p>
            <a:endParaRPr lang="en-US"/>
          </a:p>
        </p:txBody>
      </p:sp>
      <p:sp>
        <p:nvSpPr>
          <p:cNvPr id="8" name="Shape 6"/>
          <p:cNvSpPr/>
          <p:nvPr/>
        </p:nvSpPr>
        <p:spPr>
          <a:xfrm>
            <a:off x="11204394" y="3018631"/>
            <a:ext cx="355393" cy="355402"/>
          </a:xfrm>
          <a:prstGeom prst="ellipse">
            <a:avLst/>
          </a:prstGeom>
          <a:solidFill>
            <a:srgbClr val="00AEEF"/>
          </a:solidFill>
          <a:ln w="6350">
            <a:solidFill>
              <a:srgbClr val="0094D5"/>
            </a:solidFill>
            <a:prstDash val="solid"/>
          </a:ln>
        </p:spPr>
        <p:txBody>
          <a:bodyPr/>
          <a:lstStyle/>
          <a:p>
            <a:endParaRPr lang="en-US"/>
          </a:p>
        </p:txBody>
      </p:sp>
      <p:sp>
        <p:nvSpPr>
          <p:cNvPr id="10" name="Text 8"/>
          <p:cNvSpPr/>
          <p:nvPr/>
        </p:nvSpPr>
        <p:spPr>
          <a:xfrm>
            <a:off x="631908" y="3069927"/>
            <a:ext cx="9960321"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التقييم أثناء تعلم المهارة وليس بعد انتهائها فقط</a:t>
            </a:r>
            <a:r>
              <a:rPr lang="ar-SA" altLang="en-US" sz="2400" dirty="0">
                <a:solidFill>
                  <a:srgbClr val="384653"/>
                </a:solidFill>
                <a:latin typeface="WinSoft Pro Medium" pitchFamily="34" charset="0"/>
                <a:ea typeface="WinSoft Pro Medium" pitchFamily="34" charset="-122"/>
                <a:cs typeface="WinSoft Pro Medium" pitchFamily="34" charset="-120"/>
              </a:rPr>
              <a:t>.</a:t>
            </a:r>
            <a:endParaRPr lang="ar-SA" sz="2400" dirty="0"/>
          </a:p>
        </p:txBody>
      </p:sp>
      <p:sp>
        <p:nvSpPr>
          <p:cNvPr id="11" name="Shape 9"/>
          <p:cNvSpPr/>
          <p:nvPr/>
        </p:nvSpPr>
        <p:spPr>
          <a:xfrm>
            <a:off x="10749587" y="3818632"/>
            <a:ext cx="473857" cy="19050"/>
          </a:xfrm>
          <a:prstGeom prst="roundRect">
            <a:avLst>
              <a:gd name="adj" fmla="val 49999"/>
            </a:avLst>
          </a:prstGeom>
          <a:solidFill>
            <a:srgbClr val="0094D5"/>
          </a:solidFill>
          <a:ln/>
        </p:spPr>
        <p:txBody>
          <a:bodyPr/>
          <a:lstStyle/>
          <a:p>
            <a:endParaRPr lang="en-US"/>
          </a:p>
        </p:txBody>
      </p:sp>
      <p:sp>
        <p:nvSpPr>
          <p:cNvPr id="12" name="Shape 10"/>
          <p:cNvSpPr/>
          <p:nvPr/>
        </p:nvSpPr>
        <p:spPr>
          <a:xfrm>
            <a:off x="11204394" y="3650456"/>
            <a:ext cx="355393" cy="355402"/>
          </a:xfrm>
          <a:prstGeom prst="ellipse">
            <a:avLst/>
          </a:prstGeom>
          <a:solidFill>
            <a:srgbClr val="00AEEF"/>
          </a:solidFill>
          <a:ln w="6350">
            <a:solidFill>
              <a:srgbClr val="0094D5"/>
            </a:solidFill>
            <a:prstDash val="solid"/>
          </a:ln>
        </p:spPr>
        <p:txBody>
          <a:bodyPr/>
          <a:lstStyle/>
          <a:p>
            <a:endParaRPr lang="en-US"/>
          </a:p>
        </p:txBody>
      </p:sp>
      <p:sp>
        <p:nvSpPr>
          <p:cNvPr id="14" name="Text 12"/>
          <p:cNvSpPr/>
          <p:nvPr/>
        </p:nvSpPr>
        <p:spPr>
          <a:xfrm>
            <a:off x="631908" y="3701752"/>
            <a:ext cx="9960321"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تقييم المعرفة والمهارة والأداء والسلوك المهني</a:t>
            </a:r>
            <a:r>
              <a:rPr lang="ar-SA" altLang="en-US" sz="2400" dirty="0">
                <a:solidFill>
                  <a:srgbClr val="384653"/>
                </a:solidFill>
                <a:latin typeface="WinSoft Pro Medium" pitchFamily="34" charset="0"/>
                <a:ea typeface="WinSoft Pro Medium" pitchFamily="34" charset="-122"/>
                <a:cs typeface="WinSoft Pro Medium" pitchFamily="34" charset="-120"/>
              </a:rPr>
              <a:t>.</a:t>
            </a:r>
            <a:endParaRPr lang="ar-SA" sz="2400" dirty="0"/>
          </a:p>
        </p:txBody>
      </p:sp>
      <p:sp>
        <p:nvSpPr>
          <p:cNvPr id="15" name="Shape 13"/>
          <p:cNvSpPr/>
          <p:nvPr/>
        </p:nvSpPr>
        <p:spPr>
          <a:xfrm>
            <a:off x="10749587" y="4450457"/>
            <a:ext cx="473857" cy="19050"/>
          </a:xfrm>
          <a:prstGeom prst="roundRect">
            <a:avLst>
              <a:gd name="adj" fmla="val 49999"/>
            </a:avLst>
          </a:prstGeom>
          <a:solidFill>
            <a:srgbClr val="0094D5"/>
          </a:solidFill>
          <a:ln/>
        </p:spPr>
        <p:txBody>
          <a:bodyPr/>
          <a:lstStyle/>
          <a:p>
            <a:endParaRPr lang="en-US"/>
          </a:p>
        </p:txBody>
      </p:sp>
      <p:sp>
        <p:nvSpPr>
          <p:cNvPr id="16" name="Shape 14"/>
          <p:cNvSpPr/>
          <p:nvPr/>
        </p:nvSpPr>
        <p:spPr>
          <a:xfrm>
            <a:off x="11204394" y="4282281"/>
            <a:ext cx="355393" cy="355402"/>
          </a:xfrm>
          <a:prstGeom prst="ellipse">
            <a:avLst/>
          </a:prstGeom>
          <a:solidFill>
            <a:srgbClr val="00AEEF"/>
          </a:solidFill>
          <a:ln w="6350">
            <a:solidFill>
              <a:srgbClr val="0094D5"/>
            </a:solidFill>
            <a:prstDash val="solid"/>
          </a:ln>
        </p:spPr>
        <p:txBody>
          <a:bodyPr/>
          <a:lstStyle/>
          <a:p>
            <a:endParaRPr lang="en-US"/>
          </a:p>
        </p:txBody>
      </p:sp>
      <p:sp>
        <p:nvSpPr>
          <p:cNvPr id="18" name="Text 16"/>
          <p:cNvSpPr/>
          <p:nvPr/>
        </p:nvSpPr>
        <p:spPr>
          <a:xfrm>
            <a:off x="631908" y="4333577"/>
            <a:ext cx="9960321"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الاعتماد على الأدلة المباشرة</a:t>
            </a:r>
            <a:r>
              <a:rPr lang="ar-SA" altLang="en-US" sz="2400" dirty="0">
                <a:solidFill>
                  <a:srgbClr val="384653"/>
                </a:solidFill>
                <a:latin typeface="WinSoft Pro Medium" pitchFamily="34" charset="0"/>
                <a:ea typeface="WinSoft Pro Medium" pitchFamily="34" charset="-122"/>
                <a:cs typeface="WinSoft Pro Medium" pitchFamily="34" charset="-120"/>
              </a:rPr>
              <a:t>.</a:t>
            </a:r>
            <a:endParaRPr lang="ar-SA" sz="2400" dirty="0"/>
          </a:p>
        </p:txBody>
      </p:sp>
      <p:sp>
        <p:nvSpPr>
          <p:cNvPr id="19" name="Shape 17"/>
          <p:cNvSpPr/>
          <p:nvPr/>
        </p:nvSpPr>
        <p:spPr>
          <a:xfrm>
            <a:off x="10749587" y="5082282"/>
            <a:ext cx="473857" cy="19050"/>
          </a:xfrm>
          <a:prstGeom prst="roundRect">
            <a:avLst>
              <a:gd name="adj" fmla="val 49999"/>
            </a:avLst>
          </a:prstGeom>
          <a:solidFill>
            <a:srgbClr val="0094D5"/>
          </a:solidFill>
          <a:ln/>
        </p:spPr>
        <p:txBody>
          <a:bodyPr/>
          <a:lstStyle/>
          <a:p>
            <a:endParaRPr lang="en-US"/>
          </a:p>
        </p:txBody>
      </p:sp>
      <p:sp>
        <p:nvSpPr>
          <p:cNvPr id="20" name="Shape 18"/>
          <p:cNvSpPr/>
          <p:nvPr/>
        </p:nvSpPr>
        <p:spPr>
          <a:xfrm>
            <a:off x="11204394" y="4914106"/>
            <a:ext cx="355393" cy="355402"/>
          </a:xfrm>
          <a:prstGeom prst="ellipse">
            <a:avLst/>
          </a:prstGeom>
          <a:solidFill>
            <a:srgbClr val="00AEEF"/>
          </a:solidFill>
          <a:ln w="6350">
            <a:solidFill>
              <a:srgbClr val="0094D5"/>
            </a:solidFill>
            <a:prstDash val="solid"/>
          </a:ln>
        </p:spPr>
        <p:txBody>
          <a:bodyPr/>
          <a:lstStyle/>
          <a:p>
            <a:endParaRPr lang="en-US"/>
          </a:p>
        </p:txBody>
      </p:sp>
      <p:sp>
        <p:nvSpPr>
          <p:cNvPr id="22" name="Text 20"/>
          <p:cNvSpPr/>
          <p:nvPr/>
        </p:nvSpPr>
        <p:spPr>
          <a:xfrm>
            <a:off x="631908" y="4965402"/>
            <a:ext cx="9960321"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استخدام الملاحظة والأداء العملي والمنتج النهائي</a:t>
            </a:r>
            <a:r>
              <a:rPr lang="ar-SA" altLang="en-US" sz="2400" dirty="0">
                <a:solidFill>
                  <a:srgbClr val="384653"/>
                </a:solidFill>
                <a:latin typeface="WinSoft Pro Medium" pitchFamily="34" charset="0"/>
                <a:ea typeface="WinSoft Pro Medium" pitchFamily="34" charset="-122"/>
                <a:cs typeface="WinSoft Pro Medium" pitchFamily="34" charset="-120"/>
              </a:rPr>
              <a:t>.</a:t>
            </a:r>
            <a:endParaRPr lang="ar-SA" sz="2400" dirty="0"/>
          </a:p>
        </p:txBody>
      </p:sp>
      <p:sp>
        <p:nvSpPr>
          <p:cNvPr id="23" name="Shape 21"/>
          <p:cNvSpPr/>
          <p:nvPr/>
        </p:nvSpPr>
        <p:spPr>
          <a:xfrm>
            <a:off x="10749587" y="5714107"/>
            <a:ext cx="473857" cy="19050"/>
          </a:xfrm>
          <a:prstGeom prst="roundRect">
            <a:avLst>
              <a:gd name="adj" fmla="val 49999"/>
            </a:avLst>
          </a:prstGeom>
          <a:solidFill>
            <a:srgbClr val="0094D5"/>
          </a:solidFill>
          <a:ln/>
        </p:spPr>
        <p:txBody>
          <a:bodyPr/>
          <a:lstStyle/>
          <a:p>
            <a:endParaRPr lang="en-US"/>
          </a:p>
        </p:txBody>
      </p:sp>
      <p:sp>
        <p:nvSpPr>
          <p:cNvPr id="24" name="Shape 22"/>
          <p:cNvSpPr/>
          <p:nvPr/>
        </p:nvSpPr>
        <p:spPr>
          <a:xfrm>
            <a:off x="11204394" y="5545931"/>
            <a:ext cx="355393" cy="355402"/>
          </a:xfrm>
          <a:prstGeom prst="ellipse">
            <a:avLst/>
          </a:prstGeom>
          <a:solidFill>
            <a:srgbClr val="00AEEF"/>
          </a:solidFill>
          <a:ln w="6350">
            <a:solidFill>
              <a:srgbClr val="0094D5"/>
            </a:solidFill>
            <a:prstDash val="solid"/>
          </a:ln>
        </p:spPr>
        <p:txBody>
          <a:bodyPr/>
          <a:lstStyle/>
          <a:p>
            <a:endParaRPr lang="en-US"/>
          </a:p>
        </p:txBody>
      </p:sp>
      <p:sp>
        <p:nvSpPr>
          <p:cNvPr id="26" name="Text 24"/>
          <p:cNvSpPr/>
          <p:nvPr/>
        </p:nvSpPr>
        <p:spPr>
          <a:xfrm>
            <a:off x="631908" y="5597227"/>
            <a:ext cx="9960321"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توفير فرص لإعادة الممارسة والتحسين</a:t>
            </a:r>
            <a:r>
              <a:rPr lang="ar-SA" altLang="en-US" sz="2400" dirty="0">
                <a:solidFill>
                  <a:srgbClr val="384653"/>
                </a:solidFill>
                <a:latin typeface="WinSoft Pro Medium" pitchFamily="34" charset="0"/>
                <a:ea typeface="WinSoft Pro Medium" pitchFamily="34" charset="-122"/>
                <a:cs typeface="WinSoft Pro Medium" pitchFamily="34" charset="-120"/>
              </a:rPr>
              <a:t>.</a:t>
            </a:r>
            <a:endParaRPr lang="ar-SA"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631908" y="1132554"/>
            <a:ext cx="10927878" cy="519609"/>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a:t>
            </a:r>
            <a:r>
              <a:rPr lang="en-US" altLang="en-US" sz="3250" b="1" dirty="0">
                <a:solidFill>
                  <a:srgbClr val="2E3C4E"/>
                </a:solidFill>
                <a:latin typeface="Myriad"/>
                <a:ea typeface="GE SS Two Light" pitchFamily="34" charset="-122"/>
                <a:cs typeface="GE SS Two Light" pitchFamily="34" charset="-120"/>
              </a:rPr>
              <a:t>1.1 </a:t>
            </a:r>
            <a:endParaRPr lang="ar-SA" sz="3250" dirty="0"/>
          </a:p>
        </p:txBody>
      </p:sp>
      <p:sp>
        <p:nvSpPr>
          <p:cNvPr id="3" name="Text 1"/>
          <p:cNvSpPr/>
          <p:nvPr/>
        </p:nvSpPr>
        <p:spPr>
          <a:xfrm>
            <a:off x="631908" y="1715265"/>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الفرق بين التقييم التكويني والختامي</a:t>
            </a:r>
            <a:endParaRPr lang="ar-SA" sz="3250" dirty="0"/>
          </a:p>
        </p:txBody>
      </p:sp>
      <p:sp>
        <p:nvSpPr>
          <p:cNvPr id="4" name="Shape 2"/>
          <p:cNvSpPr/>
          <p:nvPr/>
        </p:nvSpPr>
        <p:spPr>
          <a:xfrm>
            <a:off x="631908" y="2711648"/>
            <a:ext cx="10927878" cy="2773958"/>
          </a:xfrm>
          <a:prstGeom prst="roundRect">
            <a:avLst>
              <a:gd name="adj" fmla="val 8543"/>
            </a:avLst>
          </a:prstGeom>
          <a:noFill/>
          <a:ln w="6350">
            <a:solidFill>
              <a:srgbClr val="000000">
                <a:alpha val="8000"/>
              </a:srgbClr>
            </a:solidFill>
            <a:prstDash val="solid"/>
          </a:ln>
        </p:spPr>
        <p:txBody>
          <a:bodyPr/>
          <a:lstStyle/>
          <a:p>
            <a:endParaRPr lang="en-US"/>
          </a:p>
        </p:txBody>
      </p:sp>
      <p:sp>
        <p:nvSpPr>
          <p:cNvPr id="5" name="Shape 3"/>
          <p:cNvSpPr/>
          <p:nvPr/>
        </p:nvSpPr>
        <p:spPr>
          <a:xfrm>
            <a:off x="631908" y="3176091"/>
            <a:ext cx="10927878" cy="9874"/>
          </a:xfrm>
          <a:prstGeom prst="rect">
            <a:avLst/>
          </a:prstGeom>
          <a:solidFill>
            <a:srgbClr val="000000">
              <a:alpha val="8000"/>
            </a:srgbClr>
          </a:solidFill>
          <a:ln/>
        </p:spPr>
        <p:txBody>
          <a:bodyPr/>
          <a:lstStyle/>
          <a:p>
            <a:endParaRPr lang="en-US"/>
          </a:p>
        </p:txBody>
      </p:sp>
      <p:sp>
        <p:nvSpPr>
          <p:cNvPr id="6" name="Shape 4"/>
          <p:cNvSpPr/>
          <p:nvPr/>
        </p:nvSpPr>
        <p:spPr>
          <a:xfrm>
            <a:off x="631908" y="3637359"/>
            <a:ext cx="10927878" cy="9874"/>
          </a:xfrm>
          <a:prstGeom prst="rect">
            <a:avLst/>
          </a:prstGeom>
          <a:solidFill>
            <a:srgbClr val="000000">
              <a:alpha val="8000"/>
            </a:srgbClr>
          </a:solidFill>
          <a:ln/>
        </p:spPr>
        <p:txBody>
          <a:bodyPr/>
          <a:lstStyle/>
          <a:p>
            <a:endParaRPr lang="en-US"/>
          </a:p>
        </p:txBody>
      </p:sp>
      <p:sp>
        <p:nvSpPr>
          <p:cNvPr id="7" name="Shape 5"/>
          <p:cNvSpPr/>
          <p:nvPr/>
        </p:nvSpPr>
        <p:spPr>
          <a:xfrm>
            <a:off x="631908" y="4098627"/>
            <a:ext cx="10927878" cy="9874"/>
          </a:xfrm>
          <a:prstGeom prst="rect">
            <a:avLst/>
          </a:prstGeom>
          <a:solidFill>
            <a:srgbClr val="000000">
              <a:alpha val="8000"/>
            </a:srgbClr>
          </a:solidFill>
          <a:ln/>
        </p:spPr>
        <p:txBody>
          <a:bodyPr/>
          <a:lstStyle/>
          <a:p>
            <a:endParaRPr lang="en-US"/>
          </a:p>
        </p:txBody>
      </p:sp>
      <p:sp>
        <p:nvSpPr>
          <p:cNvPr id="8" name="Shape 6"/>
          <p:cNvSpPr/>
          <p:nvPr/>
        </p:nvSpPr>
        <p:spPr>
          <a:xfrm>
            <a:off x="631908" y="4559895"/>
            <a:ext cx="10927878" cy="9874"/>
          </a:xfrm>
          <a:prstGeom prst="rect">
            <a:avLst/>
          </a:prstGeom>
          <a:solidFill>
            <a:srgbClr val="000000">
              <a:alpha val="8000"/>
            </a:srgbClr>
          </a:solidFill>
          <a:ln/>
        </p:spPr>
        <p:txBody>
          <a:bodyPr/>
          <a:lstStyle/>
          <a:p>
            <a:endParaRPr lang="en-US"/>
          </a:p>
        </p:txBody>
      </p:sp>
      <p:sp>
        <p:nvSpPr>
          <p:cNvPr id="9" name="Shape 7"/>
          <p:cNvSpPr/>
          <p:nvPr/>
        </p:nvSpPr>
        <p:spPr>
          <a:xfrm>
            <a:off x="631908" y="5021163"/>
            <a:ext cx="10927878" cy="9874"/>
          </a:xfrm>
          <a:prstGeom prst="rect">
            <a:avLst/>
          </a:prstGeom>
          <a:solidFill>
            <a:srgbClr val="000000">
              <a:alpha val="8000"/>
            </a:srgbClr>
          </a:solidFill>
          <a:ln/>
        </p:spPr>
        <p:txBody>
          <a:bodyPr/>
          <a:lstStyle/>
          <a:p>
            <a:endParaRPr lang="en-US"/>
          </a:p>
        </p:txBody>
      </p:sp>
      <p:sp>
        <p:nvSpPr>
          <p:cNvPr id="10" name="Shape 8"/>
          <p:cNvSpPr/>
          <p:nvPr/>
        </p:nvSpPr>
        <p:spPr>
          <a:xfrm>
            <a:off x="6095848" y="2711648"/>
            <a:ext cx="9874" cy="2773958"/>
          </a:xfrm>
          <a:prstGeom prst="rect">
            <a:avLst/>
          </a:prstGeom>
          <a:solidFill>
            <a:srgbClr val="000000">
              <a:alpha val="8000"/>
            </a:srgbClr>
          </a:solidFill>
          <a:ln/>
        </p:spPr>
        <p:txBody>
          <a:bodyPr/>
          <a:lstStyle/>
          <a:p>
            <a:endParaRPr lang="en-US"/>
          </a:p>
        </p:txBody>
      </p:sp>
      <p:sp>
        <p:nvSpPr>
          <p:cNvPr id="11" name="Shape 9"/>
          <p:cNvSpPr/>
          <p:nvPr/>
        </p:nvSpPr>
        <p:spPr>
          <a:xfrm>
            <a:off x="638258" y="2717998"/>
            <a:ext cx="5457589" cy="458093"/>
          </a:xfrm>
          <a:custGeom>
            <a:avLst/>
            <a:gdLst/>
            <a:ahLst/>
            <a:cxnLst/>
            <a:rect l="l" t="t" r="r" b="b"/>
            <a:pathLst>
              <a:path w="5457589" h="458093">
                <a:moveTo>
                  <a:pt x="197474" y="0"/>
                </a:moveTo>
                <a:lnTo>
                  <a:pt x="5457589" y="0"/>
                </a:lnTo>
                <a:lnTo>
                  <a:pt x="5457589" y="458093"/>
                </a:lnTo>
                <a:lnTo>
                  <a:pt x="0" y="458093"/>
                </a:lnTo>
                <a:lnTo>
                  <a:pt x="0" y="197479"/>
                </a:lnTo>
                <a:arcTo wR="197474" hR="197479" stAng="10800000" swAng="5400000"/>
                <a:close/>
              </a:path>
            </a:pathLst>
          </a:custGeom>
          <a:solidFill>
            <a:srgbClr val="75BAE6"/>
          </a:solidFill>
          <a:ln/>
        </p:spPr>
        <p:txBody>
          <a:bodyPr/>
          <a:lstStyle/>
          <a:p>
            <a:endParaRPr lang="en-US"/>
          </a:p>
        </p:txBody>
      </p:sp>
      <p:sp>
        <p:nvSpPr>
          <p:cNvPr id="12" name="Text 10"/>
          <p:cNvSpPr/>
          <p:nvPr/>
        </p:nvSpPr>
        <p:spPr>
          <a:xfrm>
            <a:off x="186626" y="2699182"/>
            <a:ext cx="5748094"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التقييم الختامي</a:t>
            </a:r>
            <a:endParaRPr lang="ar-SA" sz="2400" dirty="0">
              <a:solidFill>
                <a:schemeClr val="bg1"/>
              </a:solidFill>
            </a:endParaRPr>
          </a:p>
        </p:txBody>
      </p:sp>
      <p:sp>
        <p:nvSpPr>
          <p:cNvPr id="13" name="Shape 11"/>
          <p:cNvSpPr/>
          <p:nvPr/>
        </p:nvSpPr>
        <p:spPr>
          <a:xfrm>
            <a:off x="6095848" y="2717998"/>
            <a:ext cx="5457589" cy="458093"/>
          </a:xfrm>
          <a:custGeom>
            <a:avLst/>
            <a:gdLst/>
            <a:ahLst/>
            <a:cxnLst/>
            <a:rect l="l" t="t" r="r" b="b"/>
            <a:pathLst>
              <a:path w="5457589" h="458093">
                <a:moveTo>
                  <a:pt x="0" y="0"/>
                </a:moveTo>
                <a:lnTo>
                  <a:pt x="5260116" y="0"/>
                </a:lnTo>
                <a:arcTo wR="197474" hR="197479" stAng="16200000" swAng="5400000"/>
                <a:lnTo>
                  <a:pt x="5457589" y="458093"/>
                </a:lnTo>
                <a:lnTo>
                  <a:pt x="0" y="458093"/>
                </a:lnTo>
                <a:lnTo>
                  <a:pt x="0" y="0"/>
                </a:lnTo>
                <a:close/>
              </a:path>
            </a:pathLst>
          </a:custGeom>
          <a:solidFill>
            <a:srgbClr val="75BAE6"/>
          </a:solidFill>
          <a:ln/>
        </p:spPr>
        <p:txBody>
          <a:bodyPr/>
          <a:lstStyle/>
          <a:p>
            <a:endParaRPr lang="en-US"/>
          </a:p>
        </p:txBody>
      </p:sp>
      <p:sp>
        <p:nvSpPr>
          <p:cNvPr id="14" name="Text 12"/>
          <p:cNvSpPr/>
          <p:nvPr/>
        </p:nvSpPr>
        <p:spPr>
          <a:xfrm>
            <a:off x="5647390" y="2699182"/>
            <a:ext cx="5748094"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التقييم التكويني</a:t>
            </a:r>
            <a:endParaRPr lang="ar-SA" sz="2400" dirty="0">
              <a:solidFill>
                <a:schemeClr val="bg1"/>
              </a:solidFill>
            </a:endParaRPr>
          </a:p>
        </p:txBody>
      </p:sp>
      <p:sp>
        <p:nvSpPr>
          <p:cNvPr id="15" name="Text 13"/>
          <p:cNvSpPr/>
          <p:nvPr/>
        </p:nvSpPr>
        <p:spPr>
          <a:xfrm>
            <a:off x="186626" y="3280370"/>
            <a:ext cx="574809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في نهاية وحدة/برنامج</a:t>
            </a:r>
            <a:endParaRPr lang="ar-SA" sz="2000" b="1" dirty="0"/>
          </a:p>
        </p:txBody>
      </p:sp>
      <p:sp>
        <p:nvSpPr>
          <p:cNvPr id="16" name="Text 14"/>
          <p:cNvSpPr/>
          <p:nvPr/>
        </p:nvSpPr>
        <p:spPr>
          <a:xfrm>
            <a:off x="5647390" y="3280370"/>
            <a:ext cx="574809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أثناء التعلم</a:t>
            </a:r>
            <a:endParaRPr lang="ar-SA" sz="2000" b="1" dirty="0"/>
          </a:p>
        </p:txBody>
      </p:sp>
      <p:sp>
        <p:nvSpPr>
          <p:cNvPr id="17" name="Text 15"/>
          <p:cNvSpPr/>
          <p:nvPr/>
        </p:nvSpPr>
        <p:spPr>
          <a:xfrm>
            <a:off x="186626" y="3741638"/>
            <a:ext cx="574809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للحكم على مستوى الإنجاز</a:t>
            </a:r>
            <a:endParaRPr lang="ar-SA" sz="2000" b="1" dirty="0"/>
          </a:p>
        </p:txBody>
      </p:sp>
      <p:sp>
        <p:nvSpPr>
          <p:cNvPr id="18" name="Text 16"/>
          <p:cNvSpPr/>
          <p:nvPr/>
        </p:nvSpPr>
        <p:spPr>
          <a:xfrm>
            <a:off x="5647390" y="3741638"/>
            <a:ext cx="5748094" cy="252710"/>
          </a:xfrm>
          <a:prstGeom prst="rect">
            <a:avLst/>
          </a:prstGeom>
          <a:noFill/>
          <a:ln/>
        </p:spPr>
        <p:txBody>
          <a:bodyPr wrap="none" lIns="0" tIns="0" rIns="0" bIns="0" rtlCol="0" anchor="t"/>
          <a:lstStyle/>
          <a:p>
            <a:pPr marL="0" indent="0" algn="r" rtl="1">
              <a:lnSpc>
                <a:spcPct val="133000"/>
              </a:lnSpc>
              <a:buNone/>
            </a:pPr>
            <a:r>
              <a:rPr lang="ar-JO" altLang="en-US" sz="2000" b="1" dirty="0">
                <a:solidFill>
                  <a:srgbClr val="384653"/>
                </a:solidFill>
                <a:latin typeface="WinSoft Pro Medium" pitchFamily="34" charset="0"/>
                <a:ea typeface="WinSoft Pro Medium" pitchFamily="34" charset="-122"/>
                <a:cs typeface="WinSoft Pro Medium" pitchFamily="34" charset="-120"/>
              </a:rPr>
              <a:t>للتحسين</a:t>
            </a:r>
            <a:endParaRPr lang="ar-SA" sz="2000" dirty="0"/>
          </a:p>
        </p:txBody>
      </p:sp>
      <p:sp>
        <p:nvSpPr>
          <p:cNvPr id="19" name="Text 17"/>
          <p:cNvSpPr/>
          <p:nvPr/>
        </p:nvSpPr>
        <p:spPr>
          <a:xfrm>
            <a:off x="186626" y="4202906"/>
            <a:ext cx="574809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قد يرتبط بالنجاح أو الشهادة</a:t>
            </a:r>
            <a:endParaRPr lang="ar-SA" sz="2000" b="1" dirty="0"/>
          </a:p>
        </p:txBody>
      </p:sp>
      <p:sp>
        <p:nvSpPr>
          <p:cNvPr id="20" name="Text 18"/>
          <p:cNvSpPr/>
          <p:nvPr/>
        </p:nvSpPr>
        <p:spPr>
          <a:xfrm>
            <a:off x="5647390" y="4202906"/>
            <a:ext cx="574809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يقدم تغذية راجعة</a:t>
            </a:r>
            <a:endParaRPr lang="ar-SA" sz="2000" b="1" dirty="0"/>
          </a:p>
        </p:txBody>
      </p:sp>
      <p:sp>
        <p:nvSpPr>
          <p:cNvPr id="21" name="Text 19"/>
          <p:cNvSpPr/>
          <p:nvPr/>
        </p:nvSpPr>
        <p:spPr>
          <a:xfrm>
            <a:off x="186626" y="4664174"/>
            <a:ext cx="574809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لا يوفر بالضرورة فرصة كافية للتحسين قبل القرار النهائي</a:t>
            </a:r>
            <a:endParaRPr lang="ar-SA" sz="2000" b="1" dirty="0"/>
          </a:p>
        </p:txBody>
      </p:sp>
      <p:sp>
        <p:nvSpPr>
          <p:cNvPr id="22" name="Text 20"/>
          <p:cNvSpPr/>
          <p:nvPr/>
        </p:nvSpPr>
        <p:spPr>
          <a:xfrm>
            <a:off x="5647390" y="4664174"/>
            <a:ext cx="574809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يسمح بإعادة الممارسة</a:t>
            </a:r>
            <a:endParaRPr lang="ar-SA" sz="2000" b="1" dirty="0"/>
          </a:p>
        </p:txBody>
      </p:sp>
      <p:sp>
        <p:nvSpPr>
          <p:cNvPr id="23" name="Text 21"/>
          <p:cNvSpPr/>
          <p:nvPr/>
        </p:nvSpPr>
        <p:spPr>
          <a:xfrm>
            <a:off x="186626" y="5125442"/>
            <a:ext cx="5748094" cy="252710"/>
          </a:xfrm>
          <a:prstGeom prst="rect">
            <a:avLst/>
          </a:prstGeom>
          <a:noFill/>
          <a:ln/>
        </p:spPr>
        <p:txBody>
          <a:bodyPr wrap="none" lIns="0" tIns="0" rIns="0" bIns="0" rtlCol="0" anchor="t"/>
          <a:lstStyle/>
          <a:p>
            <a:pPr marL="0" indent="0" algn="r">
              <a:lnSpc>
                <a:spcPct val="133000"/>
              </a:lnSpc>
              <a:buNone/>
            </a:pPr>
            <a:endParaRPr lang="en-US" sz="1200" dirty="0"/>
          </a:p>
        </p:txBody>
      </p:sp>
      <p:sp>
        <p:nvSpPr>
          <p:cNvPr id="24" name="Text 22"/>
          <p:cNvSpPr/>
          <p:nvPr/>
        </p:nvSpPr>
        <p:spPr>
          <a:xfrm>
            <a:off x="5647390" y="5125442"/>
            <a:ext cx="574809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يساعد المدرب على تعديل التدريب</a:t>
            </a:r>
            <a:endParaRPr lang="ar-SA" sz="2000" b="1" dirty="0"/>
          </a:p>
        </p:txBody>
      </p:sp>
      <p:sp>
        <p:nvSpPr>
          <p:cNvPr id="25" name="Text 19"/>
          <p:cNvSpPr/>
          <p:nvPr/>
        </p:nvSpPr>
        <p:spPr>
          <a:xfrm>
            <a:off x="416204" y="5081666"/>
            <a:ext cx="5444950" cy="527120"/>
          </a:xfrm>
          <a:prstGeom prst="rect">
            <a:avLst/>
          </a:prstGeom>
          <a:noFill/>
          <a:ln/>
        </p:spPr>
        <p:txBody>
          <a:bodyPr wrap="none" lIns="0" tIns="0" rIns="0" bIns="0" rtlCol="0" anchor="t"/>
          <a:lstStyle/>
          <a:p>
            <a:pPr marL="0" indent="0" algn="r" rtl="1">
              <a:lnSpc>
                <a:spcPct val="133000"/>
              </a:lnSpc>
              <a:buNone/>
            </a:pPr>
            <a:r>
              <a:rPr lang="ar-JO" sz="2000" b="1" dirty="0">
                <a:solidFill>
                  <a:srgbClr val="384653"/>
                </a:solidFill>
                <a:latin typeface="WinSoft Pro Medium" pitchFamily="34" charset="0"/>
                <a:cs typeface="WinSoft Pro Medium" pitchFamily="34" charset="-120"/>
              </a:rPr>
              <a:t>يعطى التقييم النهائي لختاميي بناء عليه </a:t>
            </a:r>
            <a:endParaRPr lang="ar-SA" sz="20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7116416" y="1117898"/>
            <a:ext cx="4443369" cy="519609"/>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a:t>
            </a:r>
            <a:r>
              <a:rPr lang="en-US" altLang="en-US" sz="3250" b="1" dirty="0">
                <a:solidFill>
                  <a:srgbClr val="2E3C4E"/>
                </a:solidFill>
                <a:latin typeface="GE SS Two Light" pitchFamily="34" charset="0"/>
                <a:ea typeface="GE SS Two Light" pitchFamily="34" charset="-122"/>
                <a:cs typeface="GE SS Two Light" pitchFamily="34" charset="-120"/>
              </a:rPr>
              <a:t> </a:t>
            </a:r>
            <a:r>
              <a:rPr lang="en-US" altLang="en-US" sz="3250" b="1" dirty="0">
                <a:solidFill>
                  <a:srgbClr val="2E3C4E"/>
                </a:solidFill>
                <a:latin typeface="Myriad"/>
                <a:ea typeface="GE SS Two Light" pitchFamily="34" charset="-122"/>
                <a:cs typeface="GE SS Two Light" pitchFamily="34" charset="-120"/>
              </a:rPr>
              <a:t>1.1 </a:t>
            </a:r>
            <a:endParaRPr lang="ar-SA" sz="3250" dirty="0"/>
          </a:p>
        </p:txBody>
      </p:sp>
      <p:sp>
        <p:nvSpPr>
          <p:cNvPr id="3" name="Text 1"/>
          <p:cNvSpPr/>
          <p:nvPr/>
        </p:nvSpPr>
        <p:spPr>
          <a:xfrm>
            <a:off x="631908" y="1700609"/>
            <a:ext cx="10927878" cy="519609"/>
          </a:xfrm>
          <a:prstGeom prst="rect">
            <a:avLst/>
          </a:prstGeom>
          <a:noFill/>
          <a:ln/>
        </p:spPr>
        <p:txBody>
          <a:bodyPr wrap="none" lIns="0" tIns="0" rIns="0" bIns="0" rtlCol="0" anchor="t"/>
          <a:lstStyle/>
          <a:p>
            <a:pPr marL="0" indent="0" algn="ct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أساليب التقييم التكويني في التعليم والتدريب التقني والمهني</a:t>
            </a:r>
            <a:endParaRPr lang="ar-SA" sz="3250" dirty="0"/>
          </a:p>
        </p:txBody>
      </p:sp>
      <p:pic>
        <p:nvPicPr>
          <p:cNvPr id="4"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6174824" y="2457152"/>
            <a:ext cx="5384963" cy="3282950"/>
          </a:xfrm>
          <a:prstGeom prst="rect">
            <a:avLst/>
          </a:prstGeom>
        </p:spPr>
      </p:pic>
      <p:sp>
        <p:nvSpPr>
          <p:cNvPr id="5" name="Text 2"/>
          <p:cNvSpPr/>
          <p:nvPr/>
        </p:nvSpPr>
        <p:spPr>
          <a:xfrm>
            <a:off x="6351825" y="3108027"/>
            <a:ext cx="5030959" cy="259755"/>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الأساليب المباشرة</a:t>
            </a:r>
            <a:endParaRPr lang="ar-SA" sz="2000" dirty="0"/>
          </a:p>
        </p:txBody>
      </p:sp>
      <p:sp>
        <p:nvSpPr>
          <p:cNvPr id="6" name="Text 3"/>
          <p:cNvSpPr/>
          <p:nvPr/>
        </p:nvSpPr>
        <p:spPr>
          <a:xfrm>
            <a:off x="6351825" y="3462536"/>
            <a:ext cx="5030959" cy="2100560"/>
          </a:xfrm>
          <a:prstGeom prst="rect">
            <a:avLst/>
          </a:prstGeom>
          <a:noFill/>
          <a:ln/>
        </p:spPr>
        <p:txBody>
          <a:bodyPr wrap="square" lIns="0" tIns="0" rIns="63192" bIns="0" rtlCol="0" anchor="t">
            <a:normAutofit lnSpcReduction="10000"/>
          </a:bodyPr>
          <a:lstStyle/>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الملاحظة المباشرة</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الأسئلة الشفهية</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الاختبارات القصيرة والتشخيصية</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عرض المهارة</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تنفيذ مهمة عملية</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تقييم المنتج</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دراسة حالة وحل مشكلة</a:t>
            </a:r>
            <a:endParaRPr lang="ar-SA" sz="1600" b="1" dirty="0"/>
          </a:p>
        </p:txBody>
      </p:sp>
      <p:pic>
        <p:nvPicPr>
          <p:cNvPr id="7" name="Image 1"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631908" y="2457152"/>
            <a:ext cx="5384963" cy="3282950"/>
          </a:xfrm>
          <a:prstGeom prst="rect">
            <a:avLst/>
          </a:prstGeom>
        </p:spPr>
      </p:pic>
      <p:sp>
        <p:nvSpPr>
          <p:cNvPr id="8" name="Text 4"/>
          <p:cNvSpPr/>
          <p:nvPr/>
        </p:nvSpPr>
        <p:spPr>
          <a:xfrm>
            <a:off x="808910" y="3108027"/>
            <a:ext cx="5030959" cy="259755"/>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الأساليب التشاركية والتوثيقية</a:t>
            </a:r>
            <a:endParaRPr lang="ar-SA" sz="2000" dirty="0"/>
          </a:p>
        </p:txBody>
      </p:sp>
      <p:sp>
        <p:nvSpPr>
          <p:cNvPr id="9" name="Text 5"/>
          <p:cNvSpPr/>
          <p:nvPr/>
        </p:nvSpPr>
        <p:spPr>
          <a:xfrm>
            <a:off x="808910" y="3462536"/>
            <a:ext cx="5030959" cy="2100560"/>
          </a:xfrm>
          <a:prstGeom prst="rect">
            <a:avLst/>
          </a:prstGeom>
          <a:noFill/>
          <a:ln/>
        </p:spPr>
        <p:txBody>
          <a:bodyPr wrap="square" lIns="0" tIns="0" rIns="63192" bIns="0" rtlCol="0" anchor="t">
            <a:noAutofit/>
          </a:bodyPr>
          <a:lstStyle/>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التقييم الذاتي</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تقييم الأقران</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التغذية الراجعة من المشرف</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سجل التدريب</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ملف الإنجاز</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قوائم</a:t>
            </a:r>
            <a:r>
              <a:rPr lang="ar-JO" altLang="en-US" sz="1600" b="1" dirty="0">
                <a:solidFill>
                  <a:srgbClr val="384653"/>
                </a:solidFill>
                <a:latin typeface="WinSoft Pro Medium" pitchFamily="34" charset="0"/>
                <a:ea typeface="WinSoft Pro Medium" pitchFamily="34" charset="-122"/>
                <a:cs typeface="WinSoft Pro Medium" pitchFamily="34" charset="-120"/>
              </a:rPr>
              <a:t> الرصد والتحقق</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مقاييس التقدير وسلم التقدير</a:t>
            </a:r>
            <a:endParaRPr lang="ar-SA" sz="16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631908" y="1521520"/>
            <a:ext cx="10927878" cy="519609"/>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a:t>
            </a:r>
            <a:r>
              <a:rPr lang="en-US" altLang="en-US" sz="3250" b="1" dirty="0">
                <a:solidFill>
                  <a:srgbClr val="2E3C4E"/>
                </a:solidFill>
                <a:latin typeface="Myriad"/>
                <a:ea typeface="GE SS Two Light" pitchFamily="34" charset="-122"/>
                <a:cs typeface="GE SS Two Light" pitchFamily="34" charset="-120"/>
              </a:rPr>
              <a:t>1.1 </a:t>
            </a:r>
            <a:endParaRPr lang="ar-SA" sz="3250" dirty="0"/>
          </a:p>
        </p:txBody>
      </p:sp>
      <p:sp>
        <p:nvSpPr>
          <p:cNvPr id="3" name="Text 1"/>
          <p:cNvSpPr/>
          <p:nvPr/>
        </p:nvSpPr>
        <p:spPr>
          <a:xfrm>
            <a:off x="631908" y="2104231"/>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تصنيف بلوم — المجالات الثلاثة</a:t>
            </a:r>
            <a:endParaRPr lang="ar-SA" sz="3250" dirty="0"/>
          </a:p>
        </p:txBody>
      </p:sp>
      <p:sp>
        <p:nvSpPr>
          <p:cNvPr id="4" name="Shape 2"/>
          <p:cNvSpPr/>
          <p:nvPr/>
        </p:nvSpPr>
        <p:spPr>
          <a:xfrm>
            <a:off x="8022528" y="2860774"/>
            <a:ext cx="3537258" cy="2475706"/>
          </a:xfrm>
          <a:prstGeom prst="roundRect">
            <a:avLst>
              <a:gd name="adj" fmla="val 9572"/>
            </a:avLst>
          </a:prstGeom>
          <a:solidFill>
            <a:srgbClr val="00AEEF"/>
          </a:solidFill>
          <a:ln w="6350">
            <a:solidFill>
              <a:srgbClr val="0094D5"/>
            </a:solidFill>
            <a:prstDash val="solid"/>
          </a:ln>
        </p:spPr>
        <p:txBody>
          <a:bodyPr/>
          <a:lstStyle/>
          <a:p>
            <a:endParaRPr lang="en-US"/>
          </a:p>
        </p:txBody>
      </p:sp>
      <p:sp>
        <p:nvSpPr>
          <p:cNvPr id="5" name="Text 3"/>
          <p:cNvSpPr/>
          <p:nvPr/>
        </p:nvSpPr>
        <p:spPr>
          <a:xfrm>
            <a:off x="8186830" y="3025080"/>
            <a:ext cx="3208654"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المجال المعرفي</a:t>
            </a:r>
            <a:endParaRPr lang="ar-SA" sz="2400" dirty="0">
              <a:solidFill>
                <a:schemeClr val="bg1"/>
              </a:solidFill>
            </a:endParaRPr>
          </a:p>
        </p:txBody>
      </p:sp>
      <p:sp>
        <p:nvSpPr>
          <p:cNvPr id="6" name="Text 4"/>
          <p:cNvSpPr/>
          <p:nvPr/>
        </p:nvSpPr>
        <p:spPr>
          <a:xfrm>
            <a:off x="8186830" y="3379589"/>
            <a:ext cx="3208654" cy="1792585"/>
          </a:xfrm>
          <a:prstGeom prst="rect">
            <a:avLst/>
          </a:prstGeom>
          <a:noFill/>
          <a:ln/>
        </p:spPr>
        <p:txBody>
          <a:bodyPr wrap="square" lIns="0" tIns="0" rIns="63192" bIns="0" rtlCol="0" anchor="t">
            <a:noAutofit/>
          </a:bodyPr>
          <a:lstStyle/>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التذكر.</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الفهم.</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التطبيق.</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التحليل.</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التقييم.</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الإبداع.</a:t>
            </a:r>
            <a:endParaRPr lang="ar-SA" sz="1600" b="1" dirty="0">
              <a:solidFill>
                <a:schemeClr val="bg1"/>
              </a:solidFill>
            </a:endParaRPr>
          </a:p>
        </p:txBody>
      </p:sp>
      <p:sp>
        <p:nvSpPr>
          <p:cNvPr id="7" name="Shape 5"/>
          <p:cNvSpPr/>
          <p:nvPr/>
        </p:nvSpPr>
        <p:spPr>
          <a:xfrm>
            <a:off x="4327218" y="2860774"/>
            <a:ext cx="3537358" cy="2475706"/>
          </a:xfrm>
          <a:prstGeom prst="roundRect">
            <a:avLst>
              <a:gd name="adj" fmla="val 9572"/>
            </a:avLst>
          </a:prstGeom>
          <a:solidFill>
            <a:srgbClr val="00AEEF"/>
          </a:solidFill>
          <a:ln w="6350">
            <a:solidFill>
              <a:srgbClr val="0094D5"/>
            </a:solidFill>
            <a:prstDash val="solid"/>
          </a:ln>
        </p:spPr>
        <p:txBody>
          <a:bodyPr/>
          <a:lstStyle/>
          <a:p>
            <a:endParaRPr lang="en-US"/>
          </a:p>
        </p:txBody>
      </p:sp>
      <p:sp>
        <p:nvSpPr>
          <p:cNvPr id="8" name="Text 6"/>
          <p:cNvSpPr/>
          <p:nvPr/>
        </p:nvSpPr>
        <p:spPr>
          <a:xfrm>
            <a:off x="4491520" y="3025080"/>
            <a:ext cx="3208753"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المجال </a:t>
            </a:r>
            <a:r>
              <a:rPr lang="ar-JO" altLang="en-US" sz="2400" dirty="0">
                <a:solidFill>
                  <a:schemeClr val="bg1"/>
                </a:solidFill>
                <a:latin typeface="GE SS Two Light" pitchFamily="34" charset="0"/>
                <a:ea typeface="GE SS Two Light" pitchFamily="34" charset="-122"/>
                <a:cs typeface="GE SS Two Light" pitchFamily="34" charset="-120"/>
              </a:rPr>
              <a:t>الأدائي</a:t>
            </a:r>
            <a:endParaRPr lang="ar-SA" sz="2400" dirty="0">
              <a:solidFill>
                <a:schemeClr val="bg1"/>
              </a:solidFill>
            </a:endParaRPr>
          </a:p>
        </p:txBody>
      </p:sp>
      <p:sp>
        <p:nvSpPr>
          <p:cNvPr id="9" name="Text 7"/>
          <p:cNvSpPr/>
          <p:nvPr/>
        </p:nvSpPr>
        <p:spPr>
          <a:xfrm>
            <a:off x="4491520" y="3379589"/>
            <a:ext cx="3208753" cy="1484610"/>
          </a:xfrm>
          <a:prstGeom prst="rect">
            <a:avLst/>
          </a:prstGeom>
          <a:noFill/>
          <a:ln/>
        </p:spPr>
        <p:txBody>
          <a:bodyPr wrap="square" lIns="0" tIns="0" rIns="63192" bIns="0" rtlCol="0" anchor="t">
            <a:noAutofit/>
          </a:bodyPr>
          <a:lstStyle/>
          <a:p>
            <a:pPr marL="243840" indent="-243840" algn="r" rtl="1">
              <a:lnSpc>
                <a:spcPct val="133000"/>
              </a:lnSpc>
              <a:buSzPct val="100000"/>
              <a:buChar char="•"/>
            </a:pPr>
            <a:r>
              <a:rPr lang="ar-JO" sz="1600" b="1" dirty="0">
                <a:solidFill>
                  <a:schemeClr val="bg1"/>
                </a:solidFill>
                <a:latin typeface="WinSoft Pro Medium" pitchFamily="34" charset="0"/>
                <a:cs typeface="WinSoft Pro Medium" pitchFamily="34" charset="-120"/>
              </a:rPr>
              <a:t>التقليد</a:t>
            </a:r>
            <a:endParaRPr lang="ar-SA" sz="1600" b="1" dirty="0">
              <a:solidFill>
                <a:schemeClr val="bg1"/>
              </a:solidFill>
            </a:endParaRPr>
          </a:p>
          <a:p>
            <a:pPr marL="243840" indent="-243840" algn="r" rtl="1">
              <a:lnSpc>
                <a:spcPct val="133000"/>
              </a:lnSpc>
              <a:buSzPct val="100000"/>
              <a:buChar char="•"/>
            </a:pPr>
            <a:r>
              <a:rPr lang="ar-JO" sz="1600" b="1" dirty="0">
                <a:solidFill>
                  <a:schemeClr val="bg1"/>
                </a:solidFill>
                <a:latin typeface="WinSoft Pro Medium" pitchFamily="34" charset="0"/>
                <a:cs typeface="WinSoft Pro Medium" pitchFamily="34" charset="-120"/>
              </a:rPr>
              <a:t>المعالجة \ الأداء الموجه </a:t>
            </a:r>
            <a:endParaRPr lang="ar-SA" sz="1600" b="1" dirty="0">
              <a:solidFill>
                <a:schemeClr val="bg1"/>
              </a:solidFill>
            </a:endParaRPr>
          </a:p>
          <a:p>
            <a:pPr marL="243840" indent="-243840" algn="r" rtl="1">
              <a:lnSpc>
                <a:spcPct val="133000"/>
              </a:lnSpc>
              <a:buSzPct val="100000"/>
              <a:buChar char="•"/>
            </a:pPr>
            <a:r>
              <a:rPr lang="ar-JO" sz="1600" b="1" dirty="0">
                <a:solidFill>
                  <a:schemeClr val="bg1"/>
                </a:solidFill>
                <a:latin typeface="WinSoft Pro Medium" pitchFamily="34" charset="0"/>
                <a:cs typeface="WinSoft Pro Medium" pitchFamily="34" charset="-120"/>
              </a:rPr>
              <a:t>الدقة </a:t>
            </a:r>
            <a:endParaRPr lang="ar-SA" sz="1600" b="1" dirty="0">
              <a:solidFill>
                <a:schemeClr val="bg1"/>
              </a:solidFill>
            </a:endParaRPr>
          </a:p>
          <a:p>
            <a:pPr marL="243840" indent="-243840" algn="r" rtl="1">
              <a:lnSpc>
                <a:spcPct val="133000"/>
              </a:lnSpc>
              <a:buSzPct val="100000"/>
              <a:buChar char="•"/>
            </a:pPr>
            <a:r>
              <a:rPr lang="ar-JO" sz="1600" b="1" dirty="0">
                <a:solidFill>
                  <a:schemeClr val="bg1"/>
                </a:solidFill>
                <a:latin typeface="WinSoft Pro Medium" pitchFamily="34" charset="0"/>
                <a:cs typeface="WinSoft Pro Medium" pitchFamily="34" charset="-120"/>
              </a:rPr>
              <a:t>الترابط</a:t>
            </a:r>
            <a:endParaRPr lang="ar-SA" sz="1600" b="1" dirty="0">
              <a:solidFill>
                <a:schemeClr val="bg1"/>
              </a:solidFill>
            </a:endParaRPr>
          </a:p>
          <a:p>
            <a:pPr marL="243840" indent="-243840" algn="r" rtl="1">
              <a:lnSpc>
                <a:spcPct val="133000"/>
              </a:lnSpc>
              <a:buSzPct val="100000"/>
              <a:buChar char="•"/>
            </a:pPr>
            <a:r>
              <a:rPr lang="ar-JO" sz="1600" b="1" dirty="0">
                <a:solidFill>
                  <a:schemeClr val="bg1"/>
                </a:solidFill>
                <a:latin typeface="WinSoft Pro Medium" pitchFamily="34" charset="0"/>
                <a:cs typeface="WinSoft Pro Medium" pitchFamily="34" charset="-120"/>
              </a:rPr>
              <a:t>التلقائية</a:t>
            </a:r>
            <a:endParaRPr lang="ar-SA" sz="1600" b="1" dirty="0">
              <a:solidFill>
                <a:schemeClr val="bg1"/>
              </a:solidFill>
            </a:endParaRPr>
          </a:p>
        </p:txBody>
      </p:sp>
      <p:sp>
        <p:nvSpPr>
          <p:cNvPr id="10" name="Shape 8"/>
          <p:cNvSpPr/>
          <p:nvPr/>
        </p:nvSpPr>
        <p:spPr>
          <a:xfrm>
            <a:off x="632008" y="2860774"/>
            <a:ext cx="3537258" cy="2475706"/>
          </a:xfrm>
          <a:prstGeom prst="roundRect">
            <a:avLst>
              <a:gd name="adj" fmla="val 9572"/>
            </a:avLst>
          </a:prstGeom>
          <a:solidFill>
            <a:srgbClr val="00AEEF"/>
          </a:solidFill>
          <a:ln w="6350">
            <a:solidFill>
              <a:srgbClr val="0094D5"/>
            </a:solidFill>
            <a:prstDash val="solid"/>
          </a:ln>
        </p:spPr>
        <p:txBody>
          <a:bodyPr/>
          <a:lstStyle/>
          <a:p>
            <a:endParaRPr lang="en-US"/>
          </a:p>
        </p:txBody>
      </p:sp>
      <p:sp>
        <p:nvSpPr>
          <p:cNvPr id="11" name="Text 9"/>
          <p:cNvSpPr/>
          <p:nvPr/>
        </p:nvSpPr>
        <p:spPr>
          <a:xfrm>
            <a:off x="796310" y="3025080"/>
            <a:ext cx="3208654"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المجال الوجداني/السلوكي</a:t>
            </a:r>
            <a:endParaRPr lang="ar-SA" sz="2400" dirty="0">
              <a:solidFill>
                <a:schemeClr val="bg1"/>
              </a:solidFill>
            </a:endParaRPr>
          </a:p>
        </p:txBody>
      </p:sp>
      <p:sp>
        <p:nvSpPr>
          <p:cNvPr id="12" name="Text 10"/>
          <p:cNvSpPr/>
          <p:nvPr/>
        </p:nvSpPr>
        <p:spPr>
          <a:xfrm>
            <a:off x="796310" y="3379589"/>
            <a:ext cx="3208654" cy="1792585"/>
          </a:xfrm>
          <a:prstGeom prst="rect">
            <a:avLst/>
          </a:prstGeom>
          <a:noFill/>
          <a:ln/>
        </p:spPr>
        <p:txBody>
          <a:bodyPr wrap="square" lIns="0" tIns="0" rIns="63192" bIns="0" rtlCol="0" anchor="t">
            <a:noAutofit/>
          </a:bodyPr>
          <a:lstStyle/>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الالتزام بالسلامة.</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المهنية.</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التعاون.</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المسؤولية.</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احترام الآخرين.</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المحافظة على الأدوات.</a:t>
            </a:r>
            <a:endParaRPr lang="ar-SA" sz="1600" b="1" dirty="0">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382531"/>
            <a:ext cx="10927878" cy="519609"/>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النشاط</a:t>
            </a:r>
            <a:r>
              <a:rPr lang="en-US" altLang="en-US" sz="2800" b="1" dirty="0">
                <a:solidFill>
                  <a:srgbClr val="2E3C4E"/>
                </a:solidFill>
                <a:latin typeface="GE SS Two Light" pitchFamily="34" charset="0"/>
                <a:ea typeface="GE SS Two Light" pitchFamily="34" charset="-122"/>
                <a:cs typeface="GE SS Two Light" pitchFamily="34" charset="-120"/>
              </a:rPr>
              <a:t>_</a:t>
            </a:r>
            <a:r>
              <a:rPr lang="en-US" altLang="en-US" sz="2800" b="1" dirty="0">
                <a:solidFill>
                  <a:srgbClr val="2E3C4E"/>
                </a:solidFill>
                <a:latin typeface="Myriad"/>
                <a:ea typeface="GE SS Two Light" pitchFamily="34" charset="-122"/>
                <a:cs typeface="GE SS Two Light" pitchFamily="34" charset="-120"/>
              </a:rPr>
              <a:t>1.1 </a:t>
            </a:r>
            <a:endParaRPr lang="ar-SA" sz="2800" dirty="0"/>
          </a:p>
        </p:txBody>
      </p:sp>
      <p:sp>
        <p:nvSpPr>
          <p:cNvPr id="3" name="Text 1"/>
          <p:cNvSpPr/>
          <p:nvPr/>
        </p:nvSpPr>
        <p:spPr>
          <a:xfrm>
            <a:off x="-1364132" y="388620"/>
            <a:ext cx="10965331" cy="582099"/>
          </a:xfrm>
          <a:prstGeom prst="rect">
            <a:avLst/>
          </a:prstGeom>
          <a:noFill/>
          <a:ln/>
        </p:spPr>
        <p:txBody>
          <a:bodyPr wrap="none" lIns="0" tIns="0" rIns="0" bIns="0" rtlCol="0" anchor="t"/>
          <a:lstStyle/>
          <a:p>
            <a:pPr algn="r" rtl="1">
              <a:lnSpc>
                <a:spcPct val="104000"/>
              </a:lnSpc>
            </a:pPr>
            <a:r>
              <a:rPr lang="ar-JO" sz="2800" dirty="0">
                <a:solidFill>
                  <a:srgbClr val="2E3C4E"/>
                </a:solidFill>
                <a:latin typeface="GE SS Two Light" pitchFamily="34" charset="0"/>
                <a:ea typeface="GE SS Two Light" pitchFamily="34" charset="-122"/>
                <a:cs typeface="GE SS Two Light" pitchFamily="34" charset="-120"/>
              </a:rPr>
              <a:t>مستويات كراثول </a:t>
            </a:r>
            <a:endParaRPr lang="ar-SA" sz="2800" dirty="0">
              <a:solidFill>
                <a:srgbClr val="2E3C4E"/>
              </a:solidFill>
              <a:latin typeface="GE SS Two Light" pitchFamily="34" charset="0"/>
              <a:ea typeface="GE SS Two Light" pitchFamily="34" charset="-122"/>
              <a:cs typeface="GE SS Two Light" pitchFamily="34" charset="-120"/>
            </a:endParaRPr>
          </a:p>
        </p:txBody>
      </p:sp>
      <p:sp>
        <p:nvSpPr>
          <p:cNvPr id="4" name="Rectangle 3"/>
          <p:cNvSpPr/>
          <p:nvPr/>
        </p:nvSpPr>
        <p:spPr>
          <a:xfrm>
            <a:off x="2445723" y="932194"/>
            <a:ext cx="9248045" cy="587853"/>
          </a:xfrm>
          <a:prstGeom prst="rect">
            <a:avLst/>
          </a:prstGeom>
        </p:spPr>
        <p:txBody>
          <a:bodyPr wrap="square">
            <a:spAutoFit/>
          </a:bodyPr>
          <a:lstStyle/>
          <a:p>
            <a:pPr lvl="0" algn="just" rtl="1">
              <a:lnSpc>
                <a:spcPct val="115000"/>
              </a:lnSpc>
              <a:spcAft>
                <a:spcPts val="500"/>
              </a:spcAft>
            </a:pPr>
            <a:r>
              <a:rPr lang="ar-SA" sz="2800" dirty="0">
                <a:solidFill>
                  <a:srgbClr val="2E3C4E"/>
                </a:solidFill>
                <a:latin typeface="GE SS Two Light" pitchFamily="34" charset="0"/>
                <a:ea typeface="GE SS Two Light" pitchFamily="34" charset="-122"/>
                <a:cs typeface="GE SS Two Light" pitchFamily="34" charset="-120"/>
              </a:rPr>
              <a:t>تُستخدم مستويات كراثوول لتتبع تطور القيم والسلوك المهني</a:t>
            </a:r>
            <a:r>
              <a:rPr lang="ar-SA" sz="1400" dirty="0">
                <a:latin typeface="Arial" panose="020B0604020202020204" pitchFamily="34" charset="0"/>
                <a:ea typeface="Arial" panose="020B0604020202020204" pitchFamily="34" charset="0"/>
              </a:rPr>
              <a:t>:</a:t>
            </a:r>
            <a:endParaRPr lang="en-US" sz="1200" dirty="0">
              <a:effectLst/>
              <a:latin typeface="Arial" panose="020B0604020202020204" pitchFamily="34" charset="0"/>
              <a:ea typeface="Arial" panose="020B0604020202020204" pitchFamily="34" charset="0"/>
            </a:endParaRPr>
          </a:p>
        </p:txBody>
      </p:sp>
      <p:graphicFrame>
        <p:nvGraphicFramePr>
          <p:cNvPr id="7" name="Table 0"/>
          <p:cNvGraphicFramePr>
            <a:graphicFrameLocks noGrp="1"/>
          </p:cNvGraphicFramePr>
          <p:nvPr>
            <p:extLst>
              <p:ext uri="{D42A27DB-BD31-4B8C-83A1-F6EECF244321}">
                <p14:modId xmlns:p14="http://schemas.microsoft.com/office/powerpoint/2010/main" val="4091254695"/>
              </p:ext>
            </p:extLst>
          </p:nvPr>
        </p:nvGraphicFramePr>
        <p:xfrm>
          <a:off x="332509" y="1629737"/>
          <a:ext cx="11461497" cy="5078067"/>
        </p:xfrm>
        <a:graphic>
          <a:graphicData uri="http://schemas.openxmlformats.org/drawingml/2006/table">
            <a:tbl>
              <a:tblPr/>
              <a:tblGrid>
                <a:gridCol w="3952272">
                  <a:extLst>
                    <a:ext uri="{9D8B030D-6E8A-4147-A177-3AD203B41FA5}">
                      <a16:colId xmlns:a16="http://schemas.microsoft.com/office/drawing/2014/main" val="20001"/>
                    </a:ext>
                  </a:extLst>
                </a:gridCol>
                <a:gridCol w="2977447">
                  <a:extLst>
                    <a:ext uri="{9D8B030D-6E8A-4147-A177-3AD203B41FA5}">
                      <a16:colId xmlns:a16="http://schemas.microsoft.com/office/drawing/2014/main" val="20002"/>
                    </a:ext>
                  </a:extLst>
                </a:gridCol>
                <a:gridCol w="3101917">
                  <a:extLst>
                    <a:ext uri="{9D8B030D-6E8A-4147-A177-3AD203B41FA5}">
                      <a16:colId xmlns:a16="http://schemas.microsoft.com/office/drawing/2014/main" val="20003"/>
                    </a:ext>
                  </a:extLst>
                </a:gridCol>
                <a:gridCol w="1429861">
                  <a:extLst>
                    <a:ext uri="{9D8B030D-6E8A-4147-A177-3AD203B41FA5}">
                      <a16:colId xmlns:a16="http://schemas.microsoft.com/office/drawing/2014/main" val="20004"/>
                    </a:ext>
                  </a:extLst>
                </a:gridCol>
              </a:tblGrid>
              <a:tr h="376287">
                <a:tc>
                  <a:txBody>
                    <a:bodyPr/>
                    <a:lstStyle/>
                    <a:p>
                      <a:pPr marL="0" indent="0" algn="r" rtl="1">
                        <a:buNone/>
                      </a:pPr>
                      <a:r>
                        <a:rPr lang="en-US" sz="2400" kern="1200" dirty="0">
                          <a:solidFill>
                            <a:schemeClr val="bg1"/>
                          </a:solidFill>
                          <a:latin typeface="WinSoft Pro Medium" pitchFamily="34" charset="0"/>
                          <a:ea typeface="WinSoft Pro Medium" pitchFamily="34" charset="-122"/>
                          <a:cs typeface="WinSoft Pro Medium" pitchFamily="34" charset="-120"/>
                        </a:rPr>
                        <a:t>مستوى المطابقة</a:t>
                      </a: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kern="1200" dirty="0">
                          <a:solidFill>
                            <a:schemeClr val="bg1"/>
                          </a:solidFill>
                          <a:latin typeface="WinSoft Pro Medium" pitchFamily="34" charset="0"/>
                          <a:ea typeface="WinSoft Pro Medium" pitchFamily="34" charset="-122"/>
                          <a:cs typeface="WinSoft Pro Medium" pitchFamily="34" charset="-120"/>
                        </a:rPr>
                        <a:t>بيانات الباحث الموثقة</a:t>
                      </a: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kern="1200" dirty="0">
                          <a:solidFill>
                            <a:schemeClr val="bg1"/>
                          </a:solidFill>
                          <a:latin typeface="WinSoft Pro Medium" pitchFamily="34" charset="0"/>
                          <a:ea typeface="WinSoft Pro Medium" pitchFamily="34" charset="-122"/>
                          <a:cs typeface="WinSoft Pro Medium" pitchFamily="34" charset="-120"/>
                        </a:rPr>
                        <a:t>متطلبات الوظيفة</a:t>
                      </a: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ar-JO" sz="2400" kern="1200" dirty="0">
                          <a:solidFill>
                            <a:schemeClr val="bg1"/>
                          </a:solidFill>
                          <a:latin typeface="WinSoft Pro Medium" pitchFamily="34" charset="0"/>
                          <a:ea typeface="WinSoft Pro Medium" pitchFamily="34" charset="-122"/>
                          <a:cs typeface="WinSoft Pro Medium" pitchFamily="34" charset="-120"/>
                        </a:rPr>
                        <a:t>المستوى </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793099">
                <a:tc>
                  <a:txBody>
                    <a:bodyPr/>
                    <a:lstStyle/>
                    <a:p>
                      <a:pPr marL="0" indent="0" algn="r" rtl="1">
                        <a:buFont typeface="Arial" panose="020B0604020202020204" pitchFamily="34" charset="0"/>
                        <a:buNone/>
                      </a:pPr>
                      <a:r>
                        <a:rPr lang="ar-SA" sz="1800" b="1" kern="1200" dirty="0">
                          <a:solidFill>
                            <a:srgbClr val="384653"/>
                          </a:solidFill>
                          <a:latin typeface="WinSoft Pro Medium" pitchFamily="34" charset="0"/>
                          <a:ea typeface="WinSoft Pro Medium" pitchFamily="34" charset="-122"/>
                          <a:cs typeface="WinSoft Pro Medium" pitchFamily="34" charset="-120"/>
                        </a:rPr>
                        <a:t>بالاستماع لشرح السلامة المهنية قبل دخول ورشالالتزامة الميكانيكا.</a:t>
                      </a:r>
                      <a:endParaRPr lang="en-US" sz="1800" b="1" kern="1200" dirty="0">
                        <a:solidFill>
                          <a:srgbClr val="384653"/>
                        </a:solidFill>
                        <a:latin typeface="WinSoft Pro Medium" pitchFamily="34" charset="0"/>
                        <a:ea typeface="WinSoft Pro Medium" pitchFamily="34" charset="-122"/>
                        <a:cs typeface="WinSoft Pro Medium" pitchFamily="34" charset="-120"/>
                      </a:endParaRPr>
                    </a:p>
                    <a:p>
                      <a:pPr marL="0" indent="0" algn="r" rtl="1">
                        <a:buFont typeface="Arial" panose="020B0604020202020204" pitchFamily="34" charset="0"/>
                        <a:buNone/>
                      </a:pPr>
                      <a:r>
                        <a:rPr lang="ar-SA" sz="1800" b="1" kern="1200" dirty="0">
                          <a:solidFill>
                            <a:srgbClr val="384653"/>
                          </a:solidFill>
                          <a:latin typeface="WinSoft Pro Medium" pitchFamily="34" charset="0"/>
                          <a:ea typeface="WinSoft Pro Medium" pitchFamily="34" charset="-122"/>
                          <a:cs typeface="WinSoft Pro Medium" pitchFamily="34" charset="-120"/>
                        </a:rPr>
                        <a:t>متابعة خطوات تشغيل الآلات بدقة.</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يستمع، يتابع، يلاحظ، يتقبل، يشاهد.</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الانتباه والوعي لوجود تعليمات أو معايير سلامة معينة.</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1" kern="1200" dirty="0" err="1">
                          <a:solidFill>
                            <a:srgbClr val="384653"/>
                          </a:solidFill>
                          <a:latin typeface="WinSoft Pro Medium" pitchFamily="34" charset="0"/>
                          <a:ea typeface="WinSoft Pro Medium" pitchFamily="34" charset="-122"/>
                          <a:cs typeface="WinSoft Pro Medium" pitchFamily="34" charset="-120"/>
                        </a:rPr>
                        <a:t>ال</a:t>
                      </a:r>
                      <a:r>
                        <a:rPr lang="ar-JO" sz="1800" b="1" kern="1200" dirty="0">
                          <a:solidFill>
                            <a:srgbClr val="384653"/>
                          </a:solidFill>
                          <a:latin typeface="WinSoft Pro Medium" pitchFamily="34" charset="0"/>
                          <a:ea typeface="WinSoft Pro Medium" pitchFamily="34" charset="-122"/>
                          <a:cs typeface="WinSoft Pro Medium" pitchFamily="34" charset="-120"/>
                        </a:rPr>
                        <a:t>استقبال </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917989">
                <a:tc>
                  <a:txBody>
                    <a:bodyPr/>
                    <a:lstStyle/>
                    <a:p>
                      <a:pPr marL="0" indent="0" algn="r" rtl="1">
                        <a:buFont typeface="Arial" panose="020B0604020202020204" pitchFamily="34" charset="0"/>
                        <a:buNone/>
                      </a:pPr>
                      <a:r>
                        <a:rPr lang="ar-SA" sz="1800" b="1" kern="1200" dirty="0">
                          <a:solidFill>
                            <a:srgbClr val="384653"/>
                          </a:solidFill>
                          <a:latin typeface="WinSoft Pro Medium" pitchFamily="34" charset="0"/>
                          <a:ea typeface="WinSoft Pro Medium" pitchFamily="34" charset="-122"/>
                          <a:cs typeface="WinSoft Pro Medium" pitchFamily="34" charset="-120"/>
                        </a:rPr>
                        <a:t>ارتداء معدات الوقاية الشخصية دون تذكير.</a:t>
                      </a:r>
                      <a:endParaRPr lang="en-US" sz="1800" b="1" kern="1200" dirty="0">
                        <a:solidFill>
                          <a:srgbClr val="384653"/>
                        </a:solidFill>
                        <a:latin typeface="WinSoft Pro Medium" pitchFamily="34" charset="0"/>
                        <a:ea typeface="WinSoft Pro Medium" pitchFamily="34" charset="-122"/>
                        <a:cs typeface="WinSoft Pro Medium" pitchFamily="34" charset="-120"/>
                      </a:endParaRPr>
                    </a:p>
                    <a:p>
                      <a:pPr marL="0" indent="0" algn="r" rtl="1">
                        <a:buFont typeface="Arial" panose="020B0604020202020204" pitchFamily="34" charset="0"/>
                        <a:buNone/>
                      </a:pPr>
                      <a:r>
                        <a:rPr lang="ar-SA" sz="1800" b="1" kern="1200" dirty="0">
                          <a:solidFill>
                            <a:srgbClr val="384653"/>
                          </a:solidFill>
                          <a:latin typeface="WinSoft Pro Medium" pitchFamily="34" charset="0"/>
                          <a:ea typeface="WinSoft Pro Medium" pitchFamily="34" charset="-122"/>
                          <a:cs typeface="WinSoft Pro Medium" pitchFamily="34" charset="-120"/>
                        </a:rPr>
                        <a:t> المشاركة في تنظيف منطقة العمل بعد انتهاء الورشة.</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يطبق، يلتزم، يشارك، يجيب، يمتثل.</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المشاركة الفعالة والتفاعل الإيجابي مع التوجيهات.</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1" kern="1200" dirty="0" err="1">
                          <a:solidFill>
                            <a:srgbClr val="384653"/>
                          </a:solidFill>
                          <a:latin typeface="WinSoft Pro Medium" pitchFamily="34" charset="0"/>
                          <a:ea typeface="WinSoft Pro Medium" pitchFamily="34" charset="-122"/>
                          <a:cs typeface="WinSoft Pro Medium" pitchFamily="34" charset="-120"/>
                        </a:rPr>
                        <a:t>ال</a:t>
                      </a:r>
                      <a:r>
                        <a:rPr lang="ar-JO" sz="1800" b="1" kern="1200" dirty="0">
                          <a:solidFill>
                            <a:srgbClr val="384653"/>
                          </a:solidFill>
                          <a:latin typeface="WinSoft Pro Medium" pitchFamily="34" charset="0"/>
                          <a:ea typeface="WinSoft Pro Medium" pitchFamily="34" charset="-122"/>
                          <a:cs typeface="WinSoft Pro Medium" pitchFamily="34" charset="-120"/>
                        </a:rPr>
                        <a:t>استجابة </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917989">
                <a:tc>
                  <a:txBody>
                    <a:bodyPr/>
                    <a:lstStyle/>
                    <a:p>
                      <a:pPr marL="0" indent="0" algn="r" rtl="1">
                        <a:buFont typeface="Arial" panose="020B0604020202020204" pitchFamily="34" charset="0"/>
                        <a:buNone/>
                      </a:pPr>
                      <a:r>
                        <a:rPr lang="ar-SA" sz="1800" b="1" kern="1200" dirty="0">
                          <a:solidFill>
                            <a:srgbClr val="384653"/>
                          </a:solidFill>
                          <a:latin typeface="WinSoft Pro Medium" pitchFamily="34" charset="0"/>
                          <a:ea typeface="WinSoft Pro Medium" pitchFamily="34" charset="-122"/>
                          <a:cs typeface="WinSoft Pro Medium" pitchFamily="34" charset="-120"/>
                        </a:rPr>
                        <a:t>اقتراح تحسين إجراءات السلامة داخل ورشة اللحام.</a:t>
                      </a:r>
                      <a:endParaRPr lang="en-US" sz="1800" b="1" kern="1200" dirty="0">
                        <a:solidFill>
                          <a:srgbClr val="384653"/>
                        </a:solidFill>
                        <a:latin typeface="WinSoft Pro Medium" pitchFamily="34" charset="0"/>
                        <a:ea typeface="WinSoft Pro Medium" pitchFamily="34" charset="-122"/>
                        <a:cs typeface="WinSoft Pro Medium" pitchFamily="34" charset="-120"/>
                      </a:endParaRPr>
                    </a:p>
                    <a:p>
                      <a:pPr marL="0" indent="0" algn="r" rtl="1">
                        <a:buFont typeface="Arial" panose="020B0604020202020204" pitchFamily="34" charset="0"/>
                        <a:buNone/>
                      </a:pPr>
                      <a:r>
                        <a:rPr lang="ar-SA" sz="1800" b="1" kern="1200" dirty="0">
                          <a:solidFill>
                            <a:srgbClr val="384653"/>
                          </a:solidFill>
                          <a:latin typeface="WinSoft Pro Medium" pitchFamily="34" charset="0"/>
                          <a:ea typeface="WinSoft Pro Medium" pitchFamily="34" charset="-122"/>
                          <a:cs typeface="WinSoft Pro Medium" pitchFamily="34" charset="-120"/>
                        </a:rPr>
                        <a:t> التمسك بمعايير الجودة حتى تحت ضغط الوقت.</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يدعم، يدافع، يختار، يفضل، يوصي.</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إعطاء قيمة للسلوك أو المبدأ المهني والإيمان بأهميته.</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1800" b="1" kern="1200" dirty="0">
                          <a:solidFill>
                            <a:srgbClr val="384653"/>
                          </a:solidFill>
                          <a:latin typeface="WinSoft Pro Medium" pitchFamily="34" charset="0"/>
                          <a:ea typeface="WinSoft Pro Medium" pitchFamily="34" charset="-122"/>
                          <a:cs typeface="WinSoft Pro Medium" pitchFamily="34" charset="-120"/>
                        </a:rPr>
                        <a:t>التقييم </a:t>
                      </a:r>
                      <a:r>
                        <a:rPr lang="en-US" sz="1800" b="1" kern="1200" dirty="0">
                          <a:solidFill>
                            <a:srgbClr val="384653"/>
                          </a:solidFill>
                          <a:latin typeface="WinSoft Pro Medium" pitchFamily="34" charset="0"/>
                          <a:ea typeface="WinSoft Pro Medium" pitchFamily="34" charset="-122"/>
                          <a:cs typeface="WinSoft Pro Medium" pitchFamily="34" charset="-120"/>
                        </a:rPr>
                        <a:t>/</a:t>
                      </a:r>
                      <a:r>
                        <a:rPr lang="ar-JO" sz="1800" b="1" kern="1200" dirty="0">
                          <a:solidFill>
                            <a:srgbClr val="384653"/>
                          </a:solidFill>
                          <a:latin typeface="WinSoft Pro Medium" pitchFamily="34" charset="0"/>
                          <a:ea typeface="WinSoft Pro Medium" pitchFamily="34" charset="-122"/>
                          <a:cs typeface="WinSoft Pro Medium" pitchFamily="34" charset="-120"/>
                        </a:rPr>
                        <a:t>التقدير </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917989">
                <a:tc>
                  <a:txBody>
                    <a:bodyPr/>
                    <a:lstStyle/>
                    <a:p>
                      <a:pPr marL="0" indent="0" algn="r" rtl="1">
                        <a:buFont typeface="Arial" panose="020B0604020202020204" pitchFamily="34" charset="0"/>
                        <a:buNone/>
                      </a:pPr>
                      <a:r>
                        <a:rPr lang="ar-SA" sz="1800" b="1" kern="1200" dirty="0">
                          <a:solidFill>
                            <a:srgbClr val="384653"/>
                          </a:solidFill>
                          <a:latin typeface="WinSoft Pro Medium" pitchFamily="34" charset="0"/>
                          <a:ea typeface="WinSoft Pro Medium" pitchFamily="34" charset="-122"/>
                          <a:cs typeface="WinSoft Pro Medium" pitchFamily="34" charset="-120"/>
                        </a:rPr>
                        <a:t> الموازنة بين سرعة الإنجاز ودقة الصيانة الفنية.</a:t>
                      </a:r>
                      <a:endParaRPr lang="en-US" sz="1800" b="1" kern="1200" dirty="0">
                        <a:solidFill>
                          <a:srgbClr val="384653"/>
                        </a:solidFill>
                        <a:latin typeface="WinSoft Pro Medium" pitchFamily="34" charset="0"/>
                        <a:ea typeface="WinSoft Pro Medium" pitchFamily="34" charset="-122"/>
                        <a:cs typeface="WinSoft Pro Medium" pitchFamily="34" charset="-120"/>
                      </a:endParaRPr>
                    </a:p>
                    <a:p>
                      <a:pPr marL="0" indent="0" algn="r" rtl="1">
                        <a:buFont typeface="Arial" panose="020B0604020202020204" pitchFamily="34" charset="0"/>
                        <a:buNone/>
                      </a:pPr>
                      <a:r>
                        <a:rPr lang="ar-SA" sz="1800" b="1" kern="1200" dirty="0">
                          <a:solidFill>
                            <a:srgbClr val="384653"/>
                          </a:solidFill>
                          <a:latin typeface="WinSoft Pro Medium" pitchFamily="34" charset="0"/>
                          <a:ea typeface="WinSoft Pro Medium" pitchFamily="34" charset="-122"/>
                          <a:cs typeface="WinSoft Pro Medium" pitchFamily="34" charset="-120"/>
                        </a:rPr>
                        <a:t> تنظيم جدول صيانة وقائية للمعدات في خط الإنتاج.</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ينظم، يرتب، يوفق، يخطط، يدمج.</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الجمع بين القيم المختلفة وحل الصراعات بينها وبناء نظام قيَمي.</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1" kern="1200" dirty="0" err="1">
                          <a:solidFill>
                            <a:srgbClr val="384653"/>
                          </a:solidFill>
                          <a:latin typeface="WinSoft Pro Medium" pitchFamily="34" charset="0"/>
                          <a:ea typeface="WinSoft Pro Medium" pitchFamily="34" charset="-122"/>
                          <a:cs typeface="WinSoft Pro Medium" pitchFamily="34" charset="-120"/>
                        </a:rPr>
                        <a:t>الت</a:t>
                      </a:r>
                      <a:r>
                        <a:rPr lang="ar-JO" sz="1800" b="1" kern="1200" dirty="0">
                          <a:solidFill>
                            <a:srgbClr val="384653"/>
                          </a:solidFill>
                          <a:latin typeface="WinSoft Pro Medium" pitchFamily="34" charset="0"/>
                          <a:ea typeface="WinSoft Pro Medium" pitchFamily="34" charset="-122"/>
                          <a:cs typeface="WinSoft Pro Medium" pitchFamily="34" charset="-120"/>
                        </a:rPr>
                        <a:t>نظيم </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1053448">
                <a:tc>
                  <a:txBody>
                    <a:bodyPr/>
                    <a:lstStyle/>
                    <a:p>
                      <a:pPr marL="0" indent="0" algn="r" rtl="1">
                        <a:buFont typeface="Arial" panose="020B0604020202020204" pitchFamily="34" charset="0"/>
                        <a:buNone/>
                      </a:pPr>
                      <a:r>
                        <a:rPr lang="ar-SA" sz="1600" b="1" kern="1200" dirty="0">
                          <a:solidFill>
                            <a:schemeClr val="tx1"/>
                          </a:solidFill>
                          <a:effectLst/>
                          <a:latin typeface="+mn-lt"/>
                          <a:ea typeface="+mn-ea"/>
                          <a:cs typeface="+mn-cs"/>
                        </a:rPr>
                        <a:t> </a:t>
                      </a:r>
                      <a:r>
                        <a:rPr lang="ar-SA" sz="1800" b="1" kern="1200" dirty="0">
                          <a:solidFill>
                            <a:srgbClr val="384653"/>
                          </a:solidFill>
                          <a:latin typeface="WinSoft Pro Medium" pitchFamily="34" charset="0"/>
                          <a:ea typeface="WinSoft Pro Medium" pitchFamily="34" charset="-122"/>
                          <a:cs typeface="WinSoft Pro Medium" pitchFamily="34" charset="-120"/>
                        </a:rPr>
                        <a:t>إظهار سلوك مهني محترف ومستدام كفني نموذج يُحتذى به.</a:t>
                      </a:r>
                      <a:endParaRPr lang="en-US" sz="1800" b="1" kern="1200" dirty="0">
                        <a:solidFill>
                          <a:srgbClr val="384653"/>
                        </a:solidFill>
                        <a:latin typeface="WinSoft Pro Medium" pitchFamily="34" charset="0"/>
                        <a:ea typeface="WinSoft Pro Medium" pitchFamily="34" charset="-122"/>
                        <a:cs typeface="WinSoft Pro Medium" pitchFamily="34" charset="-120"/>
                      </a:endParaRPr>
                    </a:p>
                    <a:p>
                      <a:pPr marL="0" indent="0" algn="r" rtl="1">
                        <a:buFont typeface="Arial" panose="020B0604020202020204" pitchFamily="34" charset="0"/>
                        <a:buNone/>
                      </a:pPr>
                      <a:r>
                        <a:rPr lang="ar-SA" sz="1800" b="1" kern="1200" dirty="0">
                          <a:solidFill>
                            <a:srgbClr val="384653"/>
                          </a:solidFill>
                          <a:latin typeface="WinSoft Pro Medium" pitchFamily="34" charset="0"/>
                          <a:ea typeface="WinSoft Pro Medium" pitchFamily="34" charset="-122"/>
                          <a:cs typeface="WinSoft Pro Medium" pitchFamily="34" charset="-120"/>
                        </a:rPr>
                        <a:t> تطبيق أخلاقيات المهنة وصيانة الأجهزة بأمانة مطلقة</a:t>
                      </a:r>
                      <a:r>
                        <a:rPr lang="ar-SA" sz="1600" b="1" kern="1200" dirty="0">
                          <a:solidFill>
                            <a:schemeClr val="tx1"/>
                          </a:solidFill>
                          <a:effectLst/>
                          <a:latin typeface="+mn-lt"/>
                          <a:ea typeface="+mn-ea"/>
                          <a:cs typeface="+mn-cs"/>
                        </a:rPr>
                        <a:t>.</a:t>
                      </a:r>
                      <a:endParaRPr lang="en-US" sz="1800" b="1"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يلتزم دائماً، يمارس، يؤثر، ينضبط، يوجه.</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تحول السلوك المهني إلى ثقافة وشخصية ثابتة ومستمرة</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1800" b="1" dirty="0">
                          <a:solidFill>
                            <a:srgbClr val="384653"/>
                          </a:solidFill>
                          <a:latin typeface="WinSoft Pro" pitchFamily="34" charset="0"/>
                          <a:ea typeface="WinSoft Pro" charset="0"/>
                          <a:cs typeface="WinSoft Pro" pitchFamily="34" charset="-120"/>
                        </a:rPr>
                        <a:t>التوصيف</a:t>
                      </a:r>
                      <a:r>
                        <a:rPr lang="en-US" sz="1800" b="1" dirty="0">
                          <a:solidFill>
                            <a:srgbClr val="384653"/>
                          </a:solidFill>
                          <a:latin typeface="WinSoft Pro" pitchFamily="34" charset="0"/>
                          <a:ea typeface="WinSoft Pro" charset="0"/>
                          <a:cs typeface="WinSoft Pro" pitchFamily="34" charset="-120"/>
                        </a:rPr>
                        <a:t>/</a:t>
                      </a:r>
                      <a:r>
                        <a:rPr lang="ar-JO" sz="1800" b="1" dirty="0">
                          <a:solidFill>
                            <a:srgbClr val="384653"/>
                          </a:solidFill>
                          <a:latin typeface="WinSoft Pro" pitchFamily="34" charset="0"/>
                          <a:ea typeface="WinSoft Pro" charset="0"/>
                          <a:cs typeface="WinSoft Pro" pitchFamily="34" charset="-120"/>
                        </a:rPr>
                        <a:t>التجسيد</a:t>
                      </a:r>
                      <a:r>
                        <a:rPr lang="ar-JO" sz="1800" b="1" baseline="0" dirty="0">
                          <a:solidFill>
                            <a:srgbClr val="384653"/>
                          </a:solidFill>
                          <a:latin typeface="WinSoft Pro" pitchFamily="34" charset="0"/>
                          <a:ea typeface="WinSoft Pro" charset="0"/>
                          <a:cs typeface="WinSoft Pro" pitchFamily="34" charset="-120"/>
                        </a:rPr>
                        <a:t> </a:t>
                      </a:r>
                      <a:endParaRPr lang="en-US" sz="1800" b="1"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946569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631908" y="977098"/>
            <a:ext cx="10927878" cy="519609"/>
          </a:xfrm>
          <a:prstGeom prst="rect">
            <a:avLst/>
          </a:prstGeom>
          <a:noFill/>
          <a:ln/>
        </p:spPr>
        <p:txBody>
          <a:bodyPr wrap="none" lIns="0" tIns="0" rIns="0" bIns="0" rtlCol="0" anchor="t"/>
          <a:lstStyle/>
          <a:p>
            <a:pPr marL="0" indent="0" algn="r" rtl="1">
              <a:lnSpc>
                <a:spcPct val="104000"/>
              </a:lnSpc>
              <a:buNone/>
            </a:pPr>
            <a:r>
              <a:rPr lang="ar-SA" altLang="en-US" sz="4400" b="1" dirty="0">
                <a:solidFill>
                  <a:srgbClr val="2E3C4E"/>
                </a:solidFill>
                <a:latin typeface="GE SS Two Light" pitchFamily="34" charset="0"/>
                <a:ea typeface="GE SS Two Light" pitchFamily="34" charset="-122"/>
                <a:cs typeface="GE SS Two Light" pitchFamily="34" charset="-120"/>
              </a:rPr>
              <a:t>النشاط</a:t>
            </a:r>
            <a:r>
              <a:rPr lang="en-US" altLang="en-US" sz="4400" b="1" dirty="0">
                <a:solidFill>
                  <a:srgbClr val="2E3C4E"/>
                </a:solidFill>
                <a:latin typeface="GE SS Two Light" pitchFamily="34" charset="0"/>
                <a:ea typeface="GE SS Two Light" pitchFamily="34" charset="-122"/>
                <a:cs typeface="GE SS Two Light" pitchFamily="34" charset="-120"/>
              </a:rPr>
              <a:t> </a:t>
            </a:r>
            <a:r>
              <a:rPr lang="en-US" altLang="en-US" sz="4400" b="1" dirty="0">
                <a:solidFill>
                  <a:srgbClr val="2E3C4E"/>
                </a:solidFill>
                <a:latin typeface="Myriad"/>
                <a:ea typeface="GE SS Two Light" pitchFamily="34" charset="-122"/>
                <a:cs typeface="GE SS Two Light" pitchFamily="34" charset="-120"/>
              </a:rPr>
              <a:t>1.1</a:t>
            </a:r>
            <a:r>
              <a:rPr lang="en-US" altLang="en-US" sz="4400" b="1" dirty="0">
                <a:solidFill>
                  <a:srgbClr val="2E3C4E"/>
                </a:solidFill>
                <a:latin typeface="GE SS Two Light" pitchFamily="34" charset="0"/>
                <a:ea typeface="GE SS Two Light" pitchFamily="34" charset="-122"/>
                <a:cs typeface="GE SS Two Light" pitchFamily="34" charset="-120"/>
              </a:rPr>
              <a:t>  </a:t>
            </a:r>
            <a:r>
              <a:rPr lang="ar-JO" altLang="en-US" sz="4400" b="1" dirty="0">
                <a:solidFill>
                  <a:srgbClr val="2E3C4E"/>
                </a:solidFill>
                <a:latin typeface="GE SS Two Light" pitchFamily="34" charset="0"/>
                <a:ea typeface="GE SS Two Light" pitchFamily="34" charset="-122"/>
                <a:cs typeface="GE SS Two Light" pitchFamily="34" charset="-120"/>
              </a:rPr>
              <a:t>  </a:t>
            </a:r>
            <a:endParaRPr lang="ar-SA" sz="4400" dirty="0"/>
          </a:p>
        </p:txBody>
      </p:sp>
      <p:sp>
        <p:nvSpPr>
          <p:cNvPr id="3" name="Text 1"/>
          <p:cNvSpPr/>
          <p:nvPr/>
        </p:nvSpPr>
        <p:spPr>
          <a:xfrm>
            <a:off x="583096" y="1775790"/>
            <a:ext cx="10976690" cy="54216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المواءمة بين ناتج التعلم والتقييم</a:t>
            </a:r>
            <a:endParaRPr lang="ar-SA" sz="4400" dirty="0"/>
          </a:p>
        </p:txBody>
      </p:sp>
      <p:sp>
        <p:nvSpPr>
          <p:cNvPr id="4" name="Shape 2"/>
          <p:cNvSpPr/>
          <p:nvPr/>
        </p:nvSpPr>
        <p:spPr>
          <a:xfrm>
            <a:off x="631908" y="2781865"/>
            <a:ext cx="10927878" cy="631825"/>
          </a:xfrm>
          <a:prstGeom prst="roundRect">
            <a:avLst>
              <a:gd name="adj" fmla="val 37505"/>
            </a:avLst>
          </a:prstGeom>
          <a:solidFill>
            <a:srgbClr val="D4E9F7"/>
          </a:solidFill>
          <a:ln/>
        </p:spPr>
        <p:txBody>
          <a:bodyPr/>
          <a:lstStyle/>
          <a:p>
            <a:endParaRPr lang="en-US"/>
          </a:p>
        </p:txBody>
      </p:sp>
      <p:pic>
        <p:nvPicPr>
          <p:cNvPr id="5" name="Image 0" descr="preencoded.png"/>
          <p:cNvPicPr>
            <a:picLocks noChangeAspect="1"/>
          </p:cNvPicPr>
          <p:nvPr/>
        </p:nvPicPr>
        <p:blipFill>
          <a:blip r:embed="rId3"/>
          <a:stretch>
            <a:fillRect/>
          </a:stretch>
        </p:blipFill>
        <p:spPr>
          <a:xfrm>
            <a:off x="789861" y="3006198"/>
            <a:ext cx="197440" cy="157956"/>
          </a:xfrm>
          <a:prstGeom prst="rect">
            <a:avLst/>
          </a:prstGeom>
        </p:spPr>
      </p:pic>
      <p:sp>
        <p:nvSpPr>
          <p:cNvPr id="6" name="Text 3"/>
          <p:cNvSpPr/>
          <p:nvPr/>
        </p:nvSpPr>
        <p:spPr>
          <a:xfrm>
            <a:off x="535669" y="2979310"/>
            <a:ext cx="10866166"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000000"/>
                </a:solidFill>
                <a:latin typeface="WinSoft Pro Medium" pitchFamily="34" charset="0"/>
                <a:ea typeface="WinSoft Pro Medium" pitchFamily="34" charset="-122"/>
                <a:cs typeface="WinSoft Pro Medium" pitchFamily="34" charset="-120"/>
              </a:rPr>
              <a:t>قاعدة أساسية: لا يمكن اختيار أداة التقييم قبل تحديد نوع التعلم والأداء الذي نريد جمع دليل عليه</a:t>
            </a:r>
            <a:r>
              <a:rPr lang="ar-SA" altLang="en-US" dirty="0">
                <a:solidFill>
                  <a:srgbClr val="000000"/>
                </a:solidFill>
                <a:latin typeface="WinSoft Pro Medium" pitchFamily="34" charset="0"/>
                <a:ea typeface="WinSoft Pro Medium" pitchFamily="34" charset="-122"/>
                <a:cs typeface="WinSoft Pro Medium" pitchFamily="34" charset="-120"/>
              </a:rPr>
              <a:t>.</a:t>
            </a:r>
            <a:endParaRPr lang="ar-SA" dirty="0"/>
          </a:p>
        </p:txBody>
      </p:sp>
      <p:sp>
        <p:nvSpPr>
          <p:cNvPr id="7" name="Text 4"/>
          <p:cNvSpPr/>
          <p:nvPr/>
        </p:nvSpPr>
        <p:spPr>
          <a:xfrm>
            <a:off x="22324" y="3710609"/>
            <a:ext cx="11493815" cy="296613"/>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مثال تطبيقي: ناتج التعلم: أن يتمكن المتدرب من توصيل دائرة كهربائية وفق المخطط</a:t>
            </a:r>
            <a:r>
              <a:rPr lang="ar-SA" altLang="en-US" sz="2000" dirty="0">
                <a:solidFill>
                  <a:srgbClr val="384653"/>
                </a:solidFill>
                <a:latin typeface="WinSoft Pro Medium" pitchFamily="34" charset="0"/>
                <a:ea typeface="WinSoft Pro Medium" pitchFamily="34" charset="-122"/>
                <a:cs typeface="WinSoft Pro Medium" pitchFamily="34" charset="-120"/>
              </a:rPr>
              <a:t>.</a:t>
            </a:r>
            <a:endParaRPr lang="ar-SA" sz="2000" dirty="0"/>
          </a:p>
        </p:txBody>
      </p:sp>
      <p:pic>
        <p:nvPicPr>
          <p:cNvPr id="8" name="Image 1"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6174824" y="4237930"/>
            <a:ext cx="5384963" cy="1702702"/>
          </a:xfrm>
          <a:prstGeom prst="rect">
            <a:avLst/>
          </a:prstGeom>
        </p:spPr>
      </p:pic>
      <p:sp>
        <p:nvSpPr>
          <p:cNvPr id="9" name="Text 5"/>
          <p:cNvSpPr/>
          <p:nvPr/>
        </p:nvSpPr>
        <p:spPr>
          <a:xfrm>
            <a:off x="6351825" y="4414937"/>
            <a:ext cx="495476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الأداة غير المناسبة</a:t>
            </a:r>
            <a:endParaRPr lang="ar-SA" sz="2400" dirty="0"/>
          </a:p>
        </p:txBody>
      </p:sp>
      <p:sp>
        <p:nvSpPr>
          <p:cNvPr id="10" name="Text 6"/>
          <p:cNvSpPr/>
          <p:nvPr/>
        </p:nvSpPr>
        <p:spPr>
          <a:xfrm>
            <a:off x="6351825" y="4769445"/>
            <a:ext cx="4954761"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سؤال كتابي فقط — لا يثبت القدرة على الأداء الفعلي</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pic>
        <p:nvPicPr>
          <p:cNvPr id="11" name="Image 2"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631908" y="4237930"/>
            <a:ext cx="5384963" cy="1702702"/>
          </a:xfrm>
          <a:prstGeom prst="rect">
            <a:avLst/>
          </a:prstGeom>
        </p:spPr>
      </p:pic>
      <p:sp>
        <p:nvSpPr>
          <p:cNvPr id="12" name="Text 7"/>
          <p:cNvSpPr/>
          <p:nvPr/>
        </p:nvSpPr>
        <p:spPr>
          <a:xfrm>
            <a:off x="808910" y="4414937"/>
            <a:ext cx="495476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الأداة المناسبة</a:t>
            </a:r>
            <a:endParaRPr lang="ar-SA" sz="2400" dirty="0"/>
          </a:p>
        </p:txBody>
      </p:sp>
      <p:sp>
        <p:nvSpPr>
          <p:cNvPr id="13" name="Text 8"/>
          <p:cNvSpPr/>
          <p:nvPr/>
        </p:nvSpPr>
        <p:spPr>
          <a:xfrm>
            <a:off x="808910" y="4769445"/>
            <a:ext cx="4954761"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ملاحظة الأداء + قائمة</a:t>
            </a:r>
            <a:r>
              <a:rPr lang="ar-JO" altLang="en-US" sz="2000" b="1" dirty="0">
                <a:solidFill>
                  <a:srgbClr val="384653"/>
                </a:solidFill>
                <a:latin typeface="WinSoft Pro Medium" pitchFamily="34" charset="0"/>
                <a:ea typeface="WinSoft Pro Medium" pitchFamily="34" charset="-122"/>
                <a:cs typeface="WinSoft Pro Medium" pitchFamily="34" charset="-120"/>
              </a:rPr>
              <a:t> رصد</a:t>
            </a:r>
            <a:r>
              <a:rPr lang="ar-SA" altLang="en-US" sz="2000" b="1" dirty="0">
                <a:solidFill>
                  <a:srgbClr val="384653"/>
                </a:solidFill>
                <a:latin typeface="WinSoft Pro Medium" pitchFamily="34" charset="0"/>
                <a:ea typeface="WinSoft Pro Medium" pitchFamily="34" charset="-122"/>
                <a:cs typeface="WinSoft Pro Medium" pitchFamily="34" charset="-120"/>
              </a:rPr>
              <a:t> تحقق + أسئلة شفهية قصيرة </a:t>
            </a:r>
            <a:endParaRPr lang="en-US"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 تجمع أدلة متعددة ومتكاملة</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7" y="1165413"/>
            <a:ext cx="10968421" cy="533726"/>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a:t>
            </a:r>
            <a:r>
              <a:rPr lang="en-US" altLang="en-US" sz="3250" b="1" dirty="0">
                <a:solidFill>
                  <a:srgbClr val="2E3C4E"/>
                </a:solidFill>
                <a:latin typeface="Myriad"/>
                <a:ea typeface="GE SS Two Light" pitchFamily="34" charset="-122"/>
                <a:cs typeface="GE SS Two Light" pitchFamily="34" charset="-120"/>
              </a:rPr>
              <a:t>1.1</a:t>
            </a:r>
            <a:endParaRPr lang="ar-SA" sz="3250" dirty="0">
              <a:latin typeface="Myriad"/>
            </a:endParaRPr>
          </a:p>
        </p:txBody>
      </p:sp>
      <p:sp>
        <p:nvSpPr>
          <p:cNvPr id="3" name="Text 1"/>
          <p:cNvSpPr/>
          <p:nvPr/>
        </p:nvSpPr>
        <p:spPr>
          <a:xfrm>
            <a:off x="631908" y="1887744"/>
            <a:ext cx="10927878" cy="519609"/>
          </a:xfrm>
          <a:prstGeom prst="rect">
            <a:avLst/>
          </a:prstGeom>
          <a:noFill/>
          <a:ln/>
        </p:spPr>
        <p:txBody>
          <a:bodyPr wrap="none" lIns="0" tIns="0" rIns="0" bIns="0" rtlCol="0" anchor="t"/>
          <a:lstStyle/>
          <a:p>
            <a:pPr marL="0" indent="0" algn="r" rtl="1">
              <a:lnSpc>
                <a:spcPct val="104000"/>
              </a:lnSpc>
              <a:buNone/>
            </a:pPr>
            <a:r>
              <a:rPr lang="ar-JO" sz="4400" b="1" dirty="0">
                <a:solidFill>
                  <a:srgbClr val="2E3C4E"/>
                </a:solidFill>
                <a:latin typeface="GE SS Two Light" pitchFamily="34" charset="0"/>
                <a:ea typeface="GE SS Two Light" pitchFamily="34" charset="-122"/>
                <a:cs typeface="GE SS Two Light" pitchFamily="34" charset="-120"/>
              </a:rPr>
              <a:t>المهمة  </a:t>
            </a:r>
            <a:endParaRPr lang="ar-SA" sz="4400" b="1" dirty="0">
              <a:solidFill>
                <a:srgbClr val="2E3C4E"/>
              </a:solidFill>
              <a:latin typeface="GE SS Two Light" pitchFamily="34" charset="0"/>
              <a:ea typeface="GE SS Two Light" pitchFamily="34" charset="-122"/>
              <a:cs typeface="GE SS Two Light" pitchFamily="34" charset="-120"/>
            </a:endParaRPr>
          </a:p>
        </p:txBody>
      </p:sp>
      <p:sp>
        <p:nvSpPr>
          <p:cNvPr id="4" name="Shape 2"/>
          <p:cNvSpPr/>
          <p:nvPr/>
        </p:nvSpPr>
        <p:spPr>
          <a:xfrm>
            <a:off x="1577788" y="2873829"/>
            <a:ext cx="9981999" cy="2720147"/>
          </a:xfrm>
          <a:prstGeom prst="roundRect">
            <a:avLst>
              <a:gd name="adj" fmla="val 19052"/>
            </a:avLst>
          </a:prstGeom>
          <a:solidFill>
            <a:srgbClr val="00AEEF"/>
          </a:solidFill>
          <a:ln w="6350">
            <a:solidFill>
              <a:srgbClr val="0094D5"/>
            </a:solidFill>
            <a:prstDash val="solid"/>
          </a:ln>
        </p:spPr>
        <p:txBody>
          <a:bodyPr/>
          <a:lstStyle/>
          <a:p>
            <a:endParaRPr lang="en-US"/>
          </a:p>
        </p:txBody>
      </p:sp>
      <p:sp>
        <p:nvSpPr>
          <p:cNvPr id="5" name="Text 4"/>
          <p:cNvSpPr/>
          <p:nvPr/>
        </p:nvSpPr>
        <p:spPr>
          <a:xfrm>
            <a:off x="1757082" y="3263153"/>
            <a:ext cx="9638403" cy="1954306"/>
          </a:xfrm>
          <a:prstGeom prst="rect">
            <a:avLst/>
          </a:prstGeom>
          <a:noFill/>
          <a:ln/>
        </p:spPr>
        <p:txBody>
          <a:bodyPr wrap="square" lIns="0" tIns="0" rIns="0" bIns="0" rtlCol="0" anchor="t">
            <a:noAutofit/>
          </a:bodyPr>
          <a:lstStyle/>
          <a:p>
            <a:pPr algn="r" rtl="1">
              <a:lnSpc>
                <a:spcPct val="133000"/>
              </a:lnSpc>
            </a:pPr>
            <a:r>
              <a:rPr lang="ar-SA" sz="2800" dirty="0">
                <a:solidFill>
                  <a:srgbClr val="000000"/>
                </a:solidFill>
                <a:latin typeface="WinSoft Pro Medium" pitchFamily="34" charset="0"/>
                <a:ea typeface="WinSoft Pro Medium" pitchFamily="34" charset="-122"/>
                <a:cs typeface="WinSoft Pro Medium" pitchFamily="34" charset="-120"/>
              </a:rPr>
              <a:t>بالرجوع إلى ورقة العمل (</a:t>
            </a:r>
            <a:r>
              <a:rPr lang="en-US" sz="2800" dirty="0">
                <a:solidFill>
                  <a:srgbClr val="000000"/>
                </a:solidFill>
                <a:latin typeface="WinSoft Pro Medium" pitchFamily="34" charset="0"/>
                <a:ea typeface="WinSoft Pro Medium" pitchFamily="34" charset="-122"/>
                <a:cs typeface="WinSoft Pro Medium" pitchFamily="34" charset="-120"/>
              </a:rPr>
              <a:t>1.1</a:t>
            </a:r>
            <a:r>
              <a:rPr lang="ar-SA" sz="2800" dirty="0">
                <a:solidFill>
                  <a:srgbClr val="000000"/>
                </a:solidFill>
                <a:latin typeface="WinSoft Pro Medium" pitchFamily="34" charset="0"/>
                <a:ea typeface="WinSoft Pro Medium" pitchFamily="34" charset="-122"/>
                <a:cs typeface="WinSoft Pro Medium" pitchFamily="34" charset="-120"/>
              </a:rPr>
              <a:t>) ، قم بالاطلاع على مجموعة من النتاجات وتحليلها في ضوء الأسئلة في الجزء الأول، </a:t>
            </a:r>
            <a:endParaRPr lang="ar-JO" sz="2800" dirty="0">
              <a:solidFill>
                <a:srgbClr val="000000"/>
              </a:solidFill>
              <a:latin typeface="WinSoft Pro Medium" pitchFamily="34" charset="0"/>
              <a:ea typeface="WinSoft Pro Medium" pitchFamily="34" charset="-122"/>
              <a:cs typeface="WinSoft Pro Medium" pitchFamily="34" charset="-120"/>
            </a:endParaRPr>
          </a:p>
          <a:p>
            <a:pPr algn="r" rtl="1">
              <a:lnSpc>
                <a:spcPct val="133000"/>
              </a:lnSpc>
            </a:pPr>
            <a:r>
              <a:rPr lang="ar-SA" sz="2800" dirty="0">
                <a:solidFill>
                  <a:srgbClr val="000000"/>
                </a:solidFill>
                <a:latin typeface="WinSoft Pro Medium" pitchFamily="34" charset="0"/>
                <a:ea typeface="WinSoft Pro Medium" pitchFamily="34" charset="-122"/>
                <a:cs typeface="WinSoft Pro Medium" pitchFamily="34" charset="-120"/>
              </a:rPr>
              <a:t>ثم حلل دراسة الحالة في الجزء الثاني وأجب عن الأسئلة المتعلقة وطبق على حالة من تخصصك.</a:t>
            </a:r>
            <a:endParaRPr lang="en-US" sz="28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3806614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642117" y="546817"/>
            <a:ext cx="10927878" cy="519609"/>
          </a:xfrm>
          <a:prstGeom prst="rect">
            <a:avLst/>
          </a:prstGeom>
          <a:noFill/>
          <a:ln/>
        </p:spPr>
        <p:txBody>
          <a:bodyPr wrap="none" lIns="0" tIns="0" rIns="0" bIns="0" rtlCol="0" anchor="t"/>
          <a:lstStyle/>
          <a:p>
            <a:pPr algn="r" rtl="1">
              <a:lnSpc>
                <a:spcPct val="104000"/>
              </a:lnSpc>
            </a:pPr>
            <a:r>
              <a:rPr lang="ar-SA" altLang="en-US" sz="3600" b="1" dirty="0">
                <a:solidFill>
                  <a:srgbClr val="2E3C4E"/>
                </a:solidFill>
                <a:latin typeface="GE SS Two Light" pitchFamily="34" charset="0"/>
                <a:ea typeface="GE SS Two Light" pitchFamily="34" charset="-122"/>
                <a:cs typeface="GE SS Two Light" pitchFamily="34" charset="-120"/>
              </a:rPr>
              <a:t>النشاط</a:t>
            </a:r>
            <a:r>
              <a:rPr lang="en-US" altLang="en-US" sz="3600" b="1" dirty="0">
                <a:solidFill>
                  <a:srgbClr val="2E3C4E"/>
                </a:solidFill>
                <a:latin typeface="GE SS Two Light" pitchFamily="34" charset="0"/>
                <a:ea typeface="GE SS Two Light" pitchFamily="34" charset="-122"/>
                <a:cs typeface="GE SS Two Light" pitchFamily="34" charset="-120"/>
              </a:rPr>
              <a:t> </a:t>
            </a:r>
            <a:r>
              <a:rPr lang="en-US" altLang="en-US" sz="3600" b="1" dirty="0">
                <a:solidFill>
                  <a:srgbClr val="2E3C4E"/>
                </a:solidFill>
                <a:latin typeface="Myriad"/>
                <a:ea typeface="GE SS Two Light" pitchFamily="34" charset="-122"/>
                <a:cs typeface="GE SS Two Light" pitchFamily="34" charset="-120"/>
              </a:rPr>
              <a:t>1.1</a:t>
            </a:r>
            <a:r>
              <a:rPr lang="en-US" altLang="en-US" sz="3600" b="1" dirty="0">
                <a:solidFill>
                  <a:srgbClr val="2E3C4E"/>
                </a:solidFill>
                <a:latin typeface="GE SS Two Light" pitchFamily="34" charset="0"/>
                <a:ea typeface="GE SS Two Light" pitchFamily="34" charset="-122"/>
                <a:cs typeface="GE SS Two Light" pitchFamily="34" charset="-120"/>
              </a:rPr>
              <a:t>  </a:t>
            </a:r>
            <a:r>
              <a:rPr lang="ar-JO" altLang="en-US" sz="3600" b="1" dirty="0">
                <a:solidFill>
                  <a:srgbClr val="2E3C4E"/>
                </a:solidFill>
                <a:latin typeface="GE SS Two Light" pitchFamily="34" charset="0"/>
                <a:ea typeface="GE SS Two Light" pitchFamily="34" charset="-122"/>
                <a:cs typeface="GE SS Two Light" pitchFamily="34" charset="-120"/>
              </a:rPr>
              <a:t>التقييم </a:t>
            </a:r>
            <a:endParaRPr lang="ar-SA" sz="3600" dirty="0"/>
          </a:p>
        </p:txBody>
      </p:sp>
      <p:sp>
        <p:nvSpPr>
          <p:cNvPr id="5" name="Text 2"/>
          <p:cNvSpPr/>
          <p:nvPr/>
        </p:nvSpPr>
        <p:spPr>
          <a:xfrm>
            <a:off x="8772504" y="2419548"/>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8" name="Text 4"/>
          <p:cNvSpPr/>
          <p:nvPr/>
        </p:nvSpPr>
        <p:spPr>
          <a:xfrm>
            <a:off x="3229589" y="2419548"/>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11" name="Text 6"/>
          <p:cNvSpPr/>
          <p:nvPr/>
        </p:nvSpPr>
        <p:spPr>
          <a:xfrm>
            <a:off x="8772504" y="3646091"/>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14" name="Text 8"/>
          <p:cNvSpPr/>
          <p:nvPr/>
        </p:nvSpPr>
        <p:spPr>
          <a:xfrm>
            <a:off x="3229589" y="3646091"/>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17" name="Text 10"/>
          <p:cNvSpPr/>
          <p:nvPr/>
        </p:nvSpPr>
        <p:spPr>
          <a:xfrm>
            <a:off x="8772504" y="4872633"/>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20" name="Text 12"/>
          <p:cNvSpPr/>
          <p:nvPr/>
        </p:nvSpPr>
        <p:spPr>
          <a:xfrm>
            <a:off x="3229589" y="4872633"/>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graphicFrame>
        <p:nvGraphicFramePr>
          <p:cNvPr id="26" name="Table 0"/>
          <p:cNvGraphicFramePr>
            <a:graphicFrameLocks noGrp="1"/>
          </p:cNvGraphicFramePr>
          <p:nvPr>
            <p:extLst>
              <p:ext uri="{D42A27DB-BD31-4B8C-83A1-F6EECF244321}">
                <p14:modId xmlns:p14="http://schemas.microsoft.com/office/powerpoint/2010/main" val="1689302057"/>
              </p:ext>
            </p:extLst>
          </p:nvPr>
        </p:nvGraphicFramePr>
        <p:xfrm>
          <a:off x="415635" y="1213656"/>
          <a:ext cx="11346059" cy="5436014"/>
        </p:xfrm>
        <a:graphic>
          <a:graphicData uri="http://schemas.openxmlformats.org/drawingml/2006/table">
            <a:tbl>
              <a:tblPr/>
              <a:tblGrid>
                <a:gridCol w="2255243">
                  <a:extLst>
                    <a:ext uri="{9D8B030D-6E8A-4147-A177-3AD203B41FA5}">
                      <a16:colId xmlns:a16="http://schemas.microsoft.com/office/drawing/2014/main" val="20000"/>
                    </a:ext>
                  </a:extLst>
                </a:gridCol>
                <a:gridCol w="2659814">
                  <a:extLst>
                    <a:ext uri="{9D8B030D-6E8A-4147-A177-3AD203B41FA5}">
                      <a16:colId xmlns:a16="http://schemas.microsoft.com/office/drawing/2014/main" val="20001"/>
                    </a:ext>
                  </a:extLst>
                </a:gridCol>
                <a:gridCol w="2242161">
                  <a:extLst>
                    <a:ext uri="{9D8B030D-6E8A-4147-A177-3AD203B41FA5}">
                      <a16:colId xmlns:a16="http://schemas.microsoft.com/office/drawing/2014/main" val="20002"/>
                    </a:ext>
                  </a:extLst>
                </a:gridCol>
                <a:gridCol w="2589782">
                  <a:extLst>
                    <a:ext uri="{9D8B030D-6E8A-4147-A177-3AD203B41FA5}">
                      <a16:colId xmlns:a16="http://schemas.microsoft.com/office/drawing/2014/main" val="20003"/>
                    </a:ext>
                  </a:extLst>
                </a:gridCol>
                <a:gridCol w="1599059">
                  <a:extLst>
                    <a:ext uri="{9D8B030D-6E8A-4147-A177-3AD203B41FA5}">
                      <a16:colId xmlns:a16="http://schemas.microsoft.com/office/drawing/2014/main" val="20004"/>
                    </a:ext>
                  </a:extLst>
                </a:gridCol>
              </a:tblGrid>
              <a:tr h="506039">
                <a:tc>
                  <a:txBody>
                    <a:bodyPr/>
                    <a:lstStyle/>
                    <a:p>
                      <a:pPr algn="ctr" rtl="1">
                        <a:lnSpc>
                          <a:spcPct val="115000"/>
                        </a:lnSpc>
                        <a:spcAft>
                          <a:spcPts val="0"/>
                        </a:spcAft>
                      </a:pPr>
                      <a:r>
                        <a:rPr lang="ar-JO" sz="2400" b="1" kern="1200" dirty="0">
                          <a:solidFill>
                            <a:schemeClr val="bg1"/>
                          </a:solidFill>
                          <a:effectLst/>
                          <a:latin typeface="Arial" panose="020B0604020202020204" pitchFamily="34" charset="0"/>
                          <a:ea typeface="Arial" panose="020B0604020202020204" pitchFamily="34" charset="0"/>
                          <a:cs typeface="+mn-cs"/>
                        </a:rPr>
                        <a:t>يحتاج إلى دعم </a:t>
                      </a:r>
                      <a:r>
                        <a:rPr lang="ar-JO" sz="2000" baseline="0" dirty="0">
                          <a:solidFill>
                            <a:schemeClr val="bg1"/>
                          </a:solidFill>
                          <a:effectLst/>
                          <a:latin typeface="Arial" panose="020B0604020202020204" pitchFamily="34" charset="0"/>
                          <a:ea typeface="Arial" panose="020B0604020202020204" pitchFamily="34" charset="0"/>
                        </a:rPr>
                        <a:t>1 </a:t>
                      </a:r>
                      <a:endParaRPr lang="en-US" sz="2000" dirty="0">
                        <a:solidFill>
                          <a:schemeClr val="bg1"/>
                        </a:solidFill>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400" b="1" kern="1200" dirty="0">
                          <a:solidFill>
                            <a:schemeClr val="bg1"/>
                          </a:solidFill>
                          <a:effectLst/>
                          <a:latin typeface="Arial" panose="020B0604020202020204" pitchFamily="34" charset="0"/>
                          <a:ea typeface="Arial" panose="020B0604020202020204" pitchFamily="34" charset="0"/>
                          <a:cs typeface="+mn-cs"/>
                        </a:rPr>
                        <a:t>مقبول 2</a:t>
                      </a:r>
                      <a:endParaRPr lang="en-US" sz="2400" b="1" kern="1200" dirty="0">
                        <a:solidFill>
                          <a:schemeClr val="bg1"/>
                        </a:solidFill>
                        <a:effectLst/>
                        <a:latin typeface="Arial" panose="020B0604020202020204" pitchFamily="34" charset="0"/>
                        <a:ea typeface="Arial" panose="020B0604020202020204" pitchFamily="34" charset="0"/>
                        <a:cs typeface="+mn-cs"/>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algn="ctr" rtl="1">
                        <a:lnSpc>
                          <a:spcPct val="115000"/>
                        </a:lnSpc>
                        <a:spcAft>
                          <a:spcPts val="0"/>
                        </a:spcAft>
                      </a:pPr>
                      <a:r>
                        <a:rPr lang="ar-SA" sz="2400" b="1" dirty="0">
                          <a:solidFill>
                            <a:schemeClr val="bg1"/>
                          </a:solidFill>
                          <a:effectLst/>
                          <a:latin typeface="Arial" panose="020B0604020202020204" pitchFamily="34" charset="0"/>
                          <a:ea typeface="Arial" panose="020B0604020202020204" pitchFamily="34" charset="0"/>
                        </a:rPr>
                        <a:t>متقن 3</a:t>
                      </a:r>
                      <a:endParaRPr lang="en-US" sz="2000" dirty="0">
                        <a:solidFill>
                          <a:schemeClr val="bg1"/>
                        </a:solidFill>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algn="ctr" rtl="1">
                        <a:lnSpc>
                          <a:spcPct val="115000"/>
                        </a:lnSpc>
                        <a:spcAft>
                          <a:spcPts val="0"/>
                        </a:spcAft>
                      </a:pPr>
                      <a:r>
                        <a:rPr lang="ar-JO" sz="2400" b="1" dirty="0">
                          <a:solidFill>
                            <a:schemeClr val="bg1"/>
                          </a:solidFill>
                          <a:effectLst/>
                          <a:latin typeface="Arial" panose="020B0604020202020204" pitchFamily="34" charset="0"/>
                          <a:ea typeface="Arial" panose="020B0604020202020204" pitchFamily="34" charset="0"/>
                        </a:rPr>
                        <a:t>متقن</a:t>
                      </a:r>
                      <a:r>
                        <a:rPr lang="ar-JO" sz="2400" b="1" baseline="0" dirty="0">
                          <a:solidFill>
                            <a:schemeClr val="bg1"/>
                          </a:solidFill>
                          <a:effectLst/>
                          <a:latin typeface="Arial" panose="020B0604020202020204" pitchFamily="34" charset="0"/>
                          <a:ea typeface="Arial" panose="020B0604020202020204" pitchFamily="34" charset="0"/>
                        </a:rPr>
                        <a:t> جداً 4 </a:t>
                      </a:r>
                      <a:endParaRPr lang="en-US" sz="2000" dirty="0">
                        <a:solidFill>
                          <a:schemeClr val="bg1"/>
                        </a:solidFill>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algn="ctr" rtl="1">
                        <a:lnSpc>
                          <a:spcPct val="115000"/>
                        </a:lnSpc>
                        <a:spcAft>
                          <a:spcPts val="0"/>
                        </a:spcAft>
                      </a:pPr>
                      <a:r>
                        <a:rPr lang="ar-JO" sz="2400" b="1" dirty="0">
                          <a:solidFill>
                            <a:schemeClr val="bg1"/>
                          </a:solidFill>
                          <a:effectLst/>
                          <a:latin typeface="Arial" panose="020B0604020202020204" pitchFamily="34" charset="0"/>
                          <a:ea typeface="Arial" panose="020B0604020202020204" pitchFamily="34" charset="0"/>
                        </a:rPr>
                        <a:t>معيار الأداء </a:t>
                      </a:r>
                      <a:endParaRPr lang="en-US" sz="2000" dirty="0">
                        <a:solidFill>
                          <a:schemeClr val="bg1"/>
                        </a:solidFill>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extLst>
                  <a:ext uri="{0D108BD9-81ED-4DB2-BD59-A6C34878D82A}">
                    <a16:rowId xmlns:a16="http://schemas.microsoft.com/office/drawing/2014/main" val="10000"/>
                  </a:ext>
                </a:extLst>
              </a:tr>
              <a:tr h="985995">
                <a:tc>
                  <a:txBody>
                    <a:bodyPr/>
                    <a:lstStyle/>
                    <a:p>
                      <a:pPr marL="0" algn="ctr" defTabSz="914400" rtl="1" eaLnBrk="1" latinLnBrk="0" hangingPunct="1">
                        <a:lnSpc>
                          <a:spcPct val="104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لا يحدد الناتج بصورة صحيحة</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الناتج عام أو غير مكتمل</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يحدد ناتجًا مناسبًا مع نقص بسيط</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يحدد ناتجًا واضحًا وقابلًا للقياس ومناسبًا للحالة</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تحديد ناتج التعلم</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985995">
                <a:tc>
                  <a:txBody>
                    <a:bodyPr/>
                    <a:lstStyle/>
                    <a:p>
                      <a:pPr marL="0" algn="ctr" defTabSz="914400" rtl="1" eaLnBrk="1" latinLnBrk="0" hangingPunct="1">
                        <a:lnSpc>
                          <a:spcPct val="104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لا يميز نوع التعلم</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يحدد بعض الأنواع</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يحدد النوع بصورة صحيحة مع تبرير محدود</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يحدد بدقة المجال/المجالات ويبررها</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تحديد نوع التعلم</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985995">
                <a:tc>
                  <a:txBody>
                    <a:bodyPr/>
                    <a:lstStyle/>
                    <a:p>
                      <a:pPr marL="0" algn="ctr" defTabSz="914400" rtl="1" eaLnBrk="1" latinLnBrk="0" hangingPunct="1">
                        <a:lnSpc>
                          <a:spcPct val="104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الأدلة غير مناسبة</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يحدد أدلة محدودة</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يحدد الأدلة الأساسية</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يحدد أدلة مباشرة وكافية لإثبات التعلم</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تحديد الدليل</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985995">
                <a:tc>
                  <a:txBody>
                    <a:bodyPr/>
                    <a:lstStyle/>
                    <a:p>
                      <a:pPr algn="ctr" rtl="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الطريقة غير مناسبة</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الطريقة مقبولة لكن التبرير ضعيف</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يختار طريقة مناسبة</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يختار الطريقة الأنسب ويبرر الاختيار</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اختيار طريقة التقييم</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985995">
                <a:tc>
                  <a:txBody>
                    <a:bodyPr/>
                    <a:lstStyle/>
                    <a:p>
                      <a:pPr algn="ctr" rtl="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لا يميز بينهما</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التحديد صحيح لكن التبرير ضعيف</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يحدد النوع بصورة صحيحة</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يميز بدقة بين التكويني والختامي ويبرر</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تحديد نوع التقييم</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631908" y="1583035"/>
            <a:ext cx="10927878" cy="519609"/>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a:t>
            </a:r>
            <a:r>
              <a:rPr lang="en-US" altLang="en-US" sz="3250" b="1" dirty="0">
                <a:solidFill>
                  <a:srgbClr val="2E3C4E"/>
                </a:solidFill>
                <a:latin typeface="Myriad"/>
                <a:ea typeface="GE SS Two Light" pitchFamily="34" charset="-122"/>
                <a:cs typeface="GE SS Two Light" pitchFamily="34" charset="-120"/>
              </a:rPr>
              <a:t>1.2 </a:t>
            </a:r>
            <a:endParaRPr lang="ar-SA" sz="3250" dirty="0"/>
          </a:p>
        </p:txBody>
      </p:sp>
      <p:sp>
        <p:nvSpPr>
          <p:cNvPr id="3" name="Text 1"/>
          <p:cNvSpPr/>
          <p:nvPr/>
        </p:nvSpPr>
        <p:spPr>
          <a:xfrm>
            <a:off x="631908" y="2165747"/>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جدول المواصفات وأساليب التقييم التكويني وأدواته</a:t>
            </a:r>
            <a:endParaRPr lang="ar-SA" sz="3250" dirty="0"/>
          </a:p>
        </p:txBody>
      </p:sp>
      <p:sp>
        <p:nvSpPr>
          <p:cNvPr id="4" name="Shape 2"/>
          <p:cNvSpPr/>
          <p:nvPr/>
        </p:nvSpPr>
        <p:spPr>
          <a:xfrm>
            <a:off x="6174824" y="2922290"/>
            <a:ext cx="5384963" cy="935831"/>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5" name="Text 3"/>
          <p:cNvSpPr/>
          <p:nvPr/>
        </p:nvSpPr>
        <p:spPr>
          <a:xfrm>
            <a:off x="6339126" y="3086596"/>
            <a:ext cx="5056359" cy="2597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المدة</a:t>
            </a:r>
            <a:endParaRPr lang="ar-SA" sz="2800" dirty="0">
              <a:solidFill>
                <a:schemeClr val="bg1"/>
              </a:solidFill>
            </a:endParaRPr>
          </a:p>
        </p:txBody>
      </p:sp>
      <p:sp>
        <p:nvSpPr>
          <p:cNvPr id="6" name="Text 4"/>
          <p:cNvSpPr/>
          <p:nvPr/>
        </p:nvSpPr>
        <p:spPr>
          <a:xfrm>
            <a:off x="6339126" y="3441105"/>
            <a:ext cx="5056359"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5 ساعات من التعلّم المُيسّر عبر الإنترنت</a:t>
            </a:r>
            <a:endParaRPr lang="ar-SA" sz="2000" b="1" dirty="0">
              <a:solidFill>
                <a:schemeClr val="bg1"/>
              </a:solidFill>
            </a:endParaRPr>
          </a:p>
        </p:txBody>
      </p:sp>
      <p:sp>
        <p:nvSpPr>
          <p:cNvPr id="7" name="Shape 5"/>
          <p:cNvSpPr/>
          <p:nvPr/>
        </p:nvSpPr>
        <p:spPr>
          <a:xfrm>
            <a:off x="631908" y="2922290"/>
            <a:ext cx="5384963" cy="935831"/>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8" name="Text 6"/>
          <p:cNvSpPr/>
          <p:nvPr/>
        </p:nvSpPr>
        <p:spPr>
          <a:xfrm>
            <a:off x="796211" y="3086596"/>
            <a:ext cx="5056359" cy="2597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أسلوب التنفيذ</a:t>
            </a:r>
            <a:endParaRPr lang="ar-SA" sz="2800" dirty="0">
              <a:solidFill>
                <a:schemeClr val="bg1"/>
              </a:solidFill>
            </a:endParaRPr>
          </a:p>
        </p:txBody>
      </p:sp>
      <p:sp>
        <p:nvSpPr>
          <p:cNvPr id="9" name="Text 7"/>
          <p:cNvSpPr/>
          <p:nvPr/>
        </p:nvSpPr>
        <p:spPr>
          <a:xfrm>
            <a:off x="796211" y="3441105"/>
            <a:ext cx="5056359"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عمل جماعي بتوجيه من ميسّر الدورة</a:t>
            </a:r>
            <a:endParaRPr lang="ar-SA" sz="2000" b="1" dirty="0">
              <a:solidFill>
                <a:schemeClr val="bg1"/>
              </a:solidFill>
            </a:endParaRPr>
          </a:p>
        </p:txBody>
      </p:sp>
      <p:sp>
        <p:nvSpPr>
          <p:cNvPr id="10" name="Text 8"/>
          <p:cNvSpPr/>
          <p:nvPr/>
        </p:nvSpPr>
        <p:spPr>
          <a:xfrm>
            <a:off x="22324" y="4035822"/>
            <a:ext cx="11537463" cy="252710"/>
          </a:xfrm>
          <a:prstGeom prst="rect">
            <a:avLst/>
          </a:prstGeom>
          <a:noFill/>
          <a:ln/>
        </p:spPr>
        <p:txBody>
          <a:bodyPr wrap="none" lIns="0" tIns="0" rIns="0" bIns="0" rtlCol="0" anchor="t"/>
          <a:lstStyle/>
          <a:p>
            <a:pPr marL="0" indent="0" algn="r">
              <a:lnSpc>
                <a:spcPct val="133000"/>
              </a:lnSpc>
              <a:buNone/>
            </a:pPr>
            <a:endParaRPr lang="en-US" sz="1200" dirty="0"/>
          </a:p>
        </p:txBody>
      </p:sp>
      <p:sp>
        <p:nvSpPr>
          <p:cNvPr id="11" name="Text 9"/>
          <p:cNvSpPr/>
          <p:nvPr/>
        </p:nvSpPr>
        <p:spPr>
          <a:xfrm>
            <a:off x="631908" y="4312106"/>
            <a:ext cx="10927878" cy="259755"/>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2E3C4E"/>
                </a:solidFill>
                <a:latin typeface="GE SS Two Light" pitchFamily="34" charset="0"/>
                <a:ea typeface="GE SS Two Light" pitchFamily="34" charset="-122"/>
                <a:cs typeface="GE SS Two Light" pitchFamily="34" charset="-120"/>
              </a:rPr>
              <a:t>المعرفة</a:t>
            </a:r>
            <a:endParaRPr lang="ar-SA" sz="3200" dirty="0"/>
          </a:p>
        </p:txBody>
      </p:sp>
      <p:sp>
        <p:nvSpPr>
          <p:cNvPr id="12" name="Text 10"/>
          <p:cNvSpPr/>
          <p:nvPr/>
        </p:nvSpPr>
        <p:spPr>
          <a:xfrm>
            <a:off x="22324" y="4808795"/>
            <a:ext cx="11537463" cy="252710"/>
          </a:xfrm>
          <a:prstGeom prst="rect">
            <a:avLst/>
          </a:prstGeom>
          <a:noFill/>
          <a:ln/>
        </p:spPr>
        <p:txBody>
          <a:bodyPr wrap="none" lIns="0" tIns="0" rIns="63192" bIns="0" rtlCol="0" anchor="t"/>
          <a:lstStyle/>
          <a:p>
            <a:pPr marL="243840" indent="-243840" algn="r" rtl="1">
              <a:lnSpc>
                <a:spcPct val="133000"/>
              </a:lnSpc>
              <a:buSzPct val="100000"/>
              <a:buChar char="•"/>
            </a:pPr>
            <a:r>
              <a:rPr lang="ar-SA" altLang="en-US" sz="2400" b="1" dirty="0">
                <a:solidFill>
                  <a:srgbClr val="384653"/>
                </a:solidFill>
                <a:latin typeface="WinSoft Pro Medium" pitchFamily="34" charset="0"/>
                <a:ea typeface="WinSoft Pro Medium" pitchFamily="34" charset="-122"/>
                <a:cs typeface="WinSoft Pro Medium" pitchFamily="34" charset="-120"/>
              </a:rPr>
              <a:t>جدول مواصفات التقييم</a:t>
            </a:r>
            <a:endParaRPr lang="ar-SA" sz="24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74369" y="766266"/>
            <a:ext cx="3550156" cy="5325368"/>
          </a:xfrm>
          <a:prstGeom prst="rect">
            <a:avLst/>
          </a:prstGeom>
        </p:spPr>
      </p:pic>
      <p:sp>
        <p:nvSpPr>
          <p:cNvPr id="4" name="Text 0"/>
          <p:cNvSpPr/>
          <p:nvPr/>
        </p:nvSpPr>
        <p:spPr>
          <a:xfrm>
            <a:off x="631908" y="585291"/>
            <a:ext cx="6355993" cy="441722"/>
          </a:xfrm>
          <a:prstGeom prst="rect">
            <a:avLst/>
          </a:prstGeom>
          <a:noFill/>
          <a:ln/>
        </p:spPr>
        <p:txBody>
          <a:bodyPr wrap="none" lIns="0" tIns="0" rIns="0" bIns="0" rtlCol="0" anchor="t"/>
          <a:lstStyle/>
          <a:p>
            <a:pPr marL="0" indent="0" algn="r" rtl="1">
              <a:lnSpc>
                <a:spcPct val="104000"/>
              </a:lnSpc>
              <a:buNone/>
            </a:pPr>
            <a:r>
              <a:rPr lang="ar-SA" altLang="en-US" sz="2750" b="1" dirty="0">
                <a:solidFill>
                  <a:srgbClr val="2E3C4E"/>
                </a:solidFill>
                <a:latin typeface="GE SS Two Light" pitchFamily="34" charset="0"/>
                <a:ea typeface="GE SS Two Light" pitchFamily="34" charset="-122"/>
                <a:cs typeface="GE SS Two Light" pitchFamily="34" charset="-120"/>
              </a:rPr>
              <a:t>النشاط </a:t>
            </a:r>
            <a:r>
              <a:rPr lang="en-US" altLang="en-US" sz="2750" b="1" dirty="0">
                <a:solidFill>
                  <a:srgbClr val="2E3C4E"/>
                </a:solidFill>
                <a:latin typeface="Myriad"/>
                <a:ea typeface="GE SS Two Light" pitchFamily="34" charset="-122"/>
                <a:cs typeface="GE SS Two Light" pitchFamily="34" charset="-120"/>
              </a:rPr>
              <a:t>1.2</a:t>
            </a:r>
            <a:endParaRPr lang="ar-SA" sz="2750" dirty="0">
              <a:latin typeface="Myriad"/>
            </a:endParaRPr>
          </a:p>
        </p:txBody>
      </p:sp>
      <p:sp>
        <p:nvSpPr>
          <p:cNvPr id="5" name="Text 1"/>
          <p:cNvSpPr/>
          <p:nvPr/>
        </p:nvSpPr>
        <p:spPr>
          <a:xfrm>
            <a:off x="631908" y="1072654"/>
            <a:ext cx="6355993" cy="441722"/>
          </a:xfrm>
          <a:prstGeom prst="rect">
            <a:avLst/>
          </a:prstGeom>
          <a:noFill/>
          <a:ln/>
        </p:spPr>
        <p:txBody>
          <a:bodyPr wrap="none" lIns="0" tIns="0" rIns="0" bIns="0" rtlCol="0" anchor="t"/>
          <a:lstStyle/>
          <a:p>
            <a:pPr marL="0" indent="0" algn="r" rtl="1">
              <a:lnSpc>
                <a:spcPct val="104000"/>
              </a:lnSpc>
              <a:buNone/>
            </a:pPr>
            <a:r>
              <a:rPr lang="ar-SA" altLang="en-US" sz="2750" dirty="0">
                <a:solidFill>
                  <a:srgbClr val="2E3C4E"/>
                </a:solidFill>
                <a:latin typeface="GE SS Two Light" pitchFamily="34" charset="0"/>
                <a:ea typeface="GE SS Two Light" pitchFamily="34" charset="-122"/>
                <a:cs typeface="GE SS Two Light" pitchFamily="34" charset="-120"/>
              </a:rPr>
              <a:t>جدول مواصفات التقييم — المفهوم</a:t>
            </a:r>
            <a:endParaRPr lang="ar-SA" sz="2750" dirty="0"/>
          </a:p>
        </p:txBody>
      </p:sp>
      <p:sp>
        <p:nvSpPr>
          <p:cNvPr id="6" name="Text 2"/>
          <p:cNvSpPr/>
          <p:nvPr/>
        </p:nvSpPr>
        <p:spPr>
          <a:xfrm>
            <a:off x="327115" y="1642765"/>
            <a:ext cx="6965577" cy="327025"/>
          </a:xfrm>
          <a:prstGeom prst="rect">
            <a:avLst/>
          </a:prstGeom>
          <a:noFill/>
          <a:ln/>
        </p:spPr>
        <p:txBody>
          <a:bodyPr wrap="none" lIns="0" tIns="0" rIns="0" bIns="0" rtlCol="0" anchor="t"/>
          <a:lstStyle/>
          <a:p>
            <a:pPr marL="0" indent="0" algn="r" rtl="1">
              <a:lnSpc>
                <a:spcPct val="12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جدول مواصفات التقييم هو أداة تخطيط تربط بين عناصر التقييم الأساسية في منظومة متكاملة</a:t>
            </a:r>
            <a:r>
              <a:rPr lang="ar-SA" altLang="en-US" sz="1400" b="1" dirty="0">
                <a:solidFill>
                  <a:srgbClr val="384653"/>
                </a:solidFill>
                <a:latin typeface="WinSoft Pro Medium" pitchFamily="34" charset="0"/>
                <a:ea typeface="WinSoft Pro Medium" pitchFamily="34" charset="-122"/>
                <a:cs typeface="WinSoft Pro Medium" pitchFamily="34" charset="-120"/>
              </a:rPr>
              <a:t>:</a:t>
            </a:r>
            <a:endParaRPr lang="ar-SA" sz="1400" b="1" dirty="0"/>
          </a:p>
        </p:txBody>
      </p:sp>
      <p:pic>
        <p:nvPicPr>
          <p:cNvPr id="7" name="Image 2" descr="preencoded.png"/>
          <p:cNvPicPr>
            <a:picLocks noChangeAspect="1"/>
          </p:cNvPicPr>
          <p:nvPr/>
        </p:nvPicPr>
        <p:blipFill>
          <a:blip r:embed="rId5"/>
          <a:stretch>
            <a:fillRect/>
          </a:stretch>
        </p:blipFill>
        <p:spPr>
          <a:xfrm>
            <a:off x="1136423" y="2012553"/>
            <a:ext cx="5346963" cy="3933130"/>
          </a:xfrm>
          <a:prstGeom prst="rect">
            <a:avLst/>
          </a:prstGeom>
        </p:spPr>
      </p:pic>
      <p:sp>
        <p:nvSpPr>
          <p:cNvPr id="8" name="Text 3"/>
          <p:cNvSpPr/>
          <p:nvPr/>
        </p:nvSpPr>
        <p:spPr>
          <a:xfrm>
            <a:off x="4473532" y="4348653"/>
            <a:ext cx="1691091" cy="211433"/>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ناتج التعلم</a:t>
            </a:r>
            <a:endParaRPr lang="ar-SA" dirty="0">
              <a:solidFill>
                <a:schemeClr val="bg1"/>
              </a:solidFill>
            </a:endParaRPr>
          </a:p>
        </p:txBody>
      </p:sp>
      <p:sp>
        <p:nvSpPr>
          <p:cNvPr id="9" name="Text 4"/>
          <p:cNvSpPr/>
          <p:nvPr/>
        </p:nvSpPr>
        <p:spPr>
          <a:xfrm>
            <a:off x="2862662" y="3313243"/>
            <a:ext cx="1328148" cy="211433"/>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محتوى التعلم</a:t>
            </a:r>
            <a:endParaRPr lang="ar-SA" dirty="0">
              <a:solidFill>
                <a:schemeClr val="bg1"/>
              </a:solidFill>
            </a:endParaRPr>
          </a:p>
        </p:txBody>
      </p:sp>
      <p:sp>
        <p:nvSpPr>
          <p:cNvPr id="10" name="Text 5"/>
          <p:cNvSpPr/>
          <p:nvPr/>
        </p:nvSpPr>
        <p:spPr>
          <a:xfrm>
            <a:off x="1434546" y="4334371"/>
            <a:ext cx="1199618" cy="211434"/>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مستوى بلوم</a:t>
            </a:r>
            <a:endParaRPr lang="ar-SA" dirty="0">
              <a:solidFill>
                <a:schemeClr val="bg1"/>
              </a:solidFill>
            </a:endParaRPr>
          </a:p>
        </p:txBody>
      </p:sp>
      <p:sp>
        <p:nvSpPr>
          <p:cNvPr id="11" name="Text 6"/>
          <p:cNvSpPr/>
          <p:nvPr/>
        </p:nvSpPr>
        <p:spPr>
          <a:xfrm>
            <a:off x="2948349" y="5027025"/>
            <a:ext cx="1128212" cy="211434"/>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نوع الدليل</a:t>
            </a:r>
            <a:endParaRPr lang="ar-SA" dirty="0">
              <a:solidFill>
                <a:schemeClr val="bg1"/>
              </a:solidFill>
            </a:endParaRPr>
          </a:p>
        </p:txBody>
      </p:sp>
      <p:sp>
        <p:nvSpPr>
          <p:cNvPr id="12" name="Text 7"/>
          <p:cNvSpPr/>
          <p:nvPr/>
        </p:nvSpPr>
        <p:spPr>
          <a:xfrm>
            <a:off x="4455012" y="2532780"/>
            <a:ext cx="985400" cy="422867"/>
          </a:xfrm>
          <a:prstGeom prst="rect">
            <a:avLst/>
          </a:prstGeom>
          <a:noFill/>
          <a:ln/>
        </p:spPr>
        <p:txBody>
          <a:bodyPr wrap="square" lIns="0" tIns="0" rIns="0" bIns="0" rtlCol="0" anchor="t">
            <a:normAutofit fontScale="92500" lnSpcReduction="20000"/>
          </a:bodyPr>
          <a:lstStyle/>
          <a:p>
            <a:pPr marL="0" indent="0" algn="ctr" rtl="1">
              <a:lnSpc>
                <a:spcPct val="104000"/>
              </a:lnSpc>
              <a:buNone/>
            </a:pPr>
            <a:r>
              <a:rPr lang="ar-SA" altLang="en-US" sz="1600" dirty="0">
                <a:solidFill>
                  <a:schemeClr val="bg1"/>
                </a:solidFill>
                <a:latin typeface="GE SS Two Light" pitchFamily="34" charset="0"/>
                <a:ea typeface="GE SS Two Light" pitchFamily="34" charset="-122"/>
                <a:cs typeface="GE SS Two Light" pitchFamily="34" charset="-120"/>
              </a:rPr>
              <a:t>طريقة التقييم</a:t>
            </a:r>
            <a:endParaRPr lang="ar-SA" sz="1600" dirty="0">
              <a:solidFill>
                <a:schemeClr val="bg1"/>
              </a:solidFill>
            </a:endParaRPr>
          </a:p>
        </p:txBody>
      </p:sp>
      <p:sp>
        <p:nvSpPr>
          <p:cNvPr id="13" name="Text 8"/>
          <p:cNvSpPr/>
          <p:nvPr/>
        </p:nvSpPr>
        <p:spPr>
          <a:xfrm>
            <a:off x="22324" y="6074072"/>
            <a:ext cx="6965577" cy="391837"/>
          </a:xfrm>
          <a:prstGeom prst="rect">
            <a:avLst/>
          </a:prstGeom>
          <a:noFill/>
          <a:ln/>
        </p:spPr>
        <p:txBody>
          <a:bodyPr wrap="none" lIns="0" tIns="0" rIns="0" bIns="0" rtlCol="0" anchor="t"/>
          <a:lstStyle/>
          <a:p>
            <a:pPr marL="0" indent="0" algn="r" rtl="1">
              <a:lnSpc>
                <a:spcPct val="12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يضمن جدول المواصفات أن تكون أدوات التقييم مواءمة تمامًا مع ما يُراد قياسه</a:t>
            </a:r>
            <a:r>
              <a:rPr lang="ar-SA" altLang="en-US" sz="1600" b="1" dirty="0">
                <a:solidFill>
                  <a:srgbClr val="384653"/>
                </a:solidFill>
                <a:latin typeface="WinSoft Pro Medium" pitchFamily="34" charset="0"/>
                <a:ea typeface="WinSoft Pro Medium" pitchFamily="34" charset="-122"/>
                <a:cs typeface="WinSoft Pro Medium" pitchFamily="34" charset="-120"/>
              </a:rPr>
              <a:t>.</a:t>
            </a:r>
            <a:endParaRPr lang="ar-SA" sz="16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631908" y="1205863"/>
            <a:ext cx="10927878" cy="519609"/>
          </a:xfrm>
          <a:prstGeom prst="rect">
            <a:avLst/>
          </a:prstGeom>
          <a:noFill/>
          <a:ln/>
        </p:spPr>
        <p:txBody>
          <a:bodyPr wrap="none" lIns="0" tIns="0" rIns="0" bIns="0" rtlCol="0" anchor="t"/>
          <a:lstStyle/>
          <a:p>
            <a:pPr marL="0" indent="0" algn="r" rtl="1">
              <a:lnSpc>
                <a:spcPct val="104000"/>
              </a:lnSpc>
              <a:buNone/>
            </a:pPr>
            <a:r>
              <a:rPr lang="ar-SA" altLang="en-US" sz="4800" b="1" dirty="0">
                <a:solidFill>
                  <a:srgbClr val="2E3C4E"/>
                </a:solidFill>
                <a:latin typeface="GE SS Two Light" pitchFamily="34" charset="0"/>
                <a:ea typeface="GE SS Two Light" pitchFamily="34" charset="-122"/>
                <a:cs typeface="GE SS Two Light" pitchFamily="34" charset="-120"/>
              </a:rPr>
              <a:t>النشاط</a:t>
            </a:r>
            <a:r>
              <a:rPr lang="en-US" altLang="en-US" sz="4800" b="1" dirty="0">
                <a:solidFill>
                  <a:srgbClr val="2E3C4E"/>
                </a:solidFill>
                <a:latin typeface="Myriad"/>
                <a:ea typeface="GE SS Two Light" pitchFamily="34" charset="-122"/>
                <a:cs typeface="GE SS Two Light" pitchFamily="34" charset="-120"/>
              </a:rPr>
              <a:t>1.2 </a:t>
            </a:r>
            <a:endParaRPr lang="ar-SA" sz="4800" dirty="0"/>
          </a:p>
        </p:txBody>
      </p:sp>
      <p:sp>
        <p:nvSpPr>
          <p:cNvPr id="3" name="Text 1"/>
          <p:cNvSpPr/>
          <p:nvPr/>
        </p:nvSpPr>
        <p:spPr>
          <a:xfrm>
            <a:off x="631908" y="1788574"/>
            <a:ext cx="10927878" cy="519609"/>
          </a:xfrm>
          <a:prstGeom prst="rect">
            <a:avLst/>
          </a:prstGeom>
          <a:noFill/>
          <a:ln/>
        </p:spPr>
        <p:txBody>
          <a:bodyPr wrap="none" lIns="0" tIns="0" rIns="0" bIns="0" rtlCol="0" anchor="t"/>
          <a:lstStyle/>
          <a:p>
            <a:pPr marL="0" indent="0" algn="r" rtl="1">
              <a:lnSpc>
                <a:spcPct val="104000"/>
              </a:lnSpc>
              <a:buNone/>
            </a:pPr>
            <a:r>
              <a:rPr lang="ar-SA" altLang="en-US" sz="4800" dirty="0">
                <a:solidFill>
                  <a:srgbClr val="2E3C4E"/>
                </a:solidFill>
                <a:latin typeface="GE SS Two Light" pitchFamily="34" charset="0"/>
                <a:ea typeface="GE SS Two Light" pitchFamily="34" charset="-122"/>
                <a:cs typeface="GE SS Two Light" pitchFamily="34" charset="-120"/>
              </a:rPr>
              <a:t>مثال على جدول مواصفات التقييم</a:t>
            </a:r>
            <a:endParaRPr lang="ar-SA" sz="4800" dirty="0"/>
          </a:p>
        </p:txBody>
      </p:sp>
      <p:sp>
        <p:nvSpPr>
          <p:cNvPr id="4" name="Shape 2"/>
          <p:cNvSpPr/>
          <p:nvPr/>
        </p:nvSpPr>
        <p:spPr>
          <a:xfrm>
            <a:off x="631908" y="3172916"/>
            <a:ext cx="10927878" cy="1851422"/>
          </a:xfrm>
          <a:prstGeom prst="roundRect">
            <a:avLst>
              <a:gd name="adj" fmla="val 12799"/>
            </a:avLst>
          </a:prstGeom>
          <a:noFill/>
          <a:ln w="6350">
            <a:solidFill>
              <a:srgbClr val="000000">
                <a:alpha val="8000"/>
              </a:srgbClr>
            </a:solidFill>
            <a:prstDash val="solid"/>
          </a:ln>
        </p:spPr>
        <p:txBody>
          <a:bodyPr/>
          <a:lstStyle/>
          <a:p>
            <a:endParaRPr lang="en-US"/>
          </a:p>
        </p:txBody>
      </p:sp>
      <p:sp>
        <p:nvSpPr>
          <p:cNvPr id="5" name="Shape 3"/>
          <p:cNvSpPr/>
          <p:nvPr/>
        </p:nvSpPr>
        <p:spPr>
          <a:xfrm>
            <a:off x="631908" y="3637359"/>
            <a:ext cx="10927878" cy="9874"/>
          </a:xfrm>
          <a:prstGeom prst="rect">
            <a:avLst/>
          </a:prstGeom>
          <a:solidFill>
            <a:srgbClr val="000000">
              <a:alpha val="8000"/>
            </a:srgbClr>
          </a:solidFill>
          <a:ln/>
        </p:spPr>
        <p:txBody>
          <a:bodyPr/>
          <a:lstStyle/>
          <a:p>
            <a:endParaRPr lang="en-US"/>
          </a:p>
        </p:txBody>
      </p:sp>
      <p:sp>
        <p:nvSpPr>
          <p:cNvPr id="6" name="Shape 4"/>
          <p:cNvSpPr/>
          <p:nvPr/>
        </p:nvSpPr>
        <p:spPr>
          <a:xfrm>
            <a:off x="631908" y="4098627"/>
            <a:ext cx="10927878" cy="9874"/>
          </a:xfrm>
          <a:prstGeom prst="rect">
            <a:avLst/>
          </a:prstGeom>
          <a:solidFill>
            <a:srgbClr val="000000">
              <a:alpha val="8000"/>
            </a:srgbClr>
          </a:solidFill>
          <a:ln/>
        </p:spPr>
        <p:txBody>
          <a:bodyPr/>
          <a:lstStyle/>
          <a:p>
            <a:endParaRPr lang="en-US"/>
          </a:p>
        </p:txBody>
      </p:sp>
      <p:sp>
        <p:nvSpPr>
          <p:cNvPr id="7" name="Shape 5"/>
          <p:cNvSpPr/>
          <p:nvPr/>
        </p:nvSpPr>
        <p:spPr>
          <a:xfrm>
            <a:off x="631908" y="4559895"/>
            <a:ext cx="10927878" cy="9874"/>
          </a:xfrm>
          <a:prstGeom prst="rect">
            <a:avLst/>
          </a:prstGeom>
          <a:solidFill>
            <a:srgbClr val="000000">
              <a:alpha val="8000"/>
            </a:srgbClr>
          </a:solidFill>
          <a:ln/>
        </p:spPr>
        <p:txBody>
          <a:bodyPr/>
          <a:lstStyle/>
          <a:p>
            <a:endParaRPr lang="en-US"/>
          </a:p>
        </p:txBody>
      </p:sp>
      <p:sp>
        <p:nvSpPr>
          <p:cNvPr id="8" name="Shape 6"/>
          <p:cNvSpPr/>
          <p:nvPr/>
        </p:nvSpPr>
        <p:spPr>
          <a:xfrm>
            <a:off x="3367202" y="3172916"/>
            <a:ext cx="9874" cy="1851422"/>
          </a:xfrm>
          <a:prstGeom prst="rect">
            <a:avLst/>
          </a:prstGeom>
          <a:solidFill>
            <a:srgbClr val="000000">
              <a:alpha val="8000"/>
            </a:srgbClr>
          </a:solidFill>
          <a:ln/>
        </p:spPr>
        <p:txBody>
          <a:bodyPr/>
          <a:lstStyle/>
          <a:p>
            <a:endParaRPr lang="en-US"/>
          </a:p>
        </p:txBody>
      </p:sp>
      <p:sp>
        <p:nvSpPr>
          <p:cNvPr id="9" name="Shape 7"/>
          <p:cNvSpPr/>
          <p:nvPr/>
        </p:nvSpPr>
        <p:spPr>
          <a:xfrm>
            <a:off x="5550158" y="3172916"/>
            <a:ext cx="9874" cy="1851422"/>
          </a:xfrm>
          <a:prstGeom prst="rect">
            <a:avLst/>
          </a:prstGeom>
          <a:solidFill>
            <a:srgbClr val="000000">
              <a:alpha val="8000"/>
            </a:srgbClr>
          </a:solidFill>
          <a:ln/>
        </p:spPr>
        <p:txBody>
          <a:bodyPr/>
          <a:lstStyle/>
          <a:p>
            <a:endParaRPr lang="en-US"/>
          </a:p>
        </p:txBody>
      </p:sp>
      <p:sp>
        <p:nvSpPr>
          <p:cNvPr id="10" name="Shape 8"/>
          <p:cNvSpPr/>
          <p:nvPr/>
        </p:nvSpPr>
        <p:spPr>
          <a:xfrm>
            <a:off x="7187425" y="3172916"/>
            <a:ext cx="9874" cy="1851422"/>
          </a:xfrm>
          <a:prstGeom prst="rect">
            <a:avLst/>
          </a:prstGeom>
          <a:solidFill>
            <a:srgbClr val="000000">
              <a:alpha val="8000"/>
            </a:srgbClr>
          </a:solidFill>
          <a:ln/>
        </p:spPr>
        <p:txBody>
          <a:bodyPr/>
          <a:lstStyle/>
          <a:p>
            <a:endParaRPr lang="en-US"/>
          </a:p>
        </p:txBody>
      </p:sp>
      <p:sp>
        <p:nvSpPr>
          <p:cNvPr id="11" name="Shape 9"/>
          <p:cNvSpPr/>
          <p:nvPr/>
        </p:nvSpPr>
        <p:spPr>
          <a:xfrm>
            <a:off x="8824692" y="3172916"/>
            <a:ext cx="9874" cy="1851422"/>
          </a:xfrm>
          <a:prstGeom prst="rect">
            <a:avLst/>
          </a:prstGeom>
          <a:solidFill>
            <a:srgbClr val="000000">
              <a:alpha val="8000"/>
            </a:srgbClr>
          </a:solidFill>
          <a:ln/>
        </p:spPr>
        <p:txBody>
          <a:bodyPr/>
          <a:lstStyle/>
          <a:p>
            <a:endParaRPr lang="en-US"/>
          </a:p>
        </p:txBody>
      </p:sp>
      <p:sp>
        <p:nvSpPr>
          <p:cNvPr id="12" name="Shape 10"/>
          <p:cNvSpPr/>
          <p:nvPr/>
        </p:nvSpPr>
        <p:spPr>
          <a:xfrm>
            <a:off x="638457" y="3179266"/>
            <a:ext cx="2728745" cy="458093"/>
          </a:xfrm>
          <a:custGeom>
            <a:avLst/>
            <a:gdLst/>
            <a:ahLst/>
            <a:cxnLst/>
            <a:rect l="l" t="t" r="r" b="b"/>
            <a:pathLst>
              <a:path w="2728745" h="458093">
                <a:moveTo>
                  <a:pt x="197474" y="0"/>
                </a:moveTo>
                <a:lnTo>
                  <a:pt x="2728745" y="0"/>
                </a:lnTo>
                <a:lnTo>
                  <a:pt x="2728745" y="458093"/>
                </a:lnTo>
                <a:lnTo>
                  <a:pt x="0" y="458093"/>
                </a:lnTo>
                <a:lnTo>
                  <a:pt x="0" y="197479"/>
                </a:lnTo>
                <a:arcTo wR="197474" hR="197479" stAng="10800000" swAng="5400000"/>
                <a:close/>
              </a:path>
            </a:pathLst>
          </a:custGeom>
          <a:solidFill>
            <a:srgbClr val="75BAE6"/>
          </a:solidFill>
          <a:ln/>
        </p:spPr>
        <p:txBody>
          <a:bodyPr/>
          <a:lstStyle/>
          <a:p>
            <a:endParaRPr lang="en-US"/>
          </a:p>
        </p:txBody>
      </p:sp>
      <p:sp>
        <p:nvSpPr>
          <p:cNvPr id="13" name="Text 11"/>
          <p:cNvSpPr/>
          <p:nvPr/>
        </p:nvSpPr>
        <p:spPr>
          <a:xfrm>
            <a:off x="186824" y="3253074"/>
            <a:ext cx="301925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طريقة التقييم</a:t>
            </a:r>
            <a:endParaRPr lang="ar-SA" sz="2000" dirty="0">
              <a:solidFill>
                <a:schemeClr val="bg1"/>
              </a:solidFill>
            </a:endParaRPr>
          </a:p>
        </p:txBody>
      </p:sp>
      <p:sp>
        <p:nvSpPr>
          <p:cNvPr id="14" name="Shape 12"/>
          <p:cNvSpPr/>
          <p:nvPr/>
        </p:nvSpPr>
        <p:spPr>
          <a:xfrm>
            <a:off x="3367202" y="3179266"/>
            <a:ext cx="2182956" cy="458093"/>
          </a:xfrm>
          <a:prstGeom prst="rect">
            <a:avLst/>
          </a:prstGeom>
          <a:solidFill>
            <a:srgbClr val="75BAE6"/>
          </a:solidFill>
          <a:ln/>
        </p:spPr>
        <p:txBody>
          <a:bodyPr/>
          <a:lstStyle/>
          <a:p>
            <a:endParaRPr lang="en-US"/>
          </a:p>
        </p:txBody>
      </p:sp>
      <p:sp>
        <p:nvSpPr>
          <p:cNvPr id="15" name="Text 13"/>
          <p:cNvSpPr/>
          <p:nvPr/>
        </p:nvSpPr>
        <p:spPr>
          <a:xfrm>
            <a:off x="2918744" y="3253074"/>
            <a:ext cx="247028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الدليل المطلوب</a:t>
            </a:r>
            <a:endParaRPr lang="ar-SA" sz="2000" dirty="0">
              <a:solidFill>
                <a:schemeClr val="bg1"/>
              </a:solidFill>
            </a:endParaRPr>
          </a:p>
        </p:txBody>
      </p:sp>
      <p:sp>
        <p:nvSpPr>
          <p:cNvPr id="16" name="Shape 14"/>
          <p:cNvSpPr/>
          <p:nvPr/>
        </p:nvSpPr>
        <p:spPr>
          <a:xfrm>
            <a:off x="5550158" y="3179266"/>
            <a:ext cx="1637267" cy="458093"/>
          </a:xfrm>
          <a:prstGeom prst="rect">
            <a:avLst/>
          </a:prstGeom>
          <a:solidFill>
            <a:srgbClr val="75BAE6"/>
          </a:solidFill>
          <a:ln/>
        </p:spPr>
        <p:txBody>
          <a:bodyPr/>
          <a:lstStyle/>
          <a:p>
            <a:endParaRPr lang="en-US"/>
          </a:p>
        </p:txBody>
      </p:sp>
      <p:sp>
        <p:nvSpPr>
          <p:cNvPr id="17" name="Text 15"/>
          <p:cNvSpPr/>
          <p:nvPr/>
        </p:nvSpPr>
        <p:spPr>
          <a:xfrm>
            <a:off x="5101700" y="3253074"/>
            <a:ext cx="192459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مستوى بلوم</a:t>
            </a:r>
            <a:endParaRPr lang="ar-SA" sz="2000" dirty="0">
              <a:solidFill>
                <a:schemeClr val="bg1"/>
              </a:solidFill>
            </a:endParaRPr>
          </a:p>
        </p:txBody>
      </p:sp>
      <p:sp>
        <p:nvSpPr>
          <p:cNvPr id="18" name="Shape 16"/>
          <p:cNvSpPr/>
          <p:nvPr/>
        </p:nvSpPr>
        <p:spPr>
          <a:xfrm>
            <a:off x="7187425" y="3179266"/>
            <a:ext cx="1637267" cy="458093"/>
          </a:xfrm>
          <a:prstGeom prst="rect">
            <a:avLst/>
          </a:prstGeom>
          <a:solidFill>
            <a:srgbClr val="75BAE6"/>
          </a:solidFill>
          <a:ln/>
        </p:spPr>
        <p:txBody>
          <a:bodyPr/>
          <a:lstStyle/>
          <a:p>
            <a:endParaRPr lang="en-US"/>
          </a:p>
        </p:txBody>
      </p:sp>
      <p:sp>
        <p:nvSpPr>
          <p:cNvPr id="19" name="Text 17"/>
          <p:cNvSpPr/>
          <p:nvPr/>
        </p:nvSpPr>
        <p:spPr>
          <a:xfrm>
            <a:off x="6738967" y="3253074"/>
            <a:ext cx="192459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مجال التعلم</a:t>
            </a:r>
            <a:endParaRPr lang="ar-SA" sz="2000" dirty="0">
              <a:solidFill>
                <a:schemeClr val="bg1"/>
              </a:solidFill>
            </a:endParaRPr>
          </a:p>
        </p:txBody>
      </p:sp>
      <p:sp>
        <p:nvSpPr>
          <p:cNvPr id="20" name="Shape 18"/>
          <p:cNvSpPr/>
          <p:nvPr/>
        </p:nvSpPr>
        <p:spPr>
          <a:xfrm>
            <a:off x="8824692" y="3179266"/>
            <a:ext cx="2728745" cy="458093"/>
          </a:xfrm>
          <a:custGeom>
            <a:avLst/>
            <a:gdLst/>
            <a:ahLst/>
            <a:cxnLst/>
            <a:rect l="l" t="t" r="r" b="b"/>
            <a:pathLst>
              <a:path w="2728745" h="458093">
                <a:moveTo>
                  <a:pt x="0" y="0"/>
                </a:moveTo>
                <a:lnTo>
                  <a:pt x="2531271" y="0"/>
                </a:lnTo>
                <a:arcTo wR="197474" hR="197479" stAng="16200000" swAng="5400000"/>
                <a:lnTo>
                  <a:pt x="2728745" y="458093"/>
                </a:lnTo>
                <a:lnTo>
                  <a:pt x="0" y="458093"/>
                </a:lnTo>
                <a:lnTo>
                  <a:pt x="0" y="0"/>
                </a:lnTo>
                <a:close/>
              </a:path>
            </a:pathLst>
          </a:custGeom>
          <a:solidFill>
            <a:srgbClr val="75BAE6"/>
          </a:solidFill>
          <a:ln/>
        </p:spPr>
        <p:txBody>
          <a:bodyPr/>
          <a:lstStyle/>
          <a:p>
            <a:endParaRPr lang="en-US"/>
          </a:p>
        </p:txBody>
      </p:sp>
      <p:sp>
        <p:nvSpPr>
          <p:cNvPr id="21" name="Text 19"/>
          <p:cNvSpPr/>
          <p:nvPr/>
        </p:nvSpPr>
        <p:spPr>
          <a:xfrm>
            <a:off x="8376234" y="3253074"/>
            <a:ext cx="301925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ناتج التعلم</a:t>
            </a:r>
            <a:endParaRPr lang="ar-SA" sz="2000" dirty="0">
              <a:solidFill>
                <a:schemeClr val="bg1"/>
              </a:solidFill>
            </a:endParaRPr>
          </a:p>
        </p:txBody>
      </p:sp>
      <p:sp>
        <p:nvSpPr>
          <p:cNvPr id="22" name="Text 20"/>
          <p:cNvSpPr/>
          <p:nvPr/>
        </p:nvSpPr>
        <p:spPr>
          <a:xfrm>
            <a:off x="186824" y="3741638"/>
            <a:ext cx="301925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أسئلة قصيرة</a:t>
            </a:r>
            <a:endParaRPr lang="ar-SA" sz="2000" b="1" dirty="0"/>
          </a:p>
        </p:txBody>
      </p:sp>
      <p:sp>
        <p:nvSpPr>
          <p:cNvPr id="23" name="Text 21"/>
          <p:cNvSpPr/>
          <p:nvPr/>
        </p:nvSpPr>
        <p:spPr>
          <a:xfrm>
            <a:off x="2918744" y="3741638"/>
            <a:ext cx="247028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إجابة صحيحة</a:t>
            </a:r>
            <a:endParaRPr lang="ar-SA" sz="2000" b="1" dirty="0"/>
          </a:p>
        </p:txBody>
      </p:sp>
      <p:sp>
        <p:nvSpPr>
          <p:cNvPr id="24" name="Text 22"/>
          <p:cNvSpPr/>
          <p:nvPr/>
        </p:nvSpPr>
        <p:spPr>
          <a:xfrm>
            <a:off x="5101700" y="3741638"/>
            <a:ext cx="192459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فهم</a:t>
            </a:r>
            <a:endParaRPr lang="ar-SA" sz="2000" b="1" dirty="0"/>
          </a:p>
        </p:txBody>
      </p:sp>
      <p:sp>
        <p:nvSpPr>
          <p:cNvPr id="25" name="Text 23"/>
          <p:cNvSpPr/>
          <p:nvPr/>
        </p:nvSpPr>
        <p:spPr>
          <a:xfrm>
            <a:off x="6738967" y="3741638"/>
            <a:ext cx="192459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معرفي</a:t>
            </a:r>
            <a:endParaRPr lang="ar-SA" sz="2000" b="1" dirty="0"/>
          </a:p>
        </p:txBody>
      </p:sp>
      <p:sp>
        <p:nvSpPr>
          <p:cNvPr id="26" name="Text 24"/>
          <p:cNvSpPr/>
          <p:nvPr/>
        </p:nvSpPr>
        <p:spPr>
          <a:xfrm>
            <a:off x="8376234" y="3741638"/>
            <a:ext cx="301925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يشرح إجراءات السلامة</a:t>
            </a:r>
            <a:endParaRPr lang="ar-SA" sz="2000" b="1" dirty="0"/>
          </a:p>
        </p:txBody>
      </p:sp>
      <p:sp>
        <p:nvSpPr>
          <p:cNvPr id="27" name="Text 25"/>
          <p:cNvSpPr/>
          <p:nvPr/>
        </p:nvSpPr>
        <p:spPr>
          <a:xfrm>
            <a:off x="186824" y="4202906"/>
            <a:ext cx="301925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ملاحظة</a:t>
            </a:r>
            <a:endParaRPr lang="ar-SA" sz="2000" b="1" dirty="0"/>
          </a:p>
        </p:txBody>
      </p:sp>
      <p:sp>
        <p:nvSpPr>
          <p:cNvPr id="28" name="Text 26"/>
          <p:cNvSpPr/>
          <p:nvPr/>
        </p:nvSpPr>
        <p:spPr>
          <a:xfrm>
            <a:off x="2918744" y="4202906"/>
            <a:ext cx="247028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أداء عملي</a:t>
            </a:r>
            <a:endParaRPr lang="ar-SA" sz="2000" b="1" dirty="0"/>
          </a:p>
        </p:txBody>
      </p:sp>
      <p:sp>
        <p:nvSpPr>
          <p:cNvPr id="29" name="Text 27"/>
          <p:cNvSpPr/>
          <p:nvPr/>
        </p:nvSpPr>
        <p:spPr>
          <a:xfrm>
            <a:off x="5101700" y="4202906"/>
            <a:ext cx="192459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تطبيق</a:t>
            </a:r>
            <a:endParaRPr lang="ar-SA" sz="2000" b="1" dirty="0"/>
          </a:p>
        </p:txBody>
      </p:sp>
      <p:sp>
        <p:nvSpPr>
          <p:cNvPr id="30" name="Text 28"/>
          <p:cNvSpPr/>
          <p:nvPr/>
        </p:nvSpPr>
        <p:spPr>
          <a:xfrm>
            <a:off x="6738967" y="4202906"/>
            <a:ext cx="1924597" cy="252710"/>
          </a:xfrm>
          <a:prstGeom prst="rect">
            <a:avLst/>
          </a:prstGeom>
          <a:noFill/>
          <a:ln/>
        </p:spPr>
        <p:txBody>
          <a:bodyPr wrap="none" lIns="0" tIns="0" rIns="0" bIns="0" rtlCol="0" anchor="t"/>
          <a:lstStyle/>
          <a:p>
            <a:pPr marL="0" indent="0" algn="r" rtl="1">
              <a:lnSpc>
                <a:spcPct val="133000"/>
              </a:lnSpc>
              <a:buNone/>
            </a:pPr>
            <a:r>
              <a:rPr lang="ar-JO" sz="2000" b="1" dirty="0">
                <a:solidFill>
                  <a:srgbClr val="384653"/>
                </a:solidFill>
                <a:latin typeface="WinSoft Pro Medium" pitchFamily="34" charset="0"/>
                <a:cs typeface="WinSoft Pro Medium" pitchFamily="34" charset="-120"/>
              </a:rPr>
              <a:t>أدائي</a:t>
            </a:r>
            <a:endParaRPr lang="ar-SA" sz="2000" b="1" dirty="0"/>
          </a:p>
        </p:txBody>
      </p:sp>
      <p:sp>
        <p:nvSpPr>
          <p:cNvPr id="31" name="Text 29"/>
          <p:cNvSpPr/>
          <p:nvPr/>
        </p:nvSpPr>
        <p:spPr>
          <a:xfrm>
            <a:off x="8376234" y="4202906"/>
            <a:ext cx="301925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يطبق إجراءات السلامة</a:t>
            </a:r>
            <a:endParaRPr lang="ar-SA" sz="2000" b="1" dirty="0"/>
          </a:p>
        </p:txBody>
      </p:sp>
      <p:sp>
        <p:nvSpPr>
          <p:cNvPr id="32" name="Text 30"/>
          <p:cNvSpPr/>
          <p:nvPr/>
        </p:nvSpPr>
        <p:spPr>
          <a:xfrm>
            <a:off x="186824" y="4664174"/>
            <a:ext cx="301925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قائمة </a:t>
            </a:r>
            <a:r>
              <a:rPr lang="ar-JO" altLang="en-US" sz="2000" b="1" dirty="0">
                <a:solidFill>
                  <a:srgbClr val="384653"/>
                </a:solidFill>
                <a:latin typeface="WinSoft Pro Medium" pitchFamily="34" charset="0"/>
                <a:ea typeface="WinSoft Pro Medium" pitchFamily="34" charset="-122"/>
                <a:cs typeface="WinSoft Pro Medium" pitchFamily="34" charset="-120"/>
              </a:rPr>
              <a:t>رصد و ت</a:t>
            </a:r>
            <a:r>
              <a:rPr lang="ar-SA" altLang="en-US" sz="2000" b="1" dirty="0">
                <a:solidFill>
                  <a:srgbClr val="384653"/>
                </a:solidFill>
                <a:latin typeface="WinSoft Pro Medium" pitchFamily="34" charset="0"/>
                <a:ea typeface="WinSoft Pro Medium" pitchFamily="34" charset="-122"/>
                <a:cs typeface="WinSoft Pro Medium" pitchFamily="34" charset="-120"/>
              </a:rPr>
              <a:t>حقق</a:t>
            </a:r>
            <a:endParaRPr lang="ar-SA" sz="2000" b="1" dirty="0"/>
          </a:p>
        </p:txBody>
      </p:sp>
      <p:sp>
        <p:nvSpPr>
          <p:cNvPr id="33" name="Text 31"/>
          <p:cNvSpPr/>
          <p:nvPr/>
        </p:nvSpPr>
        <p:spPr>
          <a:xfrm>
            <a:off x="2918744" y="4664174"/>
            <a:ext cx="247028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سلوك ملاحظ</a:t>
            </a:r>
            <a:endParaRPr lang="ar-SA" sz="2000" b="1" dirty="0"/>
          </a:p>
        </p:txBody>
      </p:sp>
      <p:sp>
        <p:nvSpPr>
          <p:cNvPr id="34" name="Text 32"/>
          <p:cNvSpPr/>
          <p:nvPr/>
        </p:nvSpPr>
        <p:spPr>
          <a:xfrm>
            <a:off x="5101700" y="4664174"/>
            <a:ext cx="192459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تطبيق</a:t>
            </a:r>
            <a:endParaRPr lang="ar-SA" sz="2000" b="1" dirty="0"/>
          </a:p>
        </p:txBody>
      </p:sp>
      <p:sp>
        <p:nvSpPr>
          <p:cNvPr id="35" name="Text 33"/>
          <p:cNvSpPr/>
          <p:nvPr/>
        </p:nvSpPr>
        <p:spPr>
          <a:xfrm>
            <a:off x="6738967" y="4664174"/>
            <a:ext cx="192459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وجداني/سلوكي</a:t>
            </a:r>
            <a:endParaRPr lang="ar-SA" sz="2000" b="1" dirty="0"/>
          </a:p>
        </p:txBody>
      </p:sp>
      <p:sp>
        <p:nvSpPr>
          <p:cNvPr id="36" name="Text 34"/>
          <p:cNvSpPr/>
          <p:nvPr/>
        </p:nvSpPr>
        <p:spPr>
          <a:xfrm>
            <a:off x="8376234" y="4664174"/>
            <a:ext cx="301925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يلتزم بإجراءات السلامة</a:t>
            </a:r>
            <a:endParaRPr lang="ar-SA" sz="2000"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631908" y="775054"/>
            <a:ext cx="10927878" cy="441722"/>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النشاط</a:t>
            </a:r>
            <a:r>
              <a:rPr lang="ar-SA" altLang="en-US" sz="4000" b="1" dirty="0">
                <a:solidFill>
                  <a:srgbClr val="2E3C4E"/>
                </a:solidFill>
                <a:latin typeface="GE SS Two Light" pitchFamily="34" charset="0"/>
                <a:ea typeface="GE SS Two Light" pitchFamily="34" charset="-122"/>
                <a:cs typeface="GE SS Two Light" pitchFamily="34" charset="-120"/>
              </a:rPr>
              <a:t> </a:t>
            </a:r>
            <a:r>
              <a:rPr lang="en-US" altLang="en-US" sz="4000" b="1" dirty="0">
                <a:solidFill>
                  <a:srgbClr val="2E3C4E"/>
                </a:solidFill>
                <a:latin typeface="Myriad"/>
                <a:ea typeface="GE SS Two Light" pitchFamily="34" charset="-122"/>
                <a:cs typeface="GE SS Two Light" pitchFamily="34" charset="-120"/>
              </a:rPr>
              <a:t>1.2</a:t>
            </a:r>
            <a:endParaRPr lang="ar-SA" sz="4000" dirty="0">
              <a:latin typeface="Myriad"/>
            </a:endParaRPr>
          </a:p>
        </p:txBody>
      </p:sp>
      <p:sp>
        <p:nvSpPr>
          <p:cNvPr id="3" name="Text 1"/>
          <p:cNvSpPr/>
          <p:nvPr/>
        </p:nvSpPr>
        <p:spPr>
          <a:xfrm>
            <a:off x="-1316162" y="835730"/>
            <a:ext cx="10927878" cy="441722"/>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2E3C4E"/>
                </a:solidFill>
                <a:latin typeface="GE SS Two Light" pitchFamily="34" charset="0"/>
                <a:ea typeface="GE SS Two Light" pitchFamily="34" charset="-122"/>
                <a:cs typeface="GE SS Two Light" pitchFamily="34" charset="-120"/>
              </a:rPr>
              <a:t>مصفوفة اختيار أسلوب التقييم</a:t>
            </a:r>
            <a:endParaRPr lang="ar-SA" sz="3200" dirty="0"/>
          </a:p>
        </p:txBody>
      </p:sp>
      <p:sp>
        <p:nvSpPr>
          <p:cNvPr id="4" name="Text 2"/>
          <p:cNvSpPr/>
          <p:nvPr/>
        </p:nvSpPr>
        <p:spPr>
          <a:xfrm>
            <a:off x="22324" y="1583745"/>
            <a:ext cx="11537463" cy="198636"/>
          </a:xfrm>
          <a:prstGeom prst="rect">
            <a:avLst/>
          </a:prstGeom>
          <a:noFill/>
          <a:ln/>
        </p:spPr>
        <p:txBody>
          <a:bodyPr wrap="none" lIns="0" tIns="0" rIns="0" bIns="0" rtlCol="0" anchor="t"/>
          <a:lstStyle/>
          <a:p>
            <a:pPr marL="0" indent="0" algn="r" rtl="1">
              <a:lnSpc>
                <a:spcPct val="12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يتم اختيار الأداة بناءً على السؤال</a:t>
            </a:r>
            <a:r>
              <a:rPr lang="ar-SA" altLang="en-US" sz="2000" dirty="0">
                <a:solidFill>
                  <a:srgbClr val="384653"/>
                </a:solidFill>
                <a:latin typeface="WinSoft Pro Medium" pitchFamily="34" charset="0"/>
                <a:ea typeface="WinSoft Pro Medium" pitchFamily="34" charset="-122"/>
                <a:cs typeface="WinSoft Pro Medium" pitchFamily="34" charset="-120"/>
              </a:rPr>
              <a:t>: </a:t>
            </a:r>
            <a:r>
              <a:rPr lang="ar-SA" altLang="en-US" sz="2000" b="1" dirty="0">
                <a:solidFill>
                  <a:srgbClr val="384653"/>
                </a:solidFill>
                <a:latin typeface="WinSoft Pro Medium" pitchFamily="34" charset="0"/>
                <a:ea typeface="WinSoft Pro Medium" pitchFamily="34" charset="-122"/>
                <a:cs typeface="WinSoft Pro Medium" pitchFamily="34" charset="-120"/>
              </a:rPr>
              <a:t>ماذا أريد أن أعرف أو أرى؟</a:t>
            </a:r>
            <a:endParaRPr lang="ar-SA" sz="2000" dirty="0"/>
          </a:p>
        </p:txBody>
      </p:sp>
      <p:sp>
        <p:nvSpPr>
          <p:cNvPr id="5" name="Shape 3"/>
          <p:cNvSpPr/>
          <p:nvPr/>
        </p:nvSpPr>
        <p:spPr>
          <a:xfrm>
            <a:off x="631908" y="2189063"/>
            <a:ext cx="10927878" cy="3907036"/>
          </a:xfrm>
          <a:prstGeom prst="roundRect">
            <a:avLst>
              <a:gd name="adj" fmla="val 5155"/>
            </a:avLst>
          </a:prstGeom>
          <a:noFill/>
          <a:ln w="6350">
            <a:solidFill>
              <a:srgbClr val="000000">
                <a:alpha val="8000"/>
              </a:srgbClr>
            </a:solidFill>
            <a:prstDash val="solid"/>
          </a:ln>
        </p:spPr>
        <p:txBody>
          <a:bodyPr/>
          <a:lstStyle/>
          <a:p>
            <a:endParaRPr lang="en-US"/>
          </a:p>
        </p:txBody>
      </p:sp>
      <p:sp>
        <p:nvSpPr>
          <p:cNvPr id="6" name="Shape 4"/>
          <p:cNvSpPr/>
          <p:nvPr/>
        </p:nvSpPr>
        <p:spPr>
          <a:xfrm>
            <a:off x="631908" y="2546846"/>
            <a:ext cx="10927878" cy="8393"/>
          </a:xfrm>
          <a:prstGeom prst="rect">
            <a:avLst/>
          </a:prstGeom>
          <a:solidFill>
            <a:srgbClr val="000000">
              <a:alpha val="8000"/>
            </a:srgbClr>
          </a:solidFill>
          <a:ln/>
        </p:spPr>
        <p:txBody>
          <a:bodyPr/>
          <a:lstStyle/>
          <a:p>
            <a:endParaRPr lang="en-US"/>
          </a:p>
        </p:txBody>
      </p:sp>
      <p:sp>
        <p:nvSpPr>
          <p:cNvPr id="7" name="Shape 5"/>
          <p:cNvSpPr/>
          <p:nvPr/>
        </p:nvSpPr>
        <p:spPr>
          <a:xfrm>
            <a:off x="631908" y="2901454"/>
            <a:ext cx="10927878" cy="8393"/>
          </a:xfrm>
          <a:prstGeom prst="rect">
            <a:avLst/>
          </a:prstGeom>
          <a:solidFill>
            <a:srgbClr val="000000">
              <a:alpha val="8000"/>
            </a:srgbClr>
          </a:solidFill>
          <a:ln/>
        </p:spPr>
        <p:txBody>
          <a:bodyPr/>
          <a:lstStyle/>
          <a:p>
            <a:endParaRPr lang="en-US"/>
          </a:p>
        </p:txBody>
      </p:sp>
      <p:sp>
        <p:nvSpPr>
          <p:cNvPr id="8" name="Shape 6"/>
          <p:cNvSpPr/>
          <p:nvPr/>
        </p:nvSpPr>
        <p:spPr>
          <a:xfrm>
            <a:off x="631908" y="3256062"/>
            <a:ext cx="10927878" cy="8393"/>
          </a:xfrm>
          <a:prstGeom prst="rect">
            <a:avLst/>
          </a:prstGeom>
          <a:solidFill>
            <a:srgbClr val="000000">
              <a:alpha val="8000"/>
            </a:srgbClr>
          </a:solidFill>
          <a:ln/>
        </p:spPr>
        <p:txBody>
          <a:bodyPr/>
          <a:lstStyle/>
          <a:p>
            <a:endParaRPr lang="en-US"/>
          </a:p>
        </p:txBody>
      </p:sp>
      <p:sp>
        <p:nvSpPr>
          <p:cNvPr id="9" name="Shape 7"/>
          <p:cNvSpPr/>
          <p:nvPr/>
        </p:nvSpPr>
        <p:spPr>
          <a:xfrm>
            <a:off x="631908" y="3610670"/>
            <a:ext cx="10927878" cy="8393"/>
          </a:xfrm>
          <a:prstGeom prst="rect">
            <a:avLst/>
          </a:prstGeom>
          <a:solidFill>
            <a:srgbClr val="000000">
              <a:alpha val="8000"/>
            </a:srgbClr>
          </a:solidFill>
          <a:ln/>
        </p:spPr>
        <p:txBody>
          <a:bodyPr/>
          <a:lstStyle/>
          <a:p>
            <a:endParaRPr lang="en-US"/>
          </a:p>
        </p:txBody>
      </p:sp>
      <p:sp>
        <p:nvSpPr>
          <p:cNvPr id="10" name="Shape 8"/>
          <p:cNvSpPr/>
          <p:nvPr/>
        </p:nvSpPr>
        <p:spPr>
          <a:xfrm>
            <a:off x="631908" y="3965277"/>
            <a:ext cx="10927878" cy="8393"/>
          </a:xfrm>
          <a:prstGeom prst="rect">
            <a:avLst/>
          </a:prstGeom>
          <a:solidFill>
            <a:srgbClr val="000000">
              <a:alpha val="8000"/>
            </a:srgbClr>
          </a:solidFill>
          <a:ln/>
        </p:spPr>
        <p:txBody>
          <a:bodyPr/>
          <a:lstStyle/>
          <a:p>
            <a:endParaRPr lang="en-US"/>
          </a:p>
        </p:txBody>
      </p:sp>
      <p:sp>
        <p:nvSpPr>
          <p:cNvPr id="11" name="Shape 9"/>
          <p:cNvSpPr/>
          <p:nvPr/>
        </p:nvSpPr>
        <p:spPr>
          <a:xfrm>
            <a:off x="631908" y="4319885"/>
            <a:ext cx="10927878" cy="8393"/>
          </a:xfrm>
          <a:prstGeom prst="rect">
            <a:avLst/>
          </a:prstGeom>
          <a:solidFill>
            <a:srgbClr val="000000">
              <a:alpha val="8000"/>
            </a:srgbClr>
          </a:solidFill>
          <a:ln/>
        </p:spPr>
        <p:txBody>
          <a:bodyPr/>
          <a:lstStyle/>
          <a:p>
            <a:endParaRPr lang="en-US"/>
          </a:p>
        </p:txBody>
      </p:sp>
      <p:sp>
        <p:nvSpPr>
          <p:cNvPr id="12" name="Shape 10"/>
          <p:cNvSpPr/>
          <p:nvPr/>
        </p:nvSpPr>
        <p:spPr>
          <a:xfrm>
            <a:off x="631908" y="4674493"/>
            <a:ext cx="10927878" cy="8393"/>
          </a:xfrm>
          <a:prstGeom prst="rect">
            <a:avLst/>
          </a:prstGeom>
          <a:solidFill>
            <a:srgbClr val="000000">
              <a:alpha val="8000"/>
            </a:srgbClr>
          </a:solidFill>
          <a:ln/>
        </p:spPr>
        <p:txBody>
          <a:bodyPr/>
          <a:lstStyle/>
          <a:p>
            <a:endParaRPr lang="en-US"/>
          </a:p>
        </p:txBody>
      </p:sp>
      <p:sp>
        <p:nvSpPr>
          <p:cNvPr id="13" name="Shape 11"/>
          <p:cNvSpPr/>
          <p:nvPr/>
        </p:nvSpPr>
        <p:spPr>
          <a:xfrm>
            <a:off x="631908" y="5029101"/>
            <a:ext cx="10927878" cy="8393"/>
          </a:xfrm>
          <a:prstGeom prst="rect">
            <a:avLst/>
          </a:prstGeom>
          <a:solidFill>
            <a:srgbClr val="000000">
              <a:alpha val="8000"/>
            </a:srgbClr>
          </a:solidFill>
          <a:ln/>
        </p:spPr>
        <p:txBody>
          <a:bodyPr/>
          <a:lstStyle/>
          <a:p>
            <a:endParaRPr lang="en-US"/>
          </a:p>
        </p:txBody>
      </p:sp>
      <p:sp>
        <p:nvSpPr>
          <p:cNvPr id="14" name="Shape 12"/>
          <p:cNvSpPr/>
          <p:nvPr/>
        </p:nvSpPr>
        <p:spPr>
          <a:xfrm>
            <a:off x="631908" y="5383709"/>
            <a:ext cx="10927878" cy="8393"/>
          </a:xfrm>
          <a:prstGeom prst="rect">
            <a:avLst/>
          </a:prstGeom>
          <a:solidFill>
            <a:srgbClr val="000000">
              <a:alpha val="8000"/>
            </a:srgbClr>
          </a:solidFill>
          <a:ln/>
        </p:spPr>
        <p:txBody>
          <a:bodyPr/>
          <a:lstStyle/>
          <a:p>
            <a:endParaRPr lang="en-US"/>
          </a:p>
        </p:txBody>
      </p:sp>
      <p:sp>
        <p:nvSpPr>
          <p:cNvPr id="15" name="Shape 13"/>
          <p:cNvSpPr/>
          <p:nvPr/>
        </p:nvSpPr>
        <p:spPr>
          <a:xfrm>
            <a:off x="631908" y="5738316"/>
            <a:ext cx="10927878" cy="8393"/>
          </a:xfrm>
          <a:prstGeom prst="rect">
            <a:avLst/>
          </a:prstGeom>
          <a:solidFill>
            <a:srgbClr val="000000">
              <a:alpha val="8000"/>
            </a:srgbClr>
          </a:solidFill>
          <a:ln/>
        </p:spPr>
        <p:txBody>
          <a:bodyPr/>
          <a:lstStyle/>
          <a:p>
            <a:endParaRPr lang="en-US"/>
          </a:p>
        </p:txBody>
      </p:sp>
      <p:sp>
        <p:nvSpPr>
          <p:cNvPr id="16" name="Shape 14"/>
          <p:cNvSpPr/>
          <p:nvPr/>
        </p:nvSpPr>
        <p:spPr>
          <a:xfrm>
            <a:off x="6095848" y="2189063"/>
            <a:ext cx="8393" cy="3907036"/>
          </a:xfrm>
          <a:prstGeom prst="rect">
            <a:avLst/>
          </a:prstGeom>
          <a:solidFill>
            <a:srgbClr val="000000">
              <a:alpha val="8000"/>
            </a:srgbClr>
          </a:solidFill>
          <a:ln/>
        </p:spPr>
        <p:txBody>
          <a:bodyPr/>
          <a:lstStyle/>
          <a:p>
            <a:endParaRPr lang="en-US"/>
          </a:p>
        </p:txBody>
      </p:sp>
      <p:sp>
        <p:nvSpPr>
          <p:cNvPr id="17" name="Shape 15"/>
          <p:cNvSpPr/>
          <p:nvPr/>
        </p:nvSpPr>
        <p:spPr>
          <a:xfrm>
            <a:off x="638258" y="2195413"/>
            <a:ext cx="5457589" cy="351433"/>
          </a:xfrm>
          <a:custGeom>
            <a:avLst/>
            <a:gdLst/>
            <a:ahLst/>
            <a:cxnLst/>
            <a:rect l="l" t="t" r="r" b="b"/>
            <a:pathLst>
              <a:path w="5457589" h="351433">
                <a:moveTo>
                  <a:pt x="167852" y="0"/>
                </a:moveTo>
                <a:lnTo>
                  <a:pt x="5457589" y="0"/>
                </a:lnTo>
                <a:lnTo>
                  <a:pt x="5457589" y="351433"/>
                </a:lnTo>
                <a:lnTo>
                  <a:pt x="0" y="351433"/>
                </a:lnTo>
                <a:lnTo>
                  <a:pt x="0" y="167857"/>
                </a:lnTo>
                <a:arcTo wR="167852" hR="167857" stAng="10800000" swAng="5400000"/>
                <a:close/>
              </a:path>
            </a:pathLst>
          </a:custGeom>
          <a:solidFill>
            <a:srgbClr val="75BAE6"/>
          </a:solidFill>
          <a:ln/>
        </p:spPr>
        <p:txBody>
          <a:bodyPr/>
          <a:lstStyle/>
          <a:p>
            <a:endParaRPr lang="en-US"/>
          </a:p>
        </p:txBody>
      </p:sp>
      <p:sp>
        <p:nvSpPr>
          <p:cNvPr id="18" name="Text 16"/>
          <p:cNvSpPr/>
          <p:nvPr/>
        </p:nvSpPr>
        <p:spPr>
          <a:xfrm>
            <a:off x="162913" y="2150956"/>
            <a:ext cx="5795520" cy="198636"/>
          </a:xfrm>
          <a:prstGeom prst="rect">
            <a:avLst/>
          </a:prstGeom>
          <a:noFill/>
          <a:ln/>
        </p:spPr>
        <p:txBody>
          <a:bodyPr wrap="none" lIns="0" tIns="0" rIns="0" bIns="0" rtlCol="0" anchor="t"/>
          <a:lstStyle/>
          <a:p>
            <a:pPr marL="0" indent="0" algn="r" rtl="1">
              <a:lnSpc>
                <a:spcPct val="12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الأسلوب الأنسب</a:t>
            </a:r>
            <a:endParaRPr lang="ar-SA" sz="2400" dirty="0">
              <a:solidFill>
                <a:schemeClr val="bg1"/>
              </a:solidFill>
            </a:endParaRPr>
          </a:p>
        </p:txBody>
      </p:sp>
      <p:sp>
        <p:nvSpPr>
          <p:cNvPr id="19" name="Shape 17"/>
          <p:cNvSpPr/>
          <p:nvPr/>
        </p:nvSpPr>
        <p:spPr>
          <a:xfrm>
            <a:off x="6095848" y="2195413"/>
            <a:ext cx="5457589" cy="351433"/>
          </a:xfrm>
          <a:custGeom>
            <a:avLst/>
            <a:gdLst/>
            <a:ahLst/>
            <a:cxnLst/>
            <a:rect l="l" t="t" r="r" b="b"/>
            <a:pathLst>
              <a:path w="5457589" h="351433">
                <a:moveTo>
                  <a:pt x="0" y="0"/>
                </a:moveTo>
                <a:lnTo>
                  <a:pt x="5289737" y="0"/>
                </a:lnTo>
                <a:arcTo wR="167852" hR="167857" stAng="16200000" swAng="5400000"/>
                <a:lnTo>
                  <a:pt x="5457589" y="351433"/>
                </a:lnTo>
                <a:lnTo>
                  <a:pt x="0" y="351433"/>
                </a:lnTo>
                <a:lnTo>
                  <a:pt x="0" y="0"/>
                </a:lnTo>
                <a:close/>
              </a:path>
            </a:pathLst>
          </a:custGeom>
          <a:solidFill>
            <a:srgbClr val="75BAE6"/>
          </a:solidFill>
          <a:ln/>
        </p:spPr>
        <p:txBody>
          <a:bodyPr/>
          <a:lstStyle/>
          <a:p>
            <a:endParaRPr lang="en-US"/>
          </a:p>
        </p:txBody>
      </p:sp>
      <p:sp>
        <p:nvSpPr>
          <p:cNvPr id="20" name="Text 18"/>
          <p:cNvSpPr/>
          <p:nvPr/>
        </p:nvSpPr>
        <p:spPr>
          <a:xfrm>
            <a:off x="5623677" y="2150956"/>
            <a:ext cx="5795520" cy="198636"/>
          </a:xfrm>
          <a:prstGeom prst="rect">
            <a:avLst/>
          </a:prstGeom>
          <a:noFill/>
          <a:ln/>
        </p:spPr>
        <p:txBody>
          <a:bodyPr wrap="none" lIns="0" tIns="0" rIns="0" bIns="0" rtlCol="0" anchor="t"/>
          <a:lstStyle/>
          <a:p>
            <a:pPr marL="0" indent="0" algn="r" rtl="1">
              <a:lnSpc>
                <a:spcPct val="12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ما أريد قياسه</a:t>
            </a:r>
            <a:endParaRPr lang="ar-SA" sz="2400" dirty="0">
              <a:solidFill>
                <a:schemeClr val="bg1"/>
              </a:solidFill>
            </a:endParaRPr>
          </a:p>
        </p:txBody>
      </p:sp>
      <p:sp>
        <p:nvSpPr>
          <p:cNvPr id="21" name="Text 19"/>
          <p:cNvSpPr/>
          <p:nvPr/>
        </p:nvSpPr>
        <p:spPr>
          <a:xfrm>
            <a:off x="162913" y="2624832"/>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أسئلة قصيرة/اختبار</a:t>
            </a:r>
            <a:endParaRPr lang="ar-SA" sz="2000" dirty="0"/>
          </a:p>
        </p:txBody>
      </p:sp>
      <p:sp>
        <p:nvSpPr>
          <p:cNvPr id="22" name="Text 20"/>
          <p:cNvSpPr/>
          <p:nvPr/>
        </p:nvSpPr>
        <p:spPr>
          <a:xfrm>
            <a:off x="5623677" y="2624832"/>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المعرفة</a:t>
            </a:r>
            <a:endParaRPr lang="ar-SA" sz="2000" dirty="0"/>
          </a:p>
        </p:txBody>
      </p:sp>
      <p:sp>
        <p:nvSpPr>
          <p:cNvPr id="23" name="Text 21"/>
          <p:cNvSpPr/>
          <p:nvPr/>
        </p:nvSpPr>
        <p:spPr>
          <a:xfrm>
            <a:off x="162913" y="2979440"/>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أسئلة تفسيرية</a:t>
            </a:r>
            <a:endParaRPr lang="ar-SA" sz="2000" dirty="0"/>
          </a:p>
        </p:txBody>
      </p:sp>
      <p:sp>
        <p:nvSpPr>
          <p:cNvPr id="24" name="Text 22"/>
          <p:cNvSpPr/>
          <p:nvPr/>
        </p:nvSpPr>
        <p:spPr>
          <a:xfrm>
            <a:off x="5623677" y="2979440"/>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الفهم</a:t>
            </a:r>
            <a:endParaRPr lang="ar-SA" sz="2000" dirty="0"/>
          </a:p>
        </p:txBody>
      </p:sp>
      <p:sp>
        <p:nvSpPr>
          <p:cNvPr id="25" name="Text 23"/>
          <p:cNvSpPr/>
          <p:nvPr/>
        </p:nvSpPr>
        <p:spPr>
          <a:xfrm>
            <a:off x="162913" y="3334048"/>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ملاحظة</a:t>
            </a:r>
            <a:endParaRPr lang="ar-SA" sz="2000" dirty="0"/>
          </a:p>
        </p:txBody>
      </p:sp>
      <p:sp>
        <p:nvSpPr>
          <p:cNvPr id="26" name="Text 24"/>
          <p:cNvSpPr/>
          <p:nvPr/>
        </p:nvSpPr>
        <p:spPr>
          <a:xfrm>
            <a:off x="5623677" y="3334048"/>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تطبيق إجراء</a:t>
            </a:r>
            <a:endParaRPr lang="ar-SA" sz="2000" dirty="0"/>
          </a:p>
        </p:txBody>
      </p:sp>
      <p:sp>
        <p:nvSpPr>
          <p:cNvPr id="27" name="Text 25"/>
          <p:cNvSpPr/>
          <p:nvPr/>
        </p:nvSpPr>
        <p:spPr>
          <a:xfrm>
            <a:off x="162913" y="3688655"/>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أداء عملي</a:t>
            </a:r>
            <a:endParaRPr lang="ar-SA" sz="2000" dirty="0"/>
          </a:p>
        </p:txBody>
      </p:sp>
      <p:sp>
        <p:nvSpPr>
          <p:cNvPr id="28" name="Text 26"/>
          <p:cNvSpPr/>
          <p:nvPr/>
        </p:nvSpPr>
        <p:spPr>
          <a:xfrm>
            <a:off x="5623677" y="3688655"/>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مهارة عملية</a:t>
            </a:r>
            <a:endParaRPr lang="ar-SA" sz="2000" dirty="0"/>
          </a:p>
        </p:txBody>
      </p:sp>
      <p:sp>
        <p:nvSpPr>
          <p:cNvPr id="29" name="Text 27"/>
          <p:cNvSpPr/>
          <p:nvPr/>
        </p:nvSpPr>
        <p:spPr>
          <a:xfrm>
            <a:off x="162913" y="4043263"/>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فحص المنتج/سلم تقدير</a:t>
            </a:r>
            <a:endParaRPr lang="ar-SA" sz="2000" dirty="0"/>
          </a:p>
        </p:txBody>
      </p:sp>
      <p:sp>
        <p:nvSpPr>
          <p:cNvPr id="30" name="Text 28"/>
          <p:cNvSpPr/>
          <p:nvPr/>
        </p:nvSpPr>
        <p:spPr>
          <a:xfrm>
            <a:off x="5623677" y="4043263"/>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جودة منتج</a:t>
            </a:r>
            <a:endParaRPr lang="ar-SA" sz="2000" dirty="0"/>
          </a:p>
        </p:txBody>
      </p:sp>
      <p:sp>
        <p:nvSpPr>
          <p:cNvPr id="31" name="Text 29"/>
          <p:cNvSpPr/>
          <p:nvPr/>
        </p:nvSpPr>
        <p:spPr>
          <a:xfrm>
            <a:off x="162913" y="4397871"/>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مهمة أداء</a:t>
            </a:r>
            <a:endParaRPr lang="ar-SA" sz="2000" dirty="0"/>
          </a:p>
        </p:txBody>
      </p:sp>
      <p:sp>
        <p:nvSpPr>
          <p:cNvPr id="32" name="Text 30"/>
          <p:cNvSpPr/>
          <p:nvPr/>
        </p:nvSpPr>
        <p:spPr>
          <a:xfrm>
            <a:off x="5623677" y="4397871"/>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حل مشكلة</a:t>
            </a:r>
            <a:endParaRPr lang="ar-SA" sz="2000" dirty="0"/>
          </a:p>
        </p:txBody>
      </p:sp>
      <p:sp>
        <p:nvSpPr>
          <p:cNvPr id="33" name="Text 31"/>
          <p:cNvSpPr/>
          <p:nvPr/>
        </p:nvSpPr>
        <p:spPr>
          <a:xfrm>
            <a:off x="162913" y="4752479"/>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قائمة ملاحظة</a:t>
            </a:r>
            <a:endParaRPr lang="ar-SA" sz="2000" dirty="0"/>
          </a:p>
        </p:txBody>
      </p:sp>
      <p:sp>
        <p:nvSpPr>
          <p:cNvPr id="34" name="Text 32"/>
          <p:cNvSpPr/>
          <p:nvPr/>
        </p:nvSpPr>
        <p:spPr>
          <a:xfrm>
            <a:off x="5623677" y="4752479"/>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السلوك المهني</a:t>
            </a:r>
            <a:endParaRPr lang="ar-SA" sz="2000" dirty="0"/>
          </a:p>
        </p:txBody>
      </p:sp>
      <p:sp>
        <p:nvSpPr>
          <p:cNvPr id="35" name="Text 33"/>
          <p:cNvSpPr/>
          <p:nvPr/>
        </p:nvSpPr>
        <p:spPr>
          <a:xfrm>
            <a:off x="162913" y="5107087"/>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تقييم ذاتي</a:t>
            </a:r>
            <a:endParaRPr lang="ar-SA" sz="2000" dirty="0"/>
          </a:p>
        </p:txBody>
      </p:sp>
      <p:sp>
        <p:nvSpPr>
          <p:cNvPr id="36" name="Text 34"/>
          <p:cNvSpPr/>
          <p:nvPr/>
        </p:nvSpPr>
        <p:spPr>
          <a:xfrm>
            <a:off x="5623677" y="5107087"/>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التأمل</a:t>
            </a:r>
            <a:endParaRPr lang="ar-SA" sz="2000" dirty="0"/>
          </a:p>
        </p:txBody>
      </p:sp>
      <p:sp>
        <p:nvSpPr>
          <p:cNvPr id="37" name="Text 35"/>
          <p:cNvSpPr/>
          <p:nvPr/>
        </p:nvSpPr>
        <p:spPr>
          <a:xfrm>
            <a:off x="162913" y="5461695"/>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تقييم الأقران</a:t>
            </a:r>
            <a:endParaRPr lang="ar-SA" sz="2000" dirty="0"/>
          </a:p>
        </p:txBody>
      </p:sp>
      <p:sp>
        <p:nvSpPr>
          <p:cNvPr id="38" name="Text 36"/>
          <p:cNvSpPr/>
          <p:nvPr/>
        </p:nvSpPr>
        <p:spPr>
          <a:xfrm>
            <a:off x="5623677" y="5461695"/>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العمل الجماعي</a:t>
            </a:r>
            <a:endParaRPr lang="ar-SA" sz="2000" dirty="0"/>
          </a:p>
        </p:txBody>
      </p:sp>
      <p:sp>
        <p:nvSpPr>
          <p:cNvPr id="39" name="Text 37"/>
          <p:cNvSpPr/>
          <p:nvPr/>
        </p:nvSpPr>
        <p:spPr>
          <a:xfrm>
            <a:off x="162913" y="5816302"/>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ملاحظة المشرف + سجل الأداء</a:t>
            </a:r>
            <a:endParaRPr lang="ar-SA" sz="2000" dirty="0"/>
          </a:p>
        </p:txBody>
      </p:sp>
      <p:sp>
        <p:nvSpPr>
          <p:cNvPr id="40" name="Text 38"/>
          <p:cNvSpPr/>
          <p:nvPr/>
        </p:nvSpPr>
        <p:spPr>
          <a:xfrm>
            <a:off x="5623677" y="5816302"/>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الأداء في مكان العمل</a:t>
            </a:r>
            <a:endParaRPr lang="ar-SA"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78976" y="780554"/>
            <a:ext cx="3531107" cy="5296793"/>
          </a:xfrm>
          <a:prstGeom prst="rect">
            <a:avLst/>
          </a:prstGeom>
        </p:spPr>
      </p:pic>
      <p:sp>
        <p:nvSpPr>
          <p:cNvPr id="4" name="Text 0"/>
          <p:cNvSpPr/>
          <p:nvPr/>
        </p:nvSpPr>
        <p:spPr>
          <a:xfrm>
            <a:off x="5203794" y="555621"/>
            <a:ext cx="6355993" cy="519609"/>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a:t>
            </a:r>
            <a:r>
              <a:rPr lang="en-US" altLang="en-US" sz="3250" b="1" dirty="0">
                <a:solidFill>
                  <a:srgbClr val="2E3C4E"/>
                </a:solidFill>
                <a:latin typeface="Myriad"/>
                <a:ea typeface="GE SS Two Light" pitchFamily="34" charset="-122"/>
                <a:cs typeface="GE SS Two Light" pitchFamily="34" charset="-120"/>
              </a:rPr>
              <a:t>1.2 </a:t>
            </a:r>
            <a:endParaRPr lang="ar-SA" sz="3250" dirty="0"/>
          </a:p>
        </p:txBody>
      </p:sp>
      <p:sp>
        <p:nvSpPr>
          <p:cNvPr id="5" name="Text 1"/>
          <p:cNvSpPr/>
          <p:nvPr/>
        </p:nvSpPr>
        <p:spPr>
          <a:xfrm>
            <a:off x="5203794" y="1138333"/>
            <a:ext cx="6355993" cy="1039217"/>
          </a:xfrm>
          <a:prstGeom prst="rect">
            <a:avLst/>
          </a:prstGeom>
          <a:noFill/>
          <a:ln/>
        </p:spPr>
        <p:txBody>
          <a:bodyPr wrap="square" lIns="0" tIns="0" rIns="0" bIns="0" rtlCol="0" anchor="t">
            <a:normAutofit/>
          </a:bodyPr>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متى نستخدم أكثر من أداة؟ — مفهوم التثليث</a:t>
            </a:r>
            <a:endParaRPr lang="ar-SA" sz="3250" dirty="0"/>
          </a:p>
        </p:txBody>
      </p:sp>
      <p:sp>
        <p:nvSpPr>
          <p:cNvPr id="6" name="Text 2"/>
          <p:cNvSpPr/>
          <p:nvPr/>
        </p:nvSpPr>
        <p:spPr>
          <a:xfrm>
            <a:off x="5203794" y="2358887"/>
            <a:ext cx="6365354" cy="1737359"/>
          </a:xfrm>
          <a:prstGeom prst="rect">
            <a:avLst/>
          </a:prstGeom>
          <a:noFill/>
          <a:ln/>
        </p:spPr>
        <p:txBody>
          <a:bodyPr wrap="square" lIns="0" tIns="0" rIns="0" bIns="0" rtlCol="0" anchor="t">
            <a:norm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في كثير من مهام التعليم والتدريب التقني والمهني، تقييم واحد لا يكفي. </a:t>
            </a:r>
            <a:endParaRPr lang="ar-JO"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endParaRPr lang="ar-JO"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مفهوم التثليث أو تعدد الأدلة يعني جمع أدلة من مصادر متعددة</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pic>
        <p:nvPicPr>
          <p:cNvPr id="7" name="Image 2" descr="preencoded.png"/>
          <p:cNvPicPr>
            <a:picLocks noChangeAspect="1"/>
          </p:cNvPicPr>
          <p:nvPr/>
        </p:nvPicPr>
        <p:blipFill>
          <a:blip>
            <a:extLst>
              <a:ext uri="{96DAC541-7B7A-43D3-8B79-37D633B846F1}">
                <asvg:svgBlip xmlns="" xmlns:asvg="http://schemas.microsoft.com/office/drawing/2016/SVG/main" r:embed="rId5"/>
              </a:ext>
            </a:extLst>
          </a:blip>
          <a:stretch>
            <a:fillRect/>
          </a:stretch>
        </p:blipFill>
        <p:spPr>
          <a:xfrm>
            <a:off x="5203794" y="3919240"/>
            <a:ext cx="6355993" cy="2158107"/>
          </a:xfrm>
          <a:prstGeom prst="rect">
            <a:avLst/>
          </a:prstGeom>
        </p:spPr>
      </p:pic>
      <p:sp>
        <p:nvSpPr>
          <p:cNvPr id="8" name="Text 3"/>
          <p:cNvSpPr/>
          <p:nvPr/>
        </p:nvSpPr>
        <p:spPr>
          <a:xfrm>
            <a:off x="5380796" y="4096246"/>
            <a:ext cx="592579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مثال: تشخيص عطل في سيارة</a:t>
            </a:r>
            <a:endParaRPr lang="ar-SA" sz="2400" dirty="0"/>
          </a:p>
        </p:txBody>
      </p:sp>
      <p:sp>
        <p:nvSpPr>
          <p:cNvPr id="9" name="Text 4"/>
          <p:cNvSpPr/>
          <p:nvPr/>
        </p:nvSpPr>
        <p:spPr>
          <a:xfrm>
            <a:off x="5380796" y="4543519"/>
            <a:ext cx="5925791" cy="852884"/>
          </a:xfrm>
          <a:prstGeom prst="rect">
            <a:avLst/>
          </a:prstGeom>
          <a:noFill/>
          <a:ln/>
        </p:spPr>
        <p:txBody>
          <a:bodyPr wrap="square" lIns="0" tIns="0" rIns="0" bIns="0" rtlCol="0" anchor="t"/>
          <a:lstStyle/>
          <a:p>
            <a:pPr marL="0" indent="0" algn="r" rtl="1">
              <a:lnSpc>
                <a:spcPct val="133000"/>
              </a:lnSpc>
              <a:spcAft>
                <a:spcPts val="700"/>
              </a:spcAft>
              <a:buNone/>
            </a:pPr>
            <a:r>
              <a:rPr lang="ar-SA" altLang="en-US" sz="2000" b="1" dirty="0">
                <a:solidFill>
                  <a:srgbClr val="384653"/>
                </a:solidFill>
                <a:latin typeface="WinSoft Pro Medium" pitchFamily="34" charset="0"/>
                <a:ea typeface="WinSoft Pro Medium" pitchFamily="34" charset="-122"/>
                <a:cs typeface="WinSoft Pro Medium" pitchFamily="34" charset="-120"/>
              </a:rPr>
              <a:t>لا يكفي:</a:t>
            </a:r>
            <a:r>
              <a:rPr lang="ar-SA" altLang="en-US" sz="2000" dirty="0">
                <a:solidFill>
                  <a:srgbClr val="384653"/>
                </a:solidFill>
                <a:latin typeface="WinSoft Pro Medium" pitchFamily="34" charset="0"/>
                <a:ea typeface="WinSoft Pro Medium" pitchFamily="34" charset="-122"/>
                <a:cs typeface="WinSoft Pro Medium" pitchFamily="34" charset="-120"/>
              </a:rPr>
              <a:t> سؤال كتابي فقط.</a:t>
            </a:r>
            <a:endParaRPr lang="ar-SA" sz="2000" dirty="0"/>
          </a:p>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الأفضل:</a:t>
            </a:r>
            <a:r>
              <a:rPr lang="ar-SA" altLang="en-US" sz="2000" dirty="0">
                <a:solidFill>
                  <a:srgbClr val="384653"/>
                </a:solidFill>
                <a:latin typeface="WinSoft Pro Medium" pitchFamily="34" charset="0"/>
                <a:ea typeface="WinSoft Pro Medium" pitchFamily="34" charset="-122"/>
                <a:cs typeface="WinSoft Pro Medium" pitchFamily="34" charset="-120"/>
              </a:rPr>
              <a:t> سؤال يختبر المعرفة + ملاحظة عملية للتشخيص + سؤال شفهي يطلب تفسير القرار + تقييم المنتج/نتيجة الإصلاح.</a:t>
            </a:r>
            <a:endParaRPr lang="ar-SA" sz="2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631908" y="896769"/>
            <a:ext cx="10927878" cy="519609"/>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a:t>
            </a:r>
            <a:r>
              <a:rPr lang="en-US" altLang="en-US" sz="3250" b="1" dirty="0">
                <a:solidFill>
                  <a:srgbClr val="2E3C4E"/>
                </a:solidFill>
                <a:latin typeface="Myriad"/>
                <a:ea typeface="GE SS Two Light" pitchFamily="34" charset="-122"/>
                <a:cs typeface="GE SS Two Light" pitchFamily="34" charset="-120"/>
              </a:rPr>
              <a:t>1.2 </a:t>
            </a:r>
            <a:endParaRPr lang="ar-SA" sz="3250" dirty="0"/>
          </a:p>
        </p:txBody>
      </p:sp>
      <p:sp>
        <p:nvSpPr>
          <p:cNvPr id="3" name="Text 1"/>
          <p:cNvSpPr/>
          <p:nvPr/>
        </p:nvSpPr>
        <p:spPr>
          <a:xfrm>
            <a:off x="631908" y="1479481"/>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الصدق والموثوقية والموضوعية في التقييم</a:t>
            </a:r>
            <a:endParaRPr lang="ar-SA" sz="3250" dirty="0"/>
          </a:p>
        </p:txBody>
      </p:sp>
      <p:pic>
        <p:nvPicPr>
          <p:cNvPr id="4"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11164906" y="2671450"/>
            <a:ext cx="394881" cy="394891"/>
          </a:xfrm>
          <a:prstGeom prst="rect">
            <a:avLst/>
          </a:prstGeom>
        </p:spPr>
      </p:pic>
      <p:sp>
        <p:nvSpPr>
          <p:cNvPr id="5" name="Text 2"/>
          <p:cNvSpPr/>
          <p:nvPr/>
        </p:nvSpPr>
        <p:spPr>
          <a:xfrm>
            <a:off x="8048821" y="2671450"/>
            <a:ext cx="2918645" cy="259755"/>
          </a:xfrm>
          <a:prstGeom prst="rect">
            <a:avLst/>
          </a:prstGeom>
          <a:noFill/>
          <a:ln/>
        </p:spPr>
        <p:txBody>
          <a:bodyPr wrap="none" lIns="0" tIns="0" rIns="0" bIns="0" rtlCol="0" anchor="t"/>
          <a:lstStyle/>
          <a:p>
            <a:pPr marL="0" indent="0" algn="r" rtl="1">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الصدق</a:t>
            </a:r>
            <a:endParaRPr lang="ar-SA" sz="1600" b="1" dirty="0"/>
          </a:p>
        </p:txBody>
      </p:sp>
      <p:sp>
        <p:nvSpPr>
          <p:cNvPr id="6" name="Text 3"/>
          <p:cNvSpPr/>
          <p:nvPr/>
        </p:nvSpPr>
        <p:spPr>
          <a:xfrm>
            <a:off x="8048821" y="3025958"/>
            <a:ext cx="2918645" cy="758130"/>
          </a:xfrm>
          <a:prstGeom prst="rect">
            <a:avLst/>
          </a:prstGeom>
          <a:noFill/>
          <a:ln/>
        </p:spPr>
        <p:txBody>
          <a:bodyPr wrap="square" lIns="0" tIns="0" rIns="0" bIns="0" rtlCol="0" anchor="t">
            <a:normAutofit/>
          </a:bodyPr>
          <a:lstStyle/>
          <a:p>
            <a:pPr algn="r" rtl="1">
              <a:lnSpc>
                <a:spcPct val="133000"/>
              </a:lnSpc>
            </a:pPr>
            <a:r>
              <a:rPr lang="ar-SA" sz="1600" b="1" dirty="0">
                <a:solidFill>
                  <a:srgbClr val="384653"/>
                </a:solidFill>
                <a:latin typeface="GE SS Two Light" pitchFamily="34" charset="0"/>
                <a:ea typeface="GE SS Two Light" pitchFamily="34" charset="-122"/>
                <a:cs typeface="GE SS Two Light" pitchFamily="34" charset="-120"/>
              </a:rPr>
              <a:t>تقيس الأداة ناتج التعلم أو الأداء المقصود فعلًا</a:t>
            </a:r>
          </a:p>
        </p:txBody>
      </p:sp>
      <p:pic>
        <p:nvPicPr>
          <p:cNvPr id="7" name="Image 1"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7456499" y="2671450"/>
            <a:ext cx="394881" cy="394891"/>
          </a:xfrm>
          <a:prstGeom prst="rect">
            <a:avLst/>
          </a:prstGeom>
        </p:spPr>
      </p:pic>
      <p:sp>
        <p:nvSpPr>
          <p:cNvPr id="8" name="Text 4"/>
          <p:cNvSpPr/>
          <p:nvPr/>
        </p:nvSpPr>
        <p:spPr>
          <a:xfrm>
            <a:off x="4340414" y="2671450"/>
            <a:ext cx="2918645" cy="259755"/>
          </a:xfrm>
          <a:prstGeom prst="rect">
            <a:avLst/>
          </a:prstGeom>
          <a:noFill/>
          <a:ln/>
        </p:spPr>
        <p:txBody>
          <a:bodyPr wrap="none" lIns="0" tIns="0" rIns="0" bIns="0" rtlCol="0" anchor="t"/>
          <a:lstStyle/>
          <a:p>
            <a:pPr marL="0" indent="0" algn="r" rtl="1">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الموثوقية</a:t>
            </a:r>
            <a:endParaRPr lang="ar-SA" sz="1600" b="1" dirty="0"/>
          </a:p>
        </p:txBody>
      </p:sp>
      <p:sp>
        <p:nvSpPr>
          <p:cNvPr id="9" name="Text 5"/>
          <p:cNvSpPr/>
          <p:nvPr/>
        </p:nvSpPr>
        <p:spPr>
          <a:xfrm>
            <a:off x="4340414" y="3025958"/>
            <a:ext cx="2918645" cy="505420"/>
          </a:xfrm>
          <a:prstGeom prst="rect">
            <a:avLst/>
          </a:prstGeom>
          <a:noFill/>
          <a:ln/>
        </p:spPr>
        <p:txBody>
          <a:bodyPr wrap="square" lIns="0" tIns="0" rIns="0" bIns="0" rtlCol="0" anchor="t">
            <a:noAutofit/>
          </a:bodyPr>
          <a:lstStyle/>
          <a:p>
            <a:pPr algn="r" rtl="1">
              <a:lnSpc>
                <a:spcPct val="153000"/>
              </a:lnSpc>
            </a:pPr>
            <a:r>
              <a:rPr lang="ar-SA" sz="1600" b="1" dirty="0">
                <a:solidFill>
                  <a:srgbClr val="384653"/>
                </a:solidFill>
                <a:latin typeface="GE SS Two Light" pitchFamily="34" charset="0"/>
                <a:ea typeface="GE SS Two Light" pitchFamily="34" charset="-122"/>
                <a:cs typeface="GE SS Two Light" pitchFamily="34" charset="-120"/>
              </a:rPr>
              <a:t>تنتج الأداة أحكامًا متقاربة عند تطبيقها في ظروف متشابهة</a:t>
            </a:r>
          </a:p>
        </p:txBody>
      </p:sp>
      <p:pic>
        <p:nvPicPr>
          <p:cNvPr id="10" name="Image 2" descr="preencoded.png"/>
          <p:cNvPicPr>
            <a:picLocks noChangeAspect="1"/>
          </p:cNvPicPr>
          <p:nvPr/>
        </p:nvPicPr>
        <p:blipFill>
          <a:blip>
            <a:extLst>
              <a:ext uri="{96DAC541-7B7A-43D3-8B79-37D633B846F1}">
                <asvg:svgBlip xmlns="" xmlns:asvg="http://schemas.microsoft.com/office/drawing/2016/SVG/main" r:embed="rId5"/>
              </a:ext>
            </a:extLst>
          </a:blip>
          <a:stretch>
            <a:fillRect/>
          </a:stretch>
        </p:blipFill>
        <p:spPr>
          <a:xfrm>
            <a:off x="3748093" y="2671450"/>
            <a:ext cx="394881" cy="394891"/>
          </a:xfrm>
          <a:prstGeom prst="rect">
            <a:avLst/>
          </a:prstGeom>
        </p:spPr>
      </p:pic>
      <p:sp>
        <p:nvSpPr>
          <p:cNvPr id="11" name="Text 6"/>
          <p:cNvSpPr/>
          <p:nvPr/>
        </p:nvSpPr>
        <p:spPr>
          <a:xfrm>
            <a:off x="631908" y="2671450"/>
            <a:ext cx="2918744" cy="259755"/>
          </a:xfrm>
          <a:prstGeom prst="rect">
            <a:avLst/>
          </a:prstGeom>
          <a:noFill/>
          <a:ln/>
        </p:spPr>
        <p:txBody>
          <a:bodyPr wrap="none" lIns="0" tIns="0" rIns="0" bIns="0" rtlCol="0" anchor="t"/>
          <a:lstStyle/>
          <a:p>
            <a:pPr marL="0" indent="0" algn="r" rtl="1">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الموضوعية</a:t>
            </a:r>
            <a:endParaRPr lang="ar-SA" sz="1600" b="1" dirty="0"/>
          </a:p>
        </p:txBody>
      </p:sp>
      <p:sp>
        <p:nvSpPr>
          <p:cNvPr id="12" name="Text 7"/>
          <p:cNvSpPr/>
          <p:nvPr/>
        </p:nvSpPr>
        <p:spPr>
          <a:xfrm>
            <a:off x="631908" y="3025958"/>
            <a:ext cx="2918744" cy="505420"/>
          </a:xfrm>
          <a:prstGeom prst="rect">
            <a:avLst/>
          </a:prstGeom>
          <a:noFill/>
          <a:ln/>
        </p:spPr>
        <p:txBody>
          <a:bodyPr wrap="square" lIns="0" tIns="0" rIns="0" bIns="0" rtlCol="0" anchor="t">
            <a:noAutofit/>
          </a:bodyPr>
          <a:lstStyle/>
          <a:p>
            <a:pPr algn="r" rtl="1">
              <a:lnSpc>
                <a:spcPct val="173000"/>
              </a:lnSpc>
            </a:pPr>
            <a:r>
              <a:rPr lang="ar-SA" sz="1600" b="1" dirty="0">
                <a:solidFill>
                  <a:srgbClr val="384653"/>
                </a:solidFill>
                <a:latin typeface="GE SS Two Light" pitchFamily="34" charset="0"/>
                <a:ea typeface="GE SS Two Light" pitchFamily="34" charset="-122"/>
                <a:cs typeface="GE SS Two Light" pitchFamily="34" charset="-120"/>
              </a:rPr>
              <a:t>يستند الحكم إلى معايير وأدلة واضحة لا إلى الانطباع الشخصي</a:t>
            </a:r>
          </a:p>
        </p:txBody>
      </p:sp>
      <p:pic>
        <p:nvPicPr>
          <p:cNvPr id="13" name="Image 1" descr="preencoded.png"/>
          <p:cNvPicPr>
            <a:picLocks noChangeAspect="1"/>
          </p:cNvPicPr>
          <p:nvPr/>
        </p:nvPicPr>
        <p:blipFill>
          <a:blip>
            <a:extLst>
              <a:ext uri="{96DAC541-7B7A-43D3-8B79-37D633B846F1}">
                <asvg:svgBlip xmlns="" xmlns:asvg="http://schemas.microsoft.com/office/drawing/2016/SVG/main" r:embed="rId6"/>
              </a:ext>
            </a:extLst>
          </a:blip>
          <a:stretch>
            <a:fillRect/>
          </a:stretch>
        </p:blipFill>
        <p:spPr>
          <a:xfrm>
            <a:off x="11164906" y="4085898"/>
            <a:ext cx="479512" cy="479524"/>
          </a:xfrm>
          <a:prstGeom prst="rect">
            <a:avLst/>
          </a:prstGeom>
        </p:spPr>
      </p:pic>
      <p:pic>
        <p:nvPicPr>
          <p:cNvPr id="14" name="Image 2" descr="preencoded.png"/>
          <p:cNvPicPr>
            <a:picLocks noChangeAspect="1"/>
          </p:cNvPicPr>
          <p:nvPr/>
        </p:nvPicPr>
        <p:blipFill>
          <a:blip>
            <a:extLst>
              <a:ext uri="{96DAC541-7B7A-43D3-8B79-37D633B846F1}">
                <asvg:svgBlip xmlns="" xmlns:asvg="http://schemas.microsoft.com/office/drawing/2016/SVG/main" r:embed="rId7"/>
              </a:ext>
            </a:extLst>
          </a:blip>
          <a:stretch>
            <a:fillRect/>
          </a:stretch>
        </p:blipFill>
        <p:spPr>
          <a:xfrm>
            <a:off x="7301375" y="4252386"/>
            <a:ext cx="521827" cy="521840"/>
          </a:xfrm>
          <a:prstGeom prst="rect">
            <a:avLst/>
          </a:prstGeom>
        </p:spPr>
      </p:pic>
      <p:pic>
        <p:nvPicPr>
          <p:cNvPr id="15" name="Image 0" descr="preencoded.png"/>
          <p:cNvPicPr>
            <a:picLocks noChangeAspect="1"/>
          </p:cNvPicPr>
          <p:nvPr/>
        </p:nvPicPr>
        <p:blipFill>
          <a:blip>
            <a:extLst>
              <a:ext uri="{96DAC541-7B7A-43D3-8B79-37D633B846F1}">
                <asvg:svgBlip xmlns="" xmlns:asvg="http://schemas.microsoft.com/office/drawing/2016/SVG/main" r:embed="rId8"/>
              </a:ext>
            </a:extLst>
          </a:blip>
          <a:stretch>
            <a:fillRect/>
          </a:stretch>
        </p:blipFill>
        <p:spPr>
          <a:xfrm>
            <a:off x="3570514" y="4378089"/>
            <a:ext cx="396127" cy="396137"/>
          </a:xfrm>
          <a:prstGeom prst="rect">
            <a:avLst/>
          </a:prstGeom>
        </p:spPr>
      </p:pic>
      <p:sp>
        <p:nvSpPr>
          <p:cNvPr id="16" name="Text 2"/>
          <p:cNvSpPr/>
          <p:nvPr/>
        </p:nvSpPr>
        <p:spPr>
          <a:xfrm>
            <a:off x="7851380" y="4153465"/>
            <a:ext cx="2918645" cy="259755"/>
          </a:xfrm>
          <a:prstGeom prst="rect">
            <a:avLst/>
          </a:prstGeom>
          <a:noFill/>
          <a:ln/>
        </p:spPr>
        <p:txBody>
          <a:bodyPr wrap="none" lIns="0" tIns="0" rIns="0" bIns="0" rtlCol="0" anchor="t"/>
          <a:lstStyle/>
          <a:p>
            <a:pPr algn="r" rtl="1">
              <a:lnSpc>
                <a:spcPct val="104000"/>
              </a:lnSpc>
            </a:pPr>
            <a:r>
              <a:rPr lang="ar-SA" sz="1600" b="1" dirty="0">
                <a:solidFill>
                  <a:srgbClr val="384653"/>
                </a:solidFill>
                <a:latin typeface="GE SS Two Light" pitchFamily="34" charset="0"/>
                <a:ea typeface="GE SS Two Light" pitchFamily="34" charset="-122"/>
                <a:cs typeface="GE SS Two Light" pitchFamily="34" charset="-120"/>
              </a:rPr>
              <a:t>العدالة</a:t>
            </a:r>
          </a:p>
        </p:txBody>
      </p:sp>
      <p:sp>
        <p:nvSpPr>
          <p:cNvPr id="17" name="Text 3"/>
          <p:cNvSpPr/>
          <p:nvPr/>
        </p:nvSpPr>
        <p:spPr>
          <a:xfrm>
            <a:off x="8006504" y="4492147"/>
            <a:ext cx="2918645" cy="1647396"/>
          </a:xfrm>
          <a:prstGeom prst="rect">
            <a:avLst/>
          </a:prstGeom>
          <a:noFill/>
          <a:ln/>
        </p:spPr>
        <p:txBody>
          <a:bodyPr wrap="square" lIns="0" tIns="0" rIns="0" bIns="0" rtlCol="0" anchor="t">
            <a:normAutofit/>
          </a:bodyPr>
          <a:lstStyle/>
          <a:p>
            <a:pPr algn="r" rtl="1">
              <a:lnSpc>
                <a:spcPct val="133000"/>
              </a:lnSpc>
            </a:pPr>
            <a:r>
              <a:rPr lang="ar-SA" sz="1700" dirty="0">
                <a:solidFill>
                  <a:srgbClr val="384653"/>
                </a:solidFill>
                <a:latin typeface="GE SS Two Light" pitchFamily="34" charset="0"/>
                <a:ea typeface="GE SS Two Light" pitchFamily="34" charset="-122"/>
                <a:cs typeface="GE SS Two Light" pitchFamily="34" charset="-120"/>
              </a:rPr>
              <a:t>تتيح الأداة فرصًا متكافئة وتراعي الترتيبات المعقولة دون تغيير معيار الكفاية</a:t>
            </a:r>
            <a:r>
              <a:rPr lang="ar-SA" dirty="0"/>
              <a:t>.</a:t>
            </a:r>
            <a:endParaRPr lang="ar-SA" sz="1200" dirty="0"/>
          </a:p>
        </p:txBody>
      </p:sp>
      <p:sp>
        <p:nvSpPr>
          <p:cNvPr id="19" name="Text 4"/>
          <p:cNvSpPr/>
          <p:nvPr/>
        </p:nvSpPr>
        <p:spPr>
          <a:xfrm>
            <a:off x="4142974" y="4302999"/>
            <a:ext cx="2918645" cy="259755"/>
          </a:xfrm>
          <a:prstGeom prst="rect">
            <a:avLst/>
          </a:prstGeom>
          <a:noFill/>
          <a:ln/>
        </p:spPr>
        <p:txBody>
          <a:bodyPr wrap="none" lIns="0" tIns="0" rIns="0" bIns="0" rtlCol="0" anchor="t"/>
          <a:lstStyle/>
          <a:p>
            <a:pPr algn="r" rtl="1">
              <a:lnSpc>
                <a:spcPct val="104000"/>
              </a:lnSpc>
            </a:pPr>
            <a:r>
              <a:rPr lang="ar-SA" sz="1600" b="1" dirty="0">
                <a:solidFill>
                  <a:srgbClr val="384653"/>
                </a:solidFill>
                <a:latin typeface="GE SS Two Light" pitchFamily="34" charset="0"/>
                <a:ea typeface="GE SS Two Light" pitchFamily="34" charset="-122"/>
                <a:cs typeface="GE SS Two Light" pitchFamily="34" charset="-120"/>
              </a:rPr>
              <a:t>كفاية الأدلة</a:t>
            </a:r>
          </a:p>
        </p:txBody>
      </p:sp>
      <p:sp>
        <p:nvSpPr>
          <p:cNvPr id="20" name="Text 5"/>
          <p:cNvSpPr/>
          <p:nvPr/>
        </p:nvSpPr>
        <p:spPr>
          <a:xfrm>
            <a:off x="4185289" y="4650462"/>
            <a:ext cx="2918645" cy="505420"/>
          </a:xfrm>
          <a:prstGeom prst="rect">
            <a:avLst/>
          </a:prstGeom>
          <a:noFill/>
          <a:ln/>
        </p:spPr>
        <p:txBody>
          <a:bodyPr wrap="square" lIns="0" tIns="0" rIns="0" bIns="0" rtlCol="0" anchor="t">
            <a:noAutofit/>
          </a:bodyPr>
          <a:lstStyle/>
          <a:p>
            <a:pPr algn="r" rtl="1">
              <a:lnSpc>
                <a:spcPct val="213000"/>
              </a:lnSpc>
            </a:pPr>
            <a:r>
              <a:rPr lang="ar-SA" sz="1600" b="1" dirty="0">
                <a:solidFill>
                  <a:srgbClr val="384653"/>
                </a:solidFill>
                <a:latin typeface="GE SS Two Light" pitchFamily="34" charset="0"/>
                <a:ea typeface="GE SS Two Light" pitchFamily="34" charset="-122"/>
                <a:cs typeface="GE SS Two Light" pitchFamily="34" charset="-120"/>
              </a:rPr>
              <a:t>تكون الأدلة من حيث الكم والنوع كافية لاتخاذ الحكم</a:t>
            </a:r>
          </a:p>
        </p:txBody>
      </p:sp>
      <p:sp>
        <p:nvSpPr>
          <p:cNvPr id="21" name="Text 6"/>
          <p:cNvSpPr/>
          <p:nvPr/>
        </p:nvSpPr>
        <p:spPr>
          <a:xfrm>
            <a:off x="296918" y="4302998"/>
            <a:ext cx="2918744" cy="259755"/>
          </a:xfrm>
          <a:prstGeom prst="rect">
            <a:avLst/>
          </a:prstGeom>
          <a:noFill/>
          <a:ln/>
        </p:spPr>
        <p:txBody>
          <a:bodyPr wrap="none" lIns="0" tIns="0" rIns="0" bIns="0" rtlCol="0" anchor="t"/>
          <a:lstStyle/>
          <a:p>
            <a:pPr algn="r" rtl="1">
              <a:lnSpc>
                <a:spcPct val="104000"/>
              </a:lnSpc>
            </a:pPr>
            <a:r>
              <a:rPr lang="ar-SA" sz="1600" b="1" dirty="0">
                <a:solidFill>
                  <a:srgbClr val="384653"/>
                </a:solidFill>
                <a:latin typeface="GE SS Two Light" pitchFamily="34" charset="0"/>
                <a:ea typeface="GE SS Two Light" pitchFamily="34" charset="-122"/>
                <a:cs typeface="GE SS Two Light" pitchFamily="34" charset="-120"/>
              </a:rPr>
              <a:t>الأصالة والحداثة</a:t>
            </a:r>
          </a:p>
        </p:txBody>
      </p:sp>
      <p:sp>
        <p:nvSpPr>
          <p:cNvPr id="22" name="Text 7"/>
          <p:cNvSpPr/>
          <p:nvPr/>
        </p:nvSpPr>
        <p:spPr>
          <a:xfrm>
            <a:off x="328629" y="4650462"/>
            <a:ext cx="2918744" cy="505420"/>
          </a:xfrm>
          <a:prstGeom prst="rect">
            <a:avLst/>
          </a:prstGeom>
          <a:noFill/>
          <a:ln/>
        </p:spPr>
        <p:txBody>
          <a:bodyPr wrap="square" lIns="0" tIns="0" rIns="0" bIns="0" rtlCol="0" anchor="t">
            <a:noAutofit/>
          </a:bodyPr>
          <a:lstStyle/>
          <a:p>
            <a:pPr algn="r" rtl="1">
              <a:lnSpc>
                <a:spcPct val="193000"/>
              </a:lnSpc>
            </a:pPr>
            <a:r>
              <a:rPr lang="ar-SA" sz="1600" b="1" dirty="0">
                <a:solidFill>
                  <a:srgbClr val="384653"/>
                </a:solidFill>
                <a:latin typeface="GE SS Two Light" pitchFamily="34" charset="0"/>
                <a:ea typeface="GE SS Two Light" pitchFamily="34" charset="-122"/>
                <a:cs typeface="GE SS Two Light" pitchFamily="34" charset="-120"/>
              </a:rPr>
              <a:t>تعود الأدلة إلى أداء المتدرب نفسه وتعكس قدرته الحالية.</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631907" y="1165413"/>
            <a:ext cx="10968421" cy="533726"/>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a:t>
            </a:r>
            <a:r>
              <a:rPr lang="en-US" altLang="en-US" sz="3250" b="1" dirty="0">
                <a:solidFill>
                  <a:srgbClr val="2E3C4E"/>
                </a:solidFill>
                <a:latin typeface="Myriad"/>
                <a:ea typeface="GE SS Two Light" pitchFamily="34" charset="-122"/>
                <a:cs typeface="GE SS Two Light" pitchFamily="34" charset="-120"/>
              </a:rPr>
              <a:t>1.2</a:t>
            </a:r>
            <a:endParaRPr lang="ar-SA" sz="3250" dirty="0">
              <a:latin typeface="Myriad"/>
            </a:endParaRPr>
          </a:p>
        </p:txBody>
      </p:sp>
      <p:sp>
        <p:nvSpPr>
          <p:cNvPr id="3" name="Text 1"/>
          <p:cNvSpPr/>
          <p:nvPr/>
        </p:nvSpPr>
        <p:spPr>
          <a:xfrm>
            <a:off x="631908" y="1887744"/>
            <a:ext cx="10927878" cy="519609"/>
          </a:xfrm>
          <a:prstGeom prst="rect">
            <a:avLst/>
          </a:prstGeom>
          <a:noFill/>
          <a:ln/>
        </p:spPr>
        <p:txBody>
          <a:bodyPr wrap="none" lIns="0" tIns="0" rIns="0" bIns="0" rtlCol="0" anchor="t"/>
          <a:lstStyle/>
          <a:p>
            <a:pPr marL="0" indent="0" algn="r" rtl="1">
              <a:lnSpc>
                <a:spcPct val="104000"/>
              </a:lnSpc>
              <a:buNone/>
            </a:pPr>
            <a:r>
              <a:rPr lang="ar-JO" sz="4400" b="1" dirty="0">
                <a:solidFill>
                  <a:srgbClr val="2E3C4E"/>
                </a:solidFill>
                <a:latin typeface="GE SS Two Light" pitchFamily="34" charset="0"/>
                <a:ea typeface="GE SS Two Light" pitchFamily="34" charset="-122"/>
                <a:cs typeface="GE SS Two Light" pitchFamily="34" charset="-120"/>
              </a:rPr>
              <a:t>المهمة  </a:t>
            </a:r>
            <a:endParaRPr lang="ar-SA" sz="4400" b="1" dirty="0">
              <a:solidFill>
                <a:srgbClr val="2E3C4E"/>
              </a:solidFill>
              <a:latin typeface="GE SS Two Light" pitchFamily="34" charset="0"/>
              <a:ea typeface="GE SS Two Light" pitchFamily="34" charset="-122"/>
              <a:cs typeface="GE SS Two Light" pitchFamily="34" charset="-120"/>
            </a:endParaRPr>
          </a:p>
        </p:txBody>
      </p:sp>
      <p:sp>
        <p:nvSpPr>
          <p:cNvPr id="4" name="Shape 2"/>
          <p:cNvSpPr/>
          <p:nvPr/>
        </p:nvSpPr>
        <p:spPr>
          <a:xfrm>
            <a:off x="1577788" y="2873829"/>
            <a:ext cx="9981999" cy="2720147"/>
          </a:xfrm>
          <a:prstGeom prst="roundRect">
            <a:avLst>
              <a:gd name="adj" fmla="val 19052"/>
            </a:avLst>
          </a:prstGeom>
          <a:solidFill>
            <a:srgbClr val="00AEEF"/>
          </a:solidFill>
          <a:ln w="6350">
            <a:solidFill>
              <a:srgbClr val="0094D5"/>
            </a:solidFill>
            <a:prstDash val="solid"/>
          </a:ln>
        </p:spPr>
        <p:txBody>
          <a:bodyPr/>
          <a:lstStyle/>
          <a:p>
            <a:endParaRPr lang="en-US"/>
          </a:p>
        </p:txBody>
      </p:sp>
      <p:sp>
        <p:nvSpPr>
          <p:cNvPr id="6" name="Text 4"/>
          <p:cNvSpPr/>
          <p:nvPr/>
        </p:nvSpPr>
        <p:spPr>
          <a:xfrm>
            <a:off x="1757082" y="3263153"/>
            <a:ext cx="9638403" cy="1954306"/>
          </a:xfrm>
          <a:prstGeom prst="rect">
            <a:avLst/>
          </a:prstGeom>
          <a:noFill/>
          <a:ln/>
        </p:spPr>
        <p:txBody>
          <a:bodyPr wrap="square" lIns="0" tIns="0" rIns="0" bIns="0" rtlCol="0" anchor="t">
            <a:noAutofit/>
          </a:bodyPr>
          <a:lstStyle/>
          <a:p>
            <a:pPr algn="r" rtl="1">
              <a:lnSpc>
                <a:spcPct val="133000"/>
              </a:lnSpc>
            </a:pPr>
            <a:r>
              <a:rPr lang="ar-SA" sz="2800" dirty="0">
                <a:solidFill>
                  <a:srgbClr val="000000"/>
                </a:solidFill>
                <a:latin typeface="WinSoft Pro Medium" pitchFamily="34" charset="0"/>
                <a:ea typeface="WinSoft Pro Medium" pitchFamily="34" charset="-122"/>
                <a:cs typeface="WinSoft Pro Medium" pitchFamily="34" charset="-120"/>
              </a:rPr>
              <a:t>تدرس كل مجموعة الأمثلة في ورقة عمل 1.2 للتحقق من مناسبة أساليب التقييم التكويني المستخدمة، ثم تقوم بدراسة الحالة وتحليلها وإعداد جدول مواصفات تقييم تكويني وفق النموذج، ثم يجيبون عن الأسئلة التي تليه</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2117" y="546817"/>
            <a:ext cx="10927878" cy="519609"/>
          </a:xfrm>
          <a:prstGeom prst="rect">
            <a:avLst/>
          </a:prstGeom>
          <a:noFill/>
          <a:ln/>
        </p:spPr>
        <p:txBody>
          <a:bodyPr wrap="none" lIns="0" tIns="0" rIns="0" bIns="0" rtlCol="0" anchor="t"/>
          <a:lstStyle/>
          <a:p>
            <a:pPr algn="r" rtl="1">
              <a:lnSpc>
                <a:spcPct val="104000"/>
              </a:lnSpc>
            </a:pPr>
            <a:r>
              <a:rPr lang="ar-SA" altLang="en-US" sz="3600" b="1" dirty="0">
                <a:solidFill>
                  <a:srgbClr val="2E3C4E"/>
                </a:solidFill>
                <a:latin typeface="GE SS Two Light" pitchFamily="34" charset="0"/>
                <a:ea typeface="GE SS Two Light" pitchFamily="34" charset="-122"/>
                <a:cs typeface="GE SS Two Light" pitchFamily="34" charset="-120"/>
              </a:rPr>
              <a:t>النشاط</a:t>
            </a:r>
            <a:r>
              <a:rPr lang="en-US" altLang="en-US" sz="3600" b="1" dirty="0">
                <a:solidFill>
                  <a:srgbClr val="2E3C4E"/>
                </a:solidFill>
                <a:latin typeface="GE SS Two Light" pitchFamily="34" charset="0"/>
                <a:ea typeface="GE SS Two Light" pitchFamily="34" charset="-122"/>
                <a:cs typeface="GE SS Two Light" pitchFamily="34" charset="-120"/>
              </a:rPr>
              <a:t> </a:t>
            </a:r>
            <a:r>
              <a:rPr lang="en-US" altLang="en-US" sz="3600" b="1" dirty="0">
                <a:solidFill>
                  <a:srgbClr val="2E3C4E"/>
                </a:solidFill>
                <a:latin typeface="Myriad"/>
                <a:ea typeface="GE SS Two Light" pitchFamily="34" charset="-122"/>
                <a:cs typeface="GE SS Two Light" pitchFamily="34" charset="-120"/>
              </a:rPr>
              <a:t>1.2</a:t>
            </a:r>
            <a:r>
              <a:rPr lang="en-US" altLang="en-US" sz="3600" b="1" dirty="0">
                <a:solidFill>
                  <a:srgbClr val="2E3C4E"/>
                </a:solidFill>
                <a:latin typeface="GE SS Two Light" pitchFamily="34" charset="0"/>
                <a:ea typeface="GE SS Two Light" pitchFamily="34" charset="-122"/>
                <a:cs typeface="GE SS Two Light" pitchFamily="34" charset="-120"/>
              </a:rPr>
              <a:t>  </a:t>
            </a:r>
            <a:r>
              <a:rPr lang="ar-JO" altLang="en-US" sz="3600" b="1" dirty="0">
                <a:solidFill>
                  <a:srgbClr val="2E3C4E"/>
                </a:solidFill>
                <a:latin typeface="GE SS Two Light" pitchFamily="34" charset="0"/>
                <a:ea typeface="GE SS Two Light" pitchFamily="34" charset="-122"/>
                <a:cs typeface="GE SS Two Light" pitchFamily="34" charset="-120"/>
              </a:rPr>
              <a:t>التقييم </a:t>
            </a:r>
            <a:endParaRPr lang="ar-SA" sz="3600" dirty="0"/>
          </a:p>
        </p:txBody>
      </p:sp>
      <p:sp>
        <p:nvSpPr>
          <p:cNvPr id="3" name="Text 2"/>
          <p:cNvSpPr/>
          <p:nvPr/>
        </p:nvSpPr>
        <p:spPr>
          <a:xfrm>
            <a:off x="8772504" y="2419548"/>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4" name="Text 4"/>
          <p:cNvSpPr/>
          <p:nvPr/>
        </p:nvSpPr>
        <p:spPr>
          <a:xfrm>
            <a:off x="3229589" y="2419548"/>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5" name="Text 6"/>
          <p:cNvSpPr/>
          <p:nvPr/>
        </p:nvSpPr>
        <p:spPr>
          <a:xfrm>
            <a:off x="8772504" y="3646091"/>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6" name="Text 8"/>
          <p:cNvSpPr/>
          <p:nvPr/>
        </p:nvSpPr>
        <p:spPr>
          <a:xfrm>
            <a:off x="3229589" y="3646091"/>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7" name="Text 10"/>
          <p:cNvSpPr/>
          <p:nvPr/>
        </p:nvSpPr>
        <p:spPr>
          <a:xfrm>
            <a:off x="8772504" y="4872633"/>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8" name="Text 12"/>
          <p:cNvSpPr/>
          <p:nvPr/>
        </p:nvSpPr>
        <p:spPr>
          <a:xfrm>
            <a:off x="3229589" y="4872633"/>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graphicFrame>
        <p:nvGraphicFramePr>
          <p:cNvPr id="9" name="Table 0"/>
          <p:cNvGraphicFramePr>
            <a:graphicFrameLocks noGrp="1"/>
          </p:cNvGraphicFramePr>
          <p:nvPr>
            <p:extLst>
              <p:ext uri="{D42A27DB-BD31-4B8C-83A1-F6EECF244321}">
                <p14:modId xmlns:p14="http://schemas.microsoft.com/office/powerpoint/2010/main" val="4035533676"/>
              </p:ext>
            </p:extLst>
          </p:nvPr>
        </p:nvGraphicFramePr>
        <p:xfrm>
          <a:off x="365760" y="1259797"/>
          <a:ext cx="11204237" cy="5332053"/>
        </p:xfrm>
        <a:graphic>
          <a:graphicData uri="http://schemas.openxmlformats.org/drawingml/2006/table">
            <a:tbl>
              <a:tblPr/>
              <a:tblGrid>
                <a:gridCol w="1667222">
                  <a:extLst>
                    <a:ext uri="{9D8B030D-6E8A-4147-A177-3AD203B41FA5}">
                      <a16:colId xmlns:a16="http://schemas.microsoft.com/office/drawing/2014/main" val="20000"/>
                    </a:ext>
                  </a:extLst>
                </a:gridCol>
                <a:gridCol w="1535552">
                  <a:extLst>
                    <a:ext uri="{9D8B030D-6E8A-4147-A177-3AD203B41FA5}">
                      <a16:colId xmlns:a16="http://schemas.microsoft.com/office/drawing/2014/main" val="20001"/>
                    </a:ext>
                  </a:extLst>
                </a:gridCol>
                <a:gridCol w="1237609">
                  <a:extLst>
                    <a:ext uri="{9D8B030D-6E8A-4147-A177-3AD203B41FA5}">
                      <a16:colId xmlns:a16="http://schemas.microsoft.com/office/drawing/2014/main" val="20002"/>
                    </a:ext>
                  </a:extLst>
                </a:gridCol>
                <a:gridCol w="916747">
                  <a:extLst>
                    <a:ext uri="{9D8B030D-6E8A-4147-A177-3AD203B41FA5}">
                      <a16:colId xmlns:a16="http://schemas.microsoft.com/office/drawing/2014/main" val="20003"/>
                    </a:ext>
                  </a:extLst>
                </a:gridCol>
                <a:gridCol w="5847107">
                  <a:extLst>
                    <a:ext uri="{9D8B030D-6E8A-4147-A177-3AD203B41FA5}">
                      <a16:colId xmlns:a16="http://schemas.microsoft.com/office/drawing/2014/main" val="20004"/>
                    </a:ext>
                  </a:extLst>
                </a:gridCol>
              </a:tblGrid>
              <a:tr h="817075">
                <a:tc>
                  <a:txBody>
                    <a:bodyPr/>
                    <a:lstStyle/>
                    <a:p>
                      <a:pPr algn="ctr" rtl="1">
                        <a:lnSpc>
                          <a:spcPct val="115000"/>
                        </a:lnSpc>
                        <a:spcAft>
                          <a:spcPts val="0"/>
                        </a:spcAft>
                      </a:pPr>
                      <a:r>
                        <a:rPr lang="ar-JO" sz="2400" b="1" kern="1200" dirty="0">
                          <a:solidFill>
                            <a:schemeClr val="bg1"/>
                          </a:solidFill>
                          <a:effectLst/>
                          <a:latin typeface="Arial" panose="020B0604020202020204" pitchFamily="34" charset="0"/>
                          <a:ea typeface="Arial" panose="020B0604020202020204" pitchFamily="34" charset="0"/>
                          <a:cs typeface="+mn-cs"/>
                        </a:rPr>
                        <a:t>يحتاج إلى دعم </a:t>
                      </a:r>
                      <a:r>
                        <a:rPr lang="ar-JO" sz="2000" baseline="0" dirty="0">
                          <a:solidFill>
                            <a:schemeClr val="bg1"/>
                          </a:solidFill>
                          <a:effectLst/>
                          <a:latin typeface="Arial" panose="020B0604020202020204" pitchFamily="34" charset="0"/>
                          <a:ea typeface="Arial" panose="020B0604020202020204" pitchFamily="34" charset="0"/>
                        </a:rPr>
                        <a:t>1 </a:t>
                      </a:r>
                      <a:endParaRPr lang="en-US" sz="2000" dirty="0">
                        <a:solidFill>
                          <a:schemeClr val="bg1"/>
                        </a:solidFill>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400" b="1" kern="1200" dirty="0">
                          <a:solidFill>
                            <a:schemeClr val="bg1"/>
                          </a:solidFill>
                          <a:effectLst/>
                          <a:latin typeface="Arial" panose="020B0604020202020204" pitchFamily="34" charset="0"/>
                          <a:ea typeface="Arial" panose="020B0604020202020204" pitchFamily="34" charset="0"/>
                          <a:cs typeface="+mn-cs"/>
                        </a:rPr>
                        <a:t>مقبول 2</a:t>
                      </a:r>
                      <a:endParaRPr lang="en-US" sz="2400" b="1" kern="1200" dirty="0">
                        <a:solidFill>
                          <a:schemeClr val="bg1"/>
                        </a:solidFill>
                        <a:effectLst/>
                        <a:latin typeface="Arial" panose="020B0604020202020204" pitchFamily="34" charset="0"/>
                        <a:ea typeface="Arial" panose="020B0604020202020204" pitchFamily="34" charset="0"/>
                        <a:cs typeface="+mn-cs"/>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algn="ctr" rtl="1">
                        <a:lnSpc>
                          <a:spcPct val="115000"/>
                        </a:lnSpc>
                        <a:spcAft>
                          <a:spcPts val="0"/>
                        </a:spcAft>
                      </a:pPr>
                      <a:r>
                        <a:rPr lang="ar-SA" sz="2400" b="1" dirty="0">
                          <a:solidFill>
                            <a:schemeClr val="bg1"/>
                          </a:solidFill>
                          <a:effectLst/>
                          <a:latin typeface="Arial" panose="020B0604020202020204" pitchFamily="34" charset="0"/>
                          <a:ea typeface="Arial" panose="020B0604020202020204" pitchFamily="34" charset="0"/>
                        </a:rPr>
                        <a:t>متقن 3</a:t>
                      </a:r>
                      <a:endParaRPr lang="en-US" sz="2000" dirty="0">
                        <a:solidFill>
                          <a:schemeClr val="bg1"/>
                        </a:solidFill>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algn="ctr" rtl="1">
                        <a:lnSpc>
                          <a:spcPct val="115000"/>
                        </a:lnSpc>
                        <a:spcAft>
                          <a:spcPts val="0"/>
                        </a:spcAft>
                      </a:pPr>
                      <a:r>
                        <a:rPr lang="ar-JO" sz="2400" b="1" dirty="0">
                          <a:solidFill>
                            <a:schemeClr val="bg1"/>
                          </a:solidFill>
                          <a:effectLst/>
                          <a:latin typeface="Arial" panose="020B0604020202020204" pitchFamily="34" charset="0"/>
                          <a:ea typeface="Arial" panose="020B0604020202020204" pitchFamily="34" charset="0"/>
                        </a:rPr>
                        <a:t>متقن</a:t>
                      </a:r>
                      <a:r>
                        <a:rPr lang="ar-JO" sz="2400" b="1" baseline="0" dirty="0">
                          <a:solidFill>
                            <a:schemeClr val="bg1"/>
                          </a:solidFill>
                          <a:effectLst/>
                          <a:latin typeface="Arial" panose="020B0604020202020204" pitchFamily="34" charset="0"/>
                          <a:ea typeface="Arial" panose="020B0604020202020204" pitchFamily="34" charset="0"/>
                        </a:rPr>
                        <a:t> جداً 4 </a:t>
                      </a:r>
                      <a:endParaRPr lang="en-US" sz="2000" dirty="0">
                        <a:solidFill>
                          <a:schemeClr val="bg1"/>
                        </a:solidFill>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algn="ctr" rtl="1">
                        <a:lnSpc>
                          <a:spcPct val="115000"/>
                        </a:lnSpc>
                        <a:spcAft>
                          <a:spcPts val="0"/>
                        </a:spcAft>
                      </a:pPr>
                      <a:r>
                        <a:rPr lang="ar-JO" sz="2400" b="1" dirty="0">
                          <a:solidFill>
                            <a:schemeClr val="bg1"/>
                          </a:solidFill>
                          <a:effectLst/>
                          <a:latin typeface="Arial" panose="020B0604020202020204" pitchFamily="34" charset="0"/>
                          <a:ea typeface="Arial" panose="020B0604020202020204" pitchFamily="34" charset="0"/>
                        </a:rPr>
                        <a:t>معيار الأداء </a:t>
                      </a:r>
                      <a:endParaRPr lang="en-US" sz="2000" dirty="0">
                        <a:solidFill>
                          <a:schemeClr val="bg1"/>
                        </a:solidFill>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extLst>
                  <a:ext uri="{0D108BD9-81ED-4DB2-BD59-A6C34878D82A}">
                    <a16:rowId xmlns:a16="http://schemas.microsoft.com/office/drawing/2014/main" val="10000"/>
                  </a:ext>
                </a:extLst>
              </a:tr>
              <a:tr h="894351">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04000"/>
                        </a:lnSpc>
                        <a:spcAft>
                          <a:spcPts val="0"/>
                        </a:spcAft>
                      </a:pPr>
                      <a:r>
                        <a:rPr lang="ar-SA" sz="2800" b="1" kern="1200" dirty="0">
                          <a:solidFill>
                            <a:srgbClr val="2E3C4E"/>
                          </a:solidFill>
                          <a:latin typeface="GE SS Two Light" pitchFamily="34" charset="0"/>
                          <a:ea typeface="GE SS Two Light" pitchFamily="34" charset="-122"/>
                          <a:cs typeface="GE SS Two Light" pitchFamily="34" charset="-120"/>
                        </a:rPr>
                        <a:t>تح</a:t>
                      </a:r>
                      <a:r>
                        <a:rPr lang="ar-JO" sz="2800" b="1" kern="1200" dirty="0">
                          <a:solidFill>
                            <a:srgbClr val="2E3C4E"/>
                          </a:solidFill>
                          <a:latin typeface="GE SS Two Light" pitchFamily="34" charset="0"/>
                          <a:ea typeface="GE SS Two Light" pitchFamily="34" charset="-122"/>
                          <a:cs typeface="GE SS Two Light" pitchFamily="34" charset="-120"/>
                        </a:rPr>
                        <a:t>ليل</a:t>
                      </a:r>
                      <a:r>
                        <a:rPr lang="ar-SA" sz="2800" b="1" kern="1200" dirty="0">
                          <a:solidFill>
                            <a:srgbClr val="2E3C4E"/>
                          </a:solidFill>
                          <a:latin typeface="GE SS Two Light" pitchFamily="34" charset="0"/>
                          <a:ea typeface="GE SS Two Light" pitchFamily="34" charset="-122"/>
                          <a:cs typeface="GE SS Two Light" pitchFamily="34" charset="-120"/>
                        </a:rPr>
                        <a:t> ناتج التعلم</a:t>
                      </a:r>
                      <a:endParaRPr lang="en-US" sz="28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894351">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04000"/>
                        </a:lnSpc>
                        <a:spcAft>
                          <a:spcPts val="0"/>
                        </a:spcAft>
                      </a:pPr>
                      <a:r>
                        <a:rPr lang="ar-SA" sz="2800" b="1" kern="1200" dirty="0">
                          <a:solidFill>
                            <a:srgbClr val="2E3C4E"/>
                          </a:solidFill>
                          <a:latin typeface="GE SS Two Light" pitchFamily="34" charset="0"/>
                          <a:ea typeface="GE SS Two Light" pitchFamily="34" charset="-122"/>
                          <a:cs typeface="GE SS Two Light" pitchFamily="34" charset="-120"/>
                        </a:rPr>
                        <a:t>تحديد نوع التعلم</a:t>
                      </a:r>
                      <a:endParaRPr lang="en-US" sz="28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894351">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04000"/>
                        </a:lnSpc>
                        <a:spcAft>
                          <a:spcPts val="0"/>
                        </a:spcAft>
                      </a:pPr>
                      <a:r>
                        <a:rPr lang="ar-SA" sz="2800" b="1" kern="1200" dirty="0">
                          <a:solidFill>
                            <a:srgbClr val="2E3C4E"/>
                          </a:solidFill>
                          <a:latin typeface="GE SS Two Light" pitchFamily="34" charset="0"/>
                          <a:ea typeface="GE SS Two Light" pitchFamily="34" charset="-122"/>
                          <a:cs typeface="GE SS Two Light" pitchFamily="34" charset="-120"/>
                        </a:rPr>
                        <a:t>تحديد الدليل</a:t>
                      </a:r>
                      <a:r>
                        <a:rPr lang="ar-JO" sz="2800" b="1" kern="1200" dirty="0">
                          <a:solidFill>
                            <a:srgbClr val="2E3C4E"/>
                          </a:solidFill>
                          <a:latin typeface="GE SS Two Light" pitchFamily="34" charset="0"/>
                          <a:ea typeface="GE SS Two Light" pitchFamily="34" charset="-122"/>
                          <a:cs typeface="GE SS Two Light" pitchFamily="34" charset="-120"/>
                        </a:rPr>
                        <a:t> المناسب</a:t>
                      </a:r>
                      <a:endParaRPr lang="en-US" sz="28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894351">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04000"/>
                        </a:lnSpc>
                        <a:spcAft>
                          <a:spcPts val="0"/>
                        </a:spcAft>
                      </a:pPr>
                      <a:r>
                        <a:rPr lang="ar-SA" sz="2800" b="1" kern="1200" dirty="0">
                          <a:solidFill>
                            <a:srgbClr val="2E3C4E"/>
                          </a:solidFill>
                          <a:latin typeface="GE SS Two Light" pitchFamily="34" charset="0"/>
                          <a:ea typeface="GE SS Two Light" pitchFamily="34" charset="-122"/>
                          <a:cs typeface="GE SS Two Light" pitchFamily="34" charset="-120"/>
                        </a:rPr>
                        <a:t>اختيار طريقة التقييم</a:t>
                      </a:r>
                      <a:endParaRPr lang="en-US" sz="28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894351">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04000"/>
                        </a:lnSpc>
                        <a:spcAft>
                          <a:spcPts val="0"/>
                        </a:spcAft>
                      </a:pPr>
                      <a:r>
                        <a:rPr lang="ar-JO" sz="2800" b="1" kern="1200" dirty="0">
                          <a:solidFill>
                            <a:srgbClr val="2E3C4E"/>
                          </a:solidFill>
                          <a:latin typeface="GE SS Two Light" pitchFamily="34" charset="0"/>
                          <a:ea typeface="GE SS Two Light" pitchFamily="34" charset="-122"/>
                          <a:cs typeface="GE SS Two Light" pitchFamily="34" charset="-120"/>
                        </a:rPr>
                        <a:t>اختيار أداة التقييم </a:t>
                      </a:r>
                      <a:r>
                        <a:rPr lang="ar-SA" sz="2800" b="1" kern="1200" dirty="0">
                          <a:solidFill>
                            <a:srgbClr val="2E3C4E"/>
                          </a:solidFill>
                          <a:latin typeface="GE SS Two Light" pitchFamily="34" charset="0"/>
                          <a:ea typeface="GE SS Two Light" pitchFamily="34" charset="-122"/>
                          <a:cs typeface="GE SS Two Light" pitchFamily="34" charset="-120"/>
                        </a:rPr>
                        <a:t> التقييم</a:t>
                      </a:r>
                      <a:endParaRPr lang="en-US" sz="28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1066415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631908" y="941629"/>
            <a:ext cx="10927878" cy="519609"/>
          </a:xfrm>
          <a:prstGeom prst="rect">
            <a:avLst/>
          </a:prstGeom>
          <a:noFill/>
          <a:ln/>
        </p:spPr>
        <p:txBody>
          <a:bodyPr wrap="none" lIns="0" tIns="0" rIns="0" bIns="0" rtlCol="0" anchor="t"/>
          <a:lstStyle/>
          <a:p>
            <a:pPr marL="0" indent="0" algn="r" rtl="1">
              <a:lnSpc>
                <a:spcPct val="104000"/>
              </a:lnSpc>
              <a:buNone/>
            </a:pPr>
            <a:r>
              <a:rPr lang="ar-SA" altLang="en-US" sz="4000" b="1" dirty="0">
                <a:solidFill>
                  <a:srgbClr val="2E3C4E"/>
                </a:solidFill>
                <a:latin typeface="GE SS Two Light" pitchFamily="34" charset="0"/>
                <a:ea typeface="GE SS Two Light" pitchFamily="34" charset="-122"/>
                <a:cs typeface="GE SS Two Light" pitchFamily="34" charset="-120"/>
              </a:rPr>
              <a:t>النشاط </a:t>
            </a:r>
            <a:r>
              <a:rPr lang="en-US" altLang="en-US" sz="4000" b="1" dirty="0">
                <a:solidFill>
                  <a:srgbClr val="2E3C4E"/>
                </a:solidFill>
                <a:latin typeface="Myriad"/>
                <a:ea typeface="GE SS Two Light" pitchFamily="34" charset="-122"/>
                <a:cs typeface="GE SS Two Light" pitchFamily="34" charset="-120"/>
              </a:rPr>
              <a:t>1.3</a:t>
            </a:r>
            <a:endParaRPr lang="ar-SA" sz="4000" dirty="0">
              <a:latin typeface="Myriad"/>
            </a:endParaRPr>
          </a:p>
        </p:txBody>
      </p:sp>
      <p:sp>
        <p:nvSpPr>
          <p:cNvPr id="3" name="Text 1"/>
          <p:cNvSpPr/>
          <p:nvPr/>
        </p:nvSpPr>
        <p:spPr>
          <a:xfrm>
            <a:off x="631908" y="1524341"/>
            <a:ext cx="10927878" cy="519609"/>
          </a:xfrm>
          <a:prstGeom prst="rect">
            <a:avLst/>
          </a:prstGeom>
          <a:noFill/>
          <a:ln/>
        </p:spPr>
        <p:txBody>
          <a:bodyPr wrap="none" lIns="0" tIns="0" rIns="0" bIns="0" rtlCol="0" anchor="t"/>
          <a:lstStyle/>
          <a:p>
            <a:pPr marL="0" indent="0" algn="r" rtl="1">
              <a:lnSpc>
                <a:spcPct val="104000"/>
              </a:lnSpc>
              <a:buNone/>
            </a:pPr>
            <a:r>
              <a:rPr lang="ar-SA" altLang="en-US" sz="4000" dirty="0">
                <a:solidFill>
                  <a:srgbClr val="2E3C4E"/>
                </a:solidFill>
                <a:latin typeface="GE SS Two Light" pitchFamily="34" charset="0"/>
                <a:ea typeface="GE SS Two Light" pitchFamily="34" charset="-122"/>
                <a:cs typeface="GE SS Two Light" pitchFamily="34" charset="-120"/>
              </a:rPr>
              <a:t>تصميم مقاييس وأدوات التقييم التكويني والاتفاق عليها</a:t>
            </a:r>
            <a:endParaRPr lang="ar-SA" sz="4000" dirty="0"/>
          </a:p>
        </p:txBody>
      </p:sp>
      <p:sp>
        <p:nvSpPr>
          <p:cNvPr id="4" name="Shape 2"/>
          <p:cNvSpPr/>
          <p:nvPr/>
        </p:nvSpPr>
        <p:spPr>
          <a:xfrm>
            <a:off x="7460343" y="3367314"/>
            <a:ext cx="4099443" cy="2002972"/>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5" name="Text 3"/>
          <p:cNvSpPr/>
          <p:nvPr/>
        </p:nvSpPr>
        <p:spPr>
          <a:xfrm>
            <a:off x="8186830" y="3649877"/>
            <a:ext cx="3208654" cy="259755"/>
          </a:xfrm>
          <a:prstGeom prst="rect">
            <a:avLst/>
          </a:prstGeom>
          <a:noFill/>
          <a:ln/>
        </p:spPr>
        <p:txBody>
          <a:bodyPr wrap="none" lIns="0" tIns="0" rIns="0" bIns="0" rtlCol="0" anchor="t"/>
          <a:lstStyle/>
          <a:p>
            <a:pPr marL="0" indent="0" algn="r" rtl="1">
              <a:lnSpc>
                <a:spcPct val="104000"/>
              </a:lnSpc>
              <a:buNone/>
            </a:pPr>
            <a:r>
              <a:rPr lang="ar-SA" altLang="en-US" sz="4000" dirty="0">
                <a:solidFill>
                  <a:schemeClr val="bg1"/>
                </a:solidFill>
                <a:latin typeface="GE SS Two Light" pitchFamily="34" charset="0"/>
                <a:ea typeface="GE SS Two Light" pitchFamily="34" charset="-122"/>
                <a:cs typeface="GE SS Two Light" pitchFamily="34" charset="-120"/>
              </a:rPr>
              <a:t>المدة</a:t>
            </a:r>
            <a:endParaRPr lang="ar-SA" sz="4000" dirty="0">
              <a:solidFill>
                <a:schemeClr val="bg1"/>
              </a:solidFill>
            </a:endParaRPr>
          </a:p>
        </p:txBody>
      </p:sp>
      <p:sp>
        <p:nvSpPr>
          <p:cNvPr id="6" name="Text 4"/>
          <p:cNvSpPr/>
          <p:nvPr/>
        </p:nvSpPr>
        <p:spPr>
          <a:xfrm>
            <a:off x="8186830" y="4145536"/>
            <a:ext cx="3208654" cy="252710"/>
          </a:xfrm>
          <a:prstGeom prst="rect">
            <a:avLst/>
          </a:prstGeom>
          <a:noFill/>
          <a:ln/>
        </p:spPr>
        <p:txBody>
          <a:bodyPr wrap="none" lIns="0" tIns="0" rIns="0" bIns="0" rtlCol="0" anchor="t"/>
          <a:lstStyle/>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5 ساعات من التعلّم </a:t>
            </a:r>
            <a:endParaRPr lang="en-US" altLang="en-US" sz="2800" dirty="0">
              <a:solidFill>
                <a:schemeClr val="bg1"/>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المُيسّر عبر الإنترنت</a:t>
            </a:r>
            <a:endParaRPr lang="ar-SA" sz="2800" dirty="0">
              <a:solidFill>
                <a:schemeClr val="bg1"/>
              </a:solidFill>
            </a:endParaRPr>
          </a:p>
        </p:txBody>
      </p:sp>
      <p:sp>
        <p:nvSpPr>
          <p:cNvPr id="7" name="Shape 5"/>
          <p:cNvSpPr/>
          <p:nvPr/>
        </p:nvSpPr>
        <p:spPr>
          <a:xfrm>
            <a:off x="2037817" y="3367314"/>
            <a:ext cx="4099559" cy="2002972"/>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8" name="Text 6"/>
          <p:cNvSpPr/>
          <p:nvPr/>
        </p:nvSpPr>
        <p:spPr>
          <a:xfrm>
            <a:off x="2764320" y="3649877"/>
            <a:ext cx="3208753" cy="259755"/>
          </a:xfrm>
          <a:prstGeom prst="rect">
            <a:avLst/>
          </a:prstGeom>
          <a:noFill/>
          <a:ln/>
        </p:spPr>
        <p:txBody>
          <a:bodyPr wrap="none" lIns="0" tIns="0" rIns="0" bIns="0" rtlCol="0" anchor="t"/>
          <a:lstStyle/>
          <a:p>
            <a:pPr marL="0" indent="0" algn="r" rtl="1">
              <a:lnSpc>
                <a:spcPct val="104000"/>
              </a:lnSpc>
              <a:buNone/>
            </a:pPr>
            <a:r>
              <a:rPr lang="ar-SA" altLang="en-US" sz="4000" dirty="0">
                <a:solidFill>
                  <a:schemeClr val="bg1"/>
                </a:solidFill>
                <a:latin typeface="GE SS Two Light" pitchFamily="34" charset="0"/>
                <a:ea typeface="GE SS Two Light" pitchFamily="34" charset="-122"/>
                <a:cs typeface="GE SS Two Light" pitchFamily="34" charset="-120"/>
              </a:rPr>
              <a:t>أسلوب التنفيذ</a:t>
            </a:r>
            <a:endParaRPr lang="ar-SA" sz="4000" dirty="0">
              <a:solidFill>
                <a:schemeClr val="bg1"/>
              </a:solidFill>
            </a:endParaRPr>
          </a:p>
        </p:txBody>
      </p:sp>
      <p:sp>
        <p:nvSpPr>
          <p:cNvPr id="9" name="Text 7"/>
          <p:cNvSpPr/>
          <p:nvPr/>
        </p:nvSpPr>
        <p:spPr>
          <a:xfrm>
            <a:off x="2764320" y="4145536"/>
            <a:ext cx="3208753" cy="252710"/>
          </a:xfrm>
          <a:prstGeom prst="rect">
            <a:avLst/>
          </a:prstGeom>
          <a:noFill/>
          <a:ln/>
        </p:spPr>
        <p:txBody>
          <a:bodyPr wrap="none" lIns="0" tIns="0" rIns="0" bIns="0" rtlCol="0" anchor="t"/>
          <a:lstStyle/>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عمل ثنائي بعد عرض تقديمي</a:t>
            </a:r>
            <a:endParaRPr lang="en-US" altLang="en-US" sz="2800" dirty="0">
              <a:solidFill>
                <a:schemeClr val="bg1"/>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 يقدّمه ميسّر الدورة</a:t>
            </a:r>
            <a:endParaRPr lang="ar-SA" sz="2800" dirty="0">
              <a:solidFill>
                <a:schemeClr val="bg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571500" y="937261"/>
            <a:ext cx="10988286" cy="563724"/>
          </a:xfrm>
          <a:prstGeom prst="rect">
            <a:avLst/>
          </a:prstGeom>
          <a:noFill/>
          <a:ln/>
        </p:spPr>
        <p:txBody>
          <a:bodyPr wrap="none" lIns="0" tIns="0" rIns="0" bIns="0" rtlCol="0" anchor="t"/>
          <a:lstStyle/>
          <a:p>
            <a:pPr marL="0" indent="0" algn="r" rtl="1">
              <a:lnSpc>
                <a:spcPct val="104000"/>
              </a:lnSpc>
              <a:buNone/>
            </a:pPr>
            <a:r>
              <a:rPr lang="ar-SA" altLang="en-US" sz="4800" b="1" dirty="0">
                <a:solidFill>
                  <a:srgbClr val="2E3C4E"/>
                </a:solidFill>
                <a:latin typeface="GE SS Two Light" pitchFamily="34" charset="0"/>
                <a:ea typeface="GE SS Two Light" pitchFamily="34" charset="-122"/>
                <a:cs typeface="GE SS Two Light" pitchFamily="34" charset="-120"/>
              </a:rPr>
              <a:t>النشاط</a:t>
            </a:r>
            <a:r>
              <a:rPr lang="en-US" altLang="en-US" sz="4800" b="1" dirty="0">
                <a:solidFill>
                  <a:srgbClr val="2E3C4E"/>
                </a:solidFill>
                <a:latin typeface="Myriad"/>
                <a:ea typeface="GE SS Two Light" pitchFamily="34" charset="-122"/>
                <a:cs typeface="GE SS Two Light" pitchFamily="34" charset="-120"/>
              </a:rPr>
              <a:t>1.3 </a:t>
            </a:r>
            <a:endParaRPr lang="ar-SA" sz="4800" dirty="0"/>
          </a:p>
        </p:txBody>
      </p:sp>
      <p:sp>
        <p:nvSpPr>
          <p:cNvPr id="3" name="Text 1"/>
          <p:cNvSpPr/>
          <p:nvPr/>
        </p:nvSpPr>
        <p:spPr>
          <a:xfrm>
            <a:off x="631908" y="1564086"/>
            <a:ext cx="10927878" cy="519609"/>
          </a:xfrm>
          <a:prstGeom prst="rect">
            <a:avLst/>
          </a:prstGeom>
          <a:noFill/>
          <a:ln/>
        </p:spPr>
        <p:txBody>
          <a:bodyPr wrap="none" lIns="0" tIns="0" rIns="0" bIns="0" rtlCol="0" anchor="t"/>
          <a:lstStyle/>
          <a:p>
            <a:pPr marL="0" indent="0" algn="r" rtl="1">
              <a:lnSpc>
                <a:spcPct val="104000"/>
              </a:lnSpc>
              <a:buNone/>
            </a:pPr>
            <a:r>
              <a:rPr lang="ar-SA" altLang="en-US" sz="4800" dirty="0">
                <a:solidFill>
                  <a:srgbClr val="2E3C4E"/>
                </a:solidFill>
                <a:latin typeface="GE SS Two Light" pitchFamily="34" charset="0"/>
                <a:ea typeface="GE SS Two Light" pitchFamily="34" charset="-122"/>
                <a:cs typeface="GE SS Two Light" pitchFamily="34" charset="-120"/>
              </a:rPr>
              <a:t>قائمة الرصد (Checklist) — المفهوم والبنية</a:t>
            </a:r>
            <a:endParaRPr lang="ar-SA" sz="4800" dirty="0"/>
          </a:p>
        </p:txBody>
      </p:sp>
      <p:sp>
        <p:nvSpPr>
          <p:cNvPr id="4" name="Text 2"/>
          <p:cNvSpPr/>
          <p:nvPr/>
        </p:nvSpPr>
        <p:spPr>
          <a:xfrm>
            <a:off x="22324" y="2436741"/>
            <a:ext cx="11537463" cy="252710"/>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قائمة الرصد هي أداة تستخدم للتحقق من </a:t>
            </a:r>
            <a:r>
              <a:rPr lang="ar-SA" altLang="en-US" sz="2000" b="1" dirty="0">
                <a:solidFill>
                  <a:srgbClr val="384653"/>
                </a:solidFill>
                <a:latin typeface="WinSoft Pro Medium" pitchFamily="34" charset="0"/>
                <a:ea typeface="WinSoft Pro Medium" pitchFamily="34" charset="-122"/>
                <a:cs typeface="WinSoft Pro Medium" pitchFamily="34" charset="-120"/>
              </a:rPr>
              <a:t>حدوث خطوات أو معايير محددة</a:t>
            </a:r>
            <a:r>
              <a:rPr lang="ar-SA" altLang="en-US" sz="2000" dirty="0">
                <a:solidFill>
                  <a:srgbClr val="384653"/>
                </a:solidFill>
                <a:latin typeface="WinSoft Pro Medium" pitchFamily="34" charset="0"/>
                <a:ea typeface="WinSoft Pro Medium" pitchFamily="34" charset="-122"/>
                <a:cs typeface="WinSoft Pro Medium" pitchFamily="34" charset="-120"/>
              </a:rPr>
              <a:t>. تجيب عن السؤال: هل قام المتدرب بالخطوة/السلوك المطلوب؟</a:t>
            </a:r>
            <a:endParaRPr lang="ar-SA" sz="2000" dirty="0"/>
          </a:p>
        </p:txBody>
      </p:sp>
      <p:sp>
        <p:nvSpPr>
          <p:cNvPr id="5" name="Shape 3"/>
          <p:cNvSpPr/>
          <p:nvPr/>
        </p:nvSpPr>
        <p:spPr>
          <a:xfrm>
            <a:off x="631908" y="3157438"/>
            <a:ext cx="10927878" cy="2312690"/>
          </a:xfrm>
          <a:prstGeom prst="roundRect">
            <a:avLst>
              <a:gd name="adj" fmla="val 10246"/>
            </a:avLst>
          </a:prstGeom>
          <a:noFill/>
          <a:ln w="6350">
            <a:solidFill>
              <a:srgbClr val="000000">
                <a:alpha val="8000"/>
              </a:srgbClr>
            </a:solidFill>
            <a:prstDash val="solid"/>
          </a:ln>
        </p:spPr>
        <p:txBody>
          <a:bodyPr/>
          <a:lstStyle/>
          <a:p>
            <a:endParaRPr lang="en-US"/>
          </a:p>
        </p:txBody>
      </p:sp>
      <p:sp>
        <p:nvSpPr>
          <p:cNvPr id="6" name="Shape 4"/>
          <p:cNvSpPr/>
          <p:nvPr/>
        </p:nvSpPr>
        <p:spPr>
          <a:xfrm>
            <a:off x="631908" y="3621881"/>
            <a:ext cx="10927878" cy="9874"/>
          </a:xfrm>
          <a:prstGeom prst="rect">
            <a:avLst/>
          </a:prstGeom>
          <a:solidFill>
            <a:srgbClr val="000000">
              <a:alpha val="8000"/>
            </a:srgbClr>
          </a:solidFill>
          <a:ln/>
        </p:spPr>
        <p:txBody>
          <a:bodyPr/>
          <a:lstStyle/>
          <a:p>
            <a:endParaRPr lang="en-US"/>
          </a:p>
        </p:txBody>
      </p:sp>
      <p:sp>
        <p:nvSpPr>
          <p:cNvPr id="7" name="Shape 5"/>
          <p:cNvSpPr/>
          <p:nvPr/>
        </p:nvSpPr>
        <p:spPr>
          <a:xfrm>
            <a:off x="631908" y="4083149"/>
            <a:ext cx="10927878" cy="9874"/>
          </a:xfrm>
          <a:prstGeom prst="rect">
            <a:avLst/>
          </a:prstGeom>
          <a:solidFill>
            <a:srgbClr val="000000">
              <a:alpha val="8000"/>
            </a:srgbClr>
          </a:solidFill>
          <a:ln/>
        </p:spPr>
        <p:txBody>
          <a:bodyPr/>
          <a:lstStyle/>
          <a:p>
            <a:endParaRPr lang="en-US"/>
          </a:p>
        </p:txBody>
      </p:sp>
      <p:sp>
        <p:nvSpPr>
          <p:cNvPr id="8" name="Shape 6"/>
          <p:cNvSpPr/>
          <p:nvPr/>
        </p:nvSpPr>
        <p:spPr>
          <a:xfrm>
            <a:off x="631908" y="4544417"/>
            <a:ext cx="10927878" cy="9874"/>
          </a:xfrm>
          <a:prstGeom prst="rect">
            <a:avLst/>
          </a:prstGeom>
          <a:solidFill>
            <a:srgbClr val="000000">
              <a:alpha val="8000"/>
            </a:srgbClr>
          </a:solidFill>
          <a:ln/>
        </p:spPr>
        <p:txBody>
          <a:bodyPr/>
          <a:lstStyle/>
          <a:p>
            <a:endParaRPr lang="en-US"/>
          </a:p>
        </p:txBody>
      </p:sp>
      <p:sp>
        <p:nvSpPr>
          <p:cNvPr id="9" name="Shape 7"/>
          <p:cNvSpPr/>
          <p:nvPr/>
        </p:nvSpPr>
        <p:spPr>
          <a:xfrm>
            <a:off x="631908" y="5005685"/>
            <a:ext cx="10927878" cy="9874"/>
          </a:xfrm>
          <a:prstGeom prst="rect">
            <a:avLst/>
          </a:prstGeom>
          <a:solidFill>
            <a:srgbClr val="000000">
              <a:alpha val="8000"/>
            </a:srgbClr>
          </a:solidFill>
          <a:ln/>
        </p:spPr>
        <p:txBody>
          <a:bodyPr/>
          <a:lstStyle/>
          <a:p>
            <a:endParaRPr lang="en-US"/>
          </a:p>
        </p:txBody>
      </p:sp>
      <p:sp>
        <p:nvSpPr>
          <p:cNvPr id="10" name="Shape 8"/>
          <p:cNvSpPr/>
          <p:nvPr/>
        </p:nvSpPr>
        <p:spPr>
          <a:xfrm>
            <a:off x="3912891" y="3157438"/>
            <a:ext cx="9874" cy="2312690"/>
          </a:xfrm>
          <a:prstGeom prst="rect">
            <a:avLst/>
          </a:prstGeom>
          <a:solidFill>
            <a:srgbClr val="000000">
              <a:alpha val="8000"/>
            </a:srgbClr>
          </a:solidFill>
          <a:ln/>
        </p:spPr>
        <p:txBody>
          <a:bodyPr/>
          <a:lstStyle/>
          <a:p>
            <a:endParaRPr lang="en-US"/>
          </a:p>
        </p:txBody>
      </p:sp>
      <p:sp>
        <p:nvSpPr>
          <p:cNvPr id="11" name="Shape 9"/>
          <p:cNvSpPr/>
          <p:nvPr/>
        </p:nvSpPr>
        <p:spPr>
          <a:xfrm>
            <a:off x="5550158" y="3157438"/>
            <a:ext cx="9874" cy="2312690"/>
          </a:xfrm>
          <a:prstGeom prst="rect">
            <a:avLst/>
          </a:prstGeom>
          <a:solidFill>
            <a:srgbClr val="000000">
              <a:alpha val="8000"/>
            </a:srgbClr>
          </a:solidFill>
          <a:ln/>
        </p:spPr>
        <p:txBody>
          <a:bodyPr/>
          <a:lstStyle/>
          <a:p>
            <a:endParaRPr lang="en-US"/>
          </a:p>
        </p:txBody>
      </p:sp>
      <p:sp>
        <p:nvSpPr>
          <p:cNvPr id="12" name="Shape 10"/>
          <p:cNvSpPr/>
          <p:nvPr/>
        </p:nvSpPr>
        <p:spPr>
          <a:xfrm>
            <a:off x="7187425" y="3157438"/>
            <a:ext cx="9874" cy="2312690"/>
          </a:xfrm>
          <a:prstGeom prst="rect">
            <a:avLst/>
          </a:prstGeom>
          <a:solidFill>
            <a:srgbClr val="000000">
              <a:alpha val="8000"/>
            </a:srgbClr>
          </a:solidFill>
          <a:ln/>
        </p:spPr>
        <p:txBody>
          <a:bodyPr/>
          <a:lstStyle/>
          <a:p>
            <a:endParaRPr lang="en-US"/>
          </a:p>
        </p:txBody>
      </p:sp>
      <p:sp>
        <p:nvSpPr>
          <p:cNvPr id="13" name="Shape 11"/>
          <p:cNvSpPr/>
          <p:nvPr/>
        </p:nvSpPr>
        <p:spPr>
          <a:xfrm>
            <a:off x="638357" y="3163788"/>
            <a:ext cx="3274534" cy="458093"/>
          </a:xfrm>
          <a:custGeom>
            <a:avLst/>
            <a:gdLst/>
            <a:ahLst/>
            <a:cxnLst/>
            <a:rect l="l" t="t" r="r" b="b"/>
            <a:pathLst>
              <a:path w="3274534" h="458093">
                <a:moveTo>
                  <a:pt x="197474" y="0"/>
                </a:moveTo>
                <a:lnTo>
                  <a:pt x="3274534" y="0"/>
                </a:lnTo>
                <a:lnTo>
                  <a:pt x="3274534" y="458093"/>
                </a:lnTo>
                <a:lnTo>
                  <a:pt x="0" y="458093"/>
                </a:lnTo>
                <a:lnTo>
                  <a:pt x="0" y="197479"/>
                </a:lnTo>
                <a:arcTo wR="197474" hR="197479" stAng="10800000" swAng="5400000"/>
                <a:close/>
              </a:path>
            </a:pathLst>
          </a:custGeom>
          <a:solidFill>
            <a:srgbClr val="75BAE6"/>
          </a:solidFill>
          <a:ln/>
        </p:spPr>
        <p:txBody>
          <a:bodyPr/>
          <a:lstStyle/>
          <a:p>
            <a:endParaRPr lang="en-US"/>
          </a:p>
        </p:txBody>
      </p:sp>
      <p:sp>
        <p:nvSpPr>
          <p:cNvPr id="14" name="Text 12"/>
          <p:cNvSpPr/>
          <p:nvPr/>
        </p:nvSpPr>
        <p:spPr>
          <a:xfrm>
            <a:off x="186725" y="3177808"/>
            <a:ext cx="3565039"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ملاحظات</a:t>
            </a:r>
            <a:endParaRPr lang="ar-SA" sz="2400" dirty="0">
              <a:solidFill>
                <a:schemeClr val="bg1"/>
              </a:solidFill>
            </a:endParaRPr>
          </a:p>
        </p:txBody>
      </p:sp>
      <p:sp>
        <p:nvSpPr>
          <p:cNvPr id="15" name="Shape 13"/>
          <p:cNvSpPr/>
          <p:nvPr/>
        </p:nvSpPr>
        <p:spPr>
          <a:xfrm>
            <a:off x="3912891" y="3163788"/>
            <a:ext cx="1637267" cy="458093"/>
          </a:xfrm>
          <a:prstGeom prst="rect">
            <a:avLst/>
          </a:prstGeom>
          <a:solidFill>
            <a:srgbClr val="75BAE6"/>
          </a:solidFill>
          <a:ln/>
        </p:spPr>
        <p:txBody>
          <a:bodyPr/>
          <a:lstStyle/>
          <a:p>
            <a:endParaRPr lang="en-US"/>
          </a:p>
        </p:txBody>
      </p:sp>
      <p:sp>
        <p:nvSpPr>
          <p:cNvPr id="16" name="Text 14"/>
          <p:cNvSpPr/>
          <p:nvPr/>
        </p:nvSpPr>
        <p:spPr>
          <a:xfrm>
            <a:off x="3464434" y="3177808"/>
            <a:ext cx="1924597"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لم يتم</a:t>
            </a:r>
            <a:endParaRPr lang="ar-SA" sz="2400" dirty="0">
              <a:solidFill>
                <a:schemeClr val="bg1"/>
              </a:solidFill>
            </a:endParaRPr>
          </a:p>
        </p:txBody>
      </p:sp>
      <p:sp>
        <p:nvSpPr>
          <p:cNvPr id="17" name="Shape 15"/>
          <p:cNvSpPr/>
          <p:nvPr/>
        </p:nvSpPr>
        <p:spPr>
          <a:xfrm>
            <a:off x="5550158" y="3163788"/>
            <a:ext cx="1637267" cy="458093"/>
          </a:xfrm>
          <a:prstGeom prst="rect">
            <a:avLst/>
          </a:prstGeom>
          <a:solidFill>
            <a:srgbClr val="75BAE6"/>
          </a:solidFill>
          <a:ln/>
        </p:spPr>
        <p:txBody>
          <a:bodyPr/>
          <a:lstStyle/>
          <a:p>
            <a:endParaRPr lang="en-US"/>
          </a:p>
        </p:txBody>
      </p:sp>
      <p:sp>
        <p:nvSpPr>
          <p:cNvPr id="18" name="Text 16"/>
          <p:cNvSpPr/>
          <p:nvPr/>
        </p:nvSpPr>
        <p:spPr>
          <a:xfrm>
            <a:off x="5101700" y="3177808"/>
            <a:ext cx="1924597"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تم</a:t>
            </a:r>
            <a:endParaRPr lang="ar-SA" sz="2400" dirty="0">
              <a:solidFill>
                <a:schemeClr val="bg1"/>
              </a:solidFill>
            </a:endParaRPr>
          </a:p>
        </p:txBody>
      </p:sp>
      <p:sp>
        <p:nvSpPr>
          <p:cNvPr id="19" name="Shape 17"/>
          <p:cNvSpPr/>
          <p:nvPr/>
        </p:nvSpPr>
        <p:spPr>
          <a:xfrm>
            <a:off x="7187425" y="3163788"/>
            <a:ext cx="4366012" cy="458093"/>
          </a:xfrm>
          <a:custGeom>
            <a:avLst/>
            <a:gdLst/>
            <a:ahLst/>
            <a:cxnLst/>
            <a:rect l="l" t="t" r="r" b="b"/>
            <a:pathLst>
              <a:path w="4366012" h="458093">
                <a:moveTo>
                  <a:pt x="0" y="0"/>
                </a:moveTo>
                <a:lnTo>
                  <a:pt x="4168538" y="0"/>
                </a:lnTo>
                <a:arcTo wR="197474" hR="197479" stAng="16200000" swAng="5400000"/>
                <a:lnTo>
                  <a:pt x="4366012" y="458093"/>
                </a:lnTo>
                <a:lnTo>
                  <a:pt x="0" y="458093"/>
                </a:lnTo>
                <a:lnTo>
                  <a:pt x="0" y="0"/>
                </a:lnTo>
                <a:close/>
              </a:path>
            </a:pathLst>
          </a:custGeom>
          <a:solidFill>
            <a:srgbClr val="75BAE6"/>
          </a:solidFill>
          <a:ln/>
        </p:spPr>
        <p:txBody>
          <a:bodyPr/>
          <a:lstStyle/>
          <a:p>
            <a:endParaRPr lang="en-US"/>
          </a:p>
        </p:txBody>
      </p:sp>
      <p:sp>
        <p:nvSpPr>
          <p:cNvPr id="20" name="Text 18"/>
          <p:cNvSpPr/>
          <p:nvPr/>
        </p:nvSpPr>
        <p:spPr>
          <a:xfrm>
            <a:off x="6738967" y="3177808"/>
            <a:ext cx="4656517"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معيار الأداء</a:t>
            </a:r>
            <a:endParaRPr lang="ar-SA" sz="2400" dirty="0">
              <a:solidFill>
                <a:schemeClr val="bg1"/>
              </a:solidFill>
            </a:endParaRPr>
          </a:p>
        </p:txBody>
      </p:sp>
      <p:sp>
        <p:nvSpPr>
          <p:cNvPr id="21" name="Text 19"/>
          <p:cNvSpPr/>
          <p:nvPr/>
        </p:nvSpPr>
        <p:spPr>
          <a:xfrm>
            <a:off x="186725" y="3726160"/>
            <a:ext cx="3565039" cy="252710"/>
          </a:xfrm>
          <a:prstGeom prst="rect">
            <a:avLst/>
          </a:prstGeom>
          <a:noFill/>
          <a:ln/>
        </p:spPr>
        <p:txBody>
          <a:bodyPr wrap="none" lIns="0" tIns="0" rIns="0" bIns="0" rtlCol="0" anchor="t"/>
          <a:lstStyle/>
          <a:p>
            <a:pPr marL="0" indent="0" algn="r">
              <a:lnSpc>
                <a:spcPct val="133000"/>
              </a:lnSpc>
              <a:buNone/>
            </a:pPr>
            <a:endParaRPr lang="en-US" sz="2000" dirty="0"/>
          </a:p>
        </p:txBody>
      </p:sp>
      <p:sp>
        <p:nvSpPr>
          <p:cNvPr id="22" name="Text 20"/>
          <p:cNvSpPr/>
          <p:nvPr/>
        </p:nvSpPr>
        <p:spPr>
          <a:xfrm>
            <a:off x="3464434" y="3726160"/>
            <a:ext cx="1924597" cy="252710"/>
          </a:xfrm>
          <a:prstGeom prst="rect">
            <a:avLst/>
          </a:prstGeom>
          <a:noFill/>
          <a:ln/>
        </p:spPr>
        <p:txBody>
          <a:bodyPr wrap="none" lIns="0" tIns="0" rIns="0" bIns="0" rtlCol="0" anchor="t"/>
          <a:lstStyle/>
          <a:p>
            <a:pPr marL="0" indent="0" algn="r">
              <a:lnSpc>
                <a:spcPct val="133000"/>
              </a:lnSpc>
              <a:buNone/>
            </a:pPr>
            <a:endParaRPr lang="en-US" sz="2000" dirty="0"/>
          </a:p>
        </p:txBody>
      </p:sp>
      <p:sp>
        <p:nvSpPr>
          <p:cNvPr id="23" name="Text 21"/>
          <p:cNvSpPr/>
          <p:nvPr/>
        </p:nvSpPr>
        <p:spPr>
          <a:xfrm>
            <a:off x="5101700" y="3726160"/>
            <a:ext cx="1924597" cy="252710"/>
          </a:xfrm>
          <a:prstGeom prst="rect">
            <a:avLst/>
          </a:prstGeom>
          <a:noFill/>
          <a:ln/>
        </p:spPr>
        <p:txBody>
          <a:bodyPr wrap="none" lIns="0" tIns="0" rIns="0" bIns="0" rtlCol="0" anchor="t"/>
          <a:lstStyle/>
          <a:p>
            <a:pPr marL="0" indent="0" algn="r" rtl="1">
              <a:lnSpc>
                <a:spcPct val="133000"/>
              </a:lnSpc>
              <a:buNone/>
            </a:pPr>
            <a:r>
              <a:rPr lang="en-US" sz="2000" dirty="0">
                <a:solidFill>
                  <a:srgbClr val="384653"/>
                </a:solidFill>
                <a:latin typeface="WinSoft Pro Medium" pitchFamily="34" charset="0"/>
                <a:ea typeface="WinSoft Pro Medium" pitchFamily="34" charset="-122"/>
                <a:cs typeface="WinSoft Pro Medium" pitchFamily="34" charset="-120"/>
              </a:rPr>
              <a:t>✓</a:t>
            </a:r>
            <a:endParaRPr lang="en-US" sz="2000" dirty="0"/>
          </a:p>
        </p:txBody>
      </p:sp>
      <p:sp>
        <p:nvSpPr>
          <p:cNvPr id="24" name="Text 22"/>
          <p:cNvSpPr/>
          <p:nvPr/>
        </p:nvSpPr>
        <p:spPr>
          <a:xfrm>
            <a:off x="6738967" y="3726160"/>
            <a:ext cx="465651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ارتدى معدات السلامة</a:t>
            </a:r>
            <a:endParaRPr lang="ar-SA" sz="2000" b="1" dirty="0"/>
          </a:p>
        </p:txBody>
      </p:sp>
      <p:sp>
        <p:nvSpPr>
          <p:cNvPr id="25" name="Text 23"/>
          <p:cNvSpPr/>
          <p:nvPr/>
        </p:nvSpPr>
        <p:spPr>
          <a:xfrm>
            <a:off x="186725" y="4187428"/>
            <a:ext cx="3565039" cy="252710"/>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يحتاج إلى تذكير</a:t>
            </a:r>
            <a:endParaRPr lang="ar-SA" sz="2000" dirty="0"/>
          </a:p>
        </p:txBody>
      </p:sp>
      <p:sp>
        <p:nvSpPr>
          <p:cNvPr id="26" name="Text 24"/>
          <p:cNvSpPr/>
          <p:nvPr/>
        </p:nvSpPr>
        <p:spPr>
          <a:xfrm>
            <a:off x="3464434" y="4187428"/>
            <a:ext cx="1924597" cy="252710"/>
          </a:xfrm>
          <a:prstGeom prst="rect">
            <a:avLst/>
          </a:prstGeom>
          <a:noFill/>
          <a:ln/>
        </p:spPr>
        <p:txBody>
          <a:bodyPr wrap="none" lIns="0" tIns="0" rIns="0" bIns="0" rtlCol="0" anchor="t"/>
          <a:lstStyle/>
          <a:p>
            <a:pPr marL="0" indent="0" algn="r" rtl="1">
              <a:lnSpc>
                <a:spcPct val="133000"/>
              </a:lnSpc>
              <a:buNone/>
            </a:pPr>
            <a:r>
              <a:rPr lang="en-US" sz="2000" dirty="0">
                <a:solidFill>
                  <a:srgbClr val="384653"/>
                </a:solidFill>
                <a:latin typeface="WinSoft Pro Medium" pitchFamily="34" charset="0"/>
                <a:ea typeface="WinSoft Pro Medium" pitchFamily="34" charset="-122"/>
                <a:cs typeface="WinSoft Pro Medium" pitchFamily="34" charset="-120"/>
              </a:rPr>
              <a:t>✓</a:t>
            </a:r>
            <a:endParaRPr lang="en-US" sz="2000" dirty="0"/>
          </a:p>
        </p:txBody>
      </p:sp>
      <p:sp>
        <p:nvSpPr>
          <p:cNvPr id="27" name="Text 25"/>
          <p:cNvSpPr/>
          <p:nvPr/>
        </p:nvSpPr>
        <p:spPr>
          <a:xfrm>
            <a:off x="5101700" y="4187428"/>
            <a:ext cx="1924597" cy="252710"/>
          </a:xfrm>
          <a:prstGeom prst="rect">
            <a:avLst/>
          </a:prstGeom>
          <a:noFill/>
          <a:ln/>
        </p:spPr>
        <p:txBody>
          <a:bodyPr wrap="none" lIns="0" tIns="0" rIns="0" bIns="0" rtlCol="0" anchor="t"/>
          <a:lstStyle/>
          <a:p>
            <a:pPr marL="0" indent="0" algn="r">
              <a:lnSpc>
                <a:spcPct val="133000"/>
              </a:lnSpc>
              <a:buNone/>
            </a:pPr>
            <a:endParaRPr lang="en-US" sz="2000" dirty="0"/>
          </a:p>
        </p:txBody>
      </p:sp>
      <p:sp>
        <p:nvSpPr>
          <p:cNvPr id="28" name="Text 26"/>
          <p:cNvSpPr/>
          <p:nvPr/>
        </p:nvSpPr>
        <p:spPr>
          <a:xfrm>
            <a:off x="6738967" y="4187428"/>
            <a:ext cx="465651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فحص الأدوات قبل الاستخدام</a:t>
            </a:r>
            <a:endParaRPr lang="ar-SA" sz="2000" b="1" dirty="0"/>
          </a:p>
        </p:txBody>
      </p:sp>
      <p:sp>
        <p:nvSpPr>
          <p:cNvPr id="29" name="Text 27"/>
          <p:cNvSpPr/>
          <p:nvPr/>
        </p:nvSpPr>
        <p:spPr>
          <a:xfrm>
            <a:off x="186725" y="4648696"/>
            <a:ext cx="3565039" cy="252710"/>
          </a:xfrm>
          <a:prstGeom prst="rect">
            <a:avLst/>
          </a:prstGeom>
          <a:noFill/>
          <a:ln/>
        </p:spPr>
        <p:txBody>
          <a:bodyPr wrap="none" lIns="0" tIns="0" rIns="0" bIns="0" rtlCol="0" anchor="t"/>
          <a:lstStyle/>
          <a:p>
            <a:pPr marL="0" indent="0" algn="r">
              <a:lnSpc>
                <a:spcPct val="133000"/>
              </a:lnSpc>
              <a:buNone/>
            </a:pPr>
            <a:endParaRPr lang="en-US" sz="2000" dirty="0"/>
          </a:p>
        </p:txBody>
      </p:sp>
      <p:sp>
        <p:nvSpPr>
          <p:cNvPr id="30" name="Text 28"/>
          <p:cNvSpPr/>
          <p:nvPr/>
        </p:nvSpPr>
        <p:spPr>
          <a:xfrm>
            <a:off x="3464434" y="4648696"/>
            <a:ext cx="1924597" cy="252710"/>
          </a:xfrm>
          <a:prstGeom prst="rect">
            <a:avLst/>
          </a:prstGeom>
          <a:noFill/>
          <a:ln/>
        </p:spPr>
        <p:txBody>
          <a:bodyPr wrap="none" lIns="0" tIns="0" rIns="0" bIns="0" rtlCol="0" anchor="t"/>
          <a:lstStyle/>
          <a:p>
            <a:pPr marL="0" indent="0" algn="r">
              <a:lnSpc>
                <a:spcPct val="133000"/>
              </a:lnSpc>
              <a:buNone/>
            </a:pPr>
            <a:endParaRPr lang="en-US" sz="2000" dirty="0"/>
          </a:p>
        </p:txBody>
      </p:sp>
      <p:sp>
        <p:nvSpPr>
          <p:cNvPr id="31" name="Text 29"/>
          <p:cNvSpPr/>
          <p:nvPr/>
        </p:nvSpPr>
        <p:spPr>
          <a:xfrm>
            <a:off x="5101700" y="4648696"/>
            <a:ext cx="1924597" cy="252710"/>
          </a:xfrm>
          <a:prstGeom prst="rect">
            <a:avLst/>
          </a:prstGeom>
          <a:noFill/>
          <a:ln/>
        </p:spPr>
        <p:txBody>
          <a:bodyPr wrap="none" lIns="0" tIns="0" rIns="0" bIns="0" rtlCol="0" anchor="t"/>
          <a:lstStyle/>
          <a:p>
            <a:pPr marL="0" indent="0" algn="r" rtl="1">
              <a:lnSpc>
                <a:spcPct val="133000"/>
              </a:lnSpc>
              <a:buNone/>
            </a:pPr>
            <a:r>
              <a:rPr lang="en-US" sz="2000" dirty="0">
                <a:solidFill>
                  <a:srgbClr val="384653"/>
                </a:solidFill>
                <a:latin typeface="WinSoft Pro Medium" pitchFamily="34" charset="0"/>
                <a:ea typeface="WinSoft Pro Medium" pitchFamily="34" charset="-122"/>
                <a:cs typeface="WinSoft Pro Medium" pitchFamily="34" charset="-120"/>
              </a:rPr>
              <a:t>✓</a:t>
            </a:r>
            <a:endParaRPr lang="en-US" sz="2000" dirty="0"/>
          </a:p>
        </p:txBody>
      </p:sp>
      <p:sp>
        <p:nvSpPr>
          <p:cNvPr id="32" name="Text 30"/>
          <p:cNvSpPr/>
          <p:nvPr/>
        </p:nvSpPr>
        <p:spPr>
          <a:xfrm>
            <a:off x="6738967" y="4648696"/>
            <a:ext cx="465651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اتبع تسلسل العمل</a:t>
            </a:r>
            <a:endParaRPr lang="ar-SA" sz="2000" b="1" dirty="0"/>
          </a:p>
        </p:txBody>
      </p:sp>
      <p:sp>
        <p:nvSpPr>
          <p:cNvPr id="33" name="Text 31"/>
          <p:cNvSpPr/>
          <p:nvPr/>
        </p:nvSpPr>
        <p:spPr>
          <a:xfrm>
            <a:off x="186725" y="5109964"/>
            <a:ext cx="3565039" cy="252710"/>
          </a:xfrm>
          <a:prstGeom prst="rect">
            <a:avLst/>
          </a:prstGeom>
          <a:noFill/>
          <a:ln/>
        </p:spPr>
        <p:txBody>
          <a:bodyPr wrap="none" lIns="0" tIns="0" rIns="0" bIns="0" rtlCol="0" anchor="t"/>
          <a:lstStyle/>
          <a:p>
            <a:pPr marL="0" indent="0" algn="r">
              <a:lnSpc>
                <a:spcPct val="133000"/>
              </a:lnSpc>
              <a:buNone/>
            </a:pPr>
            <a:endParaRPr lang="en-US" sz="2000" dirty="0"/>
          </a:p>
        </p:txBody>
      </p:sp>
      <p:sp>
        <p:nvSpPr>
          <p:cNvPr id="34" name="Text 32"/>
          <p:cNvSpPr/>
          <p:nvPr/>
        </p:nvSpPr>
        <p:spPr>
          <a:xfrm>
            <a:off x="3464434" y="5109964"/>
            <a:ext cx="1924597" cy="252710"/>
          </a:xfrm>
          <a:prstGeom prst="rect">
            <a:avLst/>
          </a:prstGeom>
          <a:noFill/>
          <a:ln/>
        </p:spPr>
        <p:txBody>
          <a:bodyPr wrap="none" lIns="0" tIns="0" rIns="0" bIns="0" rtlCol="0" anchor="t"/>
          <a:lstStyle/>
          <a:p>
            <a:pPr marL="0" indent="0" algn="r">
              <a:lnSpc>
                <a:spcPct val="133000"/>
              </a:lnSpc>
              <a:buNone/>
            </a:pPr>
            <a:endParaRPr lang="en-US" sz="2000" dirty="0"/>
          </a:p>
        </p:txBody>
      </p:sp>
      <p:sp>
        <p:nvSpPr>
          <p:cNvPr id="35" name="Text 33"/>
          <p:cNvSpPr/>
          <p:nvPr/>
        </p:nvSpPr>
        <p:spPr>
          <a:xfrm>
            <a:off x="5101700" y="5109964"/>
            <a:ext cx="1924597" cy="252710"/>
          </a:xfrm>
          <a:prstGeom prst="rect">
            <a:avLst/>
          </a:prstGeom>
          <a:noFill/>
          <a:ln/>
        </p:spPr>
        <p:txBody>
          <a:bodyPr wrap="none" lIns="0" tIns="0" rIns="0" bIns="0" rtlCol="0" anchor="t"/>
          <a:lstStyle/>
          <a:p>
            <a:pPr marL="0" indent="0" algn="r" rtl="1">
              <a:lnSpc>
                <a:spcPct val="133000"/>
              </a:lnSpc>
              <a:buNone/>
            </a:pPr>
            <a:r>
              <a:rPr lang="en-US" sz="2000" dirty="0">
                <a:solidFill>
                  <a:srgbClr val="384653"/>
                </a:solidFill>
                <a:latin typeface="WinSoft Pro Medium" pitchFamily="34" charset="0"/>
                <a:ea typeface="WinSoft Pro Medium" pitchFamily="34" charset="-122"/>
                <a:cs typeface="WinSoft Pro Medium" pitchFamily="34" charset="-120"/>
              </a:rPr>
              <a:t>✓</a:t>
            </a:r>
            <a:endParaRPr lang="en-US" sz="2000" dirty="0"/>
          </a:p>
        </p:txBody>
      </p:sp>
      <p:sp>
        <p:nvSpPr>
          <p:cNvPr id="36" name="Text 34"/>
          <p:cNvSpPr/>
          <p:nvPr/>
        </p:nvSpPr>
        <p:spPr>
          <a:xfrm>
            <a:off x="6738967" y="5109964"/>
            <a:ext cx="465651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نظف مكان العمل</a:t>
            </a:r>
            <a:endParaRPr lang="ar-SA" sz="2000" b="1"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631908" y="818527"/>
            <a:ext cx="10927878" cy="519609"/>
          </a:xfrm>
          <a:prstGeom prst="rect">
            <a:avLst/>
          </a:prstGeom>
          <a:noFill/>
          <a:ln/>
        </p:spPr>
        <p:txBody>
          <a:bodyPr wrap="none" lIns="0" tIns="0" rIns="0" bIns="0" rtlCol="0" anchor="t"/>
          <a:lstStyle/>
          <a:p>
            <a:pPr marL="0" indent="0" algn="r" rtl="1">
              <a:lnSpc>
                <a:spcPct val="104000"/>
              </a:lnSpc>
              <a:buNone/>
            </a:pPr>
            <a:r>
              <a:rPr lang="ar-SA" altLang="en-US" sz="4800" b="1" dirty="0">
                <a:solidFill>
                  <a:srgbClr val="2E3C4E"/>
                </a:solidFill>
                <a:latin typeface="GE SS Two Light" pitchFamily="34" charset="0"/>
                <a:ea typeface="GE SS Two Light" pitchFamily="34" charset="-122"/>
                <a:cs typeface="GE SS Two Light" pitchFamily="34" charset="-120"/>
              </a:rPr>
              <a:t>النشاط </a:t>
            </a:r>
            <a:r>
              <a:rPr lang="en-US" altLang="en-US" sz="4800" b="1" dirty="0">
                <a:solidFill>
                  <a:srgbClr val="2E3C4E"/>
                </a:solidFill>
                <a:latin typeface="Myriad"/>
                <a:ea typeface="GE SS Two Light" pitchFamily="34" charset="-122"/>
                <a:cs typeface="GE SS Two Light" pitchFamily="34" charset="-120"/>
              </a:rPr>
              <a:t>1.3</a:t>
            </a:r>
            <a:endParaRPr lang="ar-SA" sz="4800" dirty="0">
              <a:latin typeface="Myriad"/>
            </a:endParaRPr>
          </a:p>
        </p:txBody>
      </p:sp>
      <p:sp>
        <p:nvSpPr>
          <p:cNvPr id="3" name="Text 1"/>
          <p:cNvSpPr/>
          <p:nvPr/>
        </p:nvSpPr>
        <p:spPr>
          <a:xfrm>
            <a:off x="631908" y="1517352"/>
            <a:ext cx="10927878" cy="519609"/>
          </a:xfrm>
          <a:prstGeom prst="rect">
            <a:avLst/>
          </a:prstGeom>
          <a:noFill/>
          <a:ln/>
        </p:spPr>
        <p:txBody>
          <a:bodyPr wrap="none" lIns="0" tIns="0" rIns="0" bIns="0" rtlCol="0" anchor="t"/>
          <a:lstStyle/>
          <a:p>
            <a:pPr marL="0" indent="0" algn="r" rtl="1">
              <a:lnSpc>
                <a:spcPct val="104000"/>
              </a:lnSpc>
              <a:buNone/>
            </a:pPr>
            <a:r>
              <a:rPr lang="ar-SA" altLang="en-US" sz="4000" dirty="0">
                <a:solidFill>
                  <a:srgbClr val="2E3C4E"/>
                </a:solidFill>
                <a:latin typeface="GE SS Two Light" pitchFamily="34" charset="0"/>
                <a:ea typeface="GE SS Two Light" pitchFamily="34" charset="-122"/>
                <a:cs typeface="GE SS Two Light" pitchFamily="34" charset="-120"/>
              </a:rPr>
              <a:t>مقياس التقدير (</a:t>
            </a:r>
            <a:r>
              <a:rPr lang="ar-SA" altLang="en-US" sz="4000" dirty="0">
                <a:solidFill>
                  <a:srgbClr val="2E3C4E"/>
                </a:solidFill>
                <a:latin typeface="Myriad"/>
                <a:ea typeface="GE SS Two Light" pitchFamily="34" charset="-122"/>
                <a:cs typeface="GE SS Two Light" pitchFamily="34" charset="-120"/>
              </a:rPr>
              <a:t>Rating</a:t>
            </a:r>
            <a:r>
              <a:rPr lang="ar-SA" altLang="en-US" sz="4000" dirty="0">
                <a:solidFill>
                  <a:srgbClr val="2E3C4E"/>
                </a:solidFill>
                <a:latin typeface="GE SS Two Light" pitchFamily="34" charset="0"/>
                <a:ea typeface="GE SS Two Light" pitchFamily="34" charset="-122"/>
                <a:cs typeface="GE SS Two Light" pitchFamily="34" charset="-120"/>
              </a:rPr>
              <a:t> </a:t>
            </a:r>
            <a:r>
              <a:rPr lang="ar-SA" altLang="en-US" sz="4000" dirty="0">
                <a:solidFill>
                  <a:srgbClr val="2E3C4E"/>
                </a:solidFill>
                <a:latin typeface="Myriad"/>
                <a:ea typeface="GE SS Two Light" pitchFamily="34" charset="-122"/>
                <a:cs typeface="GE SS Two Light" pitchFamily="34" charset="-120"/>
              </a:rPr>
              <a:t>Scale</a:t>
            </a:r>
            <a:r>
              <a:rPr lang="ar-SA" altLang="en-US" sz="4000" dirty="0">
                <a:solidFill>
                  <a:srgbClr val="2E3C4E"/>
                </a:solidFill>
                <a:latin typeface="GE SS Two Light" pitchFamily="34" charset="0"/>
                <a:ea typeface="GE SS Two Light" pitchFamily="34" charset="-122"/>
                <a:cs typeface="GE SS Two Light" pitchFamily="34" charset="-120"/>
              </a:rPr>
              <a:t>) — المفهوم والبنية</a:t>
            </a:r>
            <a:endParaRPr lang="ar-SA" sz="4000" dirty="0"/>
          </a:p>
        </p:txBody>
      </p:sp>
      <p:sp>
        <p:nvSpPr>
          <p:cNvPr id="4" name="Text 2"/>
          <p:cNvSpPr/>
          <p:nvPr/>
        </p:nvSpPr>
        <p:spPr>
          <a:xfrm>
            <a:off x="22324" y="2898009"/>
            <a:ext cx="11537463"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بدلًا من "تم/لم يتم"، ينتقل مقياس التقدير إلى مستويات جودة الأداء. يجيب عن السؤال: ما مستوى جودة الأداء</a:t>
            </a:r>
            <a:r>
              <a:rPr lang="ar-SA" altLang="en-US" sz="2000" dirty="0">
                <a:solidFill>
                  <a:srgbClr val="384653"/>
                </a:solidFill>
                <a:latin typeface="WinSoft Pro Medium" pitchFamily="34" charset="0"/>
                <a:ea typeface="WinSoft Pro Medium" pitchFamily="34" charset="-122"/>
                <a:cs typeface="WinSoft Pro Medium" pitchFamily="34" charset="-120"/>
              </a:rPr>
              <a:t>؟</a:t>
            </a:r>
            <a:endParaRPr lang="ar-SA" sz="2000" dirty="0"/>
          </a:p>
        </p:txBody>
      </p:sp>
      <p:sp>
        <p:nvSpPr>
          <p:cNvPr id="5" name="Shape 3"/>
          <p:cNvSpPr/>
          <p:nvPr/>
        </p:nvSpPr>
        <p:spPr>
          <a:xfrm>
            <a:off x="631907" y="3618706"/>
            <a:ext cx="10927879" cy="1498056"/>
          </a:xfrm>
          <a:prstGeom prst="roundRect">
            <a:avLst>
              <a:gd name="adj" fmla="val 17046"/>
            </a:avLst>
          </a:prstGeom>
          <a:noFill/>
          <a:ln w="6350">
            <a:solidFill>
              <a:srgbClr val="000000">
                <a:alpha val="8000"/>
              </a:srgbClr>
            </a:solidFill>
            <a:prstDash val="solid"/>
          </a:ln>
        </p:spPr>
        <p:txBody>
          <a:bodyPr/>
          <a:lstStyle/>
          <a:p>
            <a:endParaRPr lang="en-US"/>
          </a:p>
        </p:txBody>
      </p:sp>
      <p:sp>
        <p:nvSpPr>
          <p:cNvPr id="6" name="Shape 4"/>
          <p:cNvSpPr/>
          <p:nvPr/>
        </p:nvSpPr>
        <p:spPr>
          <a:xfrm>
            <a:off x="631908" y="4083149"/>
            <a:ext cx="10927878" cy="9874"/>
          </a:xfrm>
          <a:prstGeom prst="rect">
            <a:avLst/>
          </a:prstGeom>
          <a:solidFill>
            <a:srgbClr val="000000">
              <a:alpha val="8000"/>
            </a:srgbClr>
          </a:solidFill>
          <a:ln/>
        </p:spPr>
        <p:txBody>
          <a:bodyPr/>
          <a:lstStyle/>
          <a:p>
            <a:endParaRPr lang="en-US"/>
          </a:p>
        </p:txBody>
      </p:sp>
      <p:sp>
        <p:nvSpPr>
          <p:cNvPr id="7" name="Shape 5"/>
          <p:cNvSpPr/>
          <p:nvPr/>
        </p:nvSpPr>
        <p:spPr>
          <a:xfrm>
            <a:off x="631908" y="4544417"/>
            <a:ext cx="10927878" cy="9874"/>
          </a:xfrm>
          <a:prstGeom prst="rect">
            <a:avLst/>
          </a:prstGeom>
          <a:solidFill>
            <a:srgbClr val="000000">
              <a:alpha val="8000"/>
            </a:srgbClr>
          </a:solidFill>
          <a:ln/>
        </p:spPr>
        <p:txBody>
          <a:bodyPr/>
          <a:lstStyle/>
          <a:p>
            <a:endParaRPr lang="en-US"/>
          </a:p>
        </p:txBody>
      </p:sp>
      <p:sp>
        <p:nvSpPr>
          <p:cNvPr id="8" name="Shape 6"/>
          <p:cNvSpPr/>
          <p:nvPr/>
        </p:nvSpPr>
        <p:spPr>
          <a:xfrm>
            <a:off x="2603137" y="3618706"/>
            <a:ext cx="9874" cy="1390154"/>
          </a:xfrm>
          <a:prstGeom prst="rect">
            <a:avLst/>
          </a:prstGeom>
          <a:solidFill>
            <a:srgbClr val="000000">
              <a:alpha val="8000"/>
            </a:srgbClr>
          </a:solidFill>
          <a:ln/>
        </p:spPr>
        <p:txBody>
          <a:bodyPr/>
          <a:lstStyle/>
          <a:p>
            <a:endParaRPr lang="en-US"/>
          </a:p>
        </p:txBody>
      </p:sp>
      <p:sp>
        <p:nvSpPr>
          <p:cNvPr id="9" name="Shape 7"/>
          <p:cNvSpPr/>
          <p:nvPr/>
        </p:nvSpPr>
        <p:spPr>
          <a:xfrm>
            <a:off x="4458680" y="3618706"/>
            <a:ext cx="9874" cy="1390154"/>
          </a:xfrm>
          <a:prstGeom prst="rect">
            <a:avLst/>
          </a:prstGeom>
          <a:solidFill>
            <a:srgbClr val="000000">
              <a:alpha val="8000"/>
            </a:srgbClr>
          </a:solidFill>
          <a:ln/>
        </p:spPr>
        <p:txBody>
          <a:bodyPr/>
          <a:lstStyle/>
          <a:p>
            <a:endParaRPr lang="en-US"/>
          </a:p>
        </p:txBody>
      </p:sp>
      <p:sp>
        <p:nvSpPr>
          <p:cNvPr id="10" name="Shape 8"/>
          <p:cNvSpPr/>
          <p:nvPr/>
        </p:nvSpPr>
        <p:spPr>
          <a:xfrm>
            <a:off x="6314223" y="3618706"/>
            <a:ext cx="9874" cy="1390154"/>
          </a:xfrm>
          <a:prstGeom prst="rect">
            <a:avLst/>
          </a:prstGeom>
          <a:solidFill>
            <a:srgbClr val="000000">
              <a:alpha val="8000"/>
            </a:srgbClr>
          </a:solidFill>
          <a:ln/>
        </p:spPr>
        <p:txBody>
          <a:bodyPr/>
          <a:lstStyle/>
          <a:p>
            <a:endParaRPr lang="en-US"/>
          </a:p>
        </p:txBody>
      </p:sp>
      <p:sp>
        <p:nvSpPr>
          <p:cNvPr id="11" name="Shape 9"/>
          <p:cNvSpPr/>
          <p:nvPr/>
        </p:nvSpPr>
        <p:spPr>
          <a:xfrm>
            <a:off x="8278903" y="3618706"/>
            <a:ext cx="9874" cy="1390154"/>
          </a:xfrm>
          <a:prstGeom prst="rect">
            <a:avLst/>
          </a:prstGeom>
          <a:solidFill>
            <a:srgbClr val="000000">
              <a:alpha val="8000"/>
            </a:srgbClr>
          </a:solidFill>
          <a:ln/>
        </p:spPr>
        <p:txBody>
          <a:bodyPr/>
          <a:lstStyle/>
          <a:p>
            <a:endParaRPr lang="en-US"/>
          </a:p>
        </p:txBody>
      </p:sp>
      <p:sp>
        <p:nvSpPr>
          <p:cNvPr id="12" name="Shape 10"/>
          <p:cNvSpPr/>
          <p:nvPr/>
        </p:nvSpPr>
        <p:spPr>
          <a:xfrm>
            <a:off x="638457" y="3625056"/>
            <a:ext cx="1964681" cy="458093"/>
          </a:xfrm>
          <a:custGeom>
            <a:avLst/>
            <a:gdLst/>
            <a:ahLst/>
            <a:cxnLst/>
            <a:rect l="l" t="t" r="r" b="b"/>
            <a:pathLst>
              <a:path w="1964681" h="458093">
                <a:moveTo>
                  <a:pt x="197474" y="0"/>
                </a:moveTo>
                <a:lnTo>
                  <a:pt x="1964681" y="0"/>
                </a:lnTo>
                <a:lnTo>
                  <a:pt x="1964681" y="458093"/>
                </a:lnTo>
                <a:lnTo>
                  <a:pt x="0" y="458093"/>
                </a:lnTo>
                <a:lnTo>
                  <a:pt x="0" y="197479"/>
                </a:lnTo>
                <a:arcTo wR="197474" hR="197479" stAng="10800000" swAng="5400000"/>
                <a:close/>
              </a:path>
            </a:pathLst>
          </a:custGeom>
          <a:solidFill>
            <a:srgbClr val="75BAE6"/>
          </a:solidFill>
          <a:ln/>
        </p:spPr>
        <p:txBody>
          <a:bodyPr/>
          <a:lstStyle/>
          <a:p>
            <a:endParaRPr lang="en-US"/>
          </a:p>
        </p:txBody>
      </p:sp>
      <p:sp>
        <p:nvSpPr>
          <p:cNvPr id="13" name="Text 11"/>
          <p:cNvSpPr/>
          <p:nvPr/>
        </p:nvSpPr>
        <p:spPr>
          <a:xfrm>
            <a:off x="186824" y="3624562"/>
            <a:ext cx="2255186"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4 متقن</a:t>
            </a:r>
            <a:endParaRPr lang="ar-SA" sz="2400" dirty="0">
              <a:solidFill>
                <a:schemeClr val="bg1"/>
              </a:solidFill>
            </a:endParaRPr>
          </a:p>
        </p:txBody>
      </p:sp>
      <p:sp>
        <p:nvSpPr>
          <p:cNvPr id="14" name="Shape 12"/>
          <p:cNvSpPr/>
          <p:nvPr/>
        </p:nvSpPr>
        <p:spPr>
          <a:xfrm>
            <a:off x="2603137" y="3625056"/>
            <a:ext cx="1855543" cy="458093"/>
          </a:xfrm>
          <a:prstGeom prst="rect">
            <a:avLst/>
          </a:prstGeom>
          <a:solidFill>
            <a:srgbClr val="75BAE6"/>
          </a:solidFill>
          <a:ln/>
        </p:spPr>
        <p:txBody>
          <a:bodyPr/>
          <a:lstStyle/>
          <a:p>
            <a:endParaRPr lang="en-US"/>
          </a:p>
        </p:txBody>
      </p:sp>
      <p:sp>
        <p:nvSpPr>
          <p:cNvPr id="15" name="Text 13"/>
          <p:cNvSpPr/>
          <p:nvPr/>
        </p:nvSpPr>
        <p:spPr>
          <a:xfrm>
            <a:off x="2154680" y="3624562"/>
            <a:ext cx="2142873"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3 جيد</a:t>
            </a:r>
            <a:endParaRPr lang="ar-SA" sz="2400" dirty="0">
              <a:solidFill>
                <a:schemeClr val="bg1"/>
              </a:solidFill>
            </a:endParaRPr>
          </a:p>
        </p:txBody>
      </p:sp>
      <p:sp>
        <p:nvSpPr>
          <p:cNvPr id="16" name="Shape 14"/>
          <p:cNvSpPr/>
          <p:nvPr/>
        </p:nvSpPr>
        <p:spPr>
          <a:xfrm>
            <a:off x="4458680" y="3625056"/>
            <a:ext cx="1855543" cy="458093"/>
          </a:xfrm>
          <a:prstGeom prst="rect">
            <a:avLst/>
          </a:prstGeom>
          <a:solidFill>
            <a:srgbClr val="75BAE6"/>
          </a:solidFill>
          <a:ln/>
        </p:spPr>
        <p:txBody>
          <a:bodyPr/>
          <a:lstStyle/>
          <a:p>
            <a:endParaRPr lang="en-US"/>
          </a:p>
        </p:txBody>
      </p:sp>
      <p:sp>
        <p:nvSpPr>
          <p:cNvPr id="17" name="Text 15"/>
          <p:cNvSpPr/>
          <p:nvPr/>
        </p:nvSpPr>
        <p:spPr>
          <a:xfrm>
            <a:off x="4010222" y="3624562"/>
            <a:ext cx="2142873"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2 مقبول</a:t>
            </a:r>
            <a:endParaRPr lang="ar-SA" sz="2400" dirty="0">
              <a:solidFill>
                <a:schemeClr val="bg1"/>
              </a:solidFill>
            </a:endParaRPr>
          </a:p>
        </p:txBody>
      </p:sp>
      <p:sp>
        <p:nvSpPr>
          <p:cNvPr id="18" name="Shape 16"/>
          <p:cNvSpPr/>
          <p:nvPr/>
        </p:nvSpPr>
        <p:spPr>
          <a:xfrm>
            <a:off x="6314223" y="3625056"/>
            <a:ext cx="1964681" cy="458093"/>
          </a:xfrm>
          <a:prstGeom prst="rect">
            <a:avLst/>
          </a:prstGeom>
          <a:solidFill>
            <a:srgbClr val="75BAE6"/>
          </a:solidFill>
          <a:ln/>
        </p:spPr>
        <p:txBody>
          <a:bodyPr/>
          <a:lstStyle/>
          <a:p>
            <a:endParaRPr lang="en-US"/>
          </a:p>
        </p:txBody>
      </p:sp>
      <p:sp>
        <p:nvSpPr>
          <p:cNvPr id="19" name="Text 17"/>
          <p:cNvSpPr/>
          <p:nvPr/>
        </p:nvSpPr>
        <p:spPr>
          <a:xfrm>
            <a:off x="5865765" y="3624562"/>
            <a:ext cx="2252011"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1 يحتاج تحسين</a:t>
            </a:r>
            <a:endParaRPr lang="ar-SA" sz="2400" dirty="0">
              <a:solidFill>
                <a:schemeClr val="bg1"/>
              </a:solidFill>
            </a:endParaRPr>
          </a:p>
        </p:txBody>
      </p:sp>
      <p:sp>
        <p:nvSpPr>
          <p:cNvPr id="20" name="Shape 18"/>
          <p:cNvSpPr/>
          <p:nvPr/>
        </p:nvSpPr>
        <p:spPr>
          <a:xfrm>
            <a:off x="8278903" y="3625056"/>
            <a:ext cx="3274534" cy="458093"/>
          </a:xfrm>
          <a:custGeom>
            <a:avLst/>
            <a:gdLst/>
            <a:ahLst/>
            <a:cxnLst/>
            <a:rect l="l" t="t" r="r" b="b"/>
            <a:pathLst>
              <a:path w="3274534" h="458093">
                <a:moveTo>
                  <a:pt x="0" y="0"/>
                </a:moveTo>
                <a:lnTo>
                  <a:pt x="3077060" y="0"/>
                </a:lnTo>
                <a:arcTo wR="197474" hR="197479" stAng="16200000" swAng="5400000"/>
                <a:lnTo>
                  <a:pt x="3274534" y="458093"/>
                </a:lnTo>
                <a:lnTo>
                  <a:pt x="0" y="458093"/>
                </a:lnTo>
                <a:lnTo>
                  <a:pt x="0" y="0"/>
                </a:lnTo>
                <a:close/>
              </a:path>
            </a:pathLst>
          </a:custGeom>
          <a:solidFill>
            <a:srgbClr val="75BAE6"/>
          </a:solidFill>
          <a:ln/>
        </p:spPr>
        <p:txBody>
          <a:bodyPr/>
          <a:lstStyle/>
          <a:p>
            <a:endParaRPr lang="en-US"/>
          </a:p>
        </p:txBody>
      </p:sp>
      <p:sp>
        <p:nvSpPr>
          <p:cNvPr id="21" name="Text 19"/>
          <p:cNvSpPr/>
          <p:nvPr/>
        </p:nvSpPr>
        <p:spPr>
          <a:xfrm>
            <a:off x="7830446" y="3624562"/>
            <a:ext cx="3565039"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معيار الأداء</a:t>
            </a:r>
            <a:endParaRPr lang="ar-SA" sz="2400" dirty="0">
              <a:solidFill>
                <a:schemeClr val="bg1"/>
              </a:solidFill>
            </a:endParaRPr>
          </a:p>
        </p:txBody>
      </p:sp>
      <p:sp>
        <p:nvSpPr>
          <p:cNvPr id="22" name="Text 20"/>
          <p:cNvSpPr/>
          <p:nvPr/>
        </p:nvSpPr>
        <p:spPr>
          <a:xfrm>
            <a:off x="186824" y="4187428"/>
            <a:ext cx="2255186"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ينفذ بإتقان</a:t>
            </a:r>
            <a:endParaRPr lang="ar-SA" sz="2000" b="1" dirty="0"/>
          </a:p>
        </p:txBody>
      </p:sp>
      <p:sp>
        <p:nvSpPr>
          <p:cNvPr id="23" name="Text 21"/>
          <p:cNvSpPr/>
          <p:nvPr/>
        </p:nvSpPr>
        <p:spPr>
          <a:xfrm>
            <a:off x="2154680" y="4187428"/>
            <a:ext cx="2142873"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ينفذ باستقلالية</a:t>
            </a:r>
            <a:endParaRPr lang="ar-SA" sz="2000" b="1" dirty="0"/>
          </a:p>
        </p:txBody>
      </p:sp>
      <p:sp>
        <p:nvSpPr>
          <p:cNvPr id="24" name="Text 22"/>
          <p:cNvSpPr/>
          <p:nvPr/>
        </p:nvSpPr>
        <p:spPr>
          <a:xfrm>
            <a:off x="4010222" y="4187428"/>
            <a:ext cx="2142873"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ينفذ بمساعدة</a:t>
            </a:r>
            <a:endParaRPr lang="ar-SA" sz="2000" b="1" dirty="0"/>
          </a:p>
        </p:txBody>
      </p:sp>
      <p:sp>
        <p:nvSpPr>
          <p:cNvPr id="25" name="Text 23"/>
          <p:cNvSpPr/>
          <p:nvPr/>
        </p:nvSpPr>
        <p:spPr>
          <a:xfrm>
            <a:off x="5865765" y="4187428"/>
            <a:ext cx="2252011" cy="33724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يحتاج مساعدة مستمرة</a:t>
            </a:r>
            <a:endParaRPr lang="ar-SA" b="1" dirty="0"/>
          </a:p>
        </p:txBody>
      </p:sp>
      <p:sp>
        <p:nvSpPr>
          <p:cNvPr id="26" name="Text 24"/>
          <p:cNvSpPr/>
          <p:nvPr/>
        </p:nvSpPr>
        <p:spPr>
          <a:xfrm>
            <a:off x="7830446" y="4187428"/>
            <a:ext cx="3565039"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استخدام الأدوات</a:t>
            </a:r>
            <a:endParaRPr lang="ar-SA" sz="2000" b="1" dirty="0"/>
          </a:p>
        </p:txBody>
      </p:sp>
      <p:sp>
        <p:nvSpPr>
          <p:cNvPr id="27" name="Text 25"/>
          <p:cNvSpPr/>
          <p:nvPr/>
        </p:nvSpPr>
        <p:spPr>
          <a:xfrm>
            <a:off x="186824" y="4648696"/>
            <a:ext cx="2255186"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يلتزم دائمًا</a:t>
            </a:r>
            <a:endParaRPr lang="ar-SA" sz="2000" b="1" dirty="0"/>
          </a:p>
        </p:txBody>
      </p:sp>
      <p:sp>
        <p:nvSpPr>
          <p:cNvPr id="28" name="Text 26"/>
          <p:cNvSpPr/>
          <p:nvPr/>
        </p:nvSpPr>
        <p:spPr>
          <a:xfrm>
            <a:off x="2154680" y="4648696"/>
            <a:ext cx="2142873"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يلتزم غالبًا</a:t>
            </a:r>
            <a:endParaRPr lang="ar-SA" sz="2000" b="1" dirty="0"/>
          </a:p>
        </p:txBody>
      </p:sp>
      <p:sp>
        <p:nvSpPr>
          <p:cNvPr id="29" name="Text 27"/>
          <p:cNvSpPr/>
          <p:nvPr/>
        </p:nvSpPr>
        <p:spPr>
          <a:xfrm>
            <a:off x="4010222" y="4648696"/>
            <a:ext cx="2142873"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يلتزم أحيانًا</a:t>
            </a:r>
            <a:endParaRPr lang="ar-SA" sz="2000" b="1" dirty="0"/>
          </a:p>
        </p:txBody>
      </p:sp>
      <p:sp>
        <p:nvSpPr>
          <p:cNvPr id="30" name="Text 28"/>
          <p:cNvSpPr/>
          <p:nvPr/>
        </p:nvSpPr>
        <p:spPr>
          <a:xfrm>
            <a:off x="5865765" y="4648696"/>
            <a:ext cx="2252011"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لا يلتزم</a:t>
            </a:r>
            <a:endParaRPr lang="ar-SA" sz="2000" b="1" dirty="0"/>
          </a:p>
        </p:txBody>
      </p:sp>
      <p:sp>
        <p:nvSpPr>
          <p:cNvPr id="31" name="Text 29"/>
          <p:cNvSpPr/>
          <p:nvPr/>
        </p:nvSpPr>
        <p:spPr>
          <a:xfrm>
            <a:off x="7830446" y="4648696"/>
            <a:ext cx="3565039"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السلامة</a:t>
            </a:r>
            <a:endParaRPr lang="ar-SA" sz="2000" b="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631908" y="1007213"/>
            <a:ext cx="10927878" cy="519609"/>
          </a:xfrm>
          <a:prstGeom prst="rect">
            <a:avLst/>
          </a:prstGeom>
          <a:noFill/>
          <a:ln/>
        </p:spPr>
        <p:txBody>
          <a:bodyPr wrap="none" lIns="0" tIns="0" rIns="0" bIns="0" rtlCol="0" anchor="t"/>
          <a:lstStyle/>
          <a:p>
            <a:pPr marL="0" indent="0" algn="r" rtl="1">
              <a:lnSpc>
                <a:spcPct val="104000"/>
              </a:lnSpc>
              <a:buNone/>
            </a:pPr>
            <a:r>
              <a:rPr lang="ar-SA" altLang="en-US" sz="4400" b="1" dirty="0">
                <a:solidFill>
                  <a:srgbClr val="2E3C4E"/>
                </a:solidFill>
                <a:latin typeface="GE SS Two Light" pitchFamily="34" charset="0"/>
                <a:ea typeface="GE SS Two Light" pitchFamily="34" charset="-122"/>
                <a:cs typeface="GE SS Two Light" pitchFamily="34" charset="-120"/>
              </a:rPr>
              <a:t>النشاط</a:t>
            </a:r>
            <a:r>
              <a:rPr lang="en-US" altLang="en-US" sz="4400" b="1" dirty="0">
                <a:solidFill>
                  <a:srgbClr val="2E3C4E"/>
                </a:solidFill>
                <a:latin typeface="Myriad"/>
                <a:ea typeface="GE SS Two Light" pitchFamily="34" charset="-122"/>
                <a:cs typeface="GE SS Two Light" pitchFamily="34" charset="-120"/>
              </a:rPr>
              <a:t>1.3 </a:t>
            </a:r>
            <a:endParaRPr lang="ar-SA" sz="4400" dirty="0"/>
          </a:p>
        </p:txBody>
      </p:sp>
      <p:sp>
        <p:nvSpPr>
          <p:cNvPr id="3" name="Text 1"/>
          <p:cNvSpPr/>
          <p:nvPr/>
        </p:nvSpPr>
        <p:spPr>
          <a:xfrm>
            <a:off x="631908" y="1589924"/>
            <a:ext cx="10927878" cy="519609"/>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سلم التقدير (Rubric) — المفهوم والبنية</a:t>
            </a:r>
            <a:endParaRPr lang="ar-SA" sz="4400" dirty="0"/>
          </a:p>
        </p:txBody>
      </p:sp>
      <p:sp>
        <p:nvSpPr>
          <p:cNvPr id="4" name="Text 2"/>
          <p:cNvSpPr/>
          <p:nvPr/>
        </p:nvSpPr>
        <p:spPr>
          <a:xfrm>
            <a:off x="22324" y="2796409"/>
            <a:ext cx="11537463"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سلم التقدير يوضح</a:t>
            </a:r>
            <a:r>
              <a:rPr lang="ar-SA" altLang="en-US" sz="2400" dirty="0">
                <a:solidFill>
                  <a:srgbClr val="384653"/>
                </a:solidFill>
                <a:latin typeface="WinSoft Pro Medium" pitchFamily="34" charset="0"/>
                <a:ea typeface="WinSoft Pro Medium" pitchFamily="34" charset="-122"/>
                <a:cs typeface="WinSoft Pro Medium" pitchFamily="34" charset="-120"/>
              </a:rPr>
              <a:t>: </a:t>
            </a:r>
            <a:r>
              <a:rPr lang="ar-SA" altLang="en-US" sz="2400" b="1" dirty="0">
                <a:solidFill>
                  <a:srgbClr val="384653"/>
                </a:solidFill>
                <a:latin typeface="WinSoft Pro Medium" pitchFamily="34" charset="0"/>
                <a:ea typeface="WinSoft Pro Medium" pitchFamily="34" charset="-122"/>
                <a:cs typeface="WinSoft Pro Medium" pitchFamily="34" charset="-120"/>
              </a:rPr>
              <a:t>المعيار = ماذا نقيس؟</a:t>
            </a:r>
            <a:r>
              <a:rPr lang="ar-SA" altLang="en-US" sz="2400" dirty="0">
                <a:solidFill>
                  <a:srgbClr val="384653"/>
                </a:solidFill>
                <a:latin typeface="WinSoft Pro Medium" pitchFamily="34" charset="0"/>
                <a:ea typeface="WinSoft Pro Medium" pitchFamily="34" charset="-122"/>
                <a:cs typeface="WinSoft Pro Medium" pitchFamily="34" charset="-120"/>
              </a:rPr>
              <a:t> و</a:t>
            </a:r>
            <a:r>
              <a:rPr lang="ar-SA" altLang="en-US" sz="2400" b="1" dirty="0">
                <a:solidFill>
                  <a:srgbClr val="384653"/>
                </a:solidFill>
                <a:latin typeface="WinSoft Pro Medium" pitchFamily="34" charset="0"/>
                <a:ea typeface="WinSoft Pro Medium" pitchFamily="34" charset="-122"/>
                <a:cs typeface="WinSoft Pro Medium" pitchFamily="34" charset="-120"/>
              </a:rPr>
              <a:t>مستوى الأداء = إلى أي درجة تحقق؟</a:t>
            </a:r>
            <a:endParaRPr lang="ar-SA" sz="2400" dirty="0"/>
          </a:p>
        </p:txBody>
      </p:sp>
      <p:sp>
        <p:nvSpPr>
          <p:cNvPr id="5" name="Shape 3"/>
          <p:cNvSpPr/>
          <p:nvPr/>
        </p:nvSpPr>
        <p:spPr>
          <a:xfrm>
            <a:off x="631908" y="3618706"/>
            <a:ext cx="10927878" cy="1390154"/>
          </a:xfrm>
          <a:prstGeom prst="roundRect">
            <a:avLst>
              <a:gd name="adj" fmla="val 17046"/>
            </a:avLst>
          </a:prstGeom>
          <a:noFill/>
          <a:ln w="6350">
            <a:solidFill>
              <a:srgbClr val="000000">
                <a:alpha val="8000"/>
              </a:srgbClr>
            </a:solidFill>
            <a:prstDash val="solid"/>
          </a:ln>
        </p:spPr>
        <p:txBody>
          <a:bodyPr/>
          <a:lstStyle/>
          <a:p>
            <a:endParaRPr lang="en-US"/>
          </a:p>
        </p:txBody>
      </p:sp>
      <p:sp>
        <p:nvSpPr>
          <p:cNvPr id="6" name="Shape 4"/>
          <p:cNvSpPr/>
          <p:nvPr/>
        </p:nvSpPr>
        <p:spPr>
          <a:xfrm>
            <a:off x="631908" y="4083149"/>
            <a:ext cx="10927878" cy="9874"/>
          </a:xfrm>
          <a:prstGeom prst="rect">
            <a:avLst/>
          </a:prstGeom>
          <a:solidFill>
            <a:srgbClr val="000000">
              <a:alpha val="8000"/>
            </a:srgbClr>
          </a:solidFill>
          <a:ln/>
        </p:spPr>
        <p:txBody>
          <a:bodyPr/>
          <a:lstStyle/>
          <a:p>
            <a:endParaRPr lang="en-US"/>
          </a:p>
        </p:txBody>
      </p:sp>
      <p:sp>
        <p:nvSpPr>
          <p:cNvPr id="7" name="Shape 5"/>
          <p:cNvSpPr/>
          <p:nvPr/>
        </p:nvSpPr>
        <p:spPr>
          <a:xfrm>
            <a:off x="631908" y="4544417"/>
            <a:ext cx="10927878" cy="9874"/>
          </a:xfrm>
          <a:prstGeom prst="rect">
            <a:avLst/>
          </a:prstGeom>
          <a:solidFill>
            <a:srgbClr val="000000">
              <a:alpha val="8000"/>
            </a:srgbClr>
          </a:solidFill>
          <a:ln/>
        </p:spPr>
        <p:txBody>
          <a:bodyPr/>
          <a:lstStyle/>
          <a:p>
            <a:endParaRPr lang="en-US"/>
          </a:p>
        </p:txBody>
      </p:sp>
      <p:sp>
        <p:nvSpPr>
          <p:cNvPr id="8" name="Shape 6"/>
          <p:cNvSpPr/>
          <p:nvPr/>
        </p:nvSpPr>
        <p:spPr>
          <a:xfrm>
            <a:off x="2821512" y="3618706"/>
            <a:ext cx="9874" cy="1390154"/>
          </a:xfrm>
          <a:prstGeom prst="rect">
            <a:avLst/>
          </a:prstGeom>
          <a:solidFill>
            <a:srgbClr val="000000">
              <a:alpha val="8000"/>
            </a:srgbClr>
          </a:solidFill>
          <a:ln/>
        </p:spPr>
        <p:txBody>
          <a:bodyPr/>
          <a:lstStyle/>
          <a:p>
            <a:endParaRPr lang="en-US"/>
          </a:p>
        </p:txBody>
      </p:sp>
      <p:sp>
        <p:nvSpPr>
          <p:cNvPr id="9" name="Shape 7"/>
          <p:cNvSpPr/>
          <p:nvPr/>
        </p:nvSpPr>
        <p:spPr>
          <a:xfrm>
            <a:off x="5004469" y="3618706"/>
            <a:ext cx="9874" cy="1390154"/>
          </a:xfrm>
          <a:prstGeom prst="rect">
            <a:avLst/>
          </a:prstGeom>
          <a:solidFill>
            <a:srgbClr val="000000">
              <a:alpha val="8000"/>
            </a:srgbClr>
          </a:solidFill>
          <a:ln/>
        </p:spPr>
        <p:txBody>
          <a:bodyPr/>
          <a:lstStyle/>
          <a:p>
            <a:endParaRPr lang="en-US"/>
          </a:p>
        </p:txBody>
      </p:sp>
      <p:sp>
        <p:nvSpPr>
          <p:cNvPr id="10" name="Shape 8"/>
          <p:cNvSpPr/>
          <p:nvPr/>
        </p:nvSpPr>
        <p:spPr>
          <a:xfrm>
            <a:off x="7187425" y="3618706"/>
            <a:ext cx="9874" cy="1390154"/>
          </a:xfrm>
          <a:prstGeom prst="rect">
            <a:avLst/>
          </a:prstGeom>
          <a:solidFill>
            <a:srgbClr val="000000">
              <a:alpha val="8000"/>
            </a:srgbClr>
          </a:solidFill>
          <a:ln/>
        </p:spPr>
        <p:txBody>
          <a:bodyPr/>
          <a:lstStyle/>
          <a:p>
            <a:endParaRPr lang="en-US"/>
          </a:p>
        </p:txBody>
      </p:sp>
      <p:sp>
        <p:nvSpPr>
          <p:cNvPr id="11" name="Shape 9"/>
          <p:cNvSpPr/>
          <p:nvPr/>
        </p:nvSpPr>
        <p:spPr>
          <a:xfrm>
            <a:off x="9588756" y="3618706"/>
            <a:ext cx="9874" cy="1390154"/>
          </a:xfrm>
          <a:prstGeom prst="rect">
            <a:avLst/>
          </a:prstGeom>
          <a:solidFill>
            <a:srgbClr val="000000">
              <a:alpha val="8000"/>
            </a:srgbClr>
          </a:solidFill>
          <a:ln/>
        </p:spPr>
        <p:txBody>
          <a:bodyPr/>
          <a:lstStyle/>
          <a:p>
            <a:endParaRPr lang="en-US"/>
          </a:p>
        </p:txBody>
      </p:sp>
      <p:sp>
        <p:nvSpPr>
          <p:cNvPr id="12" name="Shape 10"/>
          <p:cNvSpPr/>
          <p:nvPr/>
        </p:nvSpPr>
        <p:spPr>
          <a:xfrm>
            <a:off x="638556" y="3625056"/>
            <a:ext cx="2182956" cy="458093"/>
          </a:xfrm>
          <a:custGeom>
            <a:avLst/>
            <a:gdLst/>
            <a:ahLst/>
            <a:cxnLst/>
            <a:rect l="l" t="t" r="r" b="b"/>
            <a:pathLst>
              <a:path w="2182956" h="458093">
                <a:moveTo>
                  <a:pt x="197474" y="0"/>
                </a:moveTo>
                <a:lnTo>
                  <a:pt x="2182956" y="0"/>
                </a:lnTo>
                <a:lnTo>
                  <a:pt x="2182956" y="458093"/>
                </a:lnTo>
                <a:lnTo>
                  <a:pt x="0" y="458093"/>
                </a:lnTo>
                <a:lnTo>
                  <a:pt x="0" y="197479"/>
                </a:lnTo>
                <a:arcTo wR="197474" hR="197479" stAng="10800000" swAng="5400000"/>
                <a:close/>
              </a:path>
            </a:pathLst>
          </a:custGeom>
          <a:solidFill>
            <a:srgbClr val="75BAE6"/>
          </a:solidFill>
          <a:ln/>
        </p:spPr>
        <p:txBody>
          <a:bodyPr/>
          <a:lstStyle/>
          <a:p>
            <a:endParaRPr lang="en-US"/>
          </a:p>
        </p:txBody>
      </p:sp>
      <p:sp>
        <p:nvSpPr>
          <p:cNvPr id="13" name="Text 11"/>
          <p:cNvSpPr/>
          <p:nvPr/>
        </p:nvSpPr>
        <p:spPr>
          <a:xfrm>
            <a:off x="186923" y="3653590"/>
            <a:ext cx="2473462"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متقن</a:t>
            </a:r>
            <a:endParaRPr lang="ar-SA" sz="2400" dirty="0">
              <a:solidFill>
                <a:schemeClr val="bg1"/>
              </a:solidFill>
            </a:endParaRPr>
          </a:p>
        </p:txBody>
      </p:sp>
      <p:sp>
        <p:nvSpPr>
          <p:cNvPr id="14" name="Shape 12"/>
          <p:cNvSpPr/>
          <p:nvPr/>
        </p:nvSpPr>
        <p:spPr>
          <a:xfrm>
            <a:off x="2821512" y="3625056"/>
            <a:ext cx="2182956" cy="458093"/>
          </a:xfrm>
          <a:prstGeom prst="rect">
            <a:avLst/>
          </a:prstGeom>
          <a:solidFill>
            <a:srgbClr val="75BAE6"/>
          </a:solidFill>
          <a:ln/>
        </p:spPr>
        <p:txBody>
          <a:bodyPr/>
          <a:lstStyle/>
          <a:p>
            <a:endParaRPr lang="en-US"/>
          </a:p>
        </p:txBody>
      </p:sp>
      <p:sp>
        <p:nvSpPr>
          <p:cNvPr id="15" name="Text 13"/>
          <p:cNvSpPr/>
          <p:nvPr/>
        </p:nvSpPr>
        <p:spPr>
          <a:xfrm>
            <a:off x="2373055" y="3653590"/>
            <a:ext cx="2470287"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متمكن</a:t>
            </a:r>
            <a:endParaRPr lang="ar-SA" sz="2400" dirty="0">
              <a:solidFill>
                <a:schemeClr val="bg1"/>
              </a:solidFill>
            </a:endParaRPr>
          </a:p>
        </p:txBody>
      </p:sp>
      <p:sp>
        <p:nvSpPr>
          <p:cNvPr id="16" name="Shape 14"/>
          <p:cNvSpPr/>
          <p:nvPr/>
        </p:nvSpPr>
        <p:spPr>
          <a:xfrm>
            <a:off x="5004469" y="3625056"/>
            <a:ext cx="2182956" cy="458093"/>
          </a:xfrm>
          <a:prstGeom prst="rect">
            <a:avLst/>
          </a:prstGeom>
          <a:solidFill>
            <a:srgbClr val="75BAE6"/>
          </a:solidFill>
          <a:ln/>
        </p:spPr>
        <p:txBody>
          <a:bodyPr/>
          <a:lstStyle/>
          <a:p>
            <a:endParaRPr lang="en-US"/>
          </a:p>
        </p:txBody>
      </p:sp>
      <p:sp>
        <p:nvSpPr>
          <p:cNvPr id="17" name="Text 15"/>
          <p:cNvSpPr/>
          <p:nvPr/>
        </p:nvSpPr>
        <p:spPr>
          <a:xfrm>
            <a:off x="4556011" y="3653590"/>
            <a:ext cx="2470287"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نامٍ</a:t>
            </a:r>
            <a:endParaRPr lang="ar-SA" sz="2400" dirty="0">
              <a:solidFill>
                <a:schemeClr val="bg1"/>
              </a:solidFill>
            </a:endParaRPr>
          </a:p>
        </p:txBody>
      </p:sp>
      <p:sp>
        <p:nvSpPr>
          <p:cNvPr id="18" name="Shape 16"/>
          <p:cNvSpPr/>
          <p:nvPr/>
        </p:nvSpPr>
        <p:spPr>
          <a:xfrm>
            <a:off x="7187425" y="3625056"/>
            <a:ext cx="2401331" cy="458093"/>
          </a:xfrm>
          <a:prstGeom prst="rect">
            <a:avLst/>
          </a:prstGeom>
          <a:solidFill>
            <a:srgbClr val="75BAE6"/>
          </a:solidFill>
          <a:ln/>
        </p:spPr>
        <p:txBody>
          <a:bodyPr/>
          <a:lstStyle/>
          <a:p>
            <a:endParaRPr lang="en-US"/>
          </a:p>
        </p:txBody>
      </p:sp>
      <p:sp>
        <p:nvSpPr>
          <p:cNvPr id="19" name="Text 17"/>
          <p:cNvSpPr/>
          <p:nvPr/>
        </p:nvSpPr>
        <p:spPr>
          <a:xfrm>
            <a:off x="6738967" y="3653590"/>
            <a:ext cx="2688662"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مبتدئ</a:t>
            </a:r>
            <a:endParaRPr lang="ar-SA" sz="2400" dirty="0">
              <a:solidFill>
                <a:schemeClr val="bg1"/>
              </a:solidFill>
            </a:endParaRPr>
          </a:p>
        </p:txBody>
      </p:sp>
      <p:sp>
        <p:nvSpPr>
          <p:cNvPr id="20" name="Shape 18"/>
          <p:cNvSpPr/>
          <p:nvPr/>
        </p:nvSpPr>
        <p:spPr>
          <a:xfrm>
            <a:off x="9588756" y="3625056"/>
            <a:ext cx="1964681" cy="458093"/>
          </a:xfrm>
          <a:custGeom>
            <a:avLst/>
            <a:gdLst/>
            <a:ahLst/>
            <a:cxnLst/>
            <a:rect l="l" t="t" r="r" b="b"/>
            <a:pathLst>
              <a:path w="1964681" h="458093">
                <a:moveTo>
                  <a:pt x="0" y="0"/>
                </a:moveTo>
                <a:lnTo>
                  <a:pt x="1767207" y="0"/>
                </a:lnTo>
                <a:arcTo wR="197474" hR="197479" stAng="16200000" swAng="5400000"/>
                <a:lnTo>
                  <a:pt x="1964681" y="458093"/>
                </a:lnTo>
                <a:lnTo>
                  <a:pt x="0" y="458093"/>
                </a:lnTo>
                <a:lnTo>
                  <a:pt x="0" y="0"/>
                </a:lnTo>
                <a:close/>
              </a:path>
            </a:pathLst>
          </a:custGeom>
          <a:solidFill>
            <a:srgbClr val="75BAE6"/>
          </a:solidFill>
          <a:ln/>
        </p:spPr>
        <p:txBody>
          <a:bodyPr/>
          <a:lstStyle/>
          <a:p>
            <a:endParaRPr lang="en-US"/>
          </a:p>
        </p:txBody>
      </p:sp>
      <p:sp>
        <p:nvSpPr>
          <p:cNvPr id="21" name="Text 19"/>
          <p:cNvSpPr/>
          <p:nvPr/>
        </p:nvSpPr>
        <p:spPr>
          <a:xfrm>
            <a:off x="9140299" y="3653590"/>
            <a:ext cx="2255186"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معيار الأداء</a:t>
            </a:r>
            <a:endParaRPr lang="ar-SA" sz="2400" dirty="0">
              <a:solidFill>
                <a:schemeClr val="bg1"/>
              </a:solidFill>
            </a:endParaRPr>
          </a:p>
        </p:txBody>
      </p:sp>
      <p:sp>
        <p:nvSpPr>
          <p:cNvPr id="22" name="Text 20"/>
          <p:cNvSpPr/>
          <p:nvPr/>
        </p:nvSpPr>
        <p:spPr>
          <a:xfrm>
            <a:off x="288521" y="4187428"/>
            <a:ext cx="2473462"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ينفذ بدقة واستقلالية</a:t>
            </a:r>
            <a:endParaRPr lang="ar-SA" b="1" dirty="0"/>
          </a:p>
        </p:txBody>
      </p:sp>
      <p:sp>
        <p:nvSpPr>
          <p:cNvPr id="23" name="Text 21"/>
          <p:cNvSpPr/>
          <p:nvPr/>
        </p:nvSpPr>
        <p:spPr>
          <a:xfrm>
            <a:off x="2474653" y="4187428"/>
            <a:ext cx="2470287"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يتبع التسلسل الصحيح</a:t>
            </a:r>
            <a:endParaRPr lang="ar-SA" b="1" dirty="0"/>
          </a:p>
        </p:txBody>
      </p:sp>
      <p:sp>
        <p:nvSpPr>
          <p:cNvPr id="24" name="Text 22"/>
          <p:cNvSpPr/>
          <p:nvPr/>
        </p:nvSpPr>
        <p:spPr>
          <a:xfrm>
            <a:off x="4657609" y="4187428"/>
            <a:ext cx="2470287"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يتبع بعض الخطوات</a:t>
            </a:r>
            <a:endParaRPr lang="ar-SA" b="1" dirty="0"/>
          </a:p>
        </p:txBody>
      </p:sp>
      <p:sp>
        <p:nvSpPr>
          <p:cNvPr id="25" name="Text 23"/>
          <p:cNvSpPr/>
          <p:nvPr/>
        </p:nvSpPr>
        <p:spPr>
          <a:xfrm>
            <a:off x="6840565" y="4187428"/>
            <a:ext cx="2688662" cy="252710"/>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لا </a:t>
            </a:r>
            <a:r>
              <a:rPr lang="ar-SA" altLang="en-US" b="1" dirty="0">
                <a:solidFill>
                  <a:srgbClr val="384653"/>
                </a:solidFill>
                <a:latin typeface="WinSoft Pro Medium" pitchFamily="34" charset="0"/>
                <a:ea typeface="WinSoft Pro Medium" pitchFamily="34" charset="-122"/>
                <a:cs typeface="WinSoft Pro Medium" pitchFamily="34" charset="-120"/>
              </a:rPr>
              <a:t>يتبع التسلسل</a:t>
            </a:r>
            <a:endParaRPr lang="ar-SA" b="1" dirty="0"/>
          </a:p>
        </p:txBody>
      </p:sp>
      <p:sp>
        <p:nvSpPr>
          <p:cNvPr id="26" name="Text 24"/>
          <p:cNvSpPr/>
          <p:nvPr/>
        </p:nvSpPr>
        <p:spPr>
          <a:xfrm>
            <a:off x="9241897" y="4187428"/>
            <a:ext cx="2255186"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تنفيذ الإجراء</a:t>
            </a:r>
            <a:endParaRPr lang="ar-SA" b="1" dirty="0"/>
          </a:p>
        </p:txBody>
      </p:sp>
      <p:sp>
        <p:nvSpPr>
          <p:cNvPr id="27" name="Text 25"/>
          <p:cNvSpPr/>
          <p:nvPr/>
        </p:nvSpPr>
        <p:spPr>
          <a:xfrm>
            <a:off x="288521" y="4648696"/>
            <a:ext cx="2473462"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يطبق السلامة ويلاحظ المخاطر</a:t>
            </a:r>
            <a:endParaRPr lang="ar-SA" b="1" dirty="0"/>
          </a:p>
        </p:txBody>
      </p:sp>
      <p:sp>
        <p:nvSpPr>
          <p:cNvPr id="28" name="Text 26"/>
          <p:cNvSpPr/>
          <p:nvPr/>
        </p:nvSpPr>
        <p:spPr>
          <a:xfrm>
            <a:off x="2474653" y="4648696"/>
            <a:ext cx="2470287"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يلتزم بالإجراءات</a:t>
            </a:r>
            <a:endParaRPr lang="ar-SA" b="1" dirty="0"/>
          </a:p>
        </p:txBody>
      </p:sp>
      <p:sp>
        <p:nvSpPr>
          <p:cNvPr id="29" name="Text 27"/>
          <p:cNvSpPr/>
          <p:nvPr/>
        </p:nvSpPr>
        <p:spPr>
          <a:xfrm>
            <a:off x="4657609" y="4648696"/>
            <a:ext cx="2470287"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يحتاج إلى تذكير</a:t>
            </a:r>
            <a:endParaRPr lang="ar-SA" b="1" dirty="0"/>
          </a:p>
        </p:txBody>
      </p:sp>
      <p:sp>
        <p:nvSpPr>
          <p:cNvPr id="30" name="Text 28"/>
          <p:cNvSpPr/>
          <p:nvPr/>
        </p:nvSpPr>
        <p:spPr>
          <a:xfrm>
            <a:off x="6840565" y="4648696"/>
            <a:ext cx="2688662"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يخالف إجراءات السلامة</a:t>
            </a:r>
            <a:endParaRPr lang="ar-SA" b="1" dirty="0"/>
          </a:p>
        </p:txBody>
      </p:sp>
      <p:sp>
        <p:nvSpPr>
          <p:cNvPr id="31" name="Text 29"/>
          <p:cNvSpPr/>
          <p:nvPr/>
        </p:nvSpPr>
        <p:spPr>
          <a:xfrm>
            <a:off x="9241897" y="4648696"/>
            <a:ext cx="2255186"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السلامة</a:t>
            </a:r>
            <a:endParaRPr lang="ar-SA"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0"/>
          <p:cNvSpPr/>
          <p:nvPr/>
        </p:nvSpPr>
        <p:spPr>
          <a:xfrm>
            <a:off x="631908" y="1007213"/>
            <a:ext cx="10927878" cy="519609"/>
          </a:xfrm>
          <a:prstGeom prst="rect">
            <a:avLst/>
          </a:prstGeom>
          <a:noFill/>
          <a:ln/>
        </p:spPr>
        <p:txBody>
          <a:bodyPr wrap="none" lIns="0" tIns="0" rIns="0" bIns="0" rtlCol="0" anchor="t"/>
          <a:lstStyle/>
          <a:p>
            <a:pPr marL="0" indent="0" algn="r" rtl="1">
              <a:lnSpc>
                <a:spcPct val="104000"/>
              </a:lnSpc>
              <a:buNone/>
            </a:pPr>
            <a:r>
              <a:rPr lang="ar-SA" altLang="en-US" sz="4400" b="1" dirty="0">
                <a:solidFill>
                  <a:srgbClr val="2E3C4E"/>
                </a:solidFill>
                <a:latin typeface="GE SS Two Light" pitchFamily="34" charset="0"/>
                <a:ea typeface="GE SS Two Light" pitchFamily="34" charset="-122"/>
                <a:cs typeface="GE SS Two Light" pitchFamily="34" charset="-120"/>
              </a:rPr>
              <a:t>النشاط</a:t>
            </a:r>
            <a:r>
              <a:rPr lang="en-US" altLang="en-US" sz="4400" b="1" dirty="0">
                <a:solidFill>
                  <a:srgbClr val="2E3C4E"/>
                </a:solidFill>
                <a:latin typeface="Myriad"/>
                <a:ea typeface="GE SS Two Light" pitchFamily="34" charset="-122"/>
                <a:cs typeface="GE SS Two Light" pitchFamily="34" charset="-120"/>
              </a:rPr>
              <a:t>1.3 </a:t>
            </a:r>
            <a:endParaRPr lang="ar-SA" sz="4400" dirty="0"/>
          </a:p>
        </p:txBody>
      </p:sp>
      <p:sp>
        <p:nvSpPr>
          <p:cNvPr id="38" name="Text 1"/>
          <p:cNvSpPr/>
          <p:nvPr/>
        </p:nvSpPr>
        <p:spPr>
          <a:xfrm>
            <a:off x="631908" y="1589924"/>
            <a:ext cx="10927878" cy="519609"/>
          </a:xfrm>
          <a:prstGeom prst="rect">
            <a:avLst/>
          </a:prstGeom>
          <a:noFill/>
          <a:ln/>
        </p:spPr>
        <p:txBody>
          <a:bodyPr wrap="none" lIns="0" tIns="0" rIns="0" bIns="0" rtlCol="0" anchor="t"/>
          <a:lstStyle/>
          <a:p>
            <a:pPr marL="0" indent="0" algn="r" rtl="1">
              <a:lnSpc>
                <a:spcPct val="104000"/>
              </a:lnSpc>
              <a:buNone/>
            </a:pPr>
            <a:r>
              <a:rPr lang="ar-JO" sz="3600" dirty="0">
                <a:solidFill>
                  <a:srgbClr val="2E3C4E"/>
                </a:solidFill>
                <a:latin typeface="GE SS Two Light" pitchFamily="34" charset="0"/>
                <a:ea typeface="GE SS Two Light" pitchFamily="34" charset="-122"/>
                <a:cs typeface="GE SS Two Light" pitchFamily="34" charset="-120"/>
              </a:rPr>
              <a:t>الفرق بين قائمة الرصد والتحقق ومقياس التقدير وسلم التقدير </a:t>
            </a:r>
            <a:endParaRPr lang="ar-SA" sz="3600" dirty="0"/>
          </a:p>
        </p:txBody>
      </p:sp>
      <p:graphicFrame>
        <p:nvGraphicFramePr>
          <p:cNvPr id="39" name="Table 0"/>
          <p:cNvGraphicFramePr>
            <a:graphicFrameLocks noGrp="1"/>
          </p:cNvGraphicFramePr>
          <p:nvPr>
            <p:extLst>
              <p:ext uri="{D42A27DB-BD31-4B8C-83A1-F6EECF244321}">
                <p14:modId xmlns:p14="http://schemas.microsoft.com/office/powerpoint/2010/main" val="734285213"/>
              </p:ext>
            </p:extLst>
          </p:nvPr>
        </p:nvGraphicFramePr>
        <p:xfrm>
          <a:off x="631908" y="2584115"/>
          <a:ext cx="11165341" cy="3831518"/>
        </p:xfrm>
        <a:graphic>
          <a:graphicData uri="http://schemas.openxmlformats.org/drawingml/2006/table">
            <a:tbl>
              <a:tblPr/>
              <a:tblGrid>
                <a:gridCol w="4063256">
                  <a:extLst>
                    <a:ext uri="{9D8B030D-6E8A-4147-A177-3AD203B41FA5}">
                      <a16:colId xmlns:a16="http://schemas.microsoft.com/office/drawing/2014/main" val="20002"/>
                    </a:ext>
                  </a:extLst>
                </a:gridCol>
                <a:gridCol w="3383280">
                  <a:extLst>
                    <a:ext uri="{9D8B030D-6E8A-4147-A177-3AD203B41FA5}">
                      <a16:colId xmlns:a16="http://schemas.microsoft.com/office/drawing/2014/main" val="20003"/>
                    </a:ext>
                  </a:extLst>
                </a:gridCol>
                <a:gridCol w="3718805">
                  <a:extLst>
                    <a:ext uri="{9D8B030D-6E8A-4147-A177-3AD203B41FA5}">
                      <a16:colId xmlns:a16="http://schemas.microsoft.com/office/drawing/2014/main" val="20004"/>
                    </a:ext>
                  </a:extLst>
                </a:gridCol>
              </a:tblGrid>
              <a:tr h="890605">
                <a:tc>
                  <a:txBody>
                    <a:bodyPr/>
                    <a:lstStyle/>
                    <a:p>
                      <a:pPr marL="0" algn="ctr" defTabSz="914400" rtl="1" eaLnBrk="1" latinLnBrk="0" hangingPunct="1">
                        <a:lnSpc>
                          <a:spcPct val="115000"/>
                        </a:lnSpc>
                        <a:spcAft>
                          <a:spcPts val="0"/>
                        </a:spcAft>
                      </a:pPr>
                      <a:r>
                        <a:rPr lang="ar-SA" sz="2400" b="1" kern="1200" dirty="0">
                          <a:solidFill>
                            <a:schemeClr val="bg1"/>
                          </a:solidFill>
                          <a:effectLst/>
                          <a:latin typeface="Arial" panose="020B0604020202020204" pitchFamily="34" charset="0"/>
                          <a:ea typeface="Arial" panose="020B0604020202020204" pitchFamily="34" charset="0"/>
                          <a:cs typeface="+mn-cs"/>
                        </a:rPr>
                        <a:t>الأفضل استخدامها عندما</a:t>
                      </a:r>
                      <a:endParaRPr lang="en-US" sz="2400" b="1" kern="1200" dirty="0">
                        <a:solidFill>
                          <a:schemeClr val="bg1"/>
                        </a:solidFill>
                        <a:effectLst/>
                        <a:latin typeface="Arial" panose="020B0604020202020204" pitchFamily="34" charset="0"/>
                        <a:ea typeface="Arial" panose="020B0604020202020204" pitchFamily="34" charset="0"/>
                        <a:cs typeface="+mn-cs"/>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SA" sz="2400" b="1" kern="1200" dirty="0">
                          <a:solidFill>
                            <a:schemeClr val="bg1"/>
                          </a:solidFill>
                          <a:effectLst/>
                          <a:latin typeface="Arial" panose="020B0604020202020204" pitchFamily="34" charset="0"/>
                          <a:ea typeface="Arial" panose="020B0604020202020204" pitchFamily="34" charset="0"/>
                          <a:cs typeface="+mn-cs"/>
                        </a:rPr>
                        <a:t>السؤال الأساسي الذي تجيب عنه</a:t>
                      </a:r>
                      <a:endParaRPr lang="en-US" sz="2400" b="1" kern="1200" dirty="0">
                        <a:solidFill>
                          <a:schemeClr val="bg1"/>
                        </a:solidFill>
                        <a:effectLst/>
                        <a:latin typeface="Arial" panose="020B0604020202020204" pitchFamily="34" charset="0"/>
                        <a:ea typeface="Arial" panose="020B0604020202020204" pitchFamily="34" charset="0"/>
                        <a:cs typeface="+mn-cs"/>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SA" sz="2400" b="1" kern="1200" dirty="0">
                          <a:solidFill>
                            <a:schemeClr val="bg1"/>
                          </a:solidFill>
                          <a:effectLst/>
                          <a:latin typeface="Arial" panose="020B0604020202020204" pitchFamily="34" charset="0"/>
                          <a:ea typeface="Arial" panose="020B0604020202020204" pitchFamily="34" charset="0"/>
                          <a:cs typeface="+mn-cs"/>
                        </a:rPr>
                        <a:t>الأداة</a:t>
                      </a:r>
                      <a:endParaRPr lang="en-US" sz="2400" b="1" kern="1200" dirty="0">
                        <a:solidFill>
                          <a:schemeClr val="bg1"/>
                        </a:solidFill>
                        <a:effectLst/>
                        <a:latin typeface="Arial" panose="020B0604020202020204" pitchFamily="34" charset="0"/>
                        <a:ea typeface="Arial" panose="020B0604020202020204" pitchFamily="34" charset="0"/>
                        <a:cs typeface="+mn-cs"/>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extLst>
                  <a:ext uri="{0D108BD9-81ED-4DB2-BD59-A6C34878D82A}">
                    <a16:rowId xmlns:a16="http://schemas.microsoft.com/office/drawing/2014/main" val="10000"/>
                  </a:ext>
                </a:extLst>
              </a:tr>
              <a:tr h="929811">
                <a:tc>
                  <a:txBody>
                    <a:bodyPr/>
                    <a:lstStyle/>
                    <a:p>
                      <a:pPr marL="0" algn="ctr" defTabSz="914400" rtl="1" eaLnBrk="1" latinLnBrk="0" hangingPunct="1">
                        <a:lnSpc>
                          <a:spcPct val="104000"/>
                        </a:lnSpc>
                        <a:spcAft>
                          <a:spcPts val="0"/>
                        </a:spcAft>
                      </a:pPr>
                      <a:r>
                        <a:rPr lang="ar-SA" sz="2400" b="1" kern="1200">
                          <a:solidFill>
                            <a:srgbClr val="2E3C4E"/>
                          </a:solidFill>
                          <a:latin typeface="GE SS Two Light" pitchFamily="34" charset="0"/>
                          <a:ea typeface="GE SS Two Light" pitchFamily="34" charset="-122"/>
                          <a:cs typeface="GE SS Two Light" pitchFamily="34" charset="-120"/>
                        </a:rPr>
                        <a:t>المهمة تتكون من خطوات أو عناصر واضحة</a:t>
                      </a:r>
                      <a:endParaRPr lang="en-US" sz="2400" b="1" kern="120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400" b="1" kern="1200">
                          <a:solidFill>
                            <a:srgbClr val="2E3C4E"/>
                          </a:solidFill>
                          <a:latin typeface="GE SS Two Light" pitchFamily="34" charset="0"/>
                          <a:ea typeface="GE SS Two Light" pitchFamily="34" charset="-122"/>
                          <a:cs typeface="GE SS Two Light" pitchFamily="34" charset="-120"/>
                        </a:rPr>
                        <a:t>هل تم تنفيذ العنصر/ الخطوة؟</a:t>
                      </a:r>
                      <a:endParaRPr lang="en-US" sz="2400" b="1" kern="120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400" b="1" kern="1200" dirty="0">
                          <a:solidFill>
                            <a:srgbClr val="2E3C4E"/>
                          </a:solidFill>
                          <a:latin typeface="GE SS Two Light" pitchFamily="34" charset="0"/>
                          <a:ea typeface="GE SS Two Light" pitchFamily="34" charset="-122"/>
                          <a:cs typeface="GE SS Two Light" pitchFamily="34" charset="-120"/>
                        </a:rPr>
                        <a:t>قائمة الرصد والتحقق</a:t>
                      </a:r>
                      <a:endParaRPr lang="en-US" sz="24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850957">
                <a:tc>
                  <a:txBody>
                    <a:bodyPr/>
                    <a:lstStyle/>
                    <a:p>
                      <a:pPr marL="0" algn="ctr" defTabSz="914400" rtl="1" eaLnBrk="1" latinLnBrk="0" hangingPunct="1">
                        <a:lnSpc>
                          <a:spcPct val="104000"/>
                        </a:lnSpc>
                        <a:spcAft>
                          <a:spcPts val="0"/>
                        </a:spcAft>
                      </a:pPr>
                      <a:r>
                        <a:rPr lang="ar-SA" sz="2400" b="1" kern="1200">
                          <a:solidFill>
                            <a:srgbClr val="2E3C4E"/>
                          </a:solidFill>
                          <a:latin typeface="GE SS Two Light" pitchFamily="34" charset="0"/>
                          <a:ea typeface="GE SS Two Light" pitchFamily="34" charset="-122"/>
                          <a:cs typeface="GE SS Two Light" pitchFamily="34" charset="-120"/>
                        </a:rPr>
                        <a:t>نحتاج إلى تقدير درجة أو مستوى الأداء</a:t>
                      </a:r>
                      <a:endParaRPr lang="en-US" sz="2400" b="1" kern="120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400" b="1" kern="1200">
                          <a:solidFill>
                            <a:srgbClr val="2E3C4E"/>
                          </a:solidFill>
                          <a:latin typeface="GE SS Two Light" pitchFamily="34" charset="0"/>
                          <a:ea typeface="GE SS Two Light" pitchFamily="34" charset="-122"/>
                          <a:cs typeface="GE SS Two Light" pitchFamily="34" charset="-120"/>
                        </a:rPr>
                        <a:t>إلى أي مستوى تحقق الأداء؟</a:t>
                      </a:r>
                      <a:endParaRPr lang="en-US" sz="2400" b="1" kern="120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400" b="1" kern="1200" dirty="0">
                          <a:solidFill>
                            <a:srgbClr val="2E3C4E"/>
                          </a:solidFill>
                          <a:latin typeface="GE SS Two Light" pitchFamily="34" charset="0"/>
                          <a:ea typeface="GE SS Two Light" pitchFamily="34" charset="-122"/>
                          <a:cs typeface="GE SS Two Light" pitchFamily="34" charset="-120"/>
                        </a:rPr>
                        <a:t>مقياس التقدير</a:t>
                      </a:r>
                      <a:endParaRPr lang="en-US" sz="24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850957">
                <a:tc>
                  <a:txBody>
                    <a:bodyPr/>
                    <a:lstStyle/>
                    <a:p>
                      <a:pPr marL="0" algn="ctr" defTabSz="914400" rtl="1" eaLnBrk="1" latinLnBrk="0" hangingPunct="1">
                        <a:lnSpc>
                          <a:spcPct val="104000"/>
                        </a:lnSpc>
                        <a:spcAft>
                          <a:spcPts val="0"/>
                        </a:spcAft>
                      </a:pPr>
                      <a:r>
                        <a:rPr lang="ar-SA" sz="2400" b="1" kern="1200" dirty="0">
                          <a:solidFill>
                            <a:srgbClr val="2E3C4E"/>
                          </a:solidFill>
                          <a:latin typeface="GE SS Two Light" pitchFamily="34" charset="0"/>
                          <a:ea typeface="GE SS Two Light" pitchFamily="34" charset="-122"/>
                          <a:cs typeface="GE SS Two Light" pitchFamily="34" charset="-120"/>
                        </a:rPr>
                        <a:t>المهمة معقدة ونحتاج إلى وصف تفصيلي لمستويات الجودة</a:t>
                      </a:r>
                      <a:endParaRPr lang="en-US" sz="24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400" b="1" kern="1200" dirty="0">
                          <a:solidFill>
                            <a:srgbClr val="2E3C4E"/>
                          </a:solidFill>
                          <a:latin typeface="GE SS Two Light" pitchFamily="34" charset="0"/>
                          <a:ea typeface="GE SS Two Light" pitchFamily="34" charset="-122"/>
                          <a:cs typeface="GE SS Two Light" pitchFamily="34" charset="-120"/>
                        </a:rPr>
                        <a:t>ما شكل الأداء في كل مستوى؟</a:t>
                      </a:r>
                      <a:endParaRPr lang="en-US" sz="24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400" b="1" kern="1200" dirty="0">
                          <a:solidFill>
                            <a:srgbClr val="2E3C4E"/>
                          </a:solidFill>
                          <a:latin typeface="GE SS Two Light" pitchFamily="34" charset="0"/>
                          <a:ea typeface="GE SS Two Light" pitchFamily="34" charset="-122"/>
                          <a:cs typeface="GE SS Two Light" pitchFamily="34" charset="-120"/>
                        </a:rPr>
                        <a:t>سلم التقدير</a:t>
                      </a:r>
                      <a:endParaRPr lang="en-US" sz="24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403577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67070" y="766266"/>
            <a:ext cx="3550156" cy="5325368"/>
          </a:xfrm>
          <a:prstGeom prst="rect">
            <a:avLst/>
          </a:prstGeom>
        </p:spPr>
      </p:pic>
      <p:sp>
        <p:nvSpPr>
          <p:cNvPr id="4" name="Text 0"/>
          <p:cNvSpPr/>
          <p:nvPr/>
        </p:nvSpPr>
        <p:spPr>
          <a:xfrm>
            <a:off x="5203794" y="506214"/>
            <a:ext cx="6355993" cy="441722"/>
          </a:xfrm>
          <a:prstGeom prst="rect">
            <a:avLst/>
          </a:prstGeom>
          <a:noFill/>
          <a:ln/>
        </p:spPr>
        <p:txBody>
          <a:bodyPr wrap="none" lIns="0" tIns="0" rIns="0" bIns="0" rtlCol="0" anchor="t"/>
          <a:lstStyle/>
          <a:p>
            <a:pPr marL="0" indent="0" algn="r" rtl="1">
              <a:lnSpc>
                <a:spcPct val="104000"/>
              </a:lnSpc>
              <a:buNone/>
            </a:pPr>
            <a:r>
              <a:rPr lang="ar-SA" altLang="en-US" sz="2750" b="1" dirty="0">
                <a:solidFill>
                  <a:srgbClr val="2E3C4E"/>
                </a:solidFill>
                <a:latin typeface="GE SS Two Light" pitchFamily="34" charset="0"/>
                <a:ea typeface="GE SS Two Light" pitchFamily="34" charset="-122"/>
                <a:cs typeface="GE SS Two Light" pitchFamily="34" charset="-120"/>
              </a:rPr>
              <a:t>النشاط</a:t>
            </a:r>
            <a:r>
              <a:rPr lang="en-US" altLang="en-US" sz="2750" b="1" dirty="0">
                <a:solidFill>
                  <a:srgbClr val="2E3C4E"/>
                </a:solidFill>
                <a:latin typeface="Myriad"/>
                <a:ea typeface="GE SS Two Light" pitchFamily="34" charset="-122"/>
                <a:cs typeface="GE SS Two Light" pitchFamily="34" charset="-120"/>
              </a:rPr>
              <a:t>1.3 </a:t>
            </a:r>
            <a:endParaRPr lang="ar-SA" sz="2750" dirty="0"/>
          </a:p>
        </p:txBody>
      </p:sp>
      <p:sp>
        <p:nvSpPr>
          <p:cNvPr id="5" name="Text 1"/>
          <p:cNvSpPr/>
          <p:nvPr/>
        </p:nvSpPr>
        <p:spPr>
          <a:xfrm>
            <a:off x="5203794" y="993577"/>
            <a:ext cx="6355993" cy="441722"/>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2E3C4E"/>
                </a:solidFill>
                <a:latin typeface="GE SS Two Light" pitchFamily="34" charset="0"/>
                <a:ea typeface="GE SS Two Light" pitchFamily="34" charset="-122"/>
                <a:cs typeface="GE SS Two Light" pitchFamily="34" charset="-120"/>
              </a:rPr>
              <a:t>كتابة معايير الأداء الجيدة</a:t>
            </a:r>
            <a:endParaRPr lang="ar-SA" sz="3200" dirty="0"/>
          </a:p>
        </p:txBody>
      </p:sp>
      <p:sp>
        <p:nvSpPr>
          <p:cNvPr id="6" name="Text 2"/>
          <p:cNvSpPr/>
          <p:nvPr/>
        </p:nvSpPr>
        <p:spPr>
          <a:xfrm>
            <a:off x="4594209" y="1591937"/>
            <a:ext cx="6965577" cy="198636"/>
          </a:xfrm>
          <a:prstGeom prst="rect">
            <a:avLst/>
          </a:prstGeom>
          <a:noFill/>
          <a:ln/>
        </p:spPr>
        <p:txBody>
          <a:bodyPr wrap="none" lIns="0" tIns="0" rIns="0" bIns="0" rtlCol="0" anchor="t"/>
          <a:lstStyle/>
          <a:p>
            <a:pPr marL="0" indent="0" algn="r" rtl="1">
              <a:lnSpc>
                <a:spcPct val="12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معايير الأداء الجيدة ينبغي أن تكون</a:t>
            </a:r>
            <a:r>
              <a:rPr lang="ar-SA" altLang="en-US" sz="1400" dirty="0">
                <a:solidFill>
                  <a:srgbClr val="384653"/>
                </a:solidFill>
                <a:latin typeface="WinSoft Pro Medium" pitchFamily="34" charset="0"/>
                <a:ea typeface="WinSoft Pro Medium" pitchFamily="34" charset="-122"/>
                <a:cs typeface="WinSoft Pro Medium" pitchFamily="34" charset="-120"/>
              </a:rPr>
              <a:t>:</a:t>
            </a:r>
            <a:endParaRPr lang="ar-SA" sz="1400" dirty="0"/>
          </a:p>
        </p:txBody>
      </p:sp>
      <p:sp>
        <p:nvSpPr>
          <p:cNvPr id="7" name="Shape 3"/>
          <p:cNvSpPr/>
          <p:nvPr/>
        </p:nvSpPr>
        <p:spPr>
          <a:xfrm>
            <a:off x="5203794" y="1933476"/>
            <a:ext cx="6355993" cy="1018977"/>
          </a:xfrm>
          <a:prstGeom prst="roundRect">
            <a:avLst>
              <a:gd name="adj" fmla="val 19767"/>
            </a:avLst>
          </a:prstGeom>
          <a:solidFill>
            <a:srgbClr val="00AEEF"/>
          </a:solidFill>
          <a:ln w="6350">
            <a:solidFill>
              <a:srgbClr val="00AEEF"/>
            </a:solidFill>
            <a:prstDash val="solid"/>
          </a:ln>
        </p:spPr>
        <p:txBody>
          <a:bodyPr/>
          <a:lstStyle/>
          <a:p>
            <a:endParaRPr lang="en-US"/>
          </a:p>
        </p:txBody>
      </p:sp>
      <p:sp>
        <p:nvSpPr>
          <p:cNvPr id="8" name="Shape 4"/>
          <p:cNvSpPr/>
          <p:nvPr/>
        </p:nvSpPr>
        <p:spPr>
          <a:xfrm>
            <a:off x="11016379" y="2074069"/>
            <a:ext cx="402818" cy="402828"/>
          </a:xfrm>
          <a:prstGeom prst="ellipse">
            <a:avLst/>
          </a:prstGeom>
          <a:solidFill>
            <a:srgbClr val="00AEEF"/>
          </a:solidFill>
          <a:ln/>
        </p:spPr>
        <p:txBody>
          <a:bodyPr/>
          <a:lstStyle/>
          <a:p>
            <a:endParaRPr lang="en-US"/>
          </a:p>
        </p:txBody>
      </p:sp>
      <p:pic>
        <p:nvPicPr>
          <p:cNvPr id="9" name="Image 2" descr="preencoded.png"/>
          <p:cNvPicPr>
            <a:picLocks noChangeAspect="1"/>
          </p:cNvPicPr>
          <p:nvPr/>
        </p:nvPicPr>
        <p:blipFill>
          <a:blip>
            <a:extLst>
              <a:ext uri="{96DAC541-7B7A-43D3-8B79-37D633B846F1}">
                <asvg:svgBlip xmlns="" xmlns:asvg="http://schemas.microsoft.com/office/drawing/2016/SVG/main" r:embed="rId5"/>
              </a:ext>
            </a:extLst>
          </a:blip>
          <a:stretch>
            <a:fillRect/>
          </a:stretch>
        </p:blipFill>
        <p:spPr>
          <a:xfrm>
            <a:off x="11127204" y="2184797"/>
            <a:ext cx="181268" cy="181273"/>
          </a:xfrm>
          <a:prstGeom prst="rect">
            <a:avLst/>
          </a:prstGeom>
        </p:spPr>
      </p:pic>
      <p:sp>
        <p:nvSpPr>
          <p:cNvPr id="10" name="Text 5"/>
          <p:cNvSpPr/>
          <p:nvPr/>
        </p:nvSpPr>
        <p:spPr>
          <a:xfrm>
            <a:off x="5344383" y="2503914"/>
            <a:ext cx="6074814" cy="220861"/>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واضحة وقابلة للملاحظة</a:t>
            </a:r>
            <a:endParaRPr lang="ar-SA" sz="2400" dirty="0">
              <a:solidFill>
                <a:schemeClr val="bg1"/>
              </a:solidFill>
            </a:endParaRPr>
          </a:p>
        </p:txBody>
      </p:sp>
      <p:sp>
        <p:nvSpPr>
          <p:cNvPr id="11" name="Shape 6"/>
          <p:cNvSpPr/>
          <p:nvPr/>
        </p:nvSpPr>
        <p:spPr>
          <a:xfrm>
            <a:off x="5203794" y="3066554"/>
            <a:ext cx="6355993" cy="1018977"/>
          </a:xfrm>
          <a:prstGeom prst="roundRect">
            <a:avLst>
              <a:gd name="adj" fmla="val 19767"/>
            </a:avLst>
          </a:prstGeom>
          <a:solidFill>
            <a:srgbClr val="00AEEF"/>
          </a:solidFill>
          <a:ln w="6350">
            <a:solidFill>
              <a:srgbClr val="00AEEF"/>
            </a:solidFill>
            <a:prstDash val="solid"/>
          </a:ln>
        </p:spPr>
        <p:txBody>
          <a:bodyPr/>
          <a:lstStyle/>
          <a:p>
            <a:endParaRPr lang="en-US"/>
          </a:p>
        </p:txBody>
      </p:sp>
      <p:sp>
        <p:nvSpPr>
          <p:cNvPr id="12" name="Shape 7"/>
          <p:cNvSpPr/>
          <p:nvPr/>
        </p:nvSpPr>
        <p:spPr>
          <a:xfrm>
            <a:off x="11016379" y="3207147"/>
            <a:ext cx="402818" cy="402828"/>
          </a:xfrm>
          <a:prstGeom prst="ellipse">
            <a:avLst/>
          </a:prstGeom>
          <a:solidFill>
            <a:srgbClr val="00AEEF"/>
          </a:solidFill>
          <a:ln/>
        </p:spPr>
        <p:txBody>
          <a:bodyPr/>
          <a:lstStyle/>
          <a:p>
            <a:endParaRPr lang="en-US"/>
          </a:p>
        </p:txBody>
      </p:sp>
      <p:pic>
        <p:nvPicPr>
          <p:cNvPr id="13" name="Image 3" descr="preencoded.png"/>
          <p:cNvPicPr>
            <a:picLocks noChangeAspect="1"/>
          </p:cNvPicPr>
          <p:nvPr/>
        </p:nvPicPr>
        <p:blipFill>
          <a:blip>
            <a:extLst>
              <a:ext uri="{96DAC541-7B7A-43D3-8B79-37D633B846F1}">
                <asvg:svgBlip xmlns="" xmlns:asvg="http://schemas.microsoft.com/office/drawing/2016/SVG/main" r:embed="rId6"/>
              </a:ext>
            </a:extLst>
          </a:blip>
          <a:stretch>
            <a:fillRect/>
          </a:stretch>
        </p:blipFill>
        <p:spPr>
          <a:xfrm>
            <a:off x="11127204" y="3317875"/>
            <a:ext cx="181268" cy="181273"/>
          </a:xfrm>
          <a:prstGeom prst="rect">
            <a:avLst/>
          </a:prstGeom>
        </p:spPr>
      </p:pic>
      <p:sp>
        <p:nvSpPr>
          <p:cNvPr id="14" name="Text 8"/>
          <p:cNvSpPr/>
          <p:nvPr/>
        </p:nvSpPr>
        <p:spPr>
          <a:xfrm>
            <a:off x="5344383" y="3636993"/>
            <a:ext cx="6074814" cy="220861"/>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قابلة للقياس</a:t>
            </a:r>
            <a:endParaRPr lang="ar-SA" sz="2400" dirty="0">
              <a:solidFill>
                <a:schemeClr val="bg1"/>
              </a:solidFill>
            </a:endParaRPr>
          </a:p>
        </p:txBody>
      </p:sp>
      <p:sp>
        <p:nvSpPr>
          <p:cNvPr id="15" name="Shape 9"/>
          <p:cNvSpPr/>
          <p:nvPr/>
        </p:nvSpPr>
        <p:spPr>
          <a:xfrm>
            <a:off x="5203794" y="4199632"/>
            <a:ext cx="6355993" cy="1018977"/>
          </a:xfrm>
          <a:prstGeom prst="roundRect">
            <a:avLst>
              <a:gd name="adj" fmla="val 19767"/>
            </a:avLst>
          </a:prstGeom>
          <a:solidFill>
            <a:srgbClr val="00AEEF"/>
          </a:solidFill>
          <a:ln w="6350">
            <a:solidFill>
              <a:srgbClr val="00AEEF"/>
            </a:solidFill>
            <a:prstDash val="solid"/>
          </a:ln>
        </p:spPr>
        <p:txBody>
          <a:bodyPr/>
          <a:lstStyle/>
          <a:p>
            <a:endParaRPr lang="en-US"/>
          </a:p>
        </p:txBody>
      </p:sp>
      <p:sp>
        <p:nvSpPr>
          <p:cNvPr id="16" name="Shape 10"/>
          <p:cNvSpPr/>
          <p:nvPr/>
        </p:nvSpPr>
        <p:spPr>
          <a:xfrm>
            <a:off x="11016379" y="4340225"/>
            <a:ext cx="402818" cy="402828"/>
          </a:xfrm>
          <a:prstGeom prst="ellipse">
            <a:avLst/>
          </a:prstGeom>
          <a:solidFill>
            <a:srgbClr val="00AEEF"/>
          </a:solidFill>
          <a:ln/>
        </p:spPr>
        <p:txBody>
          <a:bodyPr/>
          <a:lstStyle/>
          <a:p>
            <a:endParaRPr lang="en-US"/>
          </a:p>
        </p:txBody>
      </p:sp>
      <p:pic>
        <p:nvPicPr>
          <p:cNvPr id="17" name="Image 4" descr="preencoded.png"/>
          <p:cNvPicPr>
            <a:picLocks noChangeAspect="1"/>
          </p:cNvPicPr>
          <p:nvPr/>
        </p:nvPicPr>
        <p:blipFill>
          <a:blip>
            <a:extLst>
              <a:ext uri="{96DAC541-7B7A-43D3-8B79-37D633B846F1}">
                <asvg:svgBlip xmlns="" xmlns:asvg="http://schemas.microsoft.com/office/drawing/2016/SVG/main" r:embed="rId7"/>
              </a:ext>
            </a:extLst>
          </a:blip>
          <a:stretch>
            <a:fillRect/>
          </a:stretch>
        </p:blipFill>
        <p:spPr>
          <a:xfrm>
            <a:off x="11127204" y="4450953"/>
            <a:ext cx="181268" cy="181273"/>
          </a:xfrm>
          <a:prstGeom prst="rect">
            <a:avLst/>
          </a:prstGeom>
        </p:spPr>
      </p:pic>
      <p:sp>
        <p:nvSpPr>
          <p:cNvPr id="18" name="Text 11"/>
          <p:cNvSpPr/>
          <p:nvPr/>
        </p:nvSpPr>
        <p:spPr>
          <a:xfrm>
            <a:off x="5344383" y="4770071"/>
            <a:ext cx="6074814" cy="220861"/>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مرتبطة بالكفاية وناتج التعلم</a:t>
            </a:r>
            <a:endParaRPr lang="ar-SA" sz="2400" dirty="0">
              <a:solidFill>
                <a:schemeClr val="bg1"/>
              </a:solidFill>
            </a:endParaRPr>
          </a:p>
        </p:txBody>
      </p:sp>
      <p:sp>
        <p:nvSpPr>
          <p:cNvPr id="19" name="Shape 12"/>
          <p:cNvSpPr/>
          <p:nvPr/>
        </p:nvSpPr>
        <p:spPr>
          <a:xfrm>
            <a:off x="5203794" y="5332710"/>
            <a:ext cx="6355993" cy="1018977"/>
          </a:xfrm>
          <a:prstGeom prst="roundRect">
            <a:avLst>
              <a:gd name="adj" fmla="val 19767"/>
            </a:avLst>
          </a:prstGeom>
          <a:solidFill>
            <a:srgbClr val="00AEEF"/>
          </a:solidFill>
          <a:ln w="6350">
            <a:solidFill>
              <a:srgbClr val="00AEEF"/>
            </a:solidFill>
            <a:prstDash val="solid"/>
          </a:ln>
        </p:spPr>
        <p:txBody>
          <a:bodyPr/>
          <a:lstStyle/>
          <a:p>
            <a:endParaRPr lang="en-US"/>
          </a:p>
        </p:txBody>
      </p:sp>
      <p:sp>
        <p:nvSpPr>
          <p:cNvPr id="20" name="Shape 13"/>
          <p:cNvSpPr/>
          <p:nvPr/>
        </p:nvSpPr>
        <p:spPr>
          <a:xfrm>
            <a:off x="11016379" y="5473303"/>
            <a:ext cx="402818" cy="402828"/>
          </a:xfrm>
          <a:prstGeom prst="ellipse">
            <a:avLst/>
          </a:prstGeom>
          <a:solidFill>
            <a:srgbClr val="00AEEF"/>
          </a:solidFill>
          <a:ln/>
        </p:spPr>
        <p:txBody>
          <a:bodyPr/>
          <a:lstStyle/>
          <a:p>
            <a:endParaRPr lang="en-US"/>
          </a:p>
        </p:txBody>
      </p:sp>
      <p:pic>
        <p:nvPicPr>
          <p:cNvPr id="21" name="Image 5" descr="preencoded.png"/>
          <p:cNvPicPr>
            <a:picLocks noChangeAspect="1"/>
          </p:cNvPicPr>
          <p:nvPr/>
        </p:nvPicPr>
        <p:blipFill>
          <a:blip>
            <a:extLst>
              <a:ext uri="{96DAC541-7B7A-43D3-8B79-37D633B846F1}">
                <asvg:svgBlip xmlns="" xmlns:asvg="http://schemas.microsoft.com/office/drawing/2016/SVG/main" r:embed="rId8"/>
              </a:ext>
            </a:extLst>
          </a:blip>
          <a:stretch>
            <a:fillRect/>
          </a:stretch>
        </p:blipFill>
        <p:spPr>
          <a:xfrm>
            <a:off x="11127204" y="5584031"/>
            <a:ext cx="181268" cy="181273"/>
          </a:xfrm>
          <a:prstGeom prst="rect">
            <a:avLst/>
          </a:prstGeom>
        </p:spPr>
      </p:pic>
      <p:sp>
        <p:nvSpPr>
          <p:cNvPr id="22" name="Text 14"/>
          <p:cNvSpPr/>
          <p:nvPr/>
        </p:nvSpPr>
        <p:spPr>
          <a:xfrm>
            <a:off x="5344383" y="5903149"/>
            <a:ext cx="6074814" cy="220861"/>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مناسبة لسياق العمل</a:t>
            </a:r>
            <a:endParaRPr lang="ar-SA" sz="2400" dirty="0">
              <a:solidFill>
                <a:schemeClr val="bg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631908" y="1056879"/>
            <a:ext cx="10927878" cy="519609"/>
          </a:xfrm>
          <a:prstGeom prst="rect">
            <a:avLst/>
          </a:prstGeom>
          <a:noFill/>
          <a:ln/>
        </p:spPr>
        <p:txBody>
          <a:bodyPr wrap="none" lIns="0" tIns="0" rIns="0" bIns="0" rtlCol="0" anchor="t"/>
          <a:lstStyle/>
          <a:p>
            <a:pPr marL="0" indent="0" algn="r" rtl="1">
              <a:lnSpc>
                <a:spcPct val="104000"/>
              </a:lnSpc>
              <a:buNone/>
            </a:pPr>
            <a:r>
              <a:rPr lang="ar-SA" altLang="en-US" sz="4400" b="1" dirty="0">
                <a:solidFill>
                  <a:srgbClr val="2E3C4E"/>
                </a:solidFill>
                <a:latin typeface="GE SS Two Light" pitchFamily="34" charset="0"/>
                <a:ea typeface="GE SS Two Light" pitchFamily="34" charset="-122"/>
                <a:cs typeface="GE SS Two Light" pitchFamily="34" charset="-120"/>
              </a:rPr>
              <a:t>النشاط</a:t>
            </a:r>
            <a:r>
              <a:rPr lang="en-US" altLang="en-US" sz="4400" b="1" dirty="0">
                <a:solidFill>
                  <a:srgbClr val="2E3C4E"/>
                </a:solidFill>
                <a:latin typeface="Myriad"/>
                <a:ea typeface="GE SS Two Light" pitchFamily="34" charset="-122"/>
                <a:cs typeface="GE SS Two Light" pitchFamily="34" charset="-120"/>
              </a:rPr>
              <a:t>1.3 </a:t>
            </a:r>
            <a:endParaRPr lang="ar-SA" sz="4400" dirty="0"/>
          </a:p>
        </p:txBody>
      </p:sp>
      <p:sp>
        <p:nvSpPr>
          <p:cNvPr id="3" name="Text 1"/>
          <p:cNvSpPr/>
          <p:nvPr/>
        </p:nvSpPr>
        <p:spPr>
          <a:xfrm>
            <a:off x="631908" y="1639591"/>
            <a:ext cx="10927878" cy="519609"/>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كتابة مواصفات مستويات الأداء</a:t>
            </a:r>
            <a:endParaRPr lang="ar-SA" sz="4400" dirty="0"/>
          </a:p>
        </p:txBody>
      </p:sp>
      <p:sp>
        <p:nvSpPr>
          <p:cNvPr id="4" name="Text 2"/>
          <p:cNvSpPr/>
          <p:nvPr/>
        </p:nvSpPr>
        <p:spPr>
          <a:xfrm>
            <a:off x="631908" y="3062089"/>
            <a:ext cx="527126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 الأفضل</a:t>
            </a:r>
            <a:endParaRPr lang="ar-SA" sz="2400" dirty="0"/>
          </a:p>
        </p:txBody>
      </p:sp>
      <p:sp>
        <p:nvSpPr>
          <p:cNvPr id="5" name="Text 3"/>
          <p:cNvSpPr/>
          <p:nvPr/>
        </p:nvSpPr>
        <p:spPr>
          <a:xfrm>
            <a:off x="110825" y="3479800"/>
            <a:ext cx="5792345" cy="1042491"/>
          </a:xfrm>
          <a:prstGeom prst="rect">
            <a:avLst/>
          </a:prstGeom>
          <a:noFill/>
          <a:ln/>
        </p:spPr>
        <p:txBody>
          <a:bodyPr wrap="square" lIns="0" tIns="0" rIns="0" bIns="0" rtlCol="0" anchor="t"/>
          <a:lstStyle/>
          <a:p>
            <a:pPr marL="0" indent="0" algn="r" rtl="1">
              <a:lnSpc>
                <a:spcPct val="133000"/>
              </a:lnSpc>
              <a:spcAft>
                <a:spcPts val="1100"/>
              </a:spcAft>
              <a:buNone/>
            </a:pPr>
            <a:r>
              <a:rPr lang="ar-SA" altLang="en-US" sz="2000" b="1" dirty="0">
                <a:solidFill>
                  <a:srgbClr val="384653"/>
                </a:solidFill>
                <a:latin typeface="WinSoft Pro Medium" pitchFamily="34" charset="0"/>
                <a:ea typeface="WinSoft Pro Medium" pitchFamily="34" charset="-122"/>
                <a:cs typeface="WinSoft Pro Medium" pitchFamily="34" charset="-120"/>
              </a:rPr>
              <a:t>وصف سلوك أو أداء يمكن ملاحظته في كل مستوى. مثال:</a:t>
            </a:r>
            <a:endParaRPr lang="ar-SA" sz="2000" b="1" dirty="0"/>
          </a:p>
          <a:p>
            <a:pPr marL="0" indent="0" algn="r" rtl="1">
              <a:lnSpc>
                <a:spcPct val="133000"/>
              </a:lnSpc>
              <a:spcAft>
                <a:spcPts val="1100"/>
              </a:spcAft>
              <a:buNone/>
            </a:pPr>
            <a:r>
              <a:rPr lang="ar-SA" altLang="en-US" sz="2000" b="1" i="1" dirty="0">
                <a:solidFill>
                  <a:srgbClr val="384653"/>
                </a:solidFill>
                <a:latin typeface="WinSoft Pro Medium" pitchFamily="34" charset="0"/>
                <a:ea typeface="WinSoft Pro Medium" pitchFamily="34" charset="-122"/>
                <a:cs typeface="WinSoft Pro Medium" pitchFamily="34" charset="-120"/>
              </a:rPr>
              <a:t>"ينفذ المهمة باستقلالية ودقة، ويتبع جميع خطوات السلامة دون تذكير."</a:t>
            </a:r>
            <a:endParaRPr lang="ar-SA" sz="2000" b="1" dirty="0"/>
          </a:p>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هذا الوصف يمكن لأي مدرب ملاحظته والحكم عليه بموضوعية.</a:t>
            </a:r>
            <a:endParaRPr lang="ar-SA" sz="2000" b="1" dirty="0"/>
          </a:p>
        </p:txBody>
      </p:sp>
      <p:sp>
        <p:nvSpPr>
          <p:cNvPr id="6" name="Shape 4"/>
          <p:cNvSpPr/>
          <p:nvPr/>
        </p:nvSpPr>
        <p:spPr>
          <a:xfrm>
            <a:off x="6288832" y="2904133"/>
            <a:ext cx="5498665" cy="2657218"/>
          </a:xfrm>
          <a:prstGeom prst="roundRect">
            <a:avLst>
              <a:gd name="adj" fmla="val 15871"/>
            </a:avLst>
          </a:prstGeom>
          <a:solidFill>
            <a:srgbClr val="75BAE6"/>
          </a:solidFill>
          <a:ln/>
        </p:spPr>
        <p:txBody>
          <a:bodyPr/>
          <a:lstStyle/>
          <a:p>
            <a:endParaRPr lang="en-US"/>
          </a:p>
        </p:txBody>
      </p:sp>
      <p:sp>
        <p:nvSpPr>
          <p:cNvPr id="7" name="Text 5"/>
          <p:cNvSpPr/>
          <p:nvPr/>
        </p:nvSpPr>
        <p:spPr>
          <a:xfrm>
            <a:off x="6339126" y="3062089"/>
            <a:ext cx="5182760" cy="2724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000000"/>
                </a:solidFill>
                <a:latin typeface="Twemoji Mozilla" pitchFamily="34" charset="0"/>
                <a:ea typeface="Twemoji Mozilla" pitchFamily="34" charset="-122"/>
                <a:cs typeface="Twemoji Mozilla" pitchFamily="34" charset="-120"/>
              </a:rPr>
              <a:t>❌</a:t>
            </a:r>
            <a:r>
              <a:rPr lang="ar-SA" altLang="en-US" sz="2400" dirty="0">
                <a:solidFill>
                  <a:srgbClr val="2E3C4E"/>
                </a:solidFill>
                <a:latin typeface="GE SS Two Light" pitchFamily="34" charset="0"/>
                <a:ea typeface="GE SS Two Light" pitchFamily="34" charset="-122"/>
                <a:cs typeface="GE SS Two Light" pitchFamily="34" charset="-120"/>
              </a:rPr>
              <a:t> تجنب</a:t>
            </a:r>
            <a:endParaRPr lang="ar-SA" sz="2400" dirty="0"/>
          </a:p>
        </p:txBody>
      </p:sp>
      <p:sp>
        <p:nvSpPr>
          <p:cNvPr id="8" name="Text 6"/>
          <p:cNvSpPr/>
          <p:nvPr/>
        </p:nvSpPr>
        <p:spPr>
          <a:xfrm>
            <a:off x="5729541" y="3492500"/>
            <a:ext cx="5792345" cy="252710"/>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استخدام كلمات مبهمة مثل</a:t>
            </a:r>
            <a:r>
              <a:rPr lang="ar-SA" altLang="en-US" dirty="0">
                <a:solidFill>
                  <a:srgbClr val="000000"/>
                </a:solidFill>
                <a:latin typeface="WinSoft Pro Medium" pitchFamily="34" charset="0"/>
                <a:ea typeface="WinSoft Pro Medium" pitchFamily="34" charset="-122"/>
                <a:cs typeface="WinSoft Pro Medium" pitchFamily="34" charset="-120"/>
              </a:rPr>
              <a:t>:</a:t>
            </a:r>
            <a:endParaRPr lang="ar-SA" dirty="0"/>
          </a:p>
        </p:txBody>
      </p:sp>
      <p:sp>
        <p:nvSpPr>
          <p:cNvPr id="9" name="Text 7"/>
          <p:cNvSpPr/>
          <p:nvPr/>
        </p:nvSpPr>
        <p:spPr>
          <a:xfrm>
            <a:off x="6339126" y="3887391"/>
            <a:ext cx="5182760" cy="868660"/>
          </a:xfrm>
          <a:prstGeom prst="rect">
            <a:avLst/>
          </a:prstGeom>
          <a:noFill/>
          <a:ln/>
        </p:spPr>
        <p:txBody>
          <a:bodyPr wrap="square" lIns="0" tIns="0" rIns="63192" bIns="0" rtlCol="0" anchor="t">
            <a:noAutofit/>
          </a:bodyPr>
          <a:lstStyle/>
          <a:p>
            <a:pPr marL="243840" indent="-243840" algn="r" rtl="1">
              <a:lnSpc>
                <a:spcPct val="133000"/>
              </a:lnSpc>
              <a:buSzPct val="100000"/>
              <a:buChar char="•"/>
            </a:pPr>
            <a:r>
              <a:rPr lang="ar-SA" altLang="en-US" b="1" dirty="0">
                <a:solidFill>
                  <a:srgbClr val="000000"/>
                </a:solidFill>
                <a:latin typeface="WinSoft Pro Medium" pitchFamily="34" charset="0"/>
                <a:ea typeface="WinSoft Pro Medium" pitchFamily="34" charset="-122"/>
                <a:cs typeface="WinSoft Pro Medium" pitchFamily="34" charset="-120"/>
              </a:rPr>
              <a:t>م</a:t>
            </a:r>
            <a:r>
              <a:rPr lang="ar-SA" altLang="en-US" sz="2000" b="1" dirty="0">
                <a:solidFill>
                  <a:srgbClr val="000000"/>
                </a:solidFill>
                <a:latin typeface="WinSoft Pro Medium" pitchFamily="34" charset="0"/>
                <a:ea typeface="WinSoft Pro Medium" pitchFamily="34" charset="-122"/>
                <a:cs typeface="WinSoft Pro Medium" pitchFamily="34" charset="-120"/>
              </a:rPr>
              <a:t>متاز</a:t>
            </a:r>
            <a:endParaRPr lang="ar-SA" sz="2000" b="1" dirty="0"/>
          </a:p>
          <a:p>
            <a:pPr marL="243840" indent="-243840" algn="r" rtl="1">
              <a:lnSpc>
                <a:spcPct val="133000"/>
              </a:lnSpc>
              <a:buSzPct val="100000"/>
              <a:buChar char="•"/>
            </a:pPr>
            <a:r>
              <a:rPr lang="ar-SA" altLang="en-US" sz="2000" b="1" dirty="0">
                <a:solidFill>
                  <a:srgbClr val="000000"/>
                </a:solidFill>
                <a:latin typeface="WinSoft Pro Medium" pitchFamily="34" charset="0"/>
                <a:ea typeface="WinSoft Pro Medium" pitchFamily="34" charset="-122"/>
                <a:cs typeface="WinSoft Pro Medium" pitchFamily="34" charset="-120"/>
              </a:rPr>
              <a:t>جيد</a:t>
            </a:r>
            <a:endParaRPr lang="ar-SA" sz="2000" b="1" dirty="0"/>
          </a:p>
          <a:p>
            <a:pPr marL="243840" indent="-243840" algn="r" rtl="1">
              <a:lnSpc>
                <a:spcPct val="133000"/>
              </a:lnSpc>
              <a:buSzPct val="100000"/>
              <a:buChar char="•"/>
            </a:pPr>
            <a:r>
              <a:rPr lang="ar-SA" altLang="en-US" sz="2000" b="1" dirty="0">
                <a:solidFill>
                  <a:srgbClr val="000000"/>
                </a:solidFill>
                <a:latin typeface="WinSoft Pro Medium" pitchFamily="34" charset="0"/>
                <a:ea typeface="WinSoft Pro Medium" pitchFamily="34" charset="-122"/>
                <a:cs typeface="WinSoft Pro Medium" pitchFamily="34" charset="-120"/>
              </a:rPr>
              <a:t>ضعيف</a:t>
            </a:r>
            <a:endParaRPr lang="ar-SA" sz="2000" b="1" dirty="0"/>
          </a:p>
        </p:txBody>
      </p:sp>
      <p:sp>
        <p:nvSpPr>
          <p:cNvPr id="10" name="Text 8"/>
          <p:cNvSpPr/>
          <p:nvPr/>
        </p:nvSpPr>
        <p:spPr>
          <a:xfrm>
            <a:off x="5729541" y="4898231"/>
            <a:ext cx="5792345" cy="252710"/>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هذه الكلمات لا تصف أداءً يمكن ملاحظته</a:t>
            </a:r>
            <a:r>
              <a:rPr lang="ar-SA" altLang="en-US" dirty="0">
                <a:solidFill>
                  <a:srgbClr val="000000"/>
                </a:solidFill>
                <a:latin typeface="WinSoft Pro Medium" pitchFamily="34" charset="0"/>
                <a:ea typeface="WinSoft Pro Medium" pitchFamily="34" charset="-122"/>
                <a:cs typeface="WinSoft Pro Medium" pitchFamily="34" charset="-120"/>
              </a:rPr>
              <a:t>.</a:t>
            </a:r>
            <a:endParaRPr lang="ar-SA"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631908" y="754317"/>
            <a:ext cx="10927878" cy="519609"/>
          </a:xfrm>
          <a:prstGeom prst="rect">
            <a:avLst/>
          </a:prstGeom>
          <a:noFill/>
          <a:ln/>
        </p:spPr>
        <p:txBody>
          <a:bodyPr wrap="none" lIns="0" tIns="0" rIns="0" bIns="0" rtlCol="0" anchor="t"/>
          <a:lstStyle/>
          <a:p>
            <a:pPr marL="0" indent="0" algn="r" rtl="1">
              <a:lnSpc>
                <a:spcPct val="104000"/>
              </a:lnSpc>
              <a:buNone/>
            </a:pPr>
            <a:r>
              <a:rPr lang="ar-SA" altLang="en-US" sz="4400" b="1" dirty="0">
                <a:solidFill>
                  <a:srgbClr val="2E3C4E"/>
                </a:solidFill>
                <a:latin typeface="GE SS Two Light" pitchFamily="34" charset="0"/>
                <a:ea typeface="GE SS Two Light" pitchFamily="34" charset="-122"/>
                <a:cs typeface="GE SS Two Light" pitchFamily="34" charset="-120"/>
              </a:rPr>
              <a:t>النشاط</a:t>
            </a:r>
            <a:r>
              <a:rPr lang="en-US" altLang="en-US" sz="4400" b="1" dirty="0">
                <a:solidFill>
                  <a:srgbClr val="2E3C4E"/>
                </a:solidFill>
                <a:latin typeface="Myriad"/>
                <a:ea typeface="GE SS Two Light" pitchFamily="34" charset="-122"/>
                <a:cs typeface="GE SS Two Light" pitchFamily="34" charset="-120"/>
              </a:rPr>
              <a:t>1.3 </a:t>
            </a:r>
            <a:endParaRPr lang="ar-SA" sz="4400" dirty="0"/>
          </a:p>
        </p:txBody>
      </p:sp>
      <p:sp>
        <p:nvSpPr>
          <p:cNvPr id="3" name="Text 1"/>
          <p:cNvSpPr/>
          <p:nvPr/>
        </p:nvSpPr>
        <p:spPr>
          <a:xfrm>
            <a:off x="631908" y="1337029"/>
            <a:ext cx="10927878" cy="519609"/>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التغذية الراجعة داخل الأداة</a:t>
            </a:r>
            <a:endParaRPr lang="ar-SA" sz="4400" dirty="0"/>
          </a:p>
        </p:txBody>
      </p:sp>
      <p:sp>
        <p:nvSpPr>
          <p:cNvPr id="4" name="Text 2"/>
          <p:cNvSpPr/>
          <p:nvPr/>
        </p:nvSpPr>
        <p:spPr>
          <a:xfrm>
            <a:off x="22324" y="2282260"/>
            <a:ext cx="11537463"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يجب ألا تنتهي الأداة بدرجة فقط. الأداة التكوينية الجيدة تتضمن مساحة للتغذية الراجعة البنّاءة.</a:t>
            </a:r>
            <a:endParaRPr lang="ar-SA" sz="2000" b="1" dirty="0"/>
          </a:p>
        </p:txBody>
      </p:sp>
      <p:pic>
        <p:nvPicPr>
          <p:cNvPr id="5"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6174824" y="2799755"/>
            <a:ext cx="5384963" cy="1435100"/>
          </a:xfrm>
          <a:prstGeom prst="rect">
            <a:avLst/>
          </a:prstGeom>
        </p:spPr>
      </p:pic>
      <p:sp>
        <p:nvSpPr>
          <p:cNvPr id="6" name="Text 3"/>
          <p:cNvSpPr/>
          <p:nvPr/>
        </p:nvSpPr>
        <p:spPr>
          <a:xfrm>
            <a:off x="6351825" y="3450630"/>
            <a:ext cx="5030959"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نقاط القوة</a:t>
            </a:r>
            <a:endParaRPr lang="ar-SA" sz="2400" dirty="0"/>
          </a:p>
        </p:txBody>
      </p:sp>
      <p:sp>
        <p:nvSpPr>
          <p:cNvPr id="7" name="Text 4"/>
          <p:cNvSpPr/>
          <p:nvPr/>
        </p:nvSpPr>
        <p:spPr>
          <a:xfrm>
            <a:off x="6351825" y="3805138"/>
            <a:ext cx="5030959"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ما الذي أتقنه المتدرب وأداه بصورة صحيحة</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pic>
        <p:nvPicPr>
          <p:cNvPr id="8" name="Image 1"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631908" y="2799755"/>
            <a:ext cx="5384963" cy="1435100"/>
          </a:xfrm>
          <a:prstGeom prst="rect">
            <a:avLst/>
          </a:prstGeom>
        </p:spPr>
      </p:pic>
      <p:sp>
        <p:nvSpPr>
          <p:cNvPr id="9" name="Text 5"/>
          <p:cNvSpPr/>
          <p:nvPr/>
        </p:nvSpPr>
        <p:spPr>
          <a:xfrm>
            <a:off x="808910" y="3450630"/>
            <a:ext cx="5030959"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الجوانب التي تحتاج إلى تحسين</a:t>
            </a:r>
            <a:endParaRPr lang="ar-SA" sz="2400" dirty="0"/>
          </a:p>
        </p:txBody>
      </p:sp>
      <p:sp>
        <p:nvSpPr>
          <p:cNvPr id="10" name="Text 6"/>
          <p:cNvSpPr/>
          <p:nvPr/>
        </p:nvSpPr>
        <p:spPr>
          <a:xfrm>
            <a:off x="808910" y="3805138"/>
            <a:ext cx="5030959"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ما الفجوات أو الأخطاء التي ظهرت في الأداء</a:t>
            </a:r>
            <a:r>
              <a:rPr lang="ar-SA" altLang="en-US" sz="2000" dirty="0">
                <a:solidFill>
                  <a:srgbClr val="384653"/>
                </a:solidFill>
                <a:latin typeface="WinSoft Pro Medium" pitchFamily="34" charset="0"/>
                <a:ea typeface="WinSoft Pro Medium" pitchFamily="34" charset="-122"/>
                <a:cs typeface="WinSoft Pro Medium" pitchFamily="34" charset="-120"/>
              </a:rPr>
              <a:t>؟</a:t>
            </a:r>
            <a:endParaRPr lang="ar-SA" sz="2000" dirty="0"/>
          </a:p>
        </p:txBody>
      </p:sp>
      <p:pic>
        <p:nvPicPr>
          <p:cNvPr id="11" name="Image 2"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6174824" y="4392811"/>
            <a:ext cx="5384963" cy="1435100"/>
          </a:xfrm>
          <a:prstGeom prst="rect">
            <a:avLst/>
          </a:prstGeom>
        </p:spPr>
      </p:pic>
      <p:sp>
        <p:nvSpPr>
          <p:cNvPr id="12" name="Text 7"/>
          <p:cNvSpPr/>
          <p:nvPr/>
        </p:nvSpPr>
        <p:spPr>
          <a:xfrm>
            <a:off x="6351825" y="5043686"/>
            <a:ext cx="5030959"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الإجراء التصحيحي المقترح</a:t>
            </a:r>
            <a:endParaRPr lang="ar-SA" sz="2400" dirty="0"/>
          </a:p>
        </p:txBody>
      </p:sp>
      <p:sp>
        <p:nvSpPr>
          <p:cNvPr id="13" name="Text 8"/>
          <p:cNvSpPr/>
          <p:nvPr/>
        </p:nvSpPr>
        <p:spPr>
          <a:xfrm>
            <a:off x="6351825" y="5398195"/>
            <a:ext cx="5030959"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ما الخطوة التالية التي ينبغي أن يتخذها المتدرب</a:t>
            </a:r>
            <a:r>
              <a:rPr lang="ar-SA" altLang="en-US" sz="2000" dirty="0">
                <a:solidFill>
                  <a:srgbClr val="384653"/>
                </a:solidFill>
                <a:latin typeface="WinSoft Pro Medium" pitchFamily="34" charset="0"/>
                <a:ea typeface="WinSoft Pro Medium" pitchFamily="34" charset="-122"/>
                <a:cs typeface="WinSoft Pro Medium" pitchFamily="34" charset="-120"/>
              </a:rPr>
              <a:t>؟</a:t>
            </a:r>
            <a:endParaRPr lang="ar-SA" sz="2000" dirty="0"/>
          </a:p>
        </p:txBody>
      </p:sp>
      <p:pic>
        <p:nvPicPr>
          <p:cNvPr id="14" name="Image 3"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631908" y="4392811"/>
            <a:ext cx="5384963" cy="1435100"/>
          </a:xfrm>
          <a:prstGeom prst="rect">
            <a:avLst/>
          </a:prstGeom>
        </p:spPr>
      </p:pic>
      <p:sp>
        <p:nvSpPr>
          <p:cNvPr id="15" name="Text 9"/>
          <p:cNvSpPr/>
          <p:nvPr/>
        </p:nvSpPr>
        <p:spPr>
          <a:xfrm>
            <a:off x="808910" y="5043686"/>
            <a:ext cx="5030959"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موعد إعادة الممارسة/التقييم</a:t>
            </a:r>
            <a:endParaRPr lang="ar-SA" sz="2400" dirty="0"/>
          </a:p>
        </p:txBody>
      </p:sp>
      <p:sp>
        <p:nvSpPr>
          <p:cNvPr id="16" name="Text 10"/>
          <p:cNvSpPr/>
          <p:nvPr/>
        </p:nvSpPr>
        <p:spPr>
          <a:xfrm>
            <a:off x="808910" y="5398195"/>
            <a:ext cx="5030959"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متى سيُتاح للمتدرب فرصة التحسين وإعادة التقييم؟</a:t>
            </a:r>
            <a:endParaRPr lang="ar-SA" sz="2000" b="1"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7" y="1165413"/>
            <a:ext cx="10968421" cy="533726"/>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a:t>
            </a:r>
            <a:r>
              <a:rPr lang="en-US" altLang="en-US" sz="3250" b="1" dirty="0">
                <a:solidFill>
                  <a:srgbClr val="2E3C4E"/>
                </a:solidFill>
                <a:latin typeface="Myriad"/>
                <a:ea typeface="GE SS Two Light" pitchFamily="34" charset="-122"/>
                <a:cs typeface="GE SS Two Light" pitchFamily="34" charset="-120"/>
              </a:rPr>
              <a:t>1.3</a:t>
            </a:r>
            <a:endParaRPr lang="ar-SA" sz="3250" dirty="0">
              <a:latin typeface="Myriad"/>
            </a:endParaRPr>
          </a:p>
        </p:txBody>
      </p:sp>
      <p:sp>
        <p:nvSpPr>
          <p:cNvPr id="3" name="Text 1"/>
          <p:cNvSpPr/>
          <p:nvPr/>
        </p:nvSpPr>
        <p:spPr>
          <a:xfrm>
            <a:off x="631908" y="1887744"/>
            <a:ext cx="10927878" cy="519609"/>
          </a:xfrm>
          <a:prstGeom prst="rect">
            <a:avLst/>
          </a:prstGeom>
          <a:noFill/>
          <a:ln/>
        </p:spPr>
        <p:txBody>
          <a:bodyPr wrap="none" lIns="0" tIns="0" rIns="0" bIns="0" rtlCol="0" anchor="t"/>
          <a:lstStyle/>
          <a:p>
            <a:pPr marL="0" indent="0" algn="r" rtl="1">
              <a:lnSpc>
                <a:spcPct val="104000"/>
              </a:lnSpc>
              <a:buNone/>
            </a:pPr>
            <a:r>
              <a:rPr lang="ar-JO" sz="4400" b="1" dirty="0">
                <a:solidFill>
                  <a:srgbClr val="2E3C4E"/>
                </a:solidFill>
                <a:latin typeface="GE SS Two Light" pitchFamily="34" charset="0"/>
                <a:ea typeface="GE SS Two Light" pitchFamily="34" charset="-122"/>
                <a:cs typeface="GE SS Two Light" pitchFamily="34" charset="-120"/>
              </a:rPr>
              <a:t>المهمة  </a:t>
            </a:r>
            <a:endParaRPr lang="ar-SA" sz="4400" b="1" dirty="0">
              <a:solidFill>
                <a:srgbClr val="2E3C4E"/>
              </a:solidFill>
              <a:latin typeface="GE SS Two Light" pitchFamily="34" charset="0"/>
              <a:ea typeface="GE SS Two Light" pitchFamily="34" charset="-122"/>
              <a:cs typeface="GE SS Two Light" pitchFamily="34" charset="-120"/>
            </a:endParaRPr>
          </a:p>
        </p:txBody>
      </p:sp>
      <p:sp>
        <p:nvSpPr>
          <p:cNvPr id="4" name="Shape 2"/>
          <p:cNvSpPr/>
          <p:nvPr/>
        </p:nvSpPr>
        <p:spPr>
          <a:xfrm>
            <a:off x="434340" y="2595958"/>
            <a:ext cx="11125447" cy="3827701"/>
          </a:xfrm>
          <a:prstGeom prst="roundRect">
            <a:avLst>
              <a:gd name="adj" fmla="val 19052"/>
            </a:avLst>
          </a:prstGeom>
          <a:solidFill>
            <a:srgbClr val="00AEEF"/>
          </a:solidFill>
          <a:ln w="6350">
            <a:solidFill>
              <a:srgbClr val="0094D5"/>
            </a:solidFill>
            <a:prstDash val="solid"/>
          </a:ln>
        </p:spPr>
        <p:txBody>
          <a:bodyPr/>
          <a:lstStyle/>
          <a:p>
            <a:endParaRPr lang="en-US"/>
          </a:p>
        </p:txBody>
      </p:sp>
      <p:sp>
        <p:nvSpPr>
          <p:cNvPr id="5" name="Text 4"/>
          <p:cNvSpPr/>
          <p:nvPr/>
        </p:nvSpPr>
        <p:spPr>
          <a:xfrm>
            <a:off x="631908" y="2828813"/>
            <a:ext cx="10615212" cy="1954306"/>
          </a:xfrm>
          <a:prstGeom prst="rect">
            <a:avLst/>
          </a:prstGeom>
          <a:noFill/>
          <a:ln/>
        </p:spPr>
        <p:txBody>
          <a:bodyPr wrap="square" lIns="0" tIns="0" rIns="0" bIns="0" rtlCol="0" anchor="t">
            <a:noAutofit/>
          </a:bodyPr>
          <a:lstStyle/>
          <a:p>
            <a:pPr lvl="0" algn="r" rtl="1">
              <a:lnSpc>
                <a:spcPct val="133000"/>
              </a:lnSpc>
            </a:pPr>
            <a:r>
              <a:rPr lang="ar-JO" sz="2800" dirty="0">
                <a:solidFill>
                  <a:srgbClr val="000000"/>
                </a:solidFill>
                <a:latin typeface="WinSoft Pro Medium" pitchFamily="34" charset="0"/>
                <a:ea typeface="WinSoft Pro Medium" pitchFamily="34" charset="-122"/>
                <a:cs typeface="WinSoft Pro Medium" pitchFamily="34" charset="-120"/>
              </a:rPr>
              <a:t>اكتشاف المشكلات في عينة من سلالم التقدير ثم إعادة تصميم المعيار/ الوصف لحل المشكلة.  </a:t>
            </a:r>
            <a:endParaRPr lang="en-US" sz="2800" dirty="0">
              <a:solidFill>
                <a:srgbClr val="000000"/>
              </a:solidFill>
              <a:latin typeface="WinSoft Pro Medium" pitchFamily="34" charset="0"/>
              <a:ea typeface="WinSoft Pro Medium" pitchFamily="34" charset="-122"/>
              <a:cs typeface="WinSoft Pro Medium" pitchFamily="34" charset="-120"/>
            </a:endParaRPr>
          </a:p>
          <a:p>
            <a:pPr lvl="0" algn="r" rtl="1">
              <a:lnSpc>
                <a:spcPct val="133000"/>
              </a:lnSpc>
            </a:pPr>
            <a:r>
              <a:rPr lang="ar-SA" sz="2800" dirty="0">
                <a:solidFill>
                  <a:srgbClr val="000000"/>
                </a:solidFill>
                <a:latin typeface="WinSoft Pro Medium" pitchFamily="34" charset="0"/>
                <a:ea typeface="WinSoft Pro Medium" pitchFamily="34" charset="-122"/>
                <a:cs typeface="WinSoft Pro Medium" pitchFamily="34" charset="-120"/>
              </a:rPr>
              <a:t>العمل في ثنائيات على ورقة العمل (1.3): تصميم قائمة رصد وتحقق، مقياس أداء، وسلم تقدير لأحد النتاجات.</a:t>
            </a:r>
            <a:endParaRPr lang="en-US" sz="2800" dirty="0">
              <a:solidFill>
                <a:srgbClr val="000000"/>
              </a:solidFill>
              <a:latin typeface="WinSoft Pro Medium" pitchFamily="34" charset="0"/>
              <a:ea typeface="WinSoft Pro Medium" pitchFamily="34" charset="-122"/>
              <a:cs typeface="WinSoft Pro Medium" pitchFamily="34" charset="-120"/>
            </a:endParaRPr>
          </a:p>
          <a:p>
            <a:pPr lvl="0" algn="r" rtl="1">
              <a:lnSpc>
                <a:spcPct val="133000"/>
              </a:lnSpc>
            </a:pPr>
            <a:r>
              <a:rPr lang="ar-SA" sz="2800" dirty="0">
                <a:solidFill>
                  <a:srgbClr val="000000"/>
                </a:solidFill>
                <a:latin typeface="WinSoft Pro Medium" pitchFamily="34" charset="0"/>
                <a:ea typeface="WinSoft Pro Medium" pitchFamily="34" charset="-122"/>
                <a:cs typeface="WinSoft Pro Medium" pitchFamily="34" charset="-120"/>
              </a:rPr>
              <a:t>مناقشة الأدوات التي تم تصميمها مع مجموعة الزملاء باستخدام قائمة الرصد والتحقق المخصصة لمراجعة جودة الأدوات، ثم الاتفاق على صيغة نهائية موحّدة لأدوات التيقيم التي تم</a:t>
            </a:r>
            <a:r>
              <a:rPr lang="ar-SA" dirty="0"/>
              <a:t> </a:t>
            </a:r>
            <a:r>
              <a:rPr lang="ar-SA" sz="2800" dirty="0">
                <a:solidFill>
                  <a:srgbClr val="000000"/>
                </a:solidFill>
                <a:latin typeface="WinSoft Pro Medium" pitchFamily="34" charset="0"/>
                <a:ea typeface="WinSoft Pro Medium" pitchFamily="34" charset="-122"/>
                <a:cs typeface="WinSoft Pro Medium" pitchFamily="34" charset="-120"/>
              </a:rPr>
              <a:t>اعتمادها</a:t>
            </a:r>
            <a:r>
              <a:rPr lang="ar-SA" dirty="0"/>
              <a:t>.</a:t>
            </a:r>
            <a:endParaRPr lang="en-US" dirty="0"/>
          </a:p>
        </p:txBody>
      </p:sp>
    </p:spTree>
    <p:extLst>
      <p:ext uri="{BB962C8B-B14F-4D97-AF65-F5344CB8AC3E}">
        <p14:creationId xmlns:p14="http://schemas.microsoft.com/office/powerpoint/2010/main" val="2865581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2117" y="546817"/>
            <a:ext cx="10927878" cy="519609"/>
          </a:xfrm>
          <a:prstGeom prst="rect">
            <a:avLst/>
          </a:prstGeom>
          <a:noFill/>
          <a:ln/>
        </p:spPr>
        <p:txBody>
          <a:bodyPr wrap="none" lIns="0" tIns="0" rIns="0" bIns="0" rtlCol="0" anchor="t"/>
          <a:lstStyle/>
          <a:p>
            <a:pPr algn="r" rtl="1">
              <a:lnSpc>
                <a:spcPct val="104000"/>
              </a:lnSpc>
            </a:pPr>
            <a:r>
              <a:rPr lang="ar-SA" altLang="en-US" sz="3600" b="1" dirty="0">
                <a:solidFill>
                  <a:srgbClr val="2E3C4E"/>
                </a:solidFill>
                <a:latin typeface="GE SS Two Light" pitchFamily="34" charset="0"/>
                <a:ea typeface="GE SS Two Light" pitchFamily="34" charset="-122"/>
                <a:cs typeface="GE SS Two Light" pitchFamily="34" charset="-120"/>
              </a:rPr>
              <a:t>النشاط</a:t>
            </a:r>
            <a:r>
              <a:rPr lang="en-US" altLang="en-US" sz="3600" b="1" dirty="0">
                <a:solidFill>
                  <a:srgbClr val="2E3C4E"/>
                </a:solidFill>
                <a:latin typeface="Myriad"/>
                <a:ea typeface="GE SS Two Light" pitchFamily="34" charset="-122"/>
                <a:cs typeface="GE SS Two Light" pitchFamily="34" charset="-120"/>
              </a:rPr>
              <a:t>1.3</a:t>
            </a:r>
            <a:r>
              <a:rPr lang="en-US" altLang="en-US" sz="3600" b="1" dirty="0">
                <a:solidFill>
                  <a:srgbClr val="2E3C4E"/>
                </a:solidFill>
                <a:latin typeface="GE SS Two Light" pitchFamily="34" charset="0"/>
                <a:ea typeface="GE SS Two Light" pitchFamily="34" charset="-122"/>
                <a:cs typeface="GE SS Two Light" pitchFamily="34" charset="-120"/>
              </a:rPr>
              <a:t>  </a:t>
            </a:r>
            <a:r>
              <a:rPr lang="ar-JO" altLang="en-US" sz="3600" b="1" dirty="0">
                <a:solidFill>
                  <a:srgbClr val="2E3C4E"/>
                </a:solidFill>
                <a:latin typeface="GE SS Two Light" pitchFamily="34" charset="0"/>
                <a:ea typeface="GE SS Two Light" pitchFamily="34" charset="-122"/>
                <a:cs typeface="GE SS Two Light" pitchFamily="34" charset="-120"/>
              </a:rPr>
              <a:t> التقييم </a:t>
            </a:r>
            <a:endParaRPr lang="ar-SA" sz="3600" b="1" dirty="0">
              <a:solidFill>
                <a:srgbClr val="2E3C4E"/>
              </a:solidFill>
              <a:latin typeface="GE SS Two Light" pitchFamily="34" charset="0"/>
              <a:ea typeface="GE SS Two Light" pitchFamily="34" charset="-122"/>
              <a:cs typeface="GE SS Two Light" pitchFamily="34" charset="-120"/>
            </a:endParaRPr>
          </a:p>
        </p:txBody>
      </p:sp>
      <p:sp>
        <p:nvSpPr>
          <p:cNvPr id="3" name="Text 2"/>
          <p:cNvSpPr/>
          <p:nvPr/>
        </p:nvSpPr>
        <p:spPr>
          <a:xfrm>
            <a:off x="8772504" y="2419548"/>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4" name="Text 4"/>
          <p:cNvSpPr/>
          <p:nvPr/>
        </p:nvSpPr>
        <p:spPr>
          <a:xfrm>
            <a:off x="3229589" y="2419548"/>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5" name="Text 6"/>
          <p:cNvSpPr/>
          <p:nvPr/>
        </p:nvSpPr>
        <p:spPr>
          <a:xfrm>
            <a:off x="8772504" y="3646091"/>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6" name="Text 8"/>
          <p:cNvSpPr/>
          <p:nvPr/>
        </p:nvSpPr>
        <p:spPr>
          <a:xfrm>
            <a:off x="3229589" y="3646091"/>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7" name="Text 10"/>
          <p:cNvSpPr/>
          <p:nvPr/>
        </p:nvSpPr>
        <p:spPr>
          <a:xfrm>
            <a:off x="8772504" y="4872633"/>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8" name="Text 12"/>
          <p:cNvSpPr/>
          <p:nvPr/>
        </p:nvSpPr>
        <p:spPr>
          <a:xfrm>
            <a:off x="3229589" y="4872633"/>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graphicFrame>
        <p:nvGraphicFramePr>
          <p:cNvPr id="9" name="Table 0"/>
          <p:cNvGraphicFramePr>
            <a:graphicFrameLocks noGrp="1"/>
          </p:cNvGraphicFramePr>
          <p:nvPr>
            <p:extLst>
              <p:ext uri="{D42A27DB-BD31-4B8C-83A1-F6EECF244321}">
                <p14:modId xmlns:p14="http://schemas.microsoft.com/office/powerpoint/2010/main" val="112587293"/>
              </p:ext>
            </p:extLst>
          </p:nvPr>
        </p:nvGraphicFramePr>
        <p:xfrm>
          <a:off x="382384" y="1213656"/>
          <a:ext cx="11379310" cy="5237019"/>
        </p:xfrm>
        <a:graphic>
          <a:graphicData uri="http://schemas.openxmlformats.org/drawingml/2006/table">
            <a:tbl>
              <a:tblPr/>
              <a:tblGrid>
                <a:gridCol w="1841519">
                  <a:extLst>
                    <a:ext uri="{9D8B030D-6E8A-4147-A177-3AD203B41FA5}">
                      <a16:colId xmlns:a16="http://schemas.microsoft.com/office/drawing/2014/main" val="20000"/>
                    </a:ext>
                  </a:extLst>
                </a:gridCol>
                <a:gridCol w="2171871">
                  <a:extLst>
                    <a:ext uri="{9D8B030D-6E8A-4147-A177-3AD203B41FA5}">
                      <a16:colId xmlns:a16="http://schemas.microsoft.com/office/drawing/2014/main" val="20001"/>
                    </a:ext>
                  </a:extLst>
                </a:gridCol>
                <a:gridCol w="1830837">
                  <a:extLst>
                    <a:ext uri="{9D8B030D-6E8A-4147-A177-3AD203B41FA5}">
                      <a16:colId xmlns:a16="http://schemas.microsoft.com/office/drawing/2014/main" val="20002"/>
                    </a:ext>
                  </a:extLst>
                </a:gridCol>
                <a:gridCol w="2114686">
                  <a:extLst>
                    <a:ext uri="{9D8B030D-6E8A-4147-A177-3AD203B41FA5}">
                      <a16:colId xmlns:a16="http://schemas.microsoft.com/office/drawing/2014/main" val="20003"/>
                    </a:ext>
                  </a:extLst>
                </a:gridCol>
                <a:gridCol w="2114686">
                  <a:extLst>
                    <a:ext uri="{9D8B030D-6E8A-4147-A177-3AD203B41FA5}">
                      <a16:colId xmlns:a16="http://schemas.microsoft.com/office/drawing/2014/main" val="1951502891"/>
                    </a:ext>
                  </a:extLst>
                </a:gridCol>
                <a:gridCol w="1305711">
                  <a:extLst>
                    <a:ext uri="{9D8B030D-6E8A-4147-A177-3AD203B41FA5}">
                      <a16:colId xmlns:a16="http://schemas.microsoft.com/office/drawing/2014/main" val="20004"/>
                    </a:ext>
                  </a:extLst>
                </a:gridCol>
              </a:tblGrid>
              <a:tr h="595678">
                <a:tc>
                  <a:txBody>
                    <a:bodyPr/>
                    <a:lstStyle/>
                    <a:p>
                      <a:pPr marL="0" algn="ctr" defTabSz="914400" rtl="1" eaLnBrk="1" latinLnBrk="0" hangingPunct="1">
                        <a:lnSpc>
                          <a:spcPct val="115000"/>
                        </a:lnSpc>
                        <a:spcAft>
                          <a:spcPts val="0"/>
                        </a:spcAft>
                      </a:pPr>
                      <a:r>
                        <a:rPr lang="ar-JO" sz="2000" kern="1200" dirty="0">
                          <a:solidFill>
                            <a:schemeClr val="bg1"/>
                          </a:solidFill>
                          <a:latin typeface="WinSoft Pro Medium" pitchFamily="34" charset="0"/>
                          <a:ea typeface="WinSoft Pro Medium" pitchFamily="34" charset="-122"/>
                          <a:cs typeface="WinSoft Pro Medium" pitchFamily="34" charset="-120"/>
                        </a:rPr>
                        <a:t>غير متحقق 1 </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kern="1200" dirty="0">
                          <a:solidFill>
                            <a:schemeClr val="bg1"/>
                          </a:solidFill>
                          <a:latin typeface="WinSoft Pro Medium" pitchFamily="34" charset="0"/>
                          <a:ea typeface="WinSoft Pro Medium" pitchFamily="34" charset="-122"/>
                          <a:cs typeface="WinSoft Pro Medium" pitchFamily="34" charset="-120"/>
                        </a:rPr>
                        <a:t>بحاجة لتحسين 2</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kern="1200" dirty="0">
                          <a:solidFill>
                            <a:schemeClr val="bg1"/>
                          </a:solidFill>
                          <a:latin typeface="WinSoft Pro Medium" pitchFamily="34" charset="0"/>
                          <a:ea typeface="WinSoft Pro Medium" pitchFamily="34" charset="-122"/>
                          <a:cs typeface="WinSoft Pro Medium" pitchFamily="34" charset="-120"/>
                        </a:rPr>
                        <a:t>مقبول</a:t>
                      </a:r>
                      <a:r>
                        <a:rPr lang="ar-SA" sz="2000" kern="1200" dirty="0">
                          <a:solidFill>
                            <a:schemeClr val="bg1"/>
                          </a:solidFill>
                          <a:latin typeface="WinSoft Pro Medium" pitchFamily="34" charset="0"/>
                          <a:ea typeface="WinSoft Pro Medium" pitchFamily="34" charset="-122"/>
                          <a:cs typeface="WinSoft Pro Medium" pitchFamily="34" charset="-120"/>
                        </a:rPr>
                        <a:t> 3</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kern="1200" dirty="0">
                          <a:solidFill>
                            <a:schemeClr val="bg1"/>
                          </a:solidFill>
                          <a:latin typeface="WinSoft Pro Medium" pitchFamily="34" charset="0"/>
                          <a:ea typeface="WinSoft Pro Medium" pitchFamily="34" charset="-122"/>
                          <a:cs typeface="WinSoft Pro Medium" pitchFamily="34" charset="-120"/>
                        </a:rPr>
                        <a:t>متقدم 4 </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kern="1200" dirty="0">
                          <a:solidFill>
                            <a:schemeClr val="bg1"/>
                          </a:solidFill>
                          <a:latin typeface="WinSoft Pro Medium" pitchFamily="34" charset="0"/>
                          <a:ea typeface="WinSoft Pro Medium" pitchFamily="34" charset="-122"/>
                          <a:cs typeface="WinSoft Pro Medium" pitchFamily="34" charset="-120"/>
                        </a:rPr>
                        <a:t>متقن 5 </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kern="1200" dirty="0">
                          <a:solidFill>
                            <a:schemeClr val="bg1"/>
                          </a:solidFill>
                          <a:latin typeface="WinSoft Pro Medium" pitchFamily="34" charset="0"/>
                          <a:ea typeface="WinSoft Pro Medium" pitchFamily="34" charset="-122"/>
                          <a:cs typeface="WinSoft Pro Medium" pitchFamily="34" charset="-120"/>
                        </a:rPr>
                        <a:t>معيار الأداء </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extLst>
                  <a:ext uri="{0D108BD9-81ED-4DB2-BD59-A6C34878D82A}">
                    <a16:rowId xmlns:a16="http://schemas.microsoft.com/office/drawing/2014/main" val="10000"/>
                  </a:ext>
                </a:extLst>
              </a:tr>
              <a:tr h="1269929">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الارتباط جزئي ويصعب جمع بعض الأدلة المطلوبة.</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ترتبط معظم الأدوات بالناتج، مع وجود أداة أو معيار يحتاج إلى تحسين.</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ترتبط الأدوات بالناتج مع فجوة طفيفة لا تؤثر في الحكم.</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ترتبط الأدوات كلها مباشرة بالناتج ومعايير الأداء ونوع الدليل.</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المواءمة مع ناتج التعلم</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المواءمة مع ناتج التعلم</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1685706">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عدة معايير غامضة أو غير قابلة للقياس.</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معظم المعايير قابلة للملاحظة، لكن بعضها عام أو يجمع أكثر من أداء.</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المعايير واضحة وقابلة للملاحظة، مع غموض طفيف في بند واحد.</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جميع المعايير محددة وقابلة للملاحظة والقياس، ويقيس كل بند أداءً واحدًا.</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معايير الأداء</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معايير الأداء</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1685706">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تغطي جزءًا محدودًا من الأداء أو تتضمن بنودًا غامضة.</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تغطي الخطوات الأساسية، لكن بعض البنود تحتاج إلى إعادة صياغة.</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تغطي معظم الخطوات وبنودها واضحة مع نقص محدود.</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تغطي الخطوات الحرجة والسلامة، وبنودها واضحة ويمكن لمدرب آخر تطبيقها بالمعنى نفسه.</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قائمة الرصد والتحقق </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قائمة الرصد والتحقق</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589864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2117" y="546817"/>
            <a:ext cx="10927878" cy="519609"/>
          </a:xfrm>
          <a:prstGeom prst="rect">
            <a:avLst/>
          </a:prstGeom>
          <a:noFill/>
          <a:ln/>
        </p:spPr>
        <p:txBody>
          <a:bodyPr wrap="none" lIns="0" tIns="0" rIns="0" bIns="0" rtlCol="0" anchor="t"/>
          <a:lstStyle/>
          <a:p>
            <a:pPr algn="r" rtl="1">
              <a:lnSpc>
                <a:spcPct val="104000"/>
              </a:lnSpc>
            </a:pPr>
            <a:r>
              <a:rPr lang="ar-SA" altLang="en-US" sz="3600" b="1" dirty="0">
                <a:solidFill>
                  <a:srgbClr val="2E3C4E"/>
                </a:solidFill>
                <a:latin typeface="GE SS Two Light" pitchFamily="34" charset="0"/>
                <a:ea typeface="GE SS Two Light" pitchFamily="34" charset="-122"/>
                <a:cs typeface="GE SS Two Light" pitchFamily="34" charset="-120"/>
              </a:rPr>
              <a:t>النشاط</a:t>
            </a:r>
            <a:r>
              <a:rPr lang="en-US" altLang="en-US" sz="3600" b="1" dirty="0">
                <a:solidFill>
                  <a:srgbClr val="2E3C4E"/>
                </a:solidFill>
                <a:latin typeface="Myriad"/>
                <a:ea typeface="GE SS Two Light" pitchFamily="34" charset="-122"/>
                <a:cs typeface="GE SS Two Light" pitchFamily="34" charset="-120"/>
              </a:rPr>
              <a:t>1.3</a:t>
            </a:r>
            <a:r>
              <a:rPr lang="en-US" altLang="en-US" sz="3600" b="1" dirty="0">
                <a:solidFill>
                  <a:srgbClr val="2E3C4E"/>
                </a:solidFill>
                <a:latin typeface="GE SS Two Light" pitchFamily="34" charset="0"/>
                <a:ea typeface="GE SS Two Light" pitchFamily="34" charset="-122"/>
                <a:cs typeface="GE SS Two Light" pitchFamily="34" charset="-120"/>
              </a:rPr>
              <a:t>  </a:t>
            </a:r>
            <a:r>
              <a:rPr lang="ar-JO" altLang="en-US" sz="3600" b="1" dirty="0">
                <a:solidFill>
                  <a:srgbClr val="2E3C4E"/>
                </a:solidFill>
                <a:latin typeface="GE SS Two Light" pitchFamily="34" charset="0"/>
                <a:ea typeface="GE SS Two Light" pitchFamily="34" charset="-122"/>
                <a:cs typeface="GE SS Two Light" pitchFamily="34" charset="-120"/>
              </a:rPr>
              <a:t> التقييم </a:t>
            </a:r>
            <a:endParaRPr lang="ar-SA" sz="3600" b="1" dirty="0">
              <a:solidFill>
                <a:srgbClr val="2E3C4E"/>
              </a:solidFill>
              <a:latin typeface="GE SS Two Light" pitchFamily="34" charset="0"/>
              <a:ea typeface="GE SS Two Light" pitchFamily="34" charset="-122"/>
              <a:cs typeface="GE SS Two Light" pitchFamily="34" charset="-120"/>
            </a:endParaRPr>
          </a:p>
        </p:txBody>
      </p:sp>
      <p:sp>
        <p:nvSpPr>
          <p:cNvPr id="3" name="Text 2"/>
          <p:cNvSpPr/>
          <p:nvPr/>
        </p:nvSpPr>
        <p:spPr>
          <a:xfrm>
            <a:off x="8772504" y="2419548"/>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4" name="Text 4"/>
          <p:cNvSpPr/>
          <p:nvPr/>
        </p:nvSpPr>
        <p:spPr>
          <a:xfrm>
            <a:off x="3229589" y="2419548"/>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5" name="Text 6"/>
          <p:cNvSpPr/>
          <p:nvPr/>
        </p:nvSpPr>
        <p:spPr>
          <a:xfrm>
            <a:off x="8772504" y="3646091"/>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6" name="Text 8"/>
          <p:cNvSpPr/>
          <p:nvPr/>
        </p:nvSpPr>
        <p:spPr>
          <a:xfrm>
            <a:off x="3229589" y="3646091"/>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7" name="Text 10"/>
          <p:cNvSpPr/>
          <p:nvPr/>
        </p:nvSpPr>
        <p:spPr>
          <a:xfrm>
            <a:off x="8772504" y="4872633"/>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8" name="Text 12"/>
          <p:cNvSpPr/>
          <p:nvPr/>
        </p:nvSpPr>
        <p:spPr>
          <a:xfrm>
            <a:off x="3229589" y="4872633"/>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graphicFrame>
        <p:nvGraphicFramePr>
          <p:cNvPr id="9" name="Table 0"/>
          <p:cNvGraphicFramePr>
            <a:graphicFrameLocks noGrp="1"/>
          </p:cNvGraphicFramePr>
          <p:nvPr>
            <p:extLst>
              <p:ext uri="{D42A27DB-BD31-4B8C-83A1-F6EECF244321}">
                <p14:modId xmlns:p14="http://schemas.microsoft.com/office/powerpoint/2010/main" val="3771901001"/>
              </p:ext>
            </p:extLst>
          </p:nvPr>
        </p:nvGraphicFramePr>
        <p:xfrm>
          <a:off x="382384" y="1213656"/>
          <a:ext cx="11379310" cy="5388220"/>
        </p:xfrm>
        <a:graphic>
          <a:graphicData uri="http://schemas.openxmlformats.org/drawingml/2006/table">
            <a:tbl>
              <a:tblPr/>
              <a:tblGrid>
                <a:gridCol w="1841519">
                  <a:extLst>
                    <a:ext uri="{9D8B030D-6E8A-4147-A177-3AD203B41FA5}">
                      <a16:colId xmlns:a16="http://schemas.microsoft.com/office/drawing/2014/main" val="20000"/>
                    </a:ext>
                  </a:extLst>
                </a:gridCol>
                <a:gridCol w="2171871">
                  <a:extLst>
                    <a:ext uri="{9D8B030D-6E8A-4147-A177-3AD203B41FA5}">
                      <a16:colId xmlns:a16="http://schemas.microsoft.com/office/drawing/2014/main" val="20001"/>
                    </a:ext>
                  </a:extLst>
                </a:gridCol>
                <a:gridCol w="1830837">
                  <a:extLst>
                    <a:ext uri="{9D8B030D-6E8A-4147-A177-3AD203B41FA5}">
                      <a16:colId xmlns:a16="http://schemas.microsoft.com/office/drawing/2014/main" val="20002"/>
                    </a:ext>
                  </a:extLst>
                </a:gridCol>
                <a:gridCol w="2114686">
                  <a:extLst>
                    <a:ext uri="{9D8B030D-6E8A-4147-A177-3AD203B41FA5}">
                      <a16:colId xmlns:a16="http://schemas.microsoft.com/office/drawing/2014/main" val="20003"/>
                    </a:ext>
                  </a:extLst>
                </a:gridCol>
                <a:gridCol w="2114686">
                  <a:extLst>
                    <a:ext uri="{9D8B030D-6E8A-4147-A177-3AD203B41FA5}">
                      <a16:colId xmlns:a16="http://schemas.microsoft.com/office/drawing/2014/main" val="1951502891"/>
                    </a:ext>
                  </a:extLst>
                </a:gridCol>
                <a:gridCol w="1305711">
                  <a:extLst>
                    <a:ext uri="{9D8B030D-6E8A-4147-A177-3AD203B41FA5}">
                      <a16:colId xmlns:a16="http://schemas.microsoft.com/office/drawing/2014/main" val="20004"/>
                    </a:ext>
                  </a:extLst>
                </a:gridCol>
              </a:tblGrid>
              <a:tr h="595678">
                <a:tc>
                  <a:txBody>
                    <a:bodyPr/>
                    <a:lstStyle/>
                    <a:p>
                      <a:pPr marL="0" algn="ctr" defTabSz="914400" rtl="1" eaLnBrk="1" latinLnBrk="0" hangingPunct="1">
                        <a:lnSpc>
                          <a:spcPct val="115000"/>
                        </a:lnSpc>
                        <a:spcAft>
                          <a:spcPts val="0"/>
                        </a:spcAft>
                      </a:pPr>
                      <a:r>
                        <a:rPr lang="ar-JO" sz="2000" b="1" kern="1200" dirty="0">
                          <a:solidFill>
                            <a:srgbClr val="384653"/>
                          </a:solidFill>
                          <a:latin typeface="WinSoft Pro Medium" pitchFamily="34" charset="0"/>
                          <a:ea typeface="WinSoft Pro Medium" pitchFamily="34" charset="-122"/>
                          <a:cs typeface="WinSoft Pro Medium" pitchFamily="34" charset="-120"/>
                        </a:rPr>
                        <a:t>غير متحقق 1 </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b="1" kern="1200" dirty="0">
                          <a:solidFill>
                            <a:srgbClr val="384653"/>
                          </a:solidFill>
                          <a:latin typeface="WinSoft Pro Medium" pitchFamily="34" charset="0"/>
                          <a:ea typeface="WinSoft Pro Medium" pitchFamily="34" charset="-122"/>
                          <a:cs typeface="WinSoft Pro Medium" pitchFamily="34" charset="-120"/>
                        </a:rPr>
                        <a:t>بحاجة لتحسين 2</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b="1" kern="1200" dirty="0">
                          <a:solidFill>
                            <a:srgbClr val="384653"/>
                          </a:solidFill>
                          <a:latin typeface="WinSoft Pro Medium" pitchFamily="34" charset="0"/>
                          <a:ea typeface="WinSoft Pro Medium" pitchFamily="34" charset="-122"/>
                          <a:cs typeface="WinSoft Pro Medium" pitchFamily="34" charset="-120"/>
                        </a:rPr>
                        <a:t>مقبول</a:t>
                      </a:r>
                      <a:r>
                        <a:rPr lang="ar-SA" sz="2000" b="1" kern="1200" dirty="0">
                          <a:solidFill>
                            <a:srgbClr val="384653"/>
                          </a:solidFill>
                          <a:latin typeface="WinSoft Pro Medium" pitchFamily="34" charset="0"/>
                          <a:ea typeface="WinSoft Pro Medium" pitchFamily="34" charset="-122"/>
                          <a:cs typeface="WinSoft Pro Medium" pitchFamily="34" charset="-120"/>
                        </a:rPr>
                        <a:t> 3</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b="1" kern="1200" dirty="0">
                          <a:solidFill>
                            <a:srgbClr val="384653"/>
                          </a:solidFill>
                          <a:latin typeface="WinSoft Pro Medium" pitchFamily="34" charset="0"/>
                          <a:ea typeface="WinSoft Pro Medium" pitchFamily="34" charset="-122"/>
                          <a:cs typeface="WinSoft Pro Medium" pitchFamily="34" charset="-120"/>
                        </a:rPr>
                        <a:t>متقدم 4 </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b="1" kern="1200" dirty="0">
                          <a:solidFill>
                            <a:srgbClr val="384653"/>
                          </a:solidFill>
                          <a:latin typeface="WinSoft Pro Medium" pitchFamily="34" charset="0"/>
                          <a:ea typeface="WinSoft Pro Medium" pitchFamily="34" charset="-122"/>
                          <a:cs typeface="WinSoft Pro Medium" pitchFamily="34" charset="-120"/>
                        </a:rPr>
                        <a:t>متقن 5 </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b="1" kern="1200" dirty="0">
                          <a:solidFill>
                            <a:srgbClr val="384653"/>
                          </a:solidFill>
                          <a:latin typeface="WinSoft Pro Medium" pitchFamily="34" charset="0"/>
                          <a:ea typeface="WinSoft Pro Medium" pitchFamily="34" charset="-122"/>
                          <a:cs typeface="WinSoft Pro Medium" pitchFamily="34" charset="-120"/>
                        </a:rPr>
                        <a:t>معيار الأداء </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extLst>
                  <a:ext uri="{0D108BD9-81ED-4DB2-BD59-A6C34878D82A}">
                    <a16:rowId xmlns:a16="http://schemas.microsoft.com/office/drawing/2014/main" val="10000"/>
                  </a:ext>
                </a:extLst>
              </a:tr>
              <a:tr h="1269929">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تتداخل المستويات ويصعب تبرير الدرجة.</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يمكن تمييز المستويات الأساسية، لكن بعض الأوصاف عامة.</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المستويات متميزة في معظم المعايير مع تداخل طفيف.</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لكل مستوى وصف ملاحظ يميز جودة الأداء واستقلاليته ودقته بوضوح.</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مقياس التقدير</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مقياس التقدير</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1685706">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معظم الأوصاف عامة ولا تميز الأداء بوضوح.</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بعض المستويات موصوفة سلوكيًا وبعضها يعتمد على ألفاظ عامة.</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الأوصاف قابلة للملاحظة في معظم الخانات مع نقص محدود.</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تجمع الخانات بين معيار واضح ووصف سلوكي دقيق لكل مستوى، دون ألفاظ عامة منفردة.</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سلم التقدير</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سلم التقدير</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1685706">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تقتصر على الدرجة أو تعليق غير إجرائي.</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تقدم تغذية راجعة عامة قابلة للاستخدام جزئيًا.</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تغطي القوة والفجوة والإجراء، مع نقص تفصيل واحد.</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تحدد الأداة نقاط القوة والفجوة والإجراء التصحيحي وموعد إعادة الممارسة/التقييم.</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التغذية الراجعة</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التغذية الراجعة</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090770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631908" y="1233321"/>
            <a:ext cx="10927878" cy="519609"/>
          </a:xfrm>
          <a:prstGeom prst="rect">
            <a:avLst/>
          </a:prstGeom>
          <a:noFill/>
          <a:ln/>
        </p:spPr>
        <p:txBody>
          <a:bodyPr wrap="none" lIns="0" tIns="0" rIns="0" bIns="0" rtlCol="0" anchor="t"/>
          <a:lstStyle/>
          <a:p>
            <a:pPr marL="0" indent="0" algn="r" rtl="1">
              <a:lnSpc>
                <a:spcPct val="104000"/>
              </a:lnSpc>
              <a:buNone/>
            </a:pPr>
            <a:r>
              <a:rPr lang="ar-SA" altLang="en-US" sz="4400" b="1" dirty="0">
                <a:solidFill>
                  <a:srgbClr val="2E3C4E"/>
                </a:solidFill>
                <a:latin typeface="GE SS Two Light" pitchFamily="34" charset="0"/>
                <a:ea typeface="GE SS Two Light" pitchFamily="34" charset="-122"/>
                <a:cs typeface="GE SS Two Light" pitchFamily="34" charset="-120"/>
              </a:rPr>
              <a:t>النشاط</a:t>
            </a:r>
            <a:r>
              <a:rPr lang="en-US" altLang="en-US" sz="4400" b="1" dirty="0">
                <a:solidFill>
                  <a:srgbClr val="2E3C4E"/>
                </a:solidFill>
                <a:latin typeface="Myriad"/>
                <a:ea typeface="GE SS Two Light" pitchFamily="34" charset="-122"/>
                <a:cs typeface="GE SS Two Light" pitchFamily="34" charset="-120"/>
              </a:rPr>
              <a:t>1.4 </a:t>
            </a:r>
            <a:endParaRPr lang="ar-SA" sz="4400" dirty="0"/>
          </a:p>
        </p:txBody>
      </p:sp>
      <p:sp>
        <p:nvSpPr>
          <p:cNvPr id="3" name="Text 1"/>
          <p:cNvSpPr/>
          <p:nvPr/>
        </p:nvSpPr>
        <p:spPr>
          <a:xfrm>
            <a:off x="631908" y="1975688"/>
            <a:ext cx="10927878" cy="1039217"/>
          </a:xfrm>
          <a:prstGeom prst="rect">
            <a:avLst/>
          </a:prstGeom>
          <a:noFill/>
          <a:ln/>
        </p:spPr>
        <p:txBody>
          <a:bodyPr wrap="square" lIns="0" tIns="0" rIns="0" bIns="0" rtlCol="0" anchor="t">
            <a:normAutofit fontScale="92500" lnSpcReduction="20000"/>
          </a:bodyPr>
          <a:lstStyle/>
          <a:p>
            <a:pPr marL="0" indent="0" algn="r" rtl="1">
              <a:lnSpc>
                <a:spcPct val="104000"/>
              </a:lnSpc>
              <a:buNone/>
            </a:pPr>
            <a:r>
              <a:rPr lang="ar-SA" altLang="en-US" sz="4000" dirty="0">
                <a:solidFill>
                  <a:srgbClr val="2E3C4E"/>
                </a:solidFill>
                <a:latin typeface="GE SS Two Light" pitchFamily="34" charset="0"/>
                <a:ea typeface="GE SS Two Light" pitchFamily="34" charset="-122"/>
                <a:cs typeface="GE SS Two Light" pitchFamily="34" charset="-120"/>
              </a:rPr>
              <a:t>تطوير وتنفيذ التقييم التكويني لإحدى وحدات التعلّم ضمن التخصص</a:t>
            </a:r>
            <a:endParaRPr lang="ar-SA" sz="4000" dirty="0"/>
          </a:p>
        </p:txBody>
      </p:sp>
      <p:sp>
        <p:nvSpPr>
          <p:cNvPr id="4" name="Shape 2"/>
          <p:cNvSpPr/>
          <p:nvPr/>
        </p:nvSpPr>
        <p:spPr>
          <a:xfrm>
            <a:off x="8022528" y="3890466"/>
            <a:ext cx="3537258" cy="1683020"/>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5" name="Text 3"/>
          <p:cNvSpPr/>
          <p:nvPr/>
        </p:nvSpPr>
        <p:spPr>
          <a:xfrm>
            <a:off x="8186830" y="4054773"/>
            <a:ext cx="3208654" cy="259755"/>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المدة</a:t>
            </a:r>
            <a:endParaRPr lang="ar-SA" sz="3200" dirty="0">
              <a:solidFill>
                <a:schemeClr val="bg1"/>
              </a:solidFill>
            </a:endParaRPr>
          </a:p>
        </p:txBody>
      </p:sp>
      <p:sp>
        <p:nvSpPr>
          <p:cNvPr id="6" name="Text 4"/>
          <p:cNvSpPr/>
          <p:nvPr/>
        </p:nvSpPr>
        <p:spPr>
          <a:xfrm>
            <a:off x="8186830" y="4409281"/>
            <a:ext cx="3208654" cy="252710"/>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10 ساعات من التعلّم المُيسّر</a:t>
            </a:r>
            <a:endParaRPr lang="en-US" altLang="en-US" sz="2400" dirty="0">
              <a:solidFill>
                <a:schemeClr val="bg1"/>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 عبر الإنترنت</a:t>
            </a:r>
            <a:endParaRPr lang="ar-SA" sz="2400" dirty="0">
              <a:solidFill>
                <a:schemeClr val="bg1"/>
              </a:solidFill>
            </a:endParaRPr>
          </a:p>
        </p:txBody>
      </p:sp>
      <p:sp>
        <p:nvSpPr>
          <p:cNvPr id="7" name="Shape 5"/>
          <p:cNvSpPr/>
          <p:nvPr/>
        </p:nvSpPr>
        <p:spPr>
          <a:xfrm>
            <a:off x="3499906" y="3890466"/>
            <a:ext cx="3537358" cy="1683020"/>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8" name="Text 6"/>
          <p:cNvSpPr/>
          <p:nvPr/>
        </p:nvSpPr>
        <p:spPr>
          <a:xfrm>
            <a:off x="3664208" y="4054773"/>
            <a:ext cx="3208753" cy="259755"/>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أسلوب التنفيذ</a:t>
            </a:r>
            <a:endParaRPr lang="ar-SA" sz="3200" dirty="0">
              <a:solidFill>
                <a:schemeClr val="bg1"/>
              </a:solidFill>
            </a:endParaRPr>
          </a:p>
        </p:txBody>
      </p:sp>
      <p:sp>
        <p:nvSpPr>
          <p:cNvPr id="9" name="Text 7"/>
          <p:cNvSpPr/>
          <p:nvPr/>
        </p:nvSpPr>
        <p:spPr>
          <a:xfrm>
            <a:off x="3664208" y="4409281"/>
            <a:ext cx="3208753" cy="252710"/>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عمل فردي بتوجيه من ميسّر</a:t>
            </a:r>
            <a:endParaRPr lang="en-US" altLang="en-US" sz="2400" dirty="0">
              <a:solidFill>
                <a:schemeClr val="bg1"/>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 الدورة ضمن مهمة مستقلّة</a:t>
            </a:r>
            <a:endParaRPr lang="ar-SA" sz="2400" dirty="0">
              <a:solidFill>
                <a:schemeClr val="bg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78976" y="780554"/>
            <a:ext cx="3531107" cy="5296793"/>
          </a:xfrm>
          <a:prstGeom prst="rect">
            <a:avLst/>
          </a:prstGeom>
        </p:spPr>
      </p:pic>
      <p:sp>
        <p:nvSpPr>
          <p:cNvPr id="4" name="Text 0"/>
          <p:cNvSpPr/>
          <p:nvPr/>
        </p:nvSpPr>
        <p:spPr>
          <a:xfrm>
            <a:off x="5203794" y="1493341"/>
            <a:ext cx="6355993" cy="1039217"/>
          </a:xfrm>
          <a:prstGeom prst="rect">
            <a:avLst/>
          </a:prstGeom>
          <a:noFill/>
          <a:ln/>
        </p:spPr>
        <p:txBody>
          <a:bodyPr wrap="square" lIns="0" tIns="0" rIns="0" bIns="0" rtlCol="0" anchor="t">
            <a:normAutofit/>
          </a:bodyPr>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خطوات النشاط </a:t>
            </a:r>
            <a:r>
              <a:rPr lang="en-US" altLang="en-US" sz="3250" dirty="0">
                <a:solidFill>
                  <a:srgbClr val="2E3C4E"/>
                </a:solidFill>
                <a:latin typeface="Myriad"/>
                <a:ea typeface="GE SS Two Light" pitchFamily="34" charset="-122"/>
                <a:cs typeface="GE SS Two Light" pitchFamily="34" charset="-120"/>
              </a:rPr>
              <a:t>1.4</a:t>
            </a:r>
            <a:r>
              <a:rPr lang="ar-SA" altLang="en-US" sz="3250" dirty="0">
                <a:solidFill>
                  <a:srgbClr val="2E3C4E"/>
                </a:solidFill>
                <a:latin typeface="GE SS Two Light" pitchFamily="34" charset="0"/>
                <a:ea typeface="GE SS Two Light" pitchFamily="34" charset="-122"/>
                <a:cs typeface="GE SS Two Light" pitchFamily="34" charset="-120"/>
              </a:rPr>
              <a:t>— المرحلة الأولى: التخطيط</a:t>
            </a:r>
            <a:endParaRPr lang="ar-SA" sz="3250" dirty="0"/>
          </a:p>
        </p:txBody>
      </p:sp>
      <p:sp>
        <p:nvSpPr>
          <p:cNvPr id="6" name="Shape 2"/>
          <p:cNvSpPr/>
          <p:nvPr/>
        </p:nvSpPr>
        <p:spPr>
          <a:xfrm>
            <a:off x="8460766" y="3018929"/>
            <a:ext cx="3099020" cy="19050"/>
          </a:xfrm>
          <a:prstGeom prst="rect">
            <a:avLst/>
          </a:prstGeom>
          <a:solidFill>
            <a:srgbClr val="00AEEF"/>
          </a:solidFill>
          <a:ln/>
        </p:spPr>
        <p:txBody>
          <a:bodyPr/>
          <a:lstStyle/>
          <a:p>
            <a:endParaRPr lang="en-US"/>
          </a:p>
        </p:txBody>
      </p:sp>
      <p:sp>
        <p:nvSpPr>
          <p:cNvPr id="7" name="Text 3"/>
          <p:cNvSpPr/>
          <p:nvPr/>
        </p:nvSpPr>
        <p:spPr>
          <a:xfrm>
            <a:off x="8460766" y="3136007"/>
            <a:ext cx="3099020" cy="879736"/>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اختيار وحدة التعلم</a:t>
            </a:r>
            <a:endParaRPr lang="ar-SA" sz="2000" dirty="0"/>
          </a:p>
        </p:txBody>
      </p:sp>
      <p:sp>
        <p:nvSpPr>
          <p:cNvPr id="8" name="Text 4"/>
          <p:cNvSpPr/>
          <p:nvPr/>
        </p:nvSpPr>
        <p:spPr>
          <a:xfrm>
            <a:off x="8460766" y="3490516"/>
            <a:ext cx="3099020" cy="1711752"/>
          </a:xfrm>
          <a:prstGeom prst="rect">
            <a:avLst/>
          </a:prstGeom>
          <a:noFill/>
          <a:ln/>
        </p:spPr>
        <p:txBody>
          <a:bodyPr wrap="square" lIns="0" tIns="0" rIns="0" bIns="0" rtlCol="0" anchor="t">
            <a:normAutofit/>
          </a:bodyPr>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وحدة تعلم حقيقية مع نواتج التعلم ومعايير الأداء والكفايات المستهدفة.</a:t>
            </a:r>
            <a:endParaRPr lang="ar-SA" b="1" dirty="0"/>
          </a:p>
        </p:txBody>
      </p:sp>
      <p:sp>
        <p:nvSpPr>
          <p:cNvPr id="9" name="Text 5"/>
          <p:cNvSpPr/>
          <p:nvPr/>
        </p:nvSpPr>
        <p:spPr>
          <a:xfrm>
            <a:off x="7986910" y="2769493"/>
            <a:ext cx="315905" cy="197445"/>
          </a:xfrm>
          <a:prstGeom prst="rect">
            <a:avLst/>
          </a:prstGeom>
          <a:noFill/>
          <a:ln/>
        </p:spPr>
        <p:txBody>
          <a:bodyPr wrap="none" lIns="0" tIns="0" rIns="0" bIns="0" rtlCol="0" anchor="ctr"/>
          <a:lstStyle/>
          <a:p>
            <a:pPr marL="0" indent="0" algn="r" rtl="1">
              <a:lnSpc>
                <a:spcPct val="100000"/>
              </a:lnSpc>
              <a:buNone/>
            </a:pPr>
            <a:endParaRPr lang="en-US" sz="1200" dirty="0"/>
          </a:p>
        </p:txBody>
      </p:sp>
      <p:sp>
        <p:nvSpPr>
          <p:cNvPr id="10" name="Shape 6"/>
          <p:cNvSpPr/>
          <p:nvPr/>
        </p:nvSpPr>
        <p:spPr>
          <a:xfrm>
            <a:off x="5203794" y="3018929"/>
            <a:ext cx="3099020" cy="19050"/>
          </a:xfrm>
          <a:prstGeom prst="rect">
            <a:avLst/>
          </a:prstGeom>
          <a:solidFill>
            <a:srgbClr val="00AEEF"/>
          </a:solidFill>
          <a:ln/>
        </p:spPr>
        <p:txBody>
          <a:bodyPr/>
          <a:lstStyle/>
          <a:p>
            <a:endParaRPr lang="en-US"/>
          </a:p>
        </p:txBody>
      </p:sp>
      <p:sp>
        <p:nvSpPr>
          <p:cNvPr id="11" name="Text 7"/>
          <p:cNvSpPr/>
          <p:nvPr/>
        </p:nvSpPr>
        <p:spPr>
          <a:xfrm>
            <a:off x="5203794" y="3136007"/>
            <a:ext cx="3099020" cy="879736"/>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تحليل ناتج التعلم</a:t>
            </a:r>
            <a:endParaRPr lang="ar-SA" sz="2000" dirty="0"/>
          </a:p>
        </p:txBody>
      </p:sp>
      <p:sp>
        <p:nvSpPr>
          <p:cNvPr id="12" name="Text 8"/>
          <p:cNvSpPr/>
          <p:nvPr/>
        </p:nvSpPr>
        <p:spPr>
          <a:xfrm>
            <a:off x="5203794" y="3490516"/>
            <a:ext cx="3099020" cy="1711752"/>
          </a:xfrm>
          <a:prstGeom prst="rect">
            <a:avLst/>
          </a:prstGeom>
          <a:noFill/>
          <a:ln/>
        </p:spPr>
        <p:txBody>
          <a:bodyPr wrap="square" lIns="0" tIns="0" rIns="0" bIns="0" rtlCol="0" anchor="t">
            <a:normAutofit/>
          </a:bodyPr>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تحديد ما يجب أن يعرفه المتدرب الطالب، وما يستطيع فعله، والسلوك المهني المطلوب، والدليل الذي يثبت تحقق الكفاية</a:t>
            </a:r>
            <a:r>
              <a:rPr lang="ar-SA" altLang="en-US" sz="1400" b="1" dirty="0">
                <a:solidFill>
                  <a:srgbClr val="384653"/>
                </a:solidFill>
                <a:latin typeface="WinSoft Pro Medium" pitchFamily="34" charset="0"/>
                <a:ea typeface="WinSoft Pro Medium" pitchFamily="34" charset="-122"/>
                <a:cs typeface="WinSoft Pro Medium" pitchFamily="34" charset="-120"/>
              </a:rPr>
              <a:t>.</a:t>
            </a:r>
            <a:endParaRPr lang="ar-SA" sz="1400" b="1" dirty="0"/>
          </a:p>
        </p:txBody>
      </p:sp>
      <p:sp>
        <p:nvSpPr>
          <p:cNvPr id="13" name="Text 9"/>
          <p:cNvSpPr/>
          <p:nvPr/>
        </p:nvSpPr>
        <p:spPr>
          <a:xfrm>
            <a:off x="11243882" y="4272359"/>
            <a:ext cx="315905" cy="197445"/>
          </a:xfrm>
          <a:prstGeom prst="rect">
            <a:avLst/>
          </a:prstGeom>
          <a:noFill/>
          <a:ln/>
        </p:spPr>
        <p:txBody>
          <a:bodyPr wrap="none" lIns="0" tIns="0" rIns="0" bIns="0" rtlCol="0" anchor="ctr"/>
          <a:lstStyle/>
          <a:p>
            <a:pPr marL="0" indent="0" algn="r" rtl="1">
              <a:lnSpc>
                <a:spcPct val="100000"/>
              </a:lnSpc>
              <a:buNone/>
            </a:pPr>
            <a:endParaRPr lang="en-US" sz="1200" dirty="0"/>
          </a:p>
        </p:txBody>
      </p:sp>
      <p:sp>
        <p:nvSpPr>
          <p:cNvPr id="14" name="Shape 10"/>
          <p:cNvSpPr/>
          <p:nvPr/>
        </p:nvSpPr>
        <p:spPr>
          <a:xfrm>
            <a:off x="5203794" y="4521795"/>
            <a:ext cx="6355993" cy="19050"/>
          </a:xfrm>
          <a:prstGeom prst="rect">
            <a:avLst/>
          </a:prstGeom>
          <a:solidFill>
            <a:srgbClr val="00AEEF"/>
          </a:solidFill>
          <a:ln/>
        </p:spPr>
        <p:txBody>
          <a:bodyPr/>
          <a:lstStyle/>
          <a:p>
            <a:endParaRPr lang="en-US"/>
          </a:p>
        </p:txBody>
      </p:sp>
      <p:sp>
        <p:nvSpPr>
          <p:cNvPr id="15" name="Text 11"/>
          <p:cNvSpPr/>
          <p:nvPr/>
        </p:nvSpPr>
        <p:spPr>
          <a:xfrm>
            <a:off x="5203794" y="4638873"/>
            <a:ext cx="6355993" cy="879736"/>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إعداد جدول المواصفات</a:t>
            </a:r>
            <a:endParaRPr lang="ar-SA" sz="2000" dirty="0"/>
          </a:p>
        </p:txBody>
      </p:sp>
      <p:sp>
        <p:nvSpPr>
          <p:cNvPr id="16" name="Text 12"/>
          <p:cNvSpPr/>
          <p:nvPr/>
        </p:nvSpPr>
        <p:spPr>
          <a:xfrm>
            <a:off x="5203794" y="4993381"/>
            <a:ext cx="6355993" cy="855876"/>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ربط: ناتج التعلم ← المجال ← مستوى بلوم ← الدليل ← طريقة التقييم ← الأداة</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631908" y="2222672"/>
            <a:ext cx="10927878" cy="519609"/>
          </a:xfrm>
          <a:prstGeom prst="rect">
            <a:avLst/>
          </a:prstGeom>
          <a:noFill/>
          <a:ln/>
        </p:spPr>
        <p:txBody>
          <a:bodyPr wrap="none" lIns="0" tIns="0" rIns="0" bIns="0" rtlCol="0" anchor="t"/>
          <a:lstStyle/>
          <a:p>
            <a:pPr marL="0" indent="0" algn="r" rtl="1">
              <a:lnSpc>
                <a:spcPct val="104000"/>
              </a:lnSpc>
              <a:buNone/>
            </a:pPr>
            <a:r>
              <a:rPr lang="ar-SA" altLang="en-US" sz="4000" dirty="0">
                <a:solidFill>
                  <a:srgbClr val="2E3C4E"/>
                </a:solidFill>
                <a:latin typeface="GE SS Two Light" pitchFamily="34" charset="0"/>
                <a:ea typeface="GE SS Two Light" pitchFamily="34" charset="-122"/>
                <a:cs typeface="GE SS Two Light" pitchFamily="34" charset="-120"/>
              </a:rPr>
              <a:t>خطوات النشاط </a:t>
            </a:r>
            <a:r>
              <a:rPr lang="en-US" altLang="en-US" sz="4000" dirty="0">
                <a:solidFill>
                  <a:srgbClr val="2E3C4E"/>
                </a:solidFill>
                <a:latin typeface="Myriad"/>
                <a:ea typeface="GE SS Two Light" pitchFamily="34" charset="-122"/>
                <a:cs typeface="GE SS Two Light" pitchFamily="34" charset="-120"/>
              </a:rPr>
              <a:t>1.4</a:t>
            </a:r>
            <a:r>
              <a:rPr lang="ar-SA" altLang="en-US" sz="4000" dirty="0">
                <a:solidFill>
                  <a:srgbClr val="2E3C4E"/>
                </a:solidFill>
                <a:latin typeface="GE SS Two Light" pitchFamily="34" charset="0"/>
                <a:ea typeface="GE SS Two Light" pitchFamily="34" charset="-122"/>
                <a:cs typeface="GE SS Two Light" pitchFamily="34" charset="-120"/>
              </a:rPr>
              <a:t>— المرحلة الثانية: التصميم والتطبيق</a:t>
            </a:r>
            <a:endParaRPr lang="ar-SA" sz="4000" dirty="0"/>
          </a:p>
        </p:txBody>
      </p:sp>
      <p:sp>
        <p:nvSpPr>
          <p:cNvPr id="4" name="Shape 2"/>
          <p:cNvSpPr/>
          <p:nvPr/>
        </p:nvSpPr>
        <p:spPr>
          <a:xfrm>
            <a:off x="8022528" y="3423741"/>
            <a:ext cx="3537258" cy="19050"/>
          </a:xfrm>
          <a:prstGeom prst="rect">
            <a:avLst/>
          </a:prstGeom>
          <a:solidFill>
            <a:srgbClr val="00AEEF"/>
          </a:solidFill>
          <a:ln/>
        </p:spPr>
        <p:txBody>
          <a:bodyPr/>
          <a:lstStyle/>
          <a:p>
            <a:endParaRPr lang="en-US"/>
          </a:p>
        </p:txBody>
      </p:sp>
      <p:sp>
        <p:nvSpPr>
          <p:cNvPr id="5" name="Text 3"/>
          <p:cNvSpPr/>
          <p:nvPr/>
        </p:nvSpPr>
        <p:spPr>
          <a:xfrm>
            <a:off x="8022528" y="3540820"/>
            <a:ext cx="3537258" cy="1108633"/>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تصميم أداة التقييم</a:t>
            </a:r>
            <a:endParaRPr lang="ar-SA" sz="2400" dirty="0"/>
          </a:p>
        </p:txBody>
      </p:sp>
      <p:sp>
        <p:nvSpPr>
          <p:cNvPr id="6" name="Text 4"/>
          <p:cNvSpPr/>
          <p:nvPr/>
        </p:nvSpPr>
        <p:spPr>
          <a:xfrm>
            <a:off x="8022528" y="4025954"/>
            <a:ext cx="3537258" cy="2157130"/>
          </a:xfrm>
          <a:prstGeom prst="rect">
            <a:avLst/>
          </a:prstGeom>
          <a:noFill/>
          <a:ln/>
        </p:spPr>
        <p:txBody>
          <a:bodyPr wrap="square" lIns="0" tIns="0" rIns="0" bIns="0" rtlCol="0" anchor="t">
            <a:norm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اختيار الأداة المناسبة: قائمة رصد، مقياس تقدير، سلم تقدير، أسئلة قصيرة، مهمة أداء، تقييم ذاتي، تقييم أقران، أو مجموعة من الأدوات.</a:t>
            </a:r>
            <a:endParaRPr lang="ar-SA" sz="2000" b="1" dirty="0"/>
          </a:p>
        </p:txBody>
      </p:sp>
      <p:sp>
        <p:nvSpPr>
          <p:cNvPr id="8" name="Shape 6"/>
          <p:cNvSpPr/>
          <p:nvPr/>
        </p:nvSpPr>
        <p:spPr>
          <a:xfrm>
            <a:off x="4327218" y="3423741"/>
            <a:ext cx="3537358" cy="19050"/>
          </a:xfrm>
          <a:prstGeom prst="rect">
            <a:avLst/>
          </a:prstGeom>
          <a:solidFill>
            <a:srgbClr val="00AEEF"/>
          </a:solidFill>
          <a:ln/>
        </p:spPr>
        <p:txBody>
          <a:bodyPr/>
          <a:lstStyle/>
          <a:p>
            <a:endParaRPr lang="en-US"/>
          </a:p>
        </p:txBody>
      </p:sp>
      <p:sp>
        <p:nvSpPr>
          <p:cNvPr id="9" name="Text 7"/>
          <p:cNvSpPr/>
          <p:nvPr/>
        </p:nvSpPr>
        <p:spPr>
          <a:xfrm>
            <a:off x="4327218" y="3540820"/>
            <a:ext cx="3537358" cy="1108633"/>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تضمين التغذية الراجعة</a:t>
            </a:r>
            <a:endParaRPr lang="ar-SA" sz="2400" dirty="0"/>
          </a:p>
        </p:txBody>
      </p:sp>
      <p:sp>
        <p:nvSpPr>
          <p:cNvPr id="10" name="Text 8"/>
          <p:cNvSpPr/>
          <p:nvPr/>
        </p:nvSpPr>
        <p:spPr>
          <a:xfrm>
            <a:off x="4327218" y="4025954"/>
            <a:ext cx="3537358" cy="2157130"/>
          </a:xfrm>
          <a:prstGeom prst="rect">
            <a:avLst/>
          </a:prstGeom>
          <a:noFill/>
          <a:ln/>
        </p:spPr>
        <p:txBody>
          <a:bodyPr wrap="square" lIns="0" tIns="0" rIns="0" bIns="0" rtlCol="0" anchor="t">
            <a:norm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تحديد كيف وأين ومن يقدم التغذية الراجعة، وما الذي سيفعله المتدرب بناءً عليها</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sp>
        <p:nvSpPr>
          <p:cNvPr id="12" name="Shape 10"/>
          <p:cNvSpPr/>
          <p:nvPr/>
        </p:nvSpPr>
        <p:spPr>
          <a:xfrm>
            <a:off x="632008" y="3423741"/>
            <a:ext cx="3537258" cy="19050"/>
          </a:xfrm>
          <a:prstGeom prst="rect">
            <a:avLst/>
          </a:prstGeom>
          <a:solidFill>
            <a:srgbClr val="00AEEF"/>
          </a:solidFill>
          <a:ln/>
        </p:spPr>
        <p:txBody>
          <a:bodyPr/>
          <a:lstStyle/>
          <a:p>
            <a:endParaRPr lang="en-US"/>
          </a:p>
        </p:txBody>
      </p:sp>
      <p:sp>
        <p:nvSpPr>
          <p:cNvPr id="13" name="Text 11"/>
          <p:cNvSpPr/>
          <p:nvPr/>
        </p:nvSpPr>
        <p:spPr>
          <a:xfrm>
            <a:off x="632008" y="3540820"/>
            <a:ext cx="3537258" cy="1108633"/>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التطبيق الفعلي</a:t>
            </a:r>
            <a:endParaRPr lang="ar-SA" sz="2400" dirty="0"/>
          </a:p>
        </p:txBody>
      </p:sp>
      <p:sp>
        <p:nvSpPr>
          <p:cNvPr id="14" name="Text 12"/>
          <p:cNvSpPr/>
          <p:nvPr/>
        </p:nvSpPr>
        <p:spPr>
          <a:xfrm>
            <a:off x="632008" y="4025954"/>
            <a:ext cx="3537258" cy="2157130"/>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تنفيذ الأداة في صف تدريبي أو ورشة أو مختبر أو بيئة العمل بحسب التخصص.</a:t>
            </a:r>
            <a:endParaRPr lang="ar-SA" sz="2000" b="1"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631908" y="743545"/>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خطوات النشاط </a:t>
            </a:r>
            <a:r>
              <a:rPr lang="en-US" altLang="en-US" sz="3250" dirty="0">
                <a:solidFill>
                  <a:srgbClr val="2E3C4E"/>
                </a:solidFill>
                <a:latin typeface="Myriad"/>
                <a:ea typeface="GE SS Two Light" pitchFamily="34" charset="-122"/>
                <a:cs typeface="GE SS Two Light" pitchFamily="34" charset="-120"/>
              </a:rPr>
              <a:t>1.4</a:t>
            </a:r>
            <a:r>
              <a:rPr lang="ar-SA" altLang="en-US" sz="3250" dirty="0">
                <a:solidFill>
                  <a:srgbClr val="2E3C4E"/>
                </a:solidFill>
                <a:latin typeface="GE SS Two Light" pitchFamily="34" charset="0"/>
                <a:ea typeface="GE SS Two Light" pitchFamily="34" charset="-122"/>
                <a:cs typeface="GE SS Two Light" pitchFamily="34" charset="-120"/>
              </a:rPr>
              <a:t>— المرحلة الثالثة: جمع الأدلة وتحليلها</a:t>
            </a:r>
            <a:endParaRPr lang="ar-SA" sz="3250" dirty="0"/>
          </a:p>
        </p:txBody>
      </p:sp>
      <p:pic>
        <p:nvPicPr>
          <p:cNvPr id="3"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6174824" y="1579066"/>
            <a:ext cx="5384963" cy="4896685"/>
          </a:xfrm>
          <a:prstGeom prst="rect">
            <a:avLst/>
          </a:prstGeom>
        </p:spPr>
      </p:pic>
      <p:sp>
        <p:nvSpPr>
          <p:cNvPr id="4" name="Text 1"/>
          <p:cNvSpPr/>
          <p:nvPr/>
        </p:nvSpPr>
        <p:spPr>
          <a:xfrm>
            <a:off x="6351825" y="2186209"/>
            <a:ext cx="5030959" cy="376998"/>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جمع الأدلة</a:t>
            </a:r>
            <a:endParaRPr lang="ar-SA" sz="2800" dirty="0"/>
          </a:p>
        </p:txBody>
      </p:sp>
      <p:sp>
        <p:nvSpPr>
          <p:cNvPr id="5" name="Text 2"/>
          <p:cNvSpPr/>
          <p:nvPr/>
        </p:nvSpPr>
        <p:spPr>
          <a:xfrm>
            <a:off x="6351825" y="2642316"/>
            <a:ext cx="5030959" cy="2601686"/>
          </a:xfrm>
          <a:prstGeom prst="rect">
            <a:avLst/>
          </a:prstGeom>
          <a:noFill/>
          <a:ln/>
        </p:spPr>
        <p:txBody>
          <a:bodyPr wrap="square" lIns="0" tIns="0" rIns="63192" bIns="0" rtlCol="0" anchor="t">
            <a:normAutofit/>
          </a:bodyPr>
          <a:lstStyle/>
          <a:p>
            <a:pPr marL="243840" indent="-243840" algn="r" rtl="1">
              <a:lnSpc>
                <a:spcPct val="133000"/>
              </a:lnSpc>
              <a:buSzPct val="100000"/>
              <a:buChar char="•"/>
            </a:pPr>
            <a:r>
              <a:rPr lang="ar-SA" altLang="en-US" b="1" dirty="0">
                <a:solidFill>
                  <a:srgbClr val="384653"/>
                </a:solidFill>
                <a:latin typeface="WinSoft Pro Medium" pitchFamily="34" charset="0"/>
                <a:ea typeface="WinSoft Pro Medium" pitchFamily="34" charset="-122"/>
                <a:cs typeface="WinSoft Pro Medium" pitchFamily="34" charset="-120"/>
              </a:rPr>
              <a:t>نتائج الملاحظة</a:t>
            </a:r>
            <a:endParaRPr lang="ar-SA" b="1" dirty="0"/>
          </a:p>
          <a:p>
            <a:pPr marL="243840" indent="-243840" algn="r" rtl="1">
              <a:lnSpc>
                <a:spcPct val="133000"/>
              </a:lnSpc>
              <a:buSzPct val="100000"/>
              <a:buChar char="•"/>
            </a:pPr>
            <a:r>
              <a:rPr lang="ar-SA" altLang="en-US" b="1" dirty="0">
                <a:solidFill>
                  <a:srgbClr val="384653"/>
                </a:solidFill>
                <a:latin typeface="WinSoft Pro Medium" pitchFamily="34" charset="0"/>
                <a:ea typeface="WinSoft Pro Medium" pitchFamily="34" charset="-122"/>
                <a:cs typeface="WinSoft Pro Medium" pitchFamily="34" charset="-120"/>
              </a:rPr>
              <a:t>المنتج العملي</a:t>
            </a:r>
            <a:endParaRPr lang="ar-SA" b="1" dirty="0"/>
          </a:p>
          <a:p>
            <a:pPr marL="243840" indent="-243840" algn="r" rtl="1">
              <a:lnSpc>
                <a:spcPct val="133000"/>
              </a:lnSpc>
              <a:buSzPct val="100000"/>
              <a:buChar char="•"/>
            </a:pPr>
            <a:r>
              <a:rPr lang="ar-SA" altLang="en-US" b="1" dirty="0">
                <a:solidFill>
                  <a:srgbClr val="384653"/>
                </a:solidFill>
                <a:latin typeface="WinSoft Pro Medium" pitchFamily="34" charset="0"/>
                <a:ea typeface="WinSoft Pro Medium" pitchFamily="34" charset="-122"/>
                <a:cs typeface="WinSoft Pro Medium" pitchFamily="34" charset="-120"/>
              </a:rPr>
              <a:t>إجابات المتدرب</a:t>
            </a:r>
            <a:endParaRPr lang="ar-SA" b="1" dirty="0"/>
          </a:p>
          <a:p>
            <a:pPr marL="243840" indent="-243840" algn="r" rtl="1">
              <a:lnSpc>
                <a:spcPct val="133000"/>
              </a:lnSpc>
              <a:buSzPct val="100000"/>
              <a:buChar char="•"/>
            </a:pPr>
            <a:r>
              <a:rPr lang="ar-SA" altLang="en-US" b="1" dirty="0">
                <a:solidFill>
                  <a:srgbClr val="384653"/>
                </a:solidFill>
                <a:latin typeface="WinSoft Pro Medium" pitchFamily="34" charset="0"/>
                <a:ea typeface="WinSoft Pro Medium" pitchFamily="34" charset="-122"/>
                <a:cs typeface="WinSoft Pro Medium" pitchFamily="34" charset="-120"/>
              </a:rPr>
              <a:t>ملاحظات المشرف</a:t>
            </a:r>
            <a:endParaRPr lang="ar-SA" b="1" dirty="0"/>
          </a:p>
          <a:p>
            <a:pPr marL="243840" indent="-243840" algn="r" rtl="1">
              <a:lnSpc>
                <a:spcPct val="133000"/>
              </a:lnSpc>
              <a:buSzPct val="100000"/>
              <a:buChar char="•"/>
            </a:pPr>
            <a:r>
              <a:rPr lang="ar-SA" altLang="en-US" b="1" dirty="0">
                <a:solidFill>
                  <a:srgbClr val="384653"/>
                </a:solidFill>
                <a:latin typeface="WinSoft Pro Medium" pitchFamily="34" charset="0"/>
                <a:ea typeface="WinSoft Pro Medium" pitchFamily="34" charset="-122"/>
                <a:cs typeface="WinSoft Pro Medium" pitchFamily="34" charset="-120"/>
              </a:rPr>
              <a:t>التقييم الذاتي</a:t>
            </a:r>
            <a:endParaRPr lang="ar-SA" b="1" dirty="0"/>
          </a:p>
          <a:p>
            <a:pPr marL="243840" indent="-243840" algn="r" rtl="1">
              <a:lnSpc>
                <a:spcPct val="133000"/>
              </a:lnSpc>
              <a:buSzPct val="100000"/>
              <a:buChar char="•"/>
            </a:pPr>
            <a:r>
              <a:rPr lang="ar-SA" altLang="en-US" b="1" dirty="0">
                <a:solidFill>
                  <a:srgbClr val="384653"/>
                </a:solidFill>
                <a:latin typeface="WinSoft Pro Medium" pitchFamily="34" charset="0"/>
                <a:ea typeface="WinSoft Pro Medium" pitchFamily="34" charset="-122"/>
                <a:cs typeface="WinSoft Pro Medium" pitchFamily="34" charset="-120"/>
              </a:rPr>
              <a:t>التغذية الراجعة</a:t>
            </a:r>
            <a:endParaRPr lang="ar-SA" b="1" dirty="0"/>
          </a:p>
        </p:txBody>
      </p:sp>
      <p:pic>
        <p:nvPicPr>
          <p:cNvPr id="6" name="Image 1"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631908" y="1579066"/>
            <a:ext cx="5384963" cy="4896685"/>
          </a:xfrm>
          <a:prstGeom prst="rect">
            <a:avLst/>
          </a:prstGeom>
        </p:spPr>
      </p:pic>
      <p:sp>
        <p:nvSpPr>
          <p:cNvPr id="7" name="Text 3"/>
          <p:cNvSpPr/>
          <p:nvPr/>
        </p:nvSpPr>
        <p:spPr>
          <a:xfrm>
            <a:off x="808910" y="2186209"/>
            <a:ext cx="5030959" cy="376998"/>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تحليل الفجوات</a:t>
            </a:r>
            <a:endParaRPr lang="ar-SA" sz="2800" dirty="0"/>
          </a:p>
        </p:txBody>
      </p:sp>
      <p:sp>
        <p:nvSpPr>
          <p:cNvPr id="8" name="Text 4"/>
          <p:cNvSpPr/>
          <p:nvPr/>
        </p:nvSpPr>
        <p:spPr>
          <a:xfrm>
            <a:off x="808910" y="2565400"/>
            <a:ext cx="5030959" cy="252710"/>
          </a:xfrm>
          <a:prstGeom prst="rect">
            <a:avLst/>
          </a:prstGeom>
          <a:noFill/>
          <a:ln/>
        </p:spPr>
        <p:txBody>
          <a:bodyPr wrap="none" lIns="0" tIns="0" rIns="0" bIns="0" rtlCol="0" anchor="t"/>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لا يكتفي المتدرب بالسؤال: كم تحصيل المتدرب الطالب؟ بل يسأل:</a:t>
            </a:r>
            <a:endParaRPr lang="ar-SA" sz="1600" dirty="0"/>
          </a:p>
        </p:txBody>
      </p:sp>
      <p:sp>
        <p:nvSpPr>
          <p:cNvPr id="9" name="Text 5"/>
          <p:cNvSpPr/>
          <p:nvPr/>
        </p:nvSpPr>
        <p:spPr>
          <a:xfrm>
            <a:off x="808910" y="2989780"/>
            <a:ext cx="5030959" cy="4389616"/>
          </a:xfrm>
          <a:prstGeom prst="rect">
            <a:avLst/>
          </a:prstGeom>
          <a:noFill/>
          <a:ln/>
        </p:spPr>
        <p:txBody>
          <a:bodyPr wrap="square" lIns="0" tIns="0" rIns="63192" bIns="0" rtlCol="0" anchor="t">
            <a:normAutofit/>
          </a:bodyPr>
          <a:lstStyle/>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ما الذي أتقنه؟</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ما الذي لم يتقنه؟</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ما سبب الفجوة؟</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هل المشكلة في المعرفة؟</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المهارة؟</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التعليمات؟</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الممارسة؟</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المعدات؟</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الوقت؟</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ظروف العمل؟</a:t>
            </a:r>
            <a:endParaRPr lang="ar-SA" sz="1600" b="1"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631908" y="1309787"/>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خطوات النشاط </a:t>
            </a:r>
            <a:r>
              <a:rPr lang="en-US" altLang="en-US" sz="3250" dirty="0">
                <a:solidFill>
                  <a:srgbClr val="2E3C4E"/>
                </a:solidFill>
                <a:latin typeface="Myriad"/>
                <a:ea typeface="GE SS Two Light" pitchFamily="34" charset="-122"/>
                <a:cs typeface="GE SS Two Light" pitchFamily="34" charset="-120"/>
              </a:rPr>
              <a:t>1.4 </a:t>
            </a:r>
            <a:r>
              <a:rPr lang="ar-SA" altLang="en-US" sz="3250" dirty="0">
                <a:solidFill>
                  <a:srgbClr val="2E3C4E"/>
                </a:solidFill>
                <a:latin typeface="GE SS Two Light" pitchFamily="34" charset="0"/>
                <a:ea typeface="GE SS Two Light" pitchFamily="34" charset="-122"/>
                <a:cs typeface="GE SS Two Light" pitchFamily="34" charset="-120"/>
              </a:rPr>
              <a:t>— المرحلة الرابعة: التحسين وإعادة التقييم</a:t>
            </a:r>
            <a:endParaRPr lang="ar-SA" sz="3250" dirty="0"/>
          </a:p>
        </p:txBody>
      </p:sp>
      <p:pic>
        <p:nvPicPr>
          <p:cNvPr id="3" name="Image 0" descr="preencoded.png"/>
          <p:cNvPicPr>
            <a:picLocks noChangeAspect="1"/>
          </p:cNvPicPr>
          <p:nvPr/>
        </p:nvPicPr>
        <p:blipFill>
          <a:blip r:embed="rId3"/>
          <a:stretch>
            <a:fillRect/>
          </a:stretch>
        </p:blipFill>
        <p:spPr>
          <a:xfrm>
            <a:off x="6095848" y="2145308"/>
            <a:ext cx="5463939" cy="631924"/>
          </a:xfrm>
          <a:prstGeom prst="rect">
            <a:avLst/>
          </a:prstGeom>
        </p:spPr>
      </p:pic>
      <p:sp>
        <p:nvSpPr>
          <p:cNvPr id="4" name="Text 1"/>
          <p:cNvSpPr/>
          <p:nvPr/>
        </p:nvSpPr>
        <p:spPr>
          <a:xfrm>
            <a:off x="6253800" y="2935188"/>
            <a:ext cx="5148034" cy="1377726"/>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اتخاذ إجراء تحسيني</a:t>
            </a:r>
            <a:endParaRPr lang="ar-SA" sz="2400" dirty="0"/>
          </a:p>
        </p:txBody>
      </p:sp>
      <p:sp>
        <p:nvSpPr>
          <p:cNvPr id="5" name="Text 2"/>
          <p:cNvSpPr/>
          <p:nvPr/>
        </p:nvSpPr>
        <p:spPr>
          <a:xfrm>
            <a:off x="6253800" y="3347752"/>
            <a:ext cx="5148034" cy="11141258"/>
          </a:xfrm>
          <a:prstGeom prst="rect">
            <a:avLst/>
          </a:prstGeom>
          <a:noFill/>
          <a:ln/>
        </p:spPr>
        <p:txBody>
          <a:bodyPr wrap="square" lIns="0" tIns="0" rIns="63192" bIns="0" rtlCol="0" anchor="t">
            <a:normAutofit/>
          </a:bodyPr>
          <a:lstStyle/>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إعادة شرح؛</a:t>
            </a:r>
            <a:endParaRPr lang="ar-SA" sz="2000" b="1" dirty="0"/>
          </a:p>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عرض المهارة مرة أخرى؛</a:t>
            </a:r>
            <a:endParaRPr lang="ar-SA" sz="2000" b="1" dirty="0"/>
          </a:p>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ممارسة إضافية؛</a:t>
            </a:r>
            <a:endParaRPr lang="ar-SA" sz="2000" b="1" dirty="0"/>
          </a:p>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تعلم من الأقران؛</a:t>
            </a:r>
            <a:endParaRPr lang="ar-SA" sz="2000" b="1" dirty="0"/>
          </a:p>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مهمة علاجية؛</a:t>
            </a:r>
            <a:endParaRPr lang="ar-SA" sz="2000" b="1" dirty="0"/>
          </a:p>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تدريب فردي؛</a:t>
            </a:r>
            <a:endParaRPr lang="ar-SA" sz="2000" b="1" dirty="0"/>
          </a:p>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إعادة تقييم جزء محدد من المهارة</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pic>
        <p:nvPicPr>
          <p:cNvPr id="6" name="Image 1" descr="preencoded.png"/>
          <p:cNvPicPr>
            <a:picLocks noChangeAspect="1"/>
          </p:cNvPicPr>
          <p:nvPr/>
        </p:nvPicPr>
        <p:blipFill>
          <a:blip r:embed="rId3"/>
          <a:stretch>
            <a:fillRect/>
          </a:stretch>
        </p:blipFill>
        <p:spPr>
          <a:xfrm>
            <a:off x="631908" y="2145308"/>
            <a:ext cx="5463939" cy="631924"/>
          </a:xfrm>
          <a:prstGeom prst="rect">
            <a:avLst/>
          </a:prstGeom>
        </p:spPr>
      </p:pic>
      <p:sp>
        <p:nvSpPr>
          <p:cNvPr id="7" name="Text 3"/>
          <p:cNvSpPr/>
          <p:nvPr/>
        </p:nvSpPr>
        <p:spPr>
          <a:xfrm>
            <a:off x="789861" y="2935188"/>
            <a:ext cx="5148034" cy="1377726"/>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إعادة التقييم</a:t>
            </a:r>
            <a:endParaRPr lang="ar-SA" sz="2400" dirty="0"/>
          </a:p>
        </p:txBody>
      </p:sp>
      <p:sp>
        <p:nvSpPr>
          <p:cNvPr id="8" name="Text 4"/>
          <p:cNvSpPr/>
          <p:nvPr/>
        </p:nvSpPr>
        <p:spPr>
          <a:xfrm>
            <a:off x="789861" y="3347753"/>
            <a:ext cx="5148034" cy="134036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جمع دليل جديد للتحقق من حدوث التحسن الفعلي في الأداء</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631908" y="468213"/>
            <a:ext cx="10927878" cy="467618"/>
          </a:xfrm>
          <a:prstGeom prst="rect">
            <a:avLst/>
          </a:prstGeom>
          <a:noFill/>
          <a:ln/>
        </p:spPr>
        <p:txBody>
          <a:bodyPr wrap="none" lIns="0" tIns="0" rIns="0" bIns="0" rtlCol="0" anchor="t"/>
          <a:lstStyle/>
          <a:p>
            <a:pPr marL="0" indent="0" algn="r" rtl="1">
              <a:lnSpc>
                <a:spcPct val="104000"/>
              </a:lnSpc>
              <a:buNone/>
            </a:pPr>
            <a:r>
              <a:rPr lang="ar-SA" altLang="en-US" sz="2900" dirty="0">
                <a:solidFill>
                  <a:srgbClr val="2E3C4E"/>
                </a:solidFill>
                <a:latin typeface="GE SS Two Light" pitchFamily="34" charset="0"/>
                <a:ea typeface="GE SS Two Light" pitchFamily="34" charset="-122"/>
                <a:cs typeface="GE SS Two Light" pitchFamily="34" charset="-120"/>
              </a:rPr>
              <a:t>النشاط</a:t>
            </a:r>
            <a:r>
              <a:rPr lang="en-US" altLang="en-US" sz="2900" dirty="0">
                <a:solidFill>
                  <a:srgbClr val="2E3C4E"/>
                </a:solidFill>
                <a:latin typeface="Myriad"/>
                <a:ea typeface="GE SS Two Light" pitchFamily="34" charset="-122"/>
                <a:cs typeface="GE SS Two Light" pitchFamily="34" charset="-120"/>
              </a:rPr>
              <a:t>1.4 </a:t>
            </a:r>
            <a:endParaRPr lang="ar-SA" sz="2900" dirty="0"/>
          </a:p>
        </p:txBody>
      </p:sp>
      <p:sp>
        <p:nvSpPr>
          <p:cNvPr id="3" name="Text 1"/>
          <p:cNvSpPr/>
          <p:nvPr/>
        </p:nvSpPr>
        <p:spPr>
          <a:xfrm>
            <a:off x="-1066262" y="464424"/>
            <a:ext cx="10927878" cy="467618"/>
          </a:xfrm>
          <a:prstGeom prst="rect">
            <a:avLst/>
          </a:prstGeom>
          <a:noFill/>
          <a:ln/>
        </p:spPr>
        <p:txBody>
          <a:bodyPr wrap="none" lIns="0" tIns="0" rIns="0" bIns="0" rtlCol="0" anchor="t"/>
          <a:lstStyle/>
          <a:p>
            <a:pPr marL="0" indent="0" algn="r" rtl="1">
              <a:lnSpc>
                <a:spcPct val="104000"/>
              </a:lnSpc>
              <a:buNone/>
            </a:pPr>
            <a:r>
              <a:rPr lang="ar-SA" altLang="en-US" sz="2900" dirty="0">
                <a:solidFill>
                  <a:srgbClr val="2E3C4E"/>
                </a:solidFill>
                <a:latin typeface="GE SS Two Light" pitchFamily="34" charset="0"/>
                <a:ea typeface="GE SS Two Light" pitchFamily="34" charset="-122"/>
                <a:cs typeface="GE SS Two Light" pitchFamily="34" charset="-120"/>
              </a:rPr>
              <a:t>المهمة المستقلة</a:t>
            </a:r>
            <a:endParaRPr lang="ar-SA" sz="2900" dirty="0"/>
          </a:p>
        </p:txBody>
      </p:sp>
      <p:sp>
        <p:nvSpPr>
          <p:cNvPr id="4" name="Text 2"/>
          <p:cNvSpPr/>
          <p:nvPr/>
        </p:nvSpPr>
        <p:spPr>
          <a:xfrm>
            <a:off x="631908" y="1345988"/>
            <a:ext cx="10927878" cy="374154"/>
          </a:xfrm>
          <a:prstGeom prst="rect">
            <a:avLst/>
          </a:prstGeom>
          <a:noFill/>
          <a:ln/>
        </p:spPr>
        <p:txBody>
          <a:bodyPr wrap="none" lIns="0" tIns="0" rIns="0" bIns="0" rtlCol="0" anchor="t"/>
          <a:lstStyle/>
          <a:p>
            <a:pPr marL="0" indent="0" algn="r" rtl="1">
              <a:lnSpc>
                <a:spcPct val="104000"/>
              </a:lnSpc>
              <a:buNone/>
            </a:pPr>
            <a:r>
              <a:rPr lang="ar-SA" altLang="en-US" sz="2350" dirty="0">
                <a:solidFill>
                  <a:srgbClr val="2E3C4E"/>
                </a:solidFill>
                <a:latin typeface="GE SS Two Light" pitchFamily="34" charset="0"/>
                <a:ea typeface="GE SS Two Light" pitchFamily="34" charset="-122"/>
                <a:cs typeface="GE SS Two Light" pitchFamily="34" charset="-120"/>
              </a:rPr>
              <a:t>إعداد حزمة تقييم تكويني متكاملة تتكون من:</a:t>
            </a:r>
            <a:endParaRPr lang="ar-SA" sz="2350" dirty="0"/>
          </a:p>
        </p:txBody>
      </p:sp>
      <p:pic>
        <p:nvPicPr>
          <p:cNvPr id="5"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8002487" y="2071687"/>
            <a:ext cx="3557300" cy="963712"/>
          </a:xfrm>
          <a:prstGeom prst="rect">
            <a:avLst/>
          </a:prstGeom>
        </p:spPr>
      </p:pic>
      <p:sp>
        <p:nvSpPr>
          <p:cNvPr id="6" name="Text 3"/>
          <p:cNvSpPr/>
          <p:nvPr/>
        </p:nvSpPr>
        <p:spPr>
          <a:xfrm>
            <a:off x="8163713" y="2640310"/>
            <a:ext cx="3234847" cy="23385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جدول مواصفات</a:t>
            </a:r>
            <a:endParaRPr lang="ar-SA" sz="2000" dirty="0"/>
          </a:p>
        </p:txBody>
      </p:sp>
      <p:pic>
        <p:nvPicPr>
          <p:cNvPr id="7" name="Image 1"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4317197" y="2071687"/>
            <a:ext cx="3557399" cy="963712"/>
          </a:xfrm>
          <a:prstGeom prst="rect">
            <a:avLst/>
          </a:prstGeom>
        </p:spPr>
      </p:pic>
      <p:sp>
        <p:nvSpPr>
          <p:cNvPr id="8" name="Text 4"/>
          <p:cNvSpPr/>
          <p:nvPr/>
        </p:nvSpPr>
        <p:spPr>
          <a:xfrm>
            <a:off x="4478424" y="2640310"/>
            <a:ext cx="3234946" cy="23385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أداة التقييم</a:t>
            </a:r>
            <a:endParaRPr lang="ar-SA" sz="2000" dirty="0"/>
          </a:p>
        </p:txBody>
      </p:sp>
      <p:pic>
        <p:nvPicPr>
          <p:cNvPr id="9" name="Image 2"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631908" y="2071687"/>
            <a:ext cx="3557399" cy="963712"/>
          </a:xfrm>
          <a:prstGeom prst="rect">
            <a:avLst/>
          </a:prstGeom>
        </p:spPr>
      </p:pic>
      <p:sp>
        <p:nvSpPr>
          <p:cNvPr id="10" name="Text 5"/>
          <p:cNvSpPr/>
          <p:nvPr/>
        </p:nvSpPr>
        <p:spPr>
          <a:xfrm>
            <a:off x="793135" y="2640310"/>
            <a:ext cx="3234946" cy="23385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تعليمات التطبيق</a:t>
            </a:r>
            <a:endParaRPr lang="ar-SA" sz="2000" dirty="0"/>
          </a:p>
        </p:txBody>
      </p:sp>
      <p:pic>
        <p:nvPicPr>
          <p:cNvPr id="11" name="Image 3"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8002487" y="3163292"/>
            <a:ext cx="3557300" cy="963712"/>
          </a:xfrm>
          <a:prstGeom prst="rect">
            <a:avLst/>
          </a:prstGeom>
        </p:spPr>
      </p:pic>
      <p:sp>
        <p:nvSpPr>
          <p:cNvPr id="12" name="Text 6"/>
          <p:cNvSpPr/>
          <p:nvPr/>
        </p:nvSpPr>
        <p:spPr>
          <a:xfrm>
            <a:off x="8163713" y="3731915"/>
            <a:ext cx="3234847" cy="23385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سجل الأدلة</a:t>
            </a:r>
            <a:endParaRPr lang="ar-SA" sz="2000" dirty="0"/>
          </a:p>
        </p:txBody>
      </p:sp>
      <p:pic>
        <p:nvPicPr>
          <p:cNvPr id="13" name="Image 4"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4317197" y="3163292"/>
            <a:ext cx="3557399" cy="963712"/>
          </a:xfrm>
          <a:prstGeom prst="rect">
            <a:avLst/>
          </a:prstGeom>
        </p:spPr>
      </p:pic>
      <p:sp>
        <p:nvSpPr>
          <p:cNvPr id="14" name="Text 7"/>
          <p:cNvSpPr/>
          <p:nvPr/>
        </p:nvSpPr>
        <p:spPr>
          <a:xfrm>
            <a:off x="4478424" y="3731915"/>
            <a:ext cx="3234946" cy="23385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نموذج التغذية الراجعة</a:t>
            </a:r>
            <a:endParaRPr lang="ar-SA" sz="2000" dirty="0"/>
          </a:p>
        </p:txBody>
      </p:sp>
      <p:pic>
        <p:nvPicPr>
          <p:cNvPr id="15" name="Image 5"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631908" y="3163292"/>
            <a:ext cx="3557399" cy="963712"/>
          </a:xfrm>
          <a:prstGeom prst="rect">
            <a:avLst/>
          </a:prstGeom>
        </p:spPr>
      </p:pic>
      <p:sp>
        <p:nvSpPr>
          <p:cNvPr id="16" name="Text 8"/>
          <p:cNvSpPr/>
          <p:nvPr/>
        </p:nvSpPr>
        <p:spPr>
          <a:xfrm>
            <a:off x="793135" y="3731915"/>
            <a:ext cx="3234946" cy="23385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سجل إعادة التقييم</a:t>
            </a:r>
            <a:endParaRPr lang="ar-SA" sz="2000" dirty="0"/>
          </a:p>
        </p:txBody>
      </p:sp>
      <p:pic>
        <p:nvPicPr>
          <p:cNvPr id="17" name="Image 6"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631908" y="4254896"/>
            <a:ext cx="10927878" cy="2483555"/>
          </a:xfrm>
          <a:prstGeom prst="rect">
            <a:avLst/>
          </a:prstGeom>
        </p:spPr>
      </p:pic>
      <p:sp>
        <p:nvSpPr>
          <p:cNvPr id="18" name="Text 9"/>
          <p:cNvSpPr/>
          <p:nvPr/>
        </p:nvSpPr>
        <p:spPr>
          <a:xfrm>
            <a:off x="793135" y="4823520"/>
            <a:ext cx="10605425" cy="23385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تقرير تأملي قصير</a:t>
            </a:r>
            <a:endParaRPr lang="ar-SA" sz="2000" dirty="0"/>
          </a:p>
        </p:txBody>
      </p:sp>
      <p:sp>
        <p:nvSpPr>
          <p:cNvPr id="19" name="Text 10"/>
          <p:cNvSpPr/>
          <p:nvPr/>
        </p:nvSpPr>
        <p:spPr>
          <a:xfrm>
            <a:off x="793135" y="5134073"/>
            <a:ext cx="10605425" cy="1527685"/>
          </a:xfrm>
          <a:prstGeom prst="rect">
            <a:avLst/>
          </a:prstGeom>
          <a:noFill/>
          <a:ln/>
        </p:spPr>
        <p:txBody>
          <a:bodyPr wrap="square" lIns="0" tIns="0" rIns="0" bIns="0" rtlCol="0" anchor="t"/>
          <a:lstStyle/>
          <a:p>
            <a:pPr marL="0" indent="0" algn="ctr" rtl="1">
              <a:lnSpc>
                <a:spcPct val="127000"/>
              </a:lnSpc>
              <a:spcAft>
                <a:spcPts val="600"/>
              </a:spcAft>
              <a:buNone/>
            </a:pPr>
            <a:r>
              <a:rPr lang="ar-SA" altLang="en-US" sz="1600" b="1" dirty="0">
                <a:solidFill>
                  <a:srgbClr val="384653"/>
                </a:solidFill>
                <a:latin typeface="WinSoft Pro Medium" pitchFamily="34" charset="0"/>
                <a:ea typeface="WinSoft Pro Medium" pitchFamily="34" charset="-122"/>
                <a:cs typeface="WinSoft Pro Medium" pitchFamily="34" charset="-120"/>
              </a:rPr>
              <a:t>ما الذي نجح؟</a:t>
            </a:r>
            <a:endParaRPr lang="ar-SA" sz="1600" b="1" dirty="0"/>
          </a:p>
          <a:p>
            <a:pPr marL="0" indent="0" algn="ctr" rtl="1">
              <a:lnSpc>
                <a:spcPct val="127000"/>
              </a:lnSpc>
              <a:spcAft>
                <a:spcPts val="600"/>
              </a:spcAft>
              <a:buNone/>
            </a:pPr>
            <a:r>
              <a:rPr lang="ar-SA" altLang="en-US" sz="1600" b="1" dirty="0">
                <a:solidFill>
                  <a:srgbClr val="384653"/>
                </a:solidFill>
                <a:latin typeface="WinSoft Pro Medium" pitchFamily="34" charset="0"/>
                <a:ea typeface="WinSoft Pro Medium" pitchFamily="34" charset="-122"/>
                <a:cs typeface="WinSoft Pro Medium" pitchFamily="34" charset="-120"/>
              </a:rPr>
              <a:t>ما الذي لم ينجح؟</a:t>
            </a:r>
            <a:endParaRPr lang="ar-SA" sz="1600" b="1" dirty="0"/>
          </a:p>
          <a:p>
            <a:pPr marL="0" indent="0" algn="ctr" rtl="1">
              <a:lnSpc>
                <a:spcPct val="127000"/>
              </a:lnSpc>
              <a:spcAft>
                <a:spcPts val="600"/>
              </a:spcAft>
              <a:buNone/>
            </a:pPr>
            <a:r>
              <a:rPr lang="ar-SA" altLang="en-US" sz="1600" b="1" dirty="0">
                <a:solidFill>
                  <a:srgbClr val="384653"/>
                </a:solidFill>
                <a:latin typeface="WinSoft Pro Medium" pitchFamily="34" charset="0"/>
                <a:ea typeface="WinSoft Pro Medium" pitchFamily="34" charset="-122"/>
                <a:cs typeface="WinSoft Pro Medium" pitchFamily="34" charset="-120"/>
              </a:rPr>
              <a:t>ما الفجوات الأكثر شيوعاً؟</a:t>
            </a:r>
            <a:endParaRPr lang="ar-SA" sz="1600" b="1" dirty="0"/>
          </a:p>
          <a:p>
            <a:pPr marL="0" indent="0" algn="ctr" rtl="1">
              <a:lnSpc>
                <a:spcPct val="127000"/>
              </a:lnSpc>
              <a:buNone/>
            </a:pPr>
            <a:r>
              <a:rPr lang="ar-SA" altLang="en-US" sz="1600" b="1" dirty="0">
                <a:solidFill>
                  <a:srgbClr val="384653"/>
                </a:solidFill>
                <a:latin typeface="WinSoft Pro Medium" pitchFamily="34" charset="0"/>
                <a:ea typeface="WinSoft Pro Medium" pitchFamily="34" charset="-122"/>
                <a:cs typeface="WinSoft Pro Medium" pitchFamily="34" charset="-120"/>
              </a:rPr>
              <a:t>ما التعديل الذي سأجريه في التدريب القادم</a:t>
            </a:r>
            <a:r>
              <a:rPr lang="ar-SA" altLang="en-US" sz="1200" dirty="0">
                <a:solidFill>
                  <a:srgbClr val="384653"/>
                </a:solidFill>
                <a:latin typeface="WinSoft Pro Medium" pitchFamily="34" charset="0"/>
                <a:ea typeface="WinSoft Pro Medium" pitchFamily="34" charset="-122"/>
                <a:cs typeface="WinSoft Pro Medium" pitchFamily="34" charset="-120"/>
              </a:rPr>
              <a:t>؟</a:t>
            </a:r>
            <a:endParaRPr lang="ar-SA" sz="12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631908" y="1978620"/>
            <a:ext cx="10927878" cy="519609"/>
          </a:xfrm>
          <a:prstGeom prst="rect">
            <a:avLst/>
          </a:prstGeom>
          <a:noFill/>
          <a:ln/>
        </p:spPr>
        <p:txBody>
          <a:bodyPr wrap="none" lIns="0" tIns="0" rIns="0" bIns="0" rtlCol="0" anchor="t"/>
          <a:lstStyle/>
          <a:p>
            <a:pPr marL="0" indent="0" algn="ct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النشاط</a:t>
            </a:r>
            <a:r>
              <a:rPr lang="en-US" altLang="en-US" sz="3250" dirty="0">
                <a:solidFill>
                  <a:srgbClr val="2E3C4E"/>
                </a:solidFill>
                <a:latin typeface="Myriad"/>
                <a:ea typeface="GE SS Two Light" pitchFamily="34" charset="-122"/>
                <a:cs typeface="GE SS Two Light" pitchFamily="34" charset="-120"/>
              </a:rPr>
              <a:t>1.4 </a:t>
            </a:r>
            <a:endParaRPr lang="ar-SA" sz="3250" dirty="0"/>
          </a:p>
        </p:txBody>
      </p:sp>
      <p:sp>
        <p:nvSpPr>
          <p:cNvPr id="3" name="Text 1"/>
          <p:cNvSpPr/>
          <p:nvPr/>
        </p:nvSpPr>
        <p:spPr>
          <a:xfrm>
            <a:off x="631908" y="2561332"/>
            <a:ext cx="10927878" cy="519609"/>
          </a:xfrm>
          <a:prstGeom prst="rect">
            <a:avLst/>
          </a:prstGeom>
          <a:noFill/>
          <a:ln/>
        </p:spPr>
        <p:txBody>
          <a:bodyPr wrap="none" lIns="0" tIns="0" rIns="0" bIns="0" rtlCol="0" anchor="t"/>
          <a:lstStyle/>
          <a:p>
            <a:pPr marL="0" indent="0" algn="ct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التقييم </a:t>
            </a:r>
            <a:endParaRPr lang="ar-SA" sz="3250" dirty="0"/>
          </a:p>
        </p:txBody>
      </p:sp>
      <p:sp>
        <p:nvSpPr>
          <p:cNvPr id="4" name="Shape 2"/>
          <p:cNvSpPr/>
          <p:nvPr/>
        </p:nvSpPr>
        <p:spPr>
          <a:xfrm>
            <a:off x="3062514" y="3317875"/>
            <a:ext cx="5783101" cy="2502354"/>
          </a:xfrm>
          <a:prstGeom prst="roundRect">
            <a:avLst>
              <a:gd name="adj" fmla="val 15177"/>
            </a:avLst>
          </a:prstGeom>
          <a:solidFill>
            <a:srgbClr val="FFFFFF"/>
          </a:solidFill>
          <a:ln w="19050">
            <a:solidFill>
              <a:srgbClr val="00AEEF"/>
            </a:solidFill>
            <a:prstDash val="solid"/>
          </a:ln>
        </p:spPr>
        <p:txBody>
          <a:bodyPr/>
          <a:lstStyle/>
          <a:p>
            <a:endParaRPr lang="en-US"/>
          </a:p>
        </p:txBody>
      </p:sp>
      <p:sp>
        <p:nvSpPr>
          <p:cNvPr id="5" name="Text 3"/>
          <p:cNvSpPr/>
          <p:nvPr/>
        </p:nvSpPr>
        <p:spPr>
          <a:xfrm>
            <a:off x="3637653" y="3494881"/>
            <a:ext cx="5030959" cy="259755"/>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معيار التقييم</a:t>
            </a:r>
            <a:endParaRPr lang="ar-SA" sz="2800" dirty="0"/>
          </a:p>
        </p:txBody>
      </p:sp>
      <p:sp>
        <p:nvSpPr>
          <p:cNvPr id="6" name="Text 4"/>
          <p:cNvSpPr/>
          <p:nvPr/>
        </p:nvSpPr>
        <p:spPr>
          <a:xfrm>
            <a:off x="3637653" y="4154190"/>
            <a:ext cx="5030959" cy="252710"/>
          </a:xfrm>
          <a:prstGeom prst="rect">
            <a:avLst/>
          </a:prstGeom>
          <a:noFill/>
          <a:ln/>
        </p:spPr>
        <p:txBody>
          <a:bodyPr wrap="none" lIns="0" tIns="0" rIns="63192" bIns="0" rtlCol="0" anchor="t"/>
          <a:lstStyle/>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تتضمّن الحزمة جميع المكوّنات المطلوبة بشكل واضح ومنطقي</a:t>
            </a:r>
            <a:r>
              <a:rPr lang="ar-SA" altLang="en-US" sz="2000" dirty="0">
                <a:solidFill>
                  <a:srgbClr val="384653"/>
                </a:solidFill>
                <a:latin typeface="WinSoft Pro Medium" pitchFamily="34" charset="0"/>
                <a:ea typeface="WinSoft Pro Medium" pitchFamily="34" charset="-122"/>
                <a:cs typeface="WinSoft Pro Medium" pitchFamily="34" charset="-120"/>
              </a:rPr>
              <a:t>.</a:t>
            </a:r>
            <a:endParaRPr lang="ar-SA" sz="2000" dirty="0"/>
          </a:p>
        </p:txBody>
      </p:sp>
      <p:sp>
        <p:nvSpPr>
          <p:cNvPr id="7" name="Text 5"/>
          <p:cNvSpPr/>
          <p:nvPr/>
        </p:nvSpPr>
        <p:spPr>
          <a:xfrm>
            <a:off x="3637653" y="4501654"/>
            <a:ext cx="5030959" cy="505420"/>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أداة التقييم: مراجعة حزمة التقييم التكويني المتكاملة وفق أداة تقييم نشاط (1.4) الموجودة في حقيبة الأدوات.</a:t>
            </a:r>
            <a:endParaRPr lang="ar-SA" sz="2000" b="1"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1513" y="780554"/>
            <a:ext cx="3531107" cy="5296793"/>
          </a:xfrm>
          <a:prstGeom prst="rect">
            <a:avLst/>
          </a:prstGeom>
        </p:spPr>
      </p:pic>
      <p:sp>
        <p:nvSpPr>
          <p:cNvPr id="4" name="Text 0"/>
          <p:cNvSpPr/>
          <p:nvPr/>
        </p:nvSpPr>
        <p:spPr>
          <a:xfrm>
            <a:off x="631908" y="917702"/>
            <a:ext cx="6355993" cy="519609"/>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آلية التقييم في الوحدة</a:t>
            </a:r>
            <a:endParaRPr lang="ar-SA" sz="4400" dirty="0"/>
          </a:p>
        </p:txBody>
      </p:sp>
      <p:sp>
        <p:nvSpPr>
          <p:cNvPr id="5" name="Text 1"/>
          <p:cNvSpPr/>
          <p:nvPr/>
        </p:nvSpPr>
        <p:spPr>
          <a:xfrm>
            <a:off x="631908" y="2080646"/>
            <a:ext cx="6355993" cy="505420"/>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يعتمد تقييمك في هذه الوحدة على أسلوب التقييم القائم على الأداء (Competency-Based Assessment)، ولا يوجد فيها امتحان تحريري تقليدي.</a:t>
            </a:r>
            <a:endParaRPr lang="ar-SA" sz="2000" b="1" dirty="0"/>
          </a:p>
        </p:txBody>
      </p:sp>
      <p:pic>
        <p:nvPicPr>
          <p:cNvPr id="6" name="Image 2" descr="preencoded.png"/>
          <p:cNvPicPr>
            <a:picLocks noChangeAspect="1"/>
          </p:cNvPicPr>
          <p:nvPr/>
        </p:nvPicPr>
        <p:blipFill>
          <a:blip>
            <a:extLst>
              <a:ext uri="{96DAC541-7B7A-43D3-8B79-37D633B846F1}">
                <asvg:svgBlip xmlns="" xmlns:asvg="http://schemas.microsoft.com/office/drawing/2016/SVG/main" r:embed="rId5"/>
              </a:ext>
            </a:extLst>
          </a:blip>
          <a:stretch>
            <a:fillRect/>
          </a:stretch>
        </p:blipFill>
        <p:spPr>
          <a:xfrm>
            <a:off x="689964" y="3093059"/>
            <a:ext cx="6375042" cy="645319"/>
          </a:xfrm>
          <a:prstGeom prst="rect">
            <a:avLst/>
          </a:prstGeom>
        </p:spPr>
      </p:pic>
      <p:sp>
        <p:nvSpPr>
          <p:cNvPr id="7" name="Text 2"/>
          <p:cNvSpPr/>
          <p:nvPr/>
        </p:nvSpPr>
        <p:spPr>
          <a:xfrm>
            <a:off x="689964" y="3112109"/>
            <a:ext cx="615994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تقييم مستقل لكل نشاط</a:t>
            </a:r>
            <a:endParaRPr lang="ar-SA" sz="2400" dirty="0"/>
          </a:p>
        </p:txBody>
      </p:sp>
      <p:sp>
        <p:nvSpPr>
          <p:cNvPr id="8" name="Text 3"/>
          <p:cNvSpPr/>
          <p:nvPr/>
        </p:nvSpPr>
        <p:spPr>
          <a:xfrm>
            <a:off x="689964" y="3524674"/>
            <a:ext cx="6159941"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كل نشاط من الأنشطة الأربعة يُقيَّم بشكل مستقل فور إنجازه، استنادًا إلى معايير</a:t>
            </a:r>
            <a:endParaRPr lang="ar-JO"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 أداء واضحة ومحددة سلفًا.</a:t>
            </a:r>
            <a:endParaRPr lang="ar-SA" sz="2000" b="1" dirty="0"/>
          </a:p>
        </p:txBody>
      </p:sp>
      <p:pic>
        <p:nvPicPr>
          <p:cNvPr id="9" name="Image 3" descr="preencoded.png"/>
          <p:cNvPicPr>
            <a:picLocks noChangeAspect="1"/>
          </p:cNvPicPr>
          <p:nvPr/>
        </p:nvPicPr>
        <p:blipFill>
          <a:blip>
            <a:extLst>
              <a:ext uri="{96DAC541-7B7A-43D3-8B79-37D633B846F1}">
                <asvg:svgBlip xmlns="" xmlns:asvg="http://schemas.microsoft.com/office/drawing/2016/SVG/main" r:embed="rId6"/>
              </a:ext>
            </a:extLst>
          </a:blip>
          <a:stretch>
            <a:fillRect/>
          </a:stretch>
        </p:blipFill>
        <p:spPr>
          <a:xfrm>
            <a:off x="631908" y="4756419"/>
            <a:ext cx="6375042" cy="898029"/>
          </a:xfrm>
          <a:prstGeom prst="rect">
            <a:avLst/>
          </a:prstGeom>
        </p:spPr>
      </p:pic>
      <p:sp>
        <p:nvSpPr>
          <p:cNvPr id="10" name="Text 4"/>
          <p:cNvSpPr/>
          <p:nvPr/>
        </p:nvSpPr>
        <p:spPr>
          <a:xfrm>
            <a:off x="631908" y="4775469"/>
            <a:ext cx="615994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الحكم على النجاح</a:t>
            </a:r>
            <a:endParaRPr lang="ar-SA" sz="2400" dirty="0"/>
          </a:p>
        </p:txBody>
      </p:sp>
      <p:sp>
        <p:nvSpPr>
          <p:cNvPr id="11" name="Text 5"/>
          <p:cNvSpPr/>
          <p:nvPr/>
        </p:nvSpPr>
        <p:spPr>
          <a:xfrm>
            <a:off x="631908" y="5188033"/>
            <a:ext cx="6159941" cy="505420"/>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يُبنى على مدى قدرتك على إثبات إتقانك للنتاجات من خلال ما تنتجه من أوراق عمل ودراسات حالة ومناقشات وعروض، لا على الحفظ.</a:t>
            </a:r>
            <a:endParaRPr lang="ar-SA" sz="20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1409</TotalTime>
  <Words>3556</Words>
  <Application>Microsoft Office PowerPoint</Application>
  <PresentationFormat>Widescreen</PresentationFormat>
  <Paragraphs>662</Paragraphs>
  <Slides>51</Slides>
  <Notes>41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51</vt:i4>
      </vt:variant>
    </vt:vector>
  </HeadingPairs>
  <TitlesOfParts>
    <vt:vector size="60" baseType="lpstr">
      <vt:lpstr>GE SS Two Light</vt:lpstr>
      <vt:lpstr>Twemoji Mozilla</vt:lpstr>
      <vt:lpstr>Myriad Headline</vt:lpstr>
      <vt:lpstr>WinSoft Pro Medium</vt:lpstr>
      <vt:lpstr>Myriad</vt:lpstr>
      <vt:lpstr>WinSoft Pro</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user</dc:creator>
  <cp:lastModifiedBy>user1</cp:lastModifiedBy>
  <cp:revision>51</cp:revision>
  <dcterms:created xsi:type="dcterms:W3CDTF">2026-08-18T14:18:04Z</dcterms:created>
  <dcterms:modified xsi:type="dcterms:W3CDTF">2026-09-06T05:42:49Z</dcterms:modified>
</cp:coreProperties>
</file>