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96"/>
  </p:notesMasterIdLst>
  <p:sldIdLst>
    <p:sldId id="256" r:id="rId2"/>
    <p:sldId id="257" r:id="rId3"/>
    <p:sldId id="258" r:id="rId4"/>
    <p:sldId id="259" r:id="rId5"/>
    <p:sldId id="260" r:id="rId6"/>
    <p:sldId id="261" r:id="rId7"/>
    <p:sldId id="262" r:id="rId8"/>
    <p:sldId id="263" r:id="rId9"/>
    <p:sldId id="264" r:id="rId10"/>
    <p:sldId id="352" r:id="rId11"/>
    <p:sldId id="267" r:id="rId12"/>
    <p:sldId id="268" r:id="rId13"/>
    <p:sldId id="269" r:id="rId14"/>
    <p:sldId id="270" r:id="rId15"/>
    <p:sldId id="271" r:id="rId16"/>
    <p:sldId id="272" r:id="rId17"/>
    <p:sldId id="273" r:id="rId18"/>
    <p:sldId id="274" r:id="rId19"/>
    <p:sldId id="275" r:id="rId20"/>
    <p:sldId id="276" r:id="rId21"/>
    <p:sldId id="353"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8" r:id="rId92"/>
    <p:sldId id="349" r:id="rId93"/>
    <p:sldId id="350" r:id="rId94"/>
    <p:sldId id="351" r:id="rId95"/>
  </p:sldIdLst>
  <p:sldSz cx="12192000" cy="6858000"/>
  <p:notesSz cx="6858000" cy="12192000"/>
  <p:embeddedFontLst>
    <p:embeddedFont>
      <p:font typeface="GE SS Two Light" panose="020A0503020102020204" pitchFamily="18" charset="-78"/>
      <p:regular r:id="rId97"/>
    </p:embeddedFont>
    <p:embeddedFont>
      <p:font typeface="WinSoft Pro Medium" panose="020B0600060200000000" pitchFamily="34" charset="-78"/>
      <p:regular r:id="rId9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5" d="100"/>
          <a:sy n="85" d="100"/>
        </p:scale>
        <p:origin x="56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2.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2442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sv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0.svg"/><Relationship Id="rId4" Type="http://schemas.openxmlformats.org/officeDocument/2006/relationships/image" Target="../media/image29.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s>
</file>

<file path=ppt/slides/_rels/slide19.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3.svg"/><Relationship Id="rId4" Type="http://schemas.openxmlformats.org/officeDocument/2006/relationships/image" Target="../media/image42.sv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9.svg"/><Relationship Id="rId5" Type="http://schemas.openxmlformats.org/officeDocument/2006/relationships/image" Target="../media/image48.svg"/><Relationship Id="rId4" Type="http://schemas.openxmlformats.org/officeDocument/2006/relationships/image" Target="../media/image47.sv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6.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5.svg"/><Relationship Id="rId5" Type="http://schemas.openxmlformats.org/officeDocument/2006/relationships/image" Target="../media/image54.sv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2.png"/><Relationship Id="rId7" Type="http://schemas.openxmlformats.org/officeDocument/2006/relationships/image" Target="../media/image60.sv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2.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5.svg"/><Relationship Id="rId4" Type="http://schemas.openxmlformats.org/officeDocument/2006/relationships/image" Target="../media/image64.svg"/></Relationships>
</file>

<file path=ppt/slides/_rels/slide30.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67.svg"/><Relationship Id="rId4" Type="http://schemas.openxmlformats.org/officeDocument/2006/relationships/image" Target="../media/image66.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70.svg"/><Relationship Id="rId4" Type="http://schemas.openxmlformats.org/officeDocument/2006/relationships/image" Target="../media/image69.svg"/></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77.svg"/><Relationship Id="rId4" Type="http://schemas.openxmlformats.org/officeDocument/2006/relationships/image" Target="../media/image76.sv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79.svg"/><Relationship Id="rId7" Type="http://schemas.openxmlformats.org/officeDocument/2006/relationships/image" Target="../media/image83.sv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82.svg"/><Relationship Id="rId5" Type="http://schemas.openxmlformats.org/officeDocument/2006/relationships/image" Target="../media/image81.svg"/><Relationship Id="rId4" Type="http://schemas.openxmlformats.org/officeDocument/2006/relationships/image" Target="../media/image80.svg"/><Relationship Id="rId9" Type="http://schemas.openxmlformats.org/officeDocument/2006/relationships/image" Target="../media/image84.svg"/></Relationships>
</file>

<file path=ppt/slides/_rels/slide44.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85.svg"/><Relationship Id="rId7" Type="http://schemas.openxmlformats.org/officeDocument/2006/relationships/image" Target="../media/image89.sv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88.svg"/><Relationship Id="rId5" Type="http://schemas.openxmlformats.org/officeDocument/2006/relationships/image" Target="../media/image87.svg"/><Relationship Id="rId4" Type="http://schemas.openxmlformats.org/officeDocument/2006/relationships/image" Target="../media/image86.svg"/></Relationships>
</file>

<file path=ppt/slides/_rels/slide4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47.xml.rels><?xml version="1.0" encoding="UTF-8" standalone="yes"?>
<Relationships xmlns="http://schemas.openxmlformats.org/package/2006/relationships"><Relationship Id="rId8" Type="http://schemas.openxmlformats.org/officeDocument/2006/relationships/image" Target="../media/image99.svg"/><Relationship Id="rId3" Type="http://schemas.openxmlformats.org/officeDocument/2006/relationships/image" Target="../media/image94.svg"/><Relationship Id="rId7" Type="http://schemas.openxmlformats.org/officeDocument/2006/relationships/image" Target="../media/image98.sv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97.svg"/><Relationship Id="rId5" Type="http://schemas.openxmlformats.org/officeDocument/2006/relationships/image" Target="../media/image96.svg"/><Relationship Id="rId4" Type="http://schemas.openxmlformats.org/officeDocument/2006/relationships/image" Target="../media/image95.svg"/><Relationship Id="rId9" Type="http://schemas.openxmlformats.org/officeDocument/2006/relationships/image" Target="../media/image100.sv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5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107.svg"/><Relationship Id="rId3" Type="http://schemas.openxmlformats.org/officeDocument/2006/relationships/image" Target="../media/image2.png"/><Relationship Id="rId7" Type="http://schemas.openxmlformats.org/officeDocument/2006/relationships/image" Target="../media/image106.sv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05.svg"/><Relationship Id="rId5" Type="http://schemas.openxmlformats.org/officeDocument/2006/relationships/image" Target="../media/image104.svg"/><Relationship Id="rId4" Type="http://schemas.openxmlformats.org/officeDocument/2006/relationships/image" Target="../media/image103.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108.svg"/><Relationship Id="rId7" Type="http://schemas.openxmlformats.org/officeDocument/2006/relationships/image" Target="../media/image112.sv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11.svg"/><Relationship Id="rId5" Type="http://schemas.openxmlformats.org/officeDocument/2006/relationships/image" Target="../media/image110.svg"/><Relationship Id="rId4" Type="http://schemas.openxmlformats.org/officeDocument/2006/relationships/image" Target="../media/image109.svg"/></Relationships>
</file>

<file path=ppt/slides/_rels/slide57.xml.rels><?xml version="1.0" encoding="UTF-8" standalone="yes"?>
<Relationships xmlns="http://schemas.openxmlformats.org/package/2006/relationships"><Relationship Id="rId3" Type="http://schemas.openxmlformats.org/officeDocument/2006/relationships/image" Target="../media/image114.sv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5.svg"/><Relationship Id="rId7" Type="http://schemas.openxmlformats.org/officeDocument/2006/relationships/image" Target="../media/image118.sv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17.svg"/><Relationship Id="rId5" Type="http://schemas.openxmlformats.org/officeDocument/2006/relationships/image" Target="../media/image90.svg"/><Relationship Id="rId4" Type="http://schemas.openxmlformats.org/officeDocument/2006/relationships/image" Target="../media/image116.sv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123.svg"/><Relationship Id="rId4" Type="http://schemas.openxmlformats.org/officeDocument/2006/relationships/image" Target="../media/image122.png"/></Relationships>
</file>

<file path=ppt/slides/_rels/slide68.xml.rels><?xml version="1.0" encoding="UTF-8" standalone="yes"?>
<Relationships xmlns="http://schemas.openxmlformats.org/package/2006/relationships"><Relationship Id="rId3" Type="http://schemas.openxmlformats.org/officeDocument/2006/relationships/image" Target="../media/image124.svg"/><Relationship Id="rId7" Type="http://schemas.openxmlformats.org/officeDocument/2006/relationships/image" Target="../media/image128.sv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127.svg"/><Relationship Id="rId5" Type="http://schemas.openxmlformats.org/officeDocument/2006/relationships/image" Target="../media/image126.svg"/><Relationship Id="rId4" Type="http://schemas.openxmlformats.org/officeDocument/2006/relationships/image" Target="../media/image125.svg"/></Relationships>
</file>

<file path=ppt/slides/_rels/slide69.xml.rels><?xml version="1.0" encoding="UTF-8" standalone="yes"?>
<Relationships xmlns="http://schemas.openxmlformats.org/package/2006/relationships"><Relationship Id="rId8" Type="http://schemas.openxmlformats.org/officeDocument/2006/relationships/image" Target="../media/image131.svg"/><Relationship Id="rId3" Type="http://schemas.openxmlformats.org/officeDocument/2006/relationships/image" Target="../media/image117.svg"/><Relationship Id="rId7" Type="http://schemas.openxmlformats.org/officeDocument/2006/relationships/image" Target="../media/image115.sv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130.svg"/><Relationship Id="rId5" Type="http://schemas.openxmlformats.org/officeDocument/2006/relationships/image" Target="../media/image87.svg"/><Relationship Id="rId4" Type="http://schemas.openxmlformats.org/officeDocument/2006/relationships/image" Target="../media/image129.svg"/><Relationship Id="rId9" Type="http://schemas.openxmlformats.org/officeDocument/2006/relationships/image" Target="../media/image132.svg"/></Relationships>
</file>

<file path=ppt/slides/_rels/slide70.xml.rels><?xml version="1.0" encoding="UTF-8" standalone="yes"?>
<Relationships xmlns="http://schemas.openxmlformats.org/package/2006/relationships"><Relationship Id="rId3" Type="http://schemas.openxmlformats.org/officeDocument/2006/relationships/image" Target="../media/image133.sv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136.svg"/><Relationship Id="rId5" Type="http://schemas.openxmlformats.org/officeDocument/2006/relationships/image" Target="../media/image135.svg"/><Relationship Id="rId4" Type="http://schemas.openxmlformats.org/officeDocument/2006/relationships/image" Target="../media/image134.sv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72.xml.rels><?xml version="1.0" encoding="UTF-8" standalone="yes"?>
<Relationships xmlns="http://schemas.openxmlformats.org/package/2006/relationships"><Relationship Id="rId3" Type="http://schemas.openxmlformats.org/officeDocument/2006/relationships/image" Target="../media/image138.sv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141.svg"/><Relationship Id="rId5" Type="http://schemas.openxmlformats.org/officeDocument/2006/relationships/image" Target="../media/image140.svg"/><Relationship Id="rId4" Type="http://schemas.openxmlformats.org/officeDocument/2006/relationships/image" Target="../media/image139.sv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142.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7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144.png"/></Relationships>
</file>

<file path=ppt/slides/_rels/slide7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46.sv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147.pn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80.xml.rels><?xml version="1.0" encoding="UTF-8" standalone="yes"?>
<Relationships xmlns="http://schemas.openxmlformats.org/package/2006/relationships"><Relationship Id="rId3" Type="http://schemas.openxmlformats.org/officeDocument/2006/relationships/image" Target="../media/image149.sv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82.xml.rels><?xml version="1.0" encoding="UTF-8" standalone="yes"?>
<Relationships xmlns="http://schemas.openxmlformats.org/package/2006/relationships"><Relationship Id="rId3" Type="http://schemas.openxmlformats.org/officeDocument/2006/relationships/image" Target="../media/image151.sv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154.svg"/><Relationship Id="rId5" Type="http://schemas.openxmlformats.org/officeDocument/2006/relationships/image" Target="../media/image153.svg"/><Relationship Id="rId4" Type="http://schemas.openxmlformats.org/officeDocument/2006/relationships/image" Target="../media/image152.sv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155.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156.png"/></Relationships>
</file>

<file path=ppt/slides/_rels/slide85.xml.rels><?xml version="1.0" encoding="UTF-8" standalone="yes"?>
<Relationships xmlns="http://schemas.openxmlformats.org/package/2006/relationships"><Relationship Id="rId3" Type="http://schemas.openxmlformats.org/officeDocument/2006/relationships/image" Target="../media/image157.sv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158.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159.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60.svg"/><Relationship Id="rId7" Type="http://schemas.openxmlformats.org/officeDocument/2006/relationships/image" Target="../media/image164.svg"/><Relationship Id="rId2" Type="http://schemas.openxmlformats.org/officeDocument/2006/relationships/notesSlide" Target="../notesSlides/notesSlide90.xml"/><Relationship Id="rId1" Type="http://schemas.openxmlformats.org/officeDocument/2006/relationships/slideLayout" Target="../slideLayouts/slideLayout2.xml"/><Relationship Id="rId6" Type="http://schemas.openxmlformats.org/officeDocument/2006/relationships/image" Target="../media/image163.svg"/><Relationship Id="rId5" Type="http://schemas.openxmlformats.org/officeDocument/2006/relationships/image" Target="../media/image162.svg"/><Relationship Id="rId4" Type="http://schemas.openxmlformats.org/officeDocument/2006/relationships/image" Target="../media/image161.svg"/></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165.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752859" y="1841500"/>
            <a:ext cx="3174921" cy="3175000"/>
          </a:xfrm>
          <a:prstGeom prst="rect">
            <a:avLst/>
          </a:prstGeom>
        </p:spPr>
      </p:pic>
      <p:sp>
        <p:nvSpPr>
          <p:cNvPr id="4" name="Text 0"/>
          <p:cNvSpPr/>
          <p:nvPr/>
        </p:nvSpPr>
        <p:spPr>
          <a:xfrm>
            <a:off x="631908" y="1817688"/>
            <a:ext cx="6355993" cy="742355"/>
          </a:xfrm>
          <a:prstGeom prst="rect">
            <a:avLst/>
          </a:prstGeom>
          <a:noFill/>
          <a:ln/>
        </p:spPr>
        <p:txBody>
          <a:bodyPr wrap="none" lIns="0" tIns="0" rIns="0" bIns="0" rtlCol="0" anchor="t"/>
          <a:lstStyle/>
          <a:p>
            <a:pPr marL="0" indent="0" algn="ctr" rtl="1">
              <a:lnSpc>
                <a:spcPct val="104000"/>
              </a:lnSpc>
              <a:buNone/>
            </a:pPr>
            <a:r>
              <a:rPr lang="ar-SA" altLang="en-US" sz="6000" dirty="0">
                <a:solidFill>
                  <a:srgbClr val="2E3C4E"/>
                </a:solidFill>
                <a:latin typeface="GE SS Two Light" pitchFamily="34" charset="0"/>
                <a:ea typeface="GE SS Two Light" pitchFamily="34" charset="-122"/>
                <a:cs typeface="GE SS Two Light" pitchFamily="34" charset="-120"/>
              </a:rPr>
              <a:t>تدريب المدربين</a:t>
            </a:r>
            <a:endParaRPr lang="ar-SA" sz="6000" dirty="0"/>
          </a:p>
        </p:txBody>
      </p:sp>
      <p:sp>
        <p:nvSpPr>
          <p:cNvPr id="5" name="Text 1"/>
          <p:cNvSpPr/>
          <p:nvPr/>
        </p:nvSpPr>
        <p:spPr>
          <a:xfrm>
            <a:off x="631908" y="3598267"/>
            <a:ext cx="6355993" cy="742355"/>
          </a:xfrm>
          <a:prstGeom prst="rect">
            <a:avLst/>
          </a:prstGeom>
          <a:noFill/>
          <a:ln/>
        </p:spPr>
        <p:txBody>
          <a:bodyPr wrap="square" lIns="0" tIns="0" rIns="0" bIns="0" rtlCol="0" anchor="t">
            <a:noAutofit/>
          </a:bodyPr>
          <a:lstStyle/>
          <a:p>
            <a:pPr marL="0" indent="0" algn="ct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وحدة التدريب الذاتي: تيسير الجلسات التدريبية وتعليم الكبار</a:t>
            </a:r>
            <a:endParaRPr lang="ar-SA"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39756"/>
            <a:ext cx="12191695" cy="2252869"/>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pic>
        <p:nvPicPr>
          <p:cNvPr id="3" name="Image 1" descr="preencoded.png"/>
          <p:cNvPicPr>
            <a:picLocks noChangeAspect="1"/>
          </p:cNvPicPr>
          <p:nvPr/>
        </p:nvPicPr>
        <p:blipFill>
          <a:blip r:embed="rId4"/>
          <a:stretch>
            <a:fillRect/>
          </a:stretch>
        </p:blipFill>
        <p:spPr>
          <a:xfrm>
            <a:off x="5317198" y="101501"/>
            <a:ext cx="1557299" cy="2336006"/>
          </a:xfrm>
          <a:prstGeom prst="rect">
            <a:avLst/>
          </a:prstGeom>
        </p:spPr>
      </p:pic>
      <p:sp>
        <p:nvSpPr>
          <p:cNvPr id="4" name="Text 0"/>
          <p:cNvSpPr/>
          <p:nvPr/>
        </p:nvSpPr>
        <p:spPr>
          <a:xfrm>
            <a:off x="655031" y="2416000"/>
            <a:ext cx="10927878" cy="1131590"/>
          </a:xfrm>
          <a:prstGeom prst="rect">
            <a:avLst/>
          </a:prstGeom>
          <a:noFill/>
          <a:ln/>
        </p:spPr>
        <p:txBody>
          <a:bodyPr wrap="square" lIns="0" tIns="0" rIns="0" bIns="0" rtlCol="0" anchor="t">
            <a:noAutofit/>
          </a:bodyPr>
          <a:lstStyle/>
          <a:p>
            <a:pPr marL="0" indent="0" algn="just" rtl="1">
              <a:lnSpc>
                <a:spcPct val="127000"/>
              </a:lnSpc>
              <a:spcAft>
                <a:spcPts val="1600"/>
              </a:spcAft>
              <a:buNone/>
            </a:pPr>
            <a:r>
              <a:rPr lang="ar-SA" altLang="en-US" sz="2400" dirty="0">
                <a:solidFill>
                  <a:srgbClr val="384653"/>
                </a:solidFill>
                <a:latin typeface="WinSoft Pro Medium" pitchFamily="34" charset="0"/>
                <a:ea typeface="WinSoft Pro Medium" pitchFamily="34" charset="-122"/>
                <a:cs typeface="WinSoft Pro Medium" pitchFamily="34" charset="-120"/>
              </a:rPr>
              <a:t>بدصُمم هذا الدليل لتمكين المتدرب من اكتساب المعارف والمهارات والكفايات الأساسية في مجال تدريب المدربين من خلال التعلّم الذاتي، وبما ينسجم مع مبادئ تعليم الكبار والتعلّم المبني على الكفايات، وفق منهجية تصميم النظم التعليمية Training/Instructional System Design (T/ISD).</a:t>
            </a:r>
            <a:endParaRPr lang="ar-SA" sz="2400" dirty="0"/>
          </a:p>
          <a:p>
            <a:pPr marL="0" indent="0" algn="just" rtl="1">
              <a:lnSpc>
                <a:spcPct val="12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ويوفر الدليل: </a:t>
            </a:r>
            <a:endParaRPr lang="ar-SA" sz="2400" dirty="0"/>
          </a:p>
        </p:txBody>
      </p:sp>
      <p:sp>
        <p:nvSpPr>
          <p:cNvPr id="5" name="Shape 1"/>
          <p:cNvSpPr/>
          <p:nvPr/>
        </p:nvSpPr>
        <p:spPr>
          <a:xfrm>
            <a:off x="8038998" y="4676775"/>
            <a:ext cx="3520788" cy="1545034"/>
          </a:xfrm>
          <a:prstGeom prst="roundRect">
            <a:avLst>
              <a:gd name="adj" fmla="val 19720"/>
            </a:avLst>
          </a:prstGeom>
          <a:solidFill>
            <a:srgbClr val="00AEEF"/>
          </a:solidFill>
          <a:ln w="6350">
            <a:solidFill>
              <a:srgbClr val="00AEEF"/>
            </a:solidFill>
            <a:prstDash val="solid"/>
          </a:ln>
        </p:spPr>
      </p:sp>
      <p:sp>
        <p:nvSpPr>
          <p:cNvPr id="6" name="Shape 2"/>
          <p:cNvSpPr/>
          <p:nvPr/>
        </p:nvSpPr>
        <p:spPr>
          <a:xfrm>
            <a:off x="10741054" y="4886226"/>
            <a:ext cx="609287" cy="609302"/>
          </a:xfrm>
          <a:prstGeom prst="ellipse">
            <a:avLst/>
          </a:prstGeom>
          <a:solidFill>
            <a:srgbClr val="00AEEF"/>
          </a:solidFill>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08630" y="5053707"/>
            <a:ext cx="274135" cy="274141"/>
          </a:xfrm>
          <a:prstGeom prst="rect">
            <a:avLst/>
          </a:prstGeom>
        </p:spPr>
      </p:pic>
      <p:sp>
        <p:nvSpPr>
          <p:cNvPr id="8" name="Text 3"/>
          <p:cNvSpPr/>
          <p:nvPr/>
        </p:nvSpPr>
        <p:spPr>
          <a:xfrm>
            <a:off x="8248444" y="5585525"/>
            <a:ext cx="3101897"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محتوى علمي</a:t>
            </a:r>
            <a:endParaRPr lang="ar-SA" sz="2800" dirty="0">
              <a:solidFill>
                <a:schemeClr val="bg1"/>
              </a:solidFill>
            </a:endParaRPr>
          </a:p>
        </p:txBody>
      </p:sp>
      <p:sp>
        <p:nvSpPr>
          <p:cNvPr id="9" name="Shape 4"/>
          <p:cNvSpPr/>
          <p:nvPr/>
        </p:nvSpPr>
        <p:spPr>
          <a:xfrm>
            <a:off x="4335453" y="4676775"/>
            <a:ext cx="3520788" cy="1545034"/>
          </a:xfrm>
          <a:prstGeom prst="roundRect">
            <a:avLst>
              <a:gd name="adj" fmla="val 19720"/>
            </a:avLst>
          </a:prstGeom>
          <a:solidFill>
            <a:srgbClr val="00AEEF"/>
          </a:solidFill>
          <a:ln w="6350">
            <a:solidFill>
              <a:srgbClr val="00AEEF"/>
            </a:solidFill>
            <a:prstDash val="solid"/>
          </a:ln>
        </p:spPr>
      </p:sp>
      <p:sp>
        <p:nvSpPr>
          <p:cNvPr id="10" name="Shape 5"/>
          <p:cNvSpPr/>
          <p:nvPr/>
        </p:nvSpPr>
        <p:spPr>
          <a:xfrm>
            <a:off x="7037509" y="4886226"/>
            <a:ext cx="609287" cy="609302"/>
          </a:xfrm>
          <a:prstGeom prst="ellipse">
            <a:avLst/>
          </a:prstGeom>
          <a:solidFill>
            <a:srgbClr val="00AEEF"/>
          </a:solidFill>
          <a:ln/>
        </p:spPr>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05085" y="5053707"/>
            <a:ext cx="274135" cy="274141"/>
          </a:xfrm>
          <a:prstGeom prst="rect">
            <a:avLst/>
          </a:prstGeom>
        </p:spPr>
      </p:pic>
      <p:sp>
        <p:nvSpPr>
          <p:cNvPr id="12" name="Text 6"/>
          <p:cNvSpPr/>
          <p:nvPr/>
        </p:nvSpPr>
        <p:spPr>
          <a:xfrm>
            <a:off x="4544899" y="5585525"/>
            <a:ext cx="3101897"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أنشطة تطبيقية</a:t>
            </a:r>
            <a:endParaRPr lang="ar-SA" sz="2800" dirty="0">
              <a:solidFill>
                <a:schemeClr val="bg1"/>
              </a:solidFill>
            </a:endParaRPr>
          </a:p>
        </p:txBody>
      </p:sp>
      <p:sp>
        <p:nvSpPr>
          <p:cNvPr id="13" name="Shape 7"/>
          <p:cNvSpPr/>
          <p:nvPr/>
        </p:nvSpPr>
        <p:spPr>
          <a:xfrm>
            <a:off x="631908" y="4676775"/>
            <a:ext cx="3520788" cy="1545034"/>
          </a:xfrm>
          <a:prstGeom prst="roundRect">
            <a:avLst>
              <a:gd name="adj" fmla="val 19720"/>
            </a:avLst>
          </a:prstGeom>
          <a:solidFill>
            <a:srgbClr val="00AEEF"/>
          </a:solidFill>
          <a:ln w="6350">
            <a:solidFill>
              <a:srgbClr val="00AEEF"/>
            </a:solidFill>
            <a:prstDash val="solid"/>
          </a:ln>
        </p:spPr>
      </p:sp>
      <p:sp>
        <p:nvSpPr>
          <p:cNvPr id="14" name="Shape 8"/>
          <p:cNvSpPr/>
          <p:nvPr/>
        </p:nvSpPr>
        <p:spPr>
          <a:xfrm>
            <a:off x="3333964" y="4886226"/>
            <a:ext cx="609287" cy="609302"/>
          </a:xfrm>
          <a:prstGeom prst="ellipse">
            <a:avLst/>
          </a:prstGeom>
          <a:solidFill>
            <a:srgbClr val="00AEEF"/>
          </a:solidFill>
          <a:ln/>
        </p:spPr>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01541" y="5053707"/>
            <a:ext cx="274135" cy="274141"/>
          </a:xfrm>
          <a:prstGeom prst="rect">
            <a:avLst/>
          </a:prstGeom>
        </p:spPr>
      </p:pic>
      <p:sp>
        <p:nvSpPr>
          <p:cNvPr id="16" name="Text 9"/>
          <p:cNvSpPr/>
          <p:nvPr/>
        </p:nvSpPr>
        <p:spPr>
          <a:xfrm>
            <a:off x="841354" y="5585525"/>
            <a:ext cx="3101897"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أدوات تقييم</a:t>
            </a:r>
            <a:endParaRPr lang="ar-SA" sz="28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31908" y="77916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مقدمة</a:t>
            </a:r>
            <a:endParaRPr lang="ar-SA" sz="4650" dirty="0"/>
          </a:p>
        </p:txBody>
      </p:sp>
      <p:sp>
        <p:nvSpPr>
          <p:cNvPr id="3" name="Text 1"/>
          <p:cNvSpPr/>
          <p:nvPr/>
        </p:nvSpPr>
        <p:spPr>
          <a:xfrm>
            <a:off x="631908" y="1696279"/>
            <a:ext cx="10897483" cy="720605"/>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صُممت هذه الوحدة لمساعدة المدرب على تطوير مهارات تيسير الجلسات التدريبية مع المتعلمين الكبار. وتنطلق من مواقف وتحديات تدريبية واقعية، ثم تربطها بالمعرفة والمبادئ التي تساعد على فهم الموقف واختيار الاستجابة المناسبة.</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95643" y="2949079"/>
            <a:ext cx="564144" cy="564158"/>
          </a:xfrm>
          <a:prstGeom prst="rect">
            <a:avLst/>
          </a:prstGeom>
        </p:spPr>
      </p:pic>
      <p:sp>
        <p:nvSpPr>
          <p:cNvPr id="5" name="Text 2"/>
          <p:cNvSpPr/>
          <p:nvPr/>
        </p:nvSpPr>
        <p:spPr>
          <a:xfrm>
            <a:off x="8105275" y="2949079"/>
            <a:ext cx="260829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افتتاح الجلسة</a:t>
            </a:r>
            <a:endParaRPr lang="ar-SA" sz="23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59059" y="2949079"/>
            <a:ext cx="564144" cy="564158"/>
          </a:xfrm>
          <a:prstGeom prst="rect">
            <a:avLst/>
          </a:prstGeom>
        </p:spPr>
      </p:pic>
      <p:sp>
        <p:nvSpPr>
          <p:cNvPr id="7" name="Text 3"/>
          <p:cNvSpPr/>
          <p:nvPr/>
        </p:nvSpPr>
        <p:spPr>
          <a:xfrm>
            <a:off x="4368591" y="2949079"/>
            <a:ext cx="2608396"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بناء بيئة آمنة وتشاركية</a:t>
            </a:r>
            <a:endParaRPr lang="ar-SA" sz="23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22376" y="2949079"/>
            <a:ext cx="564144" cy="564158"/>
          </a:xfrm>
          <a:prstGeom prst="rect">
            <a:avLst/>
          </a:prstGeom>
        </p:spPr>
      </p:pic>
      <p:sp>
        <p:nvSpPr>
          <p:cNvPr id="9" name="Text 4"/>
          <p:cNvSpPr/>
          <p:nvPr/>
        </p:nvSpPr>
        <p:spPr>
          <a:xfrm>
            <a:off x="632008" y="2949079"/>
            <a:ext cx="2608296"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الاستماع وطرح الأسئلة</a:t>
            </a:r>
            <a:endParaRPr lang="ar-SA" sz="23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95643" y="4142780"/>
            <a:ext cx="564144" cy="564158"/>
          </a:xfrm>
          <a:prstGeom prst="rect">
            <a:avLst/>
          </a:prstGeom>
        </p:spPr>
      </p:pic>
      <p:sp>
        <p:nvSpPr>
          <p:cNvPr id="11" name="Text 5"/>
          <p:cNvSpPr/>
          <p:nvPr/>
        </p:nvSpPr>
        <p:spPr>
          <a:xfrm>
            <a:off x="8105275" y="4142780"/>
            <a:ext cx="2608296"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إدارة المجموعة والخلافات</a:t>
            </a:r>
            <a:endParaRPr lang="ar-SA" sz="23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59059" y="4142780"/>
            <a:ext cx="564144" cy="564158"/>
          </a:xfrm>
          <a:prstGeom prst="rect">
            <a:avLst/>
          </a:prstGeom>
        </p:spPr>
      </p:pic>
      <p:sp>
        <p:nvSpPr>
          <p:cNvPr id="13" name="Text 6"/>
          <p:cNvSpPr/>
          <p:nvPr/>
        </p:nvSpPr>
        <p:spPr>
          <a:xfrm>
            <a:off x="4368591" y="4142780"/>
            <a:ext cx="260839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التغذية الراجعة</a:t>
            </a:r>
            <a:endParaRPr lang="ar-SA" sz="2300" dirty="0"/>
          </a:p>
        </p:txBody>
      </p:sp>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522376" y="4142780"/>
            <a:ext cx="564144" cy="564158"/>
          </a:xfrm>
          <a:prstGeom prst="rect">
            <a:avLst/>
          </a:prstGeom>
        </p:spPr>
      </p:pic>
      <p:sp>
        <p:nvSpPr>
          <p:cNvPr id="15" name="Text 7"/>
          <p:cNvSpPr/>
          <p:nvPr/>
        </p:nvSpPr>
        <p:spPr>
          <a:xfrm>
            <a:off x="632008" y="4142780"/>
            <a:ext cx="260829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إعطاء التعليمات</a:t>
            </a:r>
            <a:endParaRPr lang="ar-SA" sz="2300" dirty="0"/>
          </a:p>
        </p:txBody>
      </p:sp>
      <p:pic>
        <p:nvPicPr>
          <p:cNvPr id="16"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995643" y="5336480"/>
            <a:ext cx="564144" cy="564158"/>
          </a:xfrm>
          <a:prstGeom prst="rect">
            <a:avLst/>
          </a:prstGeom>
        </p:spPr>
      </p:pic>
      <p:sp>
        <p:nvSpPr>
          <p:cNvPr id="17" name="Text 8"/>
          <p:cNvSpPr/>
          <p:nvPr/>
        </p:nvSpPr>
        <p:spPr>
          <a:xfrm>
            <a:off x="8105275" y="5336480"/>
            <a:ext cx="2608296"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قراءة المجموعة والتكيف معها</a:t>
            </a:r>
            <a:endParaRPr lang="ar-SA" sz="2300" dirty="0"/>
          </a:p>
        </p:txBody>
      </p:sp>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259059" y="5336480"/>
            <a:ext cx="564144" cy="564158"/>
          </a:xfrm>
          <a:prstGeom prst="rect">
            <a:avLst/>
          </a:prstGeom>
        </p:spPr>
      </p:pic>
      <p:sp>
        <p:nvSpPr>
          <p:cNvPr id="19" name="Text 9"/>
          <p:cNvSpPr/>
          <p:nvPr/>
        </p:nvSpPr>
        <p:spPr>
          <a:xfrm>
            <a:off x="4368591" y="5336480"/>
            <a:ext cx="260839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إدارة الوقت والطاقة</a:t>
            </a:r>
            <a:endParaRPr lang="ar-SA" sz="2300" dirty="0"/>
          </a:p>
        </p:txBody>
      </p:sp>
      <p:pic>
        <p:nvPicPr>
          <p:cNvPr id="20"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522376" y="5336480"/>
            <a:ext cx="564144" cy="564158"/>
          </a:xfrm>
          <a:prstGeom prst="rect">
            <a:avLst/>
          </a:prstGeom>
        </p:spPr>
      </p:pic>
      <p:sp>
        <p:nvSpPr>
          <p:cNvPr id="21" name="Text 10"/>
          <p:cNvSpPr/>
          <p:nvPr/>
        </p:nvSpPr>
        <p:spPr>
          <a:xfrm>
            <a:off x="632008" y="5336480"/>
            <a:ext cx="2608296"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إغلاق الجلسة وربط التعلم بالعمل</a:t>
            </a:r>
            <a:endParaRPr lang="ar-SA" sz="2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1908" y="640655"/>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طريقة استخدام الوحدة</a:t>
            </a:r>
            <a:endParaRPr lang="ar-SA" sz="3700" dirty="0"/>
          </a:p>
        </p:txBody>
      </p:sp>
      <p:pic>
        <p:nvPicPr>
          <p:cNvPr id="3" name="Image 0" descr="preencoded.png"/>
          <p:cNvPicPr>
            <a:picLocks noChangeAspect="1"/>
          </p:cNvPicPr>
          <p:nvPr/>
        </p:nvPicPr>
        <p:blipFill>
          <a:blip r:embed="rId3"/>
          <a:stretch>
            <a:fillRect/>
          </a:stretch>
        </p:blipFill>
        <p:spPr>
          <a:xfrm>
            <a:off x="11018165" y="1451173"/>
            <a:ext cx="541622" cy="952500"/>
          </a:xfrm>
          <a:prstGeom prst="rect">
            <a:avLst/>
          </a:prstGeom>
        </p:spPr>
      </p:pic>
      <p:sp>
        <p:nvSpPr>
          <p:cNvPr id="4" name="Text 1"/>
          <p:cNvSpPr/>
          <p:nvPr/>
        </p:nvSpPr>
        <p:spPr>
          <a:xfrm>
            <a:off x="631908" y="1631652"/>
            <a:ext cx="10241897"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ابدأ بالنشاط أولًا</a:t>
            </a:r>
            <a:endParaRPr lang="ar-SA" sz="2400" dirty="0"/>
          </a:p>
        </p:txBody>
      </p:sp>
      <p:sp>
        <p:nvSpPr>
          <p:cNvPr id="5" name="Text 2"/>
          <p:cNvSpPr/>
          <p:nvPr/>
        </p:nvSpPr>
        <p:spPr>
          <a:xfrm>
            <a:off x="631908" y="2054889"/>
            <a:ext cx="10241897" cy="259953"/>
          </a:xfrm>
          <a:prstGeom prst="rect">
            <a:avLst/>
          </a:prstGeom>
          <a:noFill/>
          <a:ln/>
        </p:spPr>
        <p:txBody>
          <a:bodyPr wrap="none" lIns="0" tIns="0" rIns="0" bIns="0" rtlCol="0" anchor="t"/>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ابدأ بكل قسم من خلال النشاط أو التحدي قبل قراءة المعرفة النظرية.</a:t>
            </a:r>
            <a:endParaRPr lang="ar-SA" sz="2000" dirty="0"/>
          </a:p>
        </p:txBody>
      </p:sp>
      <p:pic>
        <p:nvPicPr>
          <p:cNvPr id="6" name="Image 1" descr="preencoded.png"/>
          <p:cNvPicPr>
            <a:picLocks noChangeAspect="1"/>
          </p:cNvPicPr>
          <p:nvPr/>
        </p:nvPicPr>
        <p:blipFill>
          <a:blip r:embed="rId3"/>
          <a:stretch>
            <a:fillRect/>
          </a:stretch>
        </p:blipFill>
        <p:spPr>
          <a:xfrm>
            <a:off x="10747404" y="2678807"/>
            <a:ext cx="541622" cy="952500"/>
          </a:xfrm>
          <a:prstGeom prst="rect">
            <a:avLst/>
          </a:prstGeom>
        </p:spPr>
      </p:pic>
      <p:sp>
        <p:nvSpPr>
          <p:cNvPr id="7" name="Text 3"/>
          <p:cNvSpPr/>
          <p:nvPr/>
        </p:nvSpPr>
        <p:spPr>
          <a:xfrm>
            <a:off x="631908" y="2859286"/>
            <a:ext cx="9971136"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حلّل وقارن</a:t>
            </a:r>
            <a:endParaRPr lang="ar-SA" sz="2400" dirty="0"/>
          </a:p>
        </p:txBody>
      </p:sp>
      <p:sp>
        <p:nvSpPr>
          <p:cNvPr id="8" name="Text 4"/>
          <p:cNvSpPr/>
          <p:nvPr/>
        </p:nvSpPr>
        <p:spPr>
          <a:xfrm>
            <a:off x="631908" y="3282522"/>
            <a:ext cx="9971136" cy="259953"/>
          </a:xfrm>
          <a:prstGeom prst="rect">
            <a:avLst/>
          </a:prstGeom>
          <a:noFill/>
          <a:ln/>
        </p:spPr>
        <p:txBody>
          <a:bodyPr wrap="none" lIns="0" tIns="0" rIns="0" bIns="0" rtlCol="0" anchor="t"/>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حلّل الموقف بالاستناد إلى خبرتك، ثم قارنه بالمبادئ والممارسات الواردة في القسم.</a:t>
            </a:r>
            <a:endParaRPr lang="ar-SA" sz="2000" dirty="0"/>
          </a:p>
        </p:txBody>
      </p:sp>
      <p:pic>
        <p:nvPicPr>
          <p:cNvPr id="9" name="Image 2" descr="preencoded.png"/>
          <p:cNvPicPr>
            <a:picLocks noChangeAspect="1"/>
          </p:cNvPicPr>
          <p:nvPr/>
        </p:nvPicPr>
        <p:blipFill>
          <a:blip r:embed="rId3"/>
          <a:stretch>
            <a:fillRect/>
          </a:stretch>
        </p:blipFill>
        <p:spPr>
          <a:xfrm>
            <a:off x="10476543" y="3906441"/>
            <a:ext cx="541622" cy="952500"/>
          </a:xfrm>
          <a:prstGeom prst="rect">
            <a:avLst/>
          </a:prstGeom>
        </p:spPr>
      </p:pic>
      <p:sp>
        <p:nvSpPr>
          <p:cNvPr id="10" name="Text 5"/>
          <p:cNvSpPr/>
          <p:nvPr/>
        </p:nvSpPr>
        <p:spPr>
          <a:xfrm>
            <a:off x="631908" y="4086920"/>
            <a:ext cx="9700275"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طبّق واطلب تغذية راجعة</a:t>
            </a:r>
            <a:endParaRPr lang="ar-SA" sz="2400" dirty="0"/>
          </a:p>
        </p:txBody>
      </p:sp>
      <p:sp>
        <p:nvSpPr>
          <p:cNvPr id="11" name="Text 6"/>
          <p:cNvSpPr/>
          <p:nvPr/>
        </p:nvSpPr>
        <p:spPr>
          <a:xfrm>
            <a:off x="631908" y="4510156"/>
            <a:ext cx="9700275" cy="259953"/>
          </a:xfrm>
          <a:prstGeom prst="rect">
            <a:avLst/>
          </a:prstGeom>
          <a:noFill/>
          <a:ln/>
        </p:spPr>
        <p:txBody>
          <a:bodyPr wrap="none" lIns="0" tIns="0" rIns="0" bIns="0" rtlCol="0" anchor="t"/>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طبّق المهارة في موقف تدريبي قصير، واطلب تغذية راجعة تساعدك على تحسين الأداء.</a:t>
            </a:r>
            <a:endParaRPr lang="ar-SA" sz="2000" dirty="0"/>
          </a:p>
        </p:txBody>
      </p:sp>
      <p:pic>
        <p:nvPicPr>
          <p:cNvPr id="12" name="Image 3" descr="preencoded.png"/>
          <p:cNvPicPr>
            <a:picLocks noChangeAspect="1"/>
          </p:cNvPicPr>
          <p:nvPr/>
        </p:nvPicPr>
        <p:blipFill>
          <a:blip r:embed="rId3"/>
          <a:stretch>
            <a:fillRect/>
          </a:stretch>
        </p:blipFill>
        <p:spPr>
          <a:xfrm>
            <a:off x="10205782" y="5134074"/>
            <a:ext cx="541622" cy="952500"/>
          </a:xfrm>
          <a:prstGeom prst="rect">
            <a:avLst/>
          </a:prstGeom>
        </p:spPr>
      </p:pic>
      <p:sp>
        <p:nvSpPr>
          <p:cNvPr id="13" name="Text 7"/>
          <p:cNvSpPr/>
          <p:nvPr/>
        </p:nvSpPr>
        <p:spPr>
          <a:xfrm>
            <a:off x="631908" y="5314553"/>
            <a:ext cx="942951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اربط بالواقع</a:t>
            </a:r>
            <a:endParaRPr lang="ar-SA" sz="2400" dirty="0"/>
          </a:p>
        </p:txBody>
      </p:sp>
      <p:sp>
        <p:nvSpPr>
          <p:cNvPr id="14" name="Text 8"/>
          <p:cNvSpPr/>
          <p:nvPr/>
        </p:nvSpPr>
        <p:spPr>
          <a:xfrm>
            <a:off x="631908" y="5737790"/>
            <a:ext cx="9429514" cy="259953"/>
          </a:xfrm>
          <a:prstGeom prst="rect">
            <a:avLst/>
          </a:prstGeom>
          <a:noFill/>
          <a:ln/>
        </p:spPr>
        <p:txBody>
          <a:bodyPr wrap="none" lIns="0" tIns="0" rIns="0" bIns="0" rtlCol="0" anchor="t"/>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اربط كل مهارة بمواقف حقيقية من بيئة التدريب التي تعمل فيها.</a:t>
            </a:r>
            <a:endParaRPr lang="ar-S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31908" y="86151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مخرجات التعلم</a:t>
            </a:r>
            <a:endParaRPr lang="ar-SA" sz="4650" dirty="0"/>
          </a:p>
        </p:txBody>
      </p:sp>
      <p:sp>
        <p:nvSpPr>
          <p:cNvPr id="3" name="Text 1"/>
          <p:cNvSpPr/>
          <p:nvPr/>
        </p:nvSpPr>
        <p:spPr>
          <a:xfrm>
            <a:off x="22324" y="1961322"/>
            <a:ext cx="11507067" cy="402043"/>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بنهاية دراسة الوحدة وتطبيق أنشطتها، يُتوقع أن تكون قادرًا على:</a:t>
            </a:r>
            <a:endParaRPr lang="ar-SA" sz="2400" dirty="0"/>
          </a:p>
        </p:txBody>
      </p:sp>
      <p:sp>
        <p:nvSpPr>
          <p:cNvPr id="4" name="Shape 2"/>
          <p:cNvSpPr/>
          <p:nvPr/>
        </p:nvSpPr>
        <p:spPr>
          <a:xfrm>
            <a:off x="6208656" y="2670274"/>
            <a:ext cx="5351130" cy="1369715"/>
          </a:xfrm>
          <a:prstGeom prst="roundRect">
            <a:avLst>
              <a:gd name="adj" fmla="val 24715"/>
            </a:avLst>
          </a:prstGeom>
          <a:solidFill>
            <a:srgbClr val="FFFFFF"/>
          </a:solidFill>
          <a:ln w="25399">
            <a:solidFill>
              <a:srgbClr val="00AEEF"/>
            </a:solidFill>
            <a:prstDash val="solid"/>
          </a:ln>
        </p:spPr>
      </p:sp>
      <p:sp>
        <p:nvSpPr>
          <p:cNvPr id="5" name="Text 3"/>
          <p:cNvSpPr/>
          <p:nvPr/>
        </p:nvSpPr>
        <p:spPr>
          <a:xfrm>
            <a:off x="6459674" y="2921298"/>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افتتاح الجلسة</a:t>
            </a:r>
            <a:endParaRPr lang="ar-SA" sz="2800" dirty="0"/>
          </a:p>
        </p:txBody>
      </p:sp>
      <p:sp>
        <p:nvSpPr>
          <p:cNvPr id="6" name="Text 4"/>
          <p:cNvSpPr/>
          <p:nvPr/>
        </p:nvSpPr>
        <p:spPr>
          <a:xfrm>
            <a:off x="6459674" y="3401305"/>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افتتاح الجلسة وتأطيرها بما يوضح الغاية والتوقعات وطريقة العمل.</a:t>
            </a:r>
            <a:endParaRPr lang="ar-SA" sz="2000" dirty="0"/>
          </a:p>
        </p:txBody>
      </p:sp>
      <p:sp>
        <p:nvSpPr>
          <p:cNvPr id="7" name="Shape 5"/>
          <p:cNvSpPr/>
          <p:nvPr/>
        </p:nvSpPr>
        <p:spPr>
          <a:xfrm>
            <a:off x="631908" y="2670274"/>
            <a:ext cx="5351130" cy="1369715"/>
          </a:xfrm>
          <a:prstGeom prst="roundRect">
            <a:avLst>
              <a:gd name="adj" fmla="val 24715"/>
            </a:avLst>
          </a:prstGeom>
          <a:solidFill>
            <a:srgbClr val="FFFFFF"/>
          </a:solidFill>
          <a:ln w="25399">
            <a:solidFill>
              <a:srgbClr val="00AEEF"/>
            </a:solidFill>
            <a:prstDash val="solid"/>
          </a:ln>
        </p:spPr>
      </p:sp>
      <p:sp>
        <p:nvSpPr>
          <p:cNvPr id="8" name="Text 6"/>
          <p:cNvSpPr/>
          <p:nvPr/>
        </p:nvSpPr>
        <p:spPr>
          <a:xfrm>
            <a:off x="882926" y="2921298"/>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بيئة التعلم</a:t>
            </a:r>
            <a:endParaRPr lang="ar-SA" sz="2800" dirty="0"/>
          </a:p>
        </p:txBody>
      </p:sp>
      <p:sp>
        <p:nvSpPr>
          <p:cNvPr id="9" name="Text 7"/>
          <p:cNvSpPr/>
          <p:nvPr/>
        </p:nvSpPr>
        <p:spPr>
          <a:xfrm>
            <a:off x="882926" y="3401305"/>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بناء بيئة تعلم آمنة وشاملة وتشاركية.</a:t>
            </a:r>
            <a:endParaRPr lang="ar-SA" sz="2000" dirty="0"/>
          </a:p>
        </p:txBody>
      </p:sp>
      <p:sp>
        <p:nvSpPr>
          <p:cNvPr id="10" name="Shape 8"/>
          <p:cNvSpPr/>
          <p:nvPr/>
        </p:nvSpPr>
        <p:spPr>
          <a:xfrm>
            <a:off x="6208656" y="4265613"/>
            <a:ext cx="5351130" cy="1730871"/>
          </a:xfrm>
          <a:prstGeom prst="roundRect">
            <a:avLst>
              <a:gd name="adj" fmla="val 19558"/>
            </a:avLst>
          </a:prstGeom>
          <a:solidFill>
            <a:srgbClr val="FFFFFF"/>
          </a:solidFill>
          <a:ln w="25399">
            <a:solidFill>
              <a:srgbClr val="00AEEF"/>
            </a:solidFill>
            <a:prstDash val="solid"/>
          </a:ln>
        </p:spPr>
      </p:sp>
      <p:sp>
        <p:nvSpPr>
          <p:cNvPr id="11" name="Text 9"/>
          <p:cNvSpPr/>
          <p:nvPr/>
        </p:nvSpPr>
        <p:spPr>
          <a:xfrm>
            <a:off x="6459674" y="4516636"/>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الاستماع الفعال</a:t>
            </a:r>
            <a:endParaRPr lang="ar-SA" sz="2800" dirty="0"/>
          </a:p>
        </p:txBody>
      </p:sp>
      <p:sp>
        <p:nvSpPr>
          <p:cNvPr id="12" name="Text 10"/>
          <p:cNvSpPr/>
          <p:nvPr/>
        </p:nvSpPr>
        <p:spPr>
          <a:xfrm>
            <a:off x="6459674" y="4996644"/>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استخدام الاستماع الفعال وإعادة الصياغة والتلخيص.</a:t>
            </a:r>
            <a:endParaRPr lang="ar-SA" sz="2000" dirty="0"/>
          </a:p>
        </p:txBody>
      </p:sp>
      <p:sp>
        <p:nvSpPr>
          <p:cNvPr id="13" name="Shape 11"/>
          <p:cNvSpPr/>
          <p:nvPr/>
        </p:nvSpPr>
        <p:spPr>
          <a:xfrm>
            <a:off x="631908" y="4265613"/>
            <a:ext cx="5351130" cy="1730871"/>
          </a:xfrm>
          <a:prstGeom prst="roundRect">
            <a:avLst>
              <a:gd name="adj" fmla="val 19558"/>
            </a:avLst>
          </a:prstGeom>
          <a:solidFill>
            <a:srgbClr val="FFFFFF"/>
          </a:solidFill>
          <a:ln w="25399">
            <a:solidFill>
              <a:srgbClr val="00AEEF"/>
            </a:solidFill>
            <a:prstDash val="solid"/>
          </a:ln>
        </p:spPr>
      </p:sp>
      <p:sp>
        <p:nvSpPr>
          <p:cNvPr id="14" name="Text 12"/>
          <p:cNvSpPr/>
          <p:nvPr/>
        </p:nvSpPr>
        <p:spPr>
          <a:xfrm>
            <a:off x="882926" y="4516636"/>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طرح الأسئلة</a:t>
            </a:r>
            <a:endParaRPr lang="ar-SA" sz="2800" dirty="0"/>
          </a:p>
        </p:txBody>
      </p:sp>
      <p:sp>
        <p:nvSpPr>
          <p:cNvPr id="15" name="Text 13"/>
          <p:cNvSpPr/>
          <p:nvPr/>
        </p:nvSpPr>
        <p:spPr>
          <a:xfrm>
            <a:off x="882926" y="4996644"/>
            <a:ext cx="4849096" cy="722313"/>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استخدام الأسئلة المفتوحة والاستكشافية والمتابعة والتعميق وإعادة التوجيه.</a:t>
            </a:r>
            <a:endParaRPr lang="ar-SA"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31908" y="116899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مخرجات التعلم </a:t>
            </a:r>
            <a:endParaRPr lang="ar-SA" sz="4650" dirty="0"/>
          </a:p>
        </p:txBody>
      </p:sp>
      <p:sp>
        <p:nvSpPr>
          <p:cNvPr id="3" name="Shape 1"/>
          <p:cNvSpPr/>
          <p:nvPr/>
        </p:nvSpPr>
        <p:spPr>
          <a:xfrm>
            <a:off x="6208656" y="2362696"/>
            <a:ext cx="5351130" cy="1730871"/>
          </a:xfrm>
          <a:prstGeom prst="roundRect">
            <a:avLst>
              <a:gd name="adj" fmla="val 19558"/>
            </a:avLst>
          </a:prstGeom>
          <a:solidFill>
            <a:srgbClr val="FFFFFF"/>
          </a:solidFill>
          <a:ln w="25399">
            <a:solidFill>
              <a:srgbClr val="00AEEF"/>
            </a:solidFill>
            <a:prstDash val="solid"/>
          </a:ln>
        </p:spPr>
      </p:sp>
      <p:sp>
        <p:nvSpPr>
          <p:cNvPr id="4" name="Text 2"/>
          <p:cNvSpPr/>
          <p:nvPr/>
        </p:nvSpPr>
        <p:spPr>
          <a:xfrm>
            <a:off x="6459674" y="2613720"/>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إدارة المجموعة</a:t>
            </a:r>
            <a:endParaRPr lang="ar-SA" sz="2800" dirty="0"/>
          </a:p>
        </p:txBody>
      </p:sp>
      <p:sp>
        <p:nvSpPr>
          <p:cNvPr id="5" name="Text 3"/>
          <p:cNvSpPr/>
          <p:nvPr/>
        </p:nvSpPr>
        <p:spPr>
          <a:xfrm>
            <a:off x="6459674" y="3093727"/>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إدارة ديناميكيات المجموعة وتحقيق مشاركة متوازنة.</a:t>
            </a:r>
            <a:endParaRPr lang="ar-SA" sz="2000" dirty="0"/>
          </a:p>
        </p:txBody>
      </p:sp>
      <p:sp>
        <p:nvSpPr>
          <p:cNvPr id="6" name="Shape 4"/>
          <p:cNvSpPr/>
          <p:nvPr/>
        </p:nvSpPr>
        <p:spPr>
          <a:xfrm>
            <a:off x="631908" y="2362696"/>
            <a:ext cx="5351130" cy="1730871"/>
          </a:xfrm>
          <a:prstGeom prst="roundRect">
            <a:avLst>
              <a:gd name="adj" fmla="val 19558"/>
            </a:avLst>
          </a:prstGeom>
          <a:solidFill>
            <a:srgbClr val="FFFFFF"/>
          </a:solidFill>
          <a:ln w="25399">
            <a:solidFill>
              <a:srgbClr val="00AEEF"/>
            </a:solidFill>
            <a:prstDash val="solid"/>
          </a:ln>
        </p:spPr>
      </p:sp>
      <p:sp>
        <p:nvSpPr>
          <p:cNvPr id="7" name="Text 5"/>
          <p:cNvSpPr/>
          <p:nvPr/>
        </p:nvSpPr>
        <p:spPr>
          <a:xfrm>
            <a:off x="882926" y="2613720"/>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المواقف الصعبة</a:t>
            </a:r>
            <a:endParaRPr lang="ar-SA" sz="2800" dirty="0"/>
          </a:p>
        </p:txBody>
      </p:sp>
      <p:sp>
        <p:nvSpPr>
          <p:cNvPr id="8" name="Text 6"/>
          <p:cNvSpPr/>
          <p:nvPr/>
        </p:nvSpPr>
        <p:spPr>
          <a:xfrm>
            <a:off x="882926" y="3093727"/>
            <a:ext cx="4849096" cy="722313"/>
          </a:xfrm>
          <a:prstGeom prst="rect">
            <a:avLst/>
          </a:prstGeom>
          <a:noFill/>
          <a:ln/>
        </p:spPr>
        <p:txBody>
          <a:bodyPr wrap="square" lIns="0" tIns="0" rIns="0" bIns="0" rtlCol="0" anchor="t">
            <a:normAutofit fontScale="92500" lnSpcReduction="10000"/>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التعامل مهنيًا مع السلوكيات الصعبة والخلاف والصراع والمواقف غير المتوقعة.</a:t>
            </a:r>
            <a:endParaRPr lang="ar-SA" sz="2000" dirty="0"/>
          </a:p>
        </p:txBody>
      </p:sp>
      <p:sp>
        <p:nvSpPr>
          <p:cNvPr id="9" name="Shape 7"/>
          <p:cNvSpPr/>
          <p:nvPr/>
        </p:nvSpPr>
        <p:spPr>
          <a:xfrm>
            <a:off x="6208656" y="4319191"/>
            <a:ext cx="5351130" cy="1369715"/>
          </a:xfrm>
          <a:prstGeom prst="roundRect">
            <a:avLst>
              <a:gd name="adj" fmla="val 24715"/>
            </a:avLst>
          </a:prstGeom>
          <a:solidFill>
            <a:srgbClr val="FFFFFF"/>
          </a:solidFill>
          <a:ln w="25399">
            <a:solidFill>
              <a:srgbClr val="00AEEF"/>
            </a:solidFill>
            <a:prstDash val="solid"/>
          </a:ln>
        </p:spPr>
      </p:sp>
      <p:sp>
        <p:nvSpPr>
          <p:cNvPr id="10" name="Text 8"/>
          <p:cNvSpPr/>
          <p:nvPr/>
        </p:nvSpPr>
        <p:spPr>
          <a:xfrm>
            <a:off x="6459674" y="4570214"/>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التغذية الراجعة</a:t>
            </a:r>
            <a:endParaRPr lang="ar-SA" sz="2800" dirty="0"/>
          </a:p>
        </p:txBody>
      </p:sp>
      <p:sp>
        <p:nvSpPr>
          <p:cNvPr id="11" name="Text 9"/>
          <p:cNvSpPr/>
          <p:nvPr/>
        </p:nvSpPr>
        <p:spPr>
          <a:xfrm>
            <a:off x="6459674" y="5050222"/>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واستثارة وتيسير التغذية الراجعة البناءة.</a:t>
            </a:r>
            <a:endParaRPr lang="ar-SA" sz="2000" dirty="0"/>
          </a:p>
        </p:txBody>
      </p:sp>
      <p:sp>
        <p:nvSpPr>
          <p:cNvPr id="12" name="Shape 10"/>
          <p:cNvSpPr/>
          <p:nvPr/>
        </p:nvSpPr>
        <p:spPr>
          <a:xfrm>
            <a:off x="631908" y="4319191"/>
            <a:ext cx="5351130" cy="1369715"/>
          </a:xfrm>
          <a:prstGeom prst="roundRect">
            <a:avLst>
              <a:gd name="adj" fmla="val 24715"/>
            </a:avLst>
          </a:prstGeom>
          <a:solidFill>
            <a:srgbClr val="FFFFFF"/>
          </a:solidFill>
          <a:ln w="25399">
            <a:solidFill>
              <a:srgbClr val="00AEEF"/>
            </a:solidFill>
            <a:prstDash val="solid"/>
          </a:ln>
        </p:spPr>
      </p:sp>
      <p:sp>
        <p:nvSpPr>
          <p:cNvPr id="13" name="Text 11"/>
          <p:cNvSpPr/>
          <p:nvPr/>
        </p:nvSpPr>
        <p:spPr>
          <a:xfrm>
            <a:off x="882926" y="4570214"/>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الاتصال</a:t>
            </a:r>
            <a:endParaRPr lang="ar-SA" sz="2800" dirty="0"/>
          </a:p>
        </p:txBody>
      </p:sp>
      <p:sp>
        <p:nvSpPr>
          <p:cNvPr id="14" name="Text 12"/>
          <p:cNvSpPr/>
          <p:nvPr/>
        </p:nvSpPr>
        <p:spPr>
          <a:xfrm>
            <a:off x="882926" y="5050222"/>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استخدام الاتصال اللفظي وغير اللفظي بما يدعم حضور الميسّر.</a:t>
            </a:r>
            <a:endParaRPr lang="ar-SA"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1908" y="116899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مخرجات التعلم </a:t>
            </a:r>
            <a:endParaRPr lang="ar-SA" sz="4650" dirty="0"/>
          </a:p>
        </p:txBody>
      </p:sp>
      <p:sp>
        <p:nvSpPr>
          <p:cNvPr id="3" name="Shape 1"/>
          <p:cNvSpPr/>
          <p:nvPr/>
        </p:nvSpPr>
        <p:spPr>
          <a:xfrm>
            <a:off x="6208656" y="2362696"/>
            <a:ext cx="5351130" cy="1369715"/>
          </a:xfrm>
          <a:prstGeom prst="roundRect">
            <a:avLst>
              <a:gd name="adj" fmla="val 24715"/>
            </a:avLst>
          </a:prstGeom>
          <a:solidFill>
            <a:srgbClr val="FFFFFF"/>
          </a:solidFill>
          <a:ln w="25399">
            <a:solidFill>
              <a:srgbClr val="00AEEF"/>
            </a:solidFill>
            <a:prstDash val="solid"/>
          </a:ln>
        </p:spPr>
      </p:sp>
      <p:sp>
        <p:nvSpPr>
          <p:cNvPr id="4" name="Text 2"/>
          <p:cNvSpPr/>
          <p:nvPr/>
        </p:nvSpPr>
        <p:spPr>
          <a:xfrm>
            <a:off x="6459674" y="2613720"/>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التعليمات والأنشطة</a:t>
            </a:r>
            <a:endParaRPr lang="ar-SA" sz="2800" dirty="0"/>
          </a:p>
        </p:txBody>
      </p:sp>
      <p:sp>
        <p:nvSpPr>
          <p:cNvPr id="5" name="Text 3"/>
          <p:cNvSpPr/>
          <p:nvPr/>
        </p:nvSpPr>
        <p:spPr>
          <a:xfrm>
            <a:off x="6459674" y="3126215"/>
            <a:ext cx="4831371" cy="355172"/>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إعطاء تعليمات واضحة وتيسير الأنشطة الجماعية.</a:t>
            </a:r>
            <a:endParaRPr lang="ar-SA" sz="2000" dirty="0"/>
          </a:p>
        </p:txBody>
      </p:sp>
      <p:sp>
        <p:nvSpPr>
          <p:cNvPr id="6" name="Shape 4"/>
          <p:cNvSpPr/>
          <p:nvPr/>
        </p:nvSpPr>
        <p:spPr>
          <a:xfrm>
            <a:off x="631908" y="2385391"/>
            <a:ext cx="5331570" cy="1347020"/>
          </a:xfrm>
          <a:prstGeom prst="roundRect">
            <a:avLst>
              <a:gd name="adj" fmla="val 24715"/>
            </a:avLst>
          </a:prstGeom>
          <a:solidFill>
            <a:srgbClr val="FFFFFF"/>
          </a:solidFill>
          <a:ln w="25399">
            <a:solidFill>
              <a:srgbClr val="00AEEF"/>
            </a:solidFill>
            <a:prstDash val="solid"/>
          </a:ln>
        </p:spPr>
      </p:sp>
      <p:sp>
        <p:nvSpPr>
          <p:cNvPr id="7" name="Text 5"/>
          <p:cNvSpPr/>
          <p:nvPr/>
        </p:nvSpPr>
        <p:spPr>
          <a:xfrm>
            <a:off x="882926" y="2613720"/>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التأمل والتعلم</a:t>
            </a:r>
            <a:endParaRPr lang="ar-SA" sz="2800" dirty="0"/>
          </a:p>
        </p:txBody>
      </p:sp>
      <p:sp>
        <p:nvSpPr>
          <p:cNvPr id="8" name="Text 6"/>
          <p:cNvSpPr/>
          <p:nvPr/>
        </p:nvSpPr>
        <p:spPr>
          <a:xfrm>
            <a:off x="882926" y="3120231"/>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تيسير التأمل والتعلم من الخبرة واستخلاص الدروس من الأنشطة.</a:t>
            </a:r>
            <a:endParaRPr lang="ar-SA" sz="2000" dirty="0"/>
          </a:p>
        </p:txBody>
      </p:sp>
      <p:sp>
        <p:nvSpPr>
          <p:cNvPr id="9" name="Shape 7"/>
          <p:cNvSpPr/>
          <p:nvPr/>
        </p:nvSpPr>
        <p:spPr>
          <a:xfrm>
            <a:off x="6208656" y="3958034"/>
            <a:ext cx="5351130" cy="1730871"/>
          </a:xfrm>
          <a:prstGeom prst="roundRect">
            <a:avLst>
              <a:gd name="adj" fmla="val 19558"/>
            </a:avLst>
          </a:prstGeom>
          <a:solidFill>
            <a:srgbClr val="FFFFFF"/>
          </a:solidFill>
          <a:ln w="25399">
            <a:solidFill>
              <a:srgbClr val="00AEEF"/>
            </a:solidFill>
            <a:prstDash val="solid"/>
          </a:ln>
        </p:spPr>
      </p:sp>
      <p:sp>
        <p:nvSpPr>
          <p:cNvPr id="10" name="Text 8"/>
          <p:cNvSpPr/>
          <p:nvPr/>
        </p:nvSpPr>
        <p:spPr>
          <a:xfrm>
            <a:off x="6459674" y="4209058"/>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قراءة المجموعة</a:t>
            </a:r>
            <a:endParaRPr lang="ar-SA" sz="2800" dirty="0"/>
          </a:p>
        </p:txBody>
      </p:sp>
      <p:sp>
        <p:nvSpPr>
          <p:cNvPr id="11" name="Text 9"/>
          <p:cNvSpPr/>
          <p:nvPr/>
        </p:nvSpPr>
        <p:spPr>
          <a:xfrm>
            <a:off x="6459674" y="4715570"/>
            <a:ext cx="4849096" cy="722313"/>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قراءة المجموعة والتكيف مع احتياجاتها ومستوى تفاعلها أثناء الجلسة.</a:t>
            </a:r>
            <a:endParaRPr lang="ar-SA" sz="2000" dirty="0"/>
          </a:p>
        </p:txBody>
      </p:sp>
      <p:sp>
        <p:nvSpPr>
          <p:cNvPr id="12" name="Shape 10"/>
          <p:cNvSpPr/>
          <p:nvPr/>
        </p:nvSpPr>
        <p:spPr>
          <a:xfrm>
            <a:off x="631908" y="3958034"/>
            <a:ext cx="5351130" cy="1730871"/>
          </a:xfrm>
          <a:prstGeom prst="roundRect">
            <a:avLst>
              <a:gd name="adj" fmla="val 19558"/>
            </a:avLst>
          </a:prstGeom>
          <a:solidFill>
            <a:srgbClr val="FFFFFF"/>
          </a:solidFill>
          <a:ln w="25399">
            <a:solidFill>
              <a:srgbClr val="00AEEF"/>
            </a:solidFill>
            <a:prstDash val="solid"/>
          </a:ln>
        </p:spPr>
      </p:sp>
      <p:sp>
        <p:nvSpPr>
          <p:cNvPr id="13" name="Text 11"/>
          <p:cNvSpPr/>
          <p:nvPr/>
        </p:nvSpPr>
        <p:spPr>
          <a:xfrm>
            <a:off x="882926" y="4209058"/>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إغلاق الجلسة</a:t>
            </a:r>
            <a:endParaRPr lang="ar-SA" sz="2800" dirty="0"/>
          </a:p>
        </p:txBody>
      </p:sp>
      <p:sp>
        <p:nvSpPr>
          <p:cNvPr id="14" name="Text 12"/>
          <p:cNvSpPr/>
          <p:nvPr/>
        </p:nvSpPr>
        <p:spPr>
          <a:xfrm>
            <a:off x="882926" y="4715570"/>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إغلاق الجلسة وتلخيص التعلم وربطه بالتطبيق في بيئة العمل.</a:t>
            </a: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31908" y="646410"/>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توزيع الوقت التقديري للتعلّم الإلكتروني</a:t>
            </a:r>
            <a:endParaRPr lang="ar-SA" sz="4200" dirty="0"/>
          </a:p>
        </p:txBody>
      </p:sp>
      <p:sp>
        <p:nvSpPr>
          <p:cNvPr id="3" name="Text 1"/>
          <p:cNvSpPr/>
          <p:nvPr/>
        </p:nvSpPr>
        <p:spPr>
          <a:xfrm>
            <a:off x="22324" y="1679972"/>
            <a:ext cx="11537463" cy="308670"/>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تستغرق دراسة هذه الوحدة الذاتية نحو </a:t>
            </a:r>
            <a:r>
              <a:rPr lang="ar-SA" altLang="en-US" sz="2000" b="1" dirty="0">
                <a:solidFill>
                  <a:srgbClr val="384653"/>
                </a:solidFill>
                <a:latin typeface="WinSoft Pro Medium" pitchFamily="34" charset="0"/>
                <a:ea typeface="WinSoft Pro Medium" pitchFamily="34" charset="-122"/>
                <a:cs typeface="WinSoft Pro Medium" pitchFamily="34" charset="-120"/>
              </a:rPr>
              <a:t>15 ساعة</a:t>
            </a:r>
            <a:r>
              <a:rPr lang="ar-SA" altLang="en-US" sz="2000" dirty="0">
                <a:solidFill>
                  <a:srgbClr val="384653"/>
                </a:solidFill>
                <a:latin typeface="WinSoft Pro Medium" pitchFamily="34" charset="0"/>
                <a:ea typeface="WinSoft Pro Medium" pitchFamily="34" charset="-122"/>
                <a:cs typeface="WinSoft Pro Medium" pitchFamily="34" charset="-120"/>
              </a:rPr>
              <a:t> (900 دقيقة) بحسب سرعة المتدرب وتفاعله مع الأنشطة.</a:t>
            </a:r>
            <a:endParaRPr lang="ar-SA" sz="2000" dirty="0"/>
          </a:p>
        </p:txBody>
      </p:sp>
      <p:sp>
        <p:nvSpPr>
          <p:cNvPr id="4" name="Text 2"/>
          <p:cNvSpPr/>
          <p:nvPr/>
        </p:nvSpPr>
        <p:spPr>
          <a:xfrm>
            <a:off x="6477632" y="2295723"/>
            <a:ext cx="4814668" cy="670322"/>
          </a:xfrm>
          <a:prstGeom prst="rect">
            <a:avLst/>
          </a:prstGeom>
          <a:noFill/>
          <a:ln/>
        </p:spPr>
        <p:txBody>
          <a:bodyPr wrap="none" lIns="0" tIns="0" rIns="0" bIns="0" rtlCol="0" anchor="t"/>
          <a:lstStyle/>
          <a:p>
            <a:pPr marL="0" indent="0" algn="ctr" rtl="1">
              <a:lnSpc>
                <a:spcPct val="83000"/>
              </a:lnSpc>
              <a:buNone/>
            </a:pPr>
            <a:r>
              <a:rPr lang="en-US" sz="5250" dirty="0">
                <a:solidFill>
                  <a:srgbClr val="384653"/>
                </a:solidFill>
                <a:latin typeface="Myriad Headline" panose="020B0500000000000000" pitchFamily="34" charset="0"/>
                <a:ea typeface="GE SS Two Light" pitchFamily="34" charset="-122"/>
                <a:cs typeface="GE SS Two Light" pitchFamily="34" charset="-120"/>
              </a:rPr>
              <a:t>15</a:t>
            </a:r>
            <a:endParaRPr lang="en-US" sz="5250" dirty="0">
              <a:latin typeface="Myriad Headline" panose="020B0500000000000000" pitchFamily="34" charset="0"/>
            </a:endParaRPr>
          </a:p>
        </p:txBody>
      </p:sp>
      <p:sp>
        <p:nvSpPr>
          <p:cNvPr id="5" name="Text 3"/>
          <p:cNvSpPr/>
          <p:nvPr/>
        </p:nvSpPr>
        <p:spPr>
          <a:xfrm>
            <a:off x="6210145" y="3204567"/>
            <a:ext cx="5349642"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ساعة إجمالية</a:t>
            </a:r>
            <a:endParaRPr lang="ar-SA" sz="2100" dirty="0"/>
          </a:p>
        </p:txBody>
      </p:sp>
      <p:sp>
        <p:nvSpPr>
          <p:cNvPr id="6" name="Text 4"/>
          <p:cNvSpPr/>
          <p:nvPr/>
        </p:nvSpPr>
        <p:spPr>
          <a:xfrm>
            <a:off x="899395" y="2295723"/>
            <a:ext cx="4814767" cy="670322"/>
          </a:xfrm>
          <a:prstGeom prst="rect">
            <a:avLst/>
          </a:prstGeom>
          <a:noFill/>
          <a:ln/>
        </p:spPr>
        <p:txBody>
          <a:bodyPr wrap="none" lIns="0" tIns="0" rIns="0" bIns="0" rtlCol="0" anchor="t"/>
          <a:lstStyle/>
          <a:p>
            <a:pPr marL="0" indent="0" algn="ctr" rtl="1">
              <a:lnSpc>
                <a:spcPct val="83000"/>
              </a:lnSpc>
              <a:buNone/>
            </a:pPr>
            <a:r>
              <a:rPr lang="en-US" sz="5250" dirty="0">
                <a:solidFill>
                  <a:srgbClr val="384653"/>
                </a:solidFill>
                <a:latin typeface="Myriad Headline" panose="020B0500000000000000" pitchFamily="34" charset="0"/>
                <a:ea typeface="GE SS Two Light" pitchFamily="34" charset="-122"/>
                <a:cs typeface="GE SS Two Light" pitchFamily="34" charset="-120"/>
              </a:rPr>
              <a:t>7</a:t>
            </a:r>
            <a:endParaRPr lang="en-US" sz="5250" dirty="0">
              <a:latin typeface="Myriad Headline" panose="020B0500000000000000" pitchFamily="34" charset="0"/>
            </a:endParaRPr>
          </a:p>
        </p:txBody>
      </p:sp>
      <p:sp>
        <p:nvSpPr>
          <p:cNvPr id="7" name="Text 5"/>
          <p:cNvSpPr/>
          <p:nvPr/>
        </p:nvSpPr>
        <p:spPr>
          <a:xfrm>
            <a:off x="631908" y="3204567"/>
            <a:ext cx="5349741"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أجزاء رئيسية</a:t>
            </a:r>
            <a:endParaRPr lang="ar-SA" sz="2100" dirty="0"/>
          </a:p>
        </p:txBody>
      </p:sp>
      <p:sp>
        <p:nvSpPr>
          <p:cNvPr id="8" name="Text 6"/>
          <p:cNvSpPr/>
          <p:nvPr/>
        </p:nvSpPr>
        <p:spPr>
          <a:xfrm>
            <a:off x="6477632" y="4005659"/>
            <a:ext cx="4814668" cy="670322"/>
          </a:xfrm>
          <a:prstGeom prst="rect">
            <a:avLst/>
          </a:prstGeom>
          <a:noFill/>
          <a:ln/>
        </p:spPr>
        <p:txBody>
          <a:bodyPr wrap="none" lIns="0" tIns="0" rIns="0" bIns="0" rtlCol="0" anchor="t"/>
          <a:lstStyle/>
          <a:p>
            <a:pPr marL="0" indent="0" algn="ctr" rtl="1">
              <a:lnSpc>
                <a:spcPct val="83000"/>
              </a:lnSpc>
              <a:buNone/>
            </a:pPr>
            <a:r>
              <a:rPr lang="en-US" sz="5250" dirty="0">
                <a:solidFill>
                  <a:srgbClr val="384653"/>
                </a:solidFill>
                <a:latin typeface="Myriad Headline" panose="020B0500000000000000" pitchFamily="34" charset="0"/>
                <a:ea typeface="GE SS Two Light" pitchFamily="34" charset="-122"/>
                <a:cs typeface="GE SS Two Light" pitchFamily="34" charset="-120"/>
              </a:rPr>
              <a:t>14</a:t>
            </a:r>
            <a:endParaRPr lang="en-US" sz="5250" dirty="0">
              <a:latin typeface="Myriad Headline" panose="020B0500000000000000" pitchFamily="34" charset="0"/>
            </a:endParaRPr>
          </a:p>
        </p:txBody>
      </p:sp>
      <p:sp>
        <p:nvSpPr>
          <p:cNvPr id="9" name="Text 7"/>
          <p:cNvSpPr/>
          <p:nvPr/>
        </p:nvSpPr>
        <p:spPr>
          <a:xfrm>
            <a:off x="6210145" y="4914503"/>
            <a:ext cx="5349642"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نشاطًا تطبيقيًا</a:t>
            </a:r>
            <a:endParaRPr lang="ar-SA" sz="2100" dirty="0"/>
          </a:p>
        </p:txBody>
      </p:sp>
      <p:sp>
        <p:nvSpPr>
          <p:cNvPr id="10" name="Text 8"/>
          <p:cNvSpPr/>
          <p:nvPr/>
        </p:nvSpPr>
        <p:spPr>
          <a:xfrm>
            <a:off x="899395" y="4005659"/>
            <a:ext cx="4814767" cy="670322"/>
          </a:xfrm>
          <a:prstGeom prst="rect">
            <a:avLst/>
          </a:prstGeom>
          <a:noFill/>
          <a:ln/>
        </p:spPr>
        <p:txBody>
          <a:bodyPr wrap="none" lIns="0" tIns="0" rIns="0" bIns="0" rtlCol="0" anchor="t"/>
          <a:lstStyle/>
          <a:p>
            <a:pPr marL="0" indent="0" algn="ctr" rtl="1">
              <a:lnSpc>
                <a:spcPct val="83000"/>
              </a:lnSpc>
              <a:buNone/>
            </a:pPr>
            <a:r>
              <a:rPr lang="en-US" sz="5250" dirty="0">
                <a:solidFill>
                  <a:srgbClr val="384653"/>
                </a:solidFill>
                <a:latin typeface="Myriad Headline" panose="020B0500000000000000" pitchFamily="34" charset="0"/>
                <a:ea typeface="GE SS Two Light" pitchFamily="34" charset="-122"/>
                <a:cs typeface="GE SS Two Light" pitchFamily="34" charset="-120"/>
              </a:rPr>
              <a:t>30</a:t>
            </a:r>
            <a:endParaRPr lang="en-US" sz="5250" dirty="0">
              <a:latin typeface="Myriad Headline" panose="020B0500000000000000" pitchFamily="34" charset="0"/>
            </a:endParaRPr>
          </a:p>
        </p:txBody>
      </p:sp>
      <p:sp>
        <p:nvSpPr>
          <p:cNvPr id="11" name="Text 9"/>
          <p:cNvSpPr/>
          <p:nvPr/>
        </p:nvSpPr>
        <p:spPr>
          <a:xfrm>
            <a:off x="631908" y="4914503"/>
            <a:ext cx="5349741"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دقيقة للتقييم</a:t>
            </a:r>
            <a:endParaRPr lang="ar-SA" sz="2100" dirty="0"/>
          </a:p>
        </p:txBody>
      </p:sp>
      <p:sp>
        <p:nvSpPr>
          <p:cNvPr id="12" name="Shape 10"/>
          <p:cNvSpPr/>
          <p:nvPr/>
        </p:nvSpPr>
        <p:spPr>
          <a:xfrm>
            <a:off x="631908" y="5454154"/>
            <a:ext cx="10927878" cy="757337"/>
          </a:xfrm>
          <a:prstGeom prst="roundRect">
            <a:avLst>
              <a:gd name="adj" fmla="val 40230"/>
            </a:avLst>
          </a:prstGeom>
          <a:solidFill>
            <a:srgbClr val="D4E9F7"/>
          </a:solidFill>
          <a:ln/>
        </p:spPr>
      </p:sp>
      <p:pic>
        <p:nvPicPr>
          <p:cNvPr id="13" name="Image 0" descr="preencoded.png"/>
          <p:cNvPicPr>
            <a:picLocks noChangeAspect="1"/>
          </p:cNvPicPr>
          <p:nvPr/>
        </p:nvPicPr>
        <p:blipFill>
          <a:blip r:embed="rId3"/>
          <a:stretch>
            <a:fillRect/>
          </a:stretch>
        </p:blipFill>
        <p:spPr>
          <a:xfrm>
            <a:off x="835004" y="5719366"/>
            <a:ext cx="253894" cy="203101"/>
          </a:xfrm>
          <a:prstGeom prst="rect">
            <a:avLst/>
          </a:prstGeom>
        </p:spPr>
      </p:pic>
      <p:sp>
        <p:nvSpPr>
          <p:cNvPr id="14" name="Text 11"/>
          <p:cNvSpPr/>
          <p:nvPr/>
        </p:nvSpPr>
        <p:spPr>
          <a:xfrm>
            <a:off x="682409" y="5579166"/>
            <a:ext cx="10674281" cy="377364"/>
          </a:xfrm>
          <a:prstGeom prst="rect">
            <a:avLst/>
          </a:prstGeom>
          <a:noFill/>
          <a:ln/>
        </p:spPr>
        <p:txBody>
          <a:bodyPr wrap="none" lIns="0" tIns="0" rIns="0" bIns="0" rtlCol="0" anchor="t"/>
          <a:lstStyle/>
          <a:p>
            <a:pPr marL="0" indent="0" algn="r" rtl="1">
              <a:lnSpc>
                <a:spcPct val="127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الأوقات تقديرية وقد تزيد أو تقل بحسب سرعة القراءة وعمق التأمل والتفاعل مع المحتوى.</a:t>
            </a:r>
            <a:endParaRPr lang="ar-SA"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739900"/>
            <a:ext cx="6355993" cy="742355"/>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الجزء الأول:</a:t>
            </a:r>
            <a:endParaRPr lang="ar-SA" sz="4650" dirty="0"/>
          </a:p>
        </p:txBody>
      </p:sp>
      <p:sp>
        <p:nvSpPr>
          <p:cNvPr id="5" name="Text 1"/>
          <p:cNvSpPr/>
          <p:nvPr/>
        </p:nvSpPr>
        <p:spPr>
          <a:xfrm>
            <a:off x="5203794" y="2572445"/>
            <a:ext cx="6355993" cy="1484709"/>
          </a:xfrm>
          <a:prstGeom prst="rect">
            <a:avLst/>
          </a:prstGeom>
          <a:noFill/>
          <a:ln/>
        </p:spPr>
        <p:txBody>
          <a:bodyPr wrap="square" lIns="0" tIns="0" rIns="0" bIns="0" rtlCol="0" anchor="t">
            <a:normAutofit/>
          </a:bodyPr>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بدء الجلسة وبناء بيئة تعلم آمنة وتشاركية</a:t>
            </a:r>
            <a:endParaRPr lang="ar-SA" sz="4650" dirty="0"/>
          </a:p>
        </p:txBody>
      </p:sp>
      <p:sp>
        <p:nvSpPr>
          <p:cNvPr id="6" name="Text 2"/>
          <p:cNvSpPr/>
          <p:nvPr/>
        </p:nvSpPr>
        <p:spPr>
          <a:xfrm>
            <a:off x="5194852" y="4452730"/>
            <a:ext cx="6364935" cy="811044"/>
          </a:xfrm>
          <a:prstGeom prst="rect">
            <a:avLst/>
          </a:prstGeom>
          <a:noFill/>
          <a:ln/>
        </p:spPr>
        <p:txBody>
          <a:bodyPr wrap="square" lIns="0" tIns="0" rIns="0" bIns="0" rtlCol="0" anchor="t">
            <a:no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يُعد افتتاح الجلسة وبناء بيئة التعلم من أهم مهام الميسّر؛ فالدقائق الأولى تحدد مستوى المشاركة والتفاعل طوال الجلسة.</a:t>
            </a:r>
            <a:endParaRPr lang="ar-SA"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3"/>
          <a:stretch>
            <a:fillRect/>
          </a:stretch>
        </p:blipFill>
        <p:spPr>
          <a:xfrm>
            <a:off x="8588359" y="794048"/>
            <a:ext cx="3513050" cy="5269805"/>
          </a:xfrm>
          <a:prstGeom prst="rect">
            <a:avLst/>
          </a:prstGeom>
        </p:spPr>
      </p:pic>
      <p:sp>
        <p:nvSpPr>
          <p:cNvPr id="4" name="Shape 0"/>
          <p:cNvSpPr/>
          <p:nvPr/>
        </p:nvSpPr>
        <p:spPr>
          <a:xfrm>
            <a:off x="6402823" y="962422"/>
            <a:ext cx="585078" cy="274241"/>
          </a:xfrm>
          <a:prstGeom prst="roundRect">
            <a:avLst>
              <a:gd name="adj" fmla="val 49999"/>
            </a:avLst>
          </a:prstGeom>
          <a:noFill/>
          <a:ln w="6350">
            <a:solidFill>
              <a:srgbClr val="75BAE6"/>
            </a:solidFill>
            <a:prstDash val="solid"/>
          </a:ln>
        </p:spPr>
      </p:sp>
      <p:sp>
        <p:nvSpPr>
          <p:cNvPr id="5" name="Text 1"/>
          <p:cNvSpPr/>
          <p:nvPr/>
        </p:nvSpPr>
        <p:spPr>
          <a:xfrm>
            <a:off x="5901483" y="1016496"/>
            <a:ext cx="978173"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75BAE6"/>
                </a:solidFill>
                <a:latin typeface="WinSoft Pro Medium" pitchFamily="34" charset="0"/>
                <a:ea typeface="WinSoft Pro Medium" pitchFamily="34" charset="-122"/>
                <a:cs typeface="WinSoft Pro Medium" pitchFamily="34" charset="-120"/>
              </a:rPr>
              <a:t>نشاط 1</a:t>
            </a:r>
            <a:endParaRPr lang="ar-SA" sz="1100" dirty="0"/>
          </a:p>
        </p:txBody>
      </p:sp>
      <p:sp>
        <p:nvSpPr>
          <p:cNvPr id="6" name="Shape 2"/>
          <p:cNvSpPr/>
          <p:nvPr/>
        </p:nvSpPr>
        <p:spPr>
          <a:xfrm>
            <a:off x="5208358" y="962422"/>
            <a:ext cx="1104277" cy="274241"/>
          </a:xfrm>
          <a:prstGeom prst="roundRect">
            <a:avLst>
              <a:gd name="adj" fmla="val 49999"/>
            </a:avLst>
          </a:prstGeom>
          <a:solidFill>
            <a:srgbClr val="D4E9F7"/>
          </a:solidFill>
          <a:ln/>
        </p:spPr>
      </p:sp>
      <p:sp>
        <p:nvSpPr>
          <p:cNvPr id="7" name="Text 3"/>
          <p:cNvSpPr/>
          <p:nvPr/>
        </p:nvSpPr>
        <p:spPr>
          <a:xfrm>
            <a:off x="4707018" y="1016496"/>
            <a:ext cx="1497372"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الزمن: 20–30 دقيقة</a:t>
            </a:r>
            <a:endParaRPr lang="ar-SA" sz="1100" dirty="0"/>
          </a:p>
        </p:txBody>
      </p:sp>
      <p:sp>
        <p:nvSpPr>
          <p:cNvPr id="8" name="Text 4"/>
          <p:cNvSpPr/>
          <p:nvPr/>
        </p:nvSpPr>
        <p:spPr>
          <a:xfrm>
            <a:off x="631908" y="1294408"/>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أعد تصميم بداية الجلسة</a:t>
            </a:r>
            <a:endParaRPr lang="ar-SA" sz="3700" dirty="0"/>
          </a:p>
        </p:txBody>
      </p:sp>
      <p:sp>
        <p:nvSpPr>
          <p:cNvPr id="9" name="Text 5"/>
          <p:cNvSpPr/>
          <p:nvPr/>
        </p:nvSpPr>
        <p:spPr>
          <a:xfrm>
            <a:off x="631908" y="2249289"/>
            <a:ext cx="2957736" cy="3095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000000"/>
                </a:solidFill>
                <a:latin typeface="Noto Color Emoji" pitchFamily="34" charset="0"/>
                <a:ea typeface="Noto Color Emoji" pitchFamily="34" charset="-122"/>
                <a:cs typeface="Noto Color Emoji" pitchFamily="34" charset="-120"/>
              </a:rPr>
              <a:t>🎯</a:t>
            </a:r>
            <a:r>
              <a:rPr lang="ar-SA" altLang="en-US" sz="2000" dirty="0">
                <a:solidFill>
                  <a:srgbClr val="2E3C4E"/>
                </a:solidFill>
                <a:latin typeface="GE SS Two Light" pitchFamily="34" charset="0"/>
                <a:ea typeface="GE SS Two Light" pitchFamily="34" charset="-122"/>
                <a:cs typeface="GE SS Two Light" pitchFamily="34" charset="-120"/>
              </a:rPr>
              <a:t> المطلوب</a:t>
            </a:r>
            <a:endParaRPr lang="ar-SA" sz="2000" dirty="0"/>
          </a:p>
        </p:txBody>
      </p:sp>
      <p:sp>
        <p:nvSpPr>
          <p:cNvPr id="10" name="Text 6"/>
          <p:cNvSpPr/>
          <p:nvPr/>
        </p:nvSpPr>
        <p:spPr>
          <a:xfrm>
            <a:off x="403412" y="2506366"/>
            <a:ext cx="3322556" cy="1660723"/>
          </a:xfrm>
          <a:prstGeom prst="rect">
            <a:avLst/>
          </a:prstGeom>
          <a:noFill/>
          <a:ln/>
        </p:spPr>
        <p:txBody>
          <a:bodyPr wrap="square" lIns="0" tIns="0" rIns="0" bIns="0" rtlCol="0" anchor="t">
            <a:noAutofit/>
          </a:bodyPr>
          <a:lstStyle/>
          <a:p>
            <a:pPr marL="284480" indent="-284480" algn="justLow" rtl="1">
              <a:lnSpc>
                <a:spcPct val="120000"/>
              </a:lnSpc>
              <a:buSzPct val="100000"/>
              <a:buFont typeface="+mj-lt"/>
              <a:buAutoNum type="arabicPeriod"/>
            </a:pPr>
            <a:r>
              <a:rPr lang="ar-SA" altLang="en-US" dirty="0">
                <a:solidFill>
                  <a:srgbClr val="384653"/>
                </a:solidFill>
                <a:latin typeface="WinSoft Pro Medium" pitchFamily="34" charset="0"/>
                <a:ea typeface="WinSoft Pro Medium" pitchFamily="34" charset="-122"/>
                <a:cs typeface="WinSoft Pro Medium" pitchFamily="34" charset="-120"/>
              </a:rPr>
              <a:t>حدد ثلاثة أسباب محتملة لضعف التفاعل في البداية.</a:t>
            </a:r>
            <a:endParaRPr lang="ar-SA" dirty="0"/>
          </a:p>
          <a:p>
            <a:pPr marL="284480" indent="-284480" algn="justLow" rtl="1">
              <a:lnSpc>
                <a:spcPct val="120000"/>
              </a:lnSpc>
              <a:buSzPct val="100000"/>
              <a:buFont typeface="+mj-lt"/>
              <a:buAutoNum type="arabicPeriod" startAt="2"/>
            </a:pPr>
            <a:r>
              <a:rPr lang="ar-SA" altLang="en-US" dirty="0">
                <a:solidFill>
                  <a:srgbClr val="384653"/>
                </a:solidFill>
                <a:latin typeface="WinSoft Pro Medium" pitchFamily="34" charset="0"/>
                <a:ea typeface="WinSoft Pro Medium" pitchFamily="34" charset="-122"/>
                <a:cs typeface="WinSoft Pro Medium" pitchFamily="34" charset="-120"/>
              </a:rPr>
              <a:t>أعد تصميم أول خمس دقائق بحيث توضح الغاية، وتربط الموضوع بخبرة المشاركين وعملهم، وتشجع المشاركة.</a:t>
            </a:r>
            <a:endParaRPr lang="ar-SA" dirty="0"/>
          </a:p>
          <a:p>
            <a:pPr marL="284480" indent="-284480" algn="justLow" rtl="1">
              <a:lnSpc>
                <a:spcPct val="120000"/>
              </a:lnSpc>
              <a:buSzPct val="100000"/>
              <a:buFont typeface="+mj-lt"/>
              <a:buAutoNum type="arabicPeriod" startAt="3"/>
            </a:pPr>
            <a:r>
              <a:rPr lang="ar-SA" altLang="en-US" dirty="0">
                <a:solidFill>
                  <a:srgbClr val="384653"/>
                </a:solidFill>
                <a:latin typeface="WinSoft Pro Medium" pitchFamily="34" charset="0"/>
                <a:ea typeface="WinSoft Pro Medium" pitchFamily="34" charset="-122"/>
                <a:cs typeface="WinSoft Pro Medium" pitchFamily="34" charset="-120"/>
              </a:rPr>
              <a:t>حدد كيف ستعرف أن افتتاح الجلسة نجح.</a:t>
            </a:r>
            <a:endParaRPr lang="ar-SA" dirty="0"/>
          </a:p>
        </p:txBody>
      </p:sp>
      <p:sp>
        <p:nvSpPr>
          <p:cNvPr id="11" name="Shape 7"/>
          <p:cNvSpPr/>
          <p:nvPr/>
        </p:nvSpPr>
        <p:spPr>
          <a:xfrm>
            <a:off x="3906442" y="2104926"/>
            <a:ext cx="3348449" cy="3222448"/>
          </a:xfrm>
          <a:prstGeom prst="roundRect">
            <a:avLst>
              <a:gd name="adj" fmla="val 16676"/>
            </a:avLst>
          </a:prstGeom>
          <a:solidFill>
            <a:srgbClr val="75BAE6"/>
          </a:solidFill>
          <a:ln/>
        </p:spPr>
      </p:sp>
      <p:sp>
        <p:nvSpPr>
          <p:cNvPr id="12" name="Text 8"/>
          <p:cNvSpPr/>
          <p:nvPr/>
        </p:nvSpPr>
        <p:spPr>
          <a:xfrm>
            <a:off x="4086917" y="2249289"/>
            <a:ext cx="2856932" cy="30956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Noto Color Emoji" pitchFamily="34" charset="0"/>
                <a:ea typeface="Noto Color Emoji" pitchFamily="34" charset="-122"/>
                <a:cs typeface="Noto Color Emoji" pitchFamily="34" charset="-120"/>
              </a:rPr>
              <a:t>📋</a:t>
            </a:r>
            <a:r>
              <a:rPr lang="ar-SA" altLang="en-US" sz="2000" dirty="0">
                <a:solidFill>
                  <a:schemeClr val="bg1"/>
                </a:solidFill>
                <a:latin typeface="GE SS Two Light" pitchFamily="34" charset="0"/>
                <a:ea typeface="GE SS Two Light" pitchFamily="34" charset="-122"/>
                <a:cs typeface="GE SS Two Light" pitchFamily="34" charset="-120"/>
              </a:rPr>
              <a:t> التحدي / المشكلة</a:t>
            </a:r>
            <a:endParaRPr lang="ar-SA" sz="2000" dirty="0">
              <a:solidFill>
                <a:schemeClr val="bg1"/>
              </a:solidFill>
            </a:endParaRPr>
          </a:p>
        </p:txBody>
      </p:sp>
      <p:sp>
        <p:nvSpPr>
          <p:cNvPr id="13" name="Text 9"/>
          <p:cNvSpPr/>
          <p:nvPr/>
        </p:nvSpPr>
        <p:spPr>
          <a:xfrm>
            <a:off x="3995729" y="2664762"/>
            <a:ext cx="3067742" cy="2498619"/>
          </a:xfrm>
          <a:prstGeom prst="rect">
            <a:avLst/>
          </a:prstGeom>
          <a:noFill/>
          <a:ln/>
        </p:spPr>
        <p:txBody>
          <a:bodyPr wrap="square" lIns="0" tIns="0" rIns="0" bIns="0" rtlCol="0" anchor="t">
            <a:noAutofit/>
          </a:bodyPr>
          <a:lstStyle/>
          <a:p>
            <a:pPr marL="0" indent="0" algn="justLow" rtl="1">
              <a:lnSpc>
                <a:spcPct val="120000"/>
              </a:lnSpc>
              <a:buNone/>
            </a:pPr>
            <a:r>
              <a:rPr lang="ar-SA" altLang="en-US" dirty="0">
                <a:solidFill>
                  <a:schemeClr val="bg1"/>
                </a:solidFill>
                <a:latin typeface="WinSoft Pro Medium" pitchFamily="34" charset="0"/>
                <a:ea typeface="WinSoft Pro Medium" pitchFamily="34" charset="-122"/>
                <a:cs typeface="WinSoft Pro Medium" pitchFamily="34" charset="-120"/>
              </a:rPr>
              <a:t>بدأ مدرب جلسته بقوله: "صباح الخير، افتحوا الصفحة الأولى من الدليل. لدينا 60 شريحة، وسنبدأ بالتعريفات، ثم سنجري اختبارًا في نهاية الجلسة." بعد دقائق بدأ المشاركون يفقدون التركيز، واستخدم بعضهم هواتفهم، ولم يشارك آخرون.</a:t>
            </a:r>
            <a:endParaRPr lang="ar-SA" dirty="0">
              <a:solidFill>
                <a:schemeClr val="bg1"/>
              </a:solidFill>
            </a:endParaRPr>
          </a:p>
        </p:txBody>
      </p:sp>
      <p:sp>
        <p:nvSpPr>
          <p:cNvPr id="14" name="Shape 10"/>
          <p:cNvSpPr/>
          <p:nvPr/>
        </p:nvSpPr>
        <p:spPr>
          <a:xfrm>
            <a:off x="6918450" y="2721273"/>
            <a:ext cx="25399" cy="1819672"/>
          </a:xfrm>
          <a:prstGeom prst="roundRect">
            <a:avLst>
              <a:gd name="adj" fmla="val 50001"/>
            </a:avLst>
          </a:prstGeom>
          <a:solidFill>
            <a:srgbClr val="75BAE6"/>
          </a:solidFill>
          <a:ln/>
        </p:spPr>
      </p:sp>
      <p:sp>
        <p:nvSpPr>
          <p:cNvPr id="15" name="Shape 11"/>
          <p:cNvSpPr/>
          <p:nvPr/>
        </p:nvSpPr>
        <p:spPr>
          <a:xfrm>
            <a:off x="227973" y="5660917"/>
            <a:ext cx="6987902" cy="1029791"/>
          </a:xfrm>
          <a:prstGeom prst="roundRect">
            <a:avLst>
              <a:gd name="adj" fmla="val 26299"/>
            </a:avLst>
          </a:prstGeom>
          <a:solidFill>
            <a:srgbClr val="00AEEF"/>
          </a:solidFill>
          <a:ln w="6350">
            <a:solidFill>
              <a:srgbClr val="0094D5"/>
            </a:solidFill>
            <a:prstDash val="solid"/>
          </a:ln>
        </p:spPr>
      </p:sp>
      <p:sp>
        <p:nvSpPr>
          <p:cNvPr id="16" name="Text 12"/>
          <p:cNvSpPr/>
          <p:nvPr/>
        </p:nvSpPr>
        <p:spPr>
          <a:xfrm>
            <a:off x="971137" y="5847746"/>
            <a:ext cx="5982344" cy="30956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Noto Color Emoji" pitchFamily="34" charset="0"/>
                <a:ea typeface="Noto Color Emoji" pitchFamily="34" charset="-122"/>
                <a:cs typeface="Noto Color Emoji" pitchFamily="34" charset="-120"/>
              </a:rPr>
              <a:t>📌</a:t>
            </a:r>
            <a:r>
              <a:rPr lang="ar-SA" altLang="en-US" sz="2000" dirty="0">
                <a:solidFill>
                  <a:schemeClr val="bg1"/>
                </a:solidFill>
                <a:latin typeface="GE SS Two Light" pitchFamily="34" charset="0"/>
                <a:ea typeface="GE SS Two Light" pitchFamily="34" charset="-122"/>
                <a:cs typeface="GE SS Two Light" pitchFamily="34" charset="-120"/>
              </a:rPr>
              <a:t> نتاج النشاط</a:t>
            </a:r>
            <a:endParaRPr lang="ar-SA" sz="2000" dirty="0">
              <a:solidFill>
                <a:schemeClr val="bg1"/>
              </a:solidFill>
            </a:endParaRPr>
          </a:p>
        </p:txBody>
      </p:sp>
      <p:sp>
        <p:nvSpPr>
          <p:cNvPr id="17" name="Text 13"/>
          <p:cNvSpPr/>
          <p:nvPr/>
        </p:nvSpPr>
        <p:spPr>
          <a:xfrm>
            <a:off x="971137" y="6243926"/>
            <a:ext cx="5982344" cy="259953"/>
          </a:xfrm>
          <a:prstGeom prst="rect">
            <a:avLst/>
          </a:prstGeom>
          <a:noFill/>
          <a:ln/>
        </p:spPr>
        <p:txBody>
          <a:bodyPr wrap="none" lIns="0" tIns="0" rIns="0" bIns="0" rtlCol="0" anchor="t"/>
          <a:lstStyle/>
          <a:p>
            <a:pPr marL="0" indent="0" algn="r" rtl="1">
              <a:lnSpc>
                <a:spcPct val="120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خطة مختصرة لأول خمس دقائق، تتضمن افتتاحًا، وهدفًا، وسؤالًا أو نشاطًا أوليًا، ومؤشرًا على نجاح البداية.</a:t>
            </a:r>
            <a:endParaRPr lang="ar-SA" sz="1600" dirty="0">
              <a:solidFill>
                <a:schemeClr val="bg1"/>
              </a:solidFill>
            </a:endParaRPr>
          </a:p>
        </p:txBody>
      </p:sp>
    </p:spTree>
    <p:extLst>
      <p:ext uri="{BB962C8B-B14F-4D97-AF65-F5344CB8AC3E}">
        <p14:creationId xmlns:p14="http://schemas.microsoft.com/office/powerpoint/2010/main" val="1041317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31908" y="137765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المعرفة الأساسية: افتتاح وتأطير الجلسة</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95643" y="2571353"/>
            <a:ext cx="564144" cy="564158"/>
          </a:xfrm>
          <a:prstGeom prst="rect">
            <a:avLst/>
          </a:prstGeom>
        </p:spPr>
      </p:pic>
      <p:sp>
        <p:nvSpPr>
          <p:cNvPr id="4" name="Text 1"/>
          <p:cNvSpPr/>
          <p:nvPr/>
        </p:nvSpPr>
        <p:spPr>
          <a:xfrm>
            <a:off x="6236933" y="2571353"/>
            <a:ext cx="4476638" cy="37117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وضح الغاية</a:t>
            </a:r>
            <a:endParaRPr lang="ar-SA" sz="2800" dirty="0"/>
          </a:p>
        </p:txBody>
      </p:sp>
      <p:sp>
        <p:nvSpPr>
          <p:cNvPr id="5" name="Text 2"/>
          <p:cNvSpPr/>
          <p:nvPr/>
        </p:nvSpPr>
        <p:spPr>
          <a:xfrm>
            <a:off x="6236933" y="3077865"/>
            <a:ext cx="4476638" cy="1801288"/>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وضح الغاية من الجلسة وما الذي سيستفيده المشاركون منها.</a:t>
            </a:r>
            <a:endParaRPr lang="ar-SA" sz="20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90717" y="2571353"/>
            <a:ext cx="564144" cy="564158"/>
          </a:xfrm>
          <a:prstGeom prst="rect">
            <a:avLst/>
          </a:prstGeom>
        </p:spPr>
      </p:pic>
      <p:sp>
        <p:nvSpPr>
          <p:cNvPr id="7" name="Text 3"/>
          <p:cNvSpPr/>
          <p:nvPr/>
        </p:nvSpPr>
        <p:spPr>
          <a:xfrm>
            <a:off x="631908" y="2571353"/>
            <a:ext cx="4476737" cy="37117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اربط بالواقع</a:t>
            </a:r>
            <a:endParaRPr lang="ar-SA" sz="2800" dirty="0"/>
          </a:p>
        </p:txBody>
      </p:sp>
      <p:sp>
        <p:nvSpPr>
          <p:cNvPr id="8" name="Text 4"/>
          <p:cNvSpPr/>
          <p:nvPr/>
        </p:nvSpPr>
        <p:spPr>
          <a:xfrm>
            <a:off x="631908" y="3077864"/>
            <a:ext cx="4476737" cy="900643"/>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اربط الموضوع بمواقف العمل واحتياجات المتعلمين.</a:t>
            </a:r>
            <a:endParaRPr lang="ar-SA" sz="20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95643" y="4251523"/>
            <a:ext cx="564144" cy="564158"/>
          </a:xfrm>
          <a:prstGeom prst="rect">
            <a:avLst/>
          </a:prstGeom>
        </p:spPr>
      </p:pic>
      <p:sp>
        <p:nvSpPr>
          <p:cNvPr id="10" name="Text 5"/>
          <p:cNvSpPr/>
          <p:nvPr/>
        </p:nvSpPr>
        <p:spPr>
          <a:xfrm>
            <a:off x="6236933" y="4251523"/>
            <a:ext cx="4476638" cy="37117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وضح المسار</a:t>
            </a:r>
            <a:endParaRPr lang="ar-SA" sz="2800" dirty="0"/>
          </a:p>
        </p:txBody>
      </p:sp>
      <p:sp>
        <p:nvSpPr>
          <p:cNvPr id="11" name="Text 6"/>
          <p:cNvSpPr/>
          <p:nvPr/>
        </p:nvSpPr>
        <p:spPr>
          <a:xfrm>
            <a:off x="6236933" y="4758034"/>
            <a:ext cx="4476638" cy="900643"/>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وضح مسار الجلسة وطريقة المشاركة والتوقعات الأساسية.</a:t>
            </a:r>
            <a:endParaRPr lang="ar-SA" sz="20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90717" y="4251523"/>
            <a:ext cx="564144" cy="564158"/>
          </a:xfrm>
          <a:prstGeom prst="rect">
            <a:avLst/>
          </a:prstGeom>
        </p:spPr>
      </p:pic>
      <p:sp>
        <p:nvSpPr>
          <p:cNvPr id="13" name="Text 7"/>
          <p:cNvSpPr/>
          <p:nvPr/>
        </p:nvSpPr>
        <p:spPr>
          <a:xfrm>
            <a:off x="631908" y="4251523"/>
            <a:ext cx="4476737" cy="37117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ابدأ بنشاط</a:t>
            </a:r>
            <a:endParaRPr lang="ar-SA" sz="2800" dirty="0"/>
          </a:p>
        </p:txBody>
      </p:sp>
      <p:sp>
        <p:nvSpPr>
          <p:cNvPr id="14" name="Text 8"/>
          <p:cNvSpPr/>
          <p:nvPr/>
        </p:nvSpPr>
        <p:spPr>
          <a:xfrm>
            <a:off x="631908" y="4758035"/>
            <a:ext cx="4476737" cy="1801288"/>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استخدم سؤالًا أو موقفًا أو نشاطًا قصيرًا يضع المتعلم في قلب التعلم منذ البداية.</a:t>
            </a:r>
            <a:endParaRPr lang="ar-SA"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397397"/>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a:t>
            </a:r>
            <a:r>
              <a:rPr lang="ar-SA" altLang="en-US" sz="4650" dirty="0">
                <a:solidFill>
                  <a:srgbClr val="2E3C4E"/>
                </a:solidFill>
                <a:latin typeface="GE SS Two Light" pitchFamily="34" charset="0"/>
                <a:ea typeface="GE SS Two Light" pitchFamily="34" charset="-122"/>
                <a:cs typeface="GE SS Two Light" pitchFamily="34" charset="-120"/>
              </a:rPr>
              <a:t>: هل بيئة التعلم شاملة وآمنة وتشاركية؟</a:t>
            </a:r>
            <a:endParaRPr lang="ar-SA" sz="4650" dirty="0"/>
          </a:p>
        </p:txBody>
      </p:sp>
      <p:sp>
        <p:nvSpPr>
          <p:cNvPr id="5" name="Text 1"/>
          <p:cNvSpPr/>
          <p:nvPr/>
        </p:nvSpPr>
        <p:spPr>
          <a:xfrm>
            <a:off x="631908" y="3220641"/>
            <a:ext cx="6355993" cy="1083469"/>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تخيّل أنك تبدأ جلسة تدريبية تضم مشاركين بخبرات ومستويات مختلفة. أحد المشاركين يجيب عن معظم الأسئلة، بينما يلتزم آخر بالصمت، ويتردد ثالث خوفًا من النقد. مع مرور الوقت، تصبح المشاركة محصورة في عدد قليل.</a:t>
            </a:r>
            <a:endParaRPr lang="ar-SA" sz="2000" dirty="0"/>
          </a:p>
        </p:txBody>
      </p:sp>
      <p:sp>
        <p:nvSpPr>
          <p:cNvPr id="6" name="Shape 2"/>
          <p:cNvSpPr/>
          <p:nvPr/>
        </p:nvSpPr>
        <p:spPr>
          <a:xfrm>
            <a:off x="631908" y="5101350"/>
            <a:ext cx="6355993" cy="902593"/>
          </a:xfrm>
          <a:prstGeom prst="roundRect">
            <a:avLst>
              <a:gd name="adj" fmla="val 37506"/>
            </a:avLst>
          </a:prstGeom>
          <a:solidFill>
            <a:srgbClr val="D4E9F7"/>
          </a:solidFill>
          <a:ln/>
        </p:spPr>
      </p:sp>
      <p:pic>
        <p:nvPicPr>
          <p:cNvPr id="7" name="Image 2" descr="preencoded.png"/>
          <p:cNvPicPr>
            <a:picLocks noChangeAspect="1"/>
          </p:cNvPicPr>
          <p:nvPr/>
        </p:nvPicPr>
        <p:blipFill>
          <a:blip r:embed="rId5"/>
          <a:stretch>
            <a:fillRect/>
          </a:stretch>
        </p:blipFill>
        <p:spPr>
          <a:xfrm>
            <a:off x="857526" y="5427185"/>
            <a:ext cx="282072" cy="225623"/>
          </a:xfrm>
          <a:prstGeom prst="rect">
            <a:avLst/>
          </a:prstGeom>
        </p:spPr>
      </p:pic>
      <p:sp>
        <p:nvSpPr>
          <p:cNvPr id="8" name="Text 3"/>
          <p:cNvSpPr/>
          <p:nvPr/>
        </p:nvSpPr>
        <p:spPr>
          <a:xfrm>
            <a:off x="755631" y="5383330"/>
            <a:ext cx="6006652"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مهمتك: تخيّل أنك الميسّر. ما الذي ستغيّره؟ ولماذا؟</a:t>
            </a:r>
            <a:endParaRPr lang="ar-SA"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31908" y="774998"/>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خلق بيئة تعلم شاملة وتشاركية وآمنة</a:t>
            </a:r>
            <a:endParaRPr lang="ar-SA" sz="3950" dirty="0"/>
          </a:p>
        </p:txBody>
      </p:sp>
      <p:sp>
        <p:nvSpPr>
          <p:cNvPr id="3" name="Text 1"/>
          <p:cNvSpPr/>
          <p:nvPr/>
        </p:nvSpPr>
        <p:spPr>
          <a:xfrm>
            <a:off x="631908" y="1732062"/>
            <a:ext cx="10927878" cy="1218009"/>
          </a:xfrm>
          <a:prstGeom prst="rect">
            <a:avLst/>
          </a:prstGeom>
          <a:noFill/>
          <a:ln/>
        </p:spPr>
        <p:txBody>
          <a:bodyPr wrap="square" lIns="0" tIns="0" rIns="0" bIns="0" rtlCol="0" anchor="t"/>
          <a:lstStyle/>
          <a:p>
            <a:pPr marL="0" indent="0" algn="r" rtl="1">
              <a:lnSpc>
                <a:spcPct val="123000"/>
              </a:lnSpc>
              <a:spcAft>
                <a:spcPts val="140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لا تقتصر مهمة الميسّر على تقديم المحتوى أو إدارة الوقت؛ بل تشمل أيضًا تهيئة البيئة التي يحدث فيها التعلم.</a:t>
            </a:r>
            <a:endParaRPr lang="ar-SA" sz="2000" dirty="0"/>
          </a:p>
          <a:p>
            <a:pPr marL="0" indent="0" algn="r" rtl="1">
              <a:lnSpc>
                <a:spcPct val="123000"/>
              </a:lnSpc>
              <a:spcAft>
                <a:spcPts val="140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وتؤثر البيئة التدريبية في استعداد المتعلمين للمشاركة، وطرح الأسئلة، ومشاركة الخبرات، والتعبير عن وجهات النظر، والتعلم من الأخطاء والمحاولات.</a:t>
            </a:r>
            <a:endParaRPr lang="ar-SA" sz="2000" dirty="0"/>
          </a:p>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ولذلك يحتاج الميسّر إلى العمل على ثلاثة أبعاد مترابطة:</a:t>
            </a:r>
            <a:endParaRPr lang="ar-SA" sz="2000" dirty="0"/>
          </a:p>
        </p:txBody>
      </p:sp>
      <p:sp>
        <p:nvSpPr>
          <p:cNvPr id="4" name="Shape 2"/>
          <p:cNvSpPr/>
          <p:nvPr/>
        </p:nvSpPr>
        <p:spPr>
          <a:xfrm>
            <a:off x="8025902" y="4031477"/>
            <a:ext cx="3533885" cy="885080"/>
          </a:xfrm>
          <a:prstGeom prst="roundRect">
            <a:avLst>
              <a:gd name="adj" fmla="val 15708"/>
            </a:avLst>
          </a:prstGeom>
          <a:solidFill>
            <a:srgbClr val="00AEEF"/>
          </a:solidFill>
          <a:ln w="6350">
            <a:solidFill>
              <a:srgbClr val="00AEEF"/>
            </a:solidFill>
            <a:prstDash val="solid"/>
          </a:ln>
        </p:spPr>
      </p:sp>
      <p:sp>
        <p:nvSpPr>
          <p:cNvPr id="5" name="Shape 3"/>
          <p:cNvSpPr/>
          <p:nvPr/>
        </p:nvSpPr>
        <p:spPr>
          <a:xfrm>
            <a:off x="10786197" y="4086940"/>
            <a:ext cx="575454" cy="575469"/>
          </a:xfrm>
          <a:prstGeom prst="ellipse">
            <a:avLst/>
          </a:prstGeom>
          <a:solidFill>
            <a:srgbClr val="00AEEF"/>
          </a:solidFill>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44447" y="4245194"/>
            <a:ext cx="417204" cy="417215"/>
          </a:xfrm>
          <a:prstGeom prst="rect">
            <a:avLst/>
          </a:prstGeom>
        </p:spPr>
      </p:pic>
      <p:sp>
        <p:nvSpPr>
          <p:cNvPr id="7" name="Text 4"/>
          <p:cNvSpPr/>
          <p:nvPr/>
        </p:nvSpPr>
        <p:spPr>
          <a:xfrm>
            <a:off x="7614435" y="4202573"/>
            <a:ext cx="3137615" cy="315516"/>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بيئة شاملة</a:t>
            </a:r>
            <a:endParaRPr lang="ar-SA" sz="2000" dirty="0">
              <a:solidFill>
                <a:schemeClr val="bg1"/>
              </a:solidFill>
            </a:endParaRPr>
          </a:p>
        </p:txBody>
      </p:sp>
      <p:sp>
        <p:nvSpPr>
          <p:cNvPr id="8" name="Shape 5"/>
          <p:cNvSpPr/>
          <p:nvPr/>
        </p:nvSpPr>
        <p:spPr>
          <a:xfrm>
            <a:off x="4328905" y="4031477"/>
            <a:ext cx="3533984" cy="885080"/>
          </a:xfrm>
          <a:prstGeom prst="roundRect">
            <a:avLst>
              <a:gd name="adj" fmla="val 15708"/>
            </a:avLst>
          </a:prstGeom>
          <a:solidFill>
            <a:srgbClr val="00AEEF"/>
          </a:solidFill>
          <a:ln w="6350">
            <a:solidFill>
              <a:srgbClr val="00AEEF"/>
            </a:solidFill>
            <a:prstDash val="solid"/>
          </a:ln>
        </p:spPr>
      </p:sp>
      <p:sp>
        <p:nvSpPr>
          <p:cNvPr id="9" name="Shape 6"/>
          <p:cNvSpPr/>
          <p:nvPr/>
        </p:nvSpPr>
        <p:spPr>
          <a:xfrm>
            <a:off x="7089300" y="4086940"/>
            <a:ext cx="575454" cy="575469"/>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47550" y="4245194"/>
            <a:ext cx="417204" cy="417215"/>
          </a:xfrm>
          <a:prstGeom prst="rect">
            <a:avLst/>
          </a:prstGeom>
        </p:spPr>
      </p:pic>
      <p:sp>
        <p:nvSpPr>
          <p:cNvPr id="11" name="Text 7"/>
          <p:cNvSpPr/>
          <p:nvPr/>
        </p:nvSpPr>
        <p:spPr>
          <a:xfrm>
            <a:off x="3917439" y="4202573"/>
            <a:ext cx="3137714" cy="315516"/>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بيئة تشاركية</a:t>
            </a:r>
            <a:endParaRPr lang="ar-SA" sz="2000" dirty="0">
              <a:solidFill>
                <a:schemeClr val="bg1"/>
              </a:solidFill>
            </a:endParaRPr>
          </a:p>
        </p:txBody>
      </p:sp>
      <p:sp>
        <p:nvSpPr>
          <p:cNvPr id="12" name="Shape 8"/>
          <p:cNvSpPr/>
          <p:nvPr/>
        </p:nvSpPr>
        <p:spPr>
          <a:xfrm>
            <a:off x="631908" y="4031477"/>
            <a:ext cx="3533984" cy="885080"/>
          </a:xfrm>
          <a:prstGeom prst="roundRect">
            <a:avLst>
              <a:gd name="adj" fmla="val 15708"/>
            </a:avLst>
          </a:prstGeom>
          <a:solidFill>
            <a:srgbClr val="00AEEF"/>
          </a:solidFill>
          <a:ln w="6350">
            <a:solidFill>
              <a:srgbClr val="00AEEF"/>
            </a:solidFill>
            <a:prstDash val="solid"/>
          </a:ln>
        </p:spPr>
      </p:sp>
      <p:sp>
        <p:nvSpPr>
          <p:cNvPr id="13" name="Shape 9"/>
          <p:cNvSpPr/>
          <p:nvPr/>
        </p:nvSpPr>
        <p:spPr>
          <a:xfrm>
            <a:off x="3392303" y="4086940"/>
            <a:ext cx="575454" cy="575469"/>
          </a:xfrm>
          <a:prstGeom prst="ellipse">
            <a:avLst/>
          </a:prstGeom>
          <a:solidFill>
            <a:srgbClr val="00AEEF"/>
          </a:solidFill>
          <a:ln/>
        </p:spPr>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50552" y="4245193"/>
            <a:ext cx="417205" cy="417217"/>
          </a:xfrm>
          <a:prstGeom prst="rect">
            <a:avLst/>
          </a:prstGeom>
        </p:spPr>
      </p:pic>
      <p:sp>
        <p:nvSpPr>
          <p:cNvPr id="15" name="Text 10"/>
          <p:cNvSpPr/>
          <p:nvPr/>
        </p:nvSpPr>
        <p:spPr>
          <a:xfrm>
            <a:off x="220442" y="4202573"/>
            <a:ext cx="3137714" cy="315516"/>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بيئة آمنة</a:t>
            </a:r>
            <a:endParaRPr lang="ar-SA" sz="2000" dirty="0">
              <a:solidFill>
                <a:schemeClr val="bg1"/>
              </a:solidFill>
            </a:endParaRPr>
          </a:p>
        </p:txBody>
      </p:sp>
      <p:sp>
        <p:nvSpPr>
          <p:cNvPr id="16" name="Text 11"/>
          <p:cNvSpPr/>
          <p:nvPr/>
        </p:nvSpPr>
        <p:spPr>
          <a:xfrm>
            <a:off x="631908" y="5332016"/>
            <a:ext cx="10640151" cy="567531"/>
          </a:xfrm>
          <a:prstGeom prst="rect">
            <a:avLst/>
          </a:prstGeom>
          <a:noFill/>
          <a:ln/>
        </p:spPr>
        <p:txBody>
          <a:bodyPr wrap="square" lIns="0" tIns="0" rIns="0" bIns="0" rtlCol="0" anchor="t">
            <a:noAutofit/>
          </a:bodyPr>
          <a:lstStyle/>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لا يعني تحقق أحد هذه الأبعاد بالضرورة تحقق الأبعاد الأخرى. فقد تكون الجلسة نشطة جدًا، لكنها لا تكون آمنة لبعض المشاركين. وقد تكون آمنة، لكنها لا توفر فرصًا متوازنة للمشاركة.</a:t>
            </a:r>
            <a:endParaRPr lang="ar-SA" dirty="0"/>
          </a:p>
        </p:txBody>
      </p:sp>
      <p:sp>
        <p:nvSpPr>
          <p:cNvPr id="17" name="Shape 12"/>
          <p:cNvSpPr/>
          <p:nvPr/>
        </p:nvSpPr>
        <p:spPr>
          <a:xfrm>
            <a:off x="11534387" y="5148659"/>
            <a:ext cx="25399" cy="934244"/>
          </a:xfrm>
          <a:prstGeom prst="roundRect">
            <a:avLst>
              <a:gd name="adj" fmla="val 50001"/>
            </a:avLst>
          </a:prstGeom>
          <a:solidFill>
            <a:srgbClr val="75BAE6"/>
          </a:solidFill>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31908" y="316529"/>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خلق بيئة تعلم شاملة</a:t>
            </a:r>
            <a:endParaRPr lang="ar-SA" sz="4400" dirty="0"/>
          </a:p>
        </p:txBody>
      </p:sp>
      <p:sp>
        <p:nvSpPr>
          <p:cNvPr id="3" name="Text 1"/>
          <p:cNvSpPr/>
          <p:nvPr/>
        </p:nvSpPr>
        <p:spPr>
          <a:xfrm>
            <a:off x="631908" y="1143913"/>
            <a:ext cx="10927878" cy="898029"/>
          </a:xfrm>
          <a:prstGeom prst="rect">
            <a:avLst/>
          </a:prstGeom>
          <a:noFill/>
          <a:ln/>
        </p:spPr>
        <p:txBody>
          <a:bodyPr wrap="square" lIns="0" tIns="0" rIns="0" bIns="0" rtlCol="0" anchor="t"/>
          <a:lstStyle/>
          <a:p>
            <a:pPr marL="0" indent="0" algn="r" rtl="1">
              <a:spcAft>
                <a:spcPts val="1800"/>
              </a:spcAft>
              <a:buNone/>
            </a:pPr>
            <a:r>
              <a:rPr lang="ar-SA" altLang="en-US" sz="2400" dirty="0">
                <a:latin typeface="WinSoft Pro Medium" pitchFamily="34" charset="0"/>
                <a:ea typeface="WinSoft Pro Medium" pitchFamily="34" charset="-122"/>
                <a:cs typeface="WinSoft Pro Medium" pitchFamily="34" charset="-120"/>
              </a:rPr>
              <a:t>البيئة الشاملة هي التي يشعر فيها المتعلمون بأنهم مدعوون للمشاركة وأن اختلافاتهم وخبراتهم تؤخذ بعين الاعتبار.</a:t>
            </a:r>
          </a:p>
          <a:p>
            <a:pPr marL="0" indent="0" algn="r" rtl="1">
              <a:buNone/>
            </a:pPr>
            <a:r>
              <a:rPr lang="ar-SA" altLang="en-US" sz="2400" b="1" dirty="0">
                <a:latin typeface="WinSoft Pro Medium" pitchFamily="34" charset="0"/>
                <a:ea typeface="WinSoft Pro Medium" pitchFamily="34" charset="-122"/>
                <a:cs typeface="WinSoft Pro Medium" pitchFamily="34" charset="-120"/>
              </a:rPr>
              <a:t>ممارسات تساعد الميسّر على تحقيق الشمول:</a:t>
            </a:r>
            <a:endParaRPr lang="ar-SA" sz="2400" dirty="0"/>
          </a:p>
        </p:txBody>
      </p:sp>
      <p:sp>
        <p:nvSpPr>
          <p:cNvPr id="4" name="Shape 2"/>
          <p:cNvSpPr/>
          <p:nvPr/>
        </p:nvSpPr>
        <p:spPr>
          <a:xfrm>
            <a:off x="8052888" y="2697290"/>
            <a:ext cx="3506898" cy="3658686"/>
          </a:xfrm>
          <a:prstGeom prst="roundRect">
            <a:avLst>
              <a:gd name="adj" fmla="val 10518"/>
            </a:avLst>
          </a:prstGeom>
          <a:solidFill>
            <a:srgbClr val="00AEEF"/>
          </a:solidFill>
          <a:ln w="12700">
            <a:solidFill>
              <a:srgbClr val="0094D5"/>
            </a:solidFill>
            <a:prstDash val="solid"/>
          </a:ln>
        </p:spPr>
      </p:sp>
      <p:sp>
        <p:nvSpPr>
          <p:cNvPr id="5" name="Text 3"/>
          <p:cNvSpPr/>
          <p:nvPr/>
        </p:nvSpPr>
        <p:spPr>
          <a:xfrm>
            <a:off x="8279895" y="2924303"/>
            <a:ext cx="3052885" cy="352524"/>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تعرّف على التنوع</a:t>
            </a:r>
            <a:endParaRPr lang="ar-SA" sz="2400" dirty="0">
              <a:solidFill>
                <a:schemeClr val="bg1"/>
              </a:solidFill>
            </a:endParaRPr>
          </a:p>
        </p:txBody>
      </p:sp>
      <p:sp>
        <p:nvSpPr>
          <p:cNvPr id="6" name="Text 4"/>
          <p:cNvSpPr/>
          <p:nvPr/>
        </p:nvSpPr>
        <p:spPr>
          <a:xfrm>
            <a:off x="8279895" y="3398964"/>
            <a:ext cx="3052885" cy="3136306"/>
          </a:xfrm>
          <a:prstGeom prst="rect">
            <a:avLst/>
          </a:prstGeom>
          <a:noFill/>
          <a:ln/>
        </p:spPr>
        <p:txBody>
          <a:bodyPr wrap="square" lIns="0" tIns="0" rIns="0" bIns="0" rtlCol="0" anchor="t">
            <a:normAutofit/>
          </a:bodyPr>
          <a:lstStyle/>
          <a:p>
            <a:pPr marL="0" indent="0" algn="ctr" rtl="1">
              <a:lnSpc>
                <a:spcPct val="130000"/>
              </a:lnSpc>
              <a:spcAft>
                <a:spcPts val="950"/>
              </a:spcAft>
              <a:buNone/>
            </a:pPr>
            <a:r>
              <a:rPr lang="ar-SA" altLang="en-US" sz="2000" dirty="0">
                <a:solidFill>
                  <a:schemeClr val="bg1"/>
                </a:solidFill>
                <a:latin typeface="WinSoft Pro Medium" pitchFamily="34" charset="0"/>
                <a:ea typeface="WinSoft Pro Medium" pitchFamily="34" charset="-122"/>
                <a:cs typeface="WinSoft Pro Medium" pitchFamily="34" charset="-120"/>
              </a:rPr>
              <a:t>يختلف المشاركون في الخبرة والمعرفة وأساليب التعلم والقدرة على التعبير ومستوى الثقة.</a:t>
            </a:r>
            <a:endParaRPr lang="ar-SA" sz="2000" dirty="0">
              <a:solidFill>
                <a:schemeClr val="bg1"/>
              </a:solidFill>
            </a:endParaRPr>
          </a:p>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ولا ينبغي للميسّر أن يفترض أن جميع المشاركين لديهم نقطة البداية نفسها.</a:t>
            </a:r>
            <a:endParaRPr lang="ar-SA" sz="2000" dirty="0">
              <a:solidFill>
                <a:schemeClr val="bg1"/>
              </a:solidFill>
            </a:endParaRPr>
          </a:p>
        </p:txBody>
      </p:sp>
      <p:sp>
        <p:nvSpPr>
          <p:cNvPr id="7" name="Shape 5"/>
          <p:cNvSpPr/>
          <p:nvPr/>
        </p:nvSpPr>
        <p:spPr>
          <a:xfrm>
            <a:off x="4342398" y="2697290"/>
            <a:ext cx="3506898" cy="3658686"/>
          </a:xfrm>
          <a:prstGeom prst="roundRect">
            <a:avLst>
              <a:gd name="adj" fmla="val 10518"/>
            </a:avLst>
          </a:prstGeom>
          <a:solidFill>
            <a:srgbClr val="00AEEF"/>
          </a:solidFill>
          <a:ln w="12700">
            <a:solidFill>
              <a:srgbClr val="0094D5"/>
            </a:solidFill>
            <a:prstDash val="solid"/>
          </a:ln>
        </p:spPr>
      </p:sp>
      <p:sp>
        <p:nvSpPr>
          <p:cNvPr id="8" name="Text 6"/>
          <p:cNvSpPr/>
          <p:nvPr/>
        </p:nvSpPr>
        <p:spPr>
          <a:xfrm>
            <a:off x="4569405" y="2924303"/>
            <a:ext cx="3052885" cy="352524"/>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تنوّع طرق المشاركة</a:t>
            </a:r>
            <a:endParaRPr lang="ar-SA" sz="2400" dirty="0">
              <a:solidFill>
                <a:schemeClr val="bg1"/>
              </a:solidFill>
            </a:endParaRPr>
          </a:p>
        </p:txBody>
      </p:sp>
      <p:sp>
        <p:nvSpPr>
          <p:cNvPr id="9" name="Text 7"/>
          <p:cNvSpPr/>
          <p:nvPr/>
        </p:nvSpPr>
        <p:spPr>
          <a:xfrm>
            <a:off x="4569405" y="3398964"/>
            <a:ext cx="3052885" cy="3136306"/>
          </a:xfrm>
          <a:prstGeom prst="rect">
            <a:avLst/>
          </a:prstGeom>
          <a:noFill/>
          <a:ln/>
        </p:spPr>
        <p:txBody>
          <a:bodyPr wrap="square" lIns="0" tIns="0" rIns="0" bIns="0" rtlCol="0" anchor="t">
            <a:normAutofit/>
          </a:bodyPr>
          <a:lstStyle/>
          <a:p>
            <a:pPr marL="0" indent="0" algn="ctr" rtl="1">
              <a:lnSpc>
                <a:spcPct val="130000"/>
              </a:lnSpc>
              <a:spcAft>
                <a:spcPts val="950"/>
              </a:spcAft>
              <a:buNone/>
            </a:pPr>
            <a:r>
              <a:rPr lang="ar-SA" altLang="en-US" sz="2000" dirty="0">
                <a:solidFill>
                  <a:schemeClr val="bg1"/>
                </a:solidFill>
                <a:latin typeface="WinSoft Pro Medium" pitchFamily="34" charset="0"/>
                <a:ea typeface="WinSoft Pro Medium" pitchFamily="34" charset="-122"/>
                <a:cs typeface="WinSoft Pro Medium" pitchFamily="34" charset="-120"/>
              </a:rPr>
              <a:t>استخدم التفكير الفردي، والكتابة، والمناقشة الثنائية، والمجموعات الصغيرة، والأنشطة العملية.</a:t>
            </a:r>
            <a:endParaRPr lang="ar-SA" sz="2000" dirty="0">
              <a:solidFill>
                <a:schemeClr val="bg1"/>
              </a:solidFill>
            </a:endParaRPr>
          </a:p>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وهذا يتيح فرصًا للمشاركة أمام أشخاص قد لا يفضلون الحديث أمام المجموعة الكبيرة.</a:t>
            </a:r>
            <a:endParaRPr lang="ar-SA" sz="2000" dirty="0">
              <a:solidFill>
                <a:schemeClr val="bg1"/>
              </a:solidFill>
            </a:endParaRPr>
          </a:p>
        </p:txBody>
      </p:sp>
      <p:sp>
        <p:nvSpPr>
          <p:cNvPr id="10" name="Shape 8"/>
          <p:cNvSpPr/>
          <p:nvPr/>
        </p:nvSpPr>
        <p:spPr>
          <a:xfrm>
            <a:off x="631908" y="2697290"/>
            <a:ext cx="3506898" cy="3658686"/>
          </a:xfrm>
          <a:prstGeom prst="roundRect">
            <a:avLst>
              <a:gd name="adj" fmla="val 10518"/>
            </a:avLst>
          </a:prstGeom>
          <a:solidFill>
            <a:srgbClr val="00AEEF"/>
          </a:solidFill>
          <a:ln w="12700">
            <a:solidFill>
              <a:srgbClr val="0094D5"/>
            </a:solidFill>
            <a:prstDash val="solid"/>
          </a:ln>
        </p:spPr>
      </p:sp>
      <p:sp>
        <p:nvSpPr>
          <p:cNvPr id="11" name="Text 9"/>
          <p:cNvSpPr/>
          <p:nvPr/>
        </p:nvSpPr>
        <p:spPr>
          <a:xfrm>
            <a:off x="858915" y="2924303"/>
            <a:ext cx="3052885" cy="352524"/>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احترم الخبرات</a:t>
            </a:r>
            <a:endParaRPr lang="ar-SA" sz="2400" dirty="0">
              <a:solidFill>
                <a:schemeClr val="bg1"/>
              </a:solidFill>
            </a:endParaRPr>
          </a:p>
        </p:txBody>
      </p:sp>
      <p:sp>
        <p:nvSpPr>
          <p:cNvPr id="12" name="Text 10"/>
          <p:cNvSpPr/>
          <p:nvPr/>
        </p:nvSpPr>
        <p:spPr>
          <a:xfrm>
            <a:off x="858915" y="3398965"/>
            <a:ext cx="3052885" cy="2957011"/>
          </a:xfrm>
          <a:prstGeom prst="rect">
            <a:avLst/>
          </a:prstGeom>
          <a:noFill/>
          <a:ln/>
        </p:spPr>
        <p:txBody>
          <a:bodyPr wrap="square" lIns="0" tIns="0" rIns="0" bIns="0" rtlCol="0" anchor="t">
            <a:noAutofit/>
          </a:bodyPr>
          <a:lstStyle/>
          <a:p>
            <a:pPr marL="0" indent="0" algn="ctr" rtl="1">
              <a:lnSpc>
                <a:spcPct val="130000"/>
              </a:lnSpc>
              <a:spcAft>
                <a:spcPts val="950"/>
              </a:spcAft>
              <a:buNone/>
            </a:pPr>
            <a:r>
              <a:rPr lang="ar-SA" altLang="en-US" sz="2000" dirty="0">
                <a:solidFill>
                  <a:schemeClr val="bg1"/>
                </a:solidFill>
                <a:latin typeface="WinSoft Pro Medium" pitchFamily="34" charset="0"/>
                <a:ea typeface="WinSoft Pro Medium" pitchFamily="34" charset="-122"/>
                <a:cs typeface="WinSoft Pro Medium" pitchFamily="34" charset="-120"/>
              </a:rPr>
              <a:t>يمتلك المتعلمون الكبار خبرات متنوعة يمكن أن تكون مصدرًا مهمًا للتعلم. </a:t>
            </a:r>
            <a:endParaRPr lang="ar-SA" sz="2000" dirty="0">
              <a:solidFill>
                <a:schemeClr val="bg1"/>
              </a:solidFill>
            </a:endParaRPr>
          </a:p>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لذلك يتجنب الميسّر افتراض أن خبرته الشخصية هي المرجع الوحيد الصحيح، ويتيح للمشاركين مشاركة تجاربهم ووجهات نظرهم وربطها بموضوع التعلم.</a:t>
            </a:r>
            <a:endParaRPr lang="ar-SA" sz="2000"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31908" y="423354"/>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خلق بيئة تعلم تشاركية</a:t>
            </a:r>
            <a:endParaRPr lang="ar-SA" sz="3950" dirty="0"/>
          </a:p>
        </p:txBody>
      </p:sp>
      <p:sp>
        <p:nvSpPr>
          <p:cNvPr id="3" name="Text 1"/>
          <p:cNvSpPr/>
          <p:nvPr/>
        </p:nvSpPr>
        <p:spPr>
          <a:xfrm>
            <a:off x="344557" y="1380418"/>
            <a:ext cx="11215229" cy="750888"/>
          </a:xfrm>
          <a:prstGeom prst="rect">
            <a:avLst/>
          </a:prstGeom>
          <a:noFill/>
          <a:ln/>
        </p:spPr>
        <p:txBody>
          <a:bodyPr wrap="square" lIns="0" tIns="0" rIns="0" bIns="0" rtlCol="0" anchor="t"/>
          <a:lstStyle/>
          <a:p>
            <a:pPr marL="0" indent="0" algn="r" rtl="1">
              <a:lnSpc>
                <a:spcPct val="123000"/>
              </a:lnSpc>
              <a:spcAft>
                <a:spcPts val="140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التعلم التشاركي لا يعني أن يتحدث الجميع طوال الوقت، وإنما يعني أن يكون المتعلمون طرفًا فاعلًا في عملية التعلم.</a:t>
            </a:r>
            <a:endParaRPr lang="ar-SA" sz="2000" dirty="0"/>
          </a:p>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دور الميسّر هنا هو الانتقال من مجرد نقل المعلومات إلى تيسير التفاعل والتفكير وتبادل الخبرات.</a:t>
            </a:r>
            <a:endParaRPr lang="ar-SA" sz="2000" dirty="0"/>
          </a:p>
        </p:txBody>
      </p:sp>
      <p:sp>
        <p:nvSpPr>
          <p:cNvPr id="4" name="Text 2"/>
          <p:cNvSpPr/>
          <p:nvPr/>
        </p:nvSpPr>
        <p:spPr>
          <a:xfrm>
            <a:off x="631908" y="2707184"/>
            <a:ext cx="10927878" cy="378619"/>
          </a:xfrm>
          <a:prstGeom prst="rect">
            <a:avLst/>
          </a:prstGeom>
          <a:noFill/>
          <a:ln/>
        </p:spPr>
        <p:txBody>
          <a:bodyPr wrap="none" lIns="0" tIns="0" rIns="0" bIns="0" rtlCol="0" anchor="t"/>
          <a:lstStyle/>
          <a:p>
            <a:pPr marL="0" indent="0" algn="r" rtl="1">
              <a:lnSpc>
                <a:spcPct val="104000"/>
              </a:lnSpc>
              <a:buNone/>
            </a:pPr>
            <a:r>
              <a:rPr lang="ar-SA" altLang="en-US" sz="2350" dirty="0">
                <a:solidFill>
                  <a:srgbClr val="2E3C4E"/>
                </a:solidFill>
                <a:latin typeface="GE SS Two Light" pitchFamily="34" charset="0"/>
                <a:ea typeface="GE SS Two Light" pitchFamily="34" charset="-122"/>
                <a:cs typeface="GE SS Two Light" pitchFamily="34" charset="-120"/>
              </a:rPr>
              <a:t>كيف يعزز الميسّر المشاركة؟</a:t>
            </a:r>
            <a:endParaRPr lang="ar-SA" sz="2350" dirty="0"/>
          </a:p>
        </p:txBody>
      </p:sp>
      <p:sp>
        <p:nvSpPr>
          <p:cNvPr id="5" name="Text 3"/>
          <p:cNvSpPr/>
          <p:nvPr/>
        </p:nvSpPr>
        <p:spPr>
          <a:xfrm>
            <a:off x="8053087" y="3295060"/>
            <a:ext cx="3506700" cy="315516"/>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طرح أسئلة تفتح التفكير</a:t>
            </a:r>
            <a:endParaRPr lang="ar-SA" sz="2000" dirty="0"/>
          </a:p>
        </p:txBody>
      </p:sp>
      <p:sp>
        <p:nvSpPr>
          <p:cNvPr id="6" name="Text 4"/>
          <p:cNvSpPr/>
          <p:nvPr/>
        </p:nvSpPr>
        <p:spPr>
          <a:xfrm>
            <a:off x="8053087" y="3708406"/>
            <a:ext cx="3506700" cy="1177329"/>
          </a:xfrm>
          <a:prstGeom prst="rect">
            <a:avLst/>
          </a:prstGeom>
          <a:noFill/>
          <a:ln/>
        </p:spPr>
        <p:txBody>
          <a:bodyPr wrap="square" lIns="0" tIns="0" rIns="0" bIns="0" rtlCol="0" anchor="t">
            <a:normAutofit/>
          </a:bodyPr>
          <a:lstStyle/>
          <a:p>
            <a:pPr marL="0" indent="0" algn="ct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بدل الاعتماد على أسئلة تستدعي إجابة قصيرة، يستخدم الميسّر أسئلة تساعد المشاركين على التحليل والتفسير وربط التعلم بخبراتهم.</a:t>
            </a:r>
            <a:endParaRPr lang="ar-SA" dirty="0"/>
          </a:p>
        </p:txBody>
      </p:sp>
      <p:sp>
        <p:nvSpPr>
          <p:cNvPr id="7" name="Text 5"/>
          <p:cNvSpPr/>
          <p:nvPr/>
        </p:nvSpPr>
        <p:spPr>
          <a:xfrm>
            <a:off x="4342498" y="3295060"/>
            <a:ext cx="3506799" cy="315516"/>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إتاحة وقت للتفكير</a:t>
            </a:r>
            <a:endParaRPr lang="ar-SA" sz="2000" dirty="0"/>
          </a:p>
        </p:txBody>
      </p:sp>
      <p:sp>
        <p:nvSpPr>
          <p:cNvPr id="8" name="Text 6"/>
          <p:cNvSpPr/>
          <p:nvPr/>
        </p:nvSpPr>
        <p:spPr>
          <a:xfrm>
            <a:off x="4342498" y="3708406"/>
            <a:ext cx="3506799" cy="1177329"/>
          </a:xfrm>
          <a:prstGeom prst="rect">
            <a:avLst/>
          </a:prstGeom>
          <a:noFill/>
          <a:ln/>
        </p:spPr>
        <p:txBody>
          <a:bodyPr wrap="square" lIns="0" tIns="0" rIns="0" bIns="0" rtlCol="0" anchor="t">
            <a:normAutofit/>
          </a:bodyPr>
          <a:lstStyle/>
          <a:p>
            <a:pPr marL="0" indent="0" algn="ct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طرح السؤال ثم إعطاء الإجابة مباشرة لا يترك فرصة كافية للمتعلمين للتفكير. يمكن للميسّر أن يمنح المشاركين وقتًا قبل طلب الإجابات.</a:t>
            </a:r>
            <a:endParaRPr lang="ar-SA" dirty="0"/>
          </a:p>
        </p:txBody>
      </p:sp>
      <p:sp>
        <p:nvSpPr>
          <p:cNvPr id="9" name="Text 7"/>
          <p:cNvSpPr/>
          <p:nvPr/>
        </p:nvSpPr>
        <p:spPr>
          <a:xfrm>
            <a:off x="631908" y="3295060"/>
            <a:ext cx="3506799" cy="315516"/>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تنويع مصادر المشاركة</a:t>
            </a:r>
            <a:endParaRPr lang="ar-SA" sz="2000" dirty="0"/>
          </a:p>
        </p:txBody>
      </p:sp>
      <p:sp>
        <p:nvSpPr>
          <p:cNvPr id="10" name="Text 8"/>
          <p:cNvSpPr/>
          <p:nvPr/>
        </p:nvSpPr>
        <p:spPr>
          <a:xfrm>
            <a:off x="631908" y="3708406"/>
            <a:ext cx="3506799" cy="784886"/>
          </a:xfrm>
          <a:prstGeom prst="rect">
            <a:avLst/>
          </a:prstGeom>
          <a:noFill/>
          <a:ln/>
        </p:spPr>
        <p:txBody>
          <a:bodyPr wrap="square" lIns="0" tIns="0" rIns="0" bIns="0" rtlCol="0" anchor="t">
            <a:normAutofit/>
          </a:bodyPr>
          <a:lstStyle/>
          <a:p>
            <a:pPr marL="0" indent="0" algn="ct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يمكن أن تأتي الأفكار من: فرد، ثنائي، مجموعة صغيرة، أو المجموعة كاملة.</a:t>
            </a:r>
            <a:endParaRPr lang="ar-SA" dirty="0"/>
          </a:p>
        </p:txBody>
      </p:sp>
      <p:sp>
        <p:nvSpPr>
          <p:cNvPr id="11" name="Text 9"/>
          <p:cNvSpPr/>
          <p:nvPr/>
        </p:nvSpPr>
        <p:spPr>
          <a:xfrm>
            <a:off x="631908" y="5137288"/>
            <a:ext cx="10927878" cy="315516"/>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إدارة التوازن في المشاركة</a:t>
            </a:r>
            <a:endParaRPr lang="ar-SA" sz="2000" dirty="0"/>
          </a:p>
        </p:txBody>
      </p:sp>
      <p:sp>
        <p:nvSpPr>
          <p:cNvPr id="12" name="Text 10"/>
          <p:cNvSpPr/>
          <p:nvPr/>
        </p:nvSpPr>
        <p:spPr>
          <a:xfrm>
            <a:off x="631908" y="5550633"/>
            <a:ext cx="10927878" cy="392443"/>
          </a:xfrm>
          <a:prstGeom prst="rect">
            <a:avLst/>
          </a:prstGeom>
          <a:noFill/>
          <a:ln/>
        </p:spPr>
        <p:txBody>
          <a:bodyPr wrap="none" lIns="0" tIns="0" rIns="0" bIns="0" rtlCol="0" anchor="t"/>
          <a:lstStyle/>
          <a:p>
            <a:pPr marL="0" indent="0" algn="ct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المشاركة المتوازنة لا تعني إجبار الجميع على الكلام، لكنها تعني الانتباه إلى من يشارك باستمرار ومن لا يجد فرصة للمشاركة.</a:t>
            </a:r>
            <a:endParaRPr lang="ar-SA" dirty="0"/>
          </a:p>
        </p:txBody>
      </p:sp>
      <p:sp>
        <p:nvSpPr>
          <p:cNvPr id="13" name="Shape 11"/>
          <p:cNvSpPr/>
          <p:nvPr/>
        </p:nvSpPr>
        <p:spPr>
          <a:xfrm>
            <a:off x="8027687" y="3644146"/>
            <a:ext cx="3557499" cy="50800"/>
          </a:xfrm>
          <a:prstGeom prst="rect">
            <a:avLst/>
          </a:prstGeom>
          <a:solidFill>
            <a:srgbClr val="00AEEF"/>
          </a:solidFill>
          <a:ln/>
        </p:spPr>
      </p:sp>
      <p:sp>
        <p:nvSpPr>
          <p:cNvPr id="14" name="Shape 12"/>
          <p:cNvSpPr/>
          <p:nvPr/>
        </p:nvSpPr>
        <p:spPr>
          <a:xfrm>
            <a:off x="4317098" y="3644146"/>
            <a:ext cx="3557598" cy="50800"/>
          </a:xfrm>
          <a:prstGeom prst="rect">
            <a:avLst/>
          </a:prstGeom>
          <a:solidFill>
            <a:srgbClr val="00AEEF"/>
          </a:solidFill>
          <a:ln/>
        </p:spPr>
      </p:sp>
      <p:sp>
        <p:nvSpPr>
          <p:cNvPr id="15" name="Shape 13"/>
          <p:cNvSpPr/>
          <p:nvPr/>
        </p:nvSpPr>
        <p:spPr>
          <a:xfrm>
            <a:off x="606509" y="3644146"/>
            <a:ext cx="3557598" cy="50800"/>
          </a:xfrm>
          <a:prstGeom prst="rect">
            <a:avLst/>
          </a:prstGeom>
          <a:solidFill>
            <a:srgbClr val="00AEEF"/>
          </a:solidFill>
          <a:ln/>
        </p:spPr>
      </p:sp>
      <p:sp>
        <p:nvSpPr>
          <p:cNvPr id="16" name="Shape 14"/>
          <p:cNvSpPr/>
          <p:nvPr/>
        </p:nvSpPr>
        <p:spPr>
          <a:xfrm>
            <a:off x="606509" y="5495338"/>
            <a:ext cx="10978677" cy="50800"/>
          </a:xfrm>
          <a:prstGeom prst="rect">
            <a:avLst/>
          </a:prstGeom>
          <a:solidFill>
            <a:srgbClr val="00AEEF"/>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31908" y="645815"/>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خلق بيئة تعلم آمنة</a:t>
            </a:r>
            <a:endParaRPr lang="ar-SA" sz="3700" dirty="0"/>
          </a:p>
        </p:txBody>
      </p:sp>
      <p:sp>
        <p:nvSpPr>
          <p:cNvPr id="3" name="Text 1"/>
          <p:cNvSpPr/>
          <p:nvPr/>
        </p:nvSpPr>
        <p:spPr>
          <a:xfrm>
            <a:off x="503011" y="1296307"/>
            <a:ext cx="11537463" cy="259953"/>
          </a:xfrm>
          <a:prstGeom prst="rect">
            <a:avLst/>
          </a:prstGeom>
          <a:noFill/>
          <a:ln/>
        </p:spPr>
        <p:txBody>
          <a:bodyPr wrap="none" lIns="0" tIns="0" rIns="0" bIns="0" rtlCol="0" anchor="t"/>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البيئة الآمنة هي البيئة التي يستطيع فيها المتعلم أن </a:t>
            </a:r>
            <a:r>
              <a:rPr lang="ar-SA" altLang="en-US" sz="2000" b="1" dirty="0">
                <a:solidFill>
                  <a:srgbClr val="384653"/>
                </a:solidFill>
                <a:latin typeface="WinSoft Pro Medium" pitchFamily="34" charset="0"/>
                <a:ea typeface="WinSoft Pro Medium" pitchFamily="34" charset="-122"/>
                <a:cs typeface="WinSoft Pro Medium" pitchFamily="34" charset="-120"/>
              </a:rPr>
              <a:t>يسأل، ويعبّر عن رأيه، ويجرب، ويخطئ، ويطلب التوضيح</a:t>
            </a:r>
            <a:r>
              <a:rPr lang="ar-SA" altLang="en-US" sz="2000" dirty="0">
                <a:solidFill>
                  <a:srgbClr val="384653"/>
                </a:solidFill>
                <a:latin typeface="WinSoft Pro Medium" pitchFamily="34" charset="0"/>
                <a:ea typeface="WinSoft Pro Medium" pitchFamily="34" charset="-122"/>
                <a:cs typeface="WinSoft Pro Medium" pitchFamily="34" charset="-120"/>
              </a:rPr>
              <a:t> دون أن يخشى الإحراج أو التقليل من شأنه.</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10798" y="1815618"/>
            <a:ext cx="351691" cy="351703"/>
          </a:xfrm>
          <a:prstGeom prst="rect">
            <a:avLst/>
          </a:prstGeom>
        </p:spPr>
      </p:pic>
      <p:sp>
        <p:nvSpPr>
          <p:cNvPr id="5" name="Shape 2"/>
          <p:cNvSpPr/>
          <p:nvPr/>
        </p:nvSpPr>
        <p:spPr>
          <a:xfrm>
            <a:off x="8013400" y="2635124"/>
            <a:ext cx="3546386" cy="25400"/>
          </a:xfrm>
          <a:prstGeom prst="rect">
            <a:avLst/>
          </a:prstGeom>
          <a:solidFill>
            <a:srgbClr val="00AEEF"/>
          </a:solidFill>
          <a:ln/>
        </p:spPr>
      </p:sp>
      <p:sp>
        <p:nvSpPr>
          <p:cNvPr id="6" name="Text 3"/>
          <p:cNvSpPr/>
          <p:nvPr/>
        </p:nvSpPr>
        <p:spPr>
          <a:xfrm>
            <a:off x="8013400" y="2300982"/>
            <a:ext cx="3546386" cy="296863"/>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الاتفاق على قواعد واضحة</a:t>
            </a:r>
            <a:endParaRPr lang="ar-SA" sz="2000" dirty="0"/>
          </a:p>
        </p:txBody>
      </p:sp>
      <p:sp>
        <p:nvSpPr>
          <p:cNvPr id="7" name="Text 4"/>
          <p:cNvSpPr/>
          <p:nvPr/>
        </p:nvSpPr>
        <p:spPr>
          <a:xfrm>
            <a:off x="8013400" y="2684462"/>
            <a:ext cx="3546386" cy="1082079"/>
          </a:xfrm>
          <a:prstGeom prst="rect">
            <a:avLst/>
          </a:prstGeom>
          <a:noFill/>
          <a:ln/>
        </p:spPr>
        <p:txBody>
          <a:bodyPr wrap="square" lIns="0" tIns="0" rIns="0" bIns="0" rtlCol="0" anchor="t">
            <a:normAutofit/>
          </a:bodyPr>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احترام الآراء، الاستماع دون مقاطعة، نقد الفكرة وليس الشخص، اعتبار الخطأ فرصة للتعلم.</a:t>
            </a:r>
            <a:endParaRPr lang="ar-SA" sz="16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20052" y="1815618"/>
            <a:ext cx="351691" cy="351703"/>
          </a:xfrm>
          <a:prstGeom prst="rect">
            <a:avLst/>
          </a:prstGeom>
        </p:spPr>
      </p:pic>
      <p:sp>
        <p:nvSpPr>
          <p:cNvPr id="9" name="Shape 5"/>
          <p:cNvSpPr/>
          <p:nvPr/>
        </p:nvSpPr>
        <p:spPr>
          <a:xfrm>
            <a:off x="4322654" y="2635124"/>
            <a:ext cx="3546386" cy="25400"/>
          </a:xfrm>
          <a:prstGeom prst="rect">
            <a:avLst/>
          </a:prstGeom>
          <a:solidFill>
            <a:srgbClr val="00AEEF"/>
          </a:solidFill>
          <a:ln/>
        </p:spPr>
      </p:sp>
      <p:sp>
        <p:nvSpPr>
          <p:cNvPr id="10" name="Text 6"/>
          <p:cNvSpPr/>
          <p:nvPr/>
        </p:nvSpPr>
        <p:spPr>
          <a:xfrm>
            <a:off x="4322654" y="2300982"/>
            <a:ext cx="3546386" cy="296863"/>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التعامل مع الخطأ بطريقة بناءة</a:t>
            </a:r>
            <a:endParaRPr lang="ar-SA" sz="2000" dirty="0"/>
          </a:p>
        </p:txBody>
      </p:sp>
      <p:sp>
        <p:nvSpPr>
          <p:cNvPr id="11" name="Text 7"/>
          <p:cNvSpPr/>
          <p:nvPr/>
        </p:nvSpPr>
        <p:spPr>
          <a:xfrm>
            <a:off x="4322654" y="2684463"/>
            <a:ext cx="3546386" cy="1623119"/>
          </a:xfrm>
          <a:prstGeom prst="rect">
            <a:avLst/>
          </a:prstGeom>
          <a:noFill/>
          <a:ln/>
        </p:spPr>
        <p:txBody>
          <a:bodyPr wrap="square" lIns="0" tIns="0" rIns="0" bIns="0" rtlCol="0" anchor="t">
            <a:normAutofit/>
          </a:bodyPr>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عندما يقدم مشارك إجابة غير صحيحة، لا يكون الهدف مجرد تصحيحها بسرعة، بل يمكن للميسّر أن يستخدمها نقطة انطلاق للتفكير.</a:t>
            </a:r>
            <a:endParaRPr lang="ar-SA" sz="160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29306" y="1815618"/>
            <a:ext cx="351691" cy="351703"/>
          </a:xfrm>
          <a:prstGeom prst="rect">
            <a:avLst/>
          </a:prstGeom>
        </p:spPr>
      </p:pic>
      <p:sp>
        <p:nvSpPr>
          <p:cNvPr id="13" name="Shape 8"/>
          <p:cNvSpPr/>
          <p:nvPr/>
        </p:nvSpPr>
        <p:spPr>
          <a:xfrm>
            <a:off x="631908" y="2635124"/>
            <a:ext cx="3546386" cy="25400"/>
          </a:xfrm>
          <a:prstGeom prst="rect">
            <a:avLst/>
          </a:prstGeom>
          <a:solidFill>
            <a:srgbClr val="00AEEF"/>
          </a:solidFill>
          <a:ln/>
        </p:spPr>
      </p:sp>
      <p:sp>
        <p:nvSpPr>
          <p:cNvPr id="14" name="Text 9"/>
          <p:cNvSpPr/>
          <p:nvPr/>
        </p:nvSpPr>
        <p:spPr>
          <a:xfrm>
            <a:off x="631908" y="2300982"/>
            <a:ext cx="3546386" cy="296863"/>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عدم إحراج المشاركين</a:t>
            </a:r>
            <a:endParaRPr lang="ar-SA" sz="2000" dirty="0"/>
          </a:p>
        </p:txBody>
      </p:sp>
      <p:sp>
        <p:nvSpPr>
          <p:cNvPr id="15" name="Text 10"/>
          <p:cNvSpPr/>
          <p:nvPr/>
        </p:nvSpPr>
        <p:spPr>
          <a:xfrm>
            <a:off x="631908" y="2684462"/>
            <a:ext cx="3546386" cy="1082079"/>
          </a:xfrm>
          <a:prstGeom prst="rect">
            <a:avLst/>
          </a:prstGeom>
          <a:noFill/>
          <a:ln/>
        </p:spPr>
        <p:txBody>
          <a:bodyPr wrap="square" lIns="0" tIns="0" rIns="0" bIns="0" rtlCol="0" anchor="t">
            <a:normAutofit/>
          </a:bodyPr>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ينبغي تجنب السخرية أو التعليقات التي تقلل من قيمة مشاركة أحد المتعلمين، حتى عندما تكون الإجابة غير دقيقة.</a:t>
            </a:r>
            <a:endParaRPr lang="ar-SA" sz="1600" dirty="0"/>
          </a:p>
        </p:txBody>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20052" y="3394058"/>
            <a:ext cx="351691" cy="351703"/>
          </a:xfrm>
          <a:prstGeom prst="rect">
            <a:avLst/>
          </a:prstGeom>
        </p:spPr>
      </p:pic>
      <p:sp>
        <p:nvSpPr>
          <p:cNvPr id="17" name="Shape 11"/>
          <p:cNvSpPr/>
          <p:nvPr/>
        </p:nvSpPr>
        <p:spPr>
          <a:xfrm>
            <a:off x="631908" y="4213564"/>
            <a:ext cx="10927878" cy="25400"/>
          </a:xfrm>
          <a:prstGeom prst="rect">
            <a:avLst/>
          </a:prstGeom>
          <a:solidFill>
            <a:srgbClr val="00AEEF"/>
          </a:solidFill>
          <a:ln/>
        </p:spPr>
      </p:sp>
      <p:sp>
        <p:nvSpPr>
          <p:cNvPr id="18" name="Text 12"/>
          <p:cNvSpPr/>
          <p:nvPr/>
        </p:nvSpPr>
        <p:spPr>
          <a:xfrm>
            <a:off x="631908" y="3879423"/>
            <a:ext cx="10927878" cy="296863"/>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حماية مساحة المشاركة</a:t>
            </a:r>
            <a:endParaRPr lang="ar-SA" sz="2000" dirty="0"/>
          </a:p>
        </p:txBody>
      </p:sp>
      <p:sp>
        <p:nvSpPr>
          <p:cNvPr id="19" name="Text 13"/>
          <p:cNvSpPr/>
          <p:nvPr/>
        </p:nvSpPr>
        <p:spPr>
          <a:xfrm>
            <a:off x="631908" y="4262903"/>
            <a:ext cx="10927878" cy="541040"/>
          </a:xfrm>
          <a:prstGeom prst="rect">
            <a:avLst/>
          </a:prstGeom>
          <a:noFill/>
          <a:ln/>
        </p:spPr>
        <p:txBody>
          <a:bodyPr wrap="none" lIns="0" tIns="0" rIns="0" bIns="0" rtlCol="0" anchor="t"/>
          <a:lstStyle/>
          <a:p>
            <a:pPr marL="0" indent="0" algn="ct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عندما يسيطر أحد المشاركين على الحديث، يتدخل الميسّر بطريقة تحفظ مشاركته، وفي الوقت نفسه تفتح المجال للآخرين.</a:t>
            </a:r>
            <a:endParaRPr lang="ar-SA" sz="2000" dirty="0"/>
          </a:p>
        </p:txBody>
      </p:sp>
      <p:sp>
        <p:nvSpPr>
          <p:cNvPr id="20" name="Text 14"/>
          <p:cNvSpPr/>
          <p:nvPr/>
        </p:nvSpPr>
        <p:spPr>
          <a:xfrm>
            <a:off x="631908" y="5269905"/>
            <a:ext cx="10657117" cy="779859"/>
          </a:xfrm>
          <a:prstGeom prst="rect">
            <a:avLst/>
          </a:prstGeom>
          <a:noFill/>
          <a:ln/>
        </p:spPr>
        <p:txBody>
          <a:bodyPr wrap="square" lIns="0" tIns="0" rIns="0" bIns="0" rtlCol="0" anchor="t">
            <a:noAutofit/>
          </a:bodyPr>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بدل: «لا، هذه الإجابة خطأ.»</a:t>
            </a:r>
            <a:endParaRPr lang="ar-SA" dirty="0"/>
          </a:p>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يمكن للميسّر أن يسأل: «ما الذي جعلك تصل إلى هذه الإجابة؟»</a:t>
            </a:r>
            <a:endParaRPr lang="ar-SA" dirty="0"/>
          </a:p>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ثم يساعد المجموعة على فحص الفكرة واستخلاص التعلم.</a:t>
            </a:r>
            <a:endParaRPr lang="ar-SA" dirty="0"/>
          </a:p>
        </p:txBody>
      </p:sp>
      <p:sp>
        <p:nvSpPr>
          <p:cNvPr id="21" name="Shape 15"/>
          <p:cNvSpPr/>
          <p:nvPr/>
        </p:nvSpPr>
        <p:spPr>
          <a:xfrm>
            <a:off x="11534387" y="5107484"/>
            <a:ext cx="25399" cy="1104702"/>
          </a:xfrm>
          <a:prstGeom prst="roundRect">
            <a:avLst>
              <a:gd name="adj" fmla="val 50001"/>
            </a:avLst>
          </a:prstGeom>
          <a:solidFill>
            <a:srgbClr val="75BAE6"/>
          </a:solidFill>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31908" y="125283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التعامل مع المشاركة غير المتوازنة</a:t>
            </a:r>
            <a:endParaRPr lang="ar-SA" sz="4650" dirty="0"/>
          </a:p>
        </p:txBody>
      </p:sp>
      <p:sp>
        <p:nvSpPr>
          <p:cNvPr id="3" name="Text 1"/>
          <p:cNvSpPr/>
          <p:nvPr/>
        </p:nvSpPr>
        <p:spPr>
          <a:xfrm>
            <a:off x="631908" y="2559348"/>
            <a:ext cx="518861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ما الذي يمكن للميسّر فعله؟</a:t>
            </a:r>
            <a:endParaRPr lang="ar-SA" sz="2400" dirty="0"/>
          </a:p>
        </p:txBody>
      </p:sp>
      <p:sp>
        <p:nvSpPr>
          <p:cNvPr id="4" name="Text 2"/>
          <p:cNvSpPr/>
          <p:nvPr/>
        </p:nvSpPr>
        <p:spPr>
          <a:xfrm>
            <a:off x="631908" y="3156148"/>
            <a:ext cx="5188614" cy="2121694"/>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طرح السؤال أولًا ثم إعطاء وقت للتفكير</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استخدام العمل الثنائي أو المجموعات الصغيرة</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دعوة المشاركين بطريقة غير ضاغطة</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استخدام الكتابة قبل النقاش</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إعادة توزيع فرص الحديث</a:t>
            </a:r>
            <a:endParaRPr lang="ar-SA" sz="2000" dirty="0"/>
          </a:p>
        </p:txBody>
      </p:sp>
      <p:sp>
        <p:nvSpPr>
          <p:cNvPr id="5" name="Shape 3"/>
          <p:cNvSpPr/>
          <p:nvPr/>
        </p:nvSpPr>
        <p:spPr>
          <a:xfrm>
            <a:off x="6215006" y="2333724"/>
            <a:ext cx="5513646" cy="3271341"/>
          </a:xfrm>
          <a:prstGeom prst="roundRect">
            <a:avLst>
              <a:gd name="adj" fmla="val 16557"/>
            </a:avLst>
          </a:prstGeom>
          <a:solidFill>
            <a:srgbClr val="75BAE6"/>
          </a:solidFill>
          <a:ln/>
        </p:spPr>
      </p:sp>
      <p:sp>
        <p:nvSpPr>
          <p:cNvPr id="6" name="Text 4"/>
          <p:cNvSpPr/>
          <p:nvPr/>
        </p:nvSpPr>
        <p:spPr>
          <a:xfrm>
            <a:off x="6440624" y="2559348"/>
            <a:ext cx="5062411" cy="37117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لماذا يصمت بعض المشاركين؟</a:t>
            </a:r>
            <a:endParaRPr lang="ar-SA" sz="2400" dirty="0">
              <a:solidFill>
                <a:schemeClr val="bg1"/>
              </a:solidFill>
            </a:endParaRPr>
          </a:p>
        </p:txBody>
      </p:sp>
      <p:sp>
        <p:nvSpPr>
          <p:cNvPr id="7" name="Text 5"/>
          <p:cNvSpPr/>
          <p:nvPr/>
        </p:nvSpPr>
        <p:spPr>
          <a:xfrm>
            <a:off x="6440624" y="3156148"/>
            <a:ext cx="5062411" cy="1681559"/>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يحتاجون وقتًا أطول للتفكير</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غير واثقين من إجاباتهم</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لا يشعرون بمساحة مناسبة</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يفضلون المشاركة بطرق أخرى</a:t>
            </a:r>
            <a:endParaRPr lang="ar-SA" sz="2000" dirty="0">
              <a:solidFill>
                <a:schemeClr val="bg1"/>
              </a:solidFill>
            </a:endParaRPr>
          </a:p>
        </p:txBody>
      </p:sp>
      <p:sp>
        <p:nvSpPr>
          <p:cNvPr id="8" name="Text 6"/>
          <p:cNvSpPr/>
          <p:nvPr/>
        </p:nvSpPr>
        <p:spPr>
          <a:xfrm>
            <a:off x="5831039" y="5040809"/>
            <a:ext cx="5671996" cy="361156"/>
          </a:xfrm>
          <a:prstGeom prst="rect">
            <a:avLst/>
          </a:prstGeom>
          <a:noFill/>
          <a:ln/>
        </p:spPr>
        <p:txBody>
          <a:bodyPr wrap="none" lIns="0" tIns="0" rIns="0" bIns="0" rtlCol="0" anchor="t"/>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لا ينبغي تفسير الصمت مباشرة على أنه عدم اهتمام.</a:t>
            </a:r>
            <a:endParaRPr lang="ar-SA" sz="2000"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31908" y="674886"/>
            <a:ext cx="10927878" cy="422275"/>
          </a:xfrm>
          <a:prstGeom prst="rect">
            <a:avLst/>
          </a:prstGeom>
          <a:noFill/>
          <a:ln/>
        </p:spPr>
        <p:txBody>
          <a:bodyPr wrap="none" lIns="0" tIns="0" rIns="0" bIns="0" rtlCol="0" anchor="t"/>
          <a:lstStyle/>
          <a:p>
            <a:pPr marL="0" indent="0" algn="r" rtl="1">
              <a:lnSpc>
                <a:spcPct val="104000"/>
              </a:lnSpc>
              <a:buNone/>
            </a:pPr>
            <a:r>
              <a:rPr lang="ar-SA" altLang="en-US" sz="2650" dirty="0">
                <a:solidFill>
                  <a:srgbClr val="2E3C4E"/>
                </a:solidFill>
                <a:latin typeface="GE SS Two Light" pitchFamily="34" charset="0"/>
                <a:ea typeface="GE SS Two Light" pitchFamily="34" charset="-122"/>
                <a:cs typeface="GE SS Two Light" pitchFamily="34" charset="-120"/>
              </a:rPr>
              <a:t>دور الميسّر في بناء البيئة</a:t>
            </a:r>
            <a:endParaRPr lang="ar-SA" sz="2650" dirty="0"/>
          </a:p>
        </p:txBody>
      </p:sp>
      <p:sp>
        <p:nvSpPr>
          <p:cNvPr id="3" name="Text 1"/>
          <p:cNvSpPr/>
          <p:nvPr/>
        </p:nvSpPr>
        <p:spPr>
          <a:xfrm>
            <a:off x="631908" y="1206599"/>
            <a:ext cx="10927878" cy="404118"/>
          </a:xfrm>
          <a:prstGeom prst="rect">
            <a:avLst/>
          </a:prstGeom>
          <a:noFill/>
          <a:ln/>
        </p:spPr>
        <p:txBody>
          <a:bodyPr wrap="square" lIns="0" tIns="0" rIns="0" bIns="0" rtlCol="0" anchor="t"/>
          <a:lstStyle/>
          <a:p>
            <a:pPr marL="0" indent="0" algn="r" rtl="1">
              <a:lnSpc>
                <a:spcPct val="105000"/>
              </a:lnSpc>
              <a:spcAft>
                <a:spcPts val="60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بناء البيئة الآمنة والتشاركية والشاملة ليس نشاطًا يحدث مرة واحدة في بداية الجلسة.</a:t>
            </a:r>
            <a:r>
              <a:rPr lang="ar-JO" altLang="en-US" sz="2000" dirty="0"/>
              <a:t> </a:t>
            </a:r>
            <a:r>
              <a:rPr lang="ar-SA" altLang="en-US" sz="2000" b="1" dirty="0">
                <a:solidFill>
                  <a:srgbClr val="384653"/>
                </a:solidFill>
                <a:latin typeface="WinSoft Pro Medium" pitchFamily="34" charset="0"/>
                <a:ea typeface="WinSoft Pro Medium" pitchFamily="34" charset="-122"/>
                <a:cs typeface="WinSoft Pro Medium" pitchFamily="34" charset="-120"/>
              </a:rPr>
              <a:t>بل هو ممارسة مستمرة طوال الجلسة.</a:t>
            </a:r>
            <a:endParaRPr lang="ar-SA" sz="2000" dirty="0"/>
          </a:p>
        </p:txBody>
      </p:sp>
      <p:sp>
        <p:nvSpPr>
          <p:cNvPr id="4" name="Text 2"/>
          <p:cNvSpPr/>
          <p:nvPr/>
        </p:nvSpPr>
        <p:spPr>
          <a:xfrm>
            <a:off x="631908" y="1879179"/>
            <a:ext cx="10927878" cy="25330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2E3C4E"/>
                </a:solidFill>
                <a:latin typeface="GE SS Two Light" pitchFamily="34" charset="0"/>
                <a:ea typeface="GE SS Two Light" pitchFamily="34" charset="-122"/>
                <a:cs typeface="GE SS Two Light" pitchFamily="34" charset="-120"/>
              </a:rPr>
              <a:t>على الميسّر أن يراقب باستمرار:</a:t>
            </a:r>
            <a:endParaRPr lang="ar-SA" sz="2000" dirty="0"/>
          </a:p>
        </p:txBody>
      </p:sp>
      <p:sp>
        <p:nvSpPr>
          <p:cNvPr id="5" name="Shape 3"/>
          <p:cNvSpPr/>
          <p:nvPr/>
        </p:nvSpPr>
        <p:spPr>
          <a:xfrm>
            <a:off x="7965876" y="2596356"/>
            <a:ext cx="3401431" cy="128290"/>
          </a:xfrm>
          <a:prstGeom prst="roundRect">
            <a:avLst>
              <a:gd name="adj" fmla="val 49999"/>
            </a:avLst>
          </a:prstGeom>
          <a:solidFill>
            <a:srgbClr val="00AEEF"/>
          </a:solidFill>
          <a:ln w="6350">
            <a:solidFill>
              <a:srgbClr val="0094D5"/>
            </a:solidFill>
            <a:prstDash val="solid"/>
          </a:ln>
        </p:spPr>
      </p:sp>
      <p:sp>
        <p:nvSpPr>
          <p:cNvPr id="6" name="Text 4"/>
          <p:cNvSpPr/>
          <p:nvPr/>
        </p:nvSpPr>
        <p:spPr>
          <a:xfrm>
            <a:off x="8094063" y="2925961"/>
            <a:ext cx="3337437" cy="211038"/>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من يشارك؟</a:t>
            </a:r>
            <a:endParaRPr lang="ar-SA" sz="2000" dirty="0"/>
          </a:p>
        </p:txBody>
      </p:sp>
      <p:sp>
        <p:nvSpPr>
          <p:cNvPr id="7" name="Shape 5"/>
          <p:cNvSpPr/>
          <p:nvPr/>
        </p:nvSpPr>
        <p:spPr>
          <a:xfrm>
            <a:off x="4298942" y="2403773"/>
            <a:ext cx="3401431" cy="128290"/>
          </a:xfrm>
          <a:prstGeom prst="roundRect">
            <a:avLst>
              <a:gd name="adj" fmla="val 49999"/>
            </a:avLst>
          </a:prstGeom>
          <a:solidFill>
            <a:srgbClr val="00AEEF"/>
          </a:solidFill>
          <a:ln w="6350">
            <a:solidFill>
              <a:srgbClr val="0094D5"/>
            </a:solidFill>
            <a:prstDash val="solid"/>
          </a:ln>
        </p:spPr>
      </p:sp>
      <p:sp>
        <p:nvSpPr>
          <p:cNvPr id="8" name="Text 6"/>
          <p:cNvSpPr/>
          <p:nvPr/>
        </p:nvSpPr>
        <p:spPr>
          <a:xfrm>
            <a:off x="4427129" y="2733377"/>
            <a:ext cx="3337437" cy="211038"/>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من لا يشارك؟</a:t>
            </a:r>
            <a:endParaRPr lang="ar-SA" sz="2000" dirty="0"/>
          </a:p>
        </p:txBody>
      </p:sp>
      <p:sp>
        <p:nvSpPr>
          <p:cNvPr id="9" name="Shape 7"/>
          <p:cNvSpPr/>
          <p:nvPr/>
        </p:nvSpPr>
        <p:spPr>
          <a:xfrm>
            <a:off x="632008" y="2211288"/>
            <a:ext cx="3401431" cy="128290"/>
          </a:xfrm>
          <a:prstGeom prst="roundRect">
            <a:avLst>
              <a:gd name="adj" fmla="val 49999"/>
            </a:avLst>
          </a:prstGeom>
          <a:solidFill>
            <a:srgbClr val="00AEEF"/>
          </a:solidFill>
          <a:ln w="6350">
            <a:solidFill>
              <a:srgbClr val="0094D5"/>
            </a:solidFill>
            <a:prstDash val="solid"/>
          </a:ln>
        </p:spPr>
      </p:sp>
      <p:sp>
        <p:nvSpPr>
          <p:cNvPr id="10" name="Text 8"/>
          <p:cNvSpPr/>
          <p:nvPr/>
        </p:nvSpPr>
        <p:spPr>
          <a:xfrm>
            <a:off x="760195" y="2540893"/>
            <a:ext cx="3337437" cy="211038"/>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كيف يتفاعل المشاركون مع </a:t>
            </a:r>
            <a:endParaRPr lang="ar-JO" altLang="en-US" sz="2000" dirty="0">
              <a:solidFill>
                <a:srgbClr val="384653"/>
              </a:solidFill>
              <a:latin typeface="GE SS Two Light" pitchFamily="34" charset="0"/>
              <a:ea typeface="GE SS Two Light" pitchFamily="34" charset="-122"/>
              <a:cs typeface="GE SS Two Light" pitchFamily="34" charset="-120"/>
            </a:endParaRPr>
          </a:p>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بعضهم؟</a:t>
            </a:r>
            <a:endParaRPr lang="ar-SA" sz="2000" dirty="0"/>
          </a:p>
        </p:txBody>
      </p:sp>
      <p:sp>
        <p:nvSpPr>
          <p:cNvPr id="11" name="Shape 9"/>
          <p:cNvSpPr/>
          <p:nvPr/>
        </p:nvSpPr>
        <p:spPr>
          <a:xfrm>
            <a:off x="7965876" y="3851672"/>
            <a:ext cx="3401431" cy="128290"/>
          </a:xfrm>
          <a:prstGeom prst="roundRect">
            <a:avLst>
              <a:gd name="adj" fmla="val 49999"/>
            </a:avLst>
          </a:prstGeom>
          <a:solidFill>
            <a:srgbClr val="00AEEF"/>
          </a:solidFill>
          <a:ln w="6350">
            <a:solidFill>
              <a:srgbClr val="0094D5"/>
            </a:solidFill>
            <a:prstDash val="solid"/>
          </a:ln>
        </p:spPr>
      </p:sp>
      <p:sp>
        <p:nvSpPr>
          <p:cNvPr id="12" name="Text 10"/>
          <p:cNvSpPr/>
          <p:nvPr/>
        </p:nvSpPr>
        <p:spPr>
          <a:xfrm>
            <a:off x="8094063" y="4181277"/>
            <a:ext cx="3337437" cy="211038"/>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هل يشعر المشاركون بالراحة </a:t>
            </a:r>
            <a:endParaRPr lang="ar-JO" altLang="en-US" sz="2000" dirty="0">
              <a:solidFill>
                <a:srgbClr val="384653"/>
              </a:solidFill>
              <a:latin typeface="GE SS Two Light" pitchFamily="34" charset="0"/>
              <a:ea typeface="GE SS Two Light" pitchFamily="34" charset="-122"/>
              <a:cs typeface="GE SS Two Light" pitchFamily="34" charset="-120"/>
            </a:endParaRPr>
          </a:p>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في طرح الأسئلة؟</a:t>
            </a:r>
            <a:endParaRPr lang="ar-SA" sz="2000" dirty="0"/>
          </a:p>
        </p:txBody>
      </p:sp>
      <p:sp>
        <p:nvSpPr>
          <p:cNvPr id="13" name="Shape 11"/>
          <p:cNvSpPr/>
          <p:nvPr/>
        </p:nvSpPr>
        <p:spPr>
          <a:xfrm>
            <a:off x="4298942" y="3659088"/>
            <a:ext cx="3401431" cy="128290"/>
          </a:xfrm>
          <a:prstGeom prst="roundRect">
            <a:avLst>
              <a:gd name="adj" fmla="val 49999"/>
            </a:avLst>
          </a:prstGeom>
          <a:solidFill>
            <a:srgbClr val="00AEEF"/>
          </a:solidFill>
          <a:ln w="6350">
            <a:solidFill>
              <a:srgbClr val="0094D5"/>
            </a:solidFill>
            <a:prstDash val="solid"/>
          </a:ln>
        </p:spPr>
      </p:sp>
      <p:sp>
        <p:nvSpPr>
          <p:cNvPr id="14" name="Text 12"/>
          <p:cNvSpPr/>
          <p:nvPr/>
        </p:nvSpPr>
        <p:spPr>
          <a:xfrm>
            <a:off x="4427129" y="3988693"/>
            <a:ext cx="3337437" cy="211038"/>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هل هناك مشارك يسيطر </a:t>
            </a:r>
            <a:endParaRPr lang="ar-JO" altLang="en-US" sz="2000" dirty="0">
              <a:solidFill>
                <a:srgbClr val="384653"/>
              </a:solidFill>
              <a:latin typeface="GE SS Two Light" pitchFamily="34" charset="0"/>
              <a:ea typeface="GE SS Two Light" pitchFamily="34" charset="-122"/>
              <a:cs typeface="GE SS Two Light" pitchFamily="34" charset="-120"/>
            </a:endParaRPr>
          </a:p>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على النقاش؟</a:t>
            </a:r>
            <a:endParaRPr lang="ar-SA" sz="2000" dirty="0"/>
          </a:p>
        </p:txBody>
      </p:sp>
      <p:sp>
        <p:nvSpPr>
          <p:cNvPr id="15" name="Shape 13"/>
          <p:cNvSpPr/>
          <p:nvPr/>
        </p:nvSpPr>
        <p:spPr>
          <a:xfrm>
            <a:off x="632008" y="3466604"/>
            <a:ext cx="3401431" cy="128290"/>
          </a:xfrm>
          <a:prstGeom prst="roundRect">
            <a:avLst>
              <a:gd name="adj" fmla="val 49999"/>
            </a:avLst>
          </a:prstGeom>
          <a:solidFill>
            <a:srgbClr val="00AEEF"/>
          </a:solidFill>
          <a:ln w="6350">
            <a:solidFill>
              <a:srgbClr val="0094D5"/>
            </a:solidFill>
            <a:prstDash val="solid"/>
          </a:ln>
        </p:spPr>
      </p:sp>
      <p:sp>
        <p:nvSpPr>
          <p:cNvPr id="16" name="Text 14"/>
          <p:cNvSpPr/>
          <p:nvPr/>
        </p:nvSpPr>
        <p:spPr>
          <a:xfrm>
            <a:off x="760195" y="3796209"/>
            <a:ext cx="3337437" cy="211038"/>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هل هناك آراء لا تجد مساحة </a:t>
            </a:r>
            <a:endParaRPr lang="ar-JO" altLang="en-US" sz="2000" dirty="0">
              <a:solidFill>
                <a:srgbClr val="384653"/>
              </a:solidFill>
              <a:latin typeface="GE SS Two Light" pitchFamily="34" charset="0"/>
              <a:ea typeface="GE SS Two Light" pitchFamily="34" charset="-122"/>
              <a:cs typeface="GE SS Two Light" pitchFamily="34" charset="-120"/>
            </a:endParaRPr>
          </a:p>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للظهور؟</a:t>
            </a:r>
            <a:endParaRPr lang="ar-SA" sz="2000" dirty="0"/>
          </a:p>
        </p:txBody>
      </p:sp>
      <p:sp>
        <p:nvSpPr>
          <p:cNvPr id="17" name="Shape 15"/>
          <p:cNvSpPr/>
          <p:nvPr/>
        </p:nvSpPr>
        <p:spPr>
          <a:xfrm>
            <a:off x="4546812" y="5319022"/>
            <a:ext cx="3401431" cy="128290"/>
          </a:xfrm>
          <a:prstGeom prst="roundRect">
            <a:avLst>
              <a:gd name="adj" fmla="val 49999"/>
            </a:avLst>
          </a:prstGeom>
          <a:solidFill>
            <a:srgbClr val="00AEEF"/>
          </a:solidFill>
          <a:ln w="6350">
            <a:solidFill>
              <a:srgbClr val="0094D5"/>
            </a:solidFill>
            <a:prstDash val="solid"/>
          </a:ln>
        </p:spPr>
      </p:sp>
      <p:sp>
        <p:nvSpPr>
          <p:cNvPr id="18" name="Text 16"/>
          <p:cNvSpPr/>
          <p:nvPr/>
        </p:nvSpPr>
        <p:spPr>
          <a:xfrm>
            <a:off x="4674999" y="5648626"/>
            <a:ext cx="3337437" cy="211038"/>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هل طريقة التعامل مع الأخطاء تشجع التعلم؟</a:t>
            </a:r>
            <a:endParaRPr lang="ar-SA" sz="2000" dirty="0"/>
          </a:p>
        </p:txBody>
      </p:sp>
      <p:sp>
        <p:nvSpPr>
          <p:cNvPr id="19" name="Text 17"/>
          <p:cNvSpPr/>
          <p:nvPr/>
        </p:nvSpPr>
        <p:spPr>
          <a:xfrm>
            <a:off x="22324" y="6417107"/>
            <a:ext cx="11344983" cy="161032"/>
          </a:xfrm>
          <a:prstGeom prst="rect">
            <a:avLst/>
          </a:prstGeom>
          <a:noFill/>
          <a:ln/>
        </p:spPr>
        <p:txBody>
          <a:bodyPr wrap="none" lIns="0" tIns="0" rIns="0" bIns="0" rtlCol="0" anchor="t"/>
          <a:lstStyle/>
          <a:p>
            <a:pPr marL="0" indent="0" algn="r" rtl="1">
              <a:lnSpc>
                <a:spcPct val="105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ثم يكيّف أسلوبه بناءً على ما يلاحظه.</a:t>
            </a:r>
            <a:endParaRPr lang="ar-SA" sz="1600" dirty="0"/>
          </a:p>
        </p:txBody>
      </p:sp>
      <p:sp>
        <p:nvSpPr>
          <p:cNvPr id="20" name="Shape 18"/>
          <p:cNvSpPr/>
          <p:nvPr/>
        </p:nvSpPr>
        <p:spPr>
          <a:xfrm>
            <a:off x="11540737" y="6335053"/>
            <a:ext cx="19050" cy="325140"/>
          </a:xfrm>
          <a:prstGeom prst="roundRect">
            <a:avLst>
              <a:gd name="adj" fmla="val 49999"/>
            </a:avLst>
          </a:prstGeom>
          <a:solidFill>
            <a:srgbClr val="75BAE6"/>
          </a:solidFill>
          <a:ln/>
        </p:spPr>
      </p:sp>
      <p:sp>
        <p:nvSpPr>
          <p:cNvPr id="21" name="Shape 19"/>
          <p:cNvSpPr/>
          <p:nvPr/>
        </p:nvSpPr>
        <p:spPr>
          <a:xfrm>
            <a:off x="11174728" y="2467918"/>
            <a:ext cx="385058" cy="385068"/>
          </a:xfrm>
          <a:prstGeom prst="ellipse">
            <a:avLst/>
          </a:prstGeom>
          <a:solidFill>
            <a:srgbClr val="00AEEF"/>
          </a:solidFill>
          <a:ln w="6350">
            <a:solidFill>
              <a:srgbClr val="0094D5"/>
            </a:solidFill>
            <a:prstDash val="solid"/>
          </a:ln>
        </p:spPr>
      </p:sp>
      <p:pic>
        <p:nvPicPr>
          <p:cNvPr id="2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71067" y="2564160"/>
            <a:ext cx="192480" cy="192484"/>
          </a:xfrm>
          <a:prstGeom prst="rect">
            <a:avLst/>
          </a:prstGeom>
        </p:spPr>
      </p:pic>
      <p:sp>
        <p:nvSpPr>
          <p:cNvPr id="23" name="Shape 20"/>
          <p:cNvSpPr/>
          <p:nvPr/>
        </p:nvSpPr>
        <p:spPr>
          <a:xfrm>
            <a:off x="7507794" y="2275334"/>
            <a:ext cx="385058" cy="385068"/>
          </a:xfrm>
          <a:prstGeom prst="ellipse">
            <a:avLst/>
          </a:prstGeom>
          <a:solidFill>
            <a:srgbClr val="00AEEF"/>
          </a:solidFill>
          <a:ln w="6350">
            <a:solidFill>
              <a:srgbClr val="0094D5"/>
            </a:solidFill>
            <a:prstDash val="solid"/>
          </a:ln>
        </p:spPr>
      </p:sp>
      <p:pic>
        <p:nvPicPr>
          <p:cNvPr id="24"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04133" y="2371576"/>
            <a:ext cx="192480" cy="192484"/>
          </a:xfrm>
          <a:prstGeom prst="rect">
            <a:avLst/>
          </a:prstGeom>
        </p:spPr>
      </p:pic>
      <p:sp>
        <p:nvSpPr>
          <p:cNvPr id="25" name="Shape 21"/>
          <p:cNvSpPr/>
          <p:nvPr/>
        </p:nvSpPr>
        <p:spPr>
          <a:xfrm>
            <a:off x="3840860" y="2082850"/>
            <a:ext cx="385058" cy="385068"/>
          </a:xfrm>
          <a:prstGeom prst="ellipse">
            <a:avLst/>
          </a:prstGeom>
          <a:solidFill>
            <a:srgbClr val="00AEEF"/>
          </a:solidFill>
          <a:ln w="6350">
            <a:solidFill>
              <a:srgbClr val="0094D5"/>
            </a:solidFill>
            <a:prstDash val="solid"/>
          </a:ln>
        </p:spPr>
      </p:sp>
      <p:pic>
        <p:nvPicPr>
          <p:cNvPr id="26"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37199" y="2179092"/>
            <a:ext cx="192480" cy="192484"/>
          </a:xfrm>
          <a:prstGeom prst="rect">
            <a:avLst/>
          </a:prstGeom>
        </p:spPr>
      </p:pic>
      <p:sp>
        <p:nvSpPr>
          <p:cNvPr id="27" name="Shape 22"/>
          <p:cNvSpPr/>
          <p:nvPr/>
        </p:nvSpPr>
        <p:spPr>
          <a:xfrm>
            <a:off x="11174728" y="3723233"/>
            <a:ext cx="385058" cy="385068"/>
          </a:xfrm>
          <a:prstGeom prst="ellipse">
            <a:avLst/>
          </a:prstGeom>
          <a:solidFill>
            <a:srgbClr val="00AEEF"/>
          </a:solidFill>
          <a:ln w="6350">
            <a:solidFill>
              <a:srgbClr val="0094D5"/>
            </a:solidFill>
            <a:prstDash val="solid"/>
          </a:ln>
        </p:spPr>
      </p:sp>
      <p:pic>
        <p:nvPicPr>
          <p:cNvPr id="28"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71067" y="3819475"/>
            <a:ext cx="192480" cy="192484"/>
          </a:xfrm>
          <a:prstGeom prst="rect">
            <a:avLst/>
          </a:prstGeom>
        </p:spPr>
      </p:pic>
      <p:sp>
        <p:nvSpPr>
          <p:cNvPr id="29" name="Shape 23"/>
          <p:cNvSpPr/>
          <p:nvPr/>
        </p:nvSpPr>
        <p:spPr>
          <a:xfrm>
            <a:off x="7507794" y="3530650"/>
            <a:ext cx="385058" cy="385068"/>
          </a:xfrm>
          <a:prstGeom prst="ellipse">
            <a:avLst/>
          </a:prstGeom>
          <a:solidFill>
            <a:srgbClr val="00AEEF"/>
          </a:solidFill>
          <a:ln w="6350">
            <a:solidFill>
              <a:srgbClr val="0094D5"/>
            </a:solidFill>
            <a:prstDash val="solid"/>
          </a:ln>
        </p:spPr>
      </p:sp>
      <p:pic>
        <p:nvPicPr>
          <p:cNvPr id="30" name="Image 4"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04133" y="3626892"/>
            <a:ext cx="192480" cy="192484"/>
          </a:xfrm>
          <a:prstGeom prst="rect">
            <a:avLst/>
          </a:prstGeom>
        </p:spPr>
      </p:pic>
      <p:sp>
        <p:nvSpPr>
          <p:cNvPr id="31" name="Shape 24"/>
          <p:cNvSpPr/>
          <p:nvPr/>
        </p:nvSpPr>
        <p:spPr>
          <a:xfrm>
            <a:off x="3840860" y="3338165"/>
            <a:ext cx="385058" cy="385068"/>
          </a:xfrm>
          <a:prstGeom prst="ellipse">
            <a:avLst/>
          </a:prstGeom>
          <a:solidFill>
            <a:srgbClr val="00AEEF"/>
          </a:solidFill>
          <a:ln w="6350">
            <a:solidFill>
              <a:srgbClr val="0094D5"/>
            </a:solidFill>
            <a:prstDash val="solid"/>
          </a:ln>
        </p:spPr>
      </p:sp>
      <p:pic>
        <p:nvPicPr>
          <p:cNvPr id="32" name="Image 5"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37199" y="3434407"/>
            <a:ext cx="192480" cy="192484"/>
          </a:xfrm>
          <a:prstGeom prst="rect">
            <a:avLst/>
          </a:prstGeom>
        </p:spPr>
      </p:pic>
      <p:sp>
        <p:nvSpPr>
          <p:cNvPr id="33" name="Shape 25"/>
          <p:cNvSpPr/>
          <p:nvPr/>
        </p:nvSpPr>
        <p:spPr>
          <a:xfrm>
            <a:off x="7755664" y="5190583"/>
            <a:ext cx="385058" cy="385068"/>
          </a:xfrm>
          <a:prstGeom prst="ellipse">
            <a:avLst/>
          </a:prstGeom>
          <a:solidFill>
            <a:srgbClr val="00AEEF"/>
          </a:solidFill>
          <a:ln w="6350">
            <a:solidFill>
              <a:srgbClr val="0094D5"/>
            </a:solidFill>
            <a:prstDash val="solid"/>
          </a:ln>
        </p:spPr>
      </p:sp>
      <p:pic>
        <p:nvPicPr>
          <p:cNvPr id="34" name="Image 6"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52003" y="5286825"/>
            <a:ext cx="192480" cy="19248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10406397" y="625872"/>
            <a:ext cx="1153389" cy="342999"/>
          </a:xfrm>
          <a:prstGeom prst="roundRect">
            <a:avLst>
              <a:gd name="adj" fmla="val 49999"/>
            </a:avLst>
          </a:prstGeom>
          <a:solidFill>
            <a:srgbClr val="D4E9F7"/>
          </a:solidFill>
          <a:ln/>
        </p:spPr>
      </p:sp>
      <p:sp>
        <p:nvSpPr>
          <p:cNvPr id="3" name="Text 1"/>
          <p:cNvSpPr/>
          <p:nvPr/>
        </p:nvSpPr>
        <p:spPr>
          <a:xfrm>
            <a:off x="9932144" y="693539"/>
            <a:ext cx="1492312"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خلاصة النشاط</a:t>
            </a:r>
            <a:endParaRPr lang="ar-SA" sz="1400" dirty="0"/>
          </a:p>
        </p:txBody>
      </p:sp>
      <p:sp>
        <p:nvSpPr>
          <p:cNvPr id="4" name="Text 2"/>
          <p:cNvSpPr/>
          <p:nvPr/>
        </p:nvSpPr>
        <p:spPr>
          <a:xfrm>
            <a:off x="631908" y="105906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تذكّر دائمًا</a:t>
            </a:r>
            <a:endParaRPr lang="ar-SA" sz="4650" dirty="0"/>
          </a:p>
        </p:txBody>
      </p:sp>
      <p:sp>
        <p:nvSpPr>
          <p:cNvPr id="5" name="Text 3"/>
          <p:cNvSpPr/>
          <p:nvPr/>
        </p:nvSpPr>
        <p:spPr>
          <a:xfrm>
            <a:off x="631908" y="1943279"/>
            <a:ext cx="10589352" cy="722313"/>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تذكّر أن البيئة الجيدة للتعلم لا تُقاس فقط بمدى هدوء المجموعة أو عدد المشاركات، بل بمدى قدرة المتعلمين على المشاركة والتفاعل والتعبير والتعلم بطريقة شاملة وآمنة، وبقدرة الميسّر على ملاحظة ما يحدث والتدخل في الوقت المناسب.</a:t>
            </a:r>
            <a:endParaRPr lang="ar-SA" sz="2400" dirty="0"/>
          </a:p>
        </p:txBody>
      </p:sp>
      <p:sp>
        <p:nvSpPr>
          <p:cNvPr id="6" name="Shape 4"/>
          <p:cNvSpPr/>
          <p:nvPr/>
        </p:nvSpPr>
        <p:spPr>
          <a:xfrm>
            <a:off x="11534387" y="2139950"/>
            <a:ext cx="25399" cy="1230114"/>
          </a:xfrm>
          <a:prstGeom prst="roundRect">
            <a:avLst>
              <a:gd name="adj" fmla="val 50001"/>
            </a:avLst>
          </a:prstGeom>
          <a:solidFill>
            <a:srgbClr val="75BAE6"/>
          </a:solidFill>
          <a:ln/>
        </p:spPr>
      </p:sp>
      <p:sp>
        <p:nvSpPr>
          <p:cNvPr id="7" name="Shape 5"/>
          <p:cNvSpPr/>
          <p:nvPr/>
        </p:nvSpPr>
        <p:spPr>
          <a:xfrm>
            <a:off x="8067572" y="3623965"/>
            <a:ext cx="3492214" cy="2608163"/>
          </a:xfrm>
          <a:prstGeom prst="roundRect">
            <a:avLst>
              <a:gd name="adj" fmla="val 12979"/>
            </a:avLst>
          </a:prstGeom>
          <a:solidFill>
            <a:srgbClr val="00AEEF"/>
          </a:solidFill>
          <a:ln w="12700">
            <a:solidFill>
              <a:srgbClr val="00AEEF"/>
            </a:solidFill>
            <a:prstDash val="solid"/>
          </a:ln>
        </p:spPr>
      </p:sp>
      <p:sp>
        <p:nvSpPr>
          <p:cNvPr id="8" name="Shape 6"/>
          <p:cNvSpPr/>
          <p:nvPr/>
        </p:nvSpPr>
        <p:spPr>
          <a:xfrm>
            <a:off x="10644417" y="3862288"/>
            <a:ext cx="677052" cy="677069"/>
          </a:xfrm>
          <a:prstGeom prst="ellipse">
            <a:avLst/>
          </a:prstGeom>
          <a:solidFill>
            <a:srgbClr val="00AEEF"/>
          </a:solidFill>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58188" y="4048522"/>
            <a:ext cx="677052" cy="677070"/>
          </a:xfrm>
          <a:prstGeom prst="rect">
            <a:avLst/>
          </a:prstGeom>
        </p:spPr>
      </p:pic>
      <p:sp>
        <p:nvSpPr>
          <p:cNvPr id="10" name="Text 7"/>
          <p:cNvSpPr/>
          <p:nvPr/>
        </p:nvSpPr>
        <p:spPr>
          <a:xfrm>
            <a:off x="7967364" y="4164957"/>
            <a:ext cx="3015579" cy="493645"/>
          </a:xfrm>
          <a:prstGeom prst="rect">
            <a:avLst/>
          </a:prstGeom>
          <a:noFill/>
          <a:ln/>
        </p:spPr>
        <p:txBody>
          <a:bodyPr wrap="none" lIns="0" tIns="0" rIns="0" bIns="0" rtlCol="0" anchor="t"/>
          <a:lstStyle/>
          <a:p>
            <a:pPr marL="0" indent="0" algn="ct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شاملة</a:t>
            </a:r>
            <a:endParaRPr lang="ar-SA" sz="3200" dirty="0">
              <a:solidFill>
                <a:schemeClr val="bg1"/>
              </a:solidFill>
            </a:endParaRPr>
          </a:p>
        </p:txBody>
      </p:sp>
      <p:sp>
        <p:nvSpPr>
          <p:cNvPr id="11" name="Text 8"/>
          <p:cNvSpPr/>
          <p:nvPr/>
        </p:nvSpPr>
        <p:spPr>
          <a:xfrm>
            <a:off x="8305889" y="4911826"/>
            <a:ext cx="3015579" cy="960636"/>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تتيح لجميع المتعلمين فرصة حقيقية للمشاركة.</a:t>
            </a:r>
            <a:endParaRPr lang="ar-SA" sz="2400" dirty="0">
              <a:solidFill>
                <a:schemeClr val="bg1"/>
              </a:solidFill>
            </a:endParaRPr>
          </a:p>
        </p:txBody>
      </p:sp>
      <p:sp>
        <p:nvSpPr>
          <p:cNvPr id="12" name="Shape 9"/>
          <p:cNvSpPr/>
          <p:nvPr/>
        </p:nvSpPr>
        <p:spPr>
          <a:xfrm>
            <a:off x="4349740" y="3623965"/>
            <a:ext cx="3492214" cy="2608163"/>
          </a:xfrm>
          <a:prstGeom prst="roundRect">
            <a:avLst>
              <a:gd name="adj" fmla="val 12979"/>
            </a:avLst>
          </a:prstGeom>
          <a:solidFill>
            <a:srgbClr val="00AEEF"/>
          </a:solidFill>
          <a:ln w="12700">
            <a:solidFill>
              <a:srgbClr val="00AEEF"/>
            </a:solidFill>
            <a:prstDash val="solid"/>
          </a:ln>
        </p:spPr>
      </p:sp>
      <p:sp>
        <p:nvSpPr>
          <p:cNvPr id="13" name="Shape 10"/>
          <p:cNvSpPr/>
          <p:nvPr/>
        </p:nvSpPr>
        <p:spPr>
          <a:xfrm>
            <a:off x="6926585" y="3862288"/>
            <a:ext cx="677052" cy="677069"/>
          </a:xfrm>
          <a:prstGeom prst="ellipse">
            <a:avLst/>
          </a:prstGeom>
          <a:solidFill>
            <a:srgbClr val="00AEEF"/>
          </a:solidFill>
          <a:ln/>
        </p:spPr>
        <p:txBody>
          <a:bodyPr/>
          <a:lstStyle/>
          <a:p>
            <a:endParaRPr lang="en-US" dirty="0"/>
          </a:p>
        </p:txBody>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40357" y="4048521"/>
            <a:ext cx="677051" cy="677069"/>
          </a:xfrm>
          <a:prstGeom prst="rect">
            <a:avLst/>
          </a:prstGeom>
        </p:spPr>
      </p:pic>
      <p:sp>
        <p:nvSpPr>
          <p:cNvPr id="15" name="Text 11"/>
          <p:cNvSpPr/>
          <p:nvPr/>
        </p:nvSpPr>
        <p:spPr>
          <a:xfrm>
            <a:off x="4223488" y="4179201"/>
            <a:ext cx="3015579" cy="493645"/>
          </a:xfrm>
          <a:prstGeom prst="rect">
            <a:avLst/>
          </a:prstGeom>
          <a:noFill/>
          <a:ln/>
        </p:spPr>
        <p:txBody>
          <a:bodyPr wrap="none" lIns="0" tIns="0" rIns="0" bIns="0" rtlCol="0" anchor="t"/>
          <a:lstStyle/>
          <a:p>
            <a:pPr marL="0" indent="0" algn="ct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آمنة</a:t>
            </a:r>
            <a:endParaRPr lang="ar-SA" sz="3200" dirty="0">
              <a:solidFill>
                <a:schemeClr val="bg1"/>
              </a:solidFill>
            </a:endParaRPr>
          </a:p>
        </p:txBody>
      </p:sp>
      <p:sp>
        <p:nvSpPr>
          <p:cNvPr id="16" name="Text 12"/>
          <p:cNvSpPr/>
          <p:nvPr/>
        </p:nvSpPr>
        <p:spPr>
          <a:xfrm>
            <a:off x="4588057" y="4932563"/>
            <a:ext cx="3015579" cy="960636"/>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تسمح بالتعبير والمحاولة دون خوف من الإحراج.</a:t>
            </a:r>
            <a:endParaRPr lang="ar-SA" sz="2400" dirty="0">
              <a:solidFill>
                <a:schemeClr val="bg1"/>
              </a:solidFill>
            </a:endParaRPr>
          </a:p>
        </p:txBody>
      </p:sp>
      <p:sp>
        <p:nvSpPr>
          <p:cNvPr id="17" name="Shape 13"/>
          <p:cNvSpPr/>
          <p:nvPr/>
        </p:nvSpPr>
        <p:spPr>
          <a:xfrm>
            <a:off x="631908" y="3623965"/>
            <a:ext cx="3492214" cy="2608163"/>
          </a:xfrm>
          <a:prstGeom prst="roundRect">
            <a:avLst>
              <a:gd name="adj" fmla="val 12979"/>
            </a:avLst>
          </a:prstGeom>
          <a:solidFill>
            <a:srgbClr val="00AEEF"/>
          </a:solidFill>
          <a:ln w="12700">
            <a:solidFill>
              <a:srgbClr val="00AEEF"/>
            </a:solidFill>
            <a:prstDash val="solid"/>
          </a:ln>
        </p:spPr>
      </p:sp>
      <p:sp>
        <p:nvSpPr>
          <p:cNvPr id="18" name="Shape 14"/>
          <p:cNvSpPr/>
          <p:nvPr/>
        </p:nvSpPr>
        <p:spPr>
          <a:xfrm>
            <a:off x="3208753" y="3862288"/>
            <a:ext cx="677052" cy="677069"/>
          </a:xfrm>
          <a:prstGeom prst="ellipse">
            <a:avLst/>
          </a:prstGeom>
          <a:solidFill>
            <a:srgbClr val="00AEEF"/>
          </a:solidFill>
          <a:ln/>
        </p:spPr>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22526" y="4048522"/>
            <a:ext cx="677050" cy="677068"/>
          </a:xfrm>
          <a:prstGeom prst="rect">
            <a:avLst/>
          </a:prstGeom>
        </p:spPr>
      </p:pic>
      <p:sp>
        <p:nvSpPr>
          <p:cNvPr id="20" name="Text 15"/>
          <p:cNvSpPr/>
          <p:nvPr/>
        </p:nvSpPr>
        <p:spPr>
          <a:xfrm>
            <a:off x="631908" y="4179201"/>
            <a:ext cx="3015579" cy="493645"/>
          </a:xfrm>
          <a:prstGeom prst="rect">
            <a:avLst/>
          </a:prstGeom>
          <a:noFill/>
          <a:ln/>
        </p:spPr>
        <p:txBody>
          <a:bodyPr wrap="none" lIns="0" tIns="0" rIns="0" bIns="0" rtlCol="0" anchor="t"/>
          <a:lstStyle/>
          <a:p>
            <a:pPr marL="0" indent="0" algn="ct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مُراقَبة</a:t>
            </a:r>
            <a:endParaRPr lang="ar-SA" sz="3200" dirty="0">
              <a:solidFill>
                <a:schemeClr val="bg1"/>
              </a:solidFill>
            </a:endParaRPr>
          </a:p>
        </p:txBody>
      </p:sp>
      <p:sp>
        <p:nvSpPr>
          <p:cNvPr id="21" name="Text 16"/>
          <p:cNvSpPr/>
          <p:nvPr/>
        </p:nvSpPr>
        <p:spPr>
          <a:xfrm>
            <a:off x="870225" y="4973124"/>
            <a:ext cx="3015579" cy="960636"/>
          </a:xfrm>
          <a:prstGeom prst="rect">
            <a:avLst/>
          </a:prstGeom>
          <a:noFill/>
          <a:ln/>
        </p:spPr>
        <p:txBody>
          <a:bodyPr wrap="square" lIns="0" tIns="0" rIns="0" bIns="0" rtlCol="0" anchor="t">
            <a:noAutofit/>
          </a:bodyPr>
          <a:lstStyle/>
          <a:p>
            <a:pPr marL="0" indent="0" algn="ct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يلاحظ الميسّر ما يحدث ويتدخل في الوقت المناسب.</a:t>
            </a:r>
            <a:endParaRPr lang="ar-SA" sz="2400"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739900"/>
            <a:ext cx="6355993" cy="742355"/>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الجزء الثاني : </a:t>
            </a:r>
            <a:endParaRPr lang="ar-SA" sz="4650" dirty="0"/>
          </a:p>
        </p:txBody>
      </p:sp>
      <p:sp>
        <p:nvSpPr>
          <p:cNvPr id="5" name="Text 1"/>
          <p:cNvSpPr/>
          <p:nvPr/>
        </p:nvSpPr>
        <p:spPr>
          <a:xfrm>
            <a:off x="631908" y="2572445"/>
            <a:ext cx="6355993" cy="1484709"/>
          </a:xfrm>
          <a:prstGeom prst="rect">
            <a:avLst/>
          </a:prstGeom>
          <a:noFill/>
          <a:ln/>
        </p:spPr>
        <p:txBody>
          <a:bodyPr wrap="square" lIns="0" tIns="0" rIns="0" bIns="0" rtlCol="0" anchor="t">
            <a:normAutofit/>
          </a:bodyPr>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الاستماع والتواصل وطرح الأسئلة</a:t>
            </a:r>
            <a:endParaRPr lang="ar-SA" sz="4650" dirty="0"/>
          </a:p>
        </p:txBody>
      </p:sp>
      <p:sp>
        <p:nvSpPr>
          <p:cNvPr id="6" name="Text 2"/>
          <p:cNvSpPr/>
          <p:nvPr/>
        </p:nvSpPr>
        <p:spPr>
          <a:xfrm>
            <a:off x="631908" y="4395688"/>
            <a:ext cx="6355993" cy="722313"/>
          </a:xfrm>
          <a:prstGeom prst="rect">
            <a:avLst/>
          </a:prstGeom>
          <a:noFill/>
          <a:ln/>
        </p:spPr>
        <p:txBody>
          <a:bodyPr wrap="square" lIns="0" tIns="0" rIns="0" bIns="0" rtlCol="0" anchor="t">
            <a:no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يُعد الاستماع الفعال وطرح الأسئلة الفعّالة من أهم مهارات الميسّر؛ فهما يحفزان التفكير ويوسعان الحوار ويساعدان المتعلمين على بناء المعرفة بصورة تشاركية.</a:t>
            </a:r>
            <a:endParaRPr lang="ar-SA"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3"/>
          <a:stretch>
            <a:fillRect/>
          </a:stretch>
        </p:blipFill>
        <p:spPr>
          <a:xfrm>
            <a:off x="8597486" y="812403"/>
            <a:ext cx="3488642" cy="5233194"/>
          </a:xfrm>
          <a:prstGeom prst="rect">
            <a:avLst/>
          </a:prstGeom>
        </p:spPr>
      </p:pic>
      <p:sp>
        <p:nvSpPr>
          <p:cNvPr id="4" name="Shape 0"/>
          <p:cNvSpPr/>
          <p:nvPr/>
        </p:nvSpPr>
        <p:spPr>
          <a:xfrm>
            <a:off x="6303706" y="665559"/>
            <a:ext cx="684195" cy="320774"/>
          </a:xfrm>
          <a:prstGeom prst="roundRect">
            <a:avLst>
              <a:gd name="adj" fmla="val 49999"/>
            </a:avLst>
          </a:prstGeom>
          <a:noFill/>
          <a:ln w="6350">
            <a:solidFill>
              <a:srgbClr val="75BAE6"/>
            </a:solidFill>
            <a:prstDash val="solid"/>
          </a:ln>
        </p:spPr>
      </p:sp>
      <p:sp>
        <p:nvSpPr>
          <p:cNvPr id="5" name="Text 1"/>
          <p:cNvSpPr/>
          <p:nvPr/>
        </p:nvSpPr>
        <p:spPr>
          <a:xfrm>
            <a:off x="5820721" y="728861"/>
            <a:ext cx="1040580" cy="194171"/>
          </a:xfrm>
          <a:prstGeom prst="rect">
            <a:avLst/>
          </a:prstGeom>
          <a:noFill/>
          <a:ln/>
        </p:spPr>
        <p:txBody>
          <a:bodyPr wrap="none" lIns="0" tIns="0" rIns="0" bIns="0" rtlCol="0" anchor="t"/>
          <a:lstStyle/>
          <a:p>
            <a:pPr marL="0" indent="0" algn="r" rtl="1">
              <a:lnSpc>
                <a:spcPct val="96000"/>
              </a:lnSpc>
              <a:buNone/>
            </a:pPr>
            <a:r>
              <a:rPr lang="ar-SA" altLang="en-US" sz="1300" dirty="0">
                <a:solidFill>
                  <a:srgbClr val="75BAE6"/>
                </a:solidFill>
                <a:latin typeface="WinSoft Pro Medium" pitchFamily="34" charset="0"/>
                <a:ea typeface="WinSoft Pro Medium" pitchFamily="34" charset="-122"/>
                <a:cs typeface="WinSoft Pro Medium" pitchFamily="34" charset="-120"/>
              </a:rPr>
              <a:t>نشاط 3</a:t>
            </a:r>
            <a:endParaRPr lang="ar-SA" sz="1300" dirty="0"/>
          </a:p>
        </p:txBody>
      </p:sp>
      <p:sp>
        <p:nvSpPr>
          <p:cNvPr id="6" name="Shape 2"/>
          <p:cNvSpPr/>
          <p:nvPr/>
        </p:nvSpPr>
        <p:spPr>
          <a:xfrm>
            <a:off x="4907038" y="665559"/>
            <a:ext cx="1291201" cy="320774"/>
          </a:xfrm>
          <a:prstGeom prst="roundRect">
            <a:avLst>
              <a:gd name="adj" fmla="val 49999"/>
            </a:avLst>
          </a:prstGeom>
          <a:solidFill>
            <a:srgbClr val="D4E9F7"/>
          </a:solidFill>
          <a:ln/>
        </p:spPr>
      </p:sp>
      <p:sp>
        <p:nvSpPr>
          <p:cNvPr id="7" name="Text 3"/>
          <p:cNvSpPr/>
          <p:nvPr/>
        </p:nvSpPr>
        <p:spPr>
          <a:xfrm>
            <a:off x="4424053" y="728861"/>
            <a:ext cx="1647585" cy="194171"/>
          </a:xfrm>
          <a:prstGeom prst="rect">
            <a:avLst/>
          </a:prstGeom>
          <a:noFill/>
          <a:ln/>
        </p:spPr>
        <p:txBody>
          <a:bodyPr wrap="none" lIns="0" tIns="0" rIns="0" bIns="0" rtlCol="0" anchor="t"/>
          <a:lstStyle/>
          <a:p>
            <a:pPr marL="0" indent="0" algn="r" rtl="1">
              <a:lnSpc>
                <a:spcPct val="96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الزمن: 20–30 دقيقة</a:t>
            </a:r>
            <a:endParaRPr lang="ar-SA" sz="1300" dirty="0"/>
          </a:p>
        </p:txBody>
      </p:sp>
      <p:sp>
        <p:nvSpPr>
          <p:cNvPr id="8" name="Text 4"/>
          <p:cNvSpPr/>
          <p:nvPr/>
        </p:nvSpPr>
        <p:spPr>
          <a:xfrm>
            <a:off x="631908" y="1065213"/>
            <a:ext cx="6355993" cy="694234"/>
          </a:xfrm>
          <a:prstGeom prst="rect">
            <a:avLst/>
          </a:prstGeom>
          <a:noFill/>
          <a:ln/>
        </p:spPr>
        <p:txBody>
          <a:bodyPr wrap="none" lIns="0" tIns="0" rIns="0" bIns="0" rtlCol="0" anchor="t"/>
          <a:lstStyle/>
          <a:p>
            <a:pPr marL="0" indent="0" algn="r" rtl="1">
              <a:lnSpc>
                <a:spcPct val="104000"/>
              </a:lnSpc>
              <a:buNone/>
            </a:pPr>
            <a:r>
              <a:rPr lang="ar-SA" altLang="en-US" sz="4350" dirty="0">
                <a:solidFill>
                  <a:srgbClr val="2E3C4E"/>
                </a:solidFill>
                <a:latin typeface="GE SS Two Light" pitchFamily="34" charset="0"/>
                <a:ea typeface="GE SS Two Light" pitchFamily="34" charset="-122"/>
                <a:cs typeface="GE SS Two Light" pitchFamily="34" charset="-120"/>
              </a:rPr>
              <a:t>ماذا سمعت؟</a:t>
            </a:r>
            <a:endParaRPr lang="ar-SA" sz="4350" dirty="0"/>
          </a:p>
        </p:txBody>
      </p:sp>
      <p:sp>
        <p:nvSpPr>
          <p:cNvPr id="9" name="Text 5"/>
          <p:cNvSpPr/>
          <p:nvPr/>
        </p:nvSpPr>
        <p:spPr>
          <a:xfrm>
            <a:off x="631908" y="2252762"/>
            <a:ext cx="2920530" cy="3597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000000"/>
                </a:solidFill>
                <a:latin typeface="Noto Color Emoji" pitchFamily="34" charset="0"/>
                <a:ea typeface="Noto Color Emoji" pitchFamily="34" charset="-122"/>
                <a:cs typeface="Noto Color Emoji" pitchFamily="34" charset="-120"/>
              </a:rPr>
              <a:t>🎯</a:t>
            </a:r>
            <a:r>
              <a:rPr lang="ar-SA" altLang="en-US" sz="2150" dirty="0">
                <a:solidFill>
                  <a:srgbClr val="2E3C4E"/>
                </a:solidFill>
                <a:latin typeface="GE SS Two Light" pitchFamily="34" charset="0"/>
                <a:ea typeface="GE SS Two Light" pitchFamily="34" charset="-122"/>
                <a:cs typeface="GE SS Two Light" pitchFamily="34" charset="-120"/>
              </a:rPr>
              <a:t> المطلوب</a:t>
            </a:r>
            <a:endParaRPr lang="ar-SA" sz="2150" dirty="0"/>
          </a:p>
        </p:txBody>
      </p:sp>
      <p:sp>
        <p:nvSpPr>
          <p:cNvPr id="10" name="Text 6"/>
          <p:cNvSpPr/>
          <p:nvPr/>
        </p:nvSpPr>
        <p:spPr>
          <a:xfrm>
            <a:off x="631908" y="2809875"/>
            <a:ext cx="2920530" cy="1771253"/>
          </a:xfrm>
          <a:prstGeom prst="rect">
            <a:avLst/>
          </a:prstGeom>
          <a:noFill/>
          <a:ln/>
        </p:spPr>
        <p:txBody>
          <a:bodyPr wrap="square" lIns="0" tIns="0" rIns="0" bIns="0" rtlCol="0" anchor="t">
            <a:noAutofit/>
          </a:bodyPr>
          <a:lstStyle/>
          <a:p>
            <a:pPr marL="335280" indent="-335280" algn="justLow" rtl="1">
              <a:lnSpc>
                <a:spcPct val="129000"/>
              </a:lnSpc>
              <a:buSzPct val="100000"/>
              <a:buFont typeface="+mj-lt"/>
              <a:buAutoNum type="arabicPeriod"/>
            </a:pPr>
            <a:r>
              <a:rPr lang="ar-SA" altLang="en-US" sz="2000" dirty="0">
                <a:solidFill>
                  <a:srgbClr val="384653"/>
                </a:solidFill>
                <a:latin typeface="WinSoft Pro Medium" pitchFamily="34" charset="0"/>
                <a:ea typeface="WinSoft Pro Medium" pitchFamily="34" charset="-122"/>
                <a:cs typeface="WinSoft Pro Medium" pitchFamily="34" charset="-120"/>
              </a:rPr>
              <a:t>حدد السلوكيات التي تعيق الاستماع.</a:t>
            </a:r>
            <a:endParaRPr lang="ar-SA" sz="2000" dirty="0"/>
          </a:p>
          <a:p>
            <a:pPr marL="335280" indent="-335280" algn="justLow" rtl="1">
              <a:lnSpc>
                <a:spcPct val="129000"/>
              </a:lnSpc>
              <a:buSzPct val="100000"/>
              <a:buFont typeface="+mj-lt"/>
              <a:buAutoNum type="arabicPeriod" startAt="2"/>
            </a:pPr>
            <a:r>
              <a:rPr lang="ar-SA" altLang="en-US" sz="2000" dirty="0">
                <a:solidFill>
                  <a:srgbClr val="384653"/>
                </a:solidFill>
                <a:latin typeface="WinSoft Pro Medium" pitchFamily="34" charset="0"/>
                <a:ea typeface="WinSoft Pro Medium" pitchFamily="34" charset="-122"/>
                <a:cs typeface="WinSoft Pro Medium" pitchFamily="34" charset="-120"/>
              </a:rPr>
              <a:t>أعد صياغة رد الميسّر بحيث يظهر الفهم دون إصدار حكم.</a:t>
            </a:r>
            <a:endParaRPr lang="ar-SA" sz="2000" dirty="0"/>
          </a:p>
          <a:p>
            <a:pPr marL="335280" indent="-335280" algn="justLow" rtl="1">
              <a:lnSpc>
                <a:spcPct val="129000"/>
              </a:lnSpc>
              <a:buSzPct val="100000"/>
              <a:buFont typeface="+mj-lt"/>
              <a:buAutoNum type="arabicPeriod" startAt="3"/>
            </a:pPr>
            <a:r>
              <a:rPr lang="ar-SA" altLang="en-US" sz="2000" dirty="0">
                <a:solidFill>
                  <a:srgbClr val="384653"/>
                </a:solidFill>
                <a:latin typeface="WinSoft Pro Medium" pitchFamily="34" charset="0"/>
                <a:ea typeface="WinSoft Pro Medium" pitchFamily="34" charset="-122"/>
                <a:cs typeface="WinSoft Pro Medium" pitchFamily="34" charset="-120"/>
              </a:rPr>
              <a:t>اكتب جملة تلخص الفكرة الأساسية التي قالها المشارك.</a:t>
            </a:r>
            <a:endParaRPr lang="ar-SA" sz="2000" dirty="0"/>
          </a:p>
        </p:txBody>
      </p:sp>
      <p:sp>
        <p:nvSpPr>
          <p:cNvPr id="11" name="Shape 7"/>
          <p:cNvSpPr/>
          <p:nvPr/>
        </p:nvSpPr>
        <p:spPr>
          <a:xfrm>
            <a:off x="3921721" y="2055415"/>
            <a:ext cx="3224529" cy="3216892"/>
          </a:xfrm>
          <a:prstGeom prst="roundRect">
            <a:avLst>
              <a:gd name="adj" fmla="val 19023"/>
            </a:avLst>
          </a:prstGeom>
          <a:solidFill>
            <a:srgbClr val="75BAE6"/>
          </a:solidFill>
          <a:ln/>
        </p:spPr>
        <p:txBody>
          <a:bodyPr/>
          <a:lstStyle/>
          <a:p>
            <a:endParaRPr lang="ar-JO" dirty="0"/>
          </a:p>
        </p:txBody>
      </p:sp>
      <p:sp>
        <p:nvSpPr>
          <p:cNvPr id="12" name="Text 8"/>
          <p:cNvSpPr/>
          <p:nvPr/>
        </p:nvSpPr>
        <p:spPr>
          <a:xfrm>
            <a:off x="4132754" y="2252762"/>
            <a:ext cx="2802463" cy="35976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Noto Color Emoji" pitchFamily="34" charset="0"/>
                <a:ea typeface="Noto Color Emoji" pitchFamily="34" charset="-122"/>
                <a:cs typeface="Noto Color Emoji" pitchFamily="34" charset="-120"/>
              </a:rPr>
              <a:t>📋</a:t>
            </a:r>
            <a:r>
              <a:rPr lang="ar-SA" altLang="en-US" sz="2400" dirty="0">
                <a:solidFill>
                  <a:schemeClr val="bg1"/>
                </a:solidFill>
                <a:latin typeface="GE SS Two Light" pitchFamily="34" charset="0"/>
                <a:ea typeface="GE SS Two Light" pitchFamily="34" charset="-122"/>
                <a:cs typeface="GE SS Two Light" pitchFamily="34" charset="-120"/>
              </a:rPr>
              <a:t> التحدي / المشكلة</a:t>
            </a:r>
            <a:endParaRPr lang="ar-SA" sz="2400" dirty="0">
              <a:solidFill>
                <a:schemeClr val="bg1"/>
              </a:solidFill>
            </a:endParaRPr>
          </a:p>
        </p:txBody>
      </p:sp>
      <p:sp>
        <p:nvSpPr>
          <p:cNvPr id="13" name="Text 9"/>
          <p:cNvSpPr/>
          <p:nvPr/>
        </p:nvSpPr>
        <p:spPr>
          <a:xfrm>
            <a:off x="4107521" y="3010604"/>
            <a:ext cx="2728547" cy="1306513"/>
          </a:xfrm>
          <a:prstGeom prst="rect">
            <a:avLst/>
          </a:prstGeom>
          <a:noFill/>
          <a:ln/>
        </p:spPr>
        <p:txBody>
          <a:bodyPr wrap="square" lIns="0" tIns="0" rIns="0" bIns="0" rtlCol="0" anchor="t">
            <a:noAutofit/>
          </a:bodyPr>
          <a:lstStyle/>
          <a:p>
            <a:pPr marL="0" indent="0" algn="justLow" rtl="1">
              <a:lnSpc>
                <a:spcPct val="129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يشرح أحد المشاركين تجربة تدريبية طويلة. يقاطعه الميسّر أكثر من مرة ويقدم تفسيره للموقف قبل أن ينهي المشارك حديثه.</a:t>
            </a:r>
            <a:endParaRPr lang="ar-SA" sz="2000" dirty="0">
              <a:solidFill>
                <a:schemeClr val="bg1"/>
              </a:solidFill>
            </a:endParaRPr>
          </a:p>
        </p:txBody>
      </p:sp>
      <p:sp>
        <p:nvSpPr>
          <p:cNvPr id="14" name="Shape 10"/>
          <p:cNvSpPr/>
          <p:nvPr/>
        </p:nvSpPr>
        <p:spPr>
          <a:xfrm>
            <a:off x="6909818" y="2834481"/>
            <a:ext cx="25399" cy="1661716"/>
          </a:xfrm>
          <a:prstGeom prst="roundRect">
            <a:avLst>
              <a:gd name="adj" fmla="val 50001"/>
            </a:avLst>
          </a:prstGeom>
          <a:solidFill>
            <a:srgbClr val="75BAE6"/>
          </a:solidFill>
          <a:ln/>
        </p:spPr>
      </p:sp>
      <p:sp>
        <p:nvSpPr>
          <p:cNvPr id="15" name="Shape 11"/>
          <p:cNvSpPr/>
          <p:nvPr/>
        </p:nvSpPr>
        <p:spPr>
          <a:xfrm>
            <a:off x="631908" y="5390675"/>
            <a:ext cx="6355993" cy="1252240"/>
          </a:xfrm>
          <a:prstGeom prst="roundRect">
            <a:avLst>
              <a:gd name="adj" fmla="val 25281"/>
            </a:avLst>
          </a:prstGeom>
          <a:solidFill>
            <a:srgbClr val="00AEEF"/>
          </a:solidFill>
          <a:ln w="12700">
            <a:solidFill>
              <a:srgbClr val="0094D5"/>
            </a:solidFill>
            <a:prstDash val="solid"/>
          </a:ln>
        </p:spPr>
      </p:sp>
      <p:sp>
        <p:nvSpPr>
          <p:cNvPr id="16" name="Text 12"/>
          <p:cNvSpPr/>
          <p:nvPr/>
        </p:nvSpPr>
        <p:spPr>
          <a:xfrm>
            <a:off x="855641" y="5614413"/>
            <a:ext cx="5908527" cy="35976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Noto Color Emoji" pitchFamily="34" charset="0"/>
                <a:ea typeface="Noto Color Emoji" pitchFamily="34" charset="-122"/>
                <a:cs typeface="Noto Color Emoji" pitchFamily="34" charset="-120"/>
              </a:rPr>
              <a:t>📌</a:t>
            </a:r>
            <a:r>
              <a:rPr lang="ar-SA" altLang="en-US" sz="2400" dirty="0">
                <a:solidFill>
                  <a:schemeClr val="bg1"/>
                </a:solidFill>
                <a:latin typeface="GE SS Two Light" pitchFamily="34" charset="0"/>
                <a:ea typeface="GE SS Two Light" pitchFamily="34" charset="-122"/>
                <a:cs typeface="GE SS Two Light" pitchFamily="34" charset="-120"/>
              </a:rPr>
              <a:t> نتاج النشاط</a:t>
            </a:r>
            <a:endParaRPr lang="ar-SA" sz="2400" dirty="0">
              <a:solidFill>
                <a:schemeClr val="bg1"/>
              </a:solidFill>
            </a:endParaRPr>
          </a:p>
        </p:txBody>
      </p:sp>
      <p:sp>
        <p:nvSpPr>
          <p:cNvPr id="17" name="Text 13"/>
          <p:cNvSpPr/>
          <p:nvPr/>
        </p:nvSpPr>
        <p:spPr>
          <a:xfrm>
            <a:off x="855641" y="6092548"/>
            <a:ext cx="5908527" cy="326628"/>
          </a:xfrm>
          <a:prstGeom prst="rect">
            <a:avLst/>
          </a:prstGeom>
          <a:noFill/>
          <a:ln/>
        </p:spPr>
        <p:txBody>
          <a:bodyPr wrap="none" lIns="0" tIns="0" rIns="0" bIns="0" rtlCol="0" anchor="t"/>
          <a:lstStyle/>
          <a:p>
            <a:pPr marL="0" indent="0" algn="r" rtl="1">
              <a:lnSpc>
                <a:spcPct val="129000"/>
              </a:lnSpc>
              <a:buNone/>
            </a:pPr>
            <a:r>
              <a:rPr lang="ar-SA" altLang="en-US" dirty="0">
                <a:solidFill>
                  <a:schemeClr val="bg1"/>
                </a:solidFill>
                <a:latin typeface="WinSoft Pro Medium" pitchFamily="34" charset="0"/>
                <a:ea typeface="WinSoft Pro Medium" pitchFamily="34" charset="-122"/>
                <a:cs typeface="WinSoft Pro Medium" pitchFamily="34" charset="-120"/>
              </a:rPr>
              <a:t>مثال عملي على الاستماع الفعال وإعادة الصياغة والتلخيص.</a:t>
            </a:r>
            <a:endParaRPr lang="ar-SA" dirty="0">
              <a:solidFill>
                <a:schemeClr val="bg1"/>
              </a:solidFill>
            </a:endParaRPr>
          </a:p>
        </p:txBody>
      </p:sp>
    </p:spTree>
    <p:extLst>
      <p:ext uri="{BB962C8B-B14F-4D97-AF65-F5344CB8AC3E}">
        <p14:creationId xmlns:p14="http://schemas.microsoft.com/office/powerpoint/2010/main" val="1015370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31908" y="753269"/>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المعرفة الأساسية: الاستماع الفعال</a:t>
            </a:r>
            <a:endParaRPr lang="ar-SA" sz="3950" dirty="0"/>
          </a:p>
        </p:txBody>
      </p:sp>
      <p:sp>
        <p:nvSpPr>
          <p:cNvPr id="3" name="Shape 1"/>
          <p:cNvSpPr/>
          <p:nvPr/>
        </p:nvSpPr>
        <p:spPr>
          <a:xfrm>
            <a:off x="6177403" y="1710333"/>
            <a:ext cx="5382383" cy="2115641"/>
          </a:xfrm>
          <a:prstGeom prst="roundRect">
            <a:avLst>
              <a:gd name="adj" fmla="val 13601"/>
            </a:avLst>
          </a:prstGeom>
          <a:solidFill>
            <a:srgbClr val="00AEEF"/>
          </a:solidFill>
          <a:ln w="6350">
            <a:solidFill>
              <a:srgbClr val="00AEEF"/>
            </a:solidFill>
            <a:prstDash val="solid"/>
          </a:ln>
        </p:spPr>
      </p:sp>
      <p:sp>
        <p:nvSpPr>
          <p:cNvPr id="4" name="Shape 2"/>
          <p:cNvSpPr/>
          <p:nvPr/>
        </p:nvSpPr>
        <p:spPr>
          <a:xfrm>
            <a:off x="10786197" y="1908473"/>
            <a:ext cx="575454" cy="575469"/>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23185" y="1868586"/>
            <a:ext cx="615339" cy="615356"/>
          </a:xfrm>
          <a:prstGeom prst="rect">
            <a:avLst/>
          </a:prstGeom>
        </p:spPr>
      </p:pic>
      <p:sp>
        <p:nvSpPr>
          <p:cNvPr id="6" name="Text 3"/>
          <p:cNvSpPr/>
          <p:nvPr/>
        </p:nvSpPr>
        <p:spPr>
          <a:xfrm>
            <a:off x="6375538" y="2090370"/>
            <a:ext cx="4986114" cy="315516"/>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الانتباه الكامل</a:t>
            </a:r>
            <a:endParaRPr lang="ar-SA" sz="2400" dirty="0">
              <a:solidFill>
                <a:schemeClr val="bg1"/>
              </a:solidFill>
            </a:endParaRPr>
          </a:p>
        </p:txBody>
      </p:sp>
      <p:sp>
        <p:nvSpPr>
          <p:cNvPr id="7" name="Text 4"/>
          <p:cNvSpPr/>
          <p:nvPr/>
        </p:nvSpPr>
        <p:spPr>
          <a:xfrm>
            <a:off x="6375538" y="2503715"/>
            <a:ext cx="4986114" cy="1114128"/>
          </a:xfrm>
          <a:prstGeom prst="rect">
            <a:avLst/>
          </a:prstGeom>
          <a:noFill/>
          <a:ln/>
        </p:spPr>
        <p:txBody>
          <a:bodyPr wrap="square" lIns="0" tIns="0" rIns="0" bIns="0" rtlCol="0" anchor="t">
            <a:normAutofit/>
          </a:bodyPr>
          <a:lstStyle/>
          <a:p>
            <a:pPr marL="0" indent="0" algn="ct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الاستماع الفعال يعني الانتباه لما يقوله المشارك وكيف يقوله، مع تأجيل الحكم والتفسير المتسرع.</a:t>
            </a:r>
            <a:endParaRPr lang="ar-SA" dirty="0">
              <a:solidFill>
                <a:schemeClr val="bg1"/>
              </a:solidFill>
            </a:endParaRPr>
          </a:p>
        </p:txBody>
      </p:sp>
      <p:sp>
        <p:nvSpPr>
          <p:cNvPr id="8" name="Shape 5"/>
          <p:cNvSpPr/>
          <p:nvPr/>
        </p:nvSpPr>
        <p:spPr>
          <a:xfrm>
            <a:off x="631908" y="1710333"/>
            <a:ext cx="5382483" cy="2115641"/>
          </a:xfrm>
          <a:prstGeom prst="roundRect">
            <a:avLst>
              <a:gd name="adj" fmla="val 13601"/>
            </a:avLst>
          </a:prstGeom>
          <a:solidFill>
            <a:srgbClr val="00AEEF"/>
          </a:solidFill>
          <a:ln w="6350">
            <a:solidFill>
              <a:srgbClr val="00AEEF"/>
            </a:solidFill>
            <a:prstDash val="solid"/>
          </a:ln>
        </p:spPr>
      </p:sp>
      <p:sp>
        <p:nvSpPr>
          <p:cNvPr id="9" name="Shape 6"/>
          <p:cNvSpPr/>
          <p:nvPr/>
        </p:nvSpPr>
        <p:spPr>
          <a:xfrm>
            <a:off x="4483957" y="1710332"/>
            <a:ext cx="1367422" cy="971087"/>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77790" y="1868586"/>
            <a:ext cx="615339" cy="615356"/>
          </a:xfrm>
          <a:prstGeom prst="rect">
            <a:avLst/>
          </a:prstGeom>
        </p:spPr>
      </p:pic>
      <p:sp>
        <p:nvSpPr>
          <p:cNvPr id="11" name="Text 7"/>
          <p:cNvSpPr/>
          <p:nvPr/>
        </p:nvSpPr>
        <p:spPr>
          <a:xfrm>
            <a:off x="830043" y="2090370"/>
            <a:ext cx="4986213" cy="315516"/>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إعادة الصياغة</a:t>
            </a:r>
            <a:endParaRPr lang="ar-SA" sz="2400" dirty="0">
              <a:solidFill>
                <a:schemeClr val="bg1"/>
              </a:solidFill>
            </a:endParaRPr>
          </a:p>
        </p:txBody>
      </p:sp>
      <p:sp>
        <p:nvSpPr>
          <p:cNvPr id="12" name="Text 8"/>
          <p:cNvSpPr/>
          <p:nvPr/>
        </p:nvSpPr>
        <p:spPr>
          <a:xfrm>
            <a:off x="830043" y="2503714"/>
            <a:ext cx="4986213" cy="557065"/>
          </a:xfrm>
          <a:prstGeom prst="rect">
            <a:avLst/>
          </a:prstGeom>
          <a:noFill/>
          <a:ln/>
        </p:spPr>
        <p:txBody>
          <a:bodyPr wrap="none" lIns="0" tIns="0" rIns="0" bIns="0" rtlCol="0" anchor="t"/>
          <a:lstStyle/>
          <a:p>
            <a:pPr marL="0" indent="0" algn="ct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تساعد إعادة الصياغة على التحقق من الفهم وإظهار </a:t>
            </a:r>
            <a:endParaRPr lang="ar-JO" altLang="en-US"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أن الميسّر يتابع الفكرة.</a:t>
            </a:r>
            <a:endParaRPr lang="ar-SA" dirty="0">
              <a:solidFill>
                <a:schemeClr val="bg1"/>
              </a:solidFill>
            </a:endParaRPr>
          </a:p>
        </p:txBody>
      </p:sp>
      <p:sp>
        <p:nvSpPr>
          <p:cNvPr id="13" name="Shape 9"/>
          <p:cNvSpPr/>
          <p:nvPr/>
        </p:nvSpPr>
        <p:spPr>
          <a:xfrm>
            <a:off x="6177403" y="3988991"/>
            <a:ext cx="5382383" cy="2115641"/>
          </a:xfrm>
          <a:prstGeom prst="roundRect">
            <a:avLst>
              <a:gd name="adj" fmla="val 13601"/>
            </a:avLst>
          </a:prstGeom>
          <a:solidFill>
            <a:srgbClr val="00AEEF"/>
          </a:solidFill>
          <a:ln w="6350">
            <a:solidFill>
              <a:srgbClr val="00AEEF"/>
            </a:solidFill>
            <a:prstDash val="solid"/>
          </a:ln>
        </p:spPr>
      </p:sp>
      <p:sp>
        <p:nvSpPr>
          <p:cNvPr id="14" name="Shape 10"/>
          <p:cNvSpPr/>
          <p:nvPr/>
        </p:nvSpPr>
        <p:spPr>
          <a:xfrm>
            <a:off x="10786197" y="4187130"/>
            <a:ext cx="575454" cy="575469"/>
          </a:xfrm>
          <a:prstGeom prst="ellipse">
            <a:avLst/>
          </a:prstGeom>
          <a:solidFill>
            <a:srgbClr val="00AEEF"/>
          </a:solidFill>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23185" y="4147243"/>
            <a:ext cx="615339" cy="615356"/>
          </a:xfrm>
          <a:prstGeom prst="rect">
            <a:avLst/>
          </a:prstGeom>
        </p:spPr>
      </p:pic>
      <p:sp>
        <p:nvSpPr>
          <p:cNvPr id="16" name="Text 11"/>
          <p:cNvSpPr/>
          <p:nvPr/>
        </p:nvSpPr>
        <p:spPr>
          <a:xfrm>
            <a:off x="6375538" y="4369028"/>
            <a:ext cx="4986114" cy="315516"/>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التلخيص</a:t>
            </a:r>
            <a:endParaRPr lang="ar-SA" sz="2400" dirty="0">
              <a:solidFill>
                <a:schemeClr val="bg1"/>
              </a:solidFill>
            </a:endParaRPr>
          </a:p>
        </p:txBody>
      </p:sp>
      <p:sp>
        <p:nvSpPr>
          <p:cNvPr id="17" name="Text 12"/>
          <p:cNvSpPr/>
          <p:nvPr/>
        </p:nvSpPr>
        <p:spPr>
          <a:xfrm>
            <a:off x="6375538" y="4782372"/>
            <a:ext cx="4986114" cy="557065"/>
          </a:xfrm>
          <a:prstGeom prst="rect">
            <a:avLst/>
          </a:prstGeom>
          <a:noFill/>
          <a:ln/>
        </p:spPr>
        <p:txBody>
          <a:bodyPr wrap="none" lIns="0" tIns="0" rIns="0" bIns="0" rtlCol="0" anchor="t"/>
          <a:lstStyle/>
          <a:p>
            <a:pPr marL="0" indent="0" algn="ct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يساعد التلخيص على تنظيم الأفكار واستخلاص النقاط</a:t>
            </a:r>
            <a:endParaRPr lang="ar-JO" altLang="en-US"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 الرئيسة قبل الانتقال.</a:t>
            </a:r>
            <a:endParaRPr lang="ar-SA" dirty="0">
              <a:solidFill>
                <a:schemeClr val="bg1"/>
              </a:solidFill>
            </a:endParaRPr>
          </a:p>
        </p:txBody>
      </p:sp>
      <p:sp>
        <p:nvSpPr>
          <p:cNvPr id="18" name="Shape 13"/>
          <p:cNvSpPr/>
          <p:nvPr/>
        </p:nvSpPr>
        <p:spPr>
          <a:xfrm>
            <a:off x="631908" y="3988991"/>
            <a:ext cx="5382483" cy="2115641"/>
          </a:xfrm>
          <a:prstGeom prst="roundRect">
            <a:avLst>
              <a:gd name="adj" fmla="val 13601"/>
            </a:avLst>
          </a:prstGeom>
          <a:solidFill>
            <a:srgbClr val="00AEEF"/>
          </a:solidFill>
          <a:ln w="6350">
            <a:solidFill>
              <a:srgbClr val="00AEEF"/>
            </a:solidFill>
            <a:prstDash val="solid"/>
          </a:ln>
        </p:spPr>
      </p:sp>
      <p:sp>
        <p:nvSpPr>
          <p:cNvPr id="19" name="Shape 14"/>
          <p:cNvSpPr/>
          <p:nvPr/>
        </p:nvSpPr>
        <p:spPr>
          <a:xfrm>
            <a:off x="5240802" y="4187130"/>
            <a:ext cx="575454" cy="575469"/>
          </a:xfrm>
          <a:prstGeom prst="ellipse">
            <a:avLst/>
          </a:prstGeom>
          <a:solidFill>
            <a:srgbClr val="00AEEF"/>
          </a:solidFill>
          <a:ln/>
        </p:spPr>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77790" y="4147243"/>
            <a:ext cx="615339" cy="615356"/>
          </a:xfrm>
          <a:prstGeom prst="rect">
            <a:avLst/>
          </a:prstGeom>
        </p:spPr>
      </p:pic>
      <p:sp>
        <p:nvSpPr>
          <p:cNvPr id="21" name="Text 15"/>
          <p:cNvSpPr/>
          <p:nvPr/>
        </p:nvSpPr>
        <p:spPr>
          <a:xfrm>
            <a:off x="830043" y="4369028"/>
            <a:ext cx="4986213" cy="315516"/>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أسئلة توضيحية</a:t>
            </a:r>
            <a:endParaRPr lang="ar-SA" sz="2400" dirty="0">
              <a:solidFill>
                <a:schemeClr val="bg1"/>
              </a:solidFill>
            </a:endParaRPr>
          </a:p>
        </p:txBody>
      </p:sp>
      <p:sp>
        <p:nvSpPr>
          <p:cNvPr id="22" name="Text 16"/>
          <p:cNvSpPr/>
          <p:nvPr/>
        </p:nvSpPr>
        <p:spPr>
          <a:xfrm>
            <a:off x="830043" y="4782373"/>
            <a:ext cx="4986213" cy="1114128"/>
          </a:xfrm>
          <a:prstGeom prst="rect">
            <a:avLst/>
          </a:prstGeom>
          <a:noFill/>
          <a:ln/>
        </p:spPr>
        <p:txBody>
          <a:bodyPr wrap="square" lIns="0" tIns="0" rIns="0" bIns="0" rtlCol="0" anchor="t">
            <a:noAutofit/>
          </a:bodyPr>
          <a:lstStyle/>
          <a:p>
            <a:pPr marL="0" indent="0" algn="ct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يمكن استخدام أسئلة توضيحية قصيرة عندما تكون الفكرة غير مكتملة أو غير واضحة.</a:t>
            </a:r>
            <a:endParaRPr lang="ar-SA"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1633" y="800795"/>
            <a:ext cx="3504120" cy="5256312"/>
          </a:xfrm>
          <a:prstGeom prst="rect">
            <a:avLst/>
          </a:prstGeom>
        </p:spPr>
      </p:pic>
      <p:sp>
        <p:nvSpPr>
          <p:cNvPr id="4" name="Shape 0"/>
          <p:cNvSpPr/>
          <p:nvPr/>
        </p:nvSpPr>
        <p:spPr>
          <a:xfrm>
            <a:off x="5814272" y="808137"/>
            <a:ext cx="1173629" cy="291604"/>
          </a:xfrm>
          <a:prstGeom prst="roundRect">
            <a:avLst>
              <a:gd name="adj" fmla="val 49999"/>
            </a:avLst>
          </a:prstGeom>
          <a:solidFill>
            <a:srgbClr val="D4E9F7"/>
          </a:solidFill>
          <a:ln/>
        </p:spPr>
      </p:sp>
      <p:sp>
        <p:nvSpPr>
          <p:cNvPr id="5" name="Text 1"/>
          <p:cNvSpPr/>
          <p:nvPr/>
        </p:nvSpPr>
        <p:spPr>
          <a:xfrm>
            <a:off x="5319778" y="865684"/>
            <a:ext cx="1553032"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الزمن: 35–45 دقيقة</a:t>
            </a:r>
            <a:endParaRPr lang="ar-SA" sz="1200" dirty="0"/>
          </a:p>
        </p:txBody>
      </p:sp>
      <p:sp>
        <p:nvSpPr>
          <p:cNvPr id="6" name="Shape 2"/>
          <p:cNvSpPr/>
          <p:nvPr/>
        </p:nvSpPr>
        <p:spPr>
          <a:xfrm>
            <a:off x="5096640" y="808137"/>
            <a:ext cx="621788" cy="291604"/>
          </a:xfrm>
          <a:prstGeom prst="roundRect">
            <a:avLst>
              <a:gd name="adj" fmla="val 49999"/>
            </a:avLst>
          </a:prstGeom>
          <a:noFill/>
          <a:ln w="6350">
            <a:solidFill>
              <a:srgbClr val="75BAE6"/>
            </a:solidFill>
            <a:prstDash val="solid"/>
          </a:ln>
        </p:spPr>
      </p:sp>
      <p:sp>
        <p:nvSpPr>
          <p:cNvPr id="7" name="Text 3"/>
          <p:cNvSpPr/>
          <p:nvPr/>
        </p:nvSpPr>
        <p:spPr>
          <a:xfrm>
            <a:off x="4602147" y="865684"/>
            <a:ext cx="1001191"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75BAE6"/>
                </a:solidFill>
                <a:latin typeface="WinSoft Pro Medium" pitchFamily="34" charset="0"/>
                <a:ea typeface="WinSoft Pro Medium" pitchFamily="34" charset="-122"/>
                <a:cs typeface="WinSoft Pro Medium" pitchFamily="34" charset="-120"/>
              </a:rPr>
              <a:t>نشاط 4</a:t>
            </a:r>
            <a:endParaRPr lang="ar-SA" sz="1200" dirty="0"/>
          </a:p>
        </p:txBody>
      </p:sp>
      <p:sp>
        <p:nvSpPr>
          <p:cNvPr id="8" name="Text 4"/>
          <p:cNvSpPr/>
          <p:nvPr/>
        </p:nvSpPr>
        <p:spPr>
          <a:xfrm>
            <a:off x="631908" y="1164927"/>
            <a:ext cx="6355993"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أي سؤال تستخدم؟</a:t>
            </a:r>
            <a:endParaRPr lang="ar-SA" sz="3950" dirty="0"/>
          </a:p>
        </p:txBody>
      </p:sp>
      <p:sp>
        <p:nvSpPr>
          <p:cNvPr id="9" name="Text 5"/>
          <p:cNvSpPr/>
          <p:nvPr/>
        </p:nvSpPr>
        <p:spPr>
          <a:xfrm>
            <a:off x="22324" y="2040532"/>
            <a:ext cx="6965577" cy="368053"/>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قبل أن نتعرّف على أنواع الأسئلة المختلفة، دعنا نبدأ بتجربة قصيرة.</a:t>
            </a:r>
            <a:endParaRPr lang="ar-SA" sz="2000" dirty="0"/>
          </a:p>
        </p:txBody>
      </p:sp>
      <p:sp>
        <p:nvSpPr>
          <p:cNvPr id="10" name="Text 6"/>
          <p:cNvSpPr/>
          <p:nvPr/>
        </p:nvSpPr>
        <p:spPr>
          <a:xfrm>
            <a:off x="631908" y="2691011"/>
            <a:ext cx="6068265" cy="736104"/>
          </a:xfrm>
          <a:prstGeom prst="rect">
            <a:avLst/>
          </a:prstGeom>
          <a:noFill/>
          <a:ln/>
        </p:spPr>
        <p:txBody>
          <a:bodyPr wrap="square" lIns="0" tIns="0" rIns="0" bIns="0" rtlCol="0" anchor="t">
            <a:normAutofit/>
          </a:bodyPr>
          <a:lstStyle/>
          <a:p>
            <a:pPr marL="0" indent="0" algn="r" rtl="1">
              <a:lnSpc>
                <a:spcPct val="12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تخيّل أنك ميسّر لجلسة تدريبية، وتريد أن تشجّع المشاركين على التفكير، ومشاركة خبراتهم، وتوضيح أفكارهم. لديك مجموعة من الأسئلة أمامك، لكن كل سؤال يؤدي وظيفة مختلفة.</a:t>
            </a:r>
            <a:endParaRPr lang="ar-SA" sz="1600" dirty="0"/>
          </a:p>
        </p:txBody>
      </p:sp>
      <p:sp>
        <p:nvSpPr>
          <p:cNvPr id="11" name="Shape 7"/>
          <p:cNvSpPr/>
          <p:nvPr/>
        </p:nvSpPr>
        <p:spPr>
          <a:xfrm>
            <a:off x="6962502" y="2507655"/>
            <a:ext cx="25399" cy="934244"/>
          </a:xfrm>
          <a:prstGeom prst="roundRect">
            <a:avLst>
              <a:gd name="adj" fmla="val 50001"/>
            </a:avLst>
          </a:prstGeom>
          <a:solidFill>
            <a:srgbClr val="75BAE6"/>
          </a:solidFill>
          <a:ln/>
        </p:spPr>
      </p:sp>
      <p:sp>
        <p:nvSpPr>
          <p:cNvPr id="12" name="Text 8"/>
          <p:cNvSpPr/>
          <p:nvPr/>
        </p:nvSpPr>
        <p:spPr>
          <a:xfrm>
            <a:off x="631908" y="3625255"/>
            <a:ext cx="6355993" cy="567531"/>
          </a:xfrm>
          <a:prstGeom prst="rect">
            <a:avLst/>
          </a:prstGeom>
          <a:noFill/>
          <a:ln/>
        </p:spPr>
        <p:txBody>
          <a:bodyPr wrap="square" lIns="0" tIns="0" rIns="0" bIns="0" rtlCol="0" anchor="t">
            <a:noAutofit/>
          </a:bodyPr>
          <a:lstStyle/>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في هذا النشاط، ستتعرف على هذه الوظائف من خلال السحب والإفلات. اقرأ كل سؤال، ثم اسحبه إلى النوع الذي تعتقد أنه ينتمي إليه.</a:t>
            </a:r>
            <a:endParaRPr lang="ar-SA" dirty="0"/>
          </a:p>
        </p:txBody>
      </p:sp>
      <p:sp>
        <p:nvSpPr>
          <p:cNvPr id="13" name="Shape 9"/>
          <p:cNvSpPr/>
          <p:nvPr/>
        </p:nvSpPr>
        <p:spPr>
          <a:xfrm>
            <a:off x="631908" y="4720308"/>
            <a:ext cx="6355993" cy="1673622"/>
          </a:xfrm>
          <a:prstGeom prst="roundRect">
            <a:avLst>
              <a:gd name="adj" fmla="val 17193"/>
            </a:avLst>
          </a:prstGeom>
          <a:solidFill>
            <a:srgbClr val="00AEEF"/>
          </a:solidFill>
          <a:ln w="6350">
            <a:solidFill>
              <a:srgbClr val="0094D5"/>
            </a:solidFill>
            <a:prstDash val="solid"/>
          </a:ln>
        </p:spPr>
      </p:sp>
      <p:sp>
        <p:nvSpPr>
          <p:cNvPr id="14" name="Text 10"/>
          <p:cNvSpPr/>
          <p:nvPr/>
        </p:nvSpPr>
        <p:spPr>
          <a:xfrm>
            <a:off x="830043" y="4918448"/>
            <a:ext cx="5959723" cy="32821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Noto Color Emoji" pitchFamily="34" charset="0"/>
                <a:ea typeface="Noto Color Emoji" pitchFamily="34" charset="-122"/>
                <a:cs typeface="Noto Color Emoji" pitchFamily="34" charset="-120"/>
              </a:rPr>
              <a:t>💡</a:t>
            </a:r>
            <a:r>
              <a:rPr lang="ar-SA" altLang="en-US" sz="2400" dirty="0">
                <a:solidFill>
                  <a:schemeClr val="bg1"/>
                </a:solidFill>
                <a:latin typeface="GE SS Two Light" pitchFamily="34" charset="0"/>
                <a:ea typeface="GE SS Two Light" pitchFamily="34" charset="-122"/>
                <a:cs typeface="GE SS Two Light" pitchFamily="34" charset="-120"/>
              </a:rPr>
              <a:t> ملاحظة</a:t>
            </a:r>
            <a:endParaRPr lang="ar-SA" sz="2400" dirty="0">
              <a:solidFill>
                <a:schemeClr val="bg1"/>
              </a:solidFill>
            </a:endParaRPr>
          </a:p>
        </p:txBody>
      </p:sp>
      <p:sp>
        <p:nvSpPr>
          <p:cNvPr id="15" name="Text 11"/>
          <p:cNvSpPr/>
          <p:nvPr/>
        </p:nvSpPr>
        <p:spPr>
          <a:xfrm>
            <a:off x="830043" y="5344493"/>
            <a:ext cx="5959723" cy="851297"/>
          </a:xfrm>
          <a:prstGeom prst="rect">
            <a:avLst/>
          </a:prstGeom>
          <a:noFill/>
          <a:ln/>
        </p:spPr>
        <p:txBody>
          <a:bodyPr wrap="square" lIns="0" tIns="0" rIns="0" bIns="0" rtlCol="0" anchor="t">
            <a:noAutofit/>
          </a:bodyPr>
          <a:lstStyle/>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لا تقلق إذا لم تكن متأكدًا من بعض الإجابات؛ الهدف من النشاط هو استدعاء خبرتك السابقة وإثارة تفكيرك قبل الانتقال إلى المحتوى النظري، حيث ستتعرف بالتفصيل على أنواع الأسئلة وكيفية استخدامها بفاعلية.</a:t>
            </a:r>
            <a:endParaRPr lang="ar-SA" dirty="0">
              <a:solidFill>
                <a:schemeClr val="bg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10319286" y="629841"/>
            <a:ext cx="1240501" cy="325834"/>
          </a:xfrm>
          <a:prstGeom prst="roundRect">
            <a:avLst>
              <a:gd name="adj" fmla="val 49999"/>
            </a:avLst>
          </a:prstGeom>
          <a:solidFill>
            <a:srgbClr val="D4E9F7"/>
          </a:solidFill>
          <a:ln/>
        </p:spPr>
      </p:sp>
      <p:sp>
        <p:nvSpPr>
          <p:cNvPr id="3" name="Text 1"/>
          <p:cNvSpPr/>
          <p:nvPr/>
        </p:nvSpPr>
        <p:spPr>
          <a:xfrm>
            <a:off x="9838285" y="694134"/>
            <a:ext cx="1592917"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تأمل في اختياراتك</a:t>
            </a:r>
            <a:endParaRPr lang="ar-SA" sz="1350" dirty="0"/>
          </a:p>
        </p:txBody>
      </p:sp>
      <p:sp>
        <p:nvSpPr>
          <p:cNvPr id="4" name="Text 2"/>
          <p:cNvSpPr/>
          <p:nvPr/>
        </p:nvSpPr>
        <p:spPr>
          <a:xfrm>
            <a:off x="631908" y="1037134"/>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بعد إكمال التصنيف...</a:t>
            </a:r>
            <a:endParaRPr lang="ar-SA" sz="4400" dirty="0"/>
          </a:p>
        </p:txBody>
      </p:sp>
      <p:sp>
        <p:nvSpPr>
          <p:cNvPr id="5" name="Text 3"/>
          <p:cNvSpPr/>
          <p:nvPr/>
        </p:nvSpPr>
        <p:spPr>
          <a:xfrm>
            <a:off x="22324" y="1968363"/>
            <a:ext cx="11537463" cy="334466"/>
          </a:xfrm>
          <a:prstGeom prst="rect">
            <a:avLst/>
          </a:prstGeom>
          <a:noFill/>
          <a:ln/>
        </p:spPr>
        <p:txBody>
          <a:bodyPr wrap="none" lIns="0" tIns="0" rIns="0" bIns="0" rtlCol="0" anchor="t"/>
          <a:lstStyle/>
          <a:p>
            <a:pPr marL="0" indent="0" algn="r" rtl="1">
              <a:lnSpc>
                <a:spcPct val="13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بعد إكمال التصنيف، تأمل في اختياراتك:</a:t>
            </a:r>
            <a:endParaRPr lang="ar-SA" sz="2400" dirty="0"/>
          </a:p>
        </p:txBody>
      </p:sp>
      <p:sp>
        <p:nvSpPr>
          <p:cNvPr id="6" name="Shape 4"/>
          <p:cNvSpPr/>
          <p:nvPr/>
        </p:nvSpPr>
        <p:spPr>
          <a:xfrm>
            <a:off x="6197643" y="2611438"/>
            <a:ext cx="5362143" cy="1028402"/>
          </a:xfrm>
          <a:prstGeom prst="roundRect">
            <a:avLst>
              <a:gd name="adj" fmla="val 31272"/>
            </a:avLst>
          </a:prstGeom>
          <a:solidFill>
            <a:srgbClr val="FFFFFF"/>
          </a:solidFill>
          <a:ln w="25399">
            <a:solidFill>
              <a:srgbClr val="00AEEF"/>
            </a:solidFill>
            <a:prstDash val="solid"/>
          </a:ln>
        </p:spPr>
      </p:sp>
      <p:pic>
        <p:nvPicPr>
          <p:cNvPr id="7" name="Image 0" descr="preencoded.png"/>
          <p:cNvPicPr>
            <a:picLocks noChangeAspect="1"/>
          </p:cNvPicPr>
          <p:nvPr/>
        </p:nvPicPr>
        <p:blipFill>
          <a:blip r:embed="rId3"/>
          <a:stretch>
            <a:fillRect/>
          </a:stretch>
        </p:blipFill>
        <p:spPr>
          <a:xfrm>
            <a:off x="5986511" y="2400300"/>
            <a:ext cx="473162" cy="473174"/>
          </a:xfrm>
          <a:prstGeom prst="rect">
            <a:avLst/>
          </a:prstGeom>
        </p:spPr>
      </p:pic>
      <p:pic>
        <p:nvPicPr>
          <p:cNvPr id="8" name="Image 1" descr="preencoded.png"/>
          <p:cNvPicPr>
            <a:picLocks noChangeAspect="1"/>
          </p:cNvPicPr>
          <p:nvPr/>
        </p:nvPicPr>
        <p:blipFill>
          <a:blip r:embed="rId4"/>
          <a:stretch>
            <a:fillRect/>
          </a:stretch>
        </p:blipFill>
        <p:spPr>
          <a:xfrm>
            <a:off x="11297756" y="3377803"/>
            <a:ext cx="473162" cy="473174"/>
          </a:xfrm>
          <a:prstGeom prst="rect">
            <a:avLst/>
          </a:prstGeom>
        </p:spPr>
      </p:pic>
      <p:sp>
        <p:nvSpPr>
          <p:cNvPr id="9" name="Text 5"/>
          <p:cNvSpPr/>
          <p:nvPr/>
        </p:nvSpPr>
        <p:spPr>
          <a:xfrm>
            <a:off x="6544603" y="2958404"/>
            <a:ext cx="4668225" cy="668933"/>
          </a:xfrm>
          <a:prstGeom prst="rect">
            <a:avLst/>
          </a:prstGeom>
          <a:noFill/>
          <a:ln/>
        </p:spPr>
        <p:txBody>
          <a:bodyPr wrap="none" lIns="0" tIns="0" rIns="0" bIns="0" rtlCol="0" anchor="t"/>
          <a:lstStyle/>
          <a:p>
            <a:pPr marL="0" indent="0" algn="ct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ما الأسئلة التي كان من السهل تصنيفها؟ ولماذا؟</a:t>
            </a:r>
            <a:endParaRPr lang="ar-SA" sz="2000" dirty="0"/>
          </a:p>
        </p:txBody>
      </p:sp>
      <p:sp>
        <p:nvSpPr>
          <p:cNvPr id="10" name="Shape 6"/>
          <p:cNvSpPr/>
          <p:nvPr/>
        </p:nvSpPr>
        <p:spPr>
          <a:xfrm>
            <a:off x="631908" y="2611438"/>
            <a:ext cx="5362143" cy="1028402"/>
          </a:xfrm>
          <a:prstGeom prst="roundRect">
            <a:avLst>
              <a:gd name="adj" fmla="val 31272"/>
            </a:avLst>
          </a:prstGeom>
          <a:solidFill>
            <a:srgbClr val="FFFFFF"/>
          </a:solidFill>
          <a:ln w="25399">
            <a:solidFill>
              <a:srgbClr val="00AEEF"/>
            </a:solidFill>
            <a:prstDash val="solid"/>
          </a:ln>
        </p:spPr>
      </p:sp>
      <p:pic>
        <p:nvPicPr>
          <p:cNvPr id="11" name="Image 2" descr="preencoded.png"/>
          <p:cNvPicPr>
            <a:picLocks noChangeAspect="1"/>
          </p:cNvPicPr>
          <p:nvPr/>
        </p:nvPicPr>
        <p:blipFill>
          <a:blip r:embed="rId3"/>
          <a:stretch>
            <a:fillRect/>
          </a:stretch>
        </p:blipFill>
        <p:spPr>
          <a:xfrm>
            <a:off x="420776" y="2400300"/>
            <a:ext cx="473162" cy="473174"/>
          </a:xfrm>
          <a:prstGeom prst="rect">
            <a:avLst/>
          </a:prstGeom>
        </p:spPr>
      </p:pic>
      <p:pic>
        <p:nvPicPr>
          <p:cNvPr id="12" name="Image 3" descr="preencoded.png"/>
          <p:cNvPicPr>
            <a:picLocks noChangeAspect="1"/>
          </p:cNvPicPr>
          <p:nvPr/>
        </p:nvPicPr>
        <p:blipFill>
          <a:blip r:embed="rId4"/>
          <a:stretch>
            <a:fillRect/>
          </a:stretch>
        </p:blipFill>
        <p:spPr>
          <a:xfrm>
            <a:off x="5732021" y="3377803"/>
            <a:ext cx="473162" cy="473174"/>
          </a:xfrm>
          <a:prstGeom prst="rect">
            <a:avLst/>
          </a:prstGeom>
        </p:spPr>
      </p:pic>
      <p:sp>
        <p:nvSpPr>
          <p:cNvPr id="13" name="Text 7"/>
          <p:cNvSpPr/>
          <p:nvPr/>
        </p:nvSpPr>
        <p:spPr>
          <a:xfrm>
            <a:off x="978868" y="2958404"/>
            <a:ext cx="4668225" cy="668933"/>
          </a:xfrm>
          <a:prstGeom prst="rect">
            <a:avLst/>
          </a:prstGeom>
          <a:noFill/>
          <a:ln/>
        </p:spPr>
        <p:txBody>
          <a:bodyPr wrap="none" lIns="0" tIns="0" rIns="0" bIns="0" rtlCol="0" anchor="t"/>
          <a:lstStyle/>
          <a:p>
            <a:pPr marL="0" indent="0" algn="ct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ما الأسئلة التي وجدت صعوبة في تصنيفها؟</a:t>
            </a:r>
            <a:endParaRPr lang="ar-SA" sz="2000" dirty="0"/>
          </a:p>
        </p:txBody>
      </p:sp>
      <p:sp>
        <p:nvSpPr>
          <p:cNvPr id="14" name="Shape 8"/>
          <p:cNvSpPr/>
          <p:nvPr/>
        </p:nvSpPr>
        <p:spPr>
          <a:xfrm>
            <a:off x="6197643" y="3843437"/>
            <a:ext cx="5362143" cy="1362869"/>
          </a:xfrm>
          <a:prstGeom prst="roundRect">
            <a:avLst>
              <a:gd name="adj" fmla="val 23597"/>
            </a:avLst>
          </a:prstGeom>
          <a:solidFill>
            <a:srgbClr val="FFFFFF"/>
          </a:solidFill>
          <a:ln w="25399">
            <a:solidFill>
              <a:srgbClr val="00AEEF"/>
            </a:solidFill>
            <a:prstDash val="solid"/>
          </a:ln>
        </p:spPr>
      </p:sp>
      <p:pic>
        <p:nvPicPr>
          <p:cNvPr id="15" name="Image 4" descr="preencoded.png"/>
          <p:cNvPicPr>
            <a:picLocks noChangeAspect="1"/>
          </p:cNvPicPr>
          <p:nvPr/>
        </p:nvPicPr>
        <p:blipFill>
          <a:blip r:embed="rId3"/>
          <a:stretch>
            <a:fillRect/>
          </a:stretch>
        </p:blipFill>
        <p:spPr>
          <a:xfrm>
            <a:off x="5986511" y="3632299"/>
            <a:ext cx="473162" cy="473174"/>
          </a:xfrm>
          <a:prstGeom prst="rect">
            <a:avLst/>
          </a:prstGeom>
        </p:spPr>
      </p:pic>
      <p:pic>
        <p:nvPicPr>
          <p:cNvPr id="16" name="Image 5" descr="preencoded.png"/>
          <p:cNvPicPr>
            <a:picLocks noChangeAspect="1"/>
          </p:cNvPicPr>
          <p:nvPr/>
        </p:nvPicPr>
        <p:blipFill>
          <a:blip r:embed="rId4"/>
          <a:stretch>
            <a:fillRect/>
          </a:stretch>
        </p:blipFill>
        <p:spPr>
          <a:xfrm>
            <a:off x="11297756" y="4944269"/>
            <a:ext cx="473162" cy="473174"/>
          </a:xfrm>
          <a:prstGeom prst="rect">
            <a:avLst/>
          </a:prstGeom>
        </p:spPr>
      </p:pic>
      <p:sp>
        <p:nvSpPr>
          <p:cNvPr id="17" name="Text 9"/>
          <p:cNvSpPr/>
          <p:nvPr/>
        </p:nvSpPr>
        <p:spPr>
          <a:xfrm>
            <a:off x="6544603" y="4190404"/>
            <a:ext cx="4668225" cy="668933"/>
          </a:xfrm>
          <a:prstGeom prst="rect">
            <a:avLst/>
          </a:prstGeom>
          <a:noFill/>
          <a:ln/>
        </p:spPr>
        <p:txBody>
          <a:bodyPr wrap="none" lIns="0" tIns="0" rIns="0" bIns="0" rtlCol="0" anchor="t"/>
          <a:lstStyle/>
          <a:p>
            <a:pPr marL="0" indent="0" algn="ct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هل لاحظت أن بعض الأسئلة يمكن أن تُستخدم لبناء</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سؤال آخر؟</a:t>
            </a:r>
            <a:endParaRPr lang="ar-SA" sz="2000" dirty="0"/>
          </a:p>
        </p:txBody>
      </p:sp>
      <p:sp>
        <p:nvSpPr>
          <p:cNvPr id="18" name="Shape 10"/>
          <p:cNvSpPr/>
          <p:nvPr/>
        </p:nvSpPr>
        <p:spPr>
          <a:xfrm>
            <a:off x="631908" y="3843437"/>
            <a:ext cx="5362143" cy="1362869"/>
          </a:xfrm>
          <a:prstGeom prst="roundRect">
            <a:avLst>
              <a:gd name="adj" fmla="val 23597"/>
            </a:avLst>
          </a:prstGeom>
          <a:solidFill>
            <a:srgbClr val="FFFFFF"/>
          </a:solidFill>
          <a:ln w="25399">
            <a:solidFill>
              <a:srgbClr val="00AEEF"/>
            </a:solidFill>
            <a:prstDash val="solid"/>
          </a:ln>
        </p:spPr>
      </p:sp>
      <p:pic>
        <p:nvPicPr>
          <p:cNvPr id="19" name="Image 6" descr="preencoded.png"/>
          <p:cNvPicPr>
            <a:picLocks noChangeAspect="1"/>
          </p:cNvPicPr>
          <p:nvPr/>
        </p:nvPicPr>
        <p:blipFill>
          <a:blip r:embed="rId3"/>
          <a:stretch>
            <a:fillRect/>
          </a:stretch>
        </p:blipFill>
        <p:spPr>
          <a:xfrm>
            <a:off x="420776" y="3632299"/>
            <a:ext cx="473162" cy="473174"/>
          </a:xfrm>
          <a:prstGeom prst="rect">
            <a:avLst/>
          </a:prstGeom>
        </p:spPr>
      </p:pic>
      <p:pic>
        <p:nvPicPr>
          <p:cNvPr id="20" name="Image 7" descr="preencoded.png"/>
          <p:cNvPicPr>
            <a:picLocks noChangeAspect="1"/>
          </p:cNvPicPr>
          <p:nvPr/>
        </p:nvPicPr>
        <p:blipFill>
          <a:blip r:embed="rId4"/>
          <a:stretch>
            <a:fillRect/>
          </a:stretch>
        </p:blipFill>
        <p:spPr>
          <a:xfrm>
            <a:off x="5732021" y="4944269"/>
            <a:ext cx="473162" cy="473174"/>
          </a:xfrm>
          <a:prstGeom prst="rect">
            <a:avLst/>
          </a:prstGeom>
        </p:spPr>
      </p:pic>
      <p:sp>
        <p:nvSpPr>
          <p:cNvPr id="21" name="Text 11"/>
          <p:cNvSpPr/>
          <p:nvPr/>
        </p:nvSpPr>
        <p:spPr>
          <a:xfrm>
            <a:off x="978868" y="4190405"/>
            <a:ext cx="4668225" cy="1337868"/>
          </a:xfrm>
          <a:prstGeom prst="rect">
            <a:avLst/>
          </a:prstGeom>
          <a:noFill/>
          <a:ln/>
        </p:spPr>
        <p:txBody>
          <a:bodyPr wrap="square" lIns="0" tIns="0" rIns="0" bIns="0" rtlCol="0" anchor="t">
            <a:normAutofit/>
          </a:bodyPr>
          <a:lstStyle/>
          <a:p>
            <a:pPr marL="0" indent="0" algn="ct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كيف يمكن أن يساعدك اختيار نوع السؤال المناسب على تطوير إجابة المتدرب بدل الاكتفاء بإجابة قصيرة؟</a:t>
            </a:r>
            <a:endParaRPr lang="ar-SA" sz="2000" dirty="0"/>
          </a:p>
        </p:txBody>
      </p:sp>
      <p:sp>
        <p:nvSpPr>
          <p:cNvPr id="22" name="Text 12"/>
          <p:cNvSpPr/>
          <p:nvPr/>
        </p:nvSpPr>
        <p:spPr>
          <a:xfrm>
            <a:off x="183103" y="5831731"/>
            <a:ext cx="11215903" cy="334466"/>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تذكّر: قد تبدو بعض الأسئلة متشابهة، لكن الفرق بينها يرتبط بالهدف الذي يريد الميسّر تحقيقه من السؤال وكيف سيبني على إجابة المتدرب.</a:t>
            </a:r>
            <a:endParaRPr lang="ar-SA" sz="2000" dirty="0"/>
          </a:p>
        </p:txBody>
      </p:sp>
      <p:sp>
        <p:nvSpPr>
          <p:cNvPr id="23" name="Shape 13"/>
          <p:cNvSpPr/>
          <p:nvPr/>
        </p:nvSpPr>
        <p:spPr>
          <a:xfrm>
            <a:off x="11534387" y="5740202"/>
            <a:ext cx="25399" cy="792659"/>
          </a:xfrm>
          <a:prstGeom prst="roundRect">
            <a:avLst>
              <a:gd name="adj" fmla="val 50001"/>
            </a:avLst>
          </a:prstGeom>
          <a:solidFill>
            <a:srgbClr val="75BAE6"/>
          </a:solidFill>
          <a:ln/>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11047831" y="96077"/>
            <a:ext cx="511956" cy="240010"/>
          </a:xfrm>
          <a:prstGeom prst="roundRect">
            <a:avLst>
              <a:gd name="adj" fmla="val 49999"/>
            </a:avLst>
          </a:prstGeom>
          <a:noFill/>
          <a:ln w="6350">
            <a:solidFill>
              <a:srgbClr val="75BAE6"/>
            </a:solidFill>
            <a:prstDash val="solid"/>
          </a:ln>
        </p:spPr>
      </p:sp>
      <p:sp>
        <p:nvSpPr>
          <p:cNvPr id="3" name="Text 1"/>
          <p:cNvSpPr/>
          <p:nvPr/>
        </p:nvSpPr>
        <p:spPr>
          <a:xfrm>
            <a:off x="10532997" y="143404"/>
            <a:ext cx="932038"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75BAE6"/>
                </a:solidFill>
                <a:latin typeface="WinSoft Pro Medium" pitchFamily="34" charset="0"/>
                <a:ea typeface="WinSoft Pro Medium" pitchFamily="34" charset="-122"/>
                <a:cs typeface="WinSoft Pro Medium" pitchFamily="34" charset="-120"/>
              </a:rPr>
              <a:t>نشاط 4</a:t>
            </a:r>
            <a:endParaRPr lang="ar-SA" sz="950" dirty="0"/>
          </a:p>
        </p:txBody>
      </p:sp>
      <p:sp>
        <p:nvSpPr>
          <p:cNvPr id="4" name="Shape 2"/>
          <p:cNvSpPr/>
          <p:nvPr/>
        </p:nvSpPr>
        <p:spPr>
          <a:xfrm>
            <a:off x="10298053" y="96077"/>
            <a:ext cx="670801" cy="240010"/>
          </a:xfrm>
          <a:prstGeom prst="roundRect">
            <a:avLst>
              <a:gd name="adj" fmla="val 49999"/>
            </a:avLst>
          </a:prstGeom>
          <a:solidFill>
            <a:srgbClr val="D4E9F7"/>
          </a:solidFill>
          <a:ln/>
        </p:spPr>
      </p:sp>
      <p:sp>
        <p:nvSpPr>
          <p:cNvPr id="5" name="Text 3"/>
          <p:cNvSpPr/>
          <p:nvPr/>
        </p:nvSpPr>
        <p:spPr>
          <a:xfrm>
            <a:off x="9783220" y="143404"/>
            <a:ext cx="1090883"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مفتاح الحل</a:t>
            </a:r>
            <a:endParaRPr lang="ar-SA" sz="950" dirty="0"/>
          </a:p>
        </p:txBody>
      </p:sp>
      <p:sp>
        <p:nvSpPr>
          <p:cNvPr id="6" name="Text 4"/>
          <p:cNvSpPr/>
          <p:nvPr/>
        </p:nvSpPr>
        <p:spPr>
          <a:xfrm>
            <a:off x="8959204" y="2018269"/>
            <a:ext cx="2932621"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مفتاح حل</a:t>
            </a:r>
            <a:endParaRPr lang="ar-JO" altLang="en-US" sz="3250" dirty="0">
              <a:solidFill>
                <a:srgbClr val="2E3C4E"/>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 النشاط</a:t>
            </a:r>
            <a:endParaRPr lang="ar-SA" sz="3250" dirty="0"/>
          </a:p>
        </p:txBody>
      </p:sp>
      <p:graphicFrame>
        <p:nvGraphicFramePr>
          <p:cNvPr id="7" name="Table 6"/>
          <p:cNvGraphicFramePr>
            <a:graphicFrameLocks noGrp="1"/>
          </p:cNvGraphicFramePr>
          <p:nvPr>
            <p:extLst>
              <p:ext uri="{D42A27DB-BD31-4B8C-83A1-F6EECF244321}">
                <p14:modId xmlns:p14="http://schemas.microsoft.com/office/powerpoint/2010/main" val="3223456889"/>
              </p:ext>
            </p:extLst>
          </p:nvPr>
        </p:nvGraphicFramePr>
        <p:xfrm>
          <a:off x="663388" y="640043"/>
          <a:ext cx="9119832" cy="5577487"/>
        </p:xfrm>
        <a:graphic>
          <a:graphicData uri="http://schemas.openxmlformats.org/drawingml/2006/table">
            <a:tbl>
              <a:tblPr rtl="1">
                <a:tableStyleId>{5C22544A-7EE6-4342-B048-85BDC9FD1C3A}</a:tableStyleId>
              </a:tblPr>
              <a:tblGrid>
                <a:gridCol w="1147548">
                  <a:extLst>
                    <a:ext uri="{9D8B030D-6E8A-4147-A177-3AD203B41FA5}">
                      <a16:colId xmlns:a16="http://schemas.microsoft.com/office/drawing/2014/main" val="3445864932"/>
                    </a:ext>
                  </a:extLst>
                </a:gridCol>
                <a:gridCol w="5653933">
                  <a:extLst>
                    <a:ext uri="{9D8B030D-6E8A-4147-A177-3AD203B41FA5}">
                      <a16:colId xmlns:a16="http://schemas.microsoft.com/office/drawing/2014/main" val="323320015"/>
                    </a:ext>
                  </a:extLst>
                </a:gridCol>
                <a:gridCol w="2318351">
                  <a:extLst>
                    <a:ext uri="{9D8B030D-6E8A-4147-A177-3AD203B41FA5}">
                      <a16:colId xmlns:a16="http://schemas.microsoft.com/office/drawing/2014/main" val="557725385"/>
                    </a:ext>
                  </a:extLst>
                </a:gridCol>
              </a:tblGrid>
              <a:tr h="372433">
                <a:tc>
                  <a:txBody>
                    <a:bodyPr/>
                    <a:lstStyle/>
                    <a:p>
                      <a:pPr algn="ctr"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رقم السؤال</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السؤال</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نوع السؤال الصحيح</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381566465"/>
                  </a:ext>
                </a:extLst>
              </a:tr>
              <a:tr h="372433">
                <a:tc>
                  <a:txBody>
                    <a:bodyPr/>
                    <a:lstStyle/>
                    <a:p>
                      <a:pPr algn="ctr"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1</a:t>
                      </a: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كيف يمكن تطبيق هذا الأسلوب في بيئة عملك؟</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سؤال مفتوح</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9050489"/>
                  </a:ext>
                </a:extLst>
              </a:tr>
              <a:tr h="372433">
                <a:tc>
                  <a:txBody>
                    <a:bodyPr/>
                    <a:lstStyle/>
                    <a:p>
                      <a:pPr algn="ctr"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2</a:t>
                      </a: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ماذا تقصد عندما تقول إن المتدربين لم يتفاعلوا مع النشاط؟</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800" kern="1200">
                          <a:solidFill>
                            <a:srgbClr val="384653"/>
                          </a:solidFill>
                          <a:latin typeface="WinSoft Pro Medium" pitchFamily="34" charset="0"/>
                          <a:ea typeface="WinSoft Pro Medium" pitchFamily="34" charset="-122"/>
                          <a:cs typeface="WinSoft Pro Medium" pitchFamily="34" charset="-120"/>
                        </a:rPr>
                        <a:t>سؤال استكشافي</a:t>
                      </a:r>
                      <a:endParaRPr lang="en-US" sz="1800" kern="120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9004386"/>
                  </a:ext>
                </a:extLst>
              </a:tr>
              <a:tr h="372433">
                <a:tc>
                  <a:txBody>
                    <a:bodyPr/>
                    <a:lstStyle/>
                    <a:p>
                      <a:pPr algn="ctr"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3</a:t>
                      </a: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ذكرت أن النشاط نجح مع مجموعتك؛ ماذا حدث بعد ذلك؟</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800" kern="1200">
                          <a:solidFill>
                            <a:srgbClr val="384653"/>
                          </a:solidFill>
                          <a:latin typeface="WinSoft Pro Medium" pitchFamily="34" charset="0"/>
                          <a:ea typeface="WinSoft Pro Medium" pitchFamily="34" charset="-122"/>
                          <a:cs typeface="WinSoft Pro Medium" pitchFamily="34" charset="-120"/>
                        </a:rPr>
                        <a:t>سؤال متابعة</a:t>
                      </a:r>
                      <a:endParaRPr lang="en-US" sz="1800" kern="120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3008730"/>
                  </a:ext>
                </a:extLst>
              </a:tr>
              <a:tr h="372433">
                <a:tc>
                  <a:txBody>
                    <a:bodyPr/>
                    <a:lstStyle/>
                    <a:p>
                      <a:pPr algn="ctr"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4</a:t>
                      </a: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ما الأسباب التي تعتقد أنها أدت إلى ضعف مشاركة المتدربين؟</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800" kern="1200">
                          <a:solidFill>
                            <a:srgbClr val="384653"/>
                          </a:solidFill>
                          <a:latin typeface="WinSoft Pro Medium" pitchFamily="34" charset="0"/>
                          <a:ea typeface="WinSoft Pro Medium" pitchFamily="34" charset="-122"/>
                          <a:cs typeface="WinSoft Pro Medium" pitchFamily="34" charset="-120"/>
                        </a:rPr>
                        <a:t>سؤال تعميق</a:t>
                      </a:r>
                      <a:endParaRPr lang="en-US" sz="1800" kern="120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9415339"/>
                  </a:ext>
                </a:extLst>
              </a:tr>
              <a:tr h="627007">
                <a:tc>
                  <a:txBody>
                    <a:bodyPr/>
                    <a:lstStyle/>
                    <a:p>
                      <a:pPr algn="ctr"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5</a:t>
                      </a: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هل لدى أحد المشاركين تجربة مختلفة أو وجهة نظر أخرى حول هذا الموضوع؟</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800" kern="1200">
                          <a:solidFill>
                            <a:srgbClr val="384653"/>
                          </a:solidFill>
                          <a:latin typeface="WinSoft Pro Medium" pitchFamily="34" charset="0"/>
                          <a:ea typeface="WinSoft Pro Medium" pitchFamily="34" charset="-122"/>
                          <a:cs typeface="WinSoft Pro Medium" pitchFamily="34" charset="-120"/>
                        </a:rPr>
                        <a:t>سؤال إعادة توجيه</a:t>
                      </a:r>
                      <a:endParaRPr lang="en-US" sz="1800" kern="120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3721463"/>
                  </a:ext>
                </a:extLst>
              </a:tr>
              <a:tr h="372433">
                <a:tc>
                  <a:txBody>
                    <a:bodyPr/>
                    <a:lstStyle/>
                    <a:p>
                      <a:pPr algn="ctr"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6</a:t>
                      </a: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كيف يمكن أن نتعامل مع اختلاف مستويات الخبرة بين المتدربين؟</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800" kern="1200">
                          <a:solidFill>
                            <a:srgbClr val="384653"/>
                          </a:solidFill>
                          <a:latin typeface="WinSoft Pro Medium" pitchFamily="34" charset="0"/>
                          <a:ea typeface="WinSoft Pro Medium" pitchFamily="34" charset="-122"/>
                          <a:cs typeface="WinSoft Pro Medium" pitchFamily="34" charset="-120"/>
                        </a:rPr>
                        <a:t>سؤال مفتوح</a:t>
                      </a:r>
                      <a:endParaRPr lang="en-US" sz="1800" kern="120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348239"/>
                  </a:ext>
                </a:extLst>
              </a:tr>
              <a:tr h="372433">
                <a:tc>
                  <a:txBody>
                    <a:bodyPr/>
                    <a:lstStyle/>
                    <a:p>
                      <a:pPr algn="ctr"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7</a:t>
                      </a: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عندما قلت إن الوقت لم يكن كافيًا، ما الذي حدث تحديدًا؟</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سؤال استكشافي</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035112"/>
                  </a:ext>
                </a:extLst>
              </a:tr>
              <a:tr h="372433">
                <a:tc>
                  <a:txBody>
                    <a:bodyPr/>
                    <a:lstStyle/>
                    <a:p>
                      <a:pPr algn="ctr"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8</a:t>
                      </a: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800" kern="1200">
                          <a:solidFill>
                            <a:srgbClr val="384653"/>
                          </a:solidFill>
                          <a:latin typeface="WinSoft Pro Medium" pitchFamily="34" charset="0"/>
                          <a:ea typeface="WinSoft Pro Medium" pitchFamily="34" charset="-122"/>
                          <a:cs typeface="WinSoft Pro Medium" pitchFamily="34" charset="-120"/>
                        </a:rPr>
                        <a:t>بعد أن جرّبت هذه الطريقة، كيف استجاب المتدربون لها؟</a:t>
                      </a:r>
                      <a:endParaRPr lang="en-US" sz="1800" kern="120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سؤال متابعة</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307892"/>
                  </a:ext>
                </a:extLst>
              </a:tr>
              <a:tr h="372433">
                <a:tc>
                  <a:txBody>
                    <a:bodyPr/>
                    <a:lstStyle/>
                    <a:p>
                      <a:pPr algn="ctr"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9</a:t>
                      </a: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800" kern="1200">
                          <a:solidFill>
                            <a:srgbClr val="384653"/>
                          </a:solidFill>
                          <a:latin typeface="WinSoft Pro Medium" pitchFamily="34" charset="0"/>
                          <a:ea typeface="WinSoft Pro Medium" pitchFamily="34" charset="-122"/>
                          <a:cs typeface="WinSoft Pro Medium" pitchFamily="34" charset="-120"/>
                        </a:rPr>
                        <a:t>ما الذي يدعم اعتقادك بأن هذه الطريقة ستكون أكثر فاعلية؟</a:t>
                      </a:r>
                      <a:endParaRPr lang="en-US" sz="1800" kern="120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سؤال تعميق</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27501826"/>
                  </a:ext>
                </a:extLst>
              </a:tr>
              <a:tr h="372433">
                <a:tc>
                  <a:txBody>
                    <a:bodyPr/>
                    <a:lstStyle/>
                    <a:p>
                      <a:pPr algn="ctr" rtl="1">
                        <a:lnSpc>
                          <a:spcPct val="150000"/>
                        </a:lnSpc>
                        <a:spcAft>
                          <a:spcPts val="0"/>
                        </a:spcAft>
                      </a:pPr>
                      <a:r>
                        <a:rPr lang="en-US" sz="1800" kern="1200" dirty="0">
                          <a:solidFill>
                            <a:schemeClr val="bg1"/>
                          </a:solidFill>
                          <a:latin typeface="WinSoft Pro Medium" pitchFamily="34" charset="0"/>
                          <a:ea typeface="WinSoft Pro Medium" pitchFamily="34" charset="-122"/>
                          <a:cs typeface="WinSoft Pro Medium" pitchFamily="34" charset="-120"/>
                        </a:rPr>
                        <a:t>10</a:t>
                      </a: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800" kern="1200">
                          <a:solidFill>
                            <a:srgbClr val="384653"/>
                          </a:solidFill>
                          <a:latin typeface="WinSoft Pro Medium" pitchFamily="34" charset="0"/>
                          <a:ea typeface="WinSoft Pro Medium" pitchFamily="34" charset="-122"/>
                          <a:cs typeface="WinSoft Pro Medium" pitchFamily="34" charset="-120"/>
                        </a:rPr>
                        <a:t>هل يمكن لأحد المشاركين الذين لم يشاركوا بعد أن يضيف رأيًا أو تجربة؟</a:t>
                      </a:r>
                      <a:endParaRPr lang="en-US" sz="1800" kern="120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800" kern="1200" dirty="0">
                          <a:solidFill>
                            <a:srgbClr val="384653"/>
                          </a:solidFill>
                          <a:latin typeface="WinSoft Pro Medium" pitchFamily="34" charset="0"/>
                          <a:ea typeface="WinSoft Pro Medium" pitchFamily="34" charset="-122"/>
                          <a:cs typeface="WinSoft Pro Medium" pitchFamily="34" charset="-120"/>
                        </a:rPr>
                        <a:t>سؤال إعادة توجيه</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58929" marR="58929" marT="58929" marB="5892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7648120"/>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4985" y="787400"/>
            <a:ext cx="3521979" cy="5283200"/>
          </a:xfrm>
          <a:prstGeom prst="rect">
            <a:avLst/>
          </a:prstGeom>
        </p:spPr>
      </p:pic>
      <p:sp>
        <p:nvSpPr>
          <p:cNvPr id="4" name="Shape 0"/>
          <p:cNvSpPr/>
          <p:nvPr/>
        </p:nvSpPr>
        <p:spPr>
          <a:xfrm>
            <a:off x="5560774" y="809625"/>
            <a:ext cx="1427127" cy="257076"/>
          </a:xfrm>
          <a:prstGeom prst="roundRect">
            <a:avLst>
              <a:gd name="adj" fmla="val 49999"/>
            </a:avLst>
          </a:prstGeom>
          <a:solidFill>
            <a:srgbClr val="D4E9F7"/>
          </a:solidFill>
          <a:ln/>
        </p:spPr>
      </p:sp>
      <p:sp>
        <p:nvSpPr>
          <p:cNvPr id="5" name="Text 1"/>
          <p:cNvSpPr/>
          <p:nvPr/>
        </p:nvSpPr>
        <p:spPr>
          <a:xfrm>
            <a:off x="5052688" y="860326"/>
            <a:ext cx="1833715"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الانتقال إلى المحتوى النظري</a:t>
            </a:r>
            <a:endParaRPr lang="ar-SA" sz="1050" dirty="0"/>
          </a:p>
        </p:txBody>
      </p:sp>
      <p:sp>
        <p:nvSpPr>
          <p:cNvPr id="6" name="Text 2"/>
          <p:cNvSpPr/>
          <p:nvPr/>
        </p:nvSpPr>
        <p:spPr>
          <a:xfrm>
            <a:off x="631908" y="1117402"/>
            <a:ext cx="6355993"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الآن... انتقل إلى المحتوى النظري</a:t>
            </a:r>
            <a:endParaRPr lang="ar-SA" sz="3500" dirty="0"/>
          </a:p>
        </p:txBody>
      </p:sp>
      <p:sp>
        <p:nvSpPr>
          <p:cNvPr id="7" name="Text 3"/>
          <p:cNvSpPr/>
          <p:nvPr/>
        </p:nvSpPr>
        <p:spPr>
          <a:xfrm>
            <a:off x="22324" y="2007295"/>
            <a:ext cx="6711683" cy="236934"/>
          </a:xfrm>
          <a:prstGeom prst="rect">
            <a:avLst/>
          </a:prstGeom>
          <a:noFill/>
          <a:ln/>
        </p:spPr>
        <p:txBody>
          <a:bodyPr wrap="none" lIns="0" tIns="0" rIns="0" bIns="0" rtlCol="0" anchor="t"/>
          <a:lstStyle/>
          <a:p>
            <a:pPr marL="0" indent="0" algn="r"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الآن، بعد أن جرّبت تصنيف الأسئلة اعتمادًا على خبرتك وتفكيرك</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انتقل إلى المحتوى النظري للتعرّف على:</a:t>
            </a:r>
            <a:endParaRPr lang="ar-SA" sz="2000" dirty="0"/>
          </a:p>
        </p:txBody>
      </p:sp>
      <p:sp>
        <p:nvSpPr>
          <p:cNvPr id="8" name="Shape 4"/>
          <p:cNvSpPr/>
          <p:nvPr/>
        </p:nvSpPr>
        <p:spPr>
          <a:xfrm>
            <a:off x="6968851" y="1864519"/>
            <a:ext cx="19050" cy="522486"/>
          </a:xfrm>
          <a:prstGeom prst="roundRect">
            <a:avLst>
              <a:gd name="adj" fmla="val 49999"/>
            </a:avLst>
          </a:prstGeom>
          <a:solidFill>
            <a:srgbClr val="75BAE6"/>
          </a:solidFill>
          <a:ln/>
        </p:spPr>
      </p:sp>
      <p:sp>
        <p:nvSpPr>
          <p:cNvPr id="9" name="Shape 5"/>
          <p:cNvSpPr/>
          <p:nvPr/>
        </p:nvSpPr>
        <p:spPr>
          <a:xfrm>
            <a:off x="3873403" y="3139382"/>
            <a:ext cx="3114498" cy="1814314"/>
          </a:xfrm>
          <a:prstGeom prst="roundRect">
            <a:avLst>
              <a:gd name="adj" fmla="val 13994"/>
            </a:avLst>
          </a:prstGeom>
          <a:solidFill>
            <a:srgbClr val="00AEEF"/>
          </a:solidFill>
          <a:ln w="6350">
            <a:solidFill>
              <a:srgbClr val="00AEEF"/>
            </a:solidFill>
            <a:prstDash val="solid"/>
          </a:ln>
        </p:spPr>
      </p:sp>
      <p:sp>
        <p:nvSpPr>
          <p:cNvPr id="10" name="Shape 6"/>
          <p:cNvSpPr/>
          <p:nvPr/>
        </p:nvSpPr>
        <p:spPr>
          <a:xfrm>
            <a:off x="6304499" y="3315000"/>
            <a:ext cx="507789" cy="507802"/>
          </a:xfrm>
          <a:prstGeom prst="ellipse">
            <a:avLst/>
          </a:prstGeom>
          <a:solidFill>
            <a:srgbClr val="00AEEF"/>
          </a:solidFill>
          <a:ln/>
        </p:spPr>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68948" y="3279347"/>
            <a:ext cx="520021" cy="520035"/>
          </a:xfrm>
          <a:prstGeom prst="rect">
            <a:avLst/>
          </a:prstGeom>
        </p:spPr>
      </p:pic>
      <p:sp>
        <p:nvSpPr>
          <p:cNvPr id="12" name="Text 7"/>
          <p:cNvSpPr/>
          <p:nvPr/>
        </p:nvSpPr>
        <p:spPr>
          <a:xfrm>
            <a:off x="3505676" y="3366606"/>
            <a:ext cx="2763272" cy="278408"/>
          </a:xfrm>
          <a:prstGeom prst="rect">
            <a:avLst/>
          </a:prstGeom>
          <a:noFill/>
          <a:ln/>
        </p:spPr>
        <p:txBody>
          <a:bodyPr wrap="none" lIns="0" tIns="0" rIns="0" bIns="0" rtlCol="0" anchor="t"/>
          <a:lstStyle/>
          <a:p>
            <a:pPr marL="0" indent="0" algn="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خصائص كل نوع</a:t>
            </a:r>
            <a:endParaRPr lang="ar-SA" dirty="0">
              <a:solidFill>
                <a:schemeClr val="bg1"/>
              </a:solidFill>
            </a:endParaRPr>
          </a:p>
        </p:txBody>
      </p:sp>
      <p:sp>
        <p:nvSpPr>
          <p:cNvPr id="13" name="Text 8"/>
          <p:cNvSpPr/>
          <p:nvPr/>
        </p:nvSpPr>
        <p:spPr>
          <a:xfrm>
            <a:off x="4049016" y="3919898"/>
            <a:ext cx="2763272" cy="1020998"/>
          </a:xfrm>
          <a:prstGeom prst="rect">
            <a:avLst/>
          </a:prstGeom>
          <a:noFill/>
          <a:ln/>
        </p:spPr>
        <p:txBody>
          <a:bodyPr wrap="square" lIns="0" tIns="0" rIns="0" bIns="0" rtlCol="0" anchor="t">
            <a:normAutofit/>
          </a:bodyPr>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تعرّف على ما يميّز كل نوع من أنواع الأسئلة وما الهدف منه.</a:t>
            </a:r>
            <a:endParaRPr lang="ar-SA" sz="2000" dirty="0">
              <a:solidFill>
                <a:schemeClr val="bg1"/>
              </a:solidFill>
            </a:endParaRPr>
          </a:p>
        </p:txBody>
      </p:sp>
      <p:sp>
        <p:nvSpPr>
          <p:cNvPr id="14" name="Shape 9"/>
          <p:cNvSpPr/>
          <p:nvPr/>
        </p:nvSpPr>
        <p:spPr>
          <a:xfrm>
            <a:off x="631908" y="3139382"/>
            <a:ext cx="3114597" cy="1814314"/>
          </a:xfrm>
          <a:prstGeom prst="roundRect">
            <a:avLst>
              <a:gd name="adj" fmla="val 13994"/>
            </a:avLst>
          </a:prstGeom>
          <a:solidFill>
            <a:srgbClr val="00AEEF"/>
          </a:solidFill>
          <a:ln w="6350">
            <a:solidFill>
              <a:srgbClr val="00AEEF"/>
            </a:solidFill>
            <a:prstDash val="solid"/>
          </a:ln>
        </p:spPr>
      </p:sp>
      <p:sp>
        <p:nvSpPr>
          <p:cNvPr id="15" name="Shape 10"/>
          <p:cNvSpPr/>
          <p:nvPr/>
        </p:nvSpPr>
        <p:spPr>
          <a:xfrm>
            <a:off x="3063104" y="3315000"/>
            <a:ext cx="507789" cy="507802"/>
          </a:xfrm>
          <a:prstGeom prst="ellipse">
            <a:avLst/>
          </a:prstGeom>
          <a:solidFill>
            <a:srgbClr val="00AEEF"/>
          </a:solidFill>
          <a:ln/>
        </p:spPr>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027552" y="3279347"/>
            <a:ext cx="520021" cy="520035"/>
          </a:xfrm>
          <a:prstGeom prst="rect">
            <a:avLst/>
          </a:prstGeom>
        </p:spPr>
      </p:pic>
      <p:sp>
        <p:nvSpPr>
          <p:cNvPr id="17" name="Text 11"/>
          <p:cNvSpPr/>
          <p:nvPr/>
        </p:nvSpPr>
        <p:spPr>
          <a:xfrm>
            <a:off x="264181" y="3366606"/>
            <a:ext cx="2763371" cy="278408"/>
          </a:xfrm>
          <a:prstGeom prst="rect">
            <a:avLst/>
          </a:prstGeom>
          <a:noFill/>
          <a:ln/>
        </p:spPr>
        <p:txBody>
          <a:bodyPr wrap="none" lIns="0" tIns="0" rIns="0" bIns="0" rtlCol="0" anchor="t"/>
          <a:lstStyle/>
          <a:p>
            <a:pPr marL="0" indent="0" algn="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متى تستخدمه؟</a:t>
            </a:r>
            <a:endParaRPr lang="ar-SA" dirty="0">
              <a:solidFill>
                <a:schemeClr val="bg1"/>
              </a:solidFill>
            </a:endParaRPr>
          </a:p>
        </p:txBody>
      </p:sp>
      <p:sp>
        <p:nvSpPr>
          <p:cNvPr id="18" name="Text 12"/>
          <p:cNvSpPr/>
          <p:nvPr/>
        </p:nvSpPr>
        <p:spPr>
          <a:xfrm>
            <a:off x="807521" y="3919898"/>
            <a:ext cx="2763371" cy="1020998"/>
          </a:xfrm>
          <a:prstGeom prst="rect">
            <a:avLst/>
          </a:prstGeom>
          <a:noFill/>
          <a:ln/>
        </p:spPr>
        <p:txBody>
          <a:bodyPr wrap="square" lIns="0" tIns="0" rIns="0" bIns="0" rtlCol="0" anchor="t">
            <a:normAutofit/>
          </a:bodyPr>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اكتشف متى يكون كل نوع من الأسئلة الأنسب أثناء الجلسة.</a:t>
            </a:r>
            <a:endParaRPr lang="ar-SA" sz="2000" dirty="0">
              <a:solidFill>
                <a:schemeClr val="bg1"/>
              </a:solidFill>
            </a:endParaRPr>
          </a:p>
        </p:txBody>
      </p:sp>
      <p:sp>
        <p:nvSpPr>
          <p:cNvPr id="19" name="Shape 13"/>
          <p:cNvSpPr/>
          <p:nvPr/>
        </p:nvSpPr>
        <p:spPr>
          <a:xfrm>
            <a:off x="631908" y="5080597"/>
            <a:ext cx="6355993" cy="1577380"/>
          </a:xfrm>
          <a:prstGeom prst="roundRect">
            <a:avLst>
              <a:gd name="adj" fmla="val 16096"/>
            </a:avLst>
          </a:prstGeom>
          <a:solidFill>
            <a:srgbClr val="00AEEF"/>
          </a:solidFill>
          <a:ln w="6350">
            <a:solidFill>
              <a:srgbClr val="00AEEF"/>
            </a:solidFill>
            <a:prstDash val="solid"/>
          </a:ln>
        </p:spPr>
      </p:sp>
      <p:sp>
        <p:nvSpPr>
          <p:cNvPr id="20" name="Shape 14"/>
          <p:cNvSpPr/>
          <p:nvPr/>
        </p:nvSpPr>
        <p:spPr>
          <a:xfrm>
            <a:off x="6316731" y="5307820"/>
            <a:ext cx="507789" cy="483805"/>
          </a:xfrm>
          <a:prstGeom prst="ellipse">
            <a:avLst/>
          </a:prstGeom>
          <a:solidFill>
            <a:srgbClr val="00AEEF"/>
          </a:solidFill>
          <a:ln/>
        </p:spPr>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68948" y="5220562"/>
            <a:ext cx="520021" cy="520035"/>
          </a:xfrm>
          <a:prstGeom prst="rect">
            <a:avLst/>
          </a:prstGeom>
        </p:spPr>
      </p:pic>
      <p:sp>
        <p:nvSpPr>
          <p:cNvPr id="22" name="Text 15"/>
          <p:cNvSpPr/>
          <p:nvPr/>
        </p:nvSpPr>
        <p:spPr>
          <a:xfrm>
            <a:off x="264181" y="5307821"/>
            <a:ext cx="6004767" cy="278408"/>
          </a:xfrm>
          <a:prstGeom prst="rect">
            <a:avLst/>
          </a:prstGeom>
          <a:noFill/>
          <a:ln/>
        </p:spPr>
        <p:txBody>
          <a:bodyPr wrap="none" lIns="0" tIns="0" rIns="0" bIns="0" rtlCol="0" anchor="t"/>
          <a:lstStyle/>
          <a:p>
            <a:pPr marL="0" indent="0" algn="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كيف تبني سلسلة أسئلة؟</a:t>
            </a:r>
            <a:endParaRPr lang="ar-SA" dirty="0">
              <a:solidFill>
                <a:schemeClr val="bg1"/>
              </a:solidFill>
            </a:endParaRPr>
          </a:p>
        </p:txBody>
      </p:sp>
      <p:sp>
        <p:nvSpPr>
          <p:cNvPr id="23" name="Text 16"/>
          <p:cNvSpPr/>
          <p:nvPr/>
        </p:nvSpPr>
        <p:spPr>
          <a:xfrm>
            <a:off x="807521" y="5861112"/>
            <a:ext cx="6004767" cy="510498"/>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تعلّم كيف تبني أسئلة متدرجة تعمّق تفكير المتدربين وتشجع مشاركتهم.</a:t>
            </a:r>
            <a:endParaRPr lang="ar-SA" sz="2000"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78239" y="773807"/>
            <a:ext cx="3540036" cy="5310287"/>
          </a:xfrm>
          <a:prstGeom prst="rect">
            <a:avLst/>
          </a:prstGeom>
        </p:spPr>
      </p:pic>
      <p:sp>
        <p:nvSpPr>
          <p:cNvPr id="4" name="Shape 0"/>
          <p:cNvSpPr/>
          <p:nvPr/>
        </p:nvSpPr>
        <p:spPr>
          <a:xfrm>
            <a:off x="6196254" y="452808"/>
            <a:ext cx="791647" cy="222845"/>
          </a:xfrm>
          <a:prstGeom prst="roundRect">
            <a:avLst>
              <a:gd name="adj" fmla="val 49999"/>
            </a:avLst>
          </a:prstGeom>
          <a:solidFill>
            <a:srgbClr val="D4E9F7"/>
          </a:solidFill>
          <a:ln/>
        </p:spPr>
      </p:sp>
      <p:sp>
        <p:nvSpPr>
          <p:cNvPr id="5" name="Text 1"/>
          <p:cNvSpPr/>
          <p:nvPr/>
        </p:nvSpPr>
        <p:spPr>
          <a:xfrm>
            <a:off x="5674674" y="496762"/>
            <a:ext cx="1225222" cy="134938"/>
          </a:xfrm>
          <a:prstGeom prst="rect">
            <a:avLst/>
          </a:prstGeom>
          <a:noFill/>
          <a:ln/>
        </p:spPr>
        <p:txBody>
          <a:bodyPr wrap="none" lIns="0" tIns="0" rIns="0" bIns="0" rtlCol="0" anchor="t"/>
          <a:lstStyle/>
          <a:p>
            <a:pPr marL="0" indent="0" algn="r" rtl="1">
              <a:lnSpc>
                <a:spcPct val="96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900" dirty="0"/>
          </a:p>
        </p:txBody>
      </p:sp>
      <p:sp>
        <p:nvSpPr>
          <p:cNvPr id="6" name="Text 2"/>
          <p:cNvSpPr/>
          <p:nvPr/>
        </p:nvSpPr>
        <p:spPr>
          <a:xfrm>
            <a:off x="631908" y="713753"/>
            <a:ext cx="6355993" cy="482501"/>
          </a:xfrm>
          <a:prstGeom prst="rect">
            <a:avLst/>
          </a:prstGeom>
          <a:noFill/>
          <a:ln/>
        </p:spPr>
        <p:txBody>
          <a:bodyPr wrap="none" lIns="0" tIns="0" rIns="0" bIns="0" rtlCol="0" anchor="t"/>
          <a:lstStyle/>
          <a:p>
            <a:pPr marL="0" indent="0" algn="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المعرفة الأساسية: طرح الأسئلة الفعّال</a:t>
            </a:r>
            <a:endParaRPr lang="ar-SA" sz="3000" dirty="0"/>
          </a:p>
        </p:txBody>
      </p:sp>
      <p:sp>
        <p:nvSpPr>
          <p:cNvPr id="7" name="Text 3"/>
          <p:cNvSpPr/>
          <p:nvPr/>
        </p:nvSpPr>
        <p:spPr>
          <a:xfrm>
            <a:off x="631908" y="1325978"/>
            <a:ext cx="6355993" cy="581025"/>
          </a:xfrm>
          <a:prstGeom prst="rect">
            <a:avLst/>
          </a:prstGeom>
          <a:noFill/>
          <a:ln/>
        </p:spPr>
        <p:txBody>
          <a:bodyPr wrap="square" lIns="0" tIns="0" rIns="0" bIns="0" rtlCol="0" anchor="t">
            <a:noAutofit/>
          </a:bodyPr>
          <a:lstStyle/>
          <a:p>
            <a:pPr marL="0" indent="0" algn="justLow"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يُعد طرح الأسئلة الفعّال من المهارات الأساسية في التيسير؛ فالسؤال لا يقتصر على التحقق من فهم المتدربين أو استدعاء المعلومات، بل يمكن أن يكون أداة لتحفيز التفكير، واستثمار الخبرات السابقة، وتشجيع المشاركة، وتوسيع الحوار، ومساعدة المتدربين على تحليل أفكارهم وربطها بالممارسة العملية.</a:t>
            </a:r>
            <a:endParaRPr lang="ar-SA" dirty="0"/>
          </a:p>
        </p:txBody>
      </p:sp>
      <p:sp>
        <p:nvSpPr>
          <p:cNvPr id="8" name="Text 4"/>
          <p:cNvSpPr/>
          <p:nvPr/>
        </p:nvSpPr>
        <p:spPr>
          <a:xfrm>
            <a:off x="631908" y="2977628"/>
            <a:ext cx="6355993" cy="289520"/>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2E3C4E"/>
                </a:solidFill>
                <a:latin typeface="GE SS Two Light" pitchFamily="34" charset="0"/>
                <a:ea typeface="GE SS Two Light" pitchFamily="34" charset="-122"/>
                <a:cs typeface="GE SS Two Light" pitchFamily="34" charset="-120"/>
              </a:rPr>
              <a:t>ولكي يستخدم الميسّر الأسئلة بفاعلية، يحتاج إلى:</a:t>
            </a:r>
            <a:endParaRPr lang="ar-SA" sz="18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57628" y="3595652"/>
            <a:ext cx="3130273" cy="1440174"/>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34809" y="3727613"/>
            <a:ext cx="176010" cy="176014"/>
          </a:xfrm>
          <a:prstGeom prst="rect">
            <a:avLst/>
          </a:prstGeom>
        </p:spPr>
      </p:pic>
      <p:sp>
        <p:nvSpPr>
          <p:cNvPr id="11" name="Text 5"/>
          <p:cNvSpPr/>
          <p:nvPr/>
        </p:nvSpPr>
        <p:spPr>
          <a:xfrm>
            <a:off x="4023319" y="4182333"/>
            <a:ext cx="2798891" cy="241201"/>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اختيار نوع السؤال المناسب</a:t>
            </a:r>
            <a:endParaRPr lang="ar-SA" dirty="0"/>
          </a:p>
        </p:txBody>
      </p:sp>
      <p:sp>
        <p:nvSpPr>
          <p:cNvPr id="12" name="Text 6"/>
          <p:cNvSpPr/>
          <p:nvPr/>
        </p:nvSpPr>
        <p:spPr>
          <a:xfrm>
            <a:off x="4023319" y="4480684"/>
            <a:ext cx="2798891" cy="193675"/>
          </a:xfrm>
          <a:prstGeom prst="rect">
            <a:avLst/>
          </a:prstGeom>
          <a:noFill/>
          <a:ln/>
        </p:spPr>
        <p:txBody>
          <a:bodyPr wrap="none" lIns="0" tIns="0" rIns="0" bIns="0" rtlCol="0" anchor="t"/>
          <a:lstStyle/>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اختيار نوع السؤال وفق الهدف الذي يسعى</a:t>
            </a:r>
            <a:endParaRPr lang="ar-JO" altLang="en-US" sz="16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إلى تحقيقه.</a:t>
            </a:r>
            <a:endParaRPr lang="ar-SA" sz="160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1908" y="3595652"/>
            <a:ext cx="3130372" cy="1440174"/>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109090" y="3727613"/>
            <a:ext cx="176010" cy="176014"/>
          </a:xfrm>
          <a:prstGeom prst="rect">
            <a:avLst/>
          </a:prstGeom>
        </p:spPr>
      </p:pic>
      <p:sp>
        <p:nvSpPr>
          <p:cNvPr id="15" name="Text 7"/>
          <p:cNvSpPr/>
          <p:nvPr/>
        </p:nvSpPr>
        <p:spPr>
          <a:xfrm>
            <a:off x="797600" y="4182333"/>
            <a:ext cx="2798990" cy="241201"/>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الاستماع قبل الانتقال</a:t>
            </a:r>
            <a:endParaRPr lang="ar-SA" dirty="0"/>
          </a:p>
        </p:txBody>
      </p:sp>
      <p:sp>
        <p:nvSpPr>
          <p:cNvPr id="16" name="Text 8"/>
          <p:cNvSpPr/>
          <p:nvPr/>
        </p:nvSpPr>
        <p:spPr>
          <a:xfrm>
            <a:off x="797600" y="4480684"/>
            <a:ext cx="2798990" cy="193675"/>
          </a:xfrm>
          <a:prstGeom prst="rect">
            <a:avLst/>
          </a:prstGeom>
          <a:noFill/>
          <a:ln/>
        </p:spPr>
        <p:txBody>
          <a:bodyPr wrap="none" lIns="0" tIns="0" rIns="0" bIns="0" rtlCol="0" anchor="t"/>
          <a:lstStyle/>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الاستماع إلى إجابة المتدرب قبل الانتقال</a:t>
            </a:r>
            <a:endParaRPr lang="ar-JO" altLang="en-US" sz="16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إلى السؤال التالي.</a:t>
            </a:r>
            <a:endParaRPr lang="ar-SA" sz="1600" dirty="0"/>
          </a:p>
        </p:txBody>
      </p:sp>
      <p:pic>
        <p:nvPicPr>
          <p:cNvPr id="17" name="Image 6"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1908" y="5106122"/>
            <a:ext cx="6355993" cy="1244402"/>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721949" y="5238083"/>
            <a:ext cx="176010" cy="176014"/>
          </a:xfrm>
          <a:prstGeom prst="rect">
            <a:avLst/>
          </a:prstGeom>
        </p:spPr>
      </p:pic>
      <p:sp>
        <p:nvSpPr>
          <p:cNvPr id="19" name="Text 9"/>
          <p:cNvSpPr/>
          <p:nvPr/>
        </p:nvSpPr>
        <p:spPr>
          <a:xfrm>
            <a:off x="797600" y="5692803"/>
            <a:ext cx="6024610" cy="241201"/>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استخدام أسئلة متتابعة</a:t>
            </a:r>
            <a:endParaRPr lang="ar-SA" dirty="0"/>
          </a:p>
        </p:txBody>
      </p:sp>
      <p:sp>
        <p:nvSpPr>
          <p:cNvPr id="20" name="Text 10"/>
          <p:cNvSpPr/>
          <p:nvPr/>
        </p:nvSpPr>
        <p:spPr>
          <a:xfrm>
            <a:off x="797600" y="5991153"/>
            <a:ext cx="6024610" cy="193675"/>
          </a:xfrm>
          <a:prstGeom prst="rect">
            <a:avLst/>
          </a:prstGeom>
          <a:noFill/>
          <a:ln/>
        </p:spPr>
        <p:txBody>
          <a:bodyPr wrap="none" lIns="0" tIns="0" rIns="0" bIns="0" rtlCol="0" anchor="t"/>
          <a:lstStyle/>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استخدام أسئلة متتابعة عند الحاجة بدل طرح مجموعة من الأسئلة دفعة واحدة.</a:t>
            </a:r>
            <a:endParaRPr lang="ar-SA"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10463447" y="795139"/>
            <a:ext cx="1096340" cy="308670"/>
          </a:xfrm>
          <a:prstGeom prst="roundRect">
            <a:avLst>
              <a:gd name="adj" fmla="val 49999"/>
            </a:avLst>
          </a:prstGeom>
          <a:solidFill>
            <a:srgbClr val="D4E9F7"/>
          </a:solidFill>
          <a:ln/>
        </p:spPr>
      </p:sp>
      <p:sp>
        <p:nvSpPr>
          <p:cNvPr id="3" name="Text 1"/>
          <p:cNvSpPr/>
          <p:nvPr/>
        </p:nvSpPr>
        <p:spPr>
          <a:xfrm>
            <a:off x="9975700" y="856059"/>
            <a:ext cx="1462249"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250" dirty="0"/>
          </a:p>
        </p:txBody>
      </p:sp>
      <p:sp>
        <p:nvSpPr>
          <p:cNvPr id="4" name="Shape 2"/>
          <p:cNvSpPr/>
          <p:nvPr/>
        </p:nvSpPr>
        <p:spPr>
          <a:xfrm>
            <a:off x="9763178" y="795139"/>
            <a:ext cx="598770" cy="308670"/>
          </a:xfrm>
          <a:prstGeom prst="roundRect">
            <a:avLst>
              <a:gd name="adj" fmla="val 49999"/>
            </a:avLst>
          </a:prstGeom>
          <a:noFill/>
          <a:ln w="6350">
            <a:solidFill>
              <a:srgbClr val="75BAE6"/>
            </a:solidFill>
            <a:prstDash val="solid"/>
          </a:ln>
        </p:spPr>
      </p:sp>
      <p:sp>
        <p:nvSpPr>
          <p:cNvPr id="5" name="Text 3"/>
          <p:cNvSpPr/>
          <p:nvPr/>
        </p:nvSpPr>
        <p:spPr>
          <a:xfrm>
            <a:off x="9275431" y="856059"/>
            <a:ext cx="964680"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75BAE6"/>
                </a:solidFill>
                <a:latin typeface="WinSoft Pro Medium" pitchFamily="34" charset="0"/>
                <a:ea typeface="WinSoft Pro Medium" pitchFamily="34" charset="-122"/>
                <a:cs typeface="WinSoft Pro Medium" pitchFamily="34" charset="-120"/>
              </a:rPr>
              <a:t>النوع 1</a:t>
            </a:r>
            <a:endParaRPr lang="ar-SA" sz="1250" dirty="0"/>
          </a:p>
        </p:txBody>
      </p:sp>
      <p:sp>
        <p:nvSpPr>
          <p:cNvPr id="6" name="Text 4"/>
          <p:cNvSpPr/>
          <p:nvPr/>
        </p:nvSpPr>
        <p:spPr>
          <a:xfrm>
            <a:off x="631908" y="1176834"/>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الأسئلة المفتوحة (</a:t>
            </a:r>
            <a:r>
              <a:rPr lang="ar-SA" altLang="en-US" sz="4200" dirty="0">
                <a:solidFill>
                  <a:srgbClr val="2E3C4E"/>
                </a:solidFill>
                <a:latin typeface="Myriad Headline" panose="020B0500000000000000" pitchFamily="34" charset="0"/>
                <a:ea typeface="GE SS Two Light" pitchFamily="34" charset="-122"/>
                <a:cs typeface="GE SS Two Light" pitchFamily="34" charset="-120"/>
              </a:rPr>
              <a:t>Open</a:t>
            </a:r>
            <a:r>
              <a:rPr lang="ar-SA" altLang="en-US" sz="4200" dirty="0">
                <a:solidFill>
                  <a:srgbClr val="2E3C4E"/>
                </a:solidFill>
                <a:latin typeface="GE SS Two Light" pitchFamily="34" charset="0"/>
                <a:ea typeface="GE SS Two Light" pitchFamily="34" charset="-122"/>
                <a:cs typeface="GE SS Two Light" pitchFamily="34" charset="-120"/>
              </a:rPr>
              <a:t> </a:t>
            </a:r>
            <a:r>
              <a:rPr lang="ar-SA" altLang="en-US" sz="4200" dirty="0">
                <a:solidFill>
                  <a:srgbClr val="2E3C4E"/>
                </a:solidFill>
                <a:latin typeface="Myriad Headline" panose="020B0500000000000000" pitchFamily="34" charset="0"/>
                <a:ea typeface="GE SS Two Light" pitchFamily="34" charset="-122"/>
                <a:cs typeface="GE SS Two Light" pitchFamily="34" charset="-120"/>
              </a:rPr>
              <a:t>Questions</a:t>
            </a:r>
            <a:r>
              <a:rPr lang="ar-SA" altLang="en-US" sz="4200" dirty="0">
                <a:solidFill>
                  <a:srgbClr val="2E3C4E"/>
                </a:solidFill>
                <a:latin typeface="GE SS Two Light" pitchFamily="34" charset="0"/>
                <a:ea typeface="GE SS Two Light" pitchFamily="34" charset="-122"/>
                <a:cs typeface="GE SS Two Light" pitchFamily="34" charset="-120"/>
              </a:rPr>
              <a:t>)</a:t>
            </a:r>
            <a:endParaRPr lang="ar-SA" sz="4200" dirty="0"/>
          </a:p>
        </p:txBody>
      </p:sp>
      <p:sp>
        <p:nvSpPr>
          <p:cNvPr id="7" name="Text 5"/>
          <p:cNvSpPr/>
          <p:nvPr/>
        </p:nvSpPr>
        <p:spPr>
          <a:xfrm>
            <a:off x="22324" y="2119015"/>
            <a:ext cx="11537463" cy="308670"/>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تتيح للمتدربين تقديم إجابات متعددة، والتعبير عن آرائهم وخبراتهم، وتساعد على بدء الحوار وتنشيط التفكير.</a:t>
            </a:r>
            <a:endParaRPr lang="ar-SA" sz="2000" dirty="0"/>
          </a:p>
        </p:txBody>
      </p:sp>
      <p:sp>
        <p:nvSpPr>
          <p:cNvPr id="8" name="Shape 6"/>
          <p:cNvSpPr/>
          <p:nvPr/>
        </p:nvSpPr>
        <p:spPr>
          <a:xfrm>
            <a:off x="485664" y="3198045"/>
            <a:ext cx="5508686" cy="2659243"/>
          </a:xfrm>
          <a:prstGeom prst="roundRect">
            <a:avLst>
              <a:gd name="adj" fmla="val 14214"/>
            </a:avLst>
          </a:prstGeom>
          <a:solidFill>
            <a:srgbClr val="75BAE6"/>
          </a:solidFill>
          <a:ln/>
        </p:spPr>
      </p:sp>
      <p:sp>
        <p:nvSpPr>
          <p:cNvPr id="9" name="Text 7"/>
          <p:cNvSpPr/>
          <p:nvPr/>
        </p:nvSpPr>
        <p:spPr>
          <a:xfrm>
            <a:off x="688759" y="3380806"/>
            <a:ext cx="5102494" cy="346770"/>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Noto Color Emoji" pitchFamily="34" charset="0"/>
                <a:ea typeface="Noto Color Emoji" pitchFamily="34" charset="-122"/>
                <a:cs typeface="Noto Color Emoji" pitchFamily="34" charset="-120"/>
              </a:rPr>
              <a:t>💡</a:t>
            </a:r>
            <a:r>
              <a:rPr lang="ar-SA" altLang="en-US" sz="2400" dirty="0">
                <a:solidFill>
                  <a:schemeClr val="bg1"/>
                </a:solidFill>
                <a:latin typeface="GE SS Two Light" pitchFamily="34" charset="0"/>
                <a:ea typeface="GE SS Two Light" pitchFamily="34" charset="-122"/>
                <a:cs typeface="GE SS Two Light" pitchFamily="34" charset="-120"/>
              </a:rPr>
              <a:t> أمثلة</a:t>
            </a:r>
            <a:endParaRPr lang="ar-SA" sz="2400" dirty="0">
              <a:solidFill>
                <a:schemeClr val="bg1"/>
              </a:solidFill>
            </a:endParaRPr>
          </a:p>
        </p:txBody>
      </p:sp>
      <p:sp>
        <p:nvSpPr>
          <p:cNvPr id="10" name="Text 8"/>
          <p:cNvSpPr/>
          <p:nvPr/>
        </p:nvSpPr>
        <p:spPr>
          <a:xfrm>
            <a:off x="688759" y="3910335"/>
            <a:ext cx="5102494" cy="1366441"/>
          </a:xfrm>
          <a:prstGeom prst="rect">
            <a:avLst/>
          </a:prstGeom>
          <a:noFill/>
          <a:ln/>
        </p:spPr>
        <p:txBody>
          <a:bodyPr wrap="square" lIns="0" tIns="0" rIns="81246" bIns="0" rtlCol="0" anchor="t">
            <a:noAutofit/>
          </a:bodyPr>
          <a:lstStyle/>
          <a:p>
            <a:pPr marL="314960" indent="-314960" algn="r" rtl="1">
              <a:lnSpc>
                <a:spcPct val="127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كيف يمكن تطبيق هذا الأسلوب في بيئة عملك؟</a:t>
            </a:r>
            <a:endParaRPr lang="ar-SA" sz="2000" dirty="0">
              <a:solidFill>
                <a:schemeClr val="bg1"/>
              </a:solidFill>
            </a:endParaRPr>
          </a:p>
          <a:p>
            <a:pPr marL="314960" indent="-314960" algn="r" rtl="1">
              <a:lnSpc>
                <a:spcPct val="127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ما الطرق التي يمكن أن تستخدمها لزيادة مشاركة المتدربين؟</a:t>
            </a:r>
            <a:endParaRPr lang="ar-SA" sz="2000" dirty="0">
              <a:solidFill>
                <a:schemeClr val="bg1"/>
              </a:solidFill>
            </a:endParaRPr>
          </a:p>
          <a:p>
            <a:pPr marL="314960" indent="-314960" algn="r" rtl="1">
              <a:lnSpc>
                <a:spcPct val="127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ما الذي يمكن أن نتعلمه من هذا الموقف؟</a:t>
            </a:r>
            <a:endParaRPr lang="ar-SA" sz="2000" dirty="0">
              <a:solidFill>
                <a:schemeClr val="bg1"/>
              </a:solidFill>
            </a:endParaRPr>
          </a:p>
        </p:txBody>
      </p:sp>
      <p:sp>
        <p:nvSpPr>
          <p:cNvPr id="11" name="Text 9"/>
          <p:cNvSpPr/>
          <p:nvPr/>
        </p:nvSpPr>
        <p:spPr>
          <a:xfrm>
            <a:off x="6349940" y="2816027"/>
            <a:ext cx="5216196" cy="346770"/>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000000"/>
                </a:solidFill>
                <a:latin typeface="Noto Color Emoji" pitchFamily="34" charset="0"/>
                <a:ea typeface="Noto Color Emoji" pitchFamily="34" charset="-122"/>
                <a:cs typeface="Noto Color Emoji" pitchFamily="34" charset="-120"/>
              </a:rPr>
              <a:t>🎯</a:t>
            </a:r>
            <a:r>
              <a:rPr lang="ar-SA" altLang="en-US" sz="2400" dirty="0">
                <a:solidFill>
                  <a:srgbClr val="2E3C4E"/>
                </a:solidFill>
                <a:latin typeface="GE SS Two Light" pitchFamily="34" charset="0"/>
                <a:ea typeface="GE SS Two Light" pitchFamily="34" charset="-122"/>
                <a:cs typeface="GE SS Two Light" pitchFamily="34" charset="-120"/>
              </a:rPr>
              <a:t> متى تستخدمه؟</a:t>
            </a:r>
            <a:endParaRPr lang="ar-SA" sz="2400" dirty="0"/>
          </a:p>
        </p:txBody>
      </p:sp>
      <p:sp>
        <p:nvSpPr>
          <p:cNvPr id="12" name="Text 10"/>
          <p:cNvSpPr/>
          <p:nvPr/>
        </p:nvSpPr>
        <p:spPr>
          <a:xfrm>
            <a:off x="6349940" y="3345557"/>
            <a:ext cx="5216196" cy="800489"/>
          </a:xfrm>
          <a:prstGeom prst="rect">
            <a:avLst/>
          </a:prstGeom>
          <a:noFill/>
          <a:ln/>
        </p:spPr>
        <p:txBody>
          <a:bodyPr wrap="square" lIns="0" tIns="0" rIns="0" bIns="0" rtlCol="0" anchor="t">
            <a:normAutofit/>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تكون الأسئلة المفتوحة مناسبة خصوصًا عندما يريد الميسّر استكشاف الأفكار والخبرات وفتح المجال أمام أكثر من وجهة نظر.</a:t>
            </a:r>
            <a:endParaRPr lang="ar-SA" dirty="0"/>
          </a:p>
        </p:txBody>
      </p:sp>
      <p:sp>
        <p:nvSpPr>
          <p:cNvPr id="13" name="Shape 11"/>
          <p:cNvSpPr/>
          <p:nvPr/>
        </p:nvSpPr>
        <p:spPr>
          <a:xfrm>
            <a:off x="9049417" y="4539538"/>
            <a:ext cx="2516720" cy="752971"/>
          </a:xfrm>
          <a:prstGeom prst="roundRect">
            <a:avLst>
              <a:gd name="adj" fmla="val 40463"/>
            </a:avLst>
          </a:prstGeom>
          <a:solidFill>
            <a:srgbClr val="00AEEF"/>
          </a:solidFill>
          <a:ln w="6350">
            <a:solidFill>
              <a:srgbClr val="0094D5"/>
            </a:solidFill>
            <a:prstDash val="solid"/>
          </a:ln>
        </p:spPr>
      </p:sp>
      <p:sp>
        <p:nvSpPr>
          <p:cNvPr id="14" name="Text 12"/>
          <p:cNvSpPr/>
          <p:nvPr/>
        </p:nvSpPr>
        <p:spPr>
          <a:xfrm>
            <a:off x="9258862" y="4748989"/>
            <a:ext cx="2097829"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استكشاف الأفكار</a:t>
            </a:r>
            <a:endParaRPr lang="ar-SA" sz="2100" dirty="0">
              <a:solidFill>
                <a:schemeClr val="bg1"/>
              </a:solidFill>
            </a:endParaRPr>
          </a:p>
        </p:txBody>
      </p:sp>
      <p:sp>
        <p:nvSpPr>
          <p:cNvPr id="15" name="Shape 13"/>
          <p:cNvSpPr/>
          <p:nvPr/>
        </p:nvSpPr>
        <p:spPr>
          <a:xfrm>
            <a:off x="6349940" y="4539538"/>
            <a:ext cx="2516720" cy="752971"/>
          </a:xfrm>
          <a:prstGeom prst="roundRect">
            <a:avLst>
              <a:gd name="adj" fmla="val 40463"/>
            </a:avLst>
          </a:prstGeom>
          <a:solidFill>
            <a:srgbClr val="00AEEF"/>
          </a:solidFill>
          <a:ln w="6350">
            <a:solidFill>
              <a:srgbClr val="0094D5"/>
            </a:solidFill>
            <a:prstDash val="solid"/>
          </a:ln>
        </p:spPr>
      </p:sp>
      <p:sp>
        <p:nvSpPr>
          <p:cNvPr id="16" name="Text 14"/>
          <p:cNvSpPr/>
          <p:nvPr/>
        </p:nvSpPr>
        <p:spPr>
          <a:xfrm>
            <a:off x="6559386" y="4748989"/>
            <a:ext cx="2097829"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تنشيط المشاركة</a:t>
            </a:r>
            <a:endParaRPr lang="ar-SA" sz="2100" dirty="0">
              <a:solidFill>
                <a:schemeClr val="bg1"/>
              </a:solidFill>
            </a:endParaRPr>
          </a:p>
        </p:txBody>
      </p:sp>
      <p:sp>
        <p:nvSpPr>
          <p:cNvPr id="17" name="Shape 15"/>
          <p:cNvSpPr/>
          <p:nvPr/>
        </p:nvSpPr>
        <p:spPr>
          <a:xfrm>
            <a:off x="6349940" y="5475270"/>
            <a:ext cx="5216196" cy="752971"/>
          </a:xfrm>
          <a:prstGeom prst="roundRect">
            <a:avLst>
              <a:gd name="adj" fmla="val 40463"/>
            </a:avLst>
          </a:prstGeom>
          <a:solidFill>
            <a:srgbClr val="00AEEF"/>
          </a:solidFill>
          <a:ln w="6350">
            <a:solidFill>
              <a:srgbClr val="0094D5"/>
            </a:solidFill>
            <a:prstDash val="solid"/>
          </a:ln>
        </p:spPr>
      </p:sp>
      <p:sp>
        <p:nvSpPr>
          <p:cNvPr id="18" name="Text 16"/>
          <p:cNvSpPr/>
          <p:nvPr/>
        </p:nvSpPr>
        <p:spPr>
          <a:xfrm>
            <a:off x="6559386" y="5684721"/>
            <a:ext cx="4797305"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فتح الحوار</a:t>
            </a:r>
            <a:endParaRPr lang="ar-SA" sz="2100"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10646302" y="734913"/>
            <a:ext cx="913484" cy="257076"/>
          </a:xfrm>
          <a:prstGeom prst="roundRect">
            <a:avLst>
              <a:gd name="adj" fmla="val 49999"/>
            </a:avLst>
          </a:prstGeom>
          <a:solidFill>
            <a:srgbClr val="D4E9F7"/>
          </a:solidFill>
          <a:ln/>
        </p:spPr>
      </p:sp>
      <p:sp>
        <p:nvSpPr>
          <p:cNvPr id="3" name="Text 1"/>
          <p:cNvSpPr/>
          <p:nvPr/>
        </p:nvSpPr>
        <p:spPr>
          <a:xfrm>
            <a:off x="10138216" y="785614"/>
            <a:ext cx="1320072"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050" dirty="0"/>
          </a:p>
        </p:txBody>
      </p:sp>
      <p:sp>
        <p:nvSpPr>
          <p:cNvPr id="4" name="Shape 2"/>
          <p:cNvSpPr/>
          <p:nvPr/>
        </p:nvSpPr>
        <p:spPr>
          <a:xfrm>
            <a:off x="10062712" y="734913"/>
            <a:ext cx="498959" cy="257076"/>
          </a:xfrm>
          <a:prstGeom prst="roundRect">
            <a:avLst>
              <a:gd name="adj" fmla="val 49999"/>
            </a:avLst>
          </a:prstGeom>
          <a:noFill/>
          <a:ln w="6350">
            <a:solidFill>
              <a:srgbClr val="75BAE6"/>
            </a:solidFill>
            <a:prstDash val="solid"/>
          </a:ln>
        </p:spPr>
      </p:sp>
      <p:sp>
        <p:nvSpPr>
          <p:cNvPr id="5" name="Text 3"/>
          <p:cNvSpPr/>
          <p:nvPr/>
        </p:nvSpPr>
        <p:spPr>
          <a:xfrm>
            <a:off x="9554626" y="785614"/>
            <a:ext cx="905547"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75BAE6"/>
                </a:solidFill>
                <a:latin typeface="WinSoft Pro Medium" pitchFamily="34" charset="0"/>
                <a:ea typeface="WinSoft Pro Medium" pitchFamily="34" charset="-122"/>
                <a:cs typeface="WinSoft Pro Medium" pitchFamily="34" charset="-120"/>
              </a:rPr>
              <a:t>النوع 2</a:t>
            </a:r>
            <a:endParaRPr lang="ar-SA" sz="1050" dirty="0"/>
          </a:p>
        </p:txBody>
      </p:sp>
      <p:sp>
        <p:nvSpPr>
          <p:cNvPr id="6" name="Text 4"/>
          <p:cNvSpPr/>
          <p:nvPr/>
        </p:nvSpPr>
        <p:spPr>
          <a:xfrm>
            <a:off x="631908" y="1042690"/>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الأسئلة الاستكشافية (</a:t>
            </a:r>
            <a:r>
              <a:rPr lang="ar-SA" altLang="en-US" sz="3500" dirty="0">
                <a:solidFill>
                  <a:srgbClr val="2E3C4E"/>
                </a:solidFill>
                <a:latin typeface="Myriad Headline" panose="020B0500000000000000" pitchFamily="34" charset="0"/>
                <a:ea typeface="GE SS Two Light" pitchFamily="34" charset="-122"/>
                <a:cs typeface="GE SS Two Light" pitchFamily="34" charset="-120"/>
              </a:rPr>
              <a:t>Probing</a:t>
            </a:r>
            <a:r>
              <a:rPr lang="ar-SA" altLang="en-US" sz="3500" dirty="0">
                <a:solidFill>
                  <a:srgbClr val="2E3C4E"/>
                </a:solidFill>
                <a:latin typeface="GE SS Two Light" pitchFamily="34" charset="0"/>
                <a:ea typeface="GE SS Two Light" pitchFamily="34" charset="-122"/>
                <a:cs typeface="GE SS Two Light" pitchFamily="34" charset="-120"/>
              </a:rPr>
              <a:t> </a:t>
            </a:r>
            <a:r>
              <a:rPr lang="ar-SA" altLang="en-US" sz="3500" dirty="0">
                <a:solidFill>
                  <a:srgbClr val="2E3C4E"/>
                </a:solidFill>
                <a:latin typeface="Myriad Headline" panose="020B0500000000000000" pitchFamily="34" charset="0"/>
                <a:ea typeface="GE SS Two Light" pitchFamily="34" charset="-122"/>
                <a:cs typeface="GE SS Two Light" pitchFamily="34" charset="-120"/>
              </a:rPr>
              <a:t>Questions</a:t>
            </a:r>
            <a:r>
              <a:rPr lang="ar-SA" altLang="en-US" sz="3500" dirty="0">
                <a:solidFill>
                  <a:srgbClr val="2E3C4E"/>
                </a:solidFill>
                <a:latin typeface="GE SS Two Light" pitchFamily="34" charset="0"/>
                <a:ea typeface="GE SS Two Light" pitchFamily="34" charset="-122"/>
                <a:cs typeface="GE SS Two Light" pitchFamily="34" charset="-120"/>
              </a:rPr>
              <a:t>)</a:t>
            </a:r>
            <a:endParaRPr lang="ar-SA" sz="3500" dirty="0"/>
          </a:p>
        </p:txBody>
      </p:sp>
      <p:sp>
        <p:nvSpPr>
          <p:cNvPr id="7" name="Text 5"/>
          <p:cNvSpPr/>
          <p:nvPr/>
        </p:nvSpPr>
        <p:spPr>
          <a:xfrm>
            <a:off x="22324" y="1789807"/>
            <a:ext cx="11537463" cy="236934"/>
          </a:xfrm>
          <a:prstGeom prst="rect">
            <a:avLst/>
          </a:prstGeom>
          <a:noFill/>
          <a:ln/>
        </p:spPr>
        <p:txBody>
          <a:bodyPr wrap="none" lIns="0" tIns="0" rIns="0" bIns="0" rtlCol="0" anchor="t"/>
          <a:lstStyle/>
          <a:p>
            <a:pPr marL="0" indent="0" algn="r"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تستخدم للحصول على مزيد من التوضيح أو المعلومات حول إجابة المتدرب، ومساعدته على التعبير عن فكرته بصورة أكثر تحديدًا</a:t>
            </a:r>
            <a:endParaRPr lang="ar-SA" sz="2000" dirty="0"/>
          </a:p>
        </p:txBody>
      </p:sp>
      <p:sp>
        <p:nvSpPr>
          <p:cNvPr id="8" name="Shape 6"/>
          <p:cNvSpPr/>
          <p:nvPr/>
        </p:nvSpPr>
        <p:spPr>
          <a:xfrm>
            <a:off x="510071" y="3146673"/>
            <a:ext cx="5501145" cy="2663930"/>
          </a:xfrm>
          <a:prstGeom prst="roundRect">
            <a:avLst>
              <a:gd name="adj" fmla="val 10275"/>
            </a:avLst>
          </a:prstGeom>
          <a:solidFill>
            <a:srgbClr val="75BAE6"/>
          </a:solidFill>
          <a:ln/>
        </p:spPr>
      </p:sp>
      <p:sp>
        <p:nvSpPr>
          <p:cNvPr id="9" name="Text 7"/>
          <p:cNvSpPr/>
          <p:nvPr/>
        </p:nvSpPr>
        <p:spPr>
          <a:xfrm>
            <a:off x="679334" y="3273573"/>
            <a:ext cx="5162619" cy="28475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Noto Color Emoji" pitchFamily="34" charset="0"/>
                <a:ea typeface="Noto Color Emoji" pitchFamily="34" charset="-122"/>
                <a:cs typeface="Noto Color Emoji" pitchFamily="34" charset="-120"/>
              </a:rPr>
              <a:t>💡</a:t>
            </a:r>
            <a:r>
              <a:rPr lang="ar-SA" altLang="en-US" sz="2400" dirty="0">
                <a:solidFill>
                  <a:schemeClr val="bg1"/>
                </a:solidFill>
                <a:latin typeface="GE SS Two Light" pitchFamily="34" charset="0"/>
                <a:ea typeface="GE SS Two Light" pitchFamily="34" charset="-122"/>
                <a:cs typeface="GE SS Two Light" pitchFamily="34" charset="-120"/>
              </a:rPr>
              <a:t> أمثلة</a:t>
            </a:r>
            <a:endParaRPr lang="ar-SA" sz="2400" dirty="0">
              <a:solidFill>
                <a:schemeClr val="bg1"/>
              </a:solidFill>
            </a:endParaRPr>
          </a:p>
        </p:txBody>
      </p:sp>
      <p:sp>
        <p:nvSpPr>
          <p:cNvPr id="10" name="Text 8"/>
          <p:cNvSpPr/>
          <p:nvPr/>
        </p:nvSpPr>
        <p:spPr>
          <a:xfrm>
            <a:off x="679334" y="3685232"/>
            <a:ext cx="5162619" cy="2125370"/>
          </a:xfrm>
          <a:prstGeom prst="rect">
            <a:avLst/>
          </a:prstGeom>
          <a:noFill/>
          <a:ln/>
        </p:spPr>
        <p:txBody>
          <a:bodyPr wrap="square" lIns="0" tIns="0" rIns="67705" bIns="0" rtlCol="0" anchor="t">
            <a:noAutofit/>
          </a:bodyPr>
          <a:lstStyle/>
          <a:p>
            <a:pPr marL="264160" indent="-264160" algn="r" rtl="1">
              <a:lnSpc>
                <a:spcPct val="117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ماذا تقصد بذلك؟</a:t>
            </a:r>
            <a:endParaRPr lang="ar-SA" sz="2400" dirty="0">
              <a:solidFill>
                <a:schemeClr val="bg1"/>
              </a:solidFill>
            </a:endParaRPr>
          </a:p>
          <a:p>
            <a:pPr marL="264160" indent="-264160" algn="r" rtl="1">
              <a:lnSpc>
                <a:spcPct val="117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هل يمكنك توضيح فكرتك أكثر؟</a:t>
            </a:r>
            <a:endParaRPr lang="ar-SA" sz="2400" dirty="0">
              <a:solidFill>
                <a:schemeClr val="bg1"/>
              </a:solidFill>
            </a:endParaRPr>
          </a:p>
          <a:p>
            <a:pPr marL="264160" indent="-264160" algn="r" rtl="1">
              <a:lnSpc>
                <a:spcPct val="117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هل يمكنك إعطاء مثال؟</a:t>
            </a:r>
            <a:endParaRPr lang="ar-SA" sz="2400" dirty="0">
              <a:solidFill>
                <a:schemeClr val="bg1"/>
              </a:solidFill>
            </a:endParaRPr>
          </a:p>
          <a:p>
            <a:pPr marL="264160" indent="-264160" algn="r" rtl="1">
              <a:lnSpc>
                <a:spcPct val="117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ماذا حدث تحديدًا؟</a:t>
            </a:r>
            <a:endParaRPr lang="ar-SA" sz="2400" dirty="0">
              <a:solidFill>
                <a:schemeClr val="bg1"/>
              </a:solidFill>
            </a:endParaRPr>
          </a:p>
        </p:txBody>
      </p:sp>
      <p:sp>
        <p:nvSpPr>
          <p:cNvPr id="11" name="Text 9"/>
          <p:cNvSpPr/>
          <p:nvPr/>
        </p:nvSpPr>
        <p:spPr>
          <a:xfrm>
            <a:off x="6308666" y="2296418"/>
            <a:ext cx="5257470" cy="284758"/>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000000"/>
                </a:solidFill>
                <a:latin typeface="Noto Color Emoji" pitchFamily="34" charset="0"/>
                <a:ea typeface="Noto Color Emoji" pitchFamily="34" charset="-122"/>
                <a:cs typeface="Noto Color Emoji" pitchFamily="34" charset="-120"/>
              </a:rPr>
              <a:t>🎯</a:t>
            </a:r>
            <a:r>
              <a:rPr lang="ar-SA" altLang="en-US" sz="2400" dirty="0">
                <a:solidFill>
                  <a:srgbClr val="2E3C4E"/>
                </a:solidFill>
                <a:latin typeface="GE SS Two Light" pitchFamily="34" charset="0"/>
                <a:ea typeface="GE SS Two Light" pitchFamily="34" charset="-122"/>
                <a:cs typeface="GE SS Two Light" pitchFamily="34" charset="-120"/>
              </a:rPr>
              <a:t> متى تستخدمه؟</a:t>
            </a:r>
            <a:endParaRPr lang="ar-SA" sz="2400" dirty="0"/>
          </a:p>
        </p:txBody>
      </p:sp>
      <p:sp>
        <p:nvSpPr>
          <p:cNvPr id="12" name="Text 10"/>
          <p:cNvSpPr/>
          <p:nvPr/>
        </p:nvSpPr>
        <p:spPr>
          <a:xfrm>
            <a:off x="6220079" y="2745543"/>
            <a:ext cx="5257470" cy="931862"/>
          </a:xfrm>
          <a:prstGeom prst="rect">
            <a:avLst/>
          </a:prstGeom>
          <a:noFill/>
          <a:ln/>
        </p:spPr>
        <p:txBody>
          <a:bodyPr wrap="square" lIns="0" tIns="0" rIns="0" bIns="0" rtlCol="0" anchor="t">
            <a:normAutofit lnSpcReduction="10000"/>
          </a:bodyPr>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يستخدم الميسّر هذا النوع عندما تكون الإجابة عامة أو غير واضحة، أو عندما يحتاج إلى فهم الفكرة التي يقصدها المتدرب قبل الانتقال إلى نقطة أخرى.</a:t>
            </a:r>
            <a:endParaRPr lang="ar-SA" dirty="0"/>
          </a:p>
        </p:txBody>
      </p:sp>
      <p:sp>
        <p:nvSpPr>
          <p:cNvPr id="13" name="Shape 11"/>
          <p:cNvSpPr/>
          <p:nvPr/>
        </p:nvSpPr>
        <p:spPr>
          <a:xfrm>
            <a:off x="9000900" y="4027089"/>
            <a:ext cx="2565237" cy="1264345"/>
          </a:xfrm>
          <a:prstGeom prst="roundRect">
            <a:avLst>
              <a:gd name="adj" fmla="val 20081"/>
            </a:avLst>
          </a:prstGeom>
          <a:solidFill>
            <a:srgbClr val="00AEEF"/>
          </a:solidFill>
          <a:ln w="6350">
            <a:solidFill>
              <a:srgbClr val="00AEEF"/>
            </a:solidFill>
            <a:prstDash val="solid"/>
          </a:ln>
        </p:spPr>
      </p:sp>
      <p:sp>
        <p:nvSpPr>
          <p:cNvPr id="14" name="Shape 12"/>
          <p:cNvSpPr/>
          <p:nvPr/>
        </p:nvSpPr>
        <p:spPr>
          <a:xfrm>
            <a:off x="10882735" y="4202706"/>
            <a:ext cx="507789" cy="507802"/>
          </a:xfrm>
          <a:prstGeom prst="ellipse">
            <a:avLst/>
          </a:prstGeom>
          <a:solidFill>
            <a:srgbClr val="00AEEF"/>
          </a:solidFill>
          <a:ln/>
        </p:spPr>
      </p:sp>
      <p:pic>
        <p:nvPicPr>
          <p:cNvPr id="1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22431" y="4342307"/>
            <a:ext cx="228495" cy="228501"/>
          </a:xfrm>
          <a:prstGeom prst="rect">
            <a:avLst/>
          </a:prstGeom>
        </p:spPr>
      </p:pic>
      <p:sp>
        <p:nvSpPr>
          <p:cNvPr id="16" name="Text 13"/>
          <p:cNvSpPr/>
          <p:nvPr/>
        </p:nvSpPr>
        <p:spPr>
          <a:xfrm>
            <a:off x="9176513" y="4784401"/>
            <a:ext cx="2214011" cy="278408"/>
          </a:xfrm>
          <a:prstGeom prst="rect">
            <a:avLst/>
          </a:prstGeom>
          <a:noFill/>
          <a:ln/>
        </p:spPr>
        <p:txBody>
          <a:bodyPr wrap="none" lIns="0" tIns="0" rIns="0" bIns="0" rtlCol="0" anchor="t"/>
          <a:lstStyle/>
          <a:p>
            <a:pPr marL="0" indent="0" algn="ct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توضيح الغامض</a:t>
            </a:r>
            <a:endParaRPr lang="ar-SA" sz="2000" dirty="0">
              <a:solidFill>
                <a:schemeClr val="bg1"/>
              </a:solidFill>
            </a:endParaRPr>
          </a:p>
        </p:txBody>
      </p:sp>
      <p:sp>
        <p:nvSpPr>
          <p:cNvPr id="17" name="Shape 14"/>
          <p:cNvSpPr/>
          <p:nvPr/>
        </p:nvSpPr>
        <p:spPr>
          <a:xfrm>
            <a:off x="6308666" y="4027089"/>
            <a:ext cx="2565336" cy="1264345"/>
          </a:xfrm>
          <a:prstGeom prst="roundRect">
            <a:avLst>
              <a:gd name="adj" fmla="val 20081"/>
            </a:avLst>
          </a:prstGeom>
          <a:solidFill>
            <a:srgbClr val="00AEEF"/>
          </a:solidFill>
          <a:ln w="6350">
            <a:solidFill>
              <a:srgbClr val="00AEEF"/>
            </a:solidFill>
            <a:prstDash val="solid"/>
          </a:ln>
        </p:spPr>
      </p:sp>
      <p:sp>
        <p:nvSpPr>
          <p:cNvPr id="18" name="Shape 15"/>
          <p:cNvSpPr/>
          <p:nvPr/>
        </p:nvSpPr>
        <p:spPr>
          <a:xfrm>
            <a:off x="8190601" y="4202706"/>
            <a:ext cx="507789" cy="507802"/>
          </a:xfrm>
          <a:prstGeom prst="ellipse">
            <a:avLst/>
          </a:prstGeom>
          <a:solidFill>
            <a:srgbClr val="00AEEF"/>
          </a:solidFill>
          <a:ln/>
        </p:spPr>
      </p:sp>
      <p:pic>
        <p:nvPicPr>
          <p:cNvPr id="1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30297" y="4342307"/>
            <a:ext cx="228495" cy="228501"/>
          </a:xfrm>
          <a:prstGeom prst="rect">
            <a:avLst/>
          </a:prstGeom>
        </p:spPr>
      </p:pic>
      <p:sp>
        <p:nvSpPr>
          <p:cNvPr id="20" name="Text 16"/>
          <p:cNvSpPr/>
          <p:nvPr/>
        </p:nvSpPr>
        <p:spPr>
          <a:xfrm>
            <a:off x="6484279" y="4784401"/>
            <a:ext cx="2214110" cy="278408"/>
          </a:xfrm>
          <a:prstGeom prst="rect">
            <a:avLst/>
          </a:prstGeom>
          <a:noFill/>
          <a:ln/>
        </p:spPr>
        <p:txBody>
          <a:bodyPr wrap="none" lIns="0" tIns="0" rIns="0" bIns="0" rtlCol="0" anchor="t"/>
          <a:lstStyle/>
          <a:p>
            <a:pPr marL="0" indent="0" algn="ct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تحديد الفكرة</a:t>
            </a:r>
            <a:endParaRPr lang="ar-SA" sz="2000" dirty="0">
              <a:solidFill>
                <a:schemeClr val="bg1"/>
              </a:solidFill>
            </a:endParaRPr>
          </a:p>
        </p:txBody>
      </p:sp>
      <p:sp>
        <p:nvSpPr>
          <p:cNvPr id="21" name="Shape 17"/>
          <p:cNvSpPr/>
          <p:nvPr/>
        </p:nvSpPr>
        <p:spPr>
          <a:xfrm>
            <a:off x="6308666" y="5418334"/>
            <a:ext cx="5257470" cy="1264345"/>
          </a:xfrm>
          <a:prstGeom prst="roundRect">
            <a:avLst>
              <a:gd name="adj" fmla="val 20081"/>
            </a:avLst>
          </a:prstGeom>
          <a:solidFill>
            <a:srgbClr val="00AEEF"/>
          </a:solidFill>
          <a:ln w="6350">
            <a:solidFill>
              <a:srgbClr val="00AEEF"/>
            </a:solidFill>
            <a:prstDash val="solid"/>
          </a:ln>
        </p:spPr>
      </p:sp>
      <p:sp>
        <p:nvSpPr>
          <p:cNvPr id="22" name="Shape 18"/>
          <p:cNvSpPr/>
          <p:nvPr/>
        </p:nvSpPr>
        <p:spPr>
          <a:xfrm>
            <a:off x="10882735" y="5593952"/>
            <a:ext cx="507789" cy="507802"/>
          </a:xfrm>
          <a:prstGeom prst="ellipse">
            <a:avLst/>
          </a:prstGeom>
          <a:solidFill>
            <a:srgbClr val="00AEEF"/>
          </a:solidFill>
          <a:ln/>
        </p:spPr>
      </p:sp>
      <p:pic>
        <p:nvPicPr>
          <p:cNvPr id="2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22431" y="5733552"/>
            <a:ext cx="228495" cy="228501"/>
          </a:xfrm>
          <a:prstGeom prst="rect">
            <a:avLst/>
          </a:prstGeom>
        </p:spPr>
      </p:pic>
      <p:sp>
        <p:nvSpPr>
          <p:cNvPr id="24" name="Text 19"/>
          <p:cNvSpPr/>
          <p:nvPr/>
        </p:nvSpPr>
        <p:spPr>
          <a:xfrm>
            <a:off x="6484279" y="6175646"/>
            <a:ext cx="4906244" cy="278408"/>
          </a:xfrm>
          <a:prstGeom prst="rect">
            <a:avLst/>
          </a:prstGeom>
          <a:noFill/>
          <a:ln/>
        </p:spPr>
        <p:txBody>
          <a:bodyPr wrap="none" lIns="0" tIns="0" rIns="0" bIns="0" rtlCol="0" anchor="t"/>
          <a:lstStyle/>
          <a:p>
            <a:pPr marL="0" indent="0" algn="ct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فهم المقصود</a:t>
            </a:r>
            <a:endParaRPr lang="ar-SA" sz="2000"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10646302" y="734913"/>
            <a:ext cx="913484" cy="257076"/>
          </a:xfrm>
          <a:prstGeom prst="roundRect">
            <a:avLst>
              <a:gd name="adj" fmla="val 49999"/>
            </a:avLst>
          </a:prstGeom>
          <a:solidFill>
            <a:srgbClr val="D4E9F7"/>
          </a:solidFill>
          <a:ln/>
        </p:spPr>
      </p:sp>
      <p:sp>
        <p:nvSpPr>
          <p:cNvPr id="3" name="Text 1"/>
          <p:cNvSpPr/>
          <p:nvPr/>
        </p:nvSpPr>
        <p:spPr>
          <a:xfrm>
            <a:off x="10138216" y="785614"/>
            <a:ext cx="1320072"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050" dirty="0"/>
          </a:p>
        </p:txBody>
      </p:sp>
      <p:sp>
        <p:nvSpPr>
          <p:cNvPr id="4" name="Shape 2"/>
          <p:cNvSpPr/>
          <p:nvPr/>
        </p:nvSpPr>
        <p:spPr>
          <a:xfrm>
            <a:off x="10062712" y="734913"/>
            <a:ext cx="498959" cy="257076"/>
          </a:xfrm>
          <a:prstGeom prst="roundRect">
            <a:avLst>
              <a:gd name="adj" fmla="val 49999"/>
            </a:avLst>
          </a:prstGeom>
          <a:noFill/>
          <a:ln w="6350">
            <a:solidFill>
              <a:srgbClr val="75BAE6"/>
            </a:solidFill>
            <a:prstDash val="solid"/>
          </a:ln>
        </p:spPr>
      </p:sp>
      <p:sp>
        <p:nvSpPr>
          <p:cNvPr id="5" name="Text 3"/>
          <p:cNvSpPr/>
          <p:nvPr/>
        </p:nvSpPr>
        <p:spPr>
          <a:xfrm>
            <a:off x="9554626" y="785614"/>
            <a:ext cx="905547"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75BAE6"/>
                </a:solidFill>
                <a:latin typeface="WinSoft Pro Medium" pitchFamily="34" charset="0"/>
                <a:ea typeface="WinSoft Pro Medium" pitchFamily="34" charset="-122"/>
                <a:cs typeface="WinSoft Pro Medium" pitchFamily="34" charset="-120"/>
              </a:rPr>
              <a:t>النوع 3</a:t>
            </a:r>
            <a:endParaRPr lang="ar-SA" sz="1050" dirty="0"/>
          </a:p>
        </p:txBody>
      </p:sp>
      <p:sp>
        <p:nvSpPr>
          <p:cNvPr id="6" name="Text 4"/>
          <p:cNvSpPr/>
          <p:nvPr/>
        </p:nvSpPr>
        <p:spPr>
          <a:xfrm>
            <a:off x="631908" y="1042690"/>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أسئلة المتابعة (</a:t>
            </a:r>
            <a:r>
              <a:rPr lang="ar-SA" altLang="en-US" sz="3500" dirty="0">
                <a:solidFill>
                  <a:srgbClr val="2E3C4E"/>
                </a:solidFill>
                <a:latin typeface="Myriad Headline" panose="020B0500000000000000" pitchFamily="34" charset="0"/>
                <a:ea typeface="GE SS Two Light" pitchFamily="34" charset="-122"/>
                <a:cs typeface="GE SS Two Light" pitchFamily="34" charset="-120"/>
              </a:rPr>
              <a:t>Follow-up</a:t>
            </a:r>
            <a:r>
              <a:rPr lang="ar-SA" altLang="en-US" sz="3500" dirty="0">
                <a:solidFill>
                  <a:srgbClr val="2E3C4E"/>
                </a:solidFill>
                <a:latin typeface="GE SS Two Light" pitchFamily="34" charset="0"/>
                <a:ea typeface="GE SS Two Light" pitchFamily="34" charset="-122"/>
                <a:cs typeface="GE SS Two Light" pitchFamily="34" charset="-120"/>
              </a:rPr>
              <a:t> </a:t>
            </a:r>
            <a:r>
              <a:rPr lang="ar-SA" altLang="en-US" sz="3500" dirty="0">
                <a:solidFill>
                  <a:srgbClr val="2E3C4E"/>
                </a:solidFill>
                <a:latin typeface="Myriad Headline" panose="020B0500000000000000" pitchFamily="34" charset="0"/>
                <a:ea typeface="GE SS Two Light" pitchFamily="34" charset="-122"/>
                <a:cs typeface="GE SS Two Light" pitchFamily="34" charset="-120"/>
              </a:rPr>
              <a:t>Questions</a:t>
            </a:r>
            <a:r>
              <a:rPr lang="ar-SA" altLang="en-US" sz="3500" dirty="0">
                <a:solidFill>
                  <a:srgbClr val="2E3C4E"/>
                </a:solidFill>
                <a:latin typeface="GE SS Two Light" pitchFamily="34" charset="0"/>
                <a:ea typeface="GE SS Two Light" pitchFamily="34" charset="-122"/>
                <a:cs typeface="GE SS Two Light" pitchFamily="34" charset="-120"/>
              </a:rPr>
              <a:t>)</a:t>
            </a:r>
            <a:endParaRPr lang="ar-SA" sz="3500" dirty="0"/>
          </a:p>
        </p:txBody>
      </p:sp>
      <p:sp>
        <p:nvSpPr>
          <p:cNvPr id="7" name="Text 5"/>
          <p:cNvSpPr/>
          <p:nvPr/>
        </p:nvSpPr>
        <p:spPr>
          <a:xfrm>
            <a:off x="22324" y="1789807"/>
            <a:ext cx="11537463" cy="236934"/>
          </a:xfrm>
          <a:prstGeom prst="rect">
            <a:avLst/>
          </a:prstGeom>
          <a:noFill/>
          <a:ln/>
        </p:spPr>
        <p:txBody>
          <a:bodyPr wrap="none" lIns="0" tIns="0" rIns="0" bIns="0" rtlCol="0" anchor="t"/>
          <a:lstStyle/>
          <a:p>
            <a:pPr marL="0" indent="0" algn="r"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تبني على إجابة المتدرب السابقة، وتساعد على استمرار الحوار بدل الانتقال مباشرة إلى سؤال أو موضوع آخر. وتُستخدم للحفاظ على</a:t>
            </a:r>
            <a:endParaRPr lang="en-US"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تسلسل النقاش وجمع مزيد من التفاصيل المرتبطة بالإجابة.</a:t>
            </a:r>
            <a:endParaRPr lang="ar-SA" sz="2000" dirty="0"/>
          </a:p>
        </p:txBody>
      </p:sp>
      <p:sp>
        <p:nvSpPr>
          <p:cNvPr id="8" name="Shape 6"/>
          <p:cNvSpPr/>
          <p:nvPr/>
        </p:nvSpPr>
        <p:spPr>
          <a:xfrm>
            <a:off x="510071" y="3066376"/>
            <a:ext cx="5501145" cy="2750026"/>
          </a:xfrm>
          <a:prstGeom prst="roundRect">
            <a:avLst>
              <a:gd name="adj" fmla="val 10275"/>
            </a:avLst>
          </a:prstGeom>
          <a:solidFill>
            <a:srgbClr val="75BAE6"/>
          </a:solidFill>
          <a:ln/>
        </p:spPr>
      </p:sp>
      <p:sp>
        <p:nvSpPr>
          <p:cNvPr id="9" name="Text 7"/>
          <p:cNvSpPr/>
          <p:nvPr/>
        </p:nvSpPr>
        <p:spPr>
          <a:xfrm>
            <a:off x="679334" y="3193277"/>
            <a:ext cx="5162619" cy="28475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Noto Color Emoji" pitchFamily="34" charset="0"/>
                <a:ea typeface="Noto Color Emoji" pitchFamily="34" charset="-122"/>
                <a:cs typeface="Noto Color Emoji" pitchFamily="34" charset="-120"/>
              </a:rPr>
              <a:t>💡</a:t>
            </a:r>
            <a:r>
              <a:rPr lang="ar-SA" altLang="en-US" sz="2400" dirty="0">
                <a:solidFill>
                  <a:schemeClr val="bg1"/>
                </a:solidFill>
                <a:latin typeface="GE SS Two Light" pitchFamily="34" charset="0"/>
                <a:ea typeface="GE SS Two Light" pitchFamily="34" charset="-122"/>
                <a:cs typeface="GE SS Two Light" pitchFamily="34" charset="-120"/>
              </a:rPr>
              <a:t> أمثلة</a:t>
            </a:r>
            <a:endParaRPr lang="ar-SA" sz="2400" dirty="0">
              <a:solidFill>
                <a:schemeClr val="bg1"/>
              </a:solidFill>
            </a:endParaRPr>
          </a:p>
        </p:txBody>
      </p:sp>
      <p:sp>
        <p:nvSpPr>
          <p:cNvPr id="10" name="Text 8"/>
          <p:cNvSpPr/>
          <p:nvPr/>
        </p:nvSpPr>
        <p:spPr>
          <a:xfrm>
            <a:off x="679334" y="3604936"/>
            <a:ext cx="5162619" cy="2125370"/>
          </a:xfrm>
          <a:prstGeom prst="rect">
            <a:avLst/>
          </a:prstGeom>
          <a:noFill/>
          <a:ln/>
        </p:spPr>
        <p:txBody>
          <a:bodyPr wrap="square" lIns="0" tIns="0" rIns="67705" bIns="0" rtlCol="0" anchor="t">
            <a:noAutofit/>
          </a:bodyPr>
          <a:lstStyle/>
          <a:p>
            <a:pPr marL="264160" indent="-264160" algn="r" rtl="1">
              <a:lnSpc>
                <a:spcPct val="117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ذكرت أن هذه الطريقة نجحت معك؛ ماذا حدث بعد تطبيقها؟</a:t>
            </a:r>
            <a:endParaRPr lang="ar-SA" sz="2000" dirty="0">
              <a:solidFill>
                <a:schemeClr val="bg1"/>
              </a:solidFill>
            </a:endParaRPr>
          </a:p>
          <a:p>
            <a:pPr marL="264160" indent="-264160" algn="r" rtl="1">
              <a:lnSpc>
                <a:spcPct val="117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ما الخطوة التي اتبعتها بعد ذلك؟</a:t>
            </a:r>
            <a:endParaRPr lang="ar-SA" sz="2000" dirty="0">
              <a:solidFill>
                <a:schemeClr val="bg1"/>
              </a:solidFill>
            </a:endParaRPr>
          </a:p>
          <a:p>
            <a:pPr marL="264160" indent="-264160" algn="r" rtl="1">
              <a:lnSpc>
                <a:spcPct val="117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كيف استجاب المتدربون لهذه الطريقة؟</a:t>
            </a:r>
            <a:endParaRPr lang="ar-SA" sz="2000" dirty="0">
              <a:solidFill>
                <a:schemeClr val="bg1"/>
              </a:solidFill>
            </a:endParaRPr>
          </a:p>
          <a:p>
            <a:pPr marL="264160" indent="-264160" algn="r" rtl="1">
              <a:lnSpc>
                <a:spcPct val="117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ماذا فعلت عندما واجهت هذه الصعوبة؟</a:t>
            </a:r>
            <a:endParaRPr lang="ar-SA" sz="2000" dirty="0">
              <a:solidFill>
                <a:schemeClr val="bg1"/>
              </a:solidFill>
            </a:endParaRPr>
          </a:p>
        </p:txBody>
      </p:sp>
      <p:sp>
        <p:nvSpPr>
          <p:cNvPr id="11" name="Text 9"/>
          <p:cNvSpPr/>
          <p:nvPr/>
        </p:nvSpPr>
        <p:spPr>
          <a:xfrm>
            <a:off x="6308666" y="2879512"/>
            <a:ext cx="5257470" cy="284758"/>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000000"/>
                </a:solidFill>
                <a:latin typeface="Noto Color Emoji" pitchFamily="34" charset="0"/>
                <a:ea typeface="Noto Color Emoji" pitchFamily="34" charset="-122"/>
                <a:cs typeface="Noto Color Emoji" pitchFamily="34" charset="-120"/>
              </a:rPr>
              <a:t>🎯</a:t>
            </a:r>
            <a:r>
              <a:rPr lang="ar-SA" altLang="en-US" sz="2400" dirty="0">
                <a:solidFill>
                  <a:srgbClr val="2E3C4E"/>
                </a:solidFill>
                <a:latin typeface="GE SS Two Light" pitchFamily="34" charset="0"/>
                <a:ea typeface="GE SS Two Light" pitchFamily="34" charset="-122"/>
                <a:cs typeface="GE SS Two Light" pitchFamily="34" charset="-120"/>
              </a:rPr>
              <a:t> متى تستخدمه؟</a:t>
            </a:r>
            <a:endParaRPr lang="ar-SA" sz="2400" dirty="0"/>
          </a:p>
        </p:txBody>
      </p:sp>
      <p:sp>
        <p:nvSpPr>
          <p:cNvPr id="12" name="Text 10"/>
          <p:cNvSpPr/>
          <p:nvPr/>
        </p:nvSpPr>
        <p:spPr>
          <a:xfrm>
            <a:off x="6308666" y="3291171"/>
            <a:ext cx="5257470" cy="931862"/>
          </a:xfrm>
          <a:prstGeom prst="rect">
            <a:avLst/>
          </a:prstGeom>
          <a:noFill/>
          <a:ln/>
        </p:spPr>
        <p:txBody>
          <a:bodyPr wrap="square" lIns="0" tIns="0" rIns="0" bIns="0" rtlCol="0" anchor="t">
            <a:noAutofit/>
          </a:bodyPr>
          <a:lstStyle/>
          <a:p>
            <a:pPr marL="0" indent="0" algn="r"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يساعد استخدام أسئلة المتابعة الميسّر على إظهار اهتمامه بإجابة المتدرب، كما يساعد على تحويل الإجابة الأولية إلى نقاش أكثر ثراءً وارتباطًا بالخبرة العملية.</a:t>
            </a:r>
            <a:endParaRPr lang="ar-SA" sz="2000" dirty="0"/>
          </a:p>
        </p:txBody>
      </p:sp>
      <p:sp>
        <p:nvSpPr>
          <p:cNvPr id="13" name="Shape 11"/>
          <p:cNvSpPr/>
          <p:nvPr/>
        </p:nvSpPr>
        <p:spPr>
          <a:xfrm>
            <a:off x="9000900" y="4610180"/>
            <a:ext cx="2565237" cy="892457"/>
          </a:xfrm>
          <a:prstGeom prst="roundRect">
            <a:avLst>
              <a:gd name="adj" fmla="val 20081"/>
            </a:avLst>
          </a:prstGeom>
          <a:solidFill>
            <a:srgbClr val="00AEEF"/>
          </a:solidFill>
          <a:ln w="6350">
            <a:solidFill>
              <a:srgbClr val="00AEEF"/>
            </a:solidFill>
            <a:prstDash val="solid"/>
          </a:ln>
        </p:spPr>
      </p:sp>
      <p:sp>
        <p:nvSpPr>
          <p:cNvPr id="14" name="Shape 12"/>
          <p:cNvSpPr/>
          <p:nvPr/>
        </p:nvSpPr>
        <p:spPr>
          <a:xfrm>
            <a:off x="10882735" y="4785797"/>
            <a:ext cx="507789" cy="507802"/>
          </a:xfrm>
          <a:prstGeom prst="ellipse">
            <a:avLst/>
          </a:prstGeom>
          <a:solidFill>
            <a:srgbClr val="00AEEF"/>
          </a:solidFill>
          <a:ln/>
        </p:spPr>
      </p:sp>
      <p:pic>
        <p:nvPicPr>
          <p:cNvPr id="1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22431" y="4925398"/>
            <a:ext cx="228495" cy="228501"/>
          </a:xfrm>
          <a:prstGeom prst="rect">
            <a:avLst/>
          </a:prstGeom>
        </p:spPr>
      </p:pic>
      <p:sp>
        <p:nvSpPr>
          <p:cNvPr id="16" name="Text 13"/>
          <p:cNvSpPr/>
          <p:nvPr/>
        </p:nvSpPr>
        <p:spPr>
          <a:xfrm>
            <a:off x="8792202" y="4890411"/>
            <a:ext cx="2214011"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استمرار الحوار</a:t>
            </a:r>
            <a:endParaRPr lang="ar-SA" sz="1750" dirty="0">
              <a:solidFill>
                <a:schemeClr val="bg1"/>
              </a:solidFill>
            </a:endParaRPr>
          </a:p>
        </p:txBody>
      </p:sp>
      <p:sp>
        <p:nvSpPr>
          <p:cNvPr id="17" name="Shape 14"/>
          <p:cNvSpPr/>
          <p:nvPr/>
        </p:nvSpPr>
        <p:spPr>
          <a:xfrm>
            <a:off x="6308666" y="4610180"/>
            <a:ext cx="2565336" cy="892457"/>
          </a:xfrm>
          <a:prstGeom prst="roundRect">
            <a:avLst>
              <a:gd name="adj" fmla="val 20081"/>
            </a:avLst>
          </a:prstGeom>
          <a:solidFill>
            <a:srgbClr val="00AEEF"/>
          </a:solidFill>
          <a:ln w="6350">
            <a:solidFill>
              <a:srgbClr val="00AEEF"/>
            </a:solidFill>
            <a:prstDash val="solid"/>
          </a:ln>
        </p:spPr>
      </p:sp>
      <p:sp>
        <p:nvSpPr>
          <p:cNvPr id="18" name="Shape 15"/>
          <p:cNvSpPr/>
          <p:nvPr/>
        </p:nvSpPr>
        <p:spPr>
          <a:xfrm>
            <a:off x="8190601" y="4785797"/>
            <a:ext cx="507789" cy="507802"/>
          </a:xfrm>
          <a:prstGeom prst="ellipse">
            <a:avLst/>
          </a:prstGeom>
          <a:solidFill>
            <a:srgbClr val="00AEEF"/>
          </a:solidFill>
          <a:ln/>
        </p:spPr>
      </p:sp>
      <p:pic>
        <p:nvPicPr>
          <p:cNvPr id="1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30297" y="4925398"/>
            <a:ext cx="228495" cy="228501"/>
          </a:xfrm>
          <a:prstGeom prst="rect">
            <a:avLst/>
          </a:prstGeom>
        </p:spPr>
      </p:pic>
      <p:sp>
        <p:nvSpPr>
          <p:cNvPr id="20" name="Text 16"/>
          <p:cNvSpPr/>
          <p:nvPr/>
        </p:nvSpPr>
        <p:spPr>
          <a:xfrm>
            <a:off x="6099968" y="4890411"/>
            <a:ext cx="2214110"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إظهار الاهتمام</a:t>
            </a:r>
            <a:endParaRPr lang="ar-SA" sz="1750" dirty="0">
              <a:solidFill>
                <a:schemeClr val="bg1"/>
              </a:solidFill>
            </a:endParaRPr>
          </a:p>
        </p:txBody>
      </p:sp>
      <p:sp>
        <p:nvSpPr>
          <p:cNvPr id="21" name="Shape 17"/>
          <p:cNvSpPr/>
          <p:nvPr/>
        </p:nvSpPr>
        <p:spPr>
          <a:xfrm>
            <a:off x="6308666" y="5709878"/>
            <a:ext cx="5257470" cy="892457"/>
          </a:xfrm>
          <a:prstGeom prst="roundRect">
            <a:avLst>
              <a:gd name="adj" fmla="val 20081"/>
            </a:avLst>
          </a:prstGeom>
          <a:solidFill>
            <a:srgbClr val="00AEEF"/>
          </a:solidFill>
          <a:ln w="6350">
            <a:solidFill>
              <a:srgbClr val="00AEEF"/>
            </a:solidFill>
            <a:prstDash val="solid"/>
          </a:ln>
        </p:spPr>
      </p:sp>
      <p:sp>
        <p:nvSpPr>
          <p:cNvPr id="22" name="Shape 18"/>
          <p:cNvSpPr/>
          <p:nvPr/>
        </p:nvSpPr>
        <p:spPr>
          <a:xfrm>
            <a:off x="10882735" y="5885496"/>
            <a:ext cx="507789" cy="507802"/>
          </a:xfrm>
          <a:prstGeom prst="ellipse">
            <a:avLst/>
          </a:prstGeom>
          <a:solidFill>
            <a:srgbClr val="00AEEF"/>
          </a:solidFill>
          <a:ln/>
        </p:spPr>
      </p:sp>
      <p:pic>
        <p:nvPicPr>
          <p:cNvPr id="2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22431" y="6025096"/>
            <a:ext cx="228495" cy="228501"/>
          </a:xfrm>
          <a:prstGeom prst="rect">
            <a:avLst/>
          </a:prstGeom>
        </p:spPr>
      </p:pic>
      <p:sp>
        <p:nvSpPr>
          <p:cNvPr id="24" name="Text 19"/>
          <p:cNvSpPr/>
          <p:nvPr/>
        </p:nvSpPr>
        <p:spPr>
          <a:xfrm>
            <a:off x="6099968" y="5990109"/>
            <a:ext cx="4906244"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جمع التفاصيل</a:t>
            </a:r>
            <a:endParaRPr lang="ar-SA" sz="1750" dirty="0">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10463447" y="795139"/>
            <a:ext cx="1096340" cy="308670"/>
          </a:xfrm>
          <a:prstGeom prst="roundRect">
            <a:avLst>
              <a:gd name="adj" fmla="val 49999"/>
            </a:avLst>
          </a:prstGeom>
          <a:solidFill>
            <a:srgbClr val="D4E9F7"/>
          </a:solidFill>
          <a:ln/>
        </p:spPr>
      </p:sp>
      <p:sp>
        <p:nvSpPr>
          <p:cNvPr id="3" name="Text 1"/>
          <p:cNvSpPr/>
          <p:nvPr/>
        </p:nvSpPr>
        <p:spPr>
          <a:xfrm>
            <a:off x="9975700" y="856059"/>
            <a:ext cx="1462249"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250" dirty="0"/>
          </a:p>
        </p:txBody>
      </p:sp>
      <p:sp>
        <p:nvSpPr>
          <p:cNvPr id="4" name="Shape 2"/>
          <p:cNvSpPr/>
          <p:nvPr/>
        </p:nvSpPr>
        <p:spPr>
          <a:xfrm>
            <a:off x="9763178" y="795139"/>
            <a:ext cx="598770" cy="308670"/>
          </a:xfrm>
          <a:prstGeom prst="roundRect">
            <a:avLst>
              <a:gd name="adj" fmla="val 49999"/>
            </a:avLst>
          </a:prstGeom>
          <a:noFill/>
          <a:ln w="6350">
            <a:solidFill>
              <a:srgbClr val="75BAE6"/>
            </a:solidFill>
            <a:prstDash val="solid"/>
          </a:ln>
        </p:spPr>
      </p:sp>
      <p:sp>
        <p:nvSpPr>
          <p:cNvPr id="5" name="Text 3"/>
          <p:cNvSpPr/>
          <p:nvPr/>
        </p:nvSpPr>
        <p:spPr>
          <a:xfrm>
            <a:off x="9275431" y="856059"/>
            <a:ext cx="964680"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75BAE6"/>
                </a:solidFill>
                <a:latin typeface="WinSoft Pro Medium" pitchFamily="34" charset="0"/>
                <a:ea typeface="WinSoft Pro Medium" pitchFamily="34" charset="-122"/>
                <a:cs typeface="WinSoft Pro Medium" pitchFamily="34" charset="-120"/>
              </a:rPr>
              <a:t>النوع 4</a:t>
            </a:r>
            <a:endParaRPr lang="ar-SA" sz="1250" dirty="0"/>
          </a:p>
        </p:txBody>
      </p:sp>
      <p:sp>
        <p:nvSpPr>
          <p:cNvPr id="6" name="Text 4"/>
          <p:cNvSpPr/>
          <p:nvPr/>
        </p:nvSpPr>
        <p:spPr>
          <a:xfrm>
            <a:off x="631908" y="1176834"/>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الأسئلة التعميق (</a:t>
            </a:r>
            <a:r>
              <a:rPr lang="ar-SA" altLang="en-US" sz="4200" dirty="0">
                <a:solidFill>
                  <a:srgbClr val="2E3C4E"/>
                </a:solidFill>
                <a:latin typeface="Myriad Headline" panose="020B0500000000000000" pitchFamily="34" charset="0"/>
                <a:ea typeface="GE SS Two Light" pitchFamily="34" charset="-122"/>
                <a:cs typeface="GE SS Two Light" pitchFamily="34" charset="-120"/>
              </a:rPr>
              <a:t>Deepening</a:t>
            </a:r>
            <a:r>
              <a:rPr lang="ar-SA" altLang="en-US" sz="4200" dirty="0">
                <a:solidFill>
                  <a:srgbClr val="2E3C4E"/>
                </a:solidFill>
                <a:latin typeface="GE SS Two Light" pitchFamily="34" charset="0"/>
                <a:ea typeface="GE SS Two Light" pitchFamily="34" charset="-122"/>
                <a:cs typeface="GE SS Two Light" pitchFamily="34" charset="-120"/>
              </a:rPr>
              <a:t> </a:t>
            </a:r>
            <a:r>
              <a:rPr lang="ar-SA" altLang="en-US" sz="4200" dirty="0">
                <a:solidFill>
                  <a:srgbClr val="2E3C4E"/>
                </a:solidFill>
                <a:latin typeface="Myriad Headline" panose="020B0500000000000000" pitchFamily="34" charset="0"/>
                <a:ea typeface="GE SS Two Light" pitchFamily="34" charset="-122"/>
                <a:cs typeface="GE SS Two Light" pitchFamily="34" charset="-120"/>
              </a:rPr>
              <a:t>Questions</a:t>
            </a:r>
            <a:r>
              <a:rPr lang="ar-SA" altLang="en-US" sz="4200" dirty="0">
                <a:solidFill>
                  <a:srgbClr val="2E3C4E"/>
                </a:solidFill>
                <a:latin typeface="GE SS Two Light" pitchFamily="34" charset="0"/>
                <a:ea typeface="GE SS Two Light" pitchFamily="34" charset="-122"/>
                <a:cs typeface="GE SS Two Light" pitchFamily="34" charset="-120"/>
              </a:rPr>
              <a:t>)</a:t>
            </a:r>
            <a:endParaRPr lang="ar-SA" sz="4200" dirty="0"/>
          </a:p>
        </p:txBody>
      </p:sp>
      <p:sp>
        <p:nvSpPr>
          <p:cNvPr id="7" name="Text 5"/>
          <p:cNvSpPr/>
          <p:nvPr/>
        </p:nvSpPr>
        <p:spPr>
          <a:xfrm>
            <a:off x="22324" y="2119015"/>
            <a:ext cx="11537463" cy="308670"/>
          </a:xfrm>
          <a:prstGeom prst="rect">
            <a:avLst/>
          </a:prstGeom>
          <a:noFill/>
          <a:ln/>
        </p:spPr>
        <p:txBody>
          <a:bodyPr wrap="none" lIns="0" tIns="0" rIns="0" bIns="0" rtlCol="0" anchor="t"/>
          <a:lstStyle/>
          <a:p>
            <a:pPr marL="0" indent="0" algn="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تهدف إلى الانتقال بالمتدرب من الإجابة الأولية أو الوصف المباشر إلى التفكير بصورة أعمق في الأسباب، والأدلة، والنتائج، والبدائل، والعلاقات بين الأفكار.</a:t>
            </a:r>
            <a:endParaRPr lang="ar-SA" dirty="0">
              <a:solidFill>
                <a:schemeClr val="bg1"/>
              </a:solidFill>
            </a:endParaRPr>
          </a:p>
        </p:txBody>
      </p:sp>
      <p:sp>
        <p:nvSpPr>
          <p:cNvPr id="8" name="Shape 6"/>
          <p:cNvSpPr/>
          <p:nvPr/>
        </p:nvSpPr>
        <p:spPr>
          <a:xfrm>
            <a:off x="485664" y="2633266"/>
            <a:ext cx="5508686" cy="3429496"/>
          </a:xfrm>
          <a:prstGeom prst="roundRect">
            <a:avLst>
              <a:gd name="adj" fmla="val 14214"/>
            </a:avLst>
          </a:prstGeom>
          <a:solidFill>
            <a:srgbClr val="75BAE6"/>
          </a:solidFill>
          <a:ln/>
        </p:spPr>
      </p:sp>
      <p:sp>
        <p:nvSpPr>
          <p:cNvPr id="9" name="Text 7"/>
          <p:cNvSpPr/>
          <p:nvPr/>
        </p:nvSpPr>
        <p:spPr>
          <a:xfrm>
            <a:off x="688759" y="2816027"/>
            <a:ext cx="5102494" cy="3467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Noto Color Emoji" pitchFamily="34" charset="0"/>
                <a:ea typeface="Noto Color Emoji" pitchFamily="34" charset="-122"/>
                <a:cs typeface="Noto Color Emoji" pitchFamily="34" charset="-120"/>
              </a:rPr>
              <a:t>💡</a:t>
            </a:r>
            <a:r>
              <a:rPr lang="ar-SA" altLang="en-US" sz="2100" dirty="0">
                <a:solidFill>
                  <a:schemeClr val="bg1"/>
                </a:solidFill>
                <a:latin typeface="GE SS Two Light" pitchFamily="34" charset="0"/>
                <a:ea typeface="GE SS Two Light" pitchFamily="34" charset="-122"/>
                <a:cs typeface="GE SS Two Light" pitchFamily="34" charset="-120"/>
              </a:rPr>
              <a:t> أمثلة</a:t>
            </a:r>
            <a:endParaRPr lang="ar-SA" sz="2100" dirty="0">
              <a:solidFill>
                <a:schemeClr val="bg1"/>
              </a:solidFill>
            </a:endParaRPr>
          </a:p>
        </p:txBody>
      </p:sp>
      <p:sp>
        <p:nvSpPr>
          <p:cNvPr id="10" name="Text 8"/>
          <p:cNvSpPr/>
          <p:nvPr/>
        </p:nvSpPr>
        <p:spPr>
          <a:xfrm>
            <a:off x="688759" y="3345557"/>
            <a:ext cx="5102494" cy="1798935"/>
          </a:xfrm>
          <a:prstGeom prst="rect">
            <a:avLst/>
          </a:prstGeom>
          <a:noFill/>
          <a:ln/>
        </p:spPr>
        <p:txBody>
          <a:bodyPr wrap="square" lIns="0" tIns="0" rIns="81246" bIns="0" rtlCol="0" anchor="t">
            <a:normAutofit/>
          </a:bodyPr>
          <a:lstStyle/>
          <a:p>
            <a:pPr marL="314960" indent="-314960" algn="r" rtl="1">
              <a:lnSpc>
                <a:spcPct val="127000"/>
              </a:lnSpc>
              <a:buSzPct val="100000"/>
              <a:buChar char="•"/>
            </a:pPr>
            <a:r>
              <a:rPr lang="ar-SA" altLang="en-US" sz="1550" dirty="0">
                <a:solidFill>
                  <a:schemeClr val="bg1"/>
                </a:solidFill>
                <a:latin typeface="WinSoft Pro Medium" pitchFamily="34" charset="0"/>
                <a:ea typeface="WinSoft Pro Medium" pitchFamily="34" charset="-122"/>
                <a:cs typeface="WinSoft Pro Medium" pitchFamily="34" charset="-120"/>
              </a:rPr>
              <a:t>ما السبب الذي أدى إلى ذلك من وجهة نظرك؟</a:t>
            </a:r>
            <a:endParaRPr lang="ar-SA" sz="1550" dirty="0">
              <a:solidFill>
                <a:schemeClr val="bg1"/>
              </a:solidFill>
            </a:endParaRPr>
          </a:p>
          <a:p>
            <a:pPr marL="314960" indent="-314960" algn="r" rtl="1">
              <a:lnSpc>
                <a:spcPct val="127000"/>
              </a:lnSpc>
              <a:buSzPct val="100000"/>
              <a:buChar char="•"/>
            </a:pPr>
            <a:r>
              <a:rPr lang="ar-SA" altLang="en-US" sz="1550" dirty="0">
                <a:solidFill>
                  <a:schemeClr val="bg1"/>
                </a:solidFill>
                <a:latin typeface="WinSoft Pro Medium" pitchFamily="34" charset="0"/>
                <a:ea typeface="WinSoft Pro Medium" pitchFamily="34" charset="-122"/>
                <a:cs typeface="WinSoft Pro Medium" pitchFamily="34" charset="-120"/>
              </a:rPr>
              <a:t>ما الذي يدعم هذا الاستنتاج؟</a:t>
            </a:r>
            <a:endParaRPr lang="ar-SA" sz="1550" dirty="0">
              <a:solidFill>
                <a:schemeClr val="bg1"/>
              </a:solidFill>
            </a:endParaRPr>
          </a:p>
          <a:p>
            <a:pPr marL="314960" indent="-314960" algn="r" rtl="1">
              <a:lnSpc>
                <a:spcPct val="127000"/>
              </a:lnSpc>
              <a:buSzPct val="100000"/>
              <a:buChar char="•"/>
            </a:pPr>
            <a:r>
              <a:rPr lang="ar-SA" altLang="en-US" sz="1550" dirty="0">
                <a:solidFill>
                  <a:schemeClr val="bg1"/>
                </a:solidFill>
                <a:latin typeface="WinSoft Pro Medium" pitchFamily="34" charset="0"/>
                <a:ea typeface="WinSoft Pro Medium" pitchFamily="34" charset="-122"/>
                <a:cs typeface="WinSoft Pro Medium" pitchFamily="34" charset="-120"/>
              </a:rPr>
              <a:t>ما النتائج التي يمكن أن تترتب على هذا الخيار؟</a:t>
            </a:r>
            <a:endParaRPr lang="ar-SA" sz="1550" dirty="0">
              <a:solidFill>
                <a:schemeClr val="bg1"/>
              </a:solidFill>
            </a:endParaRPr>
          </a:p>
          <a:p>
            <a:pPr marL="314960" indent="-314960" algn="r" rtl="1">
              <a:lnSpc>
                <a:spcPct val="127000"/>
              </a:lnSpc>
              <a:buSzPct val="100000"/>
              <a:buChar char="•"/>
            </a:pPr>
            <a:r>
              <a:rPr lang="ar-SA" altLang="en-US" sz="1550" dirty="0">
                <a:solidFill>
                  <a:schemeClr val="bg1"/>
                </a:solidFill>
                <a:latin typeface="WinSoft Pro Medium" pitchFamily="34" charset="0"/>
                <a:ea typeface="WinSoft Pro Medium" pitchFamily="34" charset="-122"/>
                <a:cs typeface="WinSoft Pro Medium" pitchFamily="34" charset="-120"/>
              </a:rPr>
              <a:t>هل يمكن النظر إلى الموقف من زاوية أخرى؟</a:t>
            </a:r>
            <a:endParaRPr lang="ar-SA" sz="1550" dirty="0">
              <a:solidFill>
                <a:schemeClr val="bg1"/>
              </a:solidFill>
            </a:endParaRPr>
          </a:p>
          <a:p>
            <a:pPr marL="314960" indent="-314960" algn="r" rtl="1">
              <a:lnSpc>
                <a:spcPct val="127000"/>
              </a:lnSpc>
              <a:buSzPct val="100000"/>
              <a:buChar char="•"/>
            </a:pPr>
            <a:r>
              <a:rPr lang="ar-SA" altLang="en-US" sz="1550" dirty="0">
                <a:solidFill>
                  <a:schemeClr val="bg1"/>
                </a:solidFill>
                <a:latin typeface="WinSoft Pro Medium" pitchFamily="34" charset="0"/>
                <a:ea typeface="WinSoft Pro Medium" pitchFamily="34" charset="-122"/>
                <a:cs typeface="WinSoft Pro Medium" pitchFamily="34" charset="-120"/>
              </a:rPr>
              <a:t>ماذا قد يحدث إذا تغير أحد عناصر هذا الموقف؟</a:t>
            </a:r>
            <a:endParaRPr lang="ar-SA" sz="1550" dirty="0">
              <a:solidFill>
                <a:schemeClr val="bg1"/>
              </a:solidFill>
            </a:endParaRPr>
          </a:p>
        </p:txBody>
      </p:sp>
      <p:sp>
        <p:nvSpPr>
          <p:cNvPr id="11" name="Text 9"/>
          <p:cNvSpPr/>
          <p:nvPr/>
        </p:nvSpPr>
        <p:spPr>
          <a:xfrm>
            <a:off x="6349940" y="2816027"/>
            <a:ext cx="5216196" cy="3467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Noto Color Emoji" pitchFamily="34" charset="0"/>
                <a:ea typeface="Noto Color Emoji" pitchFamily="34" charset="-122"/>
                <a:cs typeface="Noto Color Emoji" pitchFamily="34" charset="-120"/>
              </a:rPr>
              <a:t>🎯</a:t>
            </a:r>
            <a:r>
              <a:rPr lang="ar-SA" altLang="en-US" sz="2100" dirty="0">
                <a:solidFill>
                  <a:srgbClr val="2E3C4E"/>
                </a:solidFill>
                <a:latin typeface="GE SS Two Light" pitchFamily="34" charset="0"/>
                <a:ea typeface="GE SS Two Light" pitchFamily="34" charset="-122"/>
                <a:cs typeface="GE SS Two Light" pitchFamily="34" charset="-120"/>
              </a:rPr>
              <a:t> متى تستخدمه؟</a:t>
            </a:r>
            <a:endParaRPr lang="ar-SA" sz="2100" dirty="0"/>
          </a:p>
        </p:txBody>
      </p:sp>
      <p:sp>
        <p:nvSpPr>
          <p:cNvPr id="12" name="Text 10"/>
          <p:cNvSpPr/>
          <p:nvPr/>
        </p:nvSpPr>
        <p:spPr>
          <a:xfrm>
            <a:off x="6349940" y="3345557"/>
            <a:ext cx="5216196"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يستخدم الميسّر أسئلة التعميق عندما يريد تطوير التفكير والتحليل، وليس فقط جمع مزيد من المعلومات.</a:t>
            </a:r>
            <a:endParaRPr lang="ar-SA" sz="1550" dirty="0"/>
          </a:p>
        </p:txBody>
      </p:sp>
      <p:sp>
        <p:nvSpPr>
          <p:cNvPr id="13" name="Shape 11"/>
          <p:cNvSpPr/>
          <p:nvPr/>
        </p:nvSpPr>
        <p:spPr>
          <a:xfrm>
            <a:off x="9049417" y="4168477"/>
            <a:ext cx="2516720" cy="752971"/>
          </a:xfrm>
          <a:prstGeom prst="roundRect">
            <a:avLst>
              <a:gd name="adj" fmla="val 40463"/>
            </a:avLst>
          </a:prstGeom>
          <a:solidFill>
            <a:srgbClr val="00AEEF"/>
          </a:solidFill>
          <a:ln w="6350">
            <a:solidFill>
              <a:srgbClr val="0094D5"/>
            </a:solidFill>
            <a:prstDash val="solid"/>
          </a:ln>
        </p:spPr>
      </p:sp>
      <p:sp>
        <p:nvSpPr>
          <p:cNvPr id="14" name="Text 12"/>
          <p:cNvSpPr/>
          <p:nvPr/>
        </p:nvSpPr>
        <p:spPr>
          <a:xfrm>
            <a:off x="9258862" y="4377928"/>
            <a:ext cx="2097829"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تطوير التفكير</a:t>
            </a:r>
            <a:endParaRPr lang="ar-SA" sz="2100" dirty="0">
              <a:solidFill>
                <a:schemeClr val="bg1"/>
              </a:solidFill>
            </a:endParaRPr>
          </a:p>
        </p:txBody>
      </p:sp>
      <p:sp>
        <p:nvSpPr>
          <p:cNvPr id="15" name="Shape 13"/>
          <p:cNvSpPr/>
          <p:nvPr/>
        </p:nvSpPr>
        <p:spPr>
          <a:xfrm>
            <a:off x="6349940" y="4168477"/>
            <a:ext cx="2516720" cy="752971"/>
          </a:xfrm>
          <a:prstGeom prst="roundRect">
            <a:avLst>
              <a:gd name="adj" fmla="val 40463"/>
            </a:avLst>
          </a:prstGeom>
          <a:solidFill>
            <a:srgbClr val="00AEEF"/>
          </a:solidFill>
          <a:ln w="6350">
            <a:solidFill>
              <a:srgbClr val="0094D5"/>
            </a:solidFill>
            <a:prstDash val="solid"/>
          </a:ln>
        </p:spPr>
      </p:sp>
      <p:sp>
        <p:nvSpPr>
          <p:cNvPr id="16" name="Text 14"/>
          <p:cNvSpPr/>
          <p:nvPr/>
        </p:nvSpPr>
        <p:spPr>
          <a:xfrm>
            <a:off x="6559386" y="4377928"/>
            <a:ext cx="2097829"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التحليل العميق</a:t>
            </a:r>
            <a:endParaRPr lang="ar-SA" sz="2100" dirty="0">
              <a:solidFill>
                <a:schemeClr val="bg1"/>
              </a:solidFill>
            </a:endParaRPr>
          </a:p>
        </p:txBody>
      </p:sp>
      <p:sp>
        <p:nvSpPr>
          <p:cNvPr id="17" name="Shape 15"/>
          <p:cNvSpPr/>
          <p:nvPr/>
        </p:nvSpPr>
        <p:spPr>
          <a:xfrm>
            <a:off x="6349940" y="5104209"/>
            <a:ext cx="5216196" cy="752971"/>
          </a:xfrm>
          <a:prstGeom prst="roundRect">
            <a:avLst>
              <a:gd name="adj" fmla="val 40463"/>
            </a:avLst>
          </a:prstGeom>
          <a:solidFill>
            <a:srgbClr val="00AEEF"/>
          </a:solidFill>
          <a:ln w="6350">
            <a:solidFill>
              <a:srgbClr val="0094D5"/>
            </a:solidFill>
            <a:prstDash val="solid"/>
          </a:ln>
        </p:spPr>
      </p:sp>
      <p:sp>
        <p:nvSpPr>
          <p:cNvPr id="18" name="Text 16"/>
          <p:cNvSpPr/>
          <p:nvPr/>
        </p:nvSpPr>
        <p:spPr>
          <a:xfrm>
            <a:off x="6559386" y="5313660"/>
            <a:ext cx="4797305"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استكشاف البدائل</a:t>
            </a:r>
            <a:endParaRPr lang="ar-SA" sz="2100" dirty="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10707221" y="853281"/>
            <a:ext cx="852565" cy="240010"/>
          </a:xfrm>
          <a:prstGeom prst="roundRect">
            <a:avLst>
              <a:gd name="adj" fmla="val 49999"/>
            </a:avLst>
          </a:prstGeom>
          <a:solidFill>
            <a:srgbClr val="D4E9F7"/>
          </a:solidFill>
          <a:ln/>
        </p:spPr>
      </p:sp>
      <p:sp>
        <p:nvSpPr>
          <p:cNvPr id="3" name="Text 1"/>
          <p:cNvSpPr/>
          <p:nvPr/>
        </p:nvSpPr>
        <p:spPr>
          <a:xfrm>
            <a:off x="10192388" y="900609"/>
            <a:ext cx="1272647"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950" dirty="0"/>
          </a:p>
        </p:txBody>
      </p:sp>
      <p:sp>
        <p:nvSpPr>
          <p:cNvPr id="4" name="Shape 2"/>
          <p:cNvSpPr/>
          <p:nvPr/>
        </p:nvSpPr>
        <p:spPr>
          <a:xfrm>
            <a:off x="10162623" y="853281"/>
            <a:ext cx="465622" cy="240010"/>
          </a:xfrm>
          <a:prstGeom prst="roundRect">
            <a:avLst>
              <a:gd name="adj" fmla="val 49999"/>
            </a:avLst>
          </a:prstGeom>
          <a:noFill/>
          <a:ln w="6350">
            <a:solidFill>
              <a:srgbClr val="75BAE6"/>
            </a:solidFill>
            <a:prstDash val="solid"/>
          </a:ln>
        </p:spPr>
      </p:sp>
      <p:sp>
        <p:nvSpPr>
          <p:cNvPr id="5" name="Text 3"/>
          <p:cNvSpPr/>
          <p:nvPr/>
        </p:nvSpPr>
        <p:spPr>
          <a:xfrm>
            <a:off x="9647790" y="900609"/>
            <a:ext cx="885704"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75BAE6"/>
                </a:solidFill>
                <a:latin typeface="WinSoft Pro Medium" pitchFamily="34" charset="0"/>
                <a:ea typeface="WinSoft Pro Medium" pitchFamily="34" charset="-122"/>
                <a:cs typeface="WinSoft Pro Medium" pitchFamily="34" charset="-120"/>
              </a:rPr>
              <a:t>النوع 5</a:t>
            </a:r>
            <a:endParaRPr lang="ar-SA" sz="950" dirty="0"/>
          </a:p>
        </p:txBody>
      </p:sp>
      <p:sp>
        <p:nvSpPr>
          <p:cNvPr id="6" name="Text 4"/>
          <p:cNvSpPr/>
          <p:nvPr/>
        </p:nvSpPr>
        <p:spPr>
          <a:xfrm>
            <a:off x="631908" y="1137444"/>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الأسئلة إعادة التوجيه (</a:t>
            </a:r>
            <a:r>
              <a:rPr lang="ar-SA" altLang="en-US" sz="3250" dirty="0">
                <a:solidFill>
                  <a:srgbClr val="2E3C4E"/>
                </a:solidFill>
                <a:latin typeface="Myriad Headline" panose="020B0500000000000000" pitchFamily="34" charset="0"/>
                <a:ea typeface="GE SS Two Light" pitchFamily="34" charset="-122"/>
                <a:cs typeface="GE SS Two Light" pitchFamily="34" charset="-120"/>
              </a:rPr>
              <a:t>Redirecting</a:t>
            </a:r>
            <a:r>
              <a:rPr lang="ar-SA" altLang="en-US" sz="3250" dirty="0">
                <a:solidFill>
                  <a:srgbClr val="2E3C4E"/>
                </a:solidFill>
                <a:latin typeface="GE SS Two Light" pitchFamily="34" charset="0"/>
                <a:ea typeface="GE SS Two Light" pitchFamily="34" charset="-122"/>
                <a:cs typeface="GE SS Two Light" pitchFamily="34" charset="-120"/>
              </a:rPr>
              <a:t> </a:t>
            </a:r>
            <a:r>
              <a:rPr lang="ar-SA" altLang="en-US" sz="3250" dirty="0">
                <a:solidFill>
                  <a:srgbClr val="2E3C4E"/>
                </a:solidFill>
                <a:latin typeface="Myriad Headline" panose="020B0500000000000000" pitchFamily="34" charset="0"/>
                <a:ea typeface="GE SS Two Light" pitchFamily="34" charset="-122"/>
                <a:cs typeface="GE SS Two Light" pitchFamily="34" charset="-120"/>
              </a:rPr>
              <a:t>Questions</a:t>
            </a:r>
            <a:r>
              <a:rPr lang="ar-SA" altLang="en-US" sz="3250" dirty="0">
                <a:solidFill>
                  <a:srgbClr val="2E3C4E"/>
                </a:solidFill>
                <a:latin typeface="GE SS Two Light" pitchFamily="34" charset="0"/>
                <a:ea typeface="GE SS Two Light" pitchFamily="34" charset="-122"/>
                <a:cs typeface="GE SS Two Light" pitchFamily="34" charset="-120"/>
              </a:rPr>
              <a:t>)</a:t>
            </a:r>
            <a:endParaRPr lang="ar-SA" sz="3250" dirty="0"/>
          </a:p>
        </p:txBody>
      </p:sp>
      <p:sp>
        <p:nvSpPr>
          <p:cNvPr id="7" name="Text 5"/>
          <p:cNvSpPr/>
          <p:nvPr/>
        </p:nvSpPr>
        <p:spPr>
          <a:xfrm>
            <a:off x="631908" y="1822847"/>
            <a:ext cx="10927878" cy="429617"/>
          </a:xfrm>
          <a:prstGeom prst="rect">
            <a:avLst/>
          </a:prstGeom>
          <a:noFill/>
          <a:ln/>
        </p:spPr>
        <p:txBody>
          <a:bodyPr wrap="square" lIns="0" tIns="0" rIns="0" bIns="0" rtlCol="0" anchor="t">
            <a:noAutofit/>
          </a:bodyPr>
          <a:lstStyle/>
          <a:p>
            <a:pPr marL="0" indent="0" algn="r" rtl="1">
              <a:lnSpc>
                <a:spcPct val="11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تستخدم لنقل السؤال أو الفكرة إلى مشاركين آخرين أو إلى المجموعة، بما يساعد على توسيع المشاركة وتجنب احتكار الحوار من قبل عدد محدود من المشاركين. ويمكن استخدامها أيضًا لإعادة النقاش إلى موضوع الجلسة عندما يبتعد عنه.</a:t>
            </a:r>
            <a:endParaRPr lang="ar-SA" sz="1600" dirty="0">
              <a:solidFill>
                <a:schemeClr val="bg1"/>
              </a:solidFill>
            </a:endParaRPr>
          </a:p>
        </p:txBody>
      </p:sp>
      <p:sp>
        <p:nvSpPr>
          <p:cNvPr id="8" name="Shape 6"/>
          <p:cNvSpPr/>
          <p:nvPr/>
        </p:nvSpPr>
        <p:spPr>
          <a:xfrm>
            <a:off x="518207" y="2798128"/>
            <a:ext cx="5498665" cy="2838549"/>
          </a:xfrm>
          <a:prstGeom prst="roundRect">
            <a:avLst>
              <a:gd name="adj" fmla="val 10451"/>
            </a:avLst>
          </a:prstGeom>
          <a:solidFill>
            <a:srgbClr val="75BAE6"/>
          </a:solidFill>
          <a:ln/>
        </p:spPr>
      </p:sp>
      <p:sp>
        <p:nvSpPr>
          <p:cNvPr id="9" name="Text 7"/>
          <p:cNvSpPr/>
          <p:nvPr/>
        </p:nvSpPr>
        <p:spPr>
          <a:xfrm>
            <a:off x="676159" y="2908658"/>
            <a:ext cx="5182760" cy="272455"/>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Noto Color Emoji" pitchFamily="34" charset="0"/>
                <a:ea typeface="Noto Color Emoji" pitchFamily="34" charset="-122"/>
                <a:cs typeface="Noto Color Emoji" pitchFamily="34" charset="-120"/>
              </a:rPr>
              <a:t>💡</a:t>
            </a:r>
            <a:r>
              <a:rPr lang="ar-SA" altLang="en-US" sz="2100" dirty="0">
                <a:solidFill>
                  <a:schemeClr val="bg1"/>
                </a:solidFill>
                <a:latin typeface="GE SS Two Light" pitchFamily="34" charset="0"/>
                <a:ea typeface="GE SS Two Light" pitchFamily="34" charset="-122"/>
                <a:cs typeface="GE SS Two Light" pitchFamily="34" charset="-120"/>
              </a:rPr>
              <a:t> أمثلة</a:t>
            </a:r>
            <a:endParaRPr lang="ar-SA" sz="2100" dirty="0">
              <a:solidFill>
                <a:schemeClr val="bg1"/>
              </a:solidFill>
            </a:endParaRPr>
          </a:p>
        </p:txBody>
      </p:sp>
      <p:sp>
        <p:nvSpPr>
          <p:cNvPr id="10" name="Text 8"/>
          <p:cNvSpPr/>
          <p:nvPr/>
        </p:nvSpPr>
        <p:spPr>
          <a:xfrm>
            <a:off x="676159" y="3291642"/>
            <a:ext cx="5182760" cy="1228824"/>
          </a:xfrm>
          <a:prstGeom prst="rect">
            <a:avLst/>
          </a:prstGeom>
          <a:noFill/>
          <a:ln/>
        </p:spPr>
        <p:txBody>
          <a:bodyPr wrap="square" lIns="0" tIns="0" rIns="63192" bIns="0" rtlCol="0" anchor="t">
            <a:noAutofit/>
          </a:bodyPr>
          <a:lstStyle/>
          <a:p>
            <a:pPr marL="243840" indent="-243840" algn="r" rtl="1">
              <a:lnSpc>
                <a:spcPct val="11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هل لدى أحد المشاركين تجربة مختلفة؟</a:t>
            </a:r>
            <a:endParaRPr lang="ar-SA" sz="2000" dirty="0">
              <a:solidFill>
                <a:schemeClr val="bg1"/>
              </a:solidFill>
            </a:endParaRPr>
          </a:p>
          <a:p>
            <a:pPr marL="243840" indent="-243840" algn="r" rtl="1">
              <a:lnSpc>
                <a:spcPct val="11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كيف ينظر بقية المشاركين إلى هذه الفكرة؟</a:t>
            </a:r>
            <a:endParaRPr lang="ar-SA" sz="2000" dirty="0">
              <a:solidFill>
                <a:schemeClr val="bg1"/>
              </a:solidFill>
            </a:endParaRPr>
          </a:p>
          <a:p>
            <a:pPr marL="243840" indent="-243840" algn="r" rtl="1">
              <a:lnSpc>
                <a:spcPct val="11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هل يوافق أحد على ذلك؟ وما السبب؟</a:t>
            </a:r>
            <a:endParaRPr lang="ar-SA" sz="2000" dirty="0">
              <a:solidFill>
                <a:schemeClr val="bg1"/>
              </a:solidFill>
            </a:endParaRPr>
          </a:p>
          <a:p>
            <a:pPr marL="243840" indent="-243840" algn="r" rtl="1">
              <a:lnSpc>
                <a:spcPct val="11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هل يمكن أن نسمع رأيًا مختلفًا حول هذه المسألة؟</a:t>
            </a:r>
            <a:endParaRPr lang="ar-SA" sz="2000" dirty="0">
              <a:solidFill>
                <a:schemeClr val="bg1"/>
              </a:solidFill>
            </a:endParaRPr>
          </a:p>
          <a:p>
            <a:pPr marL="243840" indent="-243840" algn="r" rtl="1">
              <a:lnSpc>
                <a:spcPct val="11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كيف يمكن ربط هذه الفكرة بموضوع الجلسة؟</a:t>
            </a:r>
            <a:endParaRPr lang="ar-SA" sz="2000" dirty="0">
              <a:solidFill>
                <a:schemeClr val="bg1"/>
              </a:solidFill>
            </a:endParaRPr>
          </a:p>
        </p:txBody>
      </p:sp>
      <p:sp>
        <p:nvSpPr>
          <p:cNvPr id="11" name="Text 9"/>
          <p:cNvSpPr/>
          <p:nvPr/>
        </p:nvSpPr>
        <p:spPr>
          <a:xfrm>
            <a:off x="6294875" y="2487315"/>
            <a:ext cx="5271261" cy="2724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000000"/>
                </a:solidFill>
                <a:latin typeface="Noto Color Emoji" pitchFamily="34" charset="0"/>
                <a:ea typeface="Noto Color Emoji" pitchFamily="34" charset="-122"/>
                <a:cs typeface="Noto Color Emoji" pitchFamily="34" charset="-120"/>
              </a:rPr>
              <a:t>🎯</a:t>
            </a:r>
            <a:r>
              <a:rPr lang="ar-SA" altLang="en-US" sz="1600" dirty="0">
                <a:solidFill>
                  <a:srgbClr val="2E3C4E"/>
                </a:solidFill>
                <a:latin typeface="GE SS Two Light" pitchFamily="34" charset="0"/>
                <a:ea typeface="GE SS Two Light" pitchFamily="34" charset="-122"/>
                <a:cs typeface="GE SS Two Light" pitchFamily="34" charset="-120"/>
              </a:rPr>
              <a:t> متى تستخدمه؟</a:t>
            </a:r>
            <a:endParaRPr lang="ar-SA" sz="1600" dirty="0"/>
          </a:p>
        </p:txBody>
      </p:sp>
      <p:sp>
        <p:nvSpPr>
          <p:cNvPr id="12" name="Text 10"/>
          <p:cNvSpPr/>
          <p:nvPr/>
        </p:nvSpPr>
        <p:spPr>
          <a:xfrm>
            <a:off x="6294875" y="2870299"/>
            <a:ext cx="5271261" cy="429617"/>
          </a:xfrm>
          <a:prstGeom prst="rect">
            <a:avLst/>
          </a:prstGeom>
          <a:noFill/>
          <a:ln/>
        </p:spPr>
        <p:txBody>
          <a:bodyPr wrap="square" lIns="0" tIns="0" rIns="0" bIns="0" rtlCol="0" anchor="t">
            <a:normAutofit/>
          </a:bodyPr>
          <a:lstStyle/>
          <a:p>
            <a:pPr marL="0" indent="0" algn="r" rtl="1">
              <a:lnSpc>
                <a:spcPct val="11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تساعد إعادة التوجيه على تحقيق مشاركة أكثر توازنًا، والاستفادة من تنوع الخبرات ووجهات النظر داخل المجموعة.</a:t>
            </a:r>
            <a:endParaRPr lang="ar-SA" sz="1200" dirty="0"/>
          </a:p>
        </p:txBody>
      </p:sp>
      <p:sp>
        <p:nvSpPr>
          <p:cNvPr id="13" name="Shape 11"/>
          <p:cNvSpPr/>
          <p:nvPr/>
        </p:nvSpPr>
        <p:spPr>
          <a:xfrm>
            <a:off x="8985819" y="3424238"/>
            <a:ext cx="2580317" cy="1172766"/>
          </a:xfrm>
          <a:prstGeom prst="roundRect">
            <a:avLst>
              <a:gd name="adj" fmla="val 20206"/>
            </a:avLst>
          </a:prstGeom>
          <a:solidFill>
            <a:srgbClr val="00AEEF"/>
          </a:solidFill>
          <a:ln w="6350">
            <a:solidFill>
              <a:srgbClr val="00AEEF"/>
            </a:solidFill>
            <a:prstDash val="solid"/>
          </a:ln>
        </p:spPr>
      </p:sp>
      <p:sp>
        <p:nvSpPr>
          <p:cNvPr id="14" name="Shape 12"/>
          <p:cNvSpPr/>
          <p:nvPr/>
        </p:nvSpPr>
        <p:spPr>
          <a:xfrm>
            <a:off x="10927977" y="3588544"/>
            <a:ext cx="473857" cy="473869"/>
          </a:xfrm>
          <a:prstGeom prst="ellipse">
            <a:avLst/>
          </a:prstGeom>
          <a:solidFill>
            <a:srgbClr val="00AEEF"/>
          </a:solidFill>
          <a:ln/>
        </p:spPr>
      </p:sp>
      <p:pic>
        <p:nvPicPr>
          <p:cNvPr id="1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58348" y="3718818"/>
            <a:ext cx="213216" cy="213221"/>
          </a:xfrm>
          <a:prstGeom prst="rect">
            <a:avLst/>
          </a:prstGeom>
        </p:spPr>
      </p:pic>
      <p:sp>
        <p:nvSpPr>
          <p:cNvPr id="16" name="Text 13"/>
          <p:cNvSpPr/>
          <p:nvPr/>
        </p:nvSpPr>
        <p:spPr>
          <a:xfrm>
            <a:off x="9150121" y="4172942"/>
            <a:ext cx="2251713" cy="259755"/>
          </a:xfrm>
          <a:prstGeom prst="rect">
            <a:avLst/>
          </a:prstGeom>
          <a:noFill/>
          <a:ln/>
        </p:spPr>
        <p:txBody>
          <a:bodyPr wrap="none" lIns="0" tIns="0" rIns="0" bIns="0" rtlCol="0" anchor="t"/>
          <a:lstStyle/>
          <a:p>
            <a:pPr marL="0" indent="0" algn="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توازن المشاركة</a:t>
            </a:r>
            <a:endParaRPr lang="ar-SA" sz="1600" dirty="0">
              <a:solidFill>
                <a:schemeClr val="bg1"/>
              </a:solidFill>
            </a:endParaRPr>
          </a:p>
        </p:txBody>
      </p:sp>
      <p:sp>
        <p:nvSpPr>
          <p:cNvPr id="17" name="Shape 14"/>
          <p:cNvSpPr/>
          <p:nvPr/>
        </p:nvSpPr>
        <p:spPr>
          <a:xfrm>
            <a:off x="6294875" y="3424238"/>
            <a:ext cx="2580417" cy="1172766"/>
          </a:xfrm>
          <a:prstGeom prst="roundRect">
            <a:avLst>
              <a:gd name="adj" fmla="val 20206"/>
            </a:avLst>
          </a:prstGeom>
          <a:solidFill>
            <a:srgbClr val="00AEEF"/>
          </a:solidFill>
          <a:ln w="6350">
            <a:solidFill>
              <a:srgbClr val="00AEEF"/>
            </a:solidFill>
            <a:prstDash val="solid"/>
          </a:ln>
        </p:spPr>
      </p:sp>
      <p:sp>
        <p:nvSpPr>
          <p:cNvPr id="18" name="Shape 15"/>
          <p:cNvSpPr/>
          <p:nvPr/>
        </p:nvSpPr>
        <p:spPr>
          <a:xfrm>
            <a:off x="8237133" y="3588544"/>
            <a:ext cx="473857" cy="473869"/>
          </a:xfrm>
          <a:prstGeom prst="ellipse">
            <a:avLst/>
          </a:prstGeom>
          <a:solidFill>
            <a:srgbClr val="00AEEF"/>
          </a:solidFill>
          <a:ln/>
        </p:spPr>
      </p:sp>
      <p:pic>
        <p:nvPicPr>
          <p:cNvPr id="1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67503" y="3718818"/>
            <a:ext cx="213216" cy="213221"/>
          </a:xfrm>
          <a:prstGeom prst="rect">
            <a:avLst/>
          </a:prstGeom>
        </p:spPr>
      </p:pic>
      <p:sp>
        <p:nvSpPr>
          <p:cNvPr id="20" name="Text 16"/>
          <p:cNvSpPr/>
          <p:nvPr/>
        </p:nvSpPr>
        <p:spPr>
          <a:xfrm>
            <a:off x="6459177" y="4172942"/>
            <a:ext cx="2251812" cy="259755"/>
          </a:xfrm>
          <a:prstGeom prst="rect">
            <a:avLst/>
          </a:prstGeom>
          <a:noFill/>
          <a:ln/>
        </p:spPr>
        <p:txBody>
          <a:bodyPr wrap="none" lIns="0" tIns="0" rIns="0" bIns="0" rtlCol="0" anchor="t"/>
          <a:lstStyle/>
          <a:p>
            <a:pPr marL="0" indent="0" algn="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تنوع الآراء</a:t>
            </a:r>
            <a:endParaRPr lang="ar-SA" sz="1600" dirty="0">
              <a:solidFill>
                <a:schemeClr val="bg1"/>
              </a:solidFill>
            </a:endParaRPr>
          </a:p>
        </p:txBody>
      </p:sp>
      <p:sp>
        <p:nvSpPr>
          <p:cNvPr id="21" name="Shape 17"/>
          <p:cNvSpPr/>
          <p:nvPr/>
        </p:nvSpPr>
        <p:spPr>
          <a:xfrm>
            <a:off x="6294875" y="4707533"/>
            <a:ext cx="5271261" cy="1172766"/>
          </a:xfrm>
          <a:prstGeom prst="roundRect">
            <a:avLst>
              <a:gd name="adj" fmla="val 20206"/>
            </a:avLst>
          </a:prstGeom>
          <a:solidFill>
            <a:srgbClr val="00AEEF"/>
          </a:solidFill>
          <a:ln w="6350">
            <a:solidFill>
              <a:srgbClr val="00AEEF"/>
            </a:solidFill>
            <a:prstDash val="solid"/>
          </a:ln>
        </p:spPr>
      </p:sp>
      <p:sp>
        <p:nvSpPr>
          <p:cNvPr id="22" name="Shape 18"/>
          <p:cNvSpPr/>
          <p:nvPr/>
        </p:nvSpPr>
        <p:spPr>
          <a:xfrm>
            <a:off x="10927977" y="4871839"/>
            <a:ext cx="473857" cy="473869"/>
          </a:xfrm>
          <a:prstGeom prst="ellipse">
            <a:avLst/>
          </a:prstGeom>
          <a:solidFill>
            <a:srgbClr val="00AEEF"/>
          </a:solidFill>
          <a:ln/>
        </p:spPr>
      </p:sp>
      <p:pic>
        <p:nvPicPr>
          <p:cNvPr id="2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58348" y="5002113"/>
            <a:ext cx="213216" cy="213221"/>
          </a:xfrm>
          <a:prstGeom prst="rect">
            <a:avLst/>
          </a:prstGeom>
        </p:spPr>
      </p:pic>
      <p:sp>
        <p:nvSpPr>
          <p:cNvPr id="24" name="Text 19"/>
          <p:cNvSpPr/>
          <p:nvPr/>
        </p:nvSpPr>
        <p:spPr>
          <a:xfrm>
            <a:off x="6459177" y="5456238"/>
            <a:ext cx="4942657" cy="259755"/>
          </a:xfrm>
          <a:prstGeom prst="rect">
            <a:avLst/>
          </a:prstGeom>
          <a:noFill/>
          <a:ln/>
        </p:spPr>
        <p:txBody>
          <a:bodyPr wrap="none" lIns="0" tIns="0" rIns="0" bIns="0" rtlCol="0" anchor="t"/>
          <a:lstStyle/>
          <a:p>
            <a:pPr marL="0" indent="0" algn="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إعادة التركيز</a:t>
            </a:r>
            <a:endParaRPr lang="ar-SA" sz="1600" dirty="0">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631908" y="624185"/>
            <a:ext cx="10927878" cy="730746"/>
          </a:xfrm>
          <a:prstGeom prst="rect">
            <a:avLst/>
          </a:prstGeom>
          <a:noFill/>
          <a:ln/>
        </p:spPr>
        <p:txBody>
          <a:bodyPr wrap="none" lIns="0" tIns="0" rIns="0" bIns="0" rtlCol="0" anchor="t"/>
          <a:lstStyle/>
          <a:p>
            <a:pPr marL="0" indent="0" algn="r" rtl="1">
              <a:lnSpc>
                <a:spcPct val="104000"/>
              </a:lnSpc>
              <a:buNone/>
            </a:pPr>
            <a:r>
              <a:rPr lang="ar-SA" altLang="en-US" sz="4600" dirty="0">
                <a:solidFill>
                  <a:srgbClr val="2E3C4E"/>
                </a:solidFill>
                <a:latin typeface="GE SS Two Light" pitchFamily="34" charset="0"/>
                <a:ea typeface="GE SS Two Light" pitchFamily="34" charset="-122"/>
                <a:cs typeface="GE SS Two Light" pitchFamily="34" charset="-120"/>
              </a:rPr>
              <a:t>سلسلة متدرجة من الأسئلة</a:t>
            </a:r>
            <a:endParaRPr lang="ar-SA" sz="4600" dirty="0"/>
          </a:p>
        </p:txBody>
      </p:sp>
      <p:sp>
        <p:nvSpPr>
          <p:cNvPr id="3" name="Text 1"/>
          <p:cNvSpPr/>
          <p:nvPr/>
        </p:nvSpPr>
        <p:spPr>
          <a:xfrm>
            <a:off x="22324" y="1792287"/>
            <a:ext cx="11537463" cy="352623"/>
          </a:xfrm>
          <a:prstGeom prst="rect">
            <a:avLst/>
          </a:prstGeom>
          <a:noFill/>
          <a:ln/>
        </p:spPr>
        <p:txBody>
          <a:bodyPr wrap="none" lIns="0" tIns="0" rIns="0" bIns="0" rtlCol="0" anchor="t"/>
          <a:lstStyle/>
          <a:p>
            <a:pPr marL="0" indent="0" algn="r" rtl="1">
              <a:lnSpc>
                <a:spcPct val="132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لا يشترط أن يستخدم الميسّر نوعًا واحدًا من الأسئلة؛ بل يبني سؤاله التالي على إجابة المتدرب.</a:t>
            </a:r>
            <a:endParaRPr lang="ar-SA" sz="1700" dirty="0"/>
          </a:p>
        </p:txBody>
      </p:sp>
      <p:pic>
        <p:nvPicPr>
          <p:cNvPr id="4" name="Image 0" descr="preencoded.png"/>
          <p:cNvPicPr>
            <a:picLocks noChangeAspect="1"/>
          </p:cNvPicPr>
          <p:nvPr/>
        </p:nvPicPr>
        <p:blipFill>
          <a:blip r:embed="rId3"/>
          <a:stretch>
            <a:fillRect/>
          </a:stretch>
        </p:blipFill>
        <p:spPr>
          <a:xfrm>
            <a:off x="631908" y="2390874"/>
            <a:ext cx="10927878" cy="2891631"/>
          </a:xfrm>
          <a:prstGeom prst="rect">
            <a:avLst/>
          </a:prstGeom>
        </p:spPr>
      </p:pic>
      <p:sp>
        <p:nvSpPr>
          <p:cNvPr id="5" name="Text 2"/>
          <p:cNvSpPr/>
          <p:nvPr/>
        </p:nvSpPr>
        <p:spPr>
          <a:xfrm>
            <a:off x="9064970" y="3368591"/>
            <a:ext cx="1651839" cy="311381"/>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سؤال مفتوح</a:t>
            </a:r>
            <a:endParaRPr lang="ar-SA" sz="1950" dirty="0"/>
          </a:p>
        </p:txBody>
      </p:sp>
      <p:sp>
        <p:nvSpPr>
          <p:cNvPr id="6" name="Text 3"/>
          <p:cNvSpPr/>
          <p:nvPr/>
        </p:nvSpPr>
        <p:spPr>
          <a:xfrm>
            <a:off x="9064970" y="3764103"/>
            <a:ext cx="1651839" cy="469290"/>
          </a:xfrm>
          <a:prstGeom prst="rect">
            <a:avLst/>
          </a:prstGeom>
          <a:noFill/>
          <a:ln/>
        </p:spPr>
        <p:txBody>
          <a:bodyPr wrap="square" lIns="0" tIns="0" rIns="0" bIns="0" rtlCol="0" anchor="t">
            <a:normAutofit/>
          </a:bodyPr>
          <a:lstStyle/>
          <a:p>
            <a:pPr marL="0" indent="0" algn="ctr" rtl="1">
              <a:lnSpc>
                <a:spcPct val="103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اطرح فكرة عامة لتحفيز النقاش</a:t>
            </a:r>
            <a:endParaRPr lang="ar-SA" sz="1450" dirty="0"/>
          </a:p>
        </p:txBody>
      </p:sp>
      <p:sp>
        <p:nvSpPr>
          <p:cNvPr id="7" name="Text 4"/>
          <p:cNvSpPr/>
          <p:nvPr/>
        </p:nvSpPr>
        <p:spPr>
          <a:xfrm>
            <a:off x="7172084" y="3128360"/>
            <a:ext cx="1651838" cy="622762"/>
          </a:xfrm>
          <a:prstGeom prst="rect">
            <a:avLst/>
          </a:prstGeom>
          <a:noFill/>
          <a:ln/>
        </p:spPr>
        <p:txBody>
          <a:bodyPr wrap="square" lIns="0" tIns="0" rIns="0" bIns="0" rtlCol="0" anchor="t">
            <a:normAutofit/>
          </a:bodyPr>
          <a:lstStyle/>
          <a:p>
            <a:pPr marL="0" indent="0" algn="ct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سؤال استكشافي</a:t>
            </a:r>
            <a:endParaRPr lang="ar-SA" sz="1950" dirty="0"/>
          </a:p>
        </p:txBody>
      </p:sp>
      <p:sp>
        <p:nvSpPr>
          <p:cNvPr id="8" name="Text 5"/>
          <p:cNvSpPr/>
          <p:nvPr/>
        </p:nvSpPr>
        <p:spPr>
          <a:xfrm>
            <a:off x="7172084" y="3835252"/>
            <a:ext cx="1651838" cy="469290"/>
          </a:xfrm>
          <a:prstGeom prst="rect">
            <a:avLst/>
          </a:prstGeom>
          <a:noFill/>
          <a:ln/>
        </p:spPr>
        <p:txBody>
          <a:bodyPr wrap="square" lIns="0" tIns="0" rIns="0" bIns="0" rtlCol="0" anchor="t">
            <a:normAutofit/>
          </a:bodyPr>
          <a:lstStyle/>
          <a:p>
            <a:pPr marL="0" indent="0" algn="ctr" rtl="1">
              <a:lnSpc>
                <a:spcPct val="103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استوضح تفاصيل أو أمثلة من المتدرب</a:t>
            </a:r>
            <a:endParaRPr lang="ar-SA" sz="1450" dirty="0"/>
          </a:p>
        </p:txBody>
      </p:sp>
      <p:sp>
        <p:nvSpPr>
          <p:cNvPr id="9" name="Text 6"/>
          <p:cNvSpPr/>
          <p:nvPr/>
        </p:nvSpPr>
        <p:spPr>
          <a:xfrm>
            <a:off x="5279197" y="3368591"/>
            <a:ext cx="1651839" cy="311381"/>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سؤال متابعة</a:t>
            </a:r>
            <a:endParaRPr lang="ar-SA" sz="1950" dirty="0"/>
          </a:p>
        </p:txBody>
      </p:sp>
      <p:sp>
        <p:nvSpPr>
          <p:cNvPr id="10" name="Text 7"/>
          <p:cNvSpPr/>
          <p:nvPr/>
        </p:nvSpPr>
        <p:spPr>
          <a:xfrm>
            <a:off x="5279197" y="3764103"/>
            <a:ext cx="1651839" cy="469290"/>
          </a:xfrm>
          <a:prstGeom prst="rect">
            <a:avLst/>
          </a:prstGeom>
          <a:noFill/>
          <a:ln/>
        </p:spPr>
        <p:txBody>
          <a:bodyPr wrap="square" lIns="0" tIns="0" rIns="0" bIns="0" rtlCol="0" anchor="t">
            <a:normAutofit/>
          </a:bodyPr>
          <a:lstStyle/>
          <a:p>
            <a:pPr marL="0" indent="0" algn="ctr" rtl="1">
              <a:lnSpc>
                <a:spcPct val="103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تابع إجابات سابقة لتوضيحها</a:t>
            </a:r>
            <a:endParaRPr lang="ar-SA" sz="1450" dirty="0"/>
          </a:p>
        </p:txBody>
      </p:sp>
      <p:sp>
        <p:nvSpPr>
          <p:cNvPr id="11" name="Text 8"/>
          <p:cNvSpPr/>
          <p:nvPr/>
        </p:nvSpPr>
        <p:spPr>
          <a:xfrm>
            <a:off x="3386311" y="3674385"/>
            <a:ext cx="1651839" cy="311381"/>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سؤال تعميق</a:t>
            </a:r>
            <a:endParaRPr lang="ar-SA" sz="1950" dirty="0"/>
          </a:p>
        </p:txBody>
      </p:sp>
      <p:sp>
        <p:nvSpPr>
          <p:cNvPr id="12" name="Text 9"/>
          <p:cNvSpPr/>
          <p:nvPr/>
        </p:nvSpPr>
        <p:spPr>
          <a:xfrm>
            <a:off x="3386311" y="4069897"/>
            <a:ext cx="1651839" cy="234645"/>
          </a:xfrm>
          <a:prstGeom prst="rect">
            <a:avLst/>
          </a:prstGeom>
          <a:noFill/>
          <a:ln/>
        </p:spPr>
        <p:txBody>
          <a:bodyPr wrap="none" lIns="0" tIns="0" rIns="0" bIns="0" rtlCol="0" anchor="t"/>
          <a:lstStyle/>
          <a:p>
            <a:pPr marL="0" indent="0" algn="ctr" rtl="1">
              <a:lnSpc>
                <a:spcPct val="103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اطلب سببًا أو تحليلًا أعمق</a:t>
            </a:r>
            <a:endParaRPr lang="ar-SA" sz="1450" dirty="0"/>
          </a:p>
        </p:txBody>
      </p:sp>
      <p:sp>
        <p:nvSpPr>
          <p:cNvPr id="13" name="Text 10"/>
          <p:cNvSpPr/>
          <p:nvPr/>
        </p:nvSpPr>
        <p:spPr>
          <a:xfrm>
            <a:off x="1482909" y="3368591"/>
            <a:ext cx="1651839" cy="622762"/>
          </a:xfrm>
          <a:prstGeom prst="rect">
            <a:avLst/>
          </a:prstGeom>
          <a:noFill/>
          <a:ln/>
        </p:spPr>
        <p:txBody>
          <a:bodyPr wrap="square" lIns="0" tIns="0" rIns="0" bIns="0" rtlCol="0" anchor="t">
            <a:normAutofit/>
          </a:bodyPr>
          <a:lstStyle/>
          <a:p>
            <a:pPr marL="0" indent="0" algn="ct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سؤال إعادة توجيه</a:t>
            </a:r>
            <a:endParaRPr lang="ar-SA" sz="1950" dirty="0"/>
          </a:p>
        </p:txBody>
      </p:sp>
      <p:sp>
        <p:nvSpPr>
          <p:cNvPr id="14" name="Text 11"/>
          <p:cNvSpPr/>
          <p:nvPr/>
        </p:nvSpPr>
        <p:spPr>
          <a:xfrm>
            <a:off x="1482909" y="4075484"/>
            <a:ext cx="1651839" cy="469290"/>
          </a:xfrm>
          <a:prstGeom prst="rect">
            <a:avLst/>
          </a:prstGeom>
          <a:noFill/>
          <a:ln/>
        </p:spPr>
        <p:txBody>
          <a:bodyPr wrap="square" lIns="0" tIns="0" rIns="0" bIns="0" rtlCol="0" anchor="t">
            <a:normAutofit/>
          </a:bodyPr>
          <a:lstStyle/>
          <a:p>
            <a:pPr marL="0" indent="0" algn="ctr" rtl="1">
              <a:lnSpc>
                <a:spcPct val="103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وجه السؤال نحو حل أو بديل</a:t>
            </a:r>
            <a:endParaRPr lang="ar-SA" sz="1450" dirty="0"/>
          </a:p>
        </p:txBody>
      </p:sp>
      <p:sp>
        <p:nvSpPr>
          <p:cNvPr id="15" name="Text 12"/>
          <p:cNvSpPr/>
          <p:nvPr/>
        </p:nvSpPr>
        <p:spPr>
          <a:xfrm>
            <a:off x="631908" y="5528469"/>
            <a:ext cx="10927878" cy="705247"/>
          </a:xfrm>
          <a:prstGeom prst="rect">
            <a:avLst/>
          </a:prstGeom>
          <a:noFill/>
          <a:ln/>
        </p:spPr>
        <p:txBody>
          <a:bodyPr wrap="square" lIns="0" tIns="0" rIns="0" bIns="0" rtlCol="0" anchor="t">
            <a:normAutofit/>
          </a:bodyPr>
          <a:lstStyle/>
          <a:p>
            <a:pPr marL="0" indent="0" algn="r" rtl="1">
              <a:lnSpc>
                <a:spcPct val="132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مثال: "كيف يمكن زيادة مشاركة المتدربين؟" ← "ماذا تقصد بزيادة المشاركة؟" ← "هل سبق أن جربت ذلك؟" ← "ما السبب الذي جعل هذه الطريقة فعّالة؟" ← "هل لدى أحد تجربة مختلفة؟"</a:t>
            </a:r>
            <a:endParaRPr lang="ar-SA" sz="17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631908" y="1558230"/>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مهارات الميسّر عند طرح الأسئلة</a:t>
            </a:r>
            <a:endParaRPr lang="ar-SA" sz="4650" dirty="0"/>
          </a:p>
        </p:txBody>
      </p:sp>
      <p:sp>
        <p:nvSpPr>
          <p:cNvPr id="3" name="Shape 1"/>
          <p:cNvSpPr/>
          <p:nvPr/>
        </p:nvSpPr>
        <p:spPr>
          <a:xfrm>
            <a:off x="11446978" y="2871887"/>
            <a:ext cx="112809" cy="112812"/>
          </a:xfrm>
          <a:prstGeom prst="ellipse">
            <a:avLst/>
          </a:prstGeom>
          <a:solidFill>
            <a:srgbClr val="00AEEF"/>
          </a:solidFill>
          <a:ln/>
        </p:spPr>
      </p:sp>
      <p:sp>
        <p:nvSpPr>
          <p:cNvPr id="4" name="Text 2"/>
          <p:cNvSpPr/>
          <p:nvPr/>
        </p:nvSpPr>
        <p:spPr>
          <a:xfrm>
            <a:off x="6236933" y="2751931"/>
            <a:ext cx="4984427"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اطرح سؤالًا واحدًا في كل مرة</a:t>
            </a:r>
            <a:endParaRPr lang="ar-SA" sz="2300" dirty="0"/>
          </a:p>
        </p:txBody>
      </p:sp>
      <p:sp>
        <p:nvSpPr>
          <p:cNvPr id="5" name="Text 3"/>
          <p:cNvSpPr/>
          <p:nvPr/>
        </p:nvSpPr>
        <p:spPr>
          <a:xfrm>
            <a:off x="6236933" y="3133129"/>
            <a:ext cx="4984427"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وجّه السؤال إلى المجموعة قبل اختيار أحد المشاركين للإجابة.</a:t>
            </a:r>
            <a:endParaRPr lang="ar-SA" sz="1750" dirty="0"/>
          </a:p>
        </p:txBody>
      </p:sp>
      <p:sp>
        <p:nvSpPr>
          <p:cNvPr id="6" name="Shape 4"/>
          <p:cNvSpPr/>
          <p:nvPr/>
        </p:nvSpPr>
        <p:spPr>
          <a:xfrm>
            <a:off x="5842052" y="2871887"/>
            <a:ext cx="112809" cy="112812"/>
          </a:xfrm>
          <a:prstGeom prst="ellipse">
            <a:avLst/>
          </a:prstGeom>
          <a:solidFill>
            <a:srgbClr val="00AEEF"/>
          </a:solidFill>
          <a:ln/>
        </p:spPr>
      </p:sp>
      <p:sp>
        <p:nvSpPr>
          <p:cNvPr id="7" name="Text 5"/>
          <p:cNvSpPr/>
          <p:nvPr/>
        </p:nvSpPr>
        <p:spPr>
          <a:xfrm>
            <a:off x="631908" y="2751931"/>
            <a:ext cx="498452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امنح وقتًا للتفكير</a:t>
            </a:r>
            <a:endParaRPr lang="ar-SA" sz="2300" dirty="0"/>
          </a:p>
        </p:txBody>
      </p:sp>
      <p:sp>
        <p:nvSpPr>
          <p:cNvPr id="8" name="Text 6"/>
          <p:cNvSpPr/>
          <p:nvPr/>
        </p:nvSpPr>
        <p:spPr>
          <a:xfrm>
            <a:off x="631908" y="3142841"/>
            <a:ext cx="4984526"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لا تنتقل إلى سؤال آخر قبل أن يتاح للمتدربين وقت كافٍ للتفكير.</a:t>
            </a:r>
            <a:endParaRPr lang="ar-SA" sz="1750" dirty="0"/>
          </a:p>
        </p:txBody>
      </p:sp>
      <p:sp>
        <p:nvSpPr>
          <p:cNvPr id="9" name="Shape 7"/>
          <p:cNvSpPr/>
          <p:nvPr/>
        </p:nvSpPr>
        <p:spPr>
          <a:xfrm>
            <a:off x="11446978" y="4190901"/>
            <a:ext cx="112809" cy="112812"/>
          </a:xfrm>
          <a:prstGeom prst="ellipse">
            <a:avLst/>
          </a:prstGeom>
          <a:solidFill>
            <a:srgbClr val="00AEEF"/>
          </a:solidFill>
          <a:ln/>
        </p:spPr>
      </p:sp>
      <p:sp>
        <p:nvSpPr>
          <p:cNvPr id="10" name="Text 8"/>
          <p:cNvSpPr/>
          <p:nvPr/>
        </p:nvSpPr>
        <p:spPr>
          <a:xfrm>
            <a:off x="6236933" y="4070945"/>
            <a:ext cx="4984427"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استمع إلى الإجابة كاملة</a:t>
            </a:r>
            <a:endParaRPr lang="ar-SA" sz="2300" dirty="0"/>
          </a:p>
        </p:txBody>
      </p:sp>
      <p:sp>
        <p:nvSpPr>
          <p:cNvPr id="11" name="Text 9"/>
          <p:cNvSpPr/>
          <p:nvPr/>
        </p:nvSpPr>
        <p:spPr>
          <a:xfrm>
            <a:off x="6236933" y="4442122"/>
            <a:ext cx="4984427"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ابنِ أسئلة المتابعة والتعميق على ما يقوله المتدرب فعلًا.</a:t>
            </a:r>
            <a:endParaRPr lang="ar-SA" sz="1750" dirty="0"/>
          </a:p>
        </p:txBody>
      </p:sp>
      <p:sp>
        <p:nvSpPr>
          <p:cNvPr id="12" name="Shape 10"/>
          <p:cNvSpPr/>
          <p:nvPr/>
        </p:nvSpPr>
        <p:spPr>
          <a:xfrm>
            <a:off x="5842052" y="4190901"/>
            <a:ext cx="112809" cy="112812"/>
          </a:xfrm>
          <a:prstGeom prst="ellipse">
            <a:avLst/>
          </a:prstGeom>
          <a:solidFill>
            <a:srgbClr val="00AEEF"/>
          </a:solidFill>
          <a:ln/>
        </p:spPr>
      </p:sp>
      <p:sp>
        <p:nvSpPr>
          <p:cNvPr id="13" name="Text 11"/>
          <p:cNvSpPr/>
          <p:nvPr/>
        </p:nvSpPr>
        <p:spPr>
          <a:xfrm>
            <a:off x="631908" y="4070945"/>
            <a:ext cx="498452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وازن بين أنواع الأسئلة</a:t>
            </a:r>
            <a:endParaRPr lang="ar-SA" sz="2300" dirty="0"/>
          </a:p>
        </p:txBody>
      </p:sp>
      <p:sp>
        <p:nvSpPr>
          <p:cNvPr id="14" name="Text 12"/>
          <p:cNvSpPr/>
          <p:nvPr/>
        </p:nvSpPr>
        <p:spPr>
          <a:xfrm>
            <a:off x="631908" y="4429650"/>
            <a:ext cx="4984526"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وازن بين الأسئلة التي تستدعي المعرفة والأسئلة التي تتطلب التفسير والتحليل والتطبيق.</a:t>
            </a:r>
            <a:endParaRPr lang="ar-SA" sz="1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8976" y="780554"/>
            <a:ext cx="3531107" cy="5296793"/>
          </a:xfrm>
          <a:prstGeom prst="rect">
            <a:avLst/>
          </a:prstGeom>
        </p:spPr>
      </p:pic>
      <p:sp>
        <p:nvSpPr>
          <p:cNvPr id="4" name="Text 0"/>
          <p:cNvSpPr/>
          <p:nvPr/>
        </p:nvSpPr>
        <p:spPr>
          <a:xfrm>
            <a:off x="5203794" y="1044873"/>
            <a:ext cx="6355993"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أخطاء ينبغي تجنبها عند طرح الأسئلة</a:t>
            </a:r>
            <a:endParaRPr lang="ar-SA" sz="3250" dirty="0"/>
          </a:p>
        </p:txBody>
      </p:sp>
      <p:sp>
        <p:nvSpPr>
          <p:cNvPr id="5" name="Shape 1"/>
          <p:cNvSpPr/>
          <p:nvPr/>
        </p:nvSpPr>
        <p:spPr>
          <a:xfrm>
            <a:off x="5203794" y="1730276"/>
            <a:ext cx="6355993" cy="588367"/>
          </a:xfrm>
          <a:prstGeom prst="roundRect">
            <a:avLst>
              <a:gd name="adj" fmla="val 40276"/>
            </a:avLst>
          </a:prstGeom>
          <a:solidFill>
            <a:srgbClr val="00AEEF"/>
          </a:solidFill>
          <a:ln w="6350">
            <a:solidFill>
              <a:srgbClr val="0094D5"/>
            </a:solidFill>
            <a:prstDash val="solid"/>
          </a:ln>
        </p:spPr>
      </p:sp>
      <p:sp>
        <p:nvSpPr>
          <p:cNvPr id="6" name="Text 2"/>
          <p:cNvSpPr/>
          <p:nvPr/>
        </p:nvSpPr>
        <p:spPr>
          <a:xfrm>
            <a:off x="5368096" y="1894582"/>
            <a:ext cx="6027388"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طرح عدة أسئلة دفعة واحدة</a:t>
            </a:r>
            <a:endParaRPr lang="ar-SA" sz="2000" dirty="0">
              <a:solidFill>
                <a:schemeClr val="bg1"/>
              </a:solidFill>
            </a:endParaRPr>
          </a:p>
        </p:txBody>
      </p:sp>
      <p:sp>
        <p:nvSpPr>
          <p:cNvPr id="7" name="Shape 3"/>
          <p:cNvSpPr/>
          <p:nvPr/>
        </p:nvSpPr>
        <p:spPr>
          <a:xfrm>
            <a:off x="5203794" y="2429173"/>
            <a:ext cx="6355993" cy="588367"/>
          </a:xfrm>
          <a:prstGeom prst="roundRect">
            <a:avLst>
              <a:gd name="adj" fmla="val 40276"/>
            </a:avLst>
          </a:prstGeom>
          <a:solidFill>
            <a:srgbClr val="00AEEF"/>
          </a:solidFill>
          <a:ln w="6350">
            <a:solidFill>
              <a:srgbClr val="0094D5"/>
            </a:solidFill>
            <a:prstDash val="solid"/>
          </a:ln>
        </p:spPr>
      </p:sp>
      <p:sp>
        <p:nvSpPr>
          <p:cNvPr id="8" name="Text 4"/>
          <p:cNvSpPr/>
          <p:nvPr/>
        </p:nvSpPr>
        <p:spPr>
          <a:xfrm>
            <a:off x="5368096" y="2593479"/>
            <a:ext cx="6027388"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الإجابة عن السؤال بنفسه</a:t>
            </a:r>
            <a:endParaRPr lang="ar-SA" sz="2000" dirty="0">
              <a:solidFill>
                <a:schemeClr val="bg1"/>
              </a:solidFill>
            </a:endParaRPr>
          </a:p>
        </p:txBody>
      </p:sp>
      <p:sp>
        <p:nvSpPr>
          <p:cNvPr id="9" name="Shape 5"/>
          <p:cNvSpPr/>
          <p:nvPr/>
        </p:nvSpPr>
        <p:spPr>
          <a:xfrm>
            <a:off x="5203794" y="3128070"/>
            <a:ext cx="6355993" cy="588367"/>
          </a:xfrm>
          <a:prstGeom prst="roundRect">
            <a:avLst>
              <a:gd name="adj" fmla="val 40276"/>
            </a:avLst>
          </a:prstGeom>
          <a:solidFill>
            <a:srgbClr val="00AEEF"/>
          </a:solidFill>
          <a:ln w="6350">
            <a:solidFill>
              <a:srgbClr val="0094D5"/>
            </a:solidFill>
            <a:prstDash val="solid"/>
          </a:ln>
        </p:spPr>
      </p:sp>
      <p:sp>
        <p:nvSpPr>
          <p:cNvPr id="10" name="Text 6"/>
          <p:cNvSpPr/>
          <p:nvPr/>
        </p:nvSpPr>
        <p:spPr>
          <a:xfrm>
            <a:off x="5368096" y="3292376"/>
            <a:ext cx="6027388"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 الانتقال إلى سؤال جديد دون الاستفادة من إجابة المتدرب.</a:t>
            </a:r>
            <a:endParaRPr lang="ar-SA" sz="2000" dirty="0">
              <a:solidFill>
                <a:schemeClr val="bg1"/>
              </a:solidFill>
            </a:endParaRPr>
          </a:p>
        </p:txBody>
      </p:sp>
      <p:sp>
        <p:nvSpPr>
          <p:cNvPr id="11" name="Shape 7"/>
          <p:cNvSpPr/>
          <p:nvPr/>
        </p:nvSpPr>
        <p:spPr>
          <a:xfrm>
            <a:off x="5203794" y="3826966"/>
            <a:ext cx="6355993" cy="588367"/>
          </a:xfrm>
          <a:prstGeom prst="roundRect">
            <a:avLst>
              <a:gd name="adj" fmla="val 40276"/>
            </a:avLst>
          </a:prstGeom>
          <a:solidFill>
            <a:srgbClr val="00AEEF"/>
          </a:solidFill>
          <a:ln w="6350">
            <a:solidFill>
              <a:srgbClr val="0094D5"/>
            </a:solidFill>
            <a:prstDash val="solid"/>
          </a:ln>
        </p:spPr>
      </p:sp>
      <p:sp>
        <p:nvSpPr>
          <p:cNvPr id="12" name="Text 8"/>
          <p:cNvSpPr/>
          <p:nvPr/>
        </p:nvSpPr>
        <p:spPr>
          <a:xfrm>
            <a:off x="5368096" y="3991273"/>
            <a:ext cx="6027388"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 الاكتفاء بالأسئلة التي تتطلب التذكر أو الإجابات القصيرة.</a:t>
            </a:r>
            <a:endParaRPr lang="ar-SA" sz="2000" dirty="0">
              <a:solidFill>
                <a:schemeClr val="bg1"/>
              </a:solidFill>
            </a:endParaRPr>
          </a:p>
        </p:txBody>
      </p:sp>
      <p:sp>
        <p:nvSpPr>
          <p:cNvPr id="13" name="Shape 9"/>
          <p:cNvSpPr/>
          <p:nvPr/>
        </p:nvSpPr>
        <p:spPr>
          <a:xfrm>
            <a:off x="5203794" y="4525863"/>
            <a:ext cx="6355993" cy="588367"/>
          </a:xfrm>
          <a:prstGeom prst="roundRect">
            <a:avLst>
              <a:gd name="adj" fmla="val 40276"/>
            </a:avLst>
          </a:prstGeom>
          <a:solidFill>
            <a:srgbClr val="00AEEF"/>
          </a:solidFill>
          <a:ln w="6350">
            <a:solidFill>
              <a:srgbClr val="0094D5"/>
            </a:solidFill>
            <a:prstDash val="solid"/>
          </a:ln>
        </p:spPr>
      </p:sp>
      <p:sp>
        <p:nvSpPr>
          <p:cNvPr id="14" name="Text 10"/>
          <p:cNvSpPr/>
          <p:nvPr/>
        </p:nvSpPr>
        <p:spPr>
          <a:xfrm>
            <a:off x="5368096" y="4690170"/>
            <a:ext cx="6027388"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استخدام أسئلة غامضة أو طويلة.</a:t>
            </a:r>
            <a:endParaRPr lang="ar-SA" sz="2000" dirty="0">
              <a:solidFill>
                <a:schemeClr val="bg1"/>
              </a:solidFill>
            </a:endParaRPr>
          </a:p>
        </p:txBody>
      </p:sp>
      <p:sp>
        <p:nvSpPr>
          <p:cNvPr id="15" name="Shape 11"/>
          <p:cNvSpPr/>
          <p:nvPr/>
        </p:nvSpPr>
        <p:spPr>
          <a:xfrm>
            <a:off x="5203794" y="5224760"/>
            <a:ext cx="6355993" cy="588367"/>
          </a:xfrm>
          <a:prstGeom prst="roundRect">
            <a:avLst>
              <a:gd name="adj" fmla="val 40276"/>
            </a:avLst>
          </a:prstGeom>
          <a:solidFill>
            <a:srgbClr val="00AEEF"/>
          </a:solidFill>
          <a:ln w="6350">
            <a:solidFill>
              <a:srgbClr val="0094D5"/>
            </a:solidFill>
            <a:prstDash val="solid"/>
          </a:ln>
        </p:spPr>
      </p:sp>
      <p:sp>
        <p:nvSpPr>
          <p:cNvPr id="16" name="Text 12"/>
          <p:cNvSpPr/>
          <p:nvPr/>
        </p:nvSpPr>
        <p:spPr>
          <a:xfrm>
            <a:off x="5368096" y="5389066"/>
            <a:ext cx="6027388"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 توجيه معظم الأسئلة إلى المشاركين الأكثر تفاعلًا فقط.</a:t>
            </a:r>
            <a:endParaRPr lang="ar-SA" sz="2000"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10890374" y="1388170"/>
            <a:ext cx="669412" cy="342999"/>
          </a:xfrm>
          <a:prstGeom prst="roundRect">
            <a:avLst>
              <a:gd name="adj" fmla="val 49999"/>
            </a:avLst>
          </a:prstGeom>
          <a:solidFill>
            <a:srgbClr val="D4E9F7"/>
          </a:solidFill>
          <a:ln/>
        </p:spPr>
      </p:sp>
      <p:sp>
        <p:nvSpPr>
          <p:cNvPr id="3" name="Text 1"/>
          <p:cNvSpPr/>
          <p:nvPr/>
        </p:nvSpPr>
        <p:spPr>
          <a:xfrm>
            <a:off x="10416121" y="1455837"/>
            <a:ext cx="1008335"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خلاصة</a:t>
            </a:r>
            <a:endParaRPr lang="ar-SA" sz="1400" dirty="0"/>
          </a:p>
        </p:txBody>
      </p:sp>
      <p:sp>
        <p:nvSpPr>
          <p:cNvPr id="4" name="Text 2"/>
          <p:cNvSpPr/>
          <p:nvPr/>
        </p:nvSpPr>
        <p:spPr>
          <a:xfrm>
            <a:off x="631908" y="182135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خلاصة: طرح الأسئلة الفعّال</a:t>
            </a:r>
            <a:endParaRPr lang="ar-SA" sz="4650" dirty="0"/>
          </a:p>
        </p:txBody>
      </p:sp>
      <p:sp>
        <p:nvSpPr>
          <p:cNvPr id="5" name="Text 3"/>
          <p:cNvSpPr/>
          <p:nvPr/>
        </p:nvSpPr>
        <p:spPr>
          <a:xfrm>
            <a:off x="631908" y="3156148"/>
            <a:ext cx="10589352" cy="1083469"/>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يستخدم الميسّر الأسئلة الفعّالة ليس فقط للحصول على إجابات، وإنما لتحفيز المتدربين على التفكير والتعبير عن خبراتهم وتحليل الأفكار وبناء المعرفة بصورة تشاركية. ويشمل ذلك استخدام الأسئلة المفتوحة والاستكشافية وأسئلة المتابعة والتعميق وإعادة التوجيه بصورة متكاملة، مع منح المتدربين وقتًا للتفكير والاستماع إلى إجاباتهم والبناء عليها.</a:t>
            </a:r>
            <a:endParaRPr lang="ar-SA" sz="1750" dirty="0"/>
          </a:p>
        </p:txBody>
      </p:sp>
      <p:sp>
        <p:nvSpPr>
          <p:cNvPr id="6" name="Shape 4"/>
          <p:cNvSpPr/>
          <p:nvPr/>
        </p:nvSpPr>
        <p:spPr>
          <a:xfrm>
            <a:off x="11534387" y="2902248"/>
            <a:ext cx="25399" cy="1591270"/>
          </a:xfrm>
          <a:prstGeom prst="roundRect">
            <a:avLst>
              <a:gd name="adj" fmla="val 50001"/>
            </a:avLst>
          </a:prstGeom>
          <a:solidFill>
            <a:srgbClr val="75BAE6"/>
          </a:solidFill>
          <a:ln/>
        </p:spPr>
      </p:sp>
      <p:sp>
        <p:nvSpPr>
          <p:cNvPr id="7" name="Text 5"/>
          <p:cNvSpPr/>
          <p:nvPr/>
        </p:nvSpPr>
        <p:spPr>
          <a:xfrm>
            <a:off x="631908" y="4747419"/>
            <a:ext cx="10927878" cy="722313"/>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كلما كان الميسّر قادرًا على اختيار السؤال المناسب في الوقت المناسب، والبناء على إجابة المتدرب، وتوسيع المشاركة داخل المجموعة، أصبح الحوار أكثر ارتباطًا بأهداف التعلم وأكثر قدرة على تحويل خبرات المتدربين إلى فرص للتعلم.</a:t>
            </a:r>
            <a:endParaRPr lang="ar-SA" sz="1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233289"/>
            <a:ext cx="6355993" cy="2969419"/>
          </a:xfrm>
          <a:prstGeom prst="rect">
            <a:avLst/>
          </a:prstGeom>
          <a:noFill/>
          <a:ln/>
        </p:spPr>
        <p:txBody>
          <a:bodyPr wrap="square" lIns="0" tIns="0" rIns="0" bIns="0" rtlCol="0" anchor="t">
            <a:normAutofit/>
          </a:bodyPr>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الجزء الثالث : إدارة ديناميكيات المجموعة والتعامل مع المواقف الصعبة</a:t>
            </a:r>
            <a:endParaRPr lang="ar-SA" sz="4650" dirty="0"/>
          </a:p>
        </p:txBody>
      </p:sp>
      <p:sp>
        <p:nvSpPr>
          <p:cNvPr id="5" name="Text 1"/>
          <p:cNvSpPr/>
          <p:nvPr/>
        </p:nvSpPr>
        <p:spPr>
          <a:xfrm>
            <a:off x="5203794" y="4541242"/>
            <a:ext cx="6355993" cy="1083469"/>
          </a:xfrm>
          <a:prstGeom prst="rect">
            <a:avLst/>
          </a:prstGeom>
          <a:noFill/>
          <a:ln/>
        </p:spPr>
        <p:txBody>
          <a:bodyPr wrap="square" lIns="0" tIns="0" rIns="0" bIns="0" rtlCol="0" anchor="t">
            <a:no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تُعد إدارة ديناميكيات المجموعة من المهارات الأساسية للميسّر، لأن نجاح الجلسة لا يعتمد فقط على جودة المحتوى، بل يتأثر أيضًا بكيفية تفاعل المشاركين مع بعضهم ومع الميسّر.</a:t>
            </a:r>
            <a:endParaRPr lang="ar-SA"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1633" y="800795"/>
            <a:ext cx="3504120" cy="5256312"/>
          </a:xfrm>
          <a:prstGeom prst="rect">
            <a:avLst/>
          </a:prstGeom>
        </p:spPr>
      </p:pic>
      <p:sp>
        <p:nvSpPr>
          <p:cNvPr id="4" name="Shape 0"/>
          <p:cNvSpPr/>
          <p:nvPr/>
        </p:nvSpPr>
        <p:spPr>
          <a:xfrm>
            <a:off x="5989190" y="788095"/>
            <a:ext cx="998711" cy="291604"/>
          </a:xfrm>
          <a:prstGeom prst="roundRect">
            <a:avLst>
              <a:gd name="adj" fmla="val 49999"/>
            </a:avLst>
          </a:prstGeom>
          <a:solidFill>
            <a:srgbClr val="D4E9F7"/>
          </a:solidFill>
          <a:ln/>
        </p:spPr>
      </p:sp>
      <p:sp>
        <p:nvSpPr>
          <p:cNvPr id="5" name="Text 1"/>
          <p:cNvSpPr/>
          <p:nvPr/>
        </p:nvSpPr>
        <p:spPr>
          <a:xfrm>
            <a:off x="5494696" y="845641"/>
            <a:ext cx="1378114"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الزمن: 75 دقيقة</a:t>
            </a:r>
            <a:endParaRPr lang="ar-SA" sz="1200" dirty="0"/>
          </a:p>
        </p:txBody>
      </p:sp>
      <p:sp>
        <p:nvSpPr>
          <p:cNvPr id="6" name="Shape 2"/>
          <p:cNvSpPr/>
          <p:nvPr/>
        </p:nvSpPr>
        <p:spPr>
          <a:xfrm>
            <a:off x="5271559" y="788095"/>
            <a:ext cx="621788" cy="291604"/>
          </a:xfrm>
          <a:prstGeom prst="roundRect">
            <a:avLst>
              <a:gd name="adj" fmla="val 49999"/>
            </a:avLst>
          </a:prstGeom>
          <a:noFill/>
          <a:ln w="6350">
            <a:solidFill>
              <a:srgbClr val="75BAE6"/>
            </a:solidFill>
            <a:prstDash val="solid"/>
          </a:ln>
        </p:spPr>
      </p:sp>
      <p:sp>
        <p:nvSpPr>
          <p:cNvPr id="7" name="Text 3"/>
          <p:cNvSpPr/>
          <p:nvPr/>
        </p:nvSpPr>
        <p:spPr>
          <a:xfrm>
            <a:off x="4777065" y="845641"/>
            <a:ext cx="1001191"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75BAE6"/>
                </a:solidFill>
                <a:latin typeface="WinSoft Pro Medium" pitchFamily="34" charset="0"/>
                <a:ea typeface="WinSoft Pro Medium" pitchFamily="34" charset="-122"/>
                <a:cs typeface="WinSoft Pro Medium" pitchFamily="34" charset="-120"/>
              </a:rPr>
              <a:t>نشاط 4</a:t>
            </a:r>
            <a:endParaRPr lang="ar-SA" sz="1200" dirty="0"/>
          </a:p>
        </p:txBody>
      </p:sp>
      <p:sp>
        <p:nvSpPr>
          <p:cNvPr id="8" name="Text 4"/>
          <p:cNvSpPr/>
          <p:nvPr/>
        </p:nvSpPr>
        <p:spPr>
          <a:xfrm>
            <a:off x="631908" y="1144885"/>
            <a:ext cx="6355993" cy="1262063"/>
          </a:xfrm>
          <a:prstGeom prst="rect">
            <a:avLst/>
          </a:prstGeom>
          <a:noFill/>
          <a:ln/>
        </p:spPr>
        <p:txBody>
          <a:bodyPr wrap="square" lIns="0" tIns="0" rIns="0" bIns="0" rtlCol="0" anchor="t">
            <a:normAutofit/>
          </a:bodyPr>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عندما لا تسير الجلسة كما خُطِّط لها</a:t>
            </a:r>
            <a:endParaRPr lang="ar-SA" sz="3950" dirty="0"/>
          </a:p>
        </p:txBody>
      </p:sp>
      <p:sp>
        <p:nvSpPr>
          <p:cNvPr id="9" name="Text 5"/>
          <p:cNvSpPr/>
          <p:nvPr/>
        </p:nvSpPr>
        <p:spPr>
          <a:xfrm>
            <a:off x="631908" y="2472134"/>
            <a:ext cx="6355993" cy="378619"/>
          </a:xfrm>
          <a:prstGeom prst="rect">
            <a:avLst/>
          </a:prstGeom>
          <a:noFill/>
          <a:ln/>
        </p:spPr>
        <p:txBody>
          <a:bodyPr wrap="none" lIns="0" tIns="0" rIns="0" bIns="0" rtlCol="0" anchor="t"/>
          <a:lstStyle/>
          <a:p>
            <a:pPr marL="0" indent="0" algn="r" rtl="1">
              <a:lnSpc>
                <a:spcPct val="104000"/>
              </a:lnSpc>
              <a:buNone/>
            </a:pPr>
            <a:r>
              <a:rPr lang="ar-SA" altLang="en-US" sz="2350" dirty="0">
                <a:solidFill>
                  <a:srgbClr val="2E3C4E"/>
                </a:solidFill>
                <a:latin typeface="GE SS Two Light" pitchFamily="34" charset="0"/>
                <a:ea typeface="GE SS Two Light" pitchFamily="34" charset="-122"/>
                <a:cs typeface="GE SS Two Light" pitchFamily="34" charset="-120"/>
              </a:rPr>
              <a:t>الهدف من النشاط</a:t>
            </a:r>
            <a:endParaRPr lang="ar-SA" sz="2350" dirty="0"/>
          </a:p>
        </p:txBody>
      </p:sp>
      <p:sp>
        <p:nvSpPr>
          <p:cNvPr id="10" name="Text 6"/>
          <p:cNvSpPr/>
          <p:nvPr/>
        </p:nvSpPr>
        <p:spPr>
          <a:xfrm>
            <a:off x="631908" y="3095327"/>
            <a:ext cx="6355993"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في هذا النشاط، ستتعامل مع موقف تدريبي مركّب يشبه المواقف التي قد تواجهها أثناء تنفيذ جلسة تدريبية فعلية.</a:t>
            </a:r>
            <a:endParaRPr lang="ar-SA" sz="1500" dirty="0"/>
          </a:p>
        </p:txBody>
      </p:sp>
      <p:sp>
        <p:nvSpPr>
          <p:cNvPr id="11" name="Text 7"/>
          <p:cNvSpPr/>
          <p:nvPr/>
        </p:nvSpPr>
        <p:spPr>
          <a:xfrm>
            <a:off x="631908" y="4029571"/>
            <a:ext cx="6068265"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المطلوب منك ليس تحديد "الإجابة الصحيحة"، وإنما تحليل الموقف، وتحديد الأولويات، واتخاذ قرارات تيسيرية مبررة.</a:t>
            </a:r>
            <a:endParaRPr lang="ar-SA" sz="1500" dirty="0"/>
          </a:p>
        </p:txBody>
      </p:sp>
      <p:sp>
        <p:nvSpPr>
          <p:cNvPr id="12" name="Shape 8"/>
          <p:cNvSpPr/>
          <p:nvPr/>
        </p:nvSpPr>
        <p:spPr>
          <a:xfrm>
            <a:off x="6962502" y="3846215"/>
            <a:ext cx="25399" cy="934244"/>
          </a:xfrm>
          <a:prstGeom prst="roundRect">
            <a:avLst>
              <a:gd name="adj" fmla="val 50001"/>
            </a:avLst>
          </a:prstGeom>
          <a:solidFill>
            <a:srgbClr val="75BAE6"/>
          </a:solidFill>
          <a:ln/>
        </p:spPr>
      </p:sp>
      <p:sp>
        <p:nvSpPr>
          <p:cNvPr id="13" name="Shape 9"/>
          <p:cNvSpPr/>
          <p:nvPr/>
        </p:nvSpPr>
        <p:spPr>
          <a:xfrm>
            <a:off x="631908" y="4963815"/>
            <a:ext cx="6355993" cy="1106091"/>
          </a:xfrm>
          <a:prstGeom prst="roundRect">
            <a:avLst>
              <a:gd name="adj" fmla="val 26015"/>
            </a:avLst>
          </a:prstGeom>
          <a:solidFill>
            <a:srgbClr val="00AEEF"/>
          </a:solidFill>
          <a:ln w="6350">
            <a:solidFill>
              <a:srgbClr val="0094D5"/>
            </a:solidFill>
            <a:prstDash val="solid"/>
          </a:ln>
        </p:spPr>
      </p:sp>
      <p:sp>
        <p:nvSpPr>
          <p:cNvPr id="14" name="Text 10"/>
          <p:cNvSpPr/>
          <p:nvPr/>
        </p:nvSpPr>
        <p:spPr>
          <a:xfrm>
            <a:off x="830043" y="5161955"/>
            <a:ext cx="5959723" cy="3282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Noto Color Emoji" pitchFamily="34" charset="0"/>
                <a:ea typeface="Noto Color Emoji" pitchFamily="34" charset="-122"/>
                <a:cs typeface="Noto Color Emoji" pitchFamily="34" charset="-120"/>
              </a:rPr>
              <a:t>📖</a:t>
            </a:r>
            <a:r>
              <a:rPr lang="ar-SA" altLang="en-US" sz="1950" dirty="0">
                <a:solidFill>
                  <a:schemeClr val="bg1"/>
                </a:solidFill>
                <a:latin typeface="GE SS Two Light" pitchFamily="34" charset="0"/>
                <a:ea typeface="GE SS Two Light" pitchFamily="34" charset="-122"/>
                <a:cs typeface="GE SS Two Light" pitchFamily="34" charset="-120"/>
              </a:rPr>
              <a:t> تعليمات</a:t>
            </a:r>
            <a:endParaRPr lang="ar-SA" sz="1950" dirty="0">
              <a:solidFill>
                <a:schemeClr val="bg1"/>
              </a:solidFill>
            </a:endParaRPr>
          </a:p>
        </p:txBody>
      </p:sp>
      <p:sp>
        <p:nvSpPr>
          <p:cNvPr id="15" name="Text 11"/>
          <p:cNvSpPr/>
          <p:nvPr/>
        </p:nvSpPr>
        <p:spPr>
          <a:xfrm>
            <a:off x="830043" y="5588000"/>
            <a:ext cx="595972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اقرأ الموقف التالي كما لو أنك المدرب المسؤول عن الجلسة.</a:t>
            </a:r>
            <a:endParaRPr lang="ar-SA" sz="1500" dirty="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11019554" y="795933"/>
            <a:ext cx="540233" cy="257076"/>
          </a:xfrm>
          <a:prstGeom prst="roundRect">
            <a:avLst>
              <a:gd name="adj" fmla="val 49999"/>
            </a:avLst>
          </a:prstGeom>
          <a:solidFill>
            <a:srgbClr val="D4E9F7"/>
          </a:solidFill>
          <a:ln/>
        </p:spPr>
      </p:sp>
      <p:sp>
        <p:nvSpPr>
          <p:cNvPr id="3" name="Text 1"/>
          <p:cNvSpPr/>
          <p:nvPr/>
        </p:nvSpPr>
        <p:spPr>
          <a:xfrm>
            <a:off x="10511468" y="846634"/>
            <a:ext cx="946821"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الموقف</a:t>
            </a:r>
            <a:endParaRPr lang="ar-SA" sz="1050" dirty="0"/>
          </a:p>
        </p:txBody>
      </p:sp>
      <p:sp>
        <p:nvSpPr>
          <p:cNvPr id="4" name="Shape 2"/>
          <p:cNvSpPr/>
          <p:nvPr/>
        </p:nvSpPr>
        <p:spPr>
          <a:xfrm>
            <a:off x="10386356" y="795933"/>
            <a:ext cx="548567" cy="257076"/>
          </a:xfrm>
          <a:prstGeom prst="roundRect">
            <a:avLst>
              <a:gd name="adj" fmla="val 49999"/>
            </a:avLst>
          </a:prstGeom>
          <a:noFill/>
          <a:ln w="6350">
            <a:solidFill>
              <a:srgbClr val="75BAE6"/>
            </a:solidFill>
            <a:prstDash val="solid"/>
          </a:ln>
        </p:spPr>
      </p:sp>
      <p:sp>
        <p:nvSpPr>
          <p:cNvPr id="5" name="Text 3"/>
          <p:cNvSpPr/>
          <p:nvPr/>
        </p:nvSpPr>
        <p:spPr>
          <a:xfrm>
            <a:off x="9878269" y="846634"/>
            <a:ext cx="955155"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75BAE6"/>
                </a:solidFill>
                <a:latin typeface="WinSoft Pro Medium" pitchFamily="34" charset="0"/>
                <a:ea typeface="WinSoft Pro Medium" pitchFamily="34" charset="-122"/>
                <a:cs typeface="WinSoft Pro Medium" pitchFamily="34" charset="-120"/>
              </a:rPr>
              <a:t>نشاط 4</a:t>
            </a:r>
            <a:endParaRPr lang="ar-SA" sz="1050" dirty="0"/>
          </a:p>
        </p:txBody>
      </p:sp>
      <p:sp>
        <p:nvSpPr>
          <p:cNvPr id="6" name="Text 4"/>
          <p:cNvSpPr/>
          <p:nvPr/>
        </p:nvSpPr>
        <p:spPr>
          <a:xfrm>
            <a:off x="631908" y="1103709"/>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الموقف التدريبي</a:t>
            </a:r>
            <a:endParaRPr lang="ar-SA" sz="3500" dirty="0"/>
          </a:p>
        </p:txBody>
      </p:sp>
      <p:sp>
        <p:nvSpPr>
          <p:cNvPr id="7" name="Text 5"/>
          <p:cNvSpPr/>
          <p:nvPr/>
        </p:nvSpPr>
        <p:spPr>
          <a:xfrm>
            <a:off x="631908" y="1850827"/>
            <a:ext cx="10927878" cy="473869"/>
          </a:xfrm>
          <a:prstGeom prst="rect">
            <a:avLst/>
          </a:prstGeom>
          <a:noFill/>
          <a:ln/>
        </p:spPr>
        <p:txBody>
          <a:bodyPr wrap="square" lIns="0" tIns="0" rIns="0" bIns="0" rtlCol="0" anchor="t">
            <a:normAutofit/>
          </a:bodyPr>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أنت تنفذ جلسة تدريبية عملية لمجموعة من 14 متدربًا حول موضوع يرتبط بعملهم المهني. بعد تقديم مقدمة قصيرة، قسمت المتدربين إلى ثلاث مجموعات وطلبت منهم مناقشة حالة عملية واقتراح حل لها خلال 15 دقيقة.</a:t>
            </a:r>
            <a:endParaRPr lang="ar-SA" sz="1300" dirty="0"/>
          </a:p>
        </p:txBody>
      </p:sp>
      <p:sp>
        <p:nvSpPr>
          <p:cNvPr id="8" name="Shape 6"/>
          <p:cNvSpPr/>
          <p:nvPr/>
        </p:nvSpPr>
        <p:spPr>
          <a:xfrm>
            <a:off x="510071" y="2467471"/>
            <a:ext cx="3573175" cy="1600498"/>
          </a:xfrm>
          <a:prstGeom prst="roundRect">
            <a:avLst>
              <a:gd name="adj" fmla="val 25382"/>
            </a:avLst>
          </a:prstGeom>
          <a:solidFill>
            <a:srgbClr val="FFF3E0"/>
          </a:solidFill>
          <a:ln/>
        </p:spPr>
      </p:sp>
      <p:sp>
        <p:nvSpPr>
          <p:cNvPr id="9" name="Text 7"/>
          <p:cNvSpPr/>
          <p:nvPr/>
        </p:nvSpPr>
        <p:spPr>
          <a:xfrm>
            <a:off x="679334" y="2594372"/>
            <a:ext cx="3234649" cy="28475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000000"/>
                </a:solidFill>
                <a:latin typeface="Noto Color Emoji" pitchFamily="34" charset="0"/>
                <a:ea typeface="Noto Color Emoji" pitchFamily="34" charset="-122"/>
                <a:cs typeface="Noto Color Emoji" pitchFamily="34" charset="-120"/>
              </a:rPr>
              <a:t>🟠</a:t>
            </a:r>
            <a:r>
              <a:rPr lang="ar-SA" altLang="en-US" sz="1750" dirty="0">
                <a:solidFill>
                  <a:srgbClr val="2E3C4E"/>
                </a:solidFill>
                <a:latin typeface="GE SS Two Light" pitchFamily="34" charset="0"/>
                <a:ea typeface="GE SS Two Light" pitchFamily="34" charset="-122"/>
                <a:cs typeface="GE SS Two Light" pitchFamily="34" charset="-120"/>
              </a:rPr>
              <a:t> المجموعة الثالثة</a:t>
            </a:r>
            <a:endParaRPr lang="ar-SA" sz="1750" dirty="0"/>
          </a:p>
        </p:txBody>
      </p:sp>
      <p:sp>
        <p:nvSpPr>
          <p:cNvPr id="10" name="Text 8"/>
          <p:cNvSpPr/>
          <p:nvPr/>
        </p:nvSpPr>
        <p:spPr>
          <a:xfrm>
            <a:off x="679334" y="3006030"/>
            <a:ext cx="3234649" cy="710803"/>
          </a:xfrm>
          <a:prstGeom prst="rect">
            <a:avLst/>
          </a:prstGeom>
          <a:noFill/>
          <a:ln/>
        </p:spPr>
        <p:txBody>
          <a:bodyPr wrap="square" lIns="0" tIns="0" rIns="0" bIns="0" rtlCol="0" anchor="t">
            <a:normAutofit/>
          </a:bodyPr>
          <a:lstStyle/>
          <a:p>
            <a:pPr marL="0" indent="0" algn="just"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بدأت بمناقشة موضوع مختلف يتعلق بمشكلة واجهوها في العمل. كان الموضوع مهمًا لهم، وانضم إليه عدد من المتدربين، لكن النقاش ابتعد تدريجيًا عن المهمة المطلوبة.</a:t>
            </a:r>
            <a:endParaRPr lang="ar-SA" sz="1300" dirty="0"/>
          </a:p>
        </p:txBody>
      </p:sp>
      <p:sp>
        <p:nvSpPr>
          <p:cNvPr id="11" name="Shape 9"/>
          <p:cNvSpPr/>
          <p:nvPr/>
        </p:nvSpPr>
        <p:spPr>
          <a:xfrm>
            <a:off x="4258858" y="2467471"/>
            <a:ext cx="3686579" cy="1600498"/>
          </a:xfrm>
          <a:prstGeom prst="roundRect">
            <a:avLst>
              <a:gd name="adj" fmla="val 25382"/>
            </a:avLst>
          </a:prstGeom>
          <a:solidFill>
            <a:srgbClr val="E8F4F8"/>
          </a:solidFill>
          <a:ln/>
        </p:spPr>
      </p:sp>
      <p:sp>
        <p:nvSpPr>
          <p:cNvPr id="12" name="Text 10"/>
          <p:cNvSpPr/>
          <p:nvPr/>
        </p:nvSpPr>
        <p:spPr>
          <a:xfrm>
            <a:off x="4428121" y="2594372"/>
            <a:ext cx="3348053" cy="28475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000000"/>
                </a:solidFill>
                <a:latin typeface="Noto Color Emoji" pitchFamily="34" charset="0"/>
                <a:ea typeface="Noto Color Emoji" pitchFamily="34" charset="-122"/>
                <a:cs typeface="Noto Color Emoji" pitchFamily="34" charset="-120"/>
              </a:rPr>
              <a:t>🟡</a:t>
            </a:r>
            <a:r>
              <a:rPr lang="ar-SA" altLang="en-US" sz="1750" dirty="0">
                <a:solidFill>
                  <a:srgbClr val="2E3C4E"/>
                </a:solidFill>
                <a:latin typeface="GE SS Two Light" pitchFamily="34" charset="0"/>
                <a:ea typeface="GE SS Two Light" pitchFamily="34" charset="-122"/>
                <a:cs typeface="GE SS Two Light" pitchFamily="34" charset="-120"/>
              </a:rPr>
              <a:t> المجموعة الثانية</a:t>
            </a:r>
            <a:endParaRPr lang="ar-SA" sz="1750" dirty="0"/>
          </a:p>
        </p:txBody>
      </p:sp>
      <p:sp>
        <p:nvSpPr>
          <p:cNvPr id="13" name="Text 11"/>
          <p:cNvSpPr/>
          <p:nvPr/>
        </p:nvSpPr>
        <p:spPr>
          <a:xfrm>
            <a:off x="4428121" y="3006030"/>
            <a:ext cx="3348053" cy="947738"/>
          </a:xfrm>
          <a:prstGeom prst="rect">
            <a:avLst/>
          </a:prstGeom>
          <a:noFill/>
          <a:ln/>
        </p:spPr>
        <p:txBody>
          <a:bodyPr wrap="square" lIns="0" tIns="0" rIns="0" bIns="0" rtlCol="0" anchor="t">
            <a:normAutofit/>
          </a:bodyPr>
          <a:lstStyle/>
          <a:p>
            <a:pPr marL="0" indent="0" algn="just"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جلس اثنان من المتدربين دون مشاركة واضحة. وعندما سُئلا، أجاب أحدهم بإجابة قصيرة جدًا، بينما بقي الآخر صامتًا. وبعد عشر دقائق لم تبدأ المجموعة فعليًا في تنفيذ المهمة، وقال أحدهم: "التعليمات غير واضحة، ولا نعرف من أين نبدأ."</a:t>
            </a:r>
            <a:endParaRPr lang="ar-SA" sz="1300" dirty="0"/>
          </a:p>
        </p:txBody>
      </p:sp>
      <p:sp>
        <p:nvSpPr>
          <p:cNvPr id="14" name="Shape 12"/>
          <p:cNvSpPr/>
          <p:nvPr/>
        </p:nvSpPr>
        <p:spPr>
          <a:xfrm>
            <a:off x="8121050" y="2467471"/>
            <a:ext cx="3573175" cy="1600498"/>
          </a:xfrm>
          <a:prstGeom prst="roundRect">
            <a:avLst>
              <a:gd name="adj" fmla="val 25382"/>
            </a:avLst>
          </a:prstGeom>
          <a:solidFill>
            <a:srgbClr val="75BAE6"/>
          </a:solidFill>
          <a:ln/>
        </p:spPr>
      </p:sp>
      <p:sp>
        <p:nvSpPr>
          <p:cNvPr id="15" name="Text 13"/>
          <p:cNvSpPr/>
          <p:nvPr/>
        </p:nvSpPr>
        <p:spPr>
          <a:xfrm>
            <a:off x="8290313" y="2594372"/>
            <a:ext cx="3234649" cy="28475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000000"/>
                </a:solidFill>
                <a:latin typeface="Noto Color Emoji" pitchFamily="34" charset="0"/>
                <a:ea typeface="Noto Color Emoji" pitchFamily="34" charset="-122"/>
                <a:cs typeface="Noto Color Emoji" pitchFamily="34" charset="-120"/>
              </a:rPr>
              <a:t>🔴</a:t>
            </a:r>
            <a:r>
              <a:rPr lang="ar-SA" altLang="en-US" sz="1750" dirty="0">
                <a:solidFill>
                  <a:srgbClr val="2E3C4E"/>
                </a:solidFill>
                <a:latin typeface="GE SS Two Light" pitchFamily="34" charset="0"/>
                <a:ea typeface="GE SS Two Light" pitchFamily="34" charset="-122"/>
                <a:cs typeface="GE SS Two Light" pitchFamily="34" charset="-120"/>
              </a:rPr>
              <a:t> المجموعة الأولى</a:t>
            </a:r>
            <a:endParaRPr lang="ar-SA" sz="1750" dirty="0"/>
          </a:p>
        </p:txBody>
      </p:sp>
      <p:sp>
        <p:nvSpPr>
          <p:cNvPr id="16" name="Text 14"/>
          <p:cNvSpPr/>
          <p:nvPr/>
        </p:nvSpPr>
        <p:spPr>
          <a:xfrm>
            <a:off x="8290313" y="3006030"/>
            <a:ext cx="3234649" cy="710803"/>
          </a:xfrm>
          <a:prstGeom prst="rect">
            <a:avLst/>
          </a:prstGeom>
          <a:noFill/>
          <a:ln/>
        </p:spPr>
        <p:txBody>
          <a:bodyPr wrap="square" lIns="0" tIns="0" rIns="0" bIns="0" rtlCol="0" anchor="t">
            <a:normAutofit/>
          </a:bodyPr>
          <a:lstStyle/>
          <a:p>
            <a:pPr marL="0" indent="0" algn="just" rtl="1">
              <a:lnSpc>
                <a:spcPct val="117000"/>
              </a:lnSpc>
              <a:buNone/>
            </a:pPr>
            <a:r>
              <a:rPr lang="ar-SA" altLang="en-US" sz="1300" dirty="0">
                <a:solidFill>
                  <a:srgbClr val="000000"/>
                </a:solidFill>
                <a:latin typeface="WinSoft Pro Medium" pitchFamily="34" charset="0"/>
                <a:ea typeface="WinSoft Pro Medium" pitchFamily="34" charset="-122"/>
                <a:cs typeface="WinSoft Pro Medium" pitchFamily="34" charset="-120"/>
              </a:rPr>
              <a:t>بدأت بسرعة، لكن أحد المتدربين يتحدث باستمرار ويجيب عن معظم الأسئلة. وكلما حاول أحد زملائه طرح فكرة، كان يقاطعه أو يكمل عنه الإجابة.</a:t>
            </a:r>
            <a:endParaRPr lang="ar-SA" sz="1300" dirty="0"/>
          </a:p>
        </p:txBody>
      </p:sp>
      <p:sp>
        <p:nvSpPr>
          <p:cNvPr id="17" name="Text 15"/>
          <p:cNvSpPr/>
          <p:nvPr/>
        </p:nvSpPr>
        <p:spPr>
          <a:xfrm>
            <a:off x="631908" y="4353520"/>
            <a:ext cx="10673984" cy="473869"/>
          </a:xfrm>
          <a:prstGeom prst="rect">
            <a:avLst/>
          </a:prstGeom>
          <a:noFill/>
          <a:ln/>
        </p:spPr>
        <p:txBody>
          <a:bodyPr wrap="square" lIns="0" tIns="0" rIns="0" bIns="0" rtlCol="0" anchor="t">
            <a:normAutofit/>
          </a:bodyPr>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عاد أحد المتدربين من المجموعة الأولى إلى النقاش العام وقال بانفعال إن الحل الذي اقترحه زميله "غير واقعي"، فرد عليه زميله: "المشكلة أن البعض لا يستمع أصلًا للآخرين." بدأت نبرة الحوار بالارتفاع، وتوقفت بقية المجموعة عن العمل لمتابعة النقاش.</a:t>
            </a:r>
            <a:endParaRPr lang="ar-SA" sz="1300" dirty="0"/>
          </a:p>
        </p:txBody>
      </p:sp>
      <p:sp>
        <p:nvSpPr>
          <p:cNvPr id="18" name="Shape 16"/>
          <p:cNvSpPr/>
          <p:nvPr/>
        </p:nvSpPr>
        <p:spPr>
          <a:xfrm>
            <a:off x="11540737" y="4210745"/>
            <a:ext cx="19050" cy="759420"/>
          </a:xfrm>
          <a:prstGeom prst="roundRect">
            <a:avLst>
              <a:gd name="adj" fmla="val 49999"/>
            </a:avLst>
          </a:prstGeom>
          <a:solidFill>
            <a:srgbClr val="75BAE6"/>
          </a:solidFill>
          <a:ln/>
        </p:spPr>
      </p:sp>
      <p:sp>
        <p:nvSpPr>
          <p:cNvPr id="19" name="Shape 17"/>
          <p:cNvSpPr/>
          <p:nvPr/>
        </p:nvSpPr>
        <p:spPr>
          <a:xfrm>
            <a:off x="631908" y="5112941"/>
            <a:ext cx="10927878" cy="949027"/>
          </a:xfrm>
          <a:prstGeom prst="roundRect">
            <a:avLst>
              <a:gd name="adj" fmla="val 26753"/>
            </a:avLst>
          </a:prstGeom>
          <a:solidFill>
            <a:srgbClr val="00AEEF"/>
          </a:solidFill>
          <a:ln w="6350">
            <a:solidFill>
              <a:srgbClr val="0094D5"/>
            </a:solidFill>
            <a:prstDash val="solid"/>
          </a:ln>
        </p:spPr>
      </p:sp>
      <p:sp>
        <p:nvSpPr>
          <p:cNvPr id="20" name="Text 18"/>
          <p:cNvSpPr/>
          <p:nvPr/>
        </p:nvSpPr>
        <p:spPr>
          <a:xfrm>
            <a:off x="807521" y="5288558"/>
            <a:ext cx="10576653" cy="28475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000000"/>
                </a:solidFill>
                <a:latin typeface="Noto Color Emoji" pitchFamily="34" charset="0"/>
                <a:ea typeface="Noto Color Emoji" pitchFamily="34" charset="-122"/>
                <a:cs typeface="Noto Color Emoji" pitchFamily="34" charset="-120"/>
              </a:rPr>
              <a:t>⏱️</a:t>
            </a:r>
            <a:r>
              <a:rPr lang="ar-SA" altLang="en-US" sz="1750" dirty="0">
                <a:solidFill>
                  <a:srgbClr val="000000"/>
                </a:solidFill>
                <a:latin typeface="GE SS Two Light" pitchFamily="34" charset="0"/>
                <a:ea typeface="GE SS Two Light" pitchFamily="34" charset="-122"/>
                <a:cs typeface="GE SS Two Light" pitchFamily="34" charset="-120"/>
              </a:rPr>
              <a:t> تنبيه</a:t>
            </a:r>
            <a:endParaRPr lang="ar-SA" sz="1750" dirty="0"/>
          </a:p>
        </p:txBody>
      </p:sp>
      <p:sp>
        <p:nvSpPr>
          <p:cNvPr id="21" name="Text 19"/>
          <p:cNvSpPr/>
          <p:nvPr/>
        </p:nvSpPr>
        <p:spPr>
          <a:xfrm>
            <a:off x="807521" y="5649416"/>
            <a:ext cx="10576653"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000000"/>
                </a:solidFill>
                <a:latin typeface="WinSoft Pro Medium" pitchFamily="34" charset="0"/>
                <a:ea typeface="WinSoft Pro Medium" pitchFamily="34" charset="-122"/>
                <a:cs typeface="WinSoft Pro Medium" pitchFamily="34" charset="-120"/>
              </a:rPr>
              <a:t>أمامك الآن خمس دقائق فقط قبل أن يحين موعد الانتقال إلى النشاط التالي.</a:t>
            </a:r>
            <a:endParaRPr lang="ar-SA" sz="13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631908" y="798810"/>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المعرفة الأساسية: إدارة ديناميكيات المجموعة</a:t>
            </a:r>
            <a:endParaRPr lang="ar-SA" sz="3950" dirty="0"/>
          </a:p>
        </p:txBody>
      </p:sp>
      <p:sp>
        <p:nvSpPr>
          <p:cNvPr id="3" name="Text 1"/>
          <p:cNvSpPr/>
          <p:nvPr/>
        </p:nvSpPr>
        <p:spPr>
          <a:xfrm>
            <a:off x="631908" y="1674416"/>
            <a:ext cx="10927878"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تُعد إدارة ديناميكيات المجموعة من المهارات الأساسية للميسّر، لأن نجاح الجلسة التدريبية لا يعتمد فقط على جودة المحتوى أو الأنشطة، بل يتأثر أيضًا بكيفية تفاعل المشاركين مع بعضهم ومع الميسّر.</a:t>
            </a:r>
            <a:endParaRPr lang="ar-SA" sz="1500" dirty="0"/>
          </a:p>
        </p:txBody>
      </p:sp>
      <p:sp>
        <p:nvSpPr>
          <p:cNvPr id="4" name="Text 2"/>
          <p:cNvSpPr/>
          <p:nvPr/>
        </p:nvSpPr>
        <p:spPr>
          <a:xfrm>
            <a:off x="631908" y="2608659"/>
            <a:ext cx="10640151"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تشير ديناميكيات المجموعة إلى أنماط التفاعل التي تظهر بين المشاركين أثناء التعلم، مثل مستوى المشاركة، وتوزيع فرص الحديث، والعلاقات بين أفراد المجموعة، وطريقة التعامل مع الاختلاف، والاستجابة للمواقف غير المتوقعة.</a:t>
            </a:r>
            <a:endParaRPr lang="ar-SA" sz="1500" dirty="0"/>
          </a:p>
        </p:txBody>
      </p:sp>
      <p:sp>
        <p:nvSpPr>
          <p:cNvPr id="5" name="Shape 3"/>
          <p:cNvSpPr/>
          <p:nvPr/>
        </p:nvSpPr>
        <p:spPr>
          <a:xfrm>
            <a:off x="11534387" y="2425303"/>
            <a:ext cx="25399" cy="934244"/>
          </a:xfrm>
          <a:prstGeom prst="roundRect">
            <a:avLst>
              <a:gd name="adj" fmla="val 50001"/>
            </a:avLst>
          </a:prstGeom>
          <a:solidFill>
            <a:srgbClr val="75BAE6"/>
          </a:solidFill>
          <a:ln/>
        </p:spPr>
      </p:sp>
      <p:sp>
        <p:nvSpPr>
          <p:cNvPr id="6" name="Text 4"/>
          <p:cNvSpPr/>
          <p:nvPr/>
        </p:nvSpPr>
        <p:spPr>
          <a:xfrm>
            <a:off x="631908" y="3604121"/>
            <a:ext cx="10927878" cy="378619"/>
          </a:xfrm>
          <a:prstGeom prst="rect">
            <a:avLst/>
          </a:prstGeom>
          <a:noFill/>
          <a:ln/>
        </p:spPr>
        <p:txBody>
          <a:bodyPr wrap="none" lIns="0" tIns="0" rIns="0" bIns="0" rtlCol="0" anchor="t"/>
          <a:lstStyle/>
          <a:p>
            <a:pPr marL="0" indent="0" algn="r" rtl="1">
              <a:lnSpc>
                <a:spcPct val="104000"/>
              </a:lnSpc>
              <a:buNone/>
            </a:pPr>
            <a:r>
              <a:rPr lang="ar-SA" altLang="en-US" sz="2350" dirty="0">
                <a:solidFill>
                  <a:srgbClr val="2E3C4E"/>
                </a:solidFill>
                <a:latin typeface="GE SS Two Light" pitchFamily="34" charset="0"/>
                <a:ea typeface="GE SS Two Light" pitchFamily="34" charset="-122"/>
                <a:cs typeface="GE SS Two Light" pitchFamily="34" charset="-120"/>
              </a:rPr>
              <a:t>دور الميسّر في إدارة الديناميكيات</a:t>
            </a:r>
            <a:endParaRPr lang="ar-SA" sz="2350" dirty="0"/>
          </a:p>
        </p:txBody>
      </p:sp>
      <p:sp>
        <p:nvSpPr>
          <p:cNvPr id="7" name="Shape 5"/>
          <p:cNvSpPr/>
          <p:nvPr/>
        </p:nvSpPr>
        <p:spPr>
          <a:xfrm>
            <a:off x="8025902" y="4227314"/>
            <a:ext cx="3533885" cy="1831876"/>
          </a:xfrm>
          <a:prstGeom prst="roundRect">
            <a:avLst>
              <a:gd name="adj" fmla="val 15708"/>
            </a:avLst>
          </a:prstGeom>
          <a:solidFill>
            <a:srgbClr val="00AEEF"/>
          </a:solidFill>
          <a:ln w="6350">
            <a:solidFill>
              <a:srgbClr val="00AEEF"/>
            </a:solidFill>
            <a:prstDash val="solid"/>
          </a:ln>
        </p:spPr>
      </p:sp>
      <p:sp>
        <p:nvSpPr>
          <p:cNvPr id="8" name="Shape 6"/>
          <p:cNvSpPr/>
          <p:nvPr/>
        </p:nvSpPr>
        <p:spPr>
          <a:xfrm>
            <a:off x="10786197" y="4425454"/>
            <a:ext cx="575454" cy="575469"/>
          </a:xfrm>
          <a:prstGeom prst="ellipse">
            <a:avLst/>
          </a:prstGeom>
          <a:solidFill>
            <a:srgbClr val="00AEEF"/>
          </a:solidFill>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91842" y="4444473"/>
            <a:ext cx="580217" cy="580233"/>
          </a:xfrm>
          <a:prstGeom prst="rect">
            <a:avLst/>
          </a:prstGeom>
        </p:spPr>
      </p:pic>
      <p:sp>
        <p:nvSpPr>
          <p:cNvPr id="10" name="Text 7"/>
          <p:cNvSpPr/>
          <p:nvPr/>
        </p:nvSpPr>
        <p:spPr>
          <a:xfrm>
            <a:off x="8224036" y="5163939"/>
            <a:ext cx="3137615" cy="3155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المراقبة.</a:t>
            </a:r>
            <a:endParaRPr lang="ar-SA" sz="1950" dirty="0">
              <a:solidFill>
                <a:schemeClr val="bg1"/>
              </a:solidFill>
            </a:endParaRPr>
          </a:p>
        </p:txBody>
      </p:sp>
      <p:sp>
        <p:nvSpPr>
          <p:cNvPr id="11" name="Shape 8"/>
          <p:cNvSpPr/>
          <p:nvPr/>
        </p:nvSpPr>
        <p:spPr>
          <a:xfrm>
            <a:off x="4328905" y="4227314"/>
            <a:ext cx="3533984" cy="1831876"/>
          </a:xfrm>
          <a:prstGeom prst="roundRect">
            <a:avLst>
              <a:gd name="adj" fmla="val 15708"/>
            </a:avLst>
          </a:prstGeom>
          <a:solidFill>
            <a:srgbClr val="00AEEF"/>
          </a:solidFill>
          <a:ln w="6350">
            <a:solidFill>
              <a:srgbClr val="00AEEF"/>
            </a:solidFill>
            <a:prstDash val="solid"/>
          </a:ln>
        </p:spPr>
      </p:sp>
      <p:sp>
        <p:nvSpPr>
          <p:cNvPr id="12" name="Shape 9"/>
          <p:cNvSpPr/>
          <p:nvPr/>
        </p:nvSpPr>
        <p:spPr>
          <a:xfrm>
            <a:off x="7089300" y="4425454"/>
            <a:ext cx="575454" cy="575469"/>
          </a:xfrm>
          <a:prstGeom prst="ellipse">
            <a:avLst/>
          </a:prstGeom>
          <a:solidFill>
            <a:srgbClr val="00AEEF"/>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4945" y="4444473"/>
            <a:ext cx="580217" cy="580233"/>
          </a:xfrm>
          <a:prstGeom prst="rect">
            <a:avLst/>
          </a:prstGeom>
        </p:spPr>
      </p:pic>
      <p:sp>
        <p:nvSpPr>
          <p:cNvPr id="14" name="Text 10"/>
          <p:cNvSpPr/>
          <p:nvPr/>
        </p:nvSpPr>
        <p:spPr>
          <a:xfrm>
            <a:off x="4527040" y="5163939"/>
            <a:ext cx="313771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الفهم</a:t>
            </a:r>
            <a:endParaRPr lang="ar-SA" sz="1950" dirty="0">
              <a:solidFill>
                <a:schemeClr val="bg1"/>
              </a:solidFill>
            </a:endParaRPr>
          </a:p>
        </p:txBody>
      </p:sp>
      <p:sp>
        <p:nvSpPr>
          <p:cNvPr id="15" name="Shape 11"/>
          <p:cNvSpPr/>
          <p:nvPr/>
        </p:nvSpPr>
        <p:spPr>
          <a:xfrm>
            <a:off x="631908" y="4227314"/>
            <a:ext cx="3533984" cy="1831876"/>
          </a:xfrm>
          <a:prstGeom prst="roundRect">
            <a:avLst>
              <a:gd name="adj" fmla="val 15708"/>
            </a:avLst>
          </a:prstGeom>
          <a:solidFill>
            <a:srgbClr val="00AEEF"/>
          </a:solidFill>
          <a:ln w="6350">
            <a:solidFill>
              <a:srgbClr val="00AEEF"/>
            </a:solidFill>
            <a:prstDash val="solid"/>
          </a:ln>
        </p:spPr>
      </p:sp>
      <p:sp>
        <p:nvSpPr>
          <p:cNvPr id="16" name="Shape 12"/>
          <p:cNvSpPr/>
          <p:nvPr/>
        </p:nvSpPr>
        <p:spPr>
          <a:xfrm>
            <a:off x="3392303" y="4425454"/>
            <a:ext cx="575454" cy="575469"/>
          </a:xfrm>
          <a:prstGeom prst="ellipse">
            <a:avLst/>
          </a:prstGeom>
          <a:solidFill>
            <a:srgbClr val="00AEEF"/>
          </a:solidFill>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97948" y="4444473"/>
            <a:ext cx="580217" cy="580233"/>
          </a:xfrm>
          <a:prstGeom prst="rect">
            <a:avLst/>
          </a:prstGeom>
        </p:spPr>
      </p:pic>
      <p:sp>
        <p:nvSpPr>
          <p:cNvPr id="18" name="Text 13"/>
          <p:cNvSpPr/>
          <p:nvPr/>
        </p:nvSpPr>
        <p:spPr>
          <a:xfrm>
            <a:off x="830043" y="5163939"/>
            <a:ext cx="313771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التدخل في الوقت المناسب</a:t>
            </a:r>
            <a:endParaRPr lang="ar-SA" sz="1950" dirty="0">
              <a:solidFill>
                <a:schemeClr val="bg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631908" y="1068090"/>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ما الذي يحتاج الميسّر إلى إدارته؟</a:t>
            </a:r>
            <a:endParaRPr lang="ar-SA" sz="4650" dirty="0"/>
          </a:p>
        </p:txBody>
      </p:sp>
      <p:sp>
        <p:nvSpPr>
          <p:cNvPr id="3" name="Text 1"/>
          <p:cNvSpPr/>
          <p:nvPr/>
        </p:nvSpPr>
        <p:spPr>
          <a:xfrm>
            <a:off x="22324" y="2261791"/>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تشير ديناميكيات المجموعة إلى أنماط التفاعل التي تظهر بين المشاركين أثناء التعلم. دور الميسّر هو المراقبة والتدخل في الوقت المناسب.</a:t>
            </a:r>
            <a:endParaRPr lang="ar-SA" sz="1750" dirty="0"/>
          </a:p>
        </p:txBody>
      </p:sp>
      <p:sp>
        <p:nvSpPr>
          <p:cNvPr id="4" name="Shape 2"/>
          <p:cNvSpPr/>
          <p:nvPr/>
        </p:nvSpPr>
        <p:spPr>
          <a:xfrm>
            <a:off x="631908" y="3046115"/>
            <a:ext cx="10927878" cy="25400"/>
          </a:xfrm>
          <a:prstGeom prst="roundRect">
            <a:avLst>
              <a:gd name="adj" fmla="val 49999"/>
            </a:avLst>
          </a:prstGeom>
          <a:solidFill>
            <a:srgbClr val="000000">
              <a:alpha val="8000"/>
            </a:srgbClr>
          </a:solidFill>
          <a:ln/>
        </p:spPr>
      </p:sp>
      <p:sp>
        <p:nvSpPr>
          <p:cNvPr id="5" name="Shape 3"/>
          <p:cNvSpPr/>
          <p:nvPr/>
        </p:nvSpPr>
        <p:spPr>
          <a:xfrm>
            <a:off x="9819831" y="3046115"/>
            <a:ext cx="25399" cy="677069"/>
          </a:xfrm>
          <a:prstGeom prst="roundRect">
            <a:avLst>
              <a:gd name="adj" fmla="val 50001"/>
            </a:avLst>
          </a:prstGeom>
          <a:solidFill>
            <a:srgbClr val="0094D5"/>
          </a:solidFill>
          <a:ln/>
        </p:spPr>
      </p:sp>
      <p:sp>
        <p:nvSpPr>
          <p:cNvPr id="6" name="Shape 4"/>
          <p:cNvSpPr/>
          <p:nvPr/>
        </p:nvSpPr>
        <p:spPr>
          <a:xfrm>
            <a:off x="9747899" y="2961481"/>
            <a:ext cx="169263" cy="169267"/>
          </a:xfrm>
          <a:prstGeom prst="ellipse">
            <a:avLst/>
          </a:prstGeom>
          <a:solidFill>
            <a:srgbClr val="00AEEF"/>
          </a:solidFill>
          <a:ln/>
        </p:spPr>
      </p:sp>
      <p:sp>
        <p:nvSpPr>
          <p:cNvPr id="7" name="Shape 5"/>
          <p:cNvSpPr/>
          <p:nvPr/>
        </p:nvSpPr>
        <p:spPr>
          <a:xfrm>
            <a:off x="8105275" y="3723184"/>
            <a:ext cx="3454512" cy="2066627"/>
          </a:xfrm>
          <a:prstGeom prst="roundRect">
            <a:avLst>
              <a:gd name="adj" fmla="val 16381"/>
            </a:avLst>
          </a:prstGeom>
          <a:solidFill>
            <a:srgbClr val="00AEEF"/>
          </a:solidFill>
          <a:ln w="12700">
            <a:solidFill>
              <a:srgbClr val="00AEEF"/>
            </a:solidFill>
            <a:prstDash val="solid"/>
          </a:ln>
        </p:spPr>
      </p:sp>
      <p:sp>
        <p:nvSpPr>
          <p:cNvPr id="8" name="Text 6"/>
          <p:cNvSpPr/>
          <p:nvPr/>
        </p:nvSpPr>
        <p:spPr>
          <a:xfrm>
            <a:off x="8343592" y="3961507"/>
            <a:ext cx="2977877"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تحقيق مشاركة متوازنة</a:t>
            </a:r>
            <a:endParaRPr lang="ar-SA" sz="2300" dirty="0">
              <a:solidFill>
                <a:schemeClr val="bg1"/>
              </a:solidFill>
            </a:endParaRPr>
          </a:p>
        </p:txBody>
      </p:sp>
      <p:sp>
        <p:nvSpPr>
          <p:cNvPr id="9" name="Text 7"/>
          <p:cNvSpPr/>
          <p:nvPr/>
        </p:nvSpPr>
        <p:spPr>
          <a:xfrm>
            <a:off x="8343592" y="4468019"/>
            <a:ext cx="2977877" cy="1083469"/>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الاستفادة من تنوع الخبرات وإشراك المشاركين قليلي المشاركة والحد من سيطرة البعض.</a:t>
            </a:r>
            <a:endParaRPr lang="ar-SA" sz="1750" dirty="0">
              <a:solidFill>
                <a:schemeClr val="bg1"/>
              </a:solidFill>
            </a:endParaRPr>
          </a:p>
        </p:txBody>
      </p:sp>
      <p:sp>
        <p:nvSpPr>
          <p:cNvPr id="10" name="Shape 8"/>
          <p:cNvSpPr/>
          <p:nvPr/>
        </p:nvSpPr>
        <p:spPr>
          <a:xfrm>
            <a:off x="6083247" y="3046115"/>
            <a:ext cx="25399" cy="677069"/>
          </a:xfrm>
          <a:prstGeom prst="roundRect">
            <a:avLst>
              <a:gd name="adj" fmla="val 50001"/>
            </a:avLst>
          </a:prstGeom>
          <a:solidFill>
            <a:srgbClr val="0094D5"/>
          </a:solidFill>
          <a:ln/>
        </p:spPr>
      </p:sp>
      <p:sp>
        <p:nvSpPr>
          <p:cNvPr id="11" name="Shape 9"/>
          <p:cNvSpPr/>
          <p:nvPr/>
        </p:nvSpPr>
        <p:spPr>
          <a:xfrm>
            <a:off x="6011315" y="2961481"/>
            <a:ext cx="169263" cy="169267"/>
          </a:xfrm>
          <a:prstGeom prst="ellipse">
            <a:avLst/>
          </a:prstGeom>
          <a:solidFill>
            <a:srgbClr val="00AEEF"/>
          </a:solidFill>
          <a:ln/>
        </p:spPr>
      </p:sp>
      <p:sp>
        <p:nvSpPr>
          <p:cNvPr id="12" name="Shape 10"/>
          <p:cNvSpPr/>
          <p:nvPr/>
        </p:nvSpPr>
        <p:spPr>
          <a:xfrm>
            <a:off x="4368591" y="3723184"/>
            <a:ext cx="3454611" cy="2066627"/>
          </a:xfrm>
          <a:prstGeom prst="roundRect">
            <a:avLst>
              <a:gd name="adj" fmla="val 16381"/>
            </a:avLst>
          </a:prstGeom>
          <a:solidFill>
            <a:srgbClr val="00AEEF"/>
          </a:solidFill>
          <a:ln w="12700">
            <a:solidFill>
              <a:srgbClr val="00AEEF"/>
            </a:solidFill>
            <a:prstDash val="solid"/>
          </a:ln>
        </p:spPr>
      </p:sp>
      <p:sp>
        <p:nvSpPr>
          <p:cNvPr id="13" name="Text 11"/>
          <p:cNvSpPr/>
          <p:nvPr/>
        </p:nvSpPr>
        <p:spPr>
          <a:xfrm>
            <a:off x="4606909" y="3961507"/>
            <a:ext cx="2977976"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الحفاظ على التركيز</a:t>
            </a:r>
            <a:endParaRPr lang="ar-SA" sz="2300" dirty="0">
              <a:solidFill>
                <a:schemeClr val="bg1"/>
              </a:solidFill>
            </a:endParaRPr>
          </a:p>
        </p:txBody>
      </p:sp>
      <p:sp>
        <p:nvSpPr>
          <p:cNvPr id="14" name="Text 12"/>
          <p:cNvSpPr/>
          <p:nvPr/>
        </p:nvSpPr>
        <p:spPr>
          <a:xfrm>
            <a:off x="4606909" y="4468019"/>
            <a:ext cx="2977976" cy="1083469"/>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المحافظة على تركيز المجموعة على موضوع الجلسة والتعامل مع تعثر الأنشطة.</a:t>
            </a:r>
            <a:endParaRPr lang="ar-SA" sz="1750" dirty="0">
              <a:solidFill>
                <a:schemeClr val="bg1"/>
              </a:solidFill>
            </a:endParaRPr>
          </a:p>
        </p:txBody>
      </p:sp>
      <p:sp>
        <p:nvSpPr>
          <p:cNvPr id="15" name="Shape 13"/>
          <p:cNvSpPr/>
          <p:nvPr/>
        </p:nvSpPr>
        <p:spPr>
          <a:xfrm>
            <a:off x="2346564" y="3046115"/>
            <a:ext cx="25399" cy="677069"/>
          </a:xfrm>
          <a:prstGeom prst="roundRect">
            <a:avLst>
              <a:gd name="adj" fmla="val 50001"/>
            </a:avLst>
          </a:prstGeom>
          <a:solidFill>
            <a:srgbClr val="0094D5"/>
          </a:solidFill>
          <a:ln/>
        </p:spPr>
      </p:sp>
      <p:sp>
        <p:nvSpPr>
          <p:cNvPr id="16" name="Shape 14"/>
          <p:cNvSpPr/>
          <p:nvPr/>
        </p:nvSpPr>
        <p:spPr>
          <a:xfrm>
            <a:off x="2274632" y="2961481"/>
            <a:ext cx="169263" cy="169267"/>
          </a:xfrm>
          <a:prstGeom prst="ellipse">
            <a:avLst/>
          </a:prstGeom>
          <a:solidFill>
            <a:srgbClr val="00AEEF"/>
          </a:solidFill>
          <a:ln/>
        </p:spPr>
      </p:sp>
      <p:sp>
        <p:nvSpPr>
          <p:cNvPr id="17" name="Shape 15"/>
          <p:cNvSpPr/>
          <p:nvPr/>
        </p:nvSpPr>
        <p:spPr>
          <a:xfrm>
            <a:off x="632008" y="3723184"/>
            <a:ext cx="3454512" cy="1705471"/>
          </a:xfrm>
          <a:prstGeom prst="roundRect">
            <a:avLst>
              <a:gd name="adj" fmla="val 19849"/>
            </a:avLst>
          </a:prstGeom>
          <a:solidFill>
            <a:srgbClr val="00AEEF"/>
          </a:solidFill>
          <a:ln w="12700">
            <a:solidFill>
              <a:srgbClr val="00AEEF"/>
            </a:solidFill>
            <a:prstDash val="solid"/>
          </a:ln>
        </p:spPr>
      </p:sp>
      <p:sp>
        <p:nvSpPr>
          <p:cNvPr id="18" name="Text 16"/>
          <p:cNvSpPr/>
          <p:nvPr/>
        </p:nvSpPr>
        <p:spPr>
          <a:xfrm>
            <a:off x="870325" y="3961507"/>
            <a:ext cx="2977877"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إدارة الاختلافات</a:t>
            </a:r>
            <a:endParaRPr lang="ar-SA" sz="2300" dirty="0">
              <a:solidFill>
                <a:schemeClr val="bg1"/>
              </a:solidFill>
            </a:endParaRPr>
          </a:p>
        </p:txBody>
      </p:sp>
      <p:sp>
        <p:nvSpPr>
          <p:cNvPr id="19" name="Text 17"/>
          <p:cNvSpPr/>
          <p:nvPr/>
        </p:nvSpPr>
        <p:spPr>
          <a:xfrm>
            <a:off x="870325" y="4468019"/>
            <a:ext cx="2977877"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إدارة الاختلافات بطريقة تحافظ على الاحترام والتعاون وبيئة التعلم الآمنة.</a:t>
            </a:r>
            <a:endParaRPr lang="ar-SA" sz="1750" dirty="0">
              <a:solidFill>
                <a:schemeClr val="bg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Shape 0"/>
          <p:cNvSpPr/>
          <p:nvPr/>
        </p:nvSpPr>
        <p:spPr>
          <a:xfrm>
            <a:off x="5769823" y="1207591"/>
            <a:ext cx="1218078" cy="342999"/>
          </a:xfrm>
          <a:prstGeom prst="roundRect">
            <a:avLst>
              <a:gd name="adj" fmla="val 49999"/>
            </a:avLst>
          </a:prstGeom>
          <a:solidFill>
            <a:srgbClr val="D4E9F7"/>
          </a:solidFill>
          <a:ln/>
        </p:spPr>
      </p:sp>
      <p:sp>
        <p:nvSpPr>
          <p:cNvPr id="5" name="Text 1"/>
          <p:cNvSpPr/>
          <p:nvPr/>
        </p:nvSpPr>
        <p:spPr>
          <a:xfrm>
            <a:off x="5295569" y="1275259"/>
            <a:ext cx="155700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400" dirty="0"/>
          </a:p>
        </p:txBody>
      </p:sp>
      <p:sp>
        <p:nvSpPr>
          <p:cNvPr id="6" name="Text 2"/>
          <p:cNvSpPr/>
          <p:nvPr/>
        </p:nvSpPr>
        <p:spPr>
          <a:xfrm>
            <a:off x="631908" y="1640780"/>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تحقيق المشاركة المتوازنة</a:t>
            </a:r>
            <a:endParaRPr lang="ar-SA" sz="4650" dirty="0"/>
          </a:p>
        </p:txBody>
      </p:sp>
      <p:sp>
        <p:nvSpPr>
          <p:cNvPr id="7" name="Text 3"/>
          <p:cNvSpPr/>
          <p:nvPr/>
        </p:nvSpPr>
        <p:spPr>
          <a:xfrm>
            <a:off x="631908" y="2721670"/>
            <a:ext cx="6355993"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لا تعني المشاركة المتوازنة أن يتحدث جميع المشاركين بالقدر نفسه، وإنما أن يحصل المشاركون على فرص حقيقية ومناسبة للمشاركة، وألا تقتصر عملية التعلم على الأشخاص الأكثر تحدثًا أو جرأة.</a:t>
            </a:r>
            <a:endParaRPr lang="ar-SA" sz="1750" dirty="0"/>
          </a:p>
        </p:txBody>
      </p:sp>
      <p:sp>
        <p:nvSpPr>
          <p:cNvPr id="8" name="Text 4"/>
          <p:cNvSpPr/>
          <p:nvPr/>
        </p:nvSpPr>
        <p:spPr>
          <a:xfrm>
            <a:off x="631908" y="4312940"/>
            <a:ext cx="6017467"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قد يظهر عدم التوازن في صورة سيطرة مشارك أو أكثر على الحوار، أو بقاء عدد من المشاركين صامتين، أو اعتماد الميسّر بصورة متكررة على الأشخاص أنفسهم للإجابة.</a:t>
            </a:r>
            <a:endParaRPr lang="ar-SA" sz="1750" dirty="0"/>
          </a:p>
        </p:txBody>
      </p:sp>
      <p:sp>
        <p:nvSpPr>
          <p:cNvPr id="9" name="Shape 5"/>
          <p:cNvSpPr/>
          <p:nvPr/>
        </p:nvSpPr>
        <p:spPr>
          <a:xfrm>
            <a:off x="6962502" y="4059039"/>
            <a:ext cx="25399" cy="1591270"/>
          </a:xfrm>
          <a:prstGeom prst="roundRect">
            <a:avLst>
              <a:gd name="adj" fmla="val 50001"/>
            </a:avLst>
          </a:prstGeom>
          <a:solidFill>
            <a:srgbClr val="75BAE6"/>
          </a:solidFill>
          <a:ln/>
        </p:spPr>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10524366" y="790277"/>
            <a:ext cx="1035421" cy="291604"/>
          </a:xfrm>
          <a:prstGeom prst="roundRect">
            <a:avLst>
              <a:gd name="adj" fmla="val 49999"/>
            </a:avLst>
          </a:prstGeom>
          <a:solidFill>
            <a:srgbClr val="D4E9F7"/>
          </a:solidFill>
          <a:ln/>
        </p:spPr>
      </p:sp>
      <p:sp>
        <p:nvSpPr>
          <p:cNvPr id="3" name="Text 1"/>
          <p:cNvSpPr/>
          <p:nvPr/>
        </p:nvSpPr>
        <p:spPr>
          <a:xfrm>
            <a:off x="10029872" y="847824"/>
            <a:ext cx="1414824"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200" dirty="0"/>
          </a:p>
        </p:txBody>
      </p:sp>
      <p:sp>
        <p:nvSpPr>
          <p:cNvPr id="4" name="Text 2"/>
          <p:cNvSpPr/>
          <p:nvPr/>
        </p:nvSpPr>
        <p:spPr>
          <a:xfrm>
            <a:off x="631908" y="1147068"/>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إشراك المشاركين قليلي المشاركة</a:t>
            </a:r>
            <a:endParaRPr lang="ar-SA" sz="3950" dirty="0"/>
          </a:p>
        </p:txBody>
      </p:sp>
      <p:sp>
        <p:nvSpPr>
          <p:cNvPr id="5" name="Text 3"/>
          <p:cNvSpPr/>
          <p:nvPr/>
        </p:nvSpPr>
        <p:spPr>
          <a:xfrm>
            <a:off x="631908" y="2022673"/>
            <a:ext cx="10927878"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لا ينبغي افتراض أن صمت المشارك يعني بالضرورة عدم الاهتمام أو ضعف المعرفة. فقد يحتاج المشارك إلى وقت أطول للتفكير، أو قد يفضل الكتابة قبل الحديث، أو قد يشعر بعدم الثقة في مشاركة رأيه أمام المجموعة.</a:t>
            </a:r>
            <a:endParaRPr lang="ar-SA" sz="1500" dirty="0"/>
          </a:p>
        </p:txBody>
      </p:sp>
      <p:sp>
        <p:nvSpPr>
          <p:cNvPr id="6" name="Text 4"/>
          <p:cNvSpPr/>
          <p:nvPr/>
        </p:nvSpPr>
        <p:spPr>
          <a:xfrm>
            <a:off x="631908" y="2834779"/>
            <a:ext cx="10927878" cy="378619"/>
          </a:xfrm>
          <a:prstGeom prst="rect">
            <a:avLst/>
          </a:prstGeom>
          <a:noFill/>
          <a:ln/>
        </p:spPr>
        <p:txBody>
          <a:bodyPr wrap="none" lIns="0" tIns="0" rIns="0" bIns="0" rtlCol="0" anchor="t"/>
          <a:lstStyle/>
          <a:p>
            <a:pPr marL="0" indent="0" algn="r" rtl="1">
              <a:lnSpc>
                <a:spcPct val="104000"/>
              </a:lnSpc>
              <a:buNone/>
            </a:pPr>
            <a:r>
              <a:rPr lang="ar-SA" altLang="en-US" sz="2350" dirty="0">
                <a:solidFill>
                  <a:srgbClr val="2E3C4E"/>
                </a:solidFill>
                <a:latin typeface="GE SS Two Light" pitchFamily="34" charset="0"/>
                <a:ea typeface="GE SS Two Light" pitchFamily="34" charset="-122"/>
                <a:cs typeface="GE SS Two Light" pitchFamily="34" charset="-120"/>
              </a:rPr>
              <a:t>يمكن للميسّر أن يشجع المشاركة من خلال:</a:t>
            </a:r>
            <a:endParaRPr lang="ar-SA" sz="2350" dirty="0"/>
          </a:p>
        </p:txBody>
      </p:sp>
      <p:sp>
        <p:nvSpPr>
          <p:cNvPr id="7" name="Shape 5"/>
          <p:cNvSpPr/>
          <p:nvPr/>
        </p:nvSpPr>
        <p:spPr>
          <a:xfrm>
            <a:off x="11128196" y="3457972"/>
            <a:ext cx="431591" cy="431602"/>
          </a:xfrm>
          <a:prstGeom prst="ellipse">
            <a:avLst/>
          </a:prstGeom>
          <a:solidFill>
            <a:srgbClr val="00AEEF"/>
          </a:solidFill>
          <a:ln w="6350">
            <a:solidFill>
              <a:srgbClr val="0094D5"/>
            </a:solidFill>
            <a:prstDash val="solid"/>
          </a:ln>
        </p:spPr>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92587" y="3522365"/>
            <a:ext cx="302808" cy="302816"/>
          </a:xfrm>
          <a:prstGeom prst="rect">
            <a:avLst/>
          </a:prstGeom>
        </p:spPr>
      </p:pic>
      <p:sp>
        <p:nvSpPr>
          <p:cNvPr id="9" name="Text 6"/>
          <p:cNvSpPr/>
          <p:nvPr/>
        </p:nvSpPr>
        <p:spPr>
          <a:xfrm>
            <a:off x="8053087" y="3523853"/>
            <a:ext cx="2912097"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منح وقت للتفكير</a:t>
            </a:r>
            <a:endParaRPr lang="ar-SA" sz="1950" dirty="0"/>
          </a:p>
        </p:txBody>
      </p:sp>
      <p:sp>
        <p:nvSpPr>
          <p:cNvPr id="10" name="Shape 7"/>
          <p:cNvSpPr/>
          <p:nvPr/>
        </p:nvSpPr>
        <p:spPr>
          <a:xfrm>
            <a:off x="7417706" y="3457972"/>
            <a:ext cx="431591" cy="431602"/>
          </a:xfrm>
          <a:prstGeom prst="ellipse">
            <a:avLst/>
          </a:prstGeom>
          <a:solidFill>
            <a:srgbClr val="00AEEF"/>
          </a:solidFill>
          <a:ln w="6350">
            <a:solidFill>
              <a:srgbClr val="0094D5"/>
            </a:solidFill>
            <a:prstDash val="solid"/>
          </a:ln>
        </p:spPr>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82097" y="3522365"/>
            <a:ext cx="302808" cy="302816"/>
          </a:xfrm>
          <a:prstGeom prst="rect">
            <a:avLst/>
          </a:prstGeom>
        </p:spPr>
      </p:pic>
      <p:sp>
        <p:nvSpPr>
          <p:cNvPr id="12" name="Text 8"/>
          <p:cNvSpPr/>
          <p:nvPr/>
        </p:nvSpPr>
        <p:spPr>
          <a:xfrm>
            <a:off x="4342498" y="3523853"/>
            <a:ext cx="291219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العمل الثنائي والجماعي</a:t>
            </a:r>
            <a:endParaRPr lang="ar-SA" sz="1950" dirty="0"/>
          </a:p>
        </p:txBody>
      </p:sp>
      <p:sp>
        <p:nvSpPr>
          <p:cNvPr id="13" name="Shape 9"/>
          <p:cNvSpPr/>
          <p:nvPr/>
        </p:nvSpPr>
        <p:spPr>
          <a:xfrm>
            <a:off x="3707117" y="3457972"/>
            <a:ext cx="431591" cy="431602"/>
          </a:xfrm>
          <a:prstGeom prst="ellipse">
            <a:avLst/>
          </a:prstGeom>
          <a:solidFill>
            <a:srgbClr val="00AEEF"/>
          </a:solidFill>
          <a:ln w="6350">
            <a:solidFill>
              <a:srgbClr val="0094D5"/>
            </a:solidFill>
            <a:prstDash val="solid"/>
          </a:ln>
        </p:spPr>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71508" y="3522365"/>
            <a:ext cx="302808" cy="302816"/>
          </a:xfrm>
          <a:prstGeom prst="rect">
            <a:avLst/>
          </a:prstGeom>
        </p:spPr>
      </p:pic>
      <p:sp>
        <p:nvSpPr>
          <p:cNvPr id="15" name="Text 10"/>
          <p:cNvSpPr/>
          <p:nvPr/>
        </p:nvSpPr>
        <p:spPr>
          <a:xfrm>
            <a:off x="631908" y="3523853"/>
            <a:ext cx="291219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أسئلة واضحة ومحددة</a:t>
            </a:r>
            <a:endParaRPr lang="ar-SA" sz="1950" dirty="0"/>
          </a:p>
        </p:txBody>
      </p:sp>
      <p:sp>
        <p:nvSpPr>
          <p:cNvPr id="16" name="Shape 11"/>
          <p:cNvSpPr/>
          <p:nvPr/>
        </p:nvSpPr>
        <p:spPr>
          <a:xfrm>
            <a:off x="11128196" y="4546997"/>
            <a:ext cx="431591" cy="431602"/>
          </a:xfrm>
          <a:prstGeom prst="ellipse">
            <a:avLst/>
          </a:prstGeom>
          <a:solidFill>
            <a:srgbClr val="00AEEF"/>
          </a:solidFill>
          <a:ln w="6350">
            <a:solidFill>
              <a:srgbClr val="0094D5"/>
            </a:solidFill>
            <a:prstDash val="solid"/>
          </a:ln>
        </p:spPr>
      </p:sp>
      <p:pic>
        <p:nvPicPr>
          <p:cNvPr id="1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92587" y="4611390"/>
            <a:ext cx="302808" cy="302816"/>
          </a:xfrm>
          <a:prstGeom prst="rect">
            <a:avLst/>
          </a:prstGeom>
        </p:spPr>
      </p:pic>
      <p:sp>
        <p:nvSpPr>
          <p:cNvPr id="18" name="Text 12"/>
          <p:cNvSpPr/>
          <p:nvPr/>
        </p:nvSpPr>
        <p:spPr>
          <a:xfrm>
            <a:off x="8053087" y="4612878"/>
            <a:ext cx="2912097"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دعوة غير ضاغطة</a:t>
            </a:r>
            <a:endParaRPr lang="ar-SA" sz="1950" dirty="0"/>
          </a:p>
        </p:txBody>
      </p:sp>
      <p:sp>
        <p:nvSpPr>
          <p:cNvPr id="19" name="Shape 13"/>
          <p:cNvSpPr/>
          <p:nvPr/>
        </p:nvSpPr>
        <p:spPr>
          <a:xfrm>
            <a:off x="7417706" y="4546997"/>
            <a:ext cx="431591" cy="431602"/>
          </a:xfrm>
          <a:prstGeom prst="ellipse">
            <a:avLst/>
          </a:prstGeom>
          <a:solidFill>
            <a:srgbClr val="00AEEF"/>
          </a:solidFill>
          <a:ln w="6350">
            <a:solidFill>
              <a:srgbClr val="0094D5"/>
            </a:solidFill>
            <a:prstDash val="solid"/>
          </a:ln>
        </p:spPr>
      </p:sp>
      <p:pic>
        <p:nvPicPr>
          <p:cNvPr id="20"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82097" y="4611390"/>
            <a:ext cx="302808" cy="302816"/>
          </a:xfrm>
          <a:prstGeom prst="rect">
            <a:avLst/>
          </a:prstGeom>
        </p:spPr>
      </p:pic>
      <p:sp>
        <p:nvSpPr>
          <p:cNvPr id="21" name="Text 14"/>
          <p:cNvSpPr/>
          <p:nvPr/>
        </p:nvSpPr>
        <p:spPr>
          <a:xfrm>
            <a:off x="4342498" y="4612878"/>
            <a:ext cx="291219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تنويع طرق المشاركة</a:t>
            </a:r>
            <a:endParaRPr lang="ar-SA" sz="1950" dirty="0"/>
          </a:p>
        </p:txBody>
      </p:sp>
      <p:sp>
        <p:nvSpPr>
          <p:cNvPr id="22" name="Shape 15"/>
          <p:cNvSpPr/>
          <p:nvPr/>
        </p:nvSpPr>
        <p:spPr>
          <a:xfrm>
            <a:off x="3707117" y="4546997"/>
            <a:ext cx="431591" cy="431602"/>
          </a:xfrm>
          <a:prstGeom prst="ellipse">
            <a:avLst/>
          </a:prstGeom>
          <a:solidFill>
            <a:srgbClr val="00AEEF"/>
          </a:solidFill>
          <a:ln w="6350">
            <a:solidFill>
              <a:srgbClr val="0094D5"/>
            </a:solidFill>
            <a:prstDash val="solid"/>
          </a:ln>
        </p:spPr>
      </p:sp>
      <p:pic>
        <p:nvPicPr>
          <p:cNvPr id="23"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71508" y="4611390"/>
            <a:ext cx="302808" cy="302816"/>
          </a:xfrm>
          <a:prstGeom prst="rect">
            <a:avLst/>
          </a:prstGeom>
        </p:spPr>
      </p:pic>
      <p:sp>
        <p:nvSpPr>
          <p:cNvPr id="24" name="Text 16"/>
          <p:cNvSpPr/>
          <p:nvPr/>
        </p:nvSpPr>
        <p:spPr>
          <a:xfrm>
            <a:off x="631908" y="4612878"/>
            <a:ext cx="291219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متابعة توزيع المشاركة</a:t>
            </a:r>
            <a:endParaRPr lang="ar-SA" sz="1950" dirty="0"/>
          </a:p>
        </p:txBody>
      </p:sp>
      <p:sp>
        <p:nvSpPr>
          <p:cNvPr id="25" name="Shape 17"/>
          <p:cNvSpPr/>
          <p:nvPr/>
        </p:nvSpPr>
        <p:spPr>
          <a:xfrm>
            <a:off x="11128196" y="5636022"/>
            <a:ext cx="431591" cy="431602"/>
          </a:xfrm>
          <a:prstGeom prst="ellipse">
            <a:avLst/>
          </a:prstGeom>
          <a:solidFill>
            <a:srgbClr val="00AEEF"/>
          </a:solidFill>
          <a:ln w="6350">
            <a:solidFill>
              <a:srgbClr val="0094D5"/>
            </a:solidFill>
            <a:prstDash val="solid"/>
          </a:ln>
        </p:spPr>
      </p:sp>
      <p:pic>
        <p:nvPicPr>
          <p:cNvPr id="26"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92587" y="5700415"/>
            <a:ext cx="302808" cy="302816"/>
          </a:xfrm>
          <a:prstGeom prst="rect">
            <a:avLst/>
          </a:prstGeom>
        </p:spPr>
      </p:pic>
      <p:sp>
        <p:nvSpPr>
          <p:cNvPr id="27" name="Text 18"/>
          <p:cNvSpPr/>
          <p:nvPr/>
        </p:nvSpPr>
        <p:spPr>
          <a:xfrm>
            <a:off x="631908" y="5701903"/>
            <a:ext cx="10333275"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إتاحة فرص للعود</a:t>
            </a:r>
            <a:endParaRPr lang="ar-SA" sz="19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10646302" y="666353"/>
            <a:ext cx="913484" cy="257076"/>
          </a:xfrm>
          <a:prstGeom prst="roundRect">
            <a:avLst>
              <a:gd name="adj" fmla="val 49999"/>
            </a:avLst>
          </a:prstGeom>
          <a:solidFill>
            <a:srgbClr val="D4E9F7"/>
          </a:solidFill>
          <a:ln/>
        </p:spPr>
      </p:sp>
      <p:sp>
        <p:nvSpPr>
          <p:cNvPr id="3" name="Text 1"/>
          <p:cNvSpPr/>
          <p:nvPr/>
        </p:nvSpPr>
        <p:spPr>
          <a:xfrm>
            <a:off x="10138216" y="717054"/>
            <a:ext cx="1320072"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050" dirty="0"/>
          </a:p>
        </p:txBody>
      </p:sp>
      <p:sp>
        <p:nvSpPr>
          <p:cNvPr id="4" name="Text 2"/>
          <p:cNvSpPr/>
          <p:nvPr/>
        </p:nvSpPr>
        <p:spPr>
          <a:xfrm>
            <a:off x="631908" y="974130"/>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التعامل مع المشاركين المهيمنين</a:t>
            </a:r>
            <a:endParaRPr lang="ar-SA" sz="3500" dirty="0"/>
          </a:p>
        </p:txBody>
      </p:sp>
      <p:sp>
        <p:nvSpPr>
          <p:cNvPr id="5" name="Text 3"/>
          <p:cNvSpPr/>
          <p:nvPr/>
        </p:nvSpPr>
        <p:spPr>
          <a:xfrm>
            <a:off x="22324" y="1721247"/>
            <a:ext cx="11537463"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قد يشارك بعض المتدربين بصورة متكررة، أو يجيبون عن معظم الأسئلة، أو يقاطعون الآخرين، مما قد يقلل فرص بقية المشاركين في التعبير عن أفكارهم.</a:t>
            </a:r>
            <a:endParaRPr lang="ar-SA" sz="1300" dirty="0"/>
          </a:p>
        </p:txBody>
      </p:sp>
      <p:sp>
        <p:nvSpPr>
          <p:cNvPr id="6" name="Text 4"/>
          <p:cNvSpPr/>
          <p:nvPr/>
        </p:nvSpPr>
        <p:spPr>
          <a:xfrm>
            <a:off x="631908" y="2148582"/>
            <a:ext cx="1092787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2E3C4E"/>
                </a:solidFill>
                <a:latin typeface="GE SS Two Light" pitchFamily="34" charset="0"/>
                <a:ea typeface="GE SS Two Light" pitchFamily="34" charset="-122"/>
                <a:cs typeface="GE SS Two Light" pitchFamily="34" charset="-120"/>
              </a:rPr>
              <a:t>يمكن للميسّر التعامل مع ذلك من خلال:</a:t>
            </a:r>
            <a:endParaRPr lang="ar-SA" sz="2100" dirty="0"/>
          </a:p>
        </p:txBody>
      </p:sp>
      <p:sp>
        <p:nvSpPr>
          <p:cNvPr id="7" name="Shape 5"/>
          <p:cNvSpPr/>
          <p:nvPr/>
        </p:nvSpPr>
        <p:spPr>
          <a:xfrm>
            <a:off x="8001792" y="2673052"/>
            <a:ext cx="3557995" cy="1577380"/>
          </a:xfrm>
          <a:prstGeom prst="roundRect">
            <a:avLst>
              <a:gd name="adj" fmla="val 16096"/>
            </a:avLst>
          </a:prstGeom>
          <a:solidFill>
            <a:srgbClr val="00AEEF"/>
          </a:solidFill>
          <a:ln w="6350">
            <a:solidFill>
              <a:srgbClr val="00AEEF"/>
            </a:solidFill>
            <a:prstDash val="solid"/>
          </a:ln>
        </p:spPr>
      </p:sp>
      <p:sp>
        <p:nvSpPr>
          <p:cNvPr id="8" name="Shape 6"/>
          <p:cNvSpPr/>
          <p:nvPr/>
        </p:nvSpPr>
        <p:spPr>
          <a:xfrm>
            <a:off x="10876385" y="2848670"/>
            <a:ext cx="507789" cy="507802"/>
          </a:xfrm>
          <a:prstGeom prst="ellipse">
            <a:avLst/>
          </a:prstGeom>
          <a:solidFill>
            <a:srgbClr val="00AEEF"/>
          </a:solidFill>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49489" y="2853383"/>
            <a:ext cx="495088" cy="495101"/>
          </a:xfrm>
          <a:prstGeom prst="rect">
            <a:avLst/>
          </a:prstGeom>
        </p:spPr>
      </p:pic>
      <p:sp>
        <p:nvSpPr>
          <p:cNvPr id="10" name="Text 7"/>
          <p:cNvSpPr/>
          <p:nvPr/>
        </p:nvSpPr>
        <p:spPr>
          <a:xfrm>
            <a:off x="8177405" y="3483372"/>
            <a:ext cx="32067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الشكر وفتح المجال</a:t>
            </a:r>
            <a:endParaRPr lang="ar-SA" sz="1750" dirty="0">
              <a:solidFill>
                <a:schemeClr val="bg1"/>
              </a:solidFill>
            </a:endParaRPr>
          </a:p>
        </p:txBody>
      </p:sp>
      <p:sp>
        <p:nvSpPr>
          <p:cNvPr id="11" name="Text 8"/>
          <p:cNvSpPr/>
          <p:nvPr/>
        </p:nvSpPr>
        <p:spPr>
          <a:xfrm>
            <a:off x="8177405" y="3837880"/>
            <a:ext cx="3206769" cy="236934"/>
          </a:xfrm>
          <a:prstGeom prst="rect">
            <a:avLst/>
          </a:prstGeom>
          <a:noFill/>
          <a:ln/>
        </p:spPr>
        <p:txBody>
          <a:bodyPr wrap="none" lIns="0" tIns="0" rIns="0" bIns="0" rtlCol="0" anchor="t"/>
          <a:lstStyle/>
          <a:p>
            <a:pPr marL="0" indent="0" algn="r" rtl="1">
              <a:lnSpc>
                <a:spcPct val="117000"/>
              </a:lnSpc>
              <a:buNone/>
            </a:pPr>
            <a:r>
              <a:rPr lang="ar-SA" altLang="en-US" sz="1300" dirty="0">
                <a:solidFill>
                  <a:schemeClr val="bg1"/>
                </a:solidFill>
                <a:latin typeface="WinSoft Pro Medium" pitchFamily="34" charset="0"/>
                <a:ea typeface="WinSoft Pro Medium" pitchFamily="34" charset="-122"/>
                <a:cs typeface="WinSoft Pro Medium" pitchFamily="34" charset="-120"/>
              </a:rPr>
              <a:t>شكر المشارك على مساهمته ثم فتح المجال للآخرين.</a:t>
            </a:r>
            <a:endParaRPr lang="ar-SA" sz="1300" dirty="0">
              <a:solidFill>
                <a:schemeClr val="bg1"/>
              </a:solidFill>
            </a:endParaRPr>
          </a:p>
        </p:txBody>
      </p:sp>
      <p:sp>
        <p:nvSpPr>
          <p:cNvPr id="12" name="Shape 9"/>
          <p:cNvSpPr/>
          <p:nvPr/>
        </p:nvSpPr>
        <p:spPr>
          <a:xfrm>
            <a:off x="4316900" y="2673052"/>
            <a:ext cx="3557995" cy="1577380"/>
          </a:xfrm>
          <a:prstGeom prst="roundRect">
            <a:avLst>
              <a:gd name="adj" fmla="val 16096"/>
            </a:avLst>
          </a:prstGeom>
          <a:solidFill>
            <a:srgbClr val="00AEEF"/>
          </a:solidFill>
          <a:ln w="6350">
            <a:solidFill>
              <a:srgbClr val="00AEEF"/>
            </a:solidFill>
            <a:prstDash val="solid"/>
          </a:ln>
        </p:spPr>
      </p:sp>
      <p:sp>
        <p:nvSpPr>
          <p:cNvPr id="13" name="Shape 10"/>
          <p:cNvSpPr/>
          <p:nvPr/>
        </p:nvSpPr>
        <p:spPr>
          <a:xfrm>
            <a:off x="7191493" y="2848670"/>
            <a:ext cx="507789" cy="507802"/>
          </a:xfrm>
          <a:prstGeom prst="ellipse">
            <a:avLst/>
          </a:prstGeom>
          <a:solidFill>
            <a:srgbClr val="00AEEF"/>
          </a:solidFill>
          <a:ln/>
        </p:spPr>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64597" y="2853383"/>
            <a:ext cx="495088" cy="495101"/>
          </a:xfrm>
          <a:prstGeom prst="rect">
            <a:avLst/>
          </a:prstGeom>
        </p:spPr>
      </p:pic>
      <p:sp>
        <p:nvSpPr>
          <p:cNvPr id="15" name="Text 11"/>
          <p:cNvSpPr/>
          <p:nvPr/>
        </p:nvSpPr>
        <p:spPr>
          <a:xfrm>
            <a:off x="4492513" y="3483372"/>
            <a:ext cx="32067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إعادة التوجيه للمجموعة</a:t>
            </a:r>
            <a:endParaRPr lang="ar-SA" sz="1750" dirty="0">
              <a:solidFill>
                <a:schemeClr val="bg1"/>
              </a:solidFill>
            </a:endParaRPr>
          </a:p>
        </p:txBody>
      </p:sp>
      <p:sp>
        <p:nvSpPr>
          <p:cNvPr id="16" name="Text 12"/>
          <p:cNvSpPr/>
          <p:nvPr/>
        </p:nvSpPr>
        <p:spPr>
          <a:xfrm>
            <a:off x="4492513" y="3837880"/>
            <a:ext cx="3206769" cy="236934"/>
          </a:xfrm>
          <a:prstGeom prst="rect">
            <a:avLst/>
          </a:prstGeom>
          <a:noFill/>
          <a:ln/>
        </p:spPr>
        <p:txBody>
          <a:bodyPr wrap="none" lIns="0" tIns="0" rIns="0" bIns="0" rtlCol="0" anchor="t"/>
          <a:lstStyle/>
          <a:p>
            <a:pPr marL="0" indent="0" algn="r" rtl="1">
              <a:lnSpc>
                <a:spcPct val="117000"/>
              </a:lnSpc>
              <a:buNone/>
            </a:pPr>
            <a:r>
              <a:rPr lang="ar-SA" altLang="en-US" sz="1300" dirty="0">
                <a:solidFill>
                  <a:schemeClr val="bg1"/>
                </a:solidFill>
                <a:latin typeface="WinSoft Pro Medium" pitchFamily="34" charset="0"/>
                <a:ea typeface="WinSoft Pro Medium" pitchFamily="34" charset="-122"/>
                <a:cs typeface="WinSoft Pro Medium" pitchFamily="34" charset="-120"/>
              </a:rPr>
              <a:t>استخدام أسئلة إعادة التوجيه إلى المجموعة.</a:t>
            </a:r>
            <a:endParaRPr lang="ar-SA" sz="1300" dirty="0">
              <a:solidFill>
                <a:schemeClr val="bg1"/>
              </a:solidFill>
            </a:endParaRPr>
          </a:p>
        </p:txBody>
      </p:sp>
      <p:sp>
        <p:nvSpPr>
          <p:cNvPr id="17" name="Shape 13"/>
          <p:cNvSpPr/>
          <p:nvPr/>
        </p:nvSpPr>
        <p:spPr>
          <a:xfrm>
            <a:off x="631908" y="2673052"/>
            <a:ext cx="3558094" cy="1577380"/>
          </a:xfrm>
          <a:prstGeom prst="roundRect">
            <a:avLst>
              <a:gd name="adj" fmla="val 16096"/>
            </a:avLst>
          </a:prstGeom>
          <a:solidFill>
            <a:srgbClr val="00AEEF"/>
          </a:solidFill>
          <a:ln w="6350">
            <a:solidFill>
              <a:srgbClr val="00AEEF"/>
            </a:solidFill>
            <a:prstDash val="solid"/>
          </a:ln>
        </p:spPr>
      </p:sp>
      <p:sp>
        <p:nvSpPr>
          <p:cNvPr id="18" name="Shape 14"/>
          <p:cNvSpPr/>
          <p:nvPr/>
        </p:nvSpPr>
        <p:spPr>
          <a:xfrm>
            <a:off x="3506601" y="2848670"/>
            <a:ext cx="507789" cy="507802"/>
          </a:xfrm>
          <a:prstGeom prst="ellipse">
            <a:avLst/>
          </a:prstGeom>
          <a:solidFill>
            <a:srgbClr val="00AEEF"/>
          </a:solidFill>
          <a:ln/>
        </p:spPr>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79705" y="2853383"/>
            <a:ext cx="495088" cy="495101"/>
          </a:xfrm>
          <a:prstGeom prst="rect">
            <a:avLst/>
          </a:prstGeom>
        </p:spPr>
      </p:pic>
      <p:sp>
        <p:nvSpPr>
          <p:cNvPr id="20" name="Text 15"/>
          <p:cNvSpPr/>
          <p:nvPr/>
        </p:nvSpPr>
        <p:spPr>
          <a:xfrm>
            <a:off x="807521" y="3483372"/>
            <a:ext cx="3206868"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قواعد واضحة</a:t>
            </a:r>
            <a:endParaRPr lang="ar-SA" sz="1750" dirty="0">
              <a:solidFill>
                <a:schemeClr val="bg1"/>
              </a:solidFill>
            </a:endParaRPr>
          </a:p>
        </p:txBody>
      </p:sp>
      <p:sp>
        <p:nvSpPr>
          <p:cNvPr id="21" name="Text 16"/>
          <p:cNvSpPr/>
          <p:nvPr/>
        </p:nvSpPr>
        <p:spPr>
          <a:xfrm>
            <a:off x="807521" y="3837880"/>
            <a:ext cx="3206868" cy="236934"/>
          </a:xfrm>
          <a:prstGeom prst="rect">
            <a:avLst/>
          </a:prstGeom>
          <a:noFill/>
          <a:ln/>
        </p:spPr>
        <p:txBody>
          <a:bodyPr wrap="none" lIns="0" tIns="0" rIns="0" bIns="0" rtlCol="0" anchor="t"/>
          <a:lstStyle/>
          <a:p>
            <a:pPr marL="0" indent="0" algn="r" rtl="1">
              <a:lnSpc>
                <a:spcPct val="117000"/>
              </a:lnSpc>
              <a:buNone/>
            </a:pPr>
            <a:r>
              <a:rPr lang="ar-SA" altLang="en-US" sz="1300" dirty="0">
                <a:solidFill>
                  <a:schemeClr val="bg1"/>
                </a:solidFill>
                <a:latin typeface="WinSoft Pro Medium" pitchFamily="34" charset="0"/>
                <a:ea typeface="WinSoft Pro Medium" pitchFamily="34" charset="-122"/>
                <a:cs typeface="WinSoft Pro Medium" pitchFamily="34" charset="-120"/>
              </a:rPr>
              <a:t>وضع قواعد واضحة للمشاركة والاستماع.</a:t>
            </a:r>
            <a:endParaRPr lang="ar-SA" sz="1300" dirty="0">
              <a:solidFill>
                <a:schemeClr val="bg1"/>
              </a:solidFill>
            </a:endParaRPr>
          </a:p>
        </p:txBody>
      </p:sp>
      <p:sp>
        <p:nvSpPr>
          <p:cNvPr id="22" name="Shape 17"/>
          <p:cNvSpPr/>
          <p:nvPr/>
        </p:nvSpPr>
        <p:spPr>
          <a:xfrm>
            <a:off x="8001792" y="4377333"/>
            <a:ext cx="3557995" cy="1814314"/>
          </a:xfrm>
          <a:prstGeom prst="roundRect">
            <a:avLst>
              <a:gd name="adj" fmla="val 13994"/>
            </a:avLst>
          </a:prstGeom>
          <a:solidFill>
            <a:srgbClr val="00AEEF"/>
          </a:solidFill>
          <a:ln w="6350">
            <a:solidFill>
              <a:srgbClr val="00AEEF"/>
            </a:solidFill>
            <a:prstDash val="solid"/>
          </a:ln>
        </p:spPr>
      </p:sp>
      <p:sp>
        <p:nvSpPr>
          <p:cNvPr id="23" name="Shape 18"/>
          <p:cNvSpPr/>
          <p:nvPr/>
        </p:nvSpPr>
        <p:spPr>
          <a:xfrm>
            <a:off x="10876385" y="4552950"/>
            <a:ext cx="507789" cy="507802"/>
          </a:xfrm>
          <a:prstGeom prst="ellipse">
            <a:avLst/>
          </a:prstGeom>
          <a:solidFill>
            <a:srgbClr val="00AEEF"/>
          </a:solidFill>
          <a:ln/>
        </p:spPr>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49489" y="4557664"/>
            <a:ext cx="495088" cy="495101"/>
          </a:xfrm>
          <a:prstGeom prst="rect">
            <a:avLst/>
          </a:prstGeom>
        </p:spPr>
      </p:pic>
      <p:sp>
        <p:nvSpPr>
          <p:cNvPr id="25" name="Text 19"/>
          <p:cNvSpPr/>
          <p:nvPr/>
        </p:nvSpPr>
        <p:spPr>
          <a:xfrm>
            <a:off x="8177405" y="5187652"/>
            <a:ext cx="32067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تنظيم أدوار الحديث</a:t>
            </a:r>
            <a:endParaRPr lang="ar-SA" sz="1750" dirty="0">
              <a:solidFill>
                <a:schemeClr val="bg1"/>
              </a:solidFill>
            </a:endParaRPr>
          </a:p>
        </p:txBody>
      </p:sp>
      <p:sp>
        <p:nvSpPr>
          <p:cNvPr id="26" name="Text 20"/>
          <p:cNvSpPr/>
          <p:nvPr/>
        </p:nvSpPr>
        <p:spPr>
          <a:xfrm>
            <a:off x="8177405" y="5542161"/>
            <a:ext cx="3206769" cy="236934"/>
          </a:xfrm>
          <a:prstGeom prst="rect">
            <a:avLst/>
          </a:prstGeom>
          <a:noFill/>
          <a:ln/>
        </p:spPr>
        <p:txBody>
          <a:bodyPr wrap="none" lIns="0" tIns="0" rIns="0" bIns="0" rtlCol="0" anchor="t"/>
          <a:lstStyle/>
          <a:p>
            <a:pPr marL="0" indent="0" algn="r" rtl="1">
              <a:lnSpc>
                <a:spcPct val="117000"/>
              </a:lnSpc>
              <a:buNone/>
            </a:pPr>
            <a:r>
              <a:rPr lang="ar-SA" altLang="en-US" sz="1300" dirty="0">
                <a:solidFill>
                  <a:schemeClr val="bg1"/>
                </a:solidFill>
                <a:latin typeface="WinSoft Pro Medium" pitchFamily="34" charset="0"/>
                <a:ea typeface="WinSoft Pro Medium" pitchFamily="34" charset="-122"/>
                <a:cs typeface="WinSoft Pro Medium" pitchFamily="34" charset="-120"/>
              </a:rPr>
              <a:t>تنظيم أدوار الحديث عندما يكون ذلك مناسبًا.</a:t>
            </a:r>
            <a:endParaRPr lang="ar-SA" sz="1300" dirty="0">
              <a:solidFill>
                <a:schemeClr val="bg1"/>
              </a:solidFill>
            </a:endParaRPr>
          </a:p>
        </p:txBody>
      </p:sp>
      <p:sp>
        <p:nvSpPr>
          <p:cNvPr id="27" name="Shape 21"/>
          <p:cNvSpPr/>
          <p:nvPr/>
        </p:nvSpPr>
        <p:spPr>
          <a:xfrm>
            <a:off x="4316900" y="4377333"/>
            <a:ext cx="3557995" cy="1814314"/>
          </a:xfrm>
          <a:prstGeom prst="roundRect">
            <a:avLst>
              <a:gd name="adj" fmla="val 13994"/>
            </a:avLst>
          </a:prstGeom>
          <a:solidFill>
            <a:srgbClr val="00AEEF"/>
          </a:solidFill>
          <a:ln w="6350">
            <a:solidFill>
              <a:srgbClr val="00AEEF"/>
            </a:solidFill>
            <a:prstDash val="solid"/>
          </a:ln>
        </p:spPr>
      </p:sp>
      <p:sp>
        <p:nvSpPr>
          <p:cNvPr id="28" name="Shape 22"/>
          <p:cNvSpPr/>
          <p:nvPr/>
        </p:nvSpPr>
        <p:spPr>
          <a:xfrm>
            <a:off x="6599039" y="4573754"/>
            <a:ext cx="1100244" cy="618711"/>
          </a:xfrm>
          <a:prstGeom prst="ellipse">
            <a:avLst/>
          </a:prstGeom>
          <a:solidFill>
            <a:srgbClr val="00AEEF"/>
          </a:solidFill>
          <a:ln/>
        </p:spPr>
      </p:sp>
      <p:pic>
        <p:nvPicPr>
          <p:cNvPr id="2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64597" y="4557664"/>
            <a:ext cx="495088" cy="495101"/>
          </a:xfrm>
          <a:prstGeom prst="rect">
            <a:avLst/>
          </a:prstGeom>
        </p:spPr>
      </p:pic>
      <p:sp>
        <p:nvSpPr>
          <p:cNvPr id="30" name="Text 23"/>
          <p:cNvSpPr/>
          <p:nvPr/>
        </p:nvSpPr>
        <p:spPr>
          <a:xfrm>
            <a:off x="4492513" y="5187652"/>
            <a:ext cx="32067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التحول إلى العمل الجماعي</a:t>
            </a:r>
            <a:endParaRPr lang="ar-SA" sz="1750" dirty="0">
              <a:solidFill>
                <a:schemeClr val="bg1"/>
              </a:solidFill>
            </a:endParaRPr>
          </a:p>
        </p:txBody>
      </p:sp>
      <p:sp>
        <p:nvSpPr>
          <p:cNvPr id="31" name="Text 24"/>
          <p:cNvSpPr/>
          <p:nvPr/>
        </p:nvSpPr>
        <p:spPr>
          <a:xfrm>
            <a:off x="4492513" y="5542161"/>
            <a:ext cx="3206769" cy="473869"/>
          </a:xfrm>
          <a:prstGeom prst="rect">
            <a:avLst/>
          </a:prstGeom>
          <a:noFill/>
          <a:ln/>
        </p:spPr>
        <p:txBody>
          <a:bodyPr wrap="square" lIns="0" tIns="0" rIns="0" bIns="0" rtlCol="0" anchor="t">
            <a:normAutofit/>
          </a:bodyPr>
          <a:lstStyle/>
          <a:p>
            <a:pPr marL="0" indent="0" algn="r" rtl="1">
              <a:lnSpc>
                <a:spcPct val="117000"/>
              </a:lnSpc>
              <a:buNone/>
            </a:pPr>
            <a:r>
              <a:rPr lang="ar-SA" altLang="en-US" sz="1300" dirty="0">
                <a:solidFill>
                  <a:schemeClr val="bg1"/>
                </a:solidFill>
                <a:latin typeface="WinSoft Pro Medium" pitchFamily="34" charset="0"/>
                <a:ea typeface="WinSoft Pro Medium" pitchFamily="34" charset="-122"/>
                <a:cs typeface="WinSoft Pro Medium" pitchFamily="34" charset="-120"/>
              </a:rPr>
              <a:t>الانتقال من النقاش المفتوح إلى العمل الثنائي أو الجماعي إذا أصبح الحوار غير متوازن.</a:t>
            </a:r>
            <a:endParaRPr lang="ar-SA" sz="1300" dirty="0">
              <a:solidFill>
                <a:schemeClr val="bg1"/>
              </a:solidFill>
            </a:endParaRPr>
          </a:p>
        </p:txBody>
      </p:sp>
      <p:sp>
        <p:nvSpPr>
          <p:cNvPr id="32" name="Shape 25"/>
          <p:cNvSpPr/>
          <p:nvPr/>
        </p:nvSpPr>
        <p:spPr>
          <a:xfrm>
            <a:off x="631908" y="4377333"/>
            <a:ext cx="3558094" cy="1814314"/>
          </a:xfrm>
          <a:prstGeom prst="roundRect">
            <a:avLst>
              <a:gd name="adj" fmla="val 13994"/>
            </a:avLst>
          </a:prstGeom>
          <a:solidFill>
            <a:srgbClr val="00AEEF"/>
          </a:solidFill>
          <a:ln w="6350">
            <a:solidFill>
              <a:srgbClr val="00AEEF"/>
            </a:solidFill>
            <a:prstDash val="solid"/>
          </a:ln>
        </p:spPr>
      </p:sp>
      <p:sp>
        <p:nvSpPr>
          <p:cNvPr id="33" name="Shape 26"/>
          <p:cNvSpPr/>
          <p:nvPr/>
        </p:nvSpPr>
        <p:spPr>
          <a:xfrm>
            <a:off x="3506601" y="4552950"/>
            <a:ext cx="507789" cy="507802"/>
          </a:xfrm>
          <a:prstGeom prst="ellipse">
            <a:avLst/>
          </a:prstGeom>
          <a:solidFill>
            <a:srgbClr val="00AEEF"/>
          </a:solidFill>
          <a:ln/>
        </p:spPr>
      </p:sp>
      <p:pic>
        <p:nvPicPr>
          <p:cNvPr id="3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379705" y="4557664"/>
            <a:ext cx="495088" cy="495101"/>
          </a:xfrm>
          <a:prstGeom prst="rect">
            <a:avLst/>
          </a:prstGeom>
        </p:spPr>
      </p:pic>
      <p:sp>
        <p:nvSpPr>
          <p:cNvPr id="35" name="Text 27"/>
          <p:cNvSpPr/>
          <p:nvPr/>
        </p:nvSpPr>
        <p:spPr>
          <a:xfrm>
            <a:off x="807521" y="5187652"/>
            <a:ext cx="3206868"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التدخل باحترام</a:t>
            </a:r>
            <a:endParaRPr lang="ar-SA" sz="1750" dirty="0">
              <a:solidFill>
                <a:schemeClr val="bg1"/>
              </a:solidFill>
            </a:endParaRPr>
          </a:p>
        </p:txBody>
      </p:sp>
      <p:sp>
        <p:nvSpPr>
          <p:cNvPr id="36" name="Text 28"/>
          <p:cNvSpPr/>
          <p:nvPr/>
        </p:nvSpPr>
        <p:spPr>
          <a:xfrm>
            <a:off x="807521" y="5542161"/>
            <a:ext cx="3206868" cy="236934"/>
          </a:xfrm>
          <a:prstGeom prst="rect">
            <a:avLst/>
          </a:prstGeom>
          <a:noFill/>
          <a:ln/>
        </p:spPr>
        <p:txBody>
          <a:bodyPr wrap="none" lIns="0" tIns="0" rIns="0" bIns="0" rtlCol="0" anchor="t"/>
          <a:lstStyle/>
          <a:p>
            <a:pPr marL="0" indent="0" algn="r" rtl="1">
              <a:lnSpc>
                <a:spcPct val="117000"/>
              </a:lnSpc>
              <a:buNone/>
            </a:pPr>
            <a:r>
              <a:rPr lang="ar-SA" altLang="en-US" sz="1300" dirty="0">
                <a:solidFill>
                  <a:schemeClr val="bg1"/>
                </a:solidFill>
                <a:latin typeface="WinSoft Pro Medium" pitchFamily="34" charset="0"/>
                <a:ea typeface="WinSoft Pro Medium" pitchFamily="34" charset="-122"/>
                <a:cs typeface="WinSoft Pro Medium" pitchFamily="34" charset="-120"/>
              </a:rPr>
              <a:t>التدخل باحترام عند مقاطعة الآخرين.</a:t>
            </a:r>
            <a:endParaRPr lang="ar-SA" sz="1300" dirty="0">
              <a:solidFill>
                <a:schemeClr val="bg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10341708" y="1258491"/>
            <a:ext cx="1218078" cy="342999"/>
          </a:xfrm>
          <a:prstGeom prst="roundRect">
            <a:avLst>
              <a:gd name="adj" fmla="val 49999"/>
            </a:avLst>
          </a:prstGeom>
          <a:solidFill>
            <a:srgbClr val="D4E9F7"/>
          </a:solidFill>
          <a:ln/>
        </p:spPr>
      </p:sp>
      <p:sp>
        <p:nvSpPr>
          <p:cNvPr id="3" name="Text 1"/>
          <p:cNvSpPr/>
          <p:nvPr/>
        </p:nvSpPr>
        <p:spPr>
          <a:xfrm>
            <a:off x="9867455" y="1326158"/>
            <a:ext cx="155700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400" dirty="0"/>
          </a:p>
        </p:txBody>
      </p:sp>
      <p:sp>
        <p:nvSpPr>
          <p:cNvPr id="4" name="Text 2"/>
          <p:cNvSpPr/>
          <p:nvPr/>
        </p:nvSpPr>
        <p:spPr>
          <a:xfrm>
            <a:off x="631908" y="1691680"/>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أمثلة على إعادة التوجيه</a:t>
            </a:r>
            <a:endParaRPr lang="ar-SA" sz="4650" dirty="0"/>
          </a:p>
        </p:txBody>
      </p:sp>
      <p:sp>
        <p:nvSpPr>
          <p:cNvPr id="5" name="Text 3"/>
          <p:cNvSpPr/>
          <p:nvPr/>
        </p:nvSpPr>
        <p:spPr>
          <a:xfrm>
            <a:off x="22324" y="2772569"/>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من أمثلة العبارات التي يستخدمها الميسّر لإعادة التوجيه وفتح المجال للآخرين:</a:t>
            </a:r>
            <a:endParaRPr lang="ar-SA" sz="1750" dirty="0"/>
          </a:p>
        </p:txBody>
      </p:sp>
      <p:sp>
        <p:nvSpPr>
          <p:cNvPr id="6" name="Shape 4"/>
          <p:cNvSpPr/>
          <p:nvPr/>
        </p:nvSpPr>
        <p:spPr>
          <a:xfrm>
            <a:off x="6208656" y="3387626"/>
            <a:ext cx="5351130" cy="1089025"/>
          </a:xfrm>
          <a:prstGeom prst="roundRect">
            <a:avLst>
              <a:gd name="adj" fmla="val 31085"/>
            </a:avLst>
          </a:prstGeom>
          <a:solidFill>
            <a:srgbClr val="FFFFFF"/>
          </a:solidFill>
          <a:ln w="25399">
            <a:solidFill>
              <a:srgbClr val="00AEEF"/>
            </a:solidFill>
            <a:prstDash val="solid"/>
          </a:ln>
        </p:spPr>
      </p:sp>
      <p:pic>
        <p:nvPicPr>
          <p:cNvPr id="7" name="Image 0" descr="preencoded.png"/>
          <p:cNvPicPr>
            <a:picLocks noChangeAspect="1"/>
          </p:cNvPicPr>
          <p:nvPr/>
        </p:nvPicPr>
        <p:blipFill>
          <a:blip r:embed="rId3"/>
          <a:stretch>
            <a:fillRect/>
          </a:stretch>
        </p:blipFill>
        <p:spPr>
          <a:xfrm>
            <a:off x="5984428" y="3163391"/>
            <a:ext cx="499355" cy="499368"/>
          </a:xfrm>
          <a:prstGeom prst="rect">
            <a:avLst/>
          </a:prstGeom>
        </p:spPr>
      </p:pic>
      <p:pic>
        <p:nvPicPr>
          <p:cNvPr id="8" name="Image 1" descr="preencoded.png"/>
          <p:cNvPicPr>
            <a:picLocks noChangeAspect="1"/>
          </p:cNvPicPr>
          <p:nvPr/>
        </p:nvPicPr>
        <p:blipFill>
          <a:blip r:embed="rId4"/>
          <a:stretch>
            <a:fillRect/>
          </a:stretch>
        </p:blipFill>
        <p:spPr>
          <a:xfrm>
            <a:off x="11284660" y="4201517"/>
            <a:ext cx="499355" cy="499368"/>
          </a:xfrm>
          <a:prstGeom prst="rect">
            <a:avLst/>
          </a:prstGeom>
        </p:spPr>
      </p:pic>
      <p:sp>
        <p:nvSpPr>
          <p:cNvPr id="9" name="Text 5"/>
          <p:cNvSpPr/>
          <p:nvPr/>
        </p:nvSpPr>
        <p:spPr>
          <a:xfrm>
            <a:off x="6572582" y="3751560"/>
            <a:ext cx="4623280"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«شكرًا على هذه الفكرة. دعونا نسمع رأيًا من مشارك آخر.»</a:t>
            </a:r>
            <a:endParaRPr lang="ar-SA" sz="1750" dirty="0"/>
          </a:p>
        </p:txBody>
      </p:sp>
      <p:sp>
        <p:nvSpPr>
          <p:cNvPr id="10" name="Shape 6"/>
          <p:cNvSpPr/>
          <p:nvPr/>
        </p:nvSpPr>
        <p:spPr>
          <a:xfrm>
            <a:off x="631908" y="3387626"/>
            <a:ext cx="5351130" cy="1089025"/>
          </a:xfrm>
          <a:prstGeom prst="roundRect">
            <a:avLst>
              <a:gd name="adj" fmla="val 31085"/>
            </a:avLst>
          </a:prstGeom>
          <a:solidFill>
            <a:srgbClr val="FFFFFF"/>
          </a:solidFill>
          <a:ln w="25399">
            <a:solidFill>
              <a:srgbClr val="00AEEF"/>
            </a:solidFill>
            <a:prstDash val="solid"/>
          </a:ln>
        </p:spPr>
      </p:sp>
      <p:pic>
        <p:nvPicPr>
          <p:cNvPr id="11" name="Image 2" descr="preencoded.png"/>
          <p:cNvPicPr>
            <a:picLocks noChangeAspect="1"/>
          </p:cNvPicPr>
          <p:nvPr/>
        </p:nvPicPr>
        <p:blipFill>
          <a:blip r:embed="rId3"/>
          <a:stretch>
            <a:fillRect/>
          </a:stretch>
        </p:blipFill>
        <p:spPr>
          <a:xfrm>
            <a:off x="407680" y="3163391"/>
            <a:ext cx="499355" cy="499368"/>
          </a:xfrm>
          <a:prstGeom prst="rect">
            <a:avLst/>
          </a:prstGeom>
        </p:spPr>
      </p:pic>
      <p:pic>
        <p:nvPicPr>
          <p:cNvPr id="12" name="Image 3" descr="preencoded.png"/>
          <p:cNvPicPr>
            <a:picLocks noChangeAspect="1"/>
          </p:cNvPicPr>
          <p:nvPr/>
        </p:nvPicPr>
        <p:blipFill>
          <a:blip r:embed="rId4"/>
          <a:stretch>
            <a:fillRect/>
          </a:stretch>
        </p:blipFill>
        <p:spPr>
          <a:xfrm>
            <a:off x="5707912" y="4201517"/>
            <a:ext cx="499355" cy="499368"/>
          </a:xfrm>
          <a:prstGeom prst="rect">
            <a:avLst/>
          </a:prstGeom>
        </p:spPr>
      </p:pic>
      <p:sp>
        <p:nvSpPr>
          <p:cNvPr id="13" name="Text 7"/>
          <p:cNvSpPr/>
          <p:nvPr/>
        </p:nvSpPr>
        <p:spPr>
          <a:xfrm>
            <a:off x="995834" y="3751560"/>
            <a:ext cx="4623280"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«هذه إحدى وجهات النظر. هل لدى أحد تجربة مختلفة؟»</a:t>
            </a:r>
            <a:endParaRPr lang="ar-SA" sz="1750" dirty="0"/>
          </a:p>
        </p:txBody>
      </p:sp>
      <p:sp>
        <p:nvSpPr>
          <p:cNvPr id="14" name="Text 8"/>
          <p:cNvSpPr/>
          <p:nvPr/>
        </p:nvSpPr>
        <p:spPr>
          <a:xfrm>
            <a:off x="22324" y="4984452"/>
            <a:ext cx="11198937"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إعادة التوجيه لا تعني إسكات المشارك، بل تعني توسيع دائرة الحوار لتشمل أصواتًا أخرى داخل المجموعة.</a:t>
            </a:r>
            <a:endParaRPr lang="ar-SA" sz="1750" dirty="0"/>
          </a:p>
        </p:txBody>
      </p:sp>
      <p:sp>
        <p:nvSpPr>
          <p:cNvPr id="15" name="Shape 9"/>
          <p:cNvSpPr/>
          <p:nvPr/>
        </p:nvSpPr>
        <p:spPr>
          <a:xfrm>
            <a:off x="11534387" y="4730552"/>
            <a:ext cx="25399" cy="868958"/>
          </a:xfrm>
          <a:prstGeom prst="roundRect">
            <a:avLst>
              <a:gd name="adj" fmla="val 50001"/>
            </a:avLst>
          </a:prstGeom>
          <a:solidFill>
            <a:srgbClr val="75BAE6"/>
          </a:solidFill>
          <a:ln/>
        </p:spPr>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233587"/>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الحفاظ على تركيز المجموعة</a:t>
            </a:r>
            <a:endParaRPr lang="ar-SA" sz="4650" dirty="0"/>
          </a:p>
        </p:txBody>
      </p:sp>
      <p:sp>
        <p:nvSpPr>
          <p:cNvPr id="5" name="Text 1"/>
          <p:cNvSpPr/>
          <p:nvPr/>
        </p:nvSpPr>
        <p:spPr>
          <a:xfrm>
            <a:off x="631908" y="3056830"/>
            <a:ext cx="6355993"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قد يبتعد النقاش عن موضوع الجلسة أو ينتقل إلى موضوعات جانبية. دور الميسّر ليس إيقاف الحوار بصورة مفاجئة، بل المحافظة على قيمة المشاركة مع إعادة توجيهها نحو الهدف.</a:t>
            </a:r>
            <a:endParaRPr lang="ar-SA" sz="1750" dirty="0"/>
          </a:p>
        </p:txBody>
      </p:sp>
      <p:sp>
        <p:nvSpPr>
          <p:cNvPr id="6" name="Text 2"/>
          <p:cNvSpPr/>
          <p:nvPr/>
        </p:nvSpPr>
        <p:spPr>
          <a:xfrm>
            <a:off x="631908" y="4648101"/>
            <a:ext cx="6017467"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"هذه نقطة مهمة، ويمكن أن نعود إليها لاحقًا. دعونا نربط ما ناقشناه الآن بالسؤال الأساسي: كيف يمكن تطبيق ذلك في بيئة التدريب؟"</a:t>
            </a:r>
            <a:endParaRPr lang="ar-SA" sz="1750" dirty="0"/>
          </a:p>
        </p:txBody>
      </p:sp>
      <p:sp>
        <p:nvSpPr>
          <p:cNvPr id="7" name="Shape 3"/>
          <p:cNvSpPr/>
          <p:nvPr/>
        </p:nvSpPr>
        <p:spPr>
          <a:xfrm>
            <a:off x="6962502" y="4394200"/>
            <a:ext cx="25399" cy="1230114"/>
          </a:xfrm>
          <a:prstGeom prst="roundRect">
            <a:avLst>
              <a:gd name="adj" fmla="val 50001"/>
            </a:avLst>
          </a:prstGeom>
          <a:solidFill>
            <a:srgbClr val="75BAE6"/>
          </a:solidFill>
          <a:ln/>
        </p:spPr>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10524366" y="773410"/>
            <a:ext cx="1035421" cy="291604"/>
          </a:xfrm>
          <a:prstGeom prst="roundRect">
            <a:avLst>
              <a:gd name="adj" fmla="val 49999"/>
            </a:avLst>
          </a:prstGeom>
          <a:solidFill>
            <a:srgbClr val="D4E9F7"/>
          </a:solidFill>
          <a:ln/>
        </p:spPr>
      </p:sp>
      <p:sp>
        <p:nvSpPr>
          <p:cNvPr id="3" name="Text 1"/>
          <p:cNvSpPr/>
          <p:nvPr/>
        </p:nvSpPr>
        <p:spPr>
          <a:xfrm>
            <a:off x="10029872" y="830957"/>
            <a:ext cx="1414824"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200" dirty="0"/>
          </a:p>
        </p:txBody>
      </p:sp>
      <p:sp>
        <p:nvSpPr>
          <p:cNvPr id="4" name="Text 2"/>
          <p:cNvSpPr/>
          <p:nvPr/>
        </p:nvSpPr>
        <p:spPr>
          <a:xfrm>
            <a:off x="631908" y="1130201"/>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الحفاظ على تركيز المجموعة</a:t>
            </a:r>
            <a:endParaRPr lang="ar-SA" sz="3950" dirty="0"/>
          </a:p>
        </p:txBody>
      </p:sp>
      <p:sp>
        <p:nvSpPr>
          <p:cNvPr id="5" name="Text 3"/>
          <p:cNvSpPr/>
          <p:nvPr/>
        </p:nvSpPr>
        <p:spPr>
          <a:xfrm>
            <a:off x="22324" y="2005806"/>
            <a:ext cx="1153746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عندما يبتعد النقاش عن موضوع الجلسة، يمكن للميسّر أن:</a:t>
            </a:r>
            <a:endParaRPr lang="ar-SA" sz="15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25902" y="2472928"/>
            <a:ext cx="3533885" cy="1681559"/>
          </a:xfrm>
          <a:prstGeom prst="rect">
            <a:avLst/>
          </a:prstGeom>
        </p:spPr>
      </p:pic>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77753" y="2645569"/>
            <a:ext cx="230182" cy="230187"/>
          </a:xfrm>
          <a:prstGeom prst="rect">
            <a:avLst/>
          </a:prstGeom>
        </p:spPr>
      </p:pic>
      <p:sp>
        <p:nvSpPr>
          <p:cNvPr id="8" name="Text 4"/>
          <p:cNvSpPr/>
          <p:nvPr/>
        </p:nvSpPr>
        <p:spPr>
          <a:xfrm>
            <a:off x="8243086" y="3240187"/>
            <a:ext cx="3099516"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الاعتراف بقيمة الفكرة</a:t>
            </a:r>
            <a:endParaRPr lang="ar-SA" sz="19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28905" y="2472928"/>
            <a:ext cx="3533984" cy="1681559"/>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80757" y="2645569"/>
            <a:ext cx="230182" cy="230187"/>
          </a:xfrm>
          <a:prstGeom prst="rect">
            <a:avLst/>
          </a:prstGeom>
        </p:spPr>
      </p:pic>
      <p:sp>
        <p:nvSpPr>
          <p:cNvPr id="11" name="Text 5"/>
          <p:cNvSpPr/>
          <p:nvPr/>
        </p:nvSpPr>
        <p:spPr>
          <a:xfrm>
            <a:off x="4546089" y="3240187"/>
            <a:ext cx="3099615"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توضيح الصلة بالموضوع</a:t>
            </a:r>
            <a:endParaRPr lang="ar-SA" sz="195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472928"/>
            <a:ext cx="3533984" cy="1681559"/>
          </a:xfrm>
          <a:prstGeom prst="rect">
            <a:avLst/>
          </a:prstGeom>
        </p:spPr>
      </p:pic>
      <p:pic>
        <p:nvPicPr>
          <p:cNvPr id="13"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83760" y="2645569"/>
            <a:ext cx="230182" cy="230187"/>
          </a:xfrm>
          <a:prstGeom prst="rect">
            <a:avLst/>
          </a:prstGeom>
        </p:spPr>
      </p:pic>
      <p:sp>
        <p:nvSpPr>
          <p:cNvPr id="14" name="Text 6"/>
          <p:cNvSpPr/>
          <p:nvPr/>
        </p:nvSpPr>
        <p:spPr>
          <a:xfrm>
            <a:off x="849093" y="3240187"/>
            <a:ext cx="3099615"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إعادة التركيز</a:t>
            </a:r>
            <a:endParaRPr lang="ar-SA" sz="1950" dirty="0"/>
          </a:p>
        </p:txBody>
      </p:sp>
      <p:pic>
        <p:nvPicPr>
          <p:cNvPr id="15" name="Image 6"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177403" y="4317504"/>
            <a:ext cx="5382383" cy="1299964"/>
          </a:xfrm>
          <a:prstGeom prst="rect">
            <a:avLst/>
          </a:prstGeom>
        </p:spPr>
      </p:pic>
      <p:pic>
        <p:nvPicPr>
          <p:cNvPr id="16"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53454" y="4490145"/>
            <a:ext cx="230182" cy="230187"/>
          </a:xfrm>
          <a:prstGeom prst="rect">
            <a:avLst/>
          </a:prstGeom>
        </p:spPr>
      </p:pic>
      <p:sp>
        <p:nvSpPr>
          <p:cNvPr id="17" name="Text 7"/>
          <p:cNvSpPr/>
          <p:nvPr/>
        </p:nvSpPr>
        <p:spPr>
          <a:xfrm>
            <a:off x="6394588" y="5084763"/>
            <a:ext cx="4948014"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تأجيل الموضوع الجانبي</a:t>
            </a:r>
            <a:endParaRPr lang="ar-SA" sz="1950" dirty="0"/>
          </a:p>
        </p:txBody>
      </p:sp>
      <p:pic>
        <p:nvPicPr>
          <p:cNvPr id="18" name="Image 8"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1908" y="4317504"/>
            <a:ext cx="5382483" cy="1299964"/>
          </a:xfrm>
          <a:prstGeom prst="rect">
            <a:avLst/>
          </a:prstGeom>
        </p:spPr>
      </p:pic>
      <p:pic>
        <p:nvPicPr>
          <p:cNvPr id="19" name="Image 9"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208059" y="4490145"/>
            <a:ext cx="230182" cy="230187"/>
          </a:xfrm>
          <a:prstGeom prst="rect">
            <a:avLst/>
          </a:prstGeom>
        </p:spPr>
      </p:pic>
      <p:sp>
        <p:nvSpPr>
          <p:cNvPr id="20" name="Text 8"/>
          <p:cNvSpPr/>
          <p:nvPr/>
        </p:nvSpPr>
        <p:spPr>
          <a:xfrm>
            <a:off x="849093" y="5084763"/>
            <a:ext cx="4948114"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التلخيص والانتقال</a:t>
            </a:r>
            <a:endParaRPr lang="ar-SA" sz="19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10480214" y="659408"/>
            <a:ext cx="1079572" cy="303709"/>
          </a:xfrm>
          <a:prstGeom prst="roundRect">
            <a:avLst>
              <a:gd name="adj" fmla="val 49999"/>
            </a:avLst>
          </a:prstGeom>
          <a:solidFill>
            <a:srgbClr val="D4E9F7"/>
          </a:solidFill>
          <a:ln/>
        </p:spPr>
      </p:sp>
      <p:sp>
        <p:nvSpPr>
          <p:cNvPr id="3" name="Text 1"/>
          <p:cNvSpPr/>
          <p:nvPr/>
        </p:nvSpPr>
        <p:spPr>
          <a:xfrm>
            <a:off x="9990582" y="719336"/>
            <a:ext cx="1449252" cy="183852"/>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250" dirty="0"/>
          </a:p>
        </p:txBody>
      </p:sp>
      <p:sp>
        <p:nvSpPr>
          <p:cNvPr id="4" name="Text 2"/>
          <p:cNvSpPr/>
          <p:nvPr/>
        </p:nvSpPr>
        <p:spPr>
          <a:xfrm>
            <a:off x="631908" y="1033959"/>
            <a:ext cx="10927878" cy="657622"/>
          </a:xfrm>
          <a:prstGeom prst="rect">
            <a:avLst/>
          </a:prstGeom>
          <a:noFill/>
          <a:ln/>
        </p:spPr>
        <p:txBody>
          <a:bodyPr wrap="none" lIns="0" tIns="0" rIns="0" bIns="0" rtlCol="0" anchor="t"/>
          <a:lstStyle/>
          <a:p>
            <a:pPr marL="0" indent="0" algn="r" rtl="1">
              <a:lnSpc>
                <a:spcPct val="104000"/>
              </a:lnSpc>
              <a:buNone/>
            </a:pPr>
            <a:r>
              <a:rPr lang="ar-SA" altLang="en-US" sz="4100" dirty="0">
                <a:solidFill>
                  <a:srgbClr val="2E3C4E"/>
                </a:solidFill>
                <a:latin typeface="GE SS Two Light" pitchFamily="34" charset="0"/>
                <a:ea typeface="GE SS Two Light" pitchFamily="34" charset="-122"/>
                <a:cs typeface="GE SS Two Light" pitchFamily="34" charset="-120"/>
              </a:rPr>
              <a:t>التعامل مع تعثر أو توقف العمل الجماعي</a:t>
            </a:r>
            <a:endParaRPr lang="ar-SA" sz="4100" dirty="0"/>
          </a:p>
        </p:txBody>
      </p:sp>
      <p:sp>
        <p:nvSpPr>
          <p:cNvPr id="5" name="Text 3"/>
          <p:cNvSpPr/>
          <p:nvPr/>
        </p:nvSpPr>
        <p:spPr>
          <a:xfrm>
            <a:off x="631908" y="1957288"/>
            <a:ext cx="10927878" cy="802481"/>
          </a:xfrm>
          <a:prstGeom prst="rect">
            <a:avLst/>
          </a:prstGeom>
          <a:noFill/>
          <a:ln/>
        </p:spPr>
        <p:txBody>
          <a:bodyPr wrap="square" lIns="0" tIns="0" rIns="0" bIns="0" rtlCol="0" anchor="t"/>
          <a:lstStyle/>
          <a:p>
            <a:pPr marL="0" indent="0" algn="r" rtl="1">
              <a:lnSpc>
                <a:spcPct val="126000"/>
              </a:lnSpc>
              <a:spcAft>
                <a:spcPts val="1550"/>
              </a:spcAft>
              <a:buNone/>
            </a:pPr>
            <a:r>
              <a:rPr lang="ar-SA" altLang="en-US" sz="1550" dirty="0">
                <a:solidFill>
                  <a:srgbClr val="384653"/>
                </a:solidFill>
                <a:latin typeface="WinSoft Pro Medium" pitchFamily="34" charset="0"/>
                <a:ea typeface="WinSoft Pro Medium" pitchFamily="34" charset="-122"/>
                <a:cs typeface="WinSoft Pro Medium" pitchFamily="34" charset="-120"/>
              </a:rPr>
              <a:t>قد يتوقف النشاط لأن المشاركين لم يفهموا المطلوب، أو لم يتفقوا على طريقة العمل، أو لم يعرفوا كيف يبدأون، أو فقدوا التركيز.</a:t>
            </a:r>
            <a:endParaRPr lang="ar-SA" sz="1550" dirty="0"/>
          </a:p>
          <a:p>
            <a:pPr marL="0" indent="0" algn="r" rtl="1">
              <a:lnSpc>
                <a:spcPct val="126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عند ملاحظة ذلك، ينبغي للميسّر أن يحدد سبب التعثر قبل التدخل.</a:t>
            </a:r>
            <a:endParaRPr lang="ar-SA" sz="1550" dirty="0"/>
          </a:p>
        </p:txBody>
      </p:sp>
      <p:sp>
        <p:nvSpPr>
          <p:cNvPr id="6" name="Text 4"/>
          <p:cNvSpPr/>
          <p:nvPr/>
        </p:nvSpPr>
        <p:spPr>
          <a:xfrm>
            <a:off x="631908" y="3025477"/>
            <a:ext cx="10927878" cy="394593"/>
          </a:xfrm>
          <a:prstGeom prst="rect">
            <a:avLst/>
          </a:prstGeom>
          <a:noFill/>
          <a:ln/>
        </p:spPr>
        <p:txBody>
          <a:bodyPr wrap="none" lIns="0" tIns="0" rIns="0" bIns="0" rtlCol="0" anchor="t"/>
          <a:lstStyle/>
          <a:p>
            <a:pPr marL="0" indent="0" algn="r" rtl="1">
              <a:lnSpc>
                <a:spcPct val="104000"/>
              </a:lnSpc>
              <a:buNone/>
            </a:pPr>
            <a:r>
              <a:rPr lang="ar-SA" altLang="en-US" sz="2450" dirty="0">
                <a:solidFill>
                  <a:srgbClr val="2E3C4E"/>
                </a:solidFill>
                <a:latin typeface="GE SS Two Light" pitchFamily="34" charset="0"/>
                <a:ea typeface="GE SS Two Light" pitchFamily="34" charset="-122"/>
                <a:cs typeface="GE SS Two Light" pitchFamily="34" charset="-120"/>
              </a:rPr>
              <a:t>يمكن للميسّر أن:</a:t>
            </a:r>
            <a:endParaRPr lang="ar-SA" sz="2450" dirty="0"/>
          </a:p>
        </p:txBody>
      </p:sp>
      <p:sp>
        <p:nvSpPr>
          <p:cNvPr id="7" name="Text 5"/>
          <p:cNvSpPr/>
          <p:nvPr/>
        </p:nvSpPr>
        <p:spPr>
          <a:xfrm>
            <a:off x="631908" y="3845123"/>
            <a:ext cx="5220066" cy="1028700"/>
          </a:xfrm>
          <a:prstGeom prst="rect">
            <a:avLst/>
          </a:prstGeom>
          <a:noFill/>
          <a:ln/>
        </p:spPr>
        <p:txBody>
          <a:bodyPr wrap="square" lIns="0" tIns="0" rIns="79977" bIns="0" rtlCol="0" anchor="t">
            <a:normAutofit/>
          </a:bodyPr>
          <a:lstStyle/>
          <a:p>
            <a:pPr marL="314960" indent="-314960" algn="r" rtl="1">
              <a:lnSpc>
                <a:spcPct val="126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إعادة توزيع الأدوار داخل المجموعة.</a:t>
            </a:r>
            <a:endParaRPr lang="ar-SA" sz="1550" dirty="0"/>
          </a:p>
          <a:p>
            <a:pPr marL="314960" indent="-314960" algn="r" rtl="1">
              <a:lnSpc>
                <a:spcPct val="126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توفير مثال أو نموذج عند الحاجة.</a:t>
            </a:r>
            <a:endParaRPr lang="ar-SA" sz="1550" dirty="0"/>
          </a:p>
          <a:p>
            <a:pPr marL="314960" indent="-314960" algn="r" rtl="1">
              <a:lnSpc>
                <a:spcPct val="126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تغيير طريقة تنفيذ النشاط إذا لم تكن مناسبة للموقف.</a:t>
            </a:r>
            <a:endParaRPr lang="ar-SA" sz="1550" dirty="0"/>
          </a:p>
        </p:txBody>
      </p:sp>
      <p:sp>
        <p:nvSpPr>
          <p:cNvPr id="8" name="Shape 6"/>
          <p:cNvSpPr/>
          <p:nvPr/>
        </p:nvSpPr>
        <p:spPr>
          <a:xfrm>
            <a:off x="6202108" y="3685778"/>
            <a:ext cx="5507991" cy="1613495"/>
          </a:xfrm>
          <a:prstGeom prst="roundRect">
            <a:avLst>
              <a:gd name="adj" fmla="val 29740"/>
            </a:avLst>
          </a:prstGeom>
          <a:solidFill>
            <a:srgbClr val="75BAE6"/>
          </a:solidFill>
          <a:ln/>
        </p:spPr>
      </p:sp>
      <p:sp>
        <p:nvSpPr>
          <p:cNvPr id="9" name="Text 7"/>
          <p:cNvSpPr/>
          <p:nvPr/>
        </p:nvSpPr>
        <p:spPr>
          <a:xfrm>
            <a:off x="6402029" y="3845123"/>
            <a:ext cx="5108150" cy="1392238"/>
          </a:xfrm>
          <a:prstGeom prst="rect">
            <a:avLst/>
          </a:prstGeom>
          <a:noFill/>
          <a:ln/>
        </p:spPr>
        <p:txBody>
          <a:bodyPr wrap="square" lIns="0" tIns="0" rIns="79977" bIns="0" rtlCol="0" anchor="t">
            <a:normAutofit/>
          </a:bodyPr>
          <a:lstStyle/>
          <a:p>
            <a:pPr marL="314960" indent="-314960" algn="r" rtl="1">
              <a:lnSpc>
                <a:spcPct val="126000"/>
              </a:lnSpc>
              <a:buSzPct val="100000"/>
              <a:buChar char="•"/>
            </a:pPr>
            <a:r>
              <a:rPr lang="ar-SA" altLang="en-US" sz="1550" dirty="0">
                <a:solidFill>
                  <a:srgbClr val="000000"/>
                </a:solidFill>
                <a:latin typeface="WinSoft Pro Medium" pitchFamily="34" charset="0"/>
                <a:ea typeface="WinSoft Pro Medium" pitchFamily="34" charset="-122"/>
                <a:cs typeface="WinSoft Pro Medium" pitchFamily="34" charset="-120"/>
              </a:rPr>
              <a:t>إعادة توضيح المطلوب باختصار.</a:t>
            </a:r>
            <a:endParaRPr lang="ar-SA" sz="1550" dirty="0"/>
          </a:p>
          <a:p>
            <a:pPr marL="314960" indent="-314960" algn="r" rtl="1">
              <a:lnSpc>
                <a:spcPct val="126000"/>
              </a:lnSpc>
              <a:buSzPct val="100000"/>
              <a:buChar char="•"/>
            </a:pPr>
            <a:r>
              <a:rPr lang="ar-SA" altLang="en-US" sz="1550" dirty="0">
                <a:solidFill>
                  <a:srgbClr val="000000"/>
                </a:solidFill>
                <a:latin typeface="WinSoft Pro Medium" pitchFamily="34" charset="0"/>
                <a:ea typeface="WinSoft Pro Medium" pitchFamily="34" charset="-122"/>
                <a:cs typeface="WinSoft Pro Medium" pitchFamily="34" charset="-120"/>
              </a:rPr>
              <a:t>تقسيم المهمة إلى خطوات أصغر.</a:t>
            </a:r>
            <a:endParaRPr lang="ar-SA" sz="1550" dirty="0"/>
          </a:p>
          <a:p>
            <a:pPr marL="314960" indent="-314960" algn="r" rtl="1">
              <a:lnSpc>
                <a:spcPct val="126000"/>
              </a:lnSpc>
              <a:buSzPct val="100000"/>
              <a:buChar char="•"/>
            </a:pPr>
            <a:r>
              <a:rPr lang="ar-SA" altLang="en-US" sz="1550" dirty="0">
                <a:solidFill>
                  <a:srgbClr val="000000"/>
                </a:solidFill>
                <a:latin typeface="WinSoft Pro Medium" pitchFamily="34" charset="0"/>
                <a:ea typeface="WinSoft Pro Medium" pitchFamily="34" charset="-122"/>
                <a:cs typeface="WinSoft Pro Medium" pitchFamily="34" charset="-120"/>
              </a:rPr>
              <a:t>طرح سؤال يساعد المجموعة على تحديد نقطة البداية.</a:t>
            </a:r>
            <a:endParaRPr lang="ar-SA" sz="1550" dirty="0"/>
          </a:p>
          <a:p>
            <a:pPr marL="314960" indent="-314960" algn="r" rtl="1">
              <a:lnSpc>
                <a:spcPct val="126000"/>
              </a:lnSpc>
              <a:buSzPct val="100000"/>
              <a:buChar char="•"/>
            </a:pPr>
            <a:r>
              <a:rPr lang="ar-SA" altLang="en-US" sz="1550" dirty="0">
                <a:solidFill>
                  <a:srgbClr val="000000"/>
                </a:solidFill>
                <a:latin typeface="WinSoft Pro Medium" pitchFamily="34" charset="0"/>
                <a:ea typeface="WinSoft Pro Medium" pitchFamily="34" charset="-122"/>
                <a:cs typeface="WinSoft Pro Medium" pitchFamily="34" charset="-120"/>
              </a:rPr>
              <a:t>التحقق من فهم التعليمات.</a:t>
            </a:r>
            <a:endParaRPr lang="ar-SA" sz="1550" dirty="0"/>
          </a:p>
        </p:txBody>
      </p:sp>
      <p:sp>
        <p:nvSpPr>
          <p:cNvPr id="10" name="Text 8"/>
          <p:cNvSpPr/>
          <p:nvPr/>
        </p:nvSpPr>
        <p:spPr>
          <a:xfrm>
            <a:off x="22324" y="5697736"/>
            <a:ext cx="11237631" cy="301625"/>
          </a:xfrm>
          <a:prstGeom prst="rect">
            <a:avLst/>
          </a:prstGeom>
          <a:noFill/>
          <a:ln/>
        </p:spPr>
        <p:txBody>
          <a:bodyPr wrap="none" lIns="0" tIns="0" rIns="0" bIns="0" rtlCol="0" anchor="t"/>
          <a:lstStyle/>
          <a:p>
            <a:pPr marL="0" indent="0" algn="r" rtl="1">
              <a:lnSpc>
                <a:spcPct val="126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والهدف ليس القيام بالمهمة بدل المشاركين، وإنما إزالة العائق الذي يمنعهم من الاستمرار في التعلم.</a:t>
            </a:r>
            <a:endParaRPr lang="ar-SA" sz="1550" dirty="0"/>
          </a:p>
        </p:txBody>
      </p:sp>
      <p:sp>
        <p:nvSpPr>
          <p:cNvPr id="11" name="Shape 9"/>
          <p:cNvSpPr/>
          <p:nvPr/>
        </p:nvSpPr>
        <p:spPr>
          <a:xfrm>
            <a:off x="11534387" y="5498505"/>
            <a:ext cx="25399" cy="700088"/>
          </a:xfrm>
          <a:prstGeom prst="roundRect">
            <a:avLst>
              <a:gd name="adj" fmla="val 50001"/>
            </a:avLst>
          </a:prstGeom>
          <a:solidFill>
            <a:srgbClr val="75BAE6"/>
          </a:solidFill>
          <a:ln/>
        </p:spPr>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nvSpPr>
        <p:spPr>
          <a:xfrm>
            <a:off x="631908" y="660400"/>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التعامل مع السلوكيات الصعبة</a:t>
            </a:r>
            <a:endParaRPr lang="ar-SA" sz="4650" dirty="0"/>
          </a:p>
        </p:txBody>
      </p:sp>
      <p:sp>
        <p:nvSpPr>
          <p:cNvPr id="3" name="Text 1"/>
          <p:cNvSpPr/>
          <p:nvPr/>
        </p:nvSpPr>
        <p:spPr>
          <a:xfrm>
            <a:off x="631908" y="1966913"/>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مثال عملي</a:t>
            </a:r>
            <a:endParaRPr lang="ar-SA" sz="2300" dirty="0"/>
          </a:p>
        </p:txBody>
      </p:sp>
      <p:sp>
        <p:nvSpPr>
          <p:cNvPr id="4" name="Text 2"/>
          <p:cNvSpPr/>
          <p:nvPr/>
        </p:nvSpPr>
        <p:spPr>
          <a:xfrm>
            <a:off x="22324" y="2563713"/>
            <a:ext cx="5798199"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بدل أن يقول الميسّر:</a:t>
            </a:r>
            <a:endParaRPr lang="ar-SA" sz="1750" dirty="0"/>
          </a:p>
        </p:txBody>
      </p:sp>
      <p:sp>
        <p:nvSpPr>
          <p:cNvPr id="5" name="Text 3"/>
          <p:cNvSpPr/>
          <p:nvPr/>
        </p:nvSpPr>
        <p:spPr>
          <a:xfrm>
            <a:off x="22324" y="3381871"/>
            <a:ext cx="545967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"أنت تقاطع الآخرين دائمًا."</a:t>
            </a:r>
            <a:endParaRPr lang="ar-SA" sz="1750" dirty="0"/>
          </a:p>
        </p:txBody>
      </p:sp>
      <p:sp>
        <p:nvSpPr>
          <p:cNvPr id="6" name="Shape 4"/>
          <p:cNvSpPr/>
          <p:nvPr/>
        </p:nvSpPr>
        <p:spPr>
          <a:xfrm>
            <a:off x="5795123" y="3178770"/>
            <a:ext cx="25399" cy="767358"/>
          </a:xfrm>
          <a:prstGeom prst="roundRect">
            <a:avLst>
              <a:gd name="adj" fmla="val 50001"/>
            </a:avLst>
          </a:prstGeom>
          <a:solidFill>
            <a:srgbClr val="75BAE6"/>
          </a:solidFill>
          <a:ln/>
        </p:spPr>
      </p:sp>
      <p:sp>
        <p:nvSpPr>
          <p:cNvPr id="7" name="Text 5"/>
          <p:cNvSpPr/>
          <p:nvPr/>
        </p:nvSpPr>
        <p:spPr>
          <a:xfrm>
            <a:off x="22324" y="4200029"/>
            <a:ext cx="5798199"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يمكنه القول:</a:t>
            </a:r>
            <a:endParaRPr lang="ar-SA" sz="1750" dirty="0"/>
          </a:p>
        </p:txBody>
      </p:sp>
      <p:sp>
        <p:nvSpPr>
          <p:cNvPr id="8" name="Text 6"/>
          <p:cNvSpPr/>
          <p:nvPr/>
        </p:nvSpPr>
        <p:spPr>
          <a:xfrm>
            <a:off x="631908" y="5018187"/>
            <a:ext cx="485008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"ألاحظ أن بعض المشاركين لم يتمكنوا من إكمال أفكارهم. دعونا نعطي كل متحدث فرصة لإكمال مداخلته."</a:t>
            </a:r>
            <a:endParaRPr lang="ar-SA" sz="1750" dirty="0"/>
          </a:p>
        </p:txBody>
      </p:sp>
      <p:sp>
        <p:nvSpPr>
          <p:cNvPr id="9" name="Shape 7"/>
          <p:cNvSpPr/>
          <p:nvPr/>
        </p:nvSpPr>
        <p:spPr>
          <a:xfrm>
            <a:off x="5795123" y="4815086"/>
            <a:ext cx="25399" cy="1128514"/>
          </a:xfrm>
          <a:prstGeom prst="roundRect">
            <a:avLst>
              <a:gd name="adj" fmla="val 50001"/>
            </a:avLst>
          </a:prstGeom>
          <a:solidFill>
            <a:srgbClr val="75BAE6"/>
          </a:solidFill>
          <a:ln/>
        </p:spPr>
      </p:sp>
      <p:sp>
        <p:nvSpPr>
          <p:cNvPr id="10" name="Shape 8"/>
          <p:cNvSpPr/>
          <p:nvPr/>
        </p:nvSpPr>
        <p:spPr>
          <a:xfrm>
            <a:off x="6215006" y="2646726"/>
            <a:ext cx="5513646" cy="3073797"/>
          </a:xfrm>
          <a:prstGeom prst="roundRect">
            <a:avLst>
              <a:gd name="adj" fmla="val 12155"/>
            </a:avLst>
          </a:prstGeom>
          <a:solidFill>
            <a:srgbClr val="75BAE6"/>
          </a:solidFill>
          <a:ln/>
        </p:spPr>
      </p:sp>
      <p:sp>
        <p:nvSpPr>
          <p:cNvPr id="11" name="Text 9"/>
          <p:cNvSpPr/>
          <p:nvPr/>
        </p:nvSpPr>
        <p:spPr>
          <a:xfrm>
            <a:off x="6440624" y="2872350"/>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المبادئ الأساسية</a:t>
            </a:r>
            <a:endParaRPr lang="ar-SA" sz="2300" dirty="0"/>
          </a:p>
        </p:txBody>
      </p:sp>
      <p:sp>
        <p:nvSpPr>
          <p:cNvPr id="12" name="Text 10"/>
          <p:cNvSpPr/>
          <p:nvPr/>
        </p:nvSpPr>
        <p:spPr>
          <a:xfrm>
            <a:off x="6440624" y="3469150"/>
            <a:ext cx="5062411" cy="2121694"/>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000000"/>
                </a:solidFill>
                <a:latin typeface="WinSoft Pro Medium" pitchFamily="34" charset="0"/>
                <a:ea typeface="WinSoft Pro Medium" pitchFamily="34" charset="-122"/>
                <a:cs typeface="WinSoft Pro Medium" pitchFamily="34" charset="-120"/>
              </a:rPr>
              <a:t>الحفاظ على الهدوء والاحترام</a:t>
            </a:r>
            <a:endParaRPr lang="ar-SA" sz="1750" dirty="0"/>
          </a:p>
          <a:p>
            <a:pPr marL="355600" indent="-355600" algn="r" rtl="1">
              <a:lnSpc>
                <a:spcPct val="133000"/>
              </a:lnSpc>
              <a:buSzPct val="100000"/>
              <a:buChar char="•"/>
            </a:pPr>
            <a:r>
              <a:rPr lang="ar-SA" altLang="en-US" sz="1750" dirty="0">
                <a:solidFill>
                  <a:srgbClr val="000000"/>
                </a:solidFill>
                <a:latin typeface="WinSoft Pro Medium" pitchFamily="34" charset="0"/>
                <a:ea typeface="WinSoft Pro Medium" pitchFamily="34" charset="-122"/>
                <a:cs typeface="WinSoft Pro Medium" pitchFamily="34" charset="-120"/>
              </a:rPr>
              <a:t>عدم إحراج المشارك أمام المجموعة</a:t>
            </a:r>
            <a:endParaRPr lang="ar-SA" sz="1750" dirty="0"/>
          </a:p>
          <a:p>
            <a:pPr marL="355600" indent="-355600" algn="r" rtl="1">
              <a:lnSpc>
                <a:spcPct val="133000"/>
              </a:lnSpc>
              <a:buSzPct val="100000"/>
              <a:buChar char="•"/>
            </a:pPr>
            <a:r>
              <a:rPr lang="ar-SA" altLang="en-US" sz="1750" dirty="0">
                <a:solidFill>
                  <a:srgbClr val="000000"/>
                </a:solidFill>
                <a:latin typeface="WinSoft Pro Medium" pitchFamily="34" charset="0"/>
                <a:ea typeface="WinSoft Pro Medium" pitchFamily="34" charset="-122"/>
                <a:cs typeface="WinSoft Pro Medium" pitchFamily="34" charset="-120"/>
              </a:rPr>
              <a:t>وصف السلوك بصورة واضحة ومحايدة</a:t>
            </a:r>
            <a:endParaRPr lang="ar-SA" sz="1750" dirty="0"/>
          </a:p>
          <a:p>
            <a:pPr marL="355600" indent="-355600" algn="r" rtl="1">
              <a:lnSpc>
                <a:spcPct val="133000"/>
              </a:lnSpc>
              <a:buSzPct val="100000"/>
              <a:buChar char="•"/>
            </a:pPr>
            <a:r>
              <a:rPr lang="ar-SA" altLang="en-US" sz="1750" dirty="0">
                <a:solidFill>
                  <a:srgbClr val="000000"/>
                </a:solidFill>
                <a:latin typeface="WinSoft Pro Medium" pitchFamily="34" charset="0"/>
                <a:ea typeface="WinSoft Pro Medium" pitchFamily="34" charset="-122"/>
                <a:cs typeface="WinSoft Pro Medium" pitchFamily="34" charset="-120"/>
              </a:rPr>
              <a:t>توضيح أثر السلوك على المجموعة</a:t>
            </a:r>
            <a:endParaRPr lang="ar-SA" sz="1750" dirty="0"/>
          </a:p>
          <a:p>
            <a:pPr marL="355600" indent="-355600" algn="r" rtl="1">
              <a:lnSpc>
                <a:spcPct val="133000"/>
              </a:lnSpc>
              <a:buSzPct val="100000"/>
              <a:buChar char="•"/>
            </a:pPr>
            <a:r>
              <a:rPr lang="ar-SA" altLang="en-US" sz="1750" dirty="0">
                <a:solidFill>
                  <a:srgbClr val="000000"/>
                </a:solidFill>
                <a:latin typeface="WinSoft Pro Medium" pitchFamily="34" charset="0"/>
                <a:ea typeface="WinSoft Pro Medium" pitchFamily="34" charset="-122"/>
                <a:cs typeface="WinSoft Pro Medium" pitchFamily="34" charset="-120"/>
              </a:rPr>
              <a:t>اختيار التدخل الأقل تصعيدًا</a:t>
            </a:r>
            <a:endParaRPr lang="ar-SA" sz="17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Shape 0"/>
          <p:cNvSpPr/>
          <p:nvPr/>
        </p:nvSpPr>
        <p:spPr>
          <a:xfrm>
            <a:off x="5769823" y="1388170"/>
            <a:ext cx="1218078" cy="342999"/>
          </a:xfrm>
          <a:prstGeom prst="roundRect">
            <a:avLst>
              <a:gd name="adj" fmla="val 49999"/>
            </a:avLst>
          </a:prstGeom>
          <a:solidFill>
            <a:srgbClr val="D4E9F7"/>
          </a:solidFill>
          <a:ln/>
        </p:spPr>
      </p:sp>
      <p:sp>
        <p:nvSpPr>
          <p:cNvPr id="5" name="Text 1"/>
          <p:cNvSpPr/>
          <p:nvPr/>
        </p:nvSpPr>
        <p:spPr>
          <a:xfrm>
            <a:off x="5295569" y="1455837"/>
            <a:ext cx="155700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400" dirty="0"/>
          </a:p>
        </p:txBody>
      </p:sp>
      <p:sp>
        <p:nvSpPr>
          <p:cNvPr id="6" name="Text 2"/>
          <p:cNvSpPr/>
          <p:nvPr/>
        </p:nvSpPr>
        <p:spPr>
          <a:xfrm>
            <a:off x="631908" y="1821359"/>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إدارة الاختلاف والخلاف</a:t>
            </a:r>
            <a:endParaRPr lang="ar-SA" sz="4650" dirty="0"/>
          </a:p>
        </p:txBody>
      </p:sp>
      <p:sp>
        <p:nvSpPr>
          <p:cNvPr id="7" name="Text 3"/>
          <p:cNvSpPr/>
          <p:nvPr/>
        </p:nvSpPr>
        <p:spPr>
          <a:xfrm>
            <a:off x="631908" y="2902248"/>
            <a:ext cx="6355993"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الاختلاف في الآراء والخبرات أمر طبيعي في مجموعات التعلم، ويمكن أن يكون مصدرًا مهمًا للتعلم عندما تتم إدارته بصورة بناءة.</a:t>
            </a:r>
            <a:endParaRPr lang="ar-SA" sz="1750" dirty="0"/>
          </a:p>
        </p:txBody>
      </p:sp>
      <p:sp>
        <p:nvSpPr>
          <p:cNvPr id="8" name="Text 4"/>
          <p:cNvSpPr/>
          <p:nvPr/>
        </p:nvSpPr>
        <p:spPr>
          <a:xfrm>
            <a:off x="631908" y="4132362"/>
            <a:ext cx="6017467"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لكن الاختلاف قد يتحول إلى خلاف شخصي عندما ينتقل التركيز من الفكرة إلى الشخص، أو عندما تصبح اللغة المستخدمة هجومية، أو عندما يحاول أحد المشاركين فرض وجهة نظره على الآخرين</a:t>
            </a:r>
            <a:endParaRPr lang="ar-SA" sz="1750" dirty="0"/>
          </a:p>
        </p:txBody>
      </p:sp>
      <p:sp>
        <p:nvSpPr>
          <p:cNvPr id="9" name="Shape 5"/>
          <p:cNvSpPr/>
          <p:nvPr/>
        </p:nvSpPr>
        <p:spPr>
          <a:xfrm>
            <a:off x="6962502" y="3878461"/>
            <a:ext cx="25399" cy="1591270"/>
          </a:xfrm>
          <a:prstGeom prst="roundRect">
            <a:avLst>
              <a:gd name="adj" fmla="val 50001"/>
            </a:avLst>
          </a:prstGeom>
          <a:solidFill>
            <a:srgbClr val="75BAE6"/>
          </a:solidFill>
          <a:ln/>
        </p:spPr>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10402528" y="857052"/>
            <a:ext cx="1157259" cy="325834"/>
          </a:xfrm>
          <a:prstGeom prst="roundRect">
            <a:avLst>
              <a:gd name="adj" fmla="val 49999"/>
            </a:avLst>
          </a:prstGeom>
          <a:solidFill>
            <a:srgbClr val="D4E9F7"/>
          </a:solidFill>
          <a:ln/>
        </p:spPr>
      </p:sp>
      <p:sp>
        <p:nvSpPr>
          <p:cNvPr id="3" name="Text 1"/>
          <p:cNvSpPr/>
          <p:nvPr/>
        </p:nvSpPr>
        <p:spPr>
          <a:xfrm>
            <a:off x="9921528" y="921345"/>
            <a:ext cx="1509675"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350" dirty="0"/>
          </a:p>
        </p:txBody>
      </p:sp>
      <p:sp>
        <p:nvSpPr>
          <p:cNvPr id="4" name="Text 2"/>
          <p:cNvSpPr/>
          <p:nvPr/>
        </p:nvSpPr>
        <p:spPr>
          <a:xfrm>
            <a:off x="631908" y="1264345"/>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دور الميسّر عند الاختلاف والخلاف</a:t>
            </a:r>
            <a:endParaRPr lang="ar-SA" sz="4400" dirty="0"/>
          </a:p>
        </p:txBody>
      </p:sp>
      <p:sp>
        <p:nvSpPr>
          <p:cNvPr id="5" name="Text 3"/>
          <p:cNvSpPr/>
          <p:nvPr/>
        </p:nvSpPr>
        <p:spPr>
          <a:xfrm>
            <a:off x="22324" y="2275086"/>
            <a:ext cx="1153746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ينبغي للميسّر أن:</a:t>
            </a:r>
            <a:endParaRPr lang="ar-SA" sz="1650" dirty="0"/>
          </a:p>
        </p:txBody>
      </p:sp>
      <p:sp>
        <p:nvSpPr>
          <p:cNvPr id="6" name="Shape 4"/>
          <p:cNvSpPr/>
          <p:nvPr/>
        </p:nvSpPr>
        <p:spPr>
          <a:xfrm>
            <a:off x="477528" y="2838648"/>
            <a:ext cx="5511166" cy="2140545"/>
          </a:xfrm>
          <a:prstGeom prst="roundRect">
            <a:avLst>
              <a:gd name="adj" fmla="val 24039"/>
            </a:avLst>
          </a:prstGeom>
          <a:solidFill>
            <a:srgbClr val="E8F4F8"/>
          </a:solidFill>
          <a:ln/>
        </p:spPr>
      </p:sp>
      <p:sp>
        <p:nvSpPr>
          <p:cNvPr id="7" name="Text 5"/>
          <p:cNvSpPr/>
          <p:nvPr/>
        </p:nvSpPr>
        <p:spPr>
          <a:xfrm>
            <a:off x="691835" y="3021905"/>
            <a:ext cx="5082552" cy="1551583"/>
          </a:xfrm>
          <a:prstGeom prst="rect">
            <a:avLst/>
          </a:prstGeom>
          <a:noFill/>
          <a:ln/>
        </p:spPr>
        <p:txBody>
          <a:bodyPr wrap="square" lIns="0" tIns="0" rIns="85760" bIns="0" rtlCol="0" anchor="t">
            <a:normAutofit/>
          </a:bodyPr>
          <a:lstStyle/>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يوضح أن اختلاف الآراء مقبول داخل المجموعة.</a:t>
            </a:r>
            <a:endParaRPr lang="ar-SA" sz="1650" dirty="0"/>
          </a:p>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يعيد التركيز من الأشخاص إلى الأفكار والقضية المطروحة.</a:t>
            </a:r>
            <a:endParaRPr lang="ar-SA" sz="1650" dirty="0"/>
          </a:p>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يشجع المشاركين على شرح أسباب وجهات نظرهم.</a:t>
            </a:r>
            <a:endParaRPr lang="ar-SA" sz="1650" dirty="0"/>
          </a:p>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يمنح الأطراف المختلفة فرصة متوازنة للتعبير.</a:t>
            </a:r>
            <a:endParaRPr lang="ar-SA" sz="1650" dirty="0"/>
          </a:p>
        </p:txBody>
      </p:sp>
      <p:sp>
        <p:nvSpPr>
          <p:cNvPr id="8" name="Text 6"/>
          <p:cNvSpPr/>
          <p:nvPr/>
        </p:nvSpPr>
        <p:spPr>
          <a:xfrm>
            <a:off x="6363731" y="3021905"/>
            <a:ext cx="5202405" cy="1886049"/>
          </a:xfrm>
          <a:prstGeom prst="rect">
            <a:avLst/>
          </a:prstGeom>
          <a:noFill/>
          <a:ln/>
        </p:spPr>
        <p:txBody>
          <a:bodyPr wrap="square" lIns="0" tIns="0" rIns="85760" bIns="0" rtlCol="0" anchor="t">
            <a:normAutofit/>
          </a:bodyPr>
          <a:lstStyle/>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يستخدم لغة محايدة وغير تصعيدية.</a:t>
            </a:r>
            <a:endParaRPr lang="ar-SA" sz="1650" dirty="0"/>
          </a:p>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يذكّر بقواعد الحوار والاحترام عند الحاجة.</a:t>
            </a:r>
            <a:endParaRPr lang="ar-SA" sz="1650" dirty="0"/>
          </a:p>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يبحث عن نقاط الاتفاق قبل الانتقال إلى نقاط الاختلاف.</a:t>
            </a:r>
            <a:endParaRPr lang="ar-SA" sz="1650" dirty="0"/>
          </a:p>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يساعد المجموعة على الوصول إلى أرضية مشتركة عندما يكون ذلك ممكنًا.</a:t>
            </a:r>
            <a:endParaRPr lang="ar-SA" sz="1650" dirty="0"/>
          </a:p>
        </p:txBody>
      </p:sp>
      <p:sp>
        <p:nvSpPr>
          <p:cNvPr id="9" name="Text 7"/>
          <p:cNvSpPr/>
          <p:nvPr/>
        </p:nvSpPr>
        <p:spPr>
          <a:xfrm>
            <a:off x="22324" y="5437386"/>
            <a:ext cx="1121590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الهدف ليس إلغاء الاختلاف، بل تحويله إلى فرصة للتعلم والتفكير المشترك.</a:t>
            </a:r>
            <a:endParaRPr lang="ar-SA" sz="1650" dirty="0"/>
          </a:p>
        </p:txBody>
      </p:sp>
      <p:sp>
        <p:nvSpPr>
          <p:cNvPr id="10" name="Shape 8"/>
          <p:cNvSpPr/>
          <p:nvPr/>
        </p:nvSpPr>
        <p:spPr>
          <a:xfrm>
            <a:off x="11534387" y="5208290"/>
            <a:ext cx="25399" cy="792659"/>
          </a:xfrm>
          <a:prstGeom prst="roundRect">
            <a:avLst>
              <a:gd name="adj" fmla="val 50001"/>
            </a:avLst>
          </a:prstGeom>
          <a:solidFill>
            <a:srgbClr val="75BAE6"/>
          </a:solidFill>
          <a:ln/>
        </p:spPr>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nvSpPr>
        <p:spPr>
          <a:xfrm>
            <a:off x="631908" y="1630263"/>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أسئلة لبناء التوافق</a:t>
            </a:r>
            <a:endParaRPr lang="ar-SA" sz="4650" dirty="0"/>
          </a:p>
        </p:txBody>
      </p:sp>
      <p:sp>
        <p:nvSpPr>
          <p:cNvPr id="3" name="Shape 1"/>
          <p:cNvSpPr/>
          <p:nvPr/>
        </p:nvSpPr>
        <p:spPr>
          <a:xfrm>
            <a:off x="6208656" y="2823964"/>
            <a:ext cx="5351130" cy="1089025"/>
          </a:xfrm>
          <a:prstGeom prst="roundRect">
            <a:avLst>
              <a:gd name="adj" fmla="val 31085"/>
            </a:avLst>
          </a:prstGeom>
          <a:solidFill>
            <a:srgbClr val="FFFFFF"/>
          </a:solidFill>
          <a:ln w="25399">
            <a:solidFill>
              <a:srgbClr val="00AEEF"/>
            </a:solidFill>
            <a:prstDash val="solid"/>
          </a:ln>
        </p:spPr>
      </p:sp>
      <p:pic>
        <p:nvPicPr>
          <p:cNvPr id="4" name="Image 0" descr="preencoded.png"/>
          <p:cNvPicPr>
            <a:picLocks noChangeAspect="1"/>
          </p:cNvPicPr>
          <p:nvPr/>
        </p:nvPicPr>
        <p:blipFill>
          <a:blip r:embed="rId3"/>
          <a:stretch>
            <a:fillRect/>
          </a:stretch>
        </p:blipFill>
        <p:spPr>
          <a:xfrm>
            <a:off x="5984428" y="2599730"/>
            <a:ext cx="499355" cy="499368"/>
          </a:xfrm>
          <a:prstGeom prst="rect">
            <a:avLst/>
          </a:prstGeom>
        </p:spPr>
      </p:pic>
      <p:pic>
        <p:nvPicPr>
          <p:cNvPr id="5" name="Image 1" descr="preencoded.png"/>
          <p:cNvPicPr>
            <a:picLocks noChangeAspect="1"/>
          </p:cNvPicPr>
          <p:nvPr/>
        </p:nvPicPr>
        <p:blipFill>
          <a:blip r:embed="rId4"/>
          <a:stretch>
            <a:fillRect/>
          </a:stretch>
        </p:blipFill>
        <p:spPr>
          <a:xfrm>
            <a:off x="11284660" y="3637855"/>
            <a:ext cx="499355" cy="499368"/>
          </a:xfrm>
          <a:prstGeom prst="rect">
            <a:avLst/>
          </a:prstGeom>
        </p:spPr>
      </p:pic>
      <p:sp>
        <p:nvSpPr>
          <p:cNvPr id="6" name="Text 2"/>
          <p:cNvSpPr/>
          <p:nvPr/>
        </p:nvSpPr>
        <p:spPr>
          <a:xfrm>
            <a:off x="6572582" y="3187898"/>
            <a:ext cx="4623280" cy="361156"/>
          </a:xfrm>
          <a:prstGeom prst="rect">
            <a:avLst/>
          </a:prstGeom>
          <a:noFill/>
          <a:ln/>
        </p:spPr>
        <p:txBody>
          <a:bodyPr wrap="none" lIns="0" tIns="0" rIns="0" bIns="0" rtlCol="0" anchor="t"/>
          <a:lstStyle/>
          <a:p>
            <a:pPr marL="0" indent="0" algn="r" rtl="1">
              <a:lnSpc>
                <a:spcPct val="133000"/>
              </a:lnSpc>
              <a:buNone/>
            </a:pPr>
            <a:r>
              <a:rPr lang="ar-SA" altLang="en-US" sz="1750" b="1" dirty="0">
                <a:solidFill>
                  <a:srgbClr val="384653"/>
                </a:solidFill>
                <a:latin typeface="WinSoft Pro Medium" pitchFamily="34" charset="0"/>
                <a:ea typeface="WinSoft Pro Medium" pitchFamily="34" charset="-122"/>
                <a:cs typeface="WinSoft Pro Medium" pitchFamily="34" charset="-120"/>
              </a:rPr>
              <a:t>ما الجزء الذي تتفقون عليه في هذه الآراء؟</a:t>
            </a:r>
            <a:endParaRPr lang="ar-SA" sz="1750" b="1" dirty="0"/>
          </a:p>
        </p:txBody>
      </p:sp>
      <p:sp>
        <p:nvSpPr>
          <p:cNvPr id="7" name="Shape 3"/>
          <p:cNvSpPr/>
          <p:nvPr/>
        </p:nvSpPr>
        <p:spPr>
          <a:xfrm>
            <a:off x="631908" y="2823964"/>
            <a:ext cx="5351130" cy="1089025"/>
          </a:xfrm>
          <a:prstGeom prst="roundRect">
            <a:avLst>
              <a:gd name="adj" fmla="val 31085"/>
            </a:avLst>
          </a:prstGeom>
          <a:solidFill>
            <a:srgbClr val="FFFFFF"/>
          </a:solidFill>
          <a:ln w="25399">
            <a:solidFill>
              <a:srgbClr val="00AEEF"/>
            </a:solidFill>
            <a:prstDash val="solid"/>
          </a:ln>
        </p:spPr>
      </p:sp>
      <p:pic>
        <p:nvPicPr>
          <p:cNvPr id="8" name="Image 2" descr="preencoded.png"/>
          <p:cNvPicPr>
            <a:picLocks noChangeAspect="1"/>
          </p:cNvPicPr>
          <p:nvPr/>
        </p:nvPicPr>
        <p:blipFill>
          <a:blip r:embed="rId3"/>
          <a:stretch>
            <a:fillRect/>
          </a:stretch>
        </p:blipFill>
        <p:spPr>
          <a:xfrm>
            <a:off x="407680" y="2599730"/>
            <a:ext cx="499355" cy="499368"/>
          </a:xfrm>
          <a:prstGeom prst="rect">
            <a:avLst/>
          </a:prstGeom>
        </p:spPr>
      </p:pic>
      <p:pic>
        <p:nvPicPr>
          <p:cNvPr id="9" name="Image 3" descr="preencoded.png"/>
          <p:cNvPicPr>
            <a:picLocks noChangeAspect="1"/>
          </p:cNvPicPr>
          <p:nvPr/>
        </p:nvPicPr>
        <p:blipFill>
          <a:blip r:embed="rId4"/>
          <a:stretch>
            <a:fillRect/>
          </a:stretch>
        </p:blipFill>
        <p:spPr>
          <a:xfrm>
            <a:off x="5707912" y="3637855"/>
            <a:ext cx="499355" cy="499368"/>
          </a:xfrm>
          <a:prstGeom prst="rect">
            <a:avLst/>
          </a:prstGeom>
        </p:spPr>
      </p:pic>
      <p:sp>
        <p:nvSpPr>
          <p:cNvPr id="10" name="Text 4"/>
          <p:cNvSpPr/>
          <p:nvPr/>
        </p:nvSpPr>
        <p:spPr>
          <a:xfrm>
            <a:off x="995834" y="3187898"/>
            <a:ext cx="4623280" cy="361156"/>
          </a:xfrm>
          <a:prstGeom prst="rect">
            <a:avLst/>
          </a:prstGeom>
          <a:noFill/>
          <a:ln/>
        </p:spPr>
        <p:txBody>
          <a:bodyPr wrap="none" lIns="0" tIns="0" rIns="0" bIns="0" rtlCol="0" anchor="t"/>
          <a:lstStyle/>
          <a:p>
            <a:pPr marL="0" indent="0" algn="r" rtl="1">
              <a:lnSpc>
                <a:spcPct val="133000"/>
              </a:lnSpc>
              <a:buNone/>
            </a:pPr>
            <a:r>
              <a:rPr lang="ar-SA" altLang="en-US" sz="1750" b="1" dirty="0">
                <a:solidFill>
                  <a:srgbClr val="384653"/>
                </a:solidFill>
                <a:latin typeface="WinSoft Pro Medium" pitchFamily="34" charset="0"/>
                <a:ea typeface="WinSoft Pro Medium" pitchFamily="34" charset="-122"/>
                <a:cs typeface="WinSoft Pro Medium" pitchFamily="34" charset="-120"/>
              </a:rPr>
              <a:t>ما الأسباب التي تدعم كل وجهة نظر؟</a:t>
            </a:r>
            <a:endParaRPr lang="ar-SA" sz="1750" b="1" dirty="0"/>
          </a:p>
        </p:txBody>
      </p:sp>
      <p:sp>
        <p:nvSpPr>
          <p:cNvPr id="11" name="Shape 5"/>
          <p:cNvSpPr/>
          <p:nvPr/>
        </p:nvSpPr>
        <p:spPr>
          <a:xfrm>
            <a:off x="6208656" y="4138612"/>
            <a:ext cx="5351130" cy="1089025"/>
          </a:xfrm>
          <a:prstGeom prst="roundRect">
            <a:avLst>
              <a:gd name="adj" fmla="val 31085"/>
            </a:avLst>
          </a:prstGeom>
          <a:solidFill>
            <a:srgbClr val="FFFFFF"/>
          </a:solidFill>
          <a:ln w="25399">
            <a:solidFill>
              <a:srgbClr val="00AEEF"/>
            </a:solidFill>
            <a:prstDash val="solid"/>
          </a:ln>
        </p:spPr>
      </p:sp>
      <p:pic>
        <p:nvPicPr>
          <p:cNvPr id="12" name="Image 4" descr="preencoded.png"/>
          <p:cNvPicPr>
            <a:picLocks noChangeAspect="1"/>
          </p:cNvPicPr>
          <p:nvPr/>
        </p:nvPicPr>
        <p:blipFill>
          <a:blip r:embed="rId3"/>
          <a:stretch>
            <a:fillRect/>
          </a:stretch>
        </p:blipFill>
        <p:spPr>
          <a:xfrm>
            <a:off x="5984428" y="3914378"/>
            <a:ext cx="499355" cy="499368"/>
          </a:xfrm>
          <a:prstGeom prst="rect">
            <a:avLst/>
          </a:prstGeom>
        </p:spPr>
      </p:pic>
      <p:pic>
        <p:nvPicPr>
          <p:cNvPr id="13" name="Image 5" descr="preencoded.png"/>
          <p:cNvPicPr>
            <a:picLocks noChangeAspect="1"/>
          </p:cNvPicPr>
          <p:nvPr/>
        </p:nvPicPr>
        <p:blipFill>
          <a:blip r:embed="rId4"/>
          <a:stretch>
            <a:fillRect/>
          </a:stretch>
        </p:blipFill>
        <p:spPr>
          <a:xfrm>
            <a:off x="11284660" y="4952504"/>
            <a:ext cx="499355" cy="499368"/>
          </a:xfrm>
          <a:prstGeom prst="rect">
            <a:avLst/>
          </a:prstGeom>
        </p:spPr>
      </p:pic>
      <p:sp>
        <p:nvSpPr>
          <p:cNvPr id="14" name="Text 6"/>
          <p:cNvSpPr/>
          <p:nvPr/>
        </p:nvSpPr>
        <p:spPr>
          <a:xfrm>
            <a:off x="6572582" y="4502547"/>
            <a:ext cx="4623280" cy="361156"/>
          </a:xfrm>
          <a:prstGeom prst="rect">
            <a:avLst/>
          </a:prstGeom>
          <a:noFill/>
          <a:ln/>
        </p:spPr>
        <p:txBody>
          <a:bodyPr wrap="none" lIns="0" tIns="0" rIns="0" bIns="0" rtlCol="0" anchor="t"/>
          <a:lstStyle/>
          <a:p>
            <a:pPr marL="0" indent="0" algn="r" rtl="1">
              <a:lnSpc>
                <a:spcPct val="133000"/>
              </a:lnSpc>
              <a:buNone/>
            </a:pPr>
            <a:r>
              <a:rPr lang="ar-SA" altLang="en-US" sz="1750" b="1" dirty="0">
                <a:solidFill>
                  <a:srgbClr val="384653"/>
                </a:solidFill>
                <a:latin typeface="WinSoft Pro Medium" pitchFamily="34" charset="0"/>
                <a:ea typeface="WinSoft Pro Medium" pitchFamily="34" charset="-122"/>
                <a:cs typeface="WinSoft Pro Medium" pitchFamily="34" charset="-120"/>
              </a:rPr>
              <a:t>هل يمكن أن نجد حلًا يأخذ هذه الاعتبارات معًا؟</a:t>
            </a:r>
            <a:endParaRPr lang="ar-SA" sz="1750" b="1" dirty="0"/>
          </a:p>
        </p:txBody>
      </p:sp>
      <p:sp>
        <p:nvSpPr>
          <p:cNvPr id="15" name="Shape 7"/>
          <p:cNvSpPr/>
          <p:nvPr/>
        </p:nvSpPr>
        <p:spPr>
          <a:xfrm>
            <a:off x="631908" y="4138612"/>
            <a:ext cx="5351130" cy="1089025"/>
          </a:xfrm>
          <a:prstGeom prst="roundRect">
            <a:avLst>
              <a:gd name="adj" fmla="val 31085"/>
            </a:avLst>
          </a:prstGeom>
          <a:solidFill>
            <a:srgbClr val="FFFFFF"/>
          </a:solidFill>
          <a:ln w="25399">
            <a:solidFill>
              <a:srgbClr val="00AEEF"/>
            </a:solidFill>
            <a:prstDash val="solid"/>
          </a:ln>
        </p:spPr>
      </p:sp>
      <p:pic>
        <p:nvPicPr>
          <p:cNvPr id="16" name="Image 6" descr="preencoded.png"/>
          <p:cNvPicPr>
            <a:picLocks noChangeAspect="1"/>
          </p:cNvPicPr>
          <p:nvPr/>
        </p:nvPicPr>
        <p:blipFill>
          <a:blip r:embed="rId3"/>
          <a:stretch>
            <a:fillRect/>
          </a:stretch>
        </p:blipFill>
        <p:spPr>
          <a:xfrm>
            <a:off x="407680" y="3914378"/>
            <a:ext cx="499355" cy="499368"/>
          </a:xfrm>
          <a:prstGeom prst="rect">
            <a:avLst/>
          </a:prstGeom>
        </p:spPr>
      </p:pic>
      <p:pic>
        <p:nvPicPr>
          <p:cNvPr id="17" name="Image 7" descr="preencoded.png"/>
          <p:cNvPicPr>
            <a:picLocks noChangeAspect="1"/>
          </p:cNvPicPr>
          <p:nvPr/>
        </p:nvPicPr>
        <p:blipFill>
          <a:blip r:embed="rId4"/>
          <a:stretch>
            <a:fillRect/>
          </a:stretch>
        </p:blipFill>
        <p:spPr>
          <a:xfrm>
            <a:off x="5707912" y="4952504"/>
            <a:ext cx="499355" cy="499368"/>
          </a:xfrm>
          <a:prstGeom prst="rect">
            <a:avLst/>
          </a:prstGeom>
        </p:spPr>
      </p:pic>
      <p:sp>
        <p:nvSpPr>
          <p:cNvPr id="18" name="Text 8"/>
          <p:cNvSpPr/>
          <p:nvPr/>
        </p:nvSpPr>
        <p:spPr>
          <a:xfrm>
            <a:off x="995834" y="4502547"/>
            <a:ext cx="4623280" cy="361156"/>
          </a:xfrm>
          <a:prstGeom prst="rect">
            <a:avLst/>
          </a:prstGeom>
          <a:noFill/>
          <a:ln/>
        </p:spPr>
        <p:txBody>
          <a:bodyPr wrap="none" lIns="0" tIns="0" rIns="0" bIns="0" rtlCol="0" anchor="t"/>
          <a:lstStyle/>
          <a:p>
            <a:pPr marL="0" indent="0" algn="r" rtl="1">
              <a:lnSpc>
                <a:spcPct val="133000"/>
              </a:lnSpc>
              <a:buNone/>
            </a:pPr>
            <a:r>
              <a:rPr lang="ar-SA" altLang="en-US" sz="1750" b="1" dirty="0">
                <a:solidFill>
                  <a:srgbClr val="384653"/>
                </a:solidFill>
                <a:latin typeface="WinSoft Pro Medium" pitchFamily="34" charset="0"/>
                <a:ea typeface="WinSoft Pro Medium" pitchFamily="34" charset="-122"/>
                <a:cs typeface="WinSoft Pro Medium" pitchFamily="34" charset="-120"/>
              </a:rPr>
              <a:t>ما الخيار الذي يمكن للمجموعة العمل عليه بصورة عملية؟</a:t>
            </a:r>
            <a:endParaRPr lang="ar-SA" sz="1750" b="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nvSpPr>
        <p:spPr>
          <a:xfrm>
            <a:off x="631908" y="710803"/>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خفض التصعيد وبناء التوافق</a:t>
            </a:r>
            <a:endParaRPr lang="ar-SA" sz="3950" dirty="0"/>
          </a:p>
        </p:txBody>
      </p:sp>
      <p:pic>
        <p:nvPicPr>
          <p:cNvPr id="3" name="Image 0" descr="preencoded.png"/>
          <p:cNvPicPr>
            <a:picLocks noChangeAspect="1"/>
          </p:cNvPicPr>
          <p:nvPr/>
        </p:nvPicPr>
        <p:blipFill>
          <a:blip r:embed="rId3"/>
          <a:stretch>
            <a:fillRect/>
          </a:stretch>
        </p:blipFill>
        <p:spPr>
          <a:xfrm>
            <a:off x="1451534" y="1667867"/>
            <a:ext cx="9288627" cy="4012208"/>
          </a:xfrm>
          <a:prstGeom prst="rect">
            <a:avLst/>
          </a:prstGeom>
        </p:spPr>
      </p:pic>
      <p:sp>
        <p:nvSpPr>
          <p:cNvPr id="4" name="Text 1"/>
          <p:cNvSpPr/>
          <p:nvPr/>
        </p:nvSpPr>
        <p:spPr>
          <a:xfrm>
            <a:off x="7133802" y="4316760"/>
            <a:ext cx="1379174" cy="264454"/>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إيقاف التفاعل</a:t>
            </a:r>
            <a:endParaRPr lang="ar-SA" sz="2000" dirty="0"/>
          </a:p>
        </p:txBody>
      </p:sp>
      <p:sp>
        <p:nvSpPr>
          <p:cNvPr id="5" name="Text 2"/>
          <p:cNvSpPr/>
          <p:nvPr/>
        </p:nvSpPr>
        <p:spPr>
          <a:xfrm>
            <a:off x="7144444" y="4944759"/>
            <a:ext cx="1379174" cy="371771"/>
          </a:xfrm>
          <a:prstGeom prst="rect">
            <a:avLst/>
          </a:prstGeom>
          <a:noFill/>
          <a:ln/>
        </p:spPr>
        <p:txBody>
          <a:bodyPr wrap="square" lIns="0" tIns="0" rIns="0" bIns="0" rtlCol="0" anchor="t">
            <a:noAutofit/>
          </a:bodyPr>
          <a:lstStyle/>
          <a:p>
            <a:pPr marL="0" indent="0" algn="ctr" rtl="1">
              <a:lnSpc>
                <a:spcPct val="96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أوقف المحادثات السلبية فوراً</a:t>
            </a:r>
            <a:endParaRPr lang="ar-SA" sz="1600" dirty="0"/>
          </a:p>
        </p:txBody>
      </p:sp>
      <p:sp>
        <p:nvSpPr>
          <p:cNvPr id="6" name="Text 3"/>
          <p:cNvSpPr/>
          <p:nvPr/>
        </p:nvSpPr>
        <p:spPr>
          <a:xfrm>
            <a:off x="3603081" y="4316760"/>
            <a:ext cx="1379174" cy="528908"/>
          </a:xfrm>
          <a:prstGeom prst="rect">
            <a:avLst/>
          </a:prstGeom>
          <a:noFill/>
          <a:ln/>
        </p:spPr>
        <p:txBody>
          <a:bodyPr wrap="square" lIns="0" tIns="0" rIns="0" bIns="0" rtlCol="0" anchor="t">
            <a:noAutofit/>
          </a:bodyPr>
          <a:lstStyle/>
          <a:p>
            <a:pPr marL="0" indent="0" algn="ctr" rtl="1">
              <a:lnSpc>
                <a:spcPct val="104000"/>
              </a:lnSpc>
              <a:buNone/>
            </a:pPr>
            <a:r>
              <a:rPr lang="ar-SA" altLang="en-US" sz="2000" dirty="0">
                <a:solidFill>
                  <a:srgbClr val="2E3C4E"/>
                </a:solidFill>
                <a:latin typeface="GE SS Two Light" pitchFamily="34" charset="0"/>
                <a:ea typeface="GE SS Two Light" pitchFamily="34" charset="-122"/>
                <a:cs typeface="GE SS Two Light" pitchFamily="34" charset="-120"/>
              </a:rPr>
              <a:t>التأكد من السماع</a:t>
            </a:r>
            <a:endParaRPr lang="ar-SA" sz="2000" dirty="0"/>
          </a:p>
        </p:txBody>
      </p:sp>
      <p:sp>
        <p:nvSpPr>
          <p:cNvPr id="7" name="Text 4"/>
          <p:cNvSpPr/>
          <p:nvPr/>
        </p:nvSpPr>
        <p:spPr>
          <a:xfrm>
            <a:off x="3603081" y="5029025"/>
            <a:ext cx="1379174" cy="287506"/>
          </a:xfrm>
          <a:prstGeom prst="rect">
            <a:avLst/>
          </a:prstGeom>
          <a:noFill/>
          <a:ln/>
        </p:spPr>
        <p:txBody>
          <a:bodyPr wrap="none" lIns="0" tIns="0" rIns="0" bIns="0" rtlCol="0" anchor="t"/>
          <a:lstStyle/>
          <a:p>
            <a:pPr marL="0" indent="0" algn="ctr" rtl="1">
              <a:lnSpc>
                <a:spcPct val="96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اطلب تأكيد فهم كل طرف</a:t>
            </a:r>
            <a:endParaRPr lang="ar-SA" sz="1600" dirty="0"/>
          </a:p>
        </p:txBody>
      </p:sp>
      <p:sp>
        <p:nvSpPr>
          <p:cNvPr id="8" name="Text 5"/>
          <p:cNvSpPr/>
          <p:nvPr/>
        </p:nvSpPr>
        <p:spPr>
          <a:xfrm>
            <a:off x="8910730" y="2162130"/>
            <a:ext cx="1379174" cy="264454"/>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نبرة هادئة</a:t>
            </a:r>
            <a:endParaRPr lang="ar-SA" sz="2000" dirty="0"/>
          </a:p>
        </p:txBody>
      </p:sp>
      <p:sp>
        <p:nvSpPr>
          <p:cNvPr id="9" name="Text 6"/>
          <p:cNvSpPr/>
          <p:nvPr/>
        </p:nvSpPr>
        <p:spPr>
          <a:xfrm>
            <a:off x="8910730" y="2811225"/>
            <a:ext cx="1379174" cy="371771"/>
          </a:xfrm>
          <a:prstGeom prst="rect">
            <a:avLst/>
          </a:prstGeom>
          <a:noFill/>
          <a:ln/>
        </p:spPr>
        <p:txBody>
          <a:bodyPr wrap="square" lIns="0" tIns="0" rIns="0" bIns="0" rtlCol="0" anchor="t">
            <a:noAutofit/>
          </a:bodyPr>
          <a:lstStyle/>
          <a:p>
            <a:pPr marL="0" indent="0" algn="ctr" rtl="1">
              <a:lnSpc>
                <a:spcPct val="96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ابدأ بصوت منخفض ومحترم</a:t>
            </a:r>
            <a:endParaRPr lang="ar-SA" sz="1600" dirty="0"/>
          </a:p>
        </p:txBody>
      </p:sp>
      <p:sp>
        <p:nvSpPr>
          <p:cNvPr id="10" name="Text 7"/>
          <p:cNvSpPr/>
          <p:nvPr/>
        </p:nvSpPr>
        <p:spPr>
          <a:xfrm>
            <a:off x="1889406" y="2029903"/>
            <a:ext cx="1379174" cy="528908"/>
          </a:xfrm>
          <a:prstGeom prst="rect">
            <a:avLst/>
          </a:prstGeom>
          <a:noFill/>
          <a:ln/>
        </p:spPr>
        <p:txBody>
          <a:bodyPr wrap="square" lIns="0" tIns="0" rIns="0" bIns="0" rtlCol="0" anchor="t">
            <a:noAutofit/>
          </a:bodyPr>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تحديد نقاط مشتركة</a:t>
            </a:r>
            <a:endParaRPr lang="ar-SA" sz="2000" dirty="0"/>
          </a:p>
        </p:txBody>
      </p:sp>
      <p:sp>
        <p:nvSpPr>
          <p:cNvPr id="11" name="Text 8"/>
          <p:cNvSpPr/>
          <p:nvPr/>
        </p:nvSpPr>
        <p:spPr>
          <a:xfrm>
            <a:off x="1889406" y="2754736"/>
            <a:ext cx="1379174" cy="371771"/>
          </a:xfrm>
          <a:prstGeom prst="rect">
            <a:avLst/>
          </a:prstGeom>
          <a:noFill/>
          <a:ln/>
        </p:spPr>
        <p:txBody>
          <a:bodyPr wrap="square" lIns="0" tIns="0" rIns="0" bIns="0" rtlCol="0" anchor="t">
            <a:noAutofit/>
          </a:bodyPr>
          <a:lstStyle/>
          <a:p>
            <a:pPr marL="0" indent="0" algn="ctr" rtl="1">
              <a:lnSpc>
                <a:spcPct val="96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ابحث عن اتفاقات صغيرة قابلة للتنفيذ</a:t>
            </a:r>
            <a:endParaRPr lang="ar-SA" sz="1600" dirty="0"/>
          </a:p>
        </p:txBody>
      </p:sp>
      <p:sp>
        <p:nvSpPr>
          <p:cNvPr id="12" name="Text 9"/>
          <p:cNvSpPr/>
          <p:nvPr/>
        </p:nvSpPr>
        <p:spPr>
          <a:xfrm>
            <a:off x="5351784" y="2177767"/>
            <a:ext cx="1379173" cy="264454"/>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2E3C4E"/>
                </a:solidFill>
                <a:latin typeface="GE SS Two Light" pitchFamily="34" charset="0"/>
                <a:ea typeface="GE SS Two Light" pitchFamily="34" charset="-122"/>
                <a:cs typeface="GE SS Two Light" pitchFamily="34" charset="-120"/>
              </a:rPr>
              <a:t>إعادة الصياغة</a:t>
            </a:r>
            <a:endParaRPr lang="ar-SA" sz="2000" dirty="0"/>
          </a:p>
        </p:txBody>
      </p:sp>
      <p:sp>
        <p:nvSpPr>
          <p:cNvPr id="13" name="Text 10"/>
          <p:cNvSpPr/>
          <p:nvPr/>
        </p:nvSpPr>
        <p:spPr>
          <a:xfrm>
            <a:off x="5351783" y="2832906"/>
            <a:ext cx="1379173" cy="371771"/>
          </a:xfrm>
          <a:prstGeom prst="rect">
            <a:avLst/>
          </a:prstGeom>
          <a:noFill/>
          <a:ln/>
        </p:spPr>
        <p:txBody>
          <a:bodyPr wrap="square" lIns="0" tIns="0" rIns="0" bIns="0" rtlCol="0" anchor="t">
            <a:noAutofit/>
          </a:bodyPr>
          <a:lstStyle/>
          <a:p>
            <a:pPr marL="0" indent="0" algn="ctr" rtl="1">
              <a:lnSpc>
                <a:spcPct val="96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عرض الخلاف بكلمات واضحة</a:t>
            </a:r>
            <a:endParaRPr lang="ar-SA" sz="1600" dirty="0"/>
          </a:p>
        </p:txBody>
      </p:sp>
      <p:sp>
        <p:nvSpPr>
          <p:cNvPr id="14" name="Text 11"/>
          <p:cNvSpPr/>
          <p:nvPr/>
        </p:nvSpPr>
        <p:spPr>
          <a:xfrm>
            <a:off x="22324" y="5863431"/>
            <a:ext cx="1153746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لا يعني بناء التوافق أن يتفق جميع المشاركين على كل التفاصيل، بل أن تتمكن المجموعة من الوصول إلى مستوى مناسب من الاتفاق يسمح لها بالتقدم في التعلم.</a:t>
            </a:r>
            <a:endParaRPr lang="ar-SA" sz="15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3420" y="773807"/>
            <a:ext cx="3540036" cy="5310287"/>
          </a:xfrm>
          <a:prstGeom prst="rect">
            <a:avLst/>
          </a:prstGeom>
        </p:spPr>
      </p:pic>
      <p:sp>
        <p:nvSpPr>
          <p:cNvPr id="4" name="Text 0"/>
          <p:cNvSpPr/>
          <p:nvPr/>
        </p:nvSpPr>
        <p:spPr>
          <a:xfrm>
            <a:off x="5203794" y="657622"/>
            <a:ext cx="6355993" cy="482501"/>
          </a:xfrm>
          <a:prstGeom prst="rect">
            <a:avLst/>
          </a:prstGeom>
          <a:noFill/>
          <a:ln/>
        </p:spPr>
        <p:txBody>
          <a:bodyPr wrap="none" lIns="0" tIns="0" rIns="0" bIns="0" rtlCol="0" anchor="t"/>
          <a:lstStyle/>
          <a:p>
            <a:pPr marL="0" indent="0" algn="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التعامل مع المواقف غير المتوقعة</a:t>
            </a:r>
            <a:endParaRPr lang="ar-SA" sz="3000" dirty="0"/>
          </a:p>
        </p:txBody>
      </p:sp>
      <p:sp>
        <p:nvSpPr>
          <p:cNvPr id="5" name="Text 1"/>
          <p:cNvSpPr/>
          <p:nvPr/>
        </p:nvSpPr>
        <p:spPr>
          <a:xfrm>
            <a:off x="4594209" y="1283097"/>
            <a:ext cx="6965577" cy="193675"/>
          </a:xfrm>
          <a:prstGeom prst="rect">
            <a:avLst/>
          </a:prstGeom>
          <a:noFill/>
          <a:ln/>
        </p:spPr>
        <p:txBody>
          <a:bodyPr wrap="none" lIns="0" tIns="0" rIns="0" bIns="0" rtlCol="0" anchor="t"/>
          <a:lstStyle/>
          <a:p>
            <a:pPr marL="0" indent="0" algn="r" rtl="1">
              <a:lnSpc>
                <a:spcPct val="11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لا يمكن للميسّر أن يتوقع جميع المواقف. في هذه الحالات، يحتاج إلى قراءة الموقف وتحديد الأولوية قبل اتخاذ القرار.</a:t>
            </a:r>
            <a:endParaRPr lang="ar-SA" sz="1150" dirty="0"/>
          </a:p>
        </p:txBody>
      </p:sp>
      <p:sp>
        <p:nvSpPr>
          <p:cNvPr id="6" name="Shape 2"/>
          <p:cNvSpPr/>
          <p:nvPr/>
        </p:nvSpPr>
        <p:spPr>
          <a:xfrm>
            <a:off x="5203794" y="1584027"/>
            <a:ext cx="6355993" cy="1082576"/>
          </a:xfrm>
          <a:prstGeom prst="roundRect">
            <a:avLst>
              <a:gd name="adj" fmla="val 20326"/>
            </a:avLst>
          </a:prstGeom>
          <a:solidFill>
            <a:srgbClr val="00AEEF"/>
          </a:solidFill>
          <a:ln w="6350">
            <a:solidFill>
              <a:srgbClr val="00AEEF"/>
            </a:solidFill>
            <a:prstDash val="solid"/>
          </a:ln>
        </p:spPr>
      </p:sp>
      <p:sp>
        <p:nvSpPr>
          <p:cNvPr id="7" name="Shape 3"/>
          <p:cNvSpPr/>
          <p:nvPr/>
        </p:nvSpPr>
        <p:spPr>
          <a:xfrm>
            <a:off x="10966771" y="1737023"/>
            <a:ext cx="440024" cy="440035"/>
          </a:xfrm>
          <a:prstGeom prst="ellipse">
            <a:avLst/>
          </a:prstGeom>
          <a:solidFill>
            <a:srgbClr val="00AEEF"/>
          </a:solidFill>
          <a:ln/>
        </p:spPr>
        <p:txBody>
          <a:bodyPr/>
          <a:lstStyle/>
          <a:p>
            <a:endParaRPr lang="en-US"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13779" y="1857970"/>
            <a:ext cx="472072" cy="472084"/>
          </a:xfrm>
          <a:prstGeom prst="rect">
            <a:avLst/>
          </a:prstGeom>
        </p:spPr>
      </p:pic>
      <p:sp>
        <p:nvSpPr>
          <p:cNvPr id="9" name="Text 4"/>
          <p:cNvSpPr/>
          <p:nvPr/>
        </p:nvSpPr>
        <p:spPr>
          <a:xfrm>
            <a:off x="4489833" y="2004714"/>
            <a:ext cx="6050010" cy="241201"/>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ماذا يحدث الآن؟</a:t>
            </a:r>
            <a:endParaRPr lang="ar-SA" sz="2000" dirty="0">
              <a:solidFill>
                <a:schemeClr val="bg1"/>
              </a:solidFill>
            </a:endParaRPr>
          </a:p>
        </p:txBody>
      </p:sp>
      <p:sp>
        <p:nvSpPr>
          <p:cNvPr id="10" name="Shape 5"/>
          <p:cNvSpPr/>
          <p:nvPr/>
        </p:nvSpPr>
        <p:spPr>
          <a:xfrm>
            <a:off x="5203794" y="2761952"/>
            <a:ext cx="6355993" cy="1082576"/>
          </a:xfrm>
          <a:prstGeom prst="roundRect">
            <a:avLst>
              <a:gd name="adj" fmla="val 20326"/>
            </a:avLst>
          </a:prstGeom>
          <a:solidFill>
            <a:srgbClr val="00AEEF"/>
          </a:solidFill>
          <a:ln w="6350">
            <a:solidFill>
              <a:srgbClr val="00AEEF"/>
            </a:solidFill>
            <a:prstDash val="solid"/>
          </a:ln>
        </p:spPr>
      </p:sp>
      <p:sp>
        <p:nvSpPr>
          <p:cNvPr id="11" name="Shape 6"/>
          <p:cNvSpPr/>
          <p:nvPr/>
        </p:nvSpPr>
        <p:spPr>
          <a:xfrm>
            <a:off x="10966771" y="2914948"/>
            <a:ext cx="440024" cy="440035"/>
          </a:xfrm>
          <a:prstGeom prst="ellipse">
            <a:avLst/>
          </a:prstGeom>
          <a:solidFill>
            <a:srgbClr val="00AEEF"/>
          </a:solidFill>
          <a:ln/>
        </p:spPr>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13779" y="3035895"/>
            <a:ext cx="472072" cy="472084"/>
          </a:xfrm>
          <a:prstGeom prst="rect">
            <a:avLst/>
          </a:prstGeom>
        </p:spPr>
      </p:pic>
      <p:sp>
        <p:nvSpPr>
          <p:cNvPr id="13" name="Text 7"/>
          <p:cNvSpPr/>
          <p:nvPr/>
        </p:nvSpPr>
        <p:spPr>
          <a:xfrm>
            <a:off x="4489833" y="3209131"/>
            <a:ext cx="6050010" cy="241201"/>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هل يحتاج إلى تدخل فوري؟</a:t>
            </a:r>
            <a:endParaRPr lang="ar-SA" sz="2000" dirty="0">
              <a:solidFill>
                <a:schemeClr val="bg1"/>
              </a:solidFill>
            </a:endParaRPr>
          </a:p>
        </p:txBody>
      </p:sp>
      <p:sp>
        <p:nvSpPr>
          <p:cNvPr id="14" name="Shape 8"/>
          <p:cNvSpPr/>
          <p:nvPr/>
        </p:nvSpPr>
        <p:spPr>
          <a:xfrm>
            <a:off x="5203794" y="3939877"/>
            <a:ext cx="6355993" cy="1082576"/>
          </a:xfrm>
          <a:prstGeom prst="roundRect">
            <a:avLst>
              <a:gd name="adj" fmla="val 20326"/>
            </a:avLst>
          </a:prstGeom>
          <a:solidFill>
            <a:srgbClr val="00AEEF"/>
          </a:solidFill>
          <a:ln w="6350">
            <a:solidFill>
              <a:srgbClr val="00AEEF"/>
            </a:solidFill>
            <a:prstDash val="solid"/>
          </a:ln>
        </p:spPr>
      </p:sp>
      <p:sp>
        <p:nvSpPr>
          <p:cNvPr id="15" name="Shape 9"/>
          <p:cNvSpPr/>
          <p:nvPr/>
        </p:nvSpPr>
        <p:spPr>
          <a:xfrm>
            <a:off x="10966771" y="4092873"/>
            <a:ext cx="440024" cy="440035"/>
          </a:xfrm>
          <a:prstGeom prst="ellipse">
            <a:avLst/>
          </a:prstGeom>
          <a:solidFill>
            <a:srgbClr val="00AEEF"/>
          </a:solidFill>
          <a:ln/>
        </p:spPr>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13779" y="4213820"/>
            <a:ext cx="472072" cy="472084"/>
          </a:xfrm>
          <a:prstGeom prst="rect">
            <a:avLst/>
          </a:prstGeom>
        </p:spPr>
      </p:pic>
      <p:sp>
        <p:nvSpPr>
          <p:cNvPr id="17" name="Text 10"/>
          <p:cNvSpPr/>
          <p:nvPr/>
        </p:nvSpPr>
        <p:spPr>
          <a:xfrm>
            <a:off x="4489833" y="4387056"/>
            <a:ext cx="6050010" cy="241201"/>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ما الإجراء الأقل تعقيدًا؟</a:t>
            </a:r>
            <a:endParaRPr lang="ar-SA" sz="2000" dirty="0">
              <a:solidFill>
                <a:schemeClr val="bg1"/>
              </a:solidFill>
            </a:endParaRPr>
          </a:p>
        </p:txBody>
      </p:sp>
      <p:sp>
        <p:nvSpPr>
          <p:cNvPr id="18" name="Shape 11"/>
          <p:cNvSpPr/>
          <p:nvPr/>
        </p:nvSpPr>
        <p:spPr>
          <a:xfrm>
            <a:off x="5203794" y="5117802"/>
            <a:ext cx="6355993" cy="1082576"/>
          </a:xfrm>
          <a:prstGeom prst="roundRect">
            <a:avLst>
              <a:gd name="adj" fmla="val 20326"/>
            </a:avLst>
          </a:prstGeom>
          <a:solidFill>
            <a:srgbClr val="00AEEF"/>
          </a:solidFill>
          <a:ln w="6350">
            <a:solidFill>
              <a:srgbClr val="00AEEF"/>
            </a:solidFill>
            <a:prstDash val="solid"/>
          </a:ln>
        </p:spPr>
      </p:sp>
      <p:sp>
        <p:nvSpPr>
          <p:cNvPr id="19" name="Shape 12"/>
          <p:cNvSpPr/>
          <p:nvPr/>
        </p:nvSpPr>
        <p:spPr>
          <a:xfrm>
            <a:off x="10966771" y="5270798"/>
            <a:ext cx="440024" cy="440035"/>
          </a:xfrm>
          <a:prstGeom prst="ellipse">
            <a:avLst/>
          </a:prstGeom>
          <a:solidFill>
            <a:srgbClr val="00AEEF"/>
          </a:solidFill>
          <a:ln/>
        </p:spPr>
      </p:sp>
      <p:pic>
        <p:nvPicPr>
          <p:cNvPr id="2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813779" y="5391745"/>
            <a:ext cx="472072" cy="472084"/>
          </a:xfrm>
          <a:prstGeom prst="rect">
            <a:avLst/>
          </a:prstGeom>
        </p:spPr>
      </p:pic>
      <p:sp>
        <p:nvSpPr>
          <p:cNvPr id="21" name="Text 13"/>
          <p:cNvSpPr/>
          <p:nvPr/>
        </p:nvSpPr>
        <p:spPr>
          <a:xfrm>
            <a:off x="4489833" y="5601651"/>
            <a:ext cx="6050010" cy="241201"/>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كيف أحافظ على هدف التعلم؟</a:t>
            </a:r>
            <a:endParaRPr lang="ar-SA" sz="2000" dirty="0">
              <a:solidFill>
                <a:schemeClr val="bg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Shape 0"/>
          <p:cNvSpPr/>
          <p:nvPr/>
        </p:nvSpPr>
        <p:spPr>
          <a:xfrm>
            <a:off x="10341708" y="948234"/>
            <a:ext cx="1218078" cy="342999"/>
          </a:xfrm>
          <a:prstGeom prst="roundRect">
            <a:avLst>
              <a:gd name="adj" fmla="val 49999"/>
            </a:avLst>
          </a:prstGeom>
          <a:solidFill>
            <a:srgbClr val="D4E9F7"/>
          </a:solidFill>
          <a:ln/>
        </p:spPr>
      </p:sp>
      <p:sp>
        <p:nvSpPr>
          <p:cNvPr id="3" name="Text 1"/>
          <p:cNvSpPr/>
          <p:nvPr/>
        </p:nvSpPr>
        <p:spPr>
          <a:xfrm>
            <a:off x="9867455" y="1015901"/>
            <a:ext cx="155700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400" dirty="0"/>
          </a:p>
        </p:txBody>
      </p:sp>
      <p:sp>
        <p:nvSpPr>
          <p:cNvPr id="4" name="Text 2"/>
          <p:cNvSpPr/>
          <p:nvPr/>
        </p:nvSpPr>
        <p:spPr>
          <a:xfrm>
            <a:off x="631908" y="1381423"/>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قراءة المجموعة والتدخل في الوقت المناسب</a:t>
            </a:r>
            <a:endParaRPr lang="ar-SA" sz="4650" dirty="0"/>
          </a:p>
        </p:txBody>
      </p:sp>
      <p:sp>
        <p:nvSpPr>
          <p:cNvPr id="5" name="Text 3"/>
          <p:cNvSpPr/>
          <p:nvPr/>
        </p:nvSpPr>
        <p:spPr>
          <a:xfrm>
            <a:off x="22324" y="2462312"/>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تتطلب إدارة ديناميكيات المجموعة ملاحظة مستمرة لما يحدث أثناء الجلسة، وليس انتظار ظهور مشكلة واضحة قبل التدخل.</a:t>
            </a:r>
            <a:endParaRPr lang="ar-SA" sz="1750" dirty="0"/>
          </a:p>
        </p:txBody>
      </p:sp>
      <p:sp>
        <p:nvSpPr>
          <p:cNvPr id="6" name="Text 4"/>
          <p:cNvSpPr/>
          <p:nvPr/>
        </p:nvSpPr>
        <p:spPr>
          <a:xfrm>
            <a:off x="631908" y="3162002"/>
            <a:ext cx="10927878"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يمكن للميسّر مراقبة:</a:t>
            </a:r>
            <a:endParaRPr lang="ar-SA" sz="2800" dirty="0"/>
          </a:p>
        </p:txBody>
      </p:sp>
      <p:sp>
        <p:nvSpPr>
          <p:cNvPr id="7" name="Shape 5"/>
          <p:cNvSpPr/>
          <p:nvPr/>
        </p:nvSpPr>
        <p:spPr>
          <a:xfrm>
            <a:off x="469392" y="3946029"/>
            <a:ext cx="5513646" cy="1963638"/>
          </a:xfrm>
          <a:prstGeom prst="roundRect">
            <a:avLst>
              <a:gd name="adj" fmla="val 27584"/>
            </a:avLst>
          </a:prstGeom>
          <a:solidFill>
            <a:srgbClr val="E8F4F8"/>
          </a:solidFill>
          <a:ln/>
        </p:spPr>
      </p:sp>
      <p:sp>
        <p:nvSpPr>
          <p:cNvPr id="8" name="Text 6"/>
          <p:cNvSpPr/>
          <p:nvPr/>
        </p:nvSpPr>
        <p:spPr>
          <a:xfrm>
            <a:off x="695010" y="4149130"/>
            <a:ext cx="5062411" cy="1681559"/>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من يشارك ومن لا يشارك.</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من يتحدث بصورة متكررة.</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مستوى التركيز والطاقة.</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وجود علامات ارتباك أو عدم فهم.</a:t>
            </a:r>
            <a:endParaRPr lang="ar-SA" sz="1750" dirty="0"/>
          </a:p>
        </p:txBody>
      </p:sp>
      <p:sp>
        <p:nvSpPr>
          <p:cNvPr id="9" name="Text 7"/>
          <p:cNvSpPr/>
          <p:nvPr/>
        </p:nvSpPr>
        <p:spPr>
          <a:xfrm>
            <a:off x="6377522" y="4149130"/>
            <a:ext cx="5188614" cy="1681559"/>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طبيعة التفاعل بين المشاركين.</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خروج النقاش عن الهدف.</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ظهور توتر أو خلاف.</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أثر تدخلات الميسّر في المجموعة.</a:t>
            </a:r>
            <a:endParaRPr lang="ar-SA" sz="17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Shape 0"/>
          <p:cNvSpPr/>
          <p:nvPr/>
        </p:nvSpPr>
        <p:spPr>
          <a:xfrm>
            <a:off x="10463447" y="623788"/>
            <a:ext cx="1096340" cy="308670"/>
          </a:xfrm>
          <a:prstGeom prst="roundRect">
            <a:avLst>
              <a:gd name="adj" fmla="val 49999"/>
            </a:avLst>
          </a:prstGeom>
          <a:solidFill>
            <a:srgbClr val="D4E9F7"/>
          </a:solidFill>
          <a:ln/>
        </p:spPr>
      </p:sp>
      <p:sp>
        <p:nvSpPr>
          <p:cNvPr id="3" name="Text 1"/>
          <p:cNvSpPr/>
          <p:nvPr/>
        </p:nvSpPr>
        <p:spPr>
          <a:xfrm>
            <a:off x="9975700" y="684709"/>
            <a:ext cx="1462249"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250" dirty="0"/>
          </a:p>
        </p:txBody>
      </p:sp>
      <p:sp>
        <p:nvSpPr>
          <p:cNvPr id="4" name="Text 2"/>
          <p:cNvSpPr/>
          <p:nvPr/>
        </p:nvSpPr>
        <p:spPr>
          <a:xfrm>
            <a:off x="631908" y="1005483"/>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التدخل في الوقت المناسب</a:t>
            </a:r>
            <a:endParaRPr lang="ar-SA" sz="4200" dirty="0"/>
          </a:p>
        </p:txBody>
      </p:sp>
      <p:sp>
        <p:nvSpPr>
          <p:cNvPr id="5" name="Text 3"/>
          <p:cNvSpPr/>
          <p:nvPr/>
        </p:nvSpPr>
        <p:spPr>
          <a:xfrm>
            <a:off x="22324" y="1947664"/>
            <a:ext cx="11537463"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وبناءً على ما يلاحظه، يمكن للميسّر أن:</a:t>
            </a:r>
            <a:endParaRPr lang="ar-SA" sz="1550" dirty="0"/>
          </a:p>
        </p:txBody>
      </p:sp>
      <p:sp>
        <p:nvSpPr>
          <p:cNvPr id="6" name="Shape 4"/>
          <p:cNvSpPr/>
          <p:nvPr/>
        </p:nvSpPr>
        <p:spPr>
          <a:xfrm>
            <a:off x="631908" y="4335363"/>
            <a:ext cx="10927878" cy="25400"/>
          </a:xfrm>
          <a:prstGeom prst="roundRect">
            <a:avLst>
              <a:gd name="adj" fmla="val 49999"/>
            </a:avLst>
          </a:prstGeom>
          <a:solidFill>
            <a:srgbClr val="000000">
              <a:alpha val="8000"/>
            </a:srgbClr>
          </a:solidFill>
          <a:ln/>
        </p:spPr>
      </p:sp>
      <p:sp>
        <p:nvSpPr>
          <p:cNvPr id="7" name="Shape 5"/>
          <p:cNvSpPr/>
          <p:nvPr/>
        </p:nvSpPr>
        <p:spPr>
          <a:xfrm>
            <a:off x="10067574" y="3726061"/>
            <a:ext cx="25399" cy="609302"/>
          </a:xfrm>
          <a:prstGeom prst="roundRect">
            <a:avLst>
              <a:gd name="adj" fmla="val 50001"/>
            </a:avLst>
          </a:prstGeom>
          <a:solidFill>
            <a:srgbClr val="0094D5"/>
          </a:solidFill>
          <a:ln/>
        </p:spPr>
      </p:sp>
      <p:sp>
        <p:nvSpPr>
          <p:cNvPr id="8" name="Shape 6"/>
          <p:cNvSpPr/>
          <p:nvPr/>
        </p:nvSpPr>
        <p:spPr>
          <a:xfrm>
            <a:off x="9851779" y="4106863"/>
            <a:ext cx="456990" cy="457002"/>
          </a:xfrm>
          <a:prstGeom prst="ellipse">
            <a:avLst/>
          </a:prstGeom>
          <a:solidFill>
            <a:srgbClr val="00AEEF"/>
          </a:solidFill>
          <a:ln w="6350">
            <a:solidFill>
              <a:srgbClr val="0094D5"/>
            </a:solidFill>
            <a:prstDash val="solid"/>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19940" y="4175026"/>
            <a:ext cx="320667" cy="320675"/>
          </a:xfrm>
          <a:prstGeom prst="rect">
            <a:avLst/>
          </a:prstGeom>
        </p:spPr>
      </p:pic>
      <p:sp>
        <p:nvSpPr>
          <p:cNvPr id="10" name="Text 7"/>
          <p:cNvSpPr/>
          <p:nvPr/>
        </p:nvSpPr>
        <p:spPr>
          <a:xfrm>
            <a:off x="8803856" y="2937048"/>
            <a:ext cx="2552835"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يغير السؤال</a:t>
            </a:r>
            <a:endParaRPr lang="ar-SA" sz="2100" dirty="0"/>
          </a:p>
        </p:txBody>
      </p:sp>
      <p:sp>
        <p:nvSpPr>
          <p:cNvPr id="11" name="Text 8"/>
          <p:cNvSpPr/>
          <p:nvPr/>
        </p:nvSpPr>
        <p:spPr>
          <a:xfrm>
            <a:off x="8803856" y="3380754"/>
            <a:ext cx="2552835" cy="617339"/>
          </a:xfrm>
          <a:prstGeom prst="rect">
            <a:avLst/>
          </a:prstGeom>
          <a:noFill/>
          <a:ln/>
        </p:spPr>
        <p:txBody>
          <a:bodyPr wrap="square" lIns="0" tIns="0" rIns="0" bIns="0" rtlCol="0" anchor="t">
            <a:normAutofit/>
          </a:bodyPr>
          <a:lstStyle/>
          <a:p>
            <a:pPr marL="0" indent="0" algn="ct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يطرح سؤالًا مختلفًا يعيد توجيه النقاش.</a:t>
            </a:r>
            <a:endParaRPr lang="ar-SA" sz="1550" dirty="0"/>
          </a:p>
        </p:txBody>
      </p:sp>
      <p:sp>
        <p:nvSpPr>
          <p:cNvPr id="12" name="Shape 9"/>
          <p:cNvSpPr/>
          <p:nvPr/>
        </p:nvSpPr>
        <p:spPr>
          <a:xfrm>
            <a:off x="8473863" y="4335363"/>
            <a:ext cx="25399" cy="609302"/>
          </a:xfrm>
          <a:prstGeom prst="roundRect">
            <a:avLst>
              <a:gd name="adj" fmla="val 50001"/>
            </a:avLst>
          </a:prstGeom>
          <a:solidFill>
            <a:srgbClr val="0094D5"/>
          </a:solidFill>
          <a:ln/>
        </p:spPr>
      </p:sp>
      <p:sp>
        <p:nvSpPr>
          <p:cNvPr id="13" name="Shape 10"/>
          <p:cNvSpPr/>
          <p:nvPr/>
        </p:nvSpPr>
        <p:spPr>
          <a:xfrm>
            <a:off x="8258068" y="4106863"/>
            <a:ext cx="456990" cy="457002"/>
          </a:xfrm>
          <a:prstGeom prst="ellipse">
            <a:avLst/>
          </a:prstGeom>
          <a:solidFill>
            <a:srgbClr val="00AEEF"/>
          </a:solidFill>
          <a:ln w="6350">
            <a:solidFill>
              <a:srgbClr val="0094D5"/>
            </a:solidFill>
            <a:prstDash val="solid"/>
          </a:ln>
        </p:spPr>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26229" y="4175026"/>
            <a:ext cx="320667" cy="320675"/>
          </a:xfrm>
          <a:prstGeom prst="rect">
            <a:avLst/>
          </a:prstGeom>
        </p:spPr>
      </p:pic>
      <p:sp>
        <p:nvSpPr>
          <p:cNvPr id="15" name="Text 11"/>
          <p:cNvSpPr/>
          <p:nvPr/>
        </p:nvSpPr>
        <p:spPr>
          <a:xfrm>
            <a:off x="7210145" y="5034128"/>
            <a:ext cx="2552835"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يوضح التعليمات</a:t>
            </a:r>
            <a:endParaRPr lang="ar-SA" sz="2100" dirty="0"/>
          </a:p>
        </p:txBody>
      </p:sp>
      <p:sp>
        <p:nvSpPr>
          <p:cNvPr id="16" name="Text 12"/>
          <p:cNvSpPr/>
          <p:nvPr/>
        </p:nvSpPr>
        <p:spPr>
          <a:xfrm>
            <a:off x="7197445" y="5414928"/>
            <a:ext cx="2552835" cy="308670"/>
          </a:xfrm>
          <a:prstGeom prst="rect">
            <a:avLst/>
          </a:prstGeom>
          <a:noFill/>
          <a:ln/>
        </p:spPr>
        <p:txBody>
          <a:bodyPr wrap="none" lIns="0" tIns="0" rIns="0" bIns="0" rtlCol="0" anchor="t"/>
          <a:lstStyle/>
          <a:p>
            <a:pPr marL="0" indent="0" algn="ct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يعيد شرح المطلوب بصورة أوضح.</a:t>
            </a:r>
            <a:endParaRPr lang="ar-SA" sz="1550" dirty="0"/>
          </a:p>
        </p:txBody>
      </p:sp>
      <p:sp>
        <p:nvSpPr>
          <p:cNvPr id="17" name="Shape 13"/>
          <p:cNvSpPr/>
          <p:nvPr/>
        </p:nvSpPr>
        <p:spPr>
          <a:xfrm>
            <a:off x="6880053" y="3726061"/>
            <a:ext cx="25399" cy="609302"/>
          </a:xfrm>
          <a:prstGeom prst="roundRect">
            <a:avLst>
              <a:gd name="adj" fmla="val 50001"/>
            </a:avLst>
          </a:prstGeom>
          <a:solidFill>
            <a:srgbClr val="0094D5"/>
          </a:solidFill>
          <a:ln/>
        </p:spPr>
      </p:sp>
      <p:sp>
        <p:nvSpPr>
          <p:cNvPr id="18" name="Shape 14"/>
          <p:cNvSpPr/>
          <p:nvPr/>
        </p:nvSpPr>
        <p:spPr>
          <a:xfrm>
            <a:off x="6664257" y="4106863"/>
            <a:ext cx="456990" cy="457002"/>
          </a:xfrm>
          <a:prstGeom prst="ellipse">
            <a:avLst/>
          </a:prstGeom>
          <a:solidFill>
            <a:srgbClr val="00AEEF"/>
          </a:solidFill>
          <a:ln w="6350">
            <a:solidFill>
              <a:srgbClr val="0094D5"/>
            </a:solidFill>
            <a:prstDash val="solid"/>
          </a:ln>
        </p:spPr>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32419" y="4175026"/>
            <a:ext cx="320667" cy="320675"/>
          </a:xfrm>
          <a:prstGeom prst="rect">
            <a:avLst/>
          </a:prstGeom>
        </p:spPr>
      </p:pic>
      <p:sp>
        <p:nvSpPr>
          <p:cNvPr id="20" name="Text 15"/>
          <p:cNvSpPr/>
          <p:nvPr/>
        </p:nvSpPr>
        <p:spPr>
          <a:xfrm>
            <a:off x="5616335" y="2668103"/>
            <a:ext cx="2552835"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يغير طريقة المشاركة</a:t>
            </a:r>
            <a:endParaRPr lang="ar-SA" sz="2100" dirty="0"/>
          </a:p>
        </p:txBody>
      </p:sp>
      <p:sp>
        <p:nvSpPr>
          <p:cNvPr id="21" name="Text 16"/>
          <p:cNvSpPr/>
          <p:nvPr/>
        </p:nvSpPr>
        <p:spPr>
          <a:xfrm>
            <a:off x="5616335" y="3111809"/>
            <a:ext cx="2552835" cy="617339"/>
          </a:xfrm>
          <a:prstGeom prst="rect">
            <a:avLst/>
          </a:prstGeom>
          <a:noFill/>
          <a:ln/>
        </p:spPr>
        <p:txBody>
          <a:bodyPr wrap="square" lIns="0" tIns="0" rIns="0" bIns="0" rtlCol="0" anchor="t">
            <a:normAutofit/>
          </a:bodyPr>
          <a:lstStyle/>
          <a:p>
            <a:pPr marL="0" indent="0" algn="ct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ينتقل من النقاش الجماعي إلى العمل الثنائي أو الفردي.</a:t>
            </a:r>
            <a:endParaRPr lang="ar-SA" sz="1550" dirty="0"/>
          </a:p>
        </p:txBody>
      </p:sp>
      <p:sp>
        <p:nvSpPr>
          <p:cNvPr id="22" name="Shape 17"/>
          <p:cNvSpPr/>
          <p:nvPr/>
        </p:nvSpPr>
        <p:spPr>
          <a:xfrm>
            <a:off x="5286342" y="4335363"/>
            <a:ext cx="25399" cy="609302"/>
          </a:xfrm>
          <a:prstGeom prst="roundRect">
            <a:avLst>
              <a:gd name="adj" fmla="val 50001"/>
            </a:avLst>
          </a:prstGeom>
          <a:solidFill>
            <a:srgbClr val="0094D5"/>
          </a:solidFill>
          <a:ln/>
        </p:spPr>
      </p:sp>
      <p:sp>
        <p:nvSpPr>
          <p:cNvPr id="23" name="Shape 18"/>
          <p:cNvSpPr/>
          <p:nvPr/>
        </p:nvSpPr>
        <p:spPr>
          <a:xfrm>
            <a:off x="5070547" y="4106863"/>
            <a:ext cx="456990" cy="457002"/>
          </a:xfrm>
          <a:prstGeom prst="ellipse">
            <a:avLst/>
          </a:prstGeom>
          <a:solidFill>
            <a:srgbClr val="00AEEF"/>
          </a:solidFill>
          <a:ln w="6350">
            <a:solidFill>
              <a:srgbClr val="0094D5"/>
            </a:solidFill>
            <a:prstDash val="solid"/>
          </a:ln>
        </p:spPr>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38708" y="4175026"/>
            <a:ext cx="320667" cy="320675"/>
          </a:xfrm>
          <a:prstGeom prst="rect">
            <a:avLst/>
          </a:prstGeom>
        </p:spPr>
      </p:pic>
      <p:sp>
        <p:nvSpPr>
          <p:cNvPr id="25" name="Text 19"/>
          <p:cNvSpPr/>
          <p:nvPr/>
        </p:nvSpPr>
        <p:spPr>
          <a:xfrm>
            <a:off x="4000616" y="5034128"/>
            <a:ext cx="2552835"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يعيد توزيع الأدوار</a:t>
            </a:r>
            <a:endParaRPr lang="ar-SA" sz="2100" dirty="0"/>
          </a:p>
        </p:txBody>
      </p:sp>
      <p:sp>
        <p:nvSpPr>
          <p:cNvPr id="26" name="Text 20"/>
          <p:cNvSpPr/>
          <p:nvPr/>
        </p:nvSpPr>
        <p:spPr>
          <a:xfrm>
            <a:off x="4022624" y="5437138"/>
            <a:ext cx="2552835" cy="308670"/>
          </a:xfrm>
          <a:prstGeom prst="rect">
            <a:avLst/>
          </a:prstGeom>
          <a:noFill/>
          <a:ln/>
        </p:spPr>
        <p:txBody>
          <a:bodyPr wrap="none" lIns="0" tIns="0" rIns="0" bIns="0" rtlCol="0" anchor="t"/>
          <a:lstStyle/>
          <a:p>
            <a:pPr marL="0" indent="0" algn="ct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يوزع أدوارًا جديدة داخل المجموعة.</a:t>
            </a:r>
            <a:endParaRPr lang="ar-SA" sz="1550" dirty="0"/>
          </a:p>
        </p:txBody>
      </p:sp>
      <p:sp>
        <p:nvSpPr>
          <p:cNvPr id="27" name="Shape 21"/>
          <p:cNvSpPr/>
          <p:nvPr/>
        </p:nvSpPr>
        <p:spPr>
          <a:xfrm>
            <a:off x="3692532" y="3726061"/>
            <a:ext cx="25399" cy="609302"/>
          </a:xfrm>
          <a:prstGeom prst="roundRect">
            <a:avLst>
              <a:gd name="adj" fmla="val 50001"/>
            </a:avLst>
          </a:prstGeom>
          <a:solidFill>
            <a:srgbClr val="0094D5"/>
          </a:solidFill>
          <a:ln/>
        </p:spPr>
      </p:sp>
      <p:sp>
        <p:nvSpPr>
          <p:cNvPr id="28" name="Shape 22"/>
          <p:cNvSpPr/>
          <p:nvPr/>
        </p:nvSpPr>
        <p:spPr>
          <a:xfrm>
            <a:off x="3476736" y="4106863"/>
            <a:ext cx="456990" cy="457002"/>
          </a:xfrm>
          <a:prstGeom prst="ellipse">
            <a:avLst/>
          </a:prstGeom>
          <a:solidFill>
            <a:srgbClr val="00AEEF"/>
          </a:solidFill>
          <a:ln w="6350">
            <a:solidFill>
              <a:srgbClr val="0094D5"/>
            </a:solidFill>
            <a:prstDash val="solid"/>
          </a:ln>
        </p:spPr>
      </p:sp>
      <p:pic>
        <p:nvPicPr>
          <p:cNvPr id="2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44898" y="4175026"/>
            <a:ext cx="320667" cy="320675"/>
          </a:xfrm>
          <a:prstGeom prst="rect">
            <a:avLst/>
          </a:prstGeom>
        </p:spPr>
      </p:pic>
      <p:sp>
        <p:nvSpPr>
          <p:cNvPr id="30" name="Text 23"/>
          <p:cNvSpPr/>
          <p:nvPr/>
        </p:nvSpPr>
        <p:spPr>
          <a:xfrm>
            <a:off x="2409314" y="2873596"/>
            <a:ext cx="2552835"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يضبط وتيرة النشاط</a:t>
            </a:r>
            <a:endParaRPr lang="ar-SA" sz="2100" dirty="0"/>
          </a:p>
        </p:txBody>
      </p:sp>
      <p:sp>
        <p:nvSpPr>
          <p:cNvPr id="31" name="Text 24"/>
          <p:cNvSpPr/>
          <p:nvPr/>
        </p:nvSpPr>
        <p:spPr>
          <a:xfrm>
            <a:off x="2409315" y="3228975"/>
            <a:ext cx="2552835" cy="308670"/>
          </a:xfrm>
          <a:prstGeom prst="rect">
            <a:avLst/>
          </a:prstGeom>
          <a:noFill/>
          <a:ln/>
        </p:spPr>
        <p:txBody>
          <a:bodyPr wrap="none" lIns="0" tIns="0" rIns="0" bIns="0" rtlCol="0" anchor="t"/>
          <a:lstStyle/>
          <a:p>
            <a:pPr marL="0" indent="0" algn="ct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يبطئ أو يسرّع حسب حاجة المجموعة.</a:t>
            </a:r>
            <a:endParaRPr lang="ar-SA" sz="1550" dirty="0"/>
          </a:p>
        </p:txBody>
      </p:sp>
      <p:sp>
        <p:nvSpPr>
          <p:cNvPr id="32" name="Shape 25"/>
          <p:cNvSpPr/>
          <p:nvPr/>
        </p:nvSpPr>
        <p:spPr>
          <a:xfrm>
            <a:off x="2098821" y="4335363"/>
            <a:ext cx="25399" cy="609302"/>
          </a:xfrm>
          <a:prstGeom prst="roundRect">
            <a:avLst>
              <a:gd name="adj" fmla="val 50001"/>
            </a:avLst>
          </a:prstGeom>
          <a:solidFill>
            <a:srgbClr val="0094D5"/>
          </a:solidFill>
          <a:ln/>
        </p:spPr>
      </p:sp>
      <p:sp>
        <p:nvSpPr>
          <p:cNvPr id="33" name="Shape 26"/>
          <p:cNvSpPr/>
          <p:nvPr/>
        </p:nvSpPr>
        <p:spPr>
          <a:xfrm>
            <a:off x="1883026" y="4106863"/>
            <a:ext cx="456990" cy="457002"/>
          </a:xfrm>
          <a:prstGeom prst="ellipse">
            <a:avLst/>
          </a:prstGeom>
          <a:solidFill>
            <a:srgbClr val="00AEEF"/>
          </a:solidFill>
          <a:ln w="6350">
            <a:solidFill>
              <a:srgbClr val="0094D5"/>
            </a:solidFill>
            <a:prstDash val="solid"/>
          </a:ln>
        </p:spPr>
      </p:sp>
      <p:pic>
        <p:nvPicPr>
          <p:cNvPr id="3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951187" y="4175026"/>
            <a:ext cx="320667" cy="320675"/>
          </a:xfrm>
          <a:prstGeom prst="rect">
            <a:avLst/>
          </a:prstGeom>
        </p:spPr>
      </p:pic>
      <p:sp>
        <p:nvSpPr>
          <p:cNvPr id="35" name="Text 27"/>
          <p:cNvSpPr/>
          <p:nvPr/>
        </p:nvSpPr>
        <p:spPr>
          <a:xfrm>
            <a:off x="817611" y="5023423"/>
            <a:ext cx="2552835" cy="66813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يتدخل لمعالجة موقف صعب</a:t>
            </a:r>
            <a:endParaRPr lang="ar-SA" sz="2100" dirty="0"/>
          </a:p>
        </p:txBody>
      </p:sp>
      <p:sp>
        <p:nvSpPr>
          <p:cNvPr id="36" name="Text 28"/>
          <p:cNvSpPr/>
          <p:nvPr/>
        </p:nvSpPr>
        <p:spPr>
          <a:xfrm>
            <a:off x="835103" y="5691562"/>
            <a:ext cx="2552835" cy="308670"/>
          </a:xfrm>
          <a:prstGeom prst="rect">
            <a:avLst/>
          </a:prstGeom>
          <a:noFill/>
          <a:ln/>
        </p:spPr>
        <p:txBody>
          <a:bodyPr wrap="none" lIns="0" tIns="0" rIns="0" bIns="0" rtlCol="0" anchor="t"/>
          <a:lstStyle/>
          <a:p>
            <a:pPr marL="0" indent="0" algn="ct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يتدخل باحترام عند ظهور توتر أو خلاف.</a:t>
            </a:r>
            <a:endParaRPr lang="ar-SA" sz="155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nvSpPr>
        <p:spPr>
          <a:xfrm>
            <a:off x="631908" y="137765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مبادئ أساسية لإدارة ديناميكيات المجموعة</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36933" y="2545953"/>
            <a:ext cx="5348253" cy="1279624"/>
          </a:xfrm>
          <a:prstGeom prst="rect">
            <a:avLst/>
          </a:prstGeom>
        </p:spPr>
      </p:pic>
      <p:sp>
        <p:nvSpPr>
          <p:cNvPr id="4" name="Text 1"/>
          <p:cNvSpPr/>
          <p:nvPr/>
        </p:nvSpPr>
        <p:spPr>
          <a:xfrm>
            <a:off x="6236933" y="2571353"/>
            <a:ext cx="5046437"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ركّز على السلوك وأثره</a:t>
            </a:r>
            <a:endParaRPr lang="ar-SA" sz="2300" dirty="0"/>
          </a:p>
        </p:txBody>
      </p:sp>
      <p:sp>
        <p:nvSpPr>
          <p:cNvPr id="5" name="Text 2"/>
          <p:cNvSpPr/>
          <p:nvPr/>
        </p:nvSpPr>
        <p:spPr>
          <a:xfrm>
            <a:off x="6236933" y="3077865"/>
            <a:ext cx="5046437"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لا تحكم على الأشخاص، وحافظ على الاحترام والحياد في جميع تدخلاتك.</a:t>
            </a:r>
            <a:endParaRPr lang="ar-SA" sz="17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545953"/>
            <a:ext cx="5348352" cy="1279624"/>
          </a:xfrm>
          <a:prstGeom prst="rect">
            <a:avLst/>
          </a:prstGeom>
        </p:spPr>
      </p:pic>
      <p:sp>
        <p:nvSpPr>
          <p:cNvPr id="7" name="Text 3"/>
          <p:cNvSpPr/>
          <p:nvPr/>
        </p:nvSpPr>
        <p:spPr>
          <a:xfrm>
            <a:off x="631908" y="2571353"/>
            <a:ext cx="504653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تعامل مع الاختلاف كفرصة للتعلم</a:t>
            </a:r>
            <a:endParaRPr lang="ar-SA" sz="2300" dirty="0"/>
          </a:p>
        </p:txBody>
      </p:sp>
      <p:sp>
        <p:nvSpPr>
          <p:cNvPr id="8" name="Text 4"/>
          <p:cNvSpPr/>
          <p:nvPr/>
        </p:nvSpPr>
        <p:spPr>
          <a:xfrm>
            <a:off x="631908" y="3077865"/>
            <a:ext cx="5046536"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ما دام الحوار محترمًا، فإن الاختلاف يُثري التعلم ويوسع وجهات النظر.</a:t>
            </a:r>
            <a:endParaRPr lang="ar-SA" sz="17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36933" y="4226123"/>
            <a:ext cx="5348253" cy="1279624"/>
          </a:xfrm>
          <a:prstGeom prst="rect">
            <a:avLst/>
          </a:prstGeom>
        </p:spPr>
      </p:pic>
      <p:sp>
        <p:nvSpPr>
          <p:cNvPr id="10" name="Text 5"/>
          <p:cNvSpPr/>
          <p:nvPr/>
        </p:nvSpPr>
        <p:spPr>
          <a:xfrm>
            <a:off x="6236933" y="4251523"/>
            <a:ext cx="5046437"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تدخل مبكرًا وبأقل تدخل مناسب</a:t>
            </a:r>
            <a:endParaRPr lang="ar-SA" sz="2300" dirty="0"/>
          </a:p>
        </p:txBody>
      </p:sp>
      <p:sp>
        <p:nvSpPr>
          <p:cNvPr id="11" name="Text 6"/>
          <p:cNvSpPr/>
          <p:nvPr/>
        </p:nvSpPr>
        <p:spPr>
          <a:xfrm>
            <a:off x="6236933" y="4758035"/>
            <a:ext cx="5046437"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تدخل عندما تبدأ المشكلة بالتأثير في التعلم، وصعّد التدخل إذا استمر تأثيرها.</a:t>
            </a:r>
            <a:endParaRPr lang="ar-SA" sz="17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226123"/>
            <a:ext cx="5348352" cy="1279624"/>
          </a:xfrm>
          <a:prstGeom prst="rect">
            <a:avLst/>
          </a:prstGeom>
        </p:spPr>
      </p:pic>
      <p:sp>
        <p:nvSpPr>
          <p:cNvPr id="13" name="Text 7"/>
          <p:cNvSpPr/>
          <p:nvPr/>
        </p:nvSpPr>
        <p:spPr>
          <a:xfrm>
            <a:off x="631908" y="4251523"/>
            <a:ext cx="504653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حافظ على سلامة البيئة التعليمية</a:t>
            </a:r>
            <a:endParaRPr lang="ar-SA" sz="2300" dirty="0"/>
          </a:p>
        </p:txBody>
      </p:sp>
      <p:sp>
        <p:nvSpPr>
          <p:cNvPr id="14" name="Text 8"/>
          <p:cNvSpPr/>
          <p:nvPr/>
        </p:nvSpPr>
        <p:spPr>
          <a:xfrm>
            <a:off x="631908" y="4758035"/>
            <a:ext cx="5046536"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احرص على حق جميع المشاركين في التعلم والمشاركة في بيئة آمنة ومحترمة.</a:t>
            </a:r>
            <a:endParaRPr lang="ar-SA" sz="175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Shape 0"/>
          <p:cNvSpPr/>
          <p:nvPr/>
        </p:nvSpPr>
        <p:spPr>
          <a:xfrm>
            <a:off x="11057752" y="932755"/>
            <a:ext cx="502034" cy="257076"/>
          </a:xfrm>
          <a:prstGeom prst="roundRect">
            <a:avLst>
              <a:gd name="adj" fmla="val 49999"/>
            </a:avLst>
          </a:prstGeom>
          <a:solidFill>
            <a:srgbClr val="D4E9F7"/>
          </a:solidFill>
          <a:ln/>
        </p:spPr>
      </p:sp>
      <p:sp>
        <p:nvSpPr>
          <p:cNvPr id="3" name="Text 1"/>
          <p:cNvSpPr/>
          <p:nvPr/>
        </p:nvSpPr>
        <p:spPr>
          <a:xfrm>
            <a:off x="10549666" y="983456"/>
            <a:ext cx="908623"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خلاصة</a:t>
            </a:r>
            <a:endParaRPr lang="ar-SA" sz="1050" dirty="0"/>
          </a:p>
        </p:txBody>
      </p:sp>
      <p:sp>
        <p:nvSpPr>
          <p:cNvPr id="4" name="Text 2"/>
          <p:cNvSpPr/>
          <p:nvPr/>
        </p:nvSpPr>
        <p:spPr>
          <a:xfrm>
            <a:off x="631908" y="1240532"/>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خلاصة: إدارة ديناميكيات المجموعة</a:t>
            </a:r>
            <a:endParaRPr lang="ar-SA" sz="3500" dirty="0"/>
          </a:p>
        </p:txBody>
      </p:sp>
      <p:sp>
        <p:nvSpPr>
          <p:cNvPr id="5" name="Text 3"/>
          <p:cNvSpPr/>
          <p:nvPr/>
        </p:nvSpPr>
        <p:spPr>
          <a:xfrm>
            <a:off x="631908" y="2130425"/>
            <a:ext cx="10673984" cy="473869"/>
          </a:xfrm>
          <a:prstGeom prst="rect">
            <a:avLst/>
          </a:prstGeom>
          <a:noFill/>
          <a:ln/>
        </p:spPr>
        <p:txBody>
          <a:bodyPr wrap="square" lIns="0" tIns="0" rIns="0" bIns="0" rtlCol="0" anchor="t">
            <a:normAutofit/>
          </a:bodyPr>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إدارة ديناميكيات المجموعة ليست محاولة للسيطرة على المشاركين، وإنما هي عملية مستمرة يراقب فيها الميسّر التفاعل داخل المجموعة، ويوازن فرص المشاركة، ويعالج السلوكيات التي تعيق التعلم، ويدير الاختلاف والخلاف، ويتكيف مع المواقف غير المتوقعة.</a:t>
            </a:r>
            <a:endParaRPr lang="ar-SA" sz="1300" dirty="0"/>
          </a:p>
        </p:txBody>
      </p:sp>
      <p:sp>
        <p:nvSpPr>
          <p:cNvPr id="6" name="Shape 4"/>
          <p:cNvSpPr/>
          <p:nvPr/>
        </p:nvSpPr>
        <p:spPr>
          <a:xfrm>
            <a:off x="11540737" y="1987649"/>
            <a:ext cx="19050" cy="759420"/>
          </a:xfrm>
          <a:prstGeom prst="roundRect">
            <a:avLst>
              <a:gd name="adj" fmla="val 49999"/>
            </a:avLst>
          </a:prstGeom>
          <a:solidFill>
            <a:srgbClr val="75BAE6"/>
          </a:solidFill>
          <a:ln/>
        </p:spPr>
      </p:sp>
      <p:sp>
        <p:nvSpPr>
          <p:cNvPr id="7" name="Text 5"/>
          <p:cNvSpPr/>
          <p:nvPr/>
        </p:nvSpPr>
        <p:spPr>
          <a:xfrm>
            <a:off x="22324" y="2889845"/>
            <a:ext cx="11537463"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والميسّر الفعّال لا ينتظر أن تتحول المشكلة إلى عائق كبير؛ بل يقرأ مؤشرات المجموعة ويتدخل في الوقت المناسب، وبطريقة تحافظ على الاحترام والمشاركة وهدف التعلم.</a:t>
            </a:r>
            <a:endParaRPr lang="ar-SA" sz="1300" dirty="0"/>
          </a:p>
        </p:txBody>
      </p:sp>
      <p:sp>
        <p:nvSpPr>
          <p:cNvPr id="8" name="Shape 6"/>
          <p:cNvSpPr/>
          <p:nvPr/>
        </p:nvSpPr>
        <p:spPr>
          <a:xfrm>
            <a:off x="8001792" y="3269555"/>
            <a:ext cx="3557995" cy="1264345"/>
          </a:xfrm>
          <a:prstGeom prst="roundRect">
            <a:avLst>
              <a:gd name="adj" fmla="val 20081"/>
            </a:avLst>
          </a:prstGeom>
          <a:solidFill>
            <a:srgbClr val="00AEEF"/>
          </a:solidFill>
          <a:ln w="6350">
            <a:solidFill>
              <a:srgbClr val="00AEEF"/>
            </a:solidFill>
            <a:prstDash val="solid"/>
          </a:ln>
        </p:spPr>
      </p:sp>
      <p:sp>
        <p:nvSpPr>
          <p:cNvPr id="9" name="Shape 7"/>
          <p:cNvSpPr/>
          <p:nvPr/>
        </p:nvSpPr>
        <p:spPr>
          <a:xfrm>
            <a:off x="10876385" y="3445173"/>
            <a:ext cx="507789" cy="507802"/>
          </a:xfrm>
          <a:prstGeom prst="ellipse">
            <a:avLst/>
          </a:prstGeom>
          <a:solidFill>
            <a:srgbClr val="00AEEF"/>
          </a:solidFill>
          <a:ln/>
        </p:spPr>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76385" y="3551933"/>
            <a:ext cx="543804" cy="543818"/>
          </a:xfrm>
          <a:prstGeom prst="rect">
            <a:avLst/>
          </a:prstGeom>
        </p:spPr>
      </p:pic>
      <p:sp>
        <p:nvSpPr>
          <p:cNvPr id="11" name="Text 8"/>
          <p:cNvSpPr/>
          <p:nvPr/>
        </p:nvSpPr>
        <p:spPr>
          <a:xfrm>
            <a:off x="7367106" y="3696891"/>
            <a:ext cx="32067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يوازن المشاركة</a:t>
            </a:r>
            <a:endParaRPr lang="ar-SA" sz="1750" dirty="0">
              <a:solidFill>
                <a:schemeClr val="bg1"/>
              </a:solidFill>
            </a:endParaRPr>
          </a:p>
        </p:txBody>
      </p:sp>
      <p:sp>
        <p:nvSpPr>
          <p:cNvPr id="12" name="Shape 9"/>
          <p:cNvSpPr/>
          <p:nvPr/>
        </p:nvSpPr>
        <p:spPr>
          <a:xfrm>
            <a:off x="4316900" y="3269555"/>
            <a:ext cx="3557995" cy="1264345"/>
          </a:xfrm>
          <a:prstGeom prst="roundRect">
            <a:avLst>
              <a:gd name="adj" fmla="val 20081"/>
            </a:avLst>
          </a:prstGeom>
          <a:solidFill>
            <a:srgbClr val="00AEEF"/>
          </a:solidFill>
          <a:ln w="6350">
            <a:solidFill>
              <a:srgbClr val="00AEEF"/>
            </a:solidFill>
            <a:prstDash val="solid"/>
          </a:ln>
        </p:spPr>
      </p:sp>
      <p:sp>
        <p:nvSpPr>
          <p:cNvPr id="13" name="Shape 10"/>
          <p:cNvSpPr/>
          <p:nvPr/>
        </p:nvSpPr>
        <p:spPr>
          <a:xfrm>
            <a:off x="7191493" y="3445173"/>
            <a:ext cx="507789" cy="507802"/>
          </a:xfrm>
          <a:prstGeom prst="ellipse">
            <a:avLst/>
          </a:prstGeom>
          <a:solidFill>
            <a:srgbClr val="00AEEF"/>
          </a:solidFill>
          <a:ln/>
        </p:spPr>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91493" y="3551933"/>
            <a:ext cx="543804" cy="543818"/>
          </a:xfrm>
          <a:prstGeom prst="rect">
            <a:avLst/>
          </a:prstGeom>
        </p:spPr>
      </p:pic>
      <p:sp>
        <p:nvSpPr>
          <p:cNvPr id="15" name="Text 11"/>
          <p:cNvSpPr/>
          <p:nvPr/>
        </p:nvSpPr>
        <p:spPr>
          <a:xfrm>
            <a:off x="3778503" y="3697825"/>
            <a:ext cx="32067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يعالج السلوكيات الصعبة</a:t>
            </a:r>
            <a:endParaRPr lang="ar-SA" sz="1750" dirty="0">
              <a:solidFill>
                <a:schemeClr val="bg1"/>
              </a:solidFill>
            </a:endParaRPr>
          </a:p>
        </p:txBody>
      </p:sp>
      <p:sp>
        <p:nvSpPr>
          <p:cNvPr id="16" name="Shape 12"/>
          <p:cNvSpPr/>
          <p:nvPr/>
        </p:nvSpPr>
        <p:spPr>
          <a:xfrm>
            <a:off x="631908" y="3269555"/>
            <a:ext cx="3558094" cy="1264345"/>
          </a:xfrm>
          <a:prstGeom prst="roundRect">
            <a:avLst>
              <a:gd name="adj" fmla="val 20081"/>
            </a:avLst>
          </a:prstGeom>
          <a:solidFill>
            <a:srgbClr val="00AEEF"/>
          </a:solidFill>
          <a:ln w="6350">
            <a:solidFill>
              <a:srgbClr val="00AEEF"/>
            </a:solidFill>
            <a:prstDash val="solid"/>
          </a:ln>
        </p:spPr>
      </p:sp>
      <p:sp>
        <p:nvSpPr>
          <p:cNvPr id="17" name="Shape 13"/>
          <p:cNvSpPr/>
          <p:nvPr/>
        </p:nvSpPr>
        <p:spPr>
          <a:xfrm>
            <a:off x="3506601" y="3445173"/>
            <a:ext cx="507789" cy="507802"/>
          </a:xfrm>
          <a:prstGeom prst="ellipse">
            <a:avLst/>
          </a:prstGeom>
          <a:solidFill>
            <a:srgbClr val="00AEEF"/>
          </a:solidFill>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06601" y="3551933"/>
            <a:ext cx="543804" cy="543818"/>
          </a:xfrm>
          <a:prstGeom prst="rect">
            <a:avLst/>
          </a:prstGeom>
        </p:spPr>
      </p:pic>
      <p:sp>
        <p:nvSpPr>
          <p:cNvPr id="19" name="Text 14"/>
          <p:cNvSpPr/>
          <p:nvPr/>
        </p:nvSpPr>
        <p:spPr>
          <a:xfrm>
            <a:off x="-2777" y="3658690"/>
            <a:ext cx="3206868"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يدير الاختلاف</a:t>
            </a:r>
            <a:endParaRPr lang="ar-SA" sz="1750" dirty="0">
              <a:solidFill>
                <a:schemeClr val="bg1"/>
              </a:solidFill>
            </a:endParaRPr>
          </a:p>
        </p:txBody>
      </p:sp>
      <p:sp>
        <p:nvSpPr>
          <p:cNvPr id="20" name="Shape 15"/>
          <p:cNvSpPr/>
          <p:nvPr/>
        </p:nvSpPr>
        <p:spPr>
          <a:xfrm>
            <a:off x="6159346" y="4660801"/>
            <a:ext cx="5400441" cy="1264345"/>
          </a:xfrm>
          <a:prstGeom prst="roundRect">
            <a:avLst>
              <a:gd name="adj" fmla="val 20081"/>
            </a:avLst>
          </a:prstGeom>
          <a:solidFill>
            <a:srgbClr val="00AEEF"/>
          </a:solidFill>
          <a:ln w="6350">
            <a:solidFill>
              <a:srgbClr val="00AEEF"/>
            </a:solidFill>
            <a:prstDash val="solid"/>
          </a:ln>
        </p:spPr>
      </p:sp>
      <p:sp>
        <p:nvSpPr>
          <p:cNvPr id="21" name="Shape 16"/>
          <p:cNvSpPr/>
          <p:nvPr/>
        </p:nvSpPr>
        <p:spPr>
          <a:xfrm>
            <a:off x="10876385" y="4836418"/>
            <a:ext cx="507789" cy="507802"/>
          </a:xfrm>
          <a:prstGeom prst="ellipse">
            <a:avLst/>
          </a:prstGeom>
          <a:solidFill>
            <a:srgbClr val="00AEEF"/>
          </a:solidFill>
          <a:ln/>
        </p:spPr>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76385" y="4943179"/>
            <a:ext cx="543804" cy="543818"/>
          </a:xfrm>
          <a:prstGeom prst="rect">
            <a:avLst/>
          </a:prstGeom>
        </p:spPr>
      </p:pic>
      <p:sp>
        <p:nvSpPr>
          <p:cNvPr id="23" name="Text 17"/>
          <p:cNvSpPr/>
          <p:nvPr/>
        </p:nvSpPr>
        <p:spPr>
          <a:xfrm>
            <a:off x="5602941" y="5110244"/>
            <a:ext cx="5049215"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يقرأ المجموعة</a:t>
            </a:r>
            <a:endParaRPr lang="ar-SA" sz="1750" dirty="0">
              <a:solidFill>
                <a:schemeClr val="bg1"/>
              </a:solidFill>
            </a:endParaRPr>
          </a:p>
        </p:txBody>
      </p:sp>
      <p:sp>
        <p:nvSpPr>
          <p:cNvPr id="24" name="Shape 18"/>
          <p:cNvSpPr/>
          <p:nvPr/>
        </p:nvSpPr>
        <p:spPr>
          <a:xfrm>
            <a:off x="631908" y="4660801"/>
            <a:ext cx="5400540" cy="1264345"/>
          </a:xfrm>
          <a:prstGeom prst="roundRect">
            <a:avLst>
              <a:gd name="adj" fmla="val 20081"/>
            </a:avLst>
          </a:prstGeom>
          <a:solidFill>
            <a:srgbClr val="00AEEF"/>
          </a:solidFill>
          <a:ln w="6350">
            <a:solidFill>
              <a:srgbClr val="00AEEF"/>
            </a:solidFill>
            <a:prstDash val="solid"/>
          </a:ln>
        </p:spPr>
      </p:sp>
      <p:sp>
        <p:nvSpPr>
          <p:cNvPr id="25" name="Shape 19"/>
          <p:cNvSpPr/>
          <p:nvPr/>
        </p:nvSpPr>
        <p:spPr>
          <a:xfrm>
            <a:off x="5349047" y="4836418"/>
            <a:ext cx="507789" cy="507802"/>
          </a:xfrm>
          <a:prstGeom prst="ellipse">
            <a:avLst/>
          </a:prstGeom>
          <a:solidFill>
            <a:srgbClr val="00AEEF"/>
          </a:solidFill>
          <a:ln/>
        </p:spPr>
      </p:sp>
      <p:pic>
        <p:nvPicPr>
          <p:cNvPr id="2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49047" y="4943179"/>
            <a:ext cx="543804" cy="543818"/>
          </a:xfrm>
          <a:prstGeom prst="rect">
            <a:avLst/>
          </a:prstGeom>
        </p:spPr>
      </p:pic>
      <p:sp>
        <p:nvSpPr>
          <p:cNvPr id="27" name="Text 20"/>
          <p:cNvSpPr/>
          <p:nvPr/>
        </p:nvSpPr>
        <p:spPr>
          <a:xfrm>
            <a:off x="124120" y="5107595"/>
            <a:ext cx="5049314"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يتكيف مع المواقف</a:t>
            </a:r>
            <a:endParaRPr lang="ar-SA" sz="1750" dirty="0">
              <a:solidFill>
                <a:schemeClr val="bg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785045"/>
            <a:ext cx="6355993" cy="2227064"/>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الجزء الرابع : التغذية الراجعة والاتصال وحضور الميسّر</a:t>
            </a:r>
            <a:endParaRPr lang="ar-SA" sz="4650" dirty="0"/>
          </a:p>
        </p:txBody>
      </p:sp>
      <p:sp>
        <p:nvSpPr>
          <p:cNvPr id="5" name="Text 1"/>
          <p:cNvSpPr/>
          <p:nvPr/>
        </p:nvSpPr>
        <p:spPr>
          <a:xfrm>
            <a:off x="631908" y="4350643"/>
            <a:ext cx="6355993"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التغذية الراجعة جزء أساسي من عملية التعلم. لا تقتصر مهمة الميسّر على تقديمها، بل تشمل أيضًا استثارتها من المتعلمين وتيسير تبادلها بطريقة بناءة وآمنة.</a:t>
            </a:r>
            <a:endParaRPr lang="ar-SA" sz="175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Shape 0"/>
          <p:cNvSpPr/>
          <p:nvPr/>
        </p:nvSpPr>
        <p:spPr>
          <a:xfrm>
            <a:off x="10828265" y="795040"/>
            <a:ext cx="731522" cy="342999"/>
          </a:xfrm>
          <a:prstGeom prst="roundRect">
            <a:avLst>
              <a:gd name="adj" fmla="val 49999"/>
            </a:avLst>
          </a:prstGeom>
          <a:noFill/>
          <a:ln w="6350">
            <a:solidFill>
              <a:srgbClr val="75BAE6"/>
            </a:solidFill>
            <a:prstDash val="solid"/>
          </a:ln>
        </p:spPr>
      </p:sp>
      <p:sp>
        <p:nvSpPr>
          <p:cNvPr id="3" name="Text 1"/>
          <p:cNvSpPr/>
          <p:nvPr/>
        </p:nvSpPr>
        <p:spPr>
          <a:xfrm>
            <a:off x="10354011" y="862707"/>
            <a:ext cx="1070444"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75BAE6"/>
                </a:solidFill>
                <a:latin typeface="WinSoft Pro Medium" pitchFamily="34" charset="0"/>
                <a:ea typeface="WinSoft Pro Medium" pitchFamily="34" charset="-122"/>
                <a:cs typeface="WinSoft Pro Medium" pitchFamily="34" charset="-120"/>
              </a:rPr>
              <a:t>نشاط 7</a:t>
            </a:r>
            <a:endParaRPr lang="ar-SA" sz="1400" dirty="0"/>
          </a:p>
        </p:txBody>
      </p:sp>
      <p:sp>
        <p:nvSpPr>
          <p:cNvPr id="4" name="Text 2"/>
          <p:cNvSpPr/>
          <p:nvPr/>
        </p:nvSpPr>
        <p:spPr>
          <a:xfrm>
            <a:off x="631908" y="122822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تغذية راجعة لا تساعد على التحسن</a:t>
            </a:r>
            <a:endParaRPr lang="ar-SA" sz="4650" dirty="0"/>
          </a:p>
        </p:txBody>
      </p:sp>
      <p:sp>
        <p:nvSpPr>
          <p:cNvPr id="5" name="Text 3"/>
          <p:cNvSpPr/>
          <p:nvPr/>
        </p:nvSpPr>
        <p:spPr>
          <a:xfrm>
            <a:off x="631908" y="2534741"/>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 المطلوب</a:t>
            </a:r>
            <a:endParaRPr lang="ar-SA" sz="2300" dirty="0"/>
          </a:p>
        </p:txBody>
      </p:sp>
      <p:sp>
        <p:nvSpPr>
          <p:cNvPr id="6" name="Text 4"/>
          <p:cNvSpPr/>
          <p:nvPr/>
        </p:nvSpPr>
        <p:spPr>
          <a:xfrm>
            <a:off x="631908" y="3131542"/>
            <a:ext cx="5188614" cy="1241425"/>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حدد لماذا لا تساعد هذه التغذية الراجعة على التحسن.</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أعد صياغتها بحيث تتضمن سلوكًا محددًا وأثرًا واقتراحًا للتحسين.</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أضف سؤالًا يستثير التغذية الراجعة من المشارك نفسه.</a:t>
            </a:r>
            <a:endParaRPr lang="ar-SA" sz="1750" dirty="0"/>
          </a:p>
        </p:txBody>
      </p:sp>
      <p:sp>
        <p:nvSpPr>
          <p:cNvPr id="7" name="Shape 5"/>
          <p:cNvSpPr/>
          <p:nvPr/>
        </p:nvSpPr>
        <p:spPr>
          <a:xfrm>
            <a:off x="6215006" y="2309118"/>
            <a:ext cx="5513646" cy="2142827"/>
          </a:xfrm>
          <a:prstGeom prst="roundRect">
            <a:avLst>
              <a:gd name="adj" fmla="val 25277"/>
            </a:avLst>
          </a:prstGeom>
          <a:solidFill>
            <a:srgbClr val="75BAE6"/>
          </a:solidFill>
          <a:ln/>
        </p:spPr>
      </p:sp>
      <p:sp>
        <p:nvSpPr>
          <p:cNvPr id="8" name="Text 6"/>
          <p:cNvSpPr/>
          <p:nvPr/>
        </p:nvSpPr>
        <p:spPr>
          <a:xfrm>
            <a:off x="6440624" y="2534741"/>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 الموقف</a:t>
            </a:r>
            <a:endParaRPr lang="ar-SA" sz="2300" dirty="0"/>
          </a:p>
        </p:txBody>
      </p:sp>
      <p:sp>
        <p:nvSpPr>
          <p:cNvPr id="9" name="Text 7"/>
          <p:cNvSpPr/>
          <p:nvPr/>
        </p:nvSpPr>
        <p:spPr>
          <a:xfrm>
            <a:off x="6440624" y="3131542"/>
            <a:ext cx="5062411"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بعد عرض قصير قال المدرب للمشارك: </a:t>
            </a:r>
            <a:r>
              <a:rPr lang="ar-SA" altLang="en-US" sz="1750" b="1" dirty="0">
                <a:solidFill>
                  <a:srgbClr val="000000"/>
                </a:solidFill>
                <a:latin typeface="WinSoft Pro Medium" pitchFamily="34" charset="0"/>
                <a:ea typeface="WinSoft Pro Medium" pitchFamily="34" charset="-122"/>
                <a:cs typeface="WinSoft Pro Medium" pitchFamily="34" charset="-120"/>
              </a:rPr>
              <a:t>"العرض كان ضعيفًا وغير واضح."</a:t>
            </a:r>
            <a:endParaRPr lang="ar-SA" sz="1750" dirty="0"/>
          </a:p>
        </p:txBody>
      </p:sp>
      <p:sp>
        <p:nvSpPr>
          <p:cNvPr id="10" name="Shape 8"/>
          <p:cNvSpPr/>
          <p:nvPr/>
        </p:nvSpPr>
        <p:spPr>
          <a:xfrm>
            <a:off x="631908" y="4705846"/>
            <a:ext cx="10927878" cy="1357015"/>
          </a:xfrm>
          <a:prstGeom prst="roundRect">
            <a:avLst>
              <a:gd name="adj" fmla="val 24946"/>
            </a:avLst>
          </a:prstGeom>
          <a:solidFill>
            <a:srgbClr val="00AEEF"/>
          </a:solidFill>
          <a:ln w="12700">
            <a:solidFill>
              <a:srgbClr val="0094D5"/>
            </a:solidFill>
            <a:prstDash val="solid"/>
          </a:ln>
        </p:spPr>
      </p:sp>
      <p:sp>
        <p:nvSpPr>
          <p:cNvPr id="11" name="Text 9"/>
          <p:cNvSpPr/>
          <p:nvPr/>
        </p:nvSpPr>
        <p:spPr>
          <a:xfrm>
            <a:off x="870226" y="4944170"/>
            <a:ext cx="10451243" cy="3838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Noto Color Emoji" pitchFamily="34" charset="0"/>
                <a:ea typeface="Noto Color Emoji" pitchFamily="34" charset="-122"/>
                <a:cs typeface="Noto Color Emoji" pitchFamily="34" charset="-120"/>
              </a:rPr>
              <a:t>📋</a:t>
            </a:r>
            <a:r>
              <a:rPr lang="ar-SA" altLang="en-US" sz="2300" dirty="0">
                <a:solidFill>
                  <a:schemeClr val="bg1"/>
                </a:solidFill>
                <a:latin typeface="GE SS Two Light" pitchFamily="34" charset="0"/>
                <a:ea typeface="GE SS Two Light" pitchFamily="34" charset="-122"/>
                <a:cs typeface="GE SS Two Light" pitchFamily="34" charset="-120"/>
              </a:rPr>
              <a:t> النتاج</a:t>
            </a:r>
            <a:endParaRPr lang="ar-SA" sz="2300" dirty="0">
              <a:solidFill>
                <a:schemeClr val="bg1"/>
              </a:solidFill>
            </a:endParaRPr>
          </a:p>
        </p:txBody>
      </p:sp>
      <p:sp>
        <p:nvSpPr>
          <p:cNvPr id="12" name="Text 10"/>
          <p:cNvSpPr/>
          <p:nvPr/>
        </p:nvSpPr>
        <p:spPr>
          <a:xfrm>
            <a:off x="870226" y="5463381"/>
            <a:ext cx="1045124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مثال على تغذية راجعة محددة وقابلة للاستخدام.</a:t>
            </a:r>
            <a:endParaRPr lang="ar-SA" sz="1750" dirty="0">
              <a:solidFill>
                <a:schemeClr val="bg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Shape 0"/>
          <p:cNvSpPr/>
          <p:nvPr/>
        </p:nvSpPr>
        <p:spPr>
          <a:xfrm>
            <a:off x="5769823" y="1578471"/>
            <a:ext cx="1218078" cy="342999"/>
          </a:xfrm>
          <a:prstGeom prst="roundRect">
            <a:avLst>
              <a:gd name="adj" fmla="val 49999"/>
            </a:avLst>
          </a:prstGeom>
          <a:solidFill>
            <a:srgbClr val="D4E9F7"/>
          </a:solidFill>
          <a:ln/>
        </p:spPr>
      </p:sp>
      <p:sp>
        <p:nvSpPr>
          <p:cNvPr id="5" name="Text 1"/>
          <p:cNvSpPr/>
          <p:nvPr/>
        </p:nvSpPr>
        <p:spPr>
          <a:xfrm>
            <a:off x="5295569" y="1646138"/>
            <a:ext cx="155700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400" dirty="0"/>
          </a:p>
        </p:txBody>
      </p:sp>
      <p:sp>
        <p:nvSpPr>
          <p:cNvPr id="6" name="Text 2"/>
          <p:cNvSpPr/>
          <p:nvPr/>
        </p:nvSpPr>
        <p:spPr>
          <a:xfrm>
            <a:off x="631908" y="2011660"/>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المعرفة الأساسية: التغذية الراجعة البناءة</a:t>
            </a:r>
            <a:endParaRPr lang="ar-SA" sz="4650" dirty="0"/>
          </a:p>
        </p:txBody>
      </p:sp>
      <p:sp>
        <p:nvSpPr>
          <p:cNvPr id="7" name="Text 3"/>
          <p:cNvSpPr/>
          <p:nvPr/>
        </p:nvSpPr>
        <p:spPr>
          <a:xfrm>
            <a:off x="631908" y="3834904"/>
            <a:ext cx="6355993" cy="1444625"/>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تُعد التغذية الراجعة جزءًا أساسيًا من عملية التعلم، لأنها تساعد المتعلم على فهم مستوى أدائه، والتعرف على ما يقوم به بشكل جيد، وتحديد ما يمكن تطويره. ولا تقتصر مهمة الميسّر على تقديم التغذية الراجعة، بل تشمل أيضًا استثارتها من المتعلمين وتيسير تبادلها بطريقة بناءة وآمنة.</a:t>
            </a:r>
            <a:endParaRPr lang="ar-SA" sz="175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Shape 0"/>
          <p:cNvSpPr/>
          <p:nvPr/>
        </p:nvSpPr>
        <p:spPr>
          <a:xfrm>
            <a:off x="10463447" y="717252"/>
            <a:ext cx="1096340" cy="308670"/>
          </a:xfrm>
          <a:prstGeom prst="roundRect">
            <a:avLst>
              <a:gd name="adj" fmla="val 49999"/>
            </a:avLst>
          </a:prstGeom>
          <a:solidFill>
            <a:srgbClr val="D4E9F7"/>
          </a:solidFill>
          <a:ln/>
        </p:spPr>
      </p:sp>
      <p:sp>
        <p:nvSpPr>
          <p:cNvPr id="3" name="Text 1"/>
          <p:cNvSpPr/>
          <p:nvPr/>
        </p:nvSpPr>
        <p:spPr>
          <a:xfrm>
            <a:off x="9975700" y="778173"/>
            <a:ext cx="1462249"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250" dirty="0"/>
          </a:p>
        </p:txBody>
      </p:sp>
      <p:sp>
        <p:nvSpPr>
          <p:cNvPr id="4" name="Text 2"/>
          <p:cNvSpPr/>
          <p:nvPr/>
        </p:nvSpPr>
        <p:spPr>
          <a:xfrm>
            <a:off x="631908" y="1098947"/>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ما المقصود بالتغذية الراجعة البناءة؟</a:t>
            </a:r>
            <a:endParaRPr lang="ar-SA" sz="4200" dirty="0"/>
          </a:p>
        </p:txBody>
      </p:sp>
      <p:sp>
        <p:nvSpPr>
          <p:cNvPr id="5" name="Text 3"/>
          <p:cNvSpPr/>
          <p:nvPr/>
        </p:nvSpPr>
        <p:spPr>
          <a:xfrm>
            <a:off x="22324" y="2041128"/>
            <a:ext cx="11537463"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التغذية الراجعة البناءة هي ملاحظات محددة ومرتبطة بالأداء، تهدف إلى مساعدة المتعلم على فهم أدائه وتحسينه، وليس إلى الحكم على شخصيته أو قدراته.</a:t>
            </a:r>
            <a:endParaRPr lang="ar-SA" sz="1550" dirty="0"/>
          </a:p>
        </p:txBody>
      </p:sp>
      <p:sp>
        <p:nvSpPr>
          <p:cNvPr id="6" name="Shape 4"/>
          <p:cNvSpPr/>
          <p:nvPr/>
        </p:nvSpPr>
        <p:spPr>
          <a:xfrm>
            <a:off x="485664" y="2555379"/>
            <a:ext cx="5508686" cy="2195711"/>
          </a:xfrm>
          <a:prstGeom prst="roundRect">
            <a:avLst>
              <a:gd name="adj" fmla="val 22201"/>
            </a:avLst>
          </a:prstGeom>
          <a:solidFill>
            <a:srgbClr val="FFF3E0"/>
          </a:solidFill>
          <a:ln/>
        </p:spPr>
      </p:sp>
      <p:sp>
        <p:nvSpPr>
          <p:cNvPr id="7" name="Text 5"/>
          <p:cNvSpPr/>
          <p:nvPr/>
        </p:nvSpPr>
        <p:spPr>
          <a:xfrm>
            <a:off x="688759" y="2738140"/>
            <a:ext cx="5102494" cy="3467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Noto Color Emoji" pitchFamily="34" charset="0"/>
                <a:ea typeface="Noto Color Emoji" pitchFamily="34" charset="-122"/>
                <a:cs typeface="Noto Color Emoji" pitchFamily="34" charset="-120"/>
              </a:rPr>
              <a:t>❌</a:t>
            </a:r>
            <a:r>
              <a:rPr lang="ar-SA" altLang="en-US" sz="2100" dirty="0">
                <a:solidFill>
                  <a:srgbClr val="2E3C4E"/>
                </a:solidFill>
                <a:latin typeface="GE SS Two Light" pitchFamily="34" charset="0"/>
                <a:ea typeface="GE SS Two Light" pitchFamily="34" charset="-122"/>
                <a:cs typeface="GE SS Two Light" pitchFamily="34" charset="-120"/>
              </a:rPr>
              <a:t> بدلًا من القول:</a:t>
            </a:r>
            <a:endParaRPr lang="ar-SA" sz="2100" dirty="0"/>
          </a:p>
        </p:txBody>
      </p:sp>
      <p:sp>
        <p:nvSpPr>
          <p:cNvPr id="8" name="Text 6"/>
          <p:cNvSpPr/>
          <p:nvPr/>
        </p:nvSpPr>
        <p:spPr>
          <a:xfrm>
            <a:off x="79175" y="3454995"/>
            <a:ext cx="5407485"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"عرضك كان ضعيفًا."</a:t>
            </a:r>
            <a:endParaRPr lang="ar-SA" sz="1550" dirty="0"/>
          </a:p>
        </p:txBody>
      </p:sp>
      <p:sp>
        <p:nvSpPr>
          <p:cNvPr id="9" name="Shape 7"/>
          <p:cNvSpPr/>
          <p:nvPr/>
        </p:nvSpPr>
        <p:spPr>
          <a:xfrm>
            <a:off x="5765854" y="3290491"/>
            <a:ext cx="25399" cy="637679"/>
          </a:xfrm>
          <a:prstGeom prst="roundRect">
            <a:avLst>
              <a:gd name="adj" fmla="val 50001"/>
            </a:avLst>
          </a:prstGeom>
          <a:solidFill>
            <a:srgbClr val="75BAE6"/>
          </a:solidFill>
          <a:ln/>
        </p:spPr>
      </p:sp>
      <p:sp>
        <p:nvSpPr>
          <p:cNvPr id="10" name="Shape 8"/>
          <p:cNvSpPr/>
          <p:nvPr/>
        </p:nvSpPr>
        <p:spPr>
          <a:xfrm>
            <a:off x="6203696" y="2555379"/>
            <a:ext cx="5508686" cy="2195711"/>
          </a:xfrm>
          <a:prstGeom prst="roundRect">
            <a:avLst>
              <a:gd name="adj" fmla="val 22201"/>
            </a:avLst>
          </a:prstGeom>
          <a:solidFill>
            <a:srgbClr val="E8F4F8"/>
          </a:solidFill>
          <a:ln/>
        </p:spPr>
      </p:sp>
      <p:sp>
        <p:nvSpPr>
          <p:cNvPr id="11" name="Text 9"/>
          <p:cNvSpPr/>
          <p:nvPr/>
        </p:nvSpPr>
        <p:spPr>
          <a:xfrm>
            <a:off x="6406791" y="2738140"/>
            <a:ext cx="5102494" cy="3467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Noto Color Emoji" pitchFamily="34" charset="0"/>
                <a:ea typeface="Noto Color Emoji" pitchFamily="34" charset="-122"/>
                <a:cs typeface="Noto Color Emoji" pitchFamily="34" charset="-120"/>
              </a:rPr>
              <a:t>✅</a:t>
            </a:r>
            <a:r>
              <a:rPr lang="ar-SA" altLang="en-US" sz="2100" dirty="0">
                <a:solidFill>
                  <a:srgbClr val="2E3C4E"/>
                </a:solidFill>
                <a:latin typeface="GE SS Two Light" pitchFamily="34" charset="0"/>
                <a:ea typeface="GE SS Two Light" pitchFamily="34" charset="-122"/>
                <a:cs typeface="GE SS Two Light" pitchFamily="34" charset="-120"/>
              </a:rPr>
              <a:t> يمكن للميسّر أن يقول:</a:t>
            </a:r>
            <a:endParaRPr lang="ar-SA" sz="2100" dirty="0"/>
          </a:p>
        </p:txBody>
      </p:sp>
      <p:sp>
        <p:nvSpPr>
          <p:cNvPr id="12" name="Text 10"/>
          <p:cNvSpPr/>
          <p:nvPr/>
        </p:nvSpPr>
        <p:spPr>
          <a:xfrm>
            <a:off x="6406791" y="3454995"/>
            <a:ext cx="4797900" cy="92600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"لاحظت أن الأفكار الرئيسة في الجزء الثاني لم تكن مرتبة بشكل واضح، مما جعل متابعة التسلسل أكثر صعوبة. يمكنك في المرة القادمة تنظيم الأفكار في ثلاث نقاط رئيسة، ثم الانتقال بينها بشكل واضح."</a:t>
            </a:r>
            <a:endParaRPr lang="ar-SA" sz="1550" dirty="0"/>
          </a:p>
        </p:txBody>
      </p:sp>
      <p:sp>
        <p:nvSpPr>
          <p:cNvPr id="13" name="Shape 11"/>
          <p:cNvSpPr/>
          <p:nvPr/>
        </p:nvSpPr>
        <p:spPr>
          <a:xfrm>
            <a:off x="11483886" y="3290491"/>
            <a:ext cx="25399" cy="1255018"/>
          </a:xfrm>
          <a:prstGeom prst="roundRect">
            <a:avLst>
              <a:gd name="adj" fmla="val 50001"/>
            </a:avLst>
          </a:prstGeom>
          <a:solidFill>
            <a:srgbClr val="75BAE6"/>
          </a:solidFill>
          <a:ln/>
        </p:spPr>
      </p:sp>
      <p:sp>
        <p:nvSpPr>
          <p:cNvPr id="14" name="Shape 12"/>
          <p:cNvSpPr/>
          <p:nvPr/>
        </p:nvSpPr>
        <p:spPr>
          <a:xfrm>
            <a:off x="631908" y="4956671"/>
            <a:ext cx="10927878" cy="1183977"/>
          </a:xfrm>
          <a:prstGeom prst="roundRect">
            <a:avLst>
              <a:gd name="adj" fmla="val 25733"/>
            </a:avLst>
          </a:prstGeom>
          <a:solidFill>
            <a:srgbClr val="00AEEF"/>
          </a:solidFill>
          <a:ln w="6350">
            <a:solidFill>
              <a:srgbClr val="0094D5"/>
            </a:solidFill>
            <a:prstDash val="solid"/>
          </a:ln>
        </p:spPr>
      </p:sp>
      <p:sp>
        <p:nvSpPr>
          <p:cNvPr id="15" name="Text 13"/>
          <p:cNvSpPr/>
          <p:nvPr/>
        </p:nvSpPr>
        <p:spPr>
          <a:xfrm>
            <a:off x="841354" y="5166122"/>
            <a:ext cx="10508987" cy="3467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Noto Color Emoji" pitchFamily="34" charset="0"/>
                <a:ea typeface="Noto Color Emoji" pitchFamily="34" charset="-122"/>
                <a:cs typeface="Noto Color Emoji" pitchFamily="34" charset="-120"/>
              </a:rPr>
              <a:t>💡</a:t>
            </a:r>
            <a:r>
              <a:rPr lang="ar-SA" altLang="en-US" sz="2100" dirty="0">
                <a:solidFill>
                  <a:schemeClr val="bg1"/>
                </a:solidFill>
                <a:latin typeface="GE SS Two Light" pitchFamily="34" charset="0"/>
                <a:ea typeface="GE SS Two Light" pitchFamily="34" charset="-122"/>
                <a:cs typeface="GE SS Two Light" pitchFamily="34" charset="-120"/>
              </a:rPr>
              <a:t> الفرق الجوهري</a:t>
            </a:r>
            <a:endParaRPr lang="ar-SA" sz="2100" dirty="0">
              <a:solidFill>
                <a:schemeClr val="bg1"/>
              </a:solidFill>
            </a:endParaRPr>
          </a:p>
        </p:txBody>
      </p:sp>
      <p:sp>
        <p:nvSpPr>
          <p:cNvPr id="16" name="Text 14"/>
          <p:cNvSpPr/>
          <p:nvPr/>
        </p:nvSpPr>
        <p:spPr>
          <a:xfrm>
            <a:off x="841354" y="5622528"/>
            <a:ext cx="10508987"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توضح الصياغة الثانية ما الذي حدث، وما أثره، وما الذي يمكن فعله للتحسين.</a:t>
            </a:r>
            <a:endParaRPr lang="ar-SA" sz="1550" dirty="0">
              <a:solidFill>
                <a:schemeClr val="bg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Shape 0"/>
          <p:cNvSpPr/>
          <p:nvPr/>
        </p:nvSpPr>
        <p:spPr>
          <a:xfrm>
            <a:off x="10341708" y="1224855"/>
            <a:ext cx="1218078" cy="342999"/>
          </a:xfrm>
          <a:prstGeom prst="roundRect">
            <a:avLst>
              <a:gd name="adj" fmla="val 49999"/>
            </a:avLst>
          </a:prstGeom>
          <a:solidFill>
            <a:srgbClr val="D4E9F7"/>
          </a:solidFill>
          <a:ln/>
        </p:spPr>
      </p:sp>
      <p:sp>
        <p:nvSpPr>
          <p:cNvPr id="3" name="Text 1"/>
          <p:cNvSpPr/>
          <p:nvPr/>
        </p:nvSpPr>
        <p:spPr>
          <a:xfrm>
            <a:off x="9867455" y="1292523"/>
            <a:ext cx="155700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400" dirty="0"/>
          </a:p>
        </p:txBody>
      </p:sp>
      <p:sp>
        <p:nvSpPr>
          <p:cNvPr id="4" name="Text 2"/>
          <p:cNvSpPr/>
          <p:nvPr/>
        </p:nvSpPr>
        <p:spPr>
          <a:xfrm>
            <a:off x="631908" y="165804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ركائز التغذية الراجعة البناءة</a:t>
            </a:r>
            <a:endParaRPr lang="ar-SA" sz="4650" dirty="0"/>
          </a:p>
        </p:txBody>
      </p:sp>
      <p:sp>
        <p:nvSpPr>
          <p:cNvPr id="5" name="Shape 3"/>
          <p:cNvSpPr/>
          <p:nvPr/>
        </p:nvSpPr>
        <p:spPr>
          <a:xfrm>
            <a:off x="469392" y="2738934"/>
            <a:ext cx="5513646" cy="2894211"/>
          </a:xfrm>
          <a:prstGeom prst="roundRect">
            <a:avLst>
              <a:gd name="adj" fmla="val 18715"/>
            </a:avLst>
          </a:prstGeom>
          <a:solidFill>
            <a:srgbClr val="F0F7FD"/>
          </a:solidFill>
          <a:ln/>
        </p:spPr>
      </p:sp>
      <p:sp>
        <p:nvSpPr>
          <p:cNvPr id="6" name="Text 4"/>
          <p:cNvSpPr/>
          <p:nvPr/>
        </p:nvSpPr>
        <p:spPr>
          <a:xfrm>
            <a:off x="695010" y="2964557"/>
            <a:ext cx="5062411"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② الأثر</a:t>
            </a:r>
            <a:endParaRPr lang="ar-SA" sz="2800" dirty="0"/>
          </a:p>
        </p:txBody>
      </p:sp>
      <p:sp>
        <p:nvSpPr>
          <p:cNvPr id="7" name="Text 5"/>
          <p:cNvSpPr/>
          <p:nvPr/>
        </p:nvSpPr>
        <p:spPr>
          <a:xfrm>
            <a:off x="85425" y="3635673"/>
            <a:ext cx="5671996"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وضح كيف أثر السلوك في التعلم أو المشاركة أو تحقيق الهدف.</a:t>
            </a:r>
            <a:endParaRPr lang="ar-SA" sz="1750" dirty="0"/>
          </a:p>
        </p:txBody>
      </p:sp>
      <p:sp>
        <p:nvSpPr>
          <p:cNvPr id="8" name="Text 6"/>
          <p:cNvSpPr/>
          <p:nvPr/>
        </p:nvSpPr>
        <p:spPr>
          <a:xfrm>
            <a:off x="695010" y="4453830"/>
            <a:ext cx="4723885"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مثال: «هذا جعل بعض المشاركين لا يجدون فرصة كافية للتفكير والمشاركة.»</a:t>
            </a:r>
            <a:endParaRPr lang="ar-SA" sz="1750" dirty="0"/>
          </a:p>
        </p:txBody>
      </p:sp>
      <p:sp>
        <p:nvSpPr>
          <p:cNvPr id="9" name="Shape 7"/>
          <p:cNvSpPr/>
          <p:nvPr/>
        </p:nvSpPr>
        <p:spPr>
          <a:xfrm>
            <a:off x="5732021" y="4250730"/>
            <a:ext cx="25399" cy="1128514"/>
          </a:xfrm>
          <a:prstGeom prst="roundRect">
            <a:avLst>
              <a:gd name="adj" fmla="val 50001"/>
            </a:avLst>
          </a:prstGeom>
          <a:solidFill>
            <a:srgbClr val="75BAE6"/>
          </a:solidFill>
          <a:ln/>
        </p:spPr>
      </p:sp>
      <p:sp>
        <p:nvSpPr>
          <p:cNvPr id="10" name="Shape 8"/>
          <p:cNvSpPr/>
          <p:nvPr/>
        </p:nvSpPr>
        <p:spPr>
          <a:xfrm>
            <a:off x="6215006" y="2738934"/>
            <a:ext cx="5513646" cy="2894211"/>
          </a:xfrm>
          <a:prstGeom prst="roundRect">
            <a:avLst>
              <a:gd name="adj" fmla="val 18715"/>
            </a:avLst>
          </a:prstGeom>
          <a:solidFill>
            <a:srgbClr val="E8F4F8"/>
          </a:solidFill>
          <a:ln/>
        </p:spPr>
      </p:sp>
      <p:sp>
        <p:nvSpPr>
          <p:cNvPr id="11" name="Text 9"/>
          <p:cNvSpPr/>
          <p:nvPr/>
        </p:nvSpPr>
        <p:spPr>
          <a:xfrm>
            <a:off x="6440624" y="2964557"/>
            <a:ext cx="5062411"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① السلوك القابل للملاحظة</a:t>
            </a:r>
            <a:endParaRPr lang="ar-SA" sz="2800" dirty="0"/>
          </a:p>
        </p:txBody>
      </p:sp>
      <p:sp>
        <p:nvSpPr>
          <p:cNvPr id="12" name="Text 10"/>
          <p:cNvSpPr/>
          <p:nvPr/>
        </p:nvSpPr>
        <p:spPr>
          <a:xfrm>
            <a:off x="5831039" y="3635673"/>
            <a:ext cx="5671996"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ابدأ بما فعله المتعلم فعلًا، وليس بتفسير شخصيته أو قدراته.</a:t>
            </a:r>
            <a:endParaRPr lang="ar-SA" sz="1750" dirty="0"/>
          </a:p>
        </p:txBody>
      </p:sp>
      <p:sp>
        <p:nvSpPr>
          <p:cNvPr id="13" name="Text 11"/>
          <p:cNvSpPr/>
          <p:nvPr/>
        </p:nvSpPr>
        <p:spPr>
          <a:xfrm>
            <a:off x="6440624" y="4453830"/>
            <a:ext cx="4723885"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مثال: «لاحظت أنك لم تترك وقتًا للمشاركين للإجابة قبل الانتقال إلى السؤال التالي.»</a:t>
            </a:r>
            <a:endParaRPr lang="ar-SA" sz="1750" dirty="0"/>
          </a:p>
        </p:txBody>
      </p:sp>
      <p:sp>
        <p:nvSpPr>
          <p:cNvPr id="14" name="Shape 12"/>
          <p:cNvSpPr/>
          <p:nvPr/>
        </p:nvSpPr>
        <p:spPr>
          <a:xfrm>
            <a:off x="11477636" y="4250730"/>
            <a:ext cx="25399" cy="1128514"/>
          </a:xfrm>
          <a:prstGeom prst="roundRect">
            <a:avLst>
              <a:gd name="adj" fmla="val 50001"/>
            </a:avLst>
          </a:prstGeom>
          <a:solidFill>
            <a:srgbClr val="75BAE6"/>
          </a:solidFill>
          <a:ln/>
        </p:spPr>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Shape 0"/>
          <p:cNvSpPr/>
          <p:nvPr/>
        </p:nvSpPr>
        <p:spPr>
          <a:xfrm>
            <a:off x="10341708" y="1224855"/>
            <a:ext cx="1218078" cy="342999"/>
          </a:xfrm>
          <a:prstGeom prst="roundRect">
            <a:avLst>
              <a:gd name="adj" fmla="val 49999"/>
            </a:avLst>
          </a:prstGeom>
          <a:solidFill>
            <a:srgbClr val="D4E9F7"/>
          </a:solidFill>
          <a:ln/>
        </p:spPr>
      </p:sp>
      <p:sp>
        <p:nvSpPr>
          <p:cNvPr id="3" name="Text 1"/>
          <p:cNvSpPr/>
          <p:nvPr/>
        </p:nvSpPr>
        <p:spPr>
          <a:xfrm>
            <a:off x="9867455" y="1292523"/>
            <a:ext cx="155700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400" dirty="0"/>
          </a:p>
        </p:txBody>
      </p:sp>
      <p:sp>
        <p:nvSpPr>
          <p:cNvPr id="4" name="Text 2"/>
          <p:cNvSpPr/>
          <p:nvPr/>
        </p:nvSpPr>
        <p:spPr>
          <a:xfrm>
            <a:off x="631908" y="165804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ركائز التغذية الراجعة البناءة</a:t>
            </a:r>
            <a:endParaRPr lang="ar-SA" sz="4650" dirty="0"/>
          </a:p>
        </p:txBody>
      </p:sp>
      <p:sp>
        <p:nvSpPr>
          <p:cNvPr id="5" name="Shape 3"/>
          <p:cNvSpPr/>
          <p:nvPr/>
        </p:nvSpPr>
        <p:spPr>
          <a:xfrm>
            <a:off x="469392" y="2738934"/>
            <a:ext cx="5513646" cy="2894211"/>
          </a:xfrm>
          <a:prstGeom prst="roundRect">
            <a:avLst>
              <a:gd name="adj" fmla="val 18715"/>
            </a:avLst>
          </a:prstGeom>
          <a:solidFill>
            <a:srgbClr val="F0F7FD"/>
          </a:solidFill>
          <a:ln/>
        </p:spPr>
      </p:sp>
      <p:sp>
        <p:nvSpPr>
          <p:cNvPr id="6" name="Text 4"/>
          <p:cNvSpPr/>
          <p:nvPr/>
        </p:nvSpPr>
        <p:spPr>
          <a:xfrm>
            <a:off x="695010" y="2964557"/>
            <a:ext cx="5062411"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④ خطوة عملية للتحسين</a:t>
            </a:r>
            <a:endParaRPr lang="ar-SA" sz="2800" dirty="0"/>
          </a:p>
        </p:txBody>
      </p:sp>
      <p:sp>
        <p:nvSpPr>
          <p:cNvPr id="7" name="Text 5"/>
          <p:cNvSpPr/>
          <p:nvPr/>
        </p:nvSpPr>
        <p:spPr>
          <a:xfrm>
            <a:off x="85425" y="3635673"/>
            <a:ext cx="5671996"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قدم توصية محددة يمكن للمتعلم تطبيقها في المرة القادمة.</a:t>
            </a:r>
            <a:endParaRPr lang="ar-SA" sz="1750" dirty="0"/>
          </a:p>
        </p:txBody>
      </p:sp>
      <p:sp>
        <p:nvSpPr>
          <p:cNvPr id="8" name="Text 6"/>
          <p:cNvSpPr/>
          <p:nvPr/>
        </p:nvSpPr>
        <p:spPr>
          <a:xfrm>
            <a:off x="695010" y="4453830"/>
            <a:ext cx="4723885"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مثال: «في المرة القادمة، بعد طرح السؤال، انتظر 10-15 ثانية قبل أن تطلب الإجابة.»</a:t>
            </a:r>
            <a:endParaRPr lang="ar-SA" sz="1750" dirty="0"/>
          </a:p>
        </p:txBody>
      </p:sp>
      <p:sp>
        <p:nvSpPr>
          <p:cNvPr id="9" name="Shape 7"/>
          <p:cNvSpPr/>
          <p:nvPr/>
        </p:nvSpPr>
        <p:spPr>
          <a:xfrm>
            <a:off x="5732021" y="4250730"/>
            <a:ext cx="25399" cy="1128514"/>
          </a:xfrm>
          <a:prstGeom prst="roundRect">
            <a:avLst>
              <a:gd name="adj" fmla="val 50001"/>
            </a:avLst>
          </a:prstGeom>
          <a:solidFill>
            <a:srgbClr val="75BAE6"/>
          </a:solidFill>
          <a:ln/>
        </p:spPr>
      </p:sp>
      <p:sp>
        <p:nvSpPr>
          <p:cNvPr id="10" name="Shape 8"/>
          <p:cNvSpPr/>
          <p:nvPr/>
        </p:nvSpPr>
        <p:spPr>
          <a:xfrm>
            <a:off x="6215006" y="2738934"/>
            <a:ext cx="5513646" cy="2894211"/>
          </a:xfrm>
          <a:prstGeom prst="roundRect">
            <a:avLst>
              <a:gd name="adj" fmla="val 18715"/>
            </a:avLst>
          </a:prstGeom>
          <a:solidFill>
            <a:srgbClr val="E8F4F8"/>
          </a:solidFill>
          <a:ln/>
        </p:spPr>
      </p:sp>
      <p:sp>
        <p:nvSpPr>
          <p:cNvPr id="11" name="Text 9"/>
          <p:cNvSpPr/>
          <p:nvPr/>
        </p:nvSpPr>
        <p:spPr>
          <a:xfrm>
            <a:off x="6440624" y="2964557"/>
            <a:ext cx="5062411"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③ نقطة القوة ومجال التحسين</a:t>
            </a:r>
            <a:endParaRPr lang="ar-SA" sz="2800" dirty="0"/>
          </a:p>
        </p:txBody>
      </p:sp>
      <p:sp>
        <p:nvSpPr>
          <p:cNvPr id="12" name="Text 10"/>
          <p:cNvSpPr/>
          <p:nvPr/>
        </p:nvSpPr>
        <p:spPr>
          <a:xfrm>
            <a:off x="5831039" y="3635673"/>
            <a:ext cx="5671996"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حدد ما تم بشكل جيد، ثم وضح ما يمكن تحسينه.</a:t>
            </a:r>
            <a:endParaRPr lang="ar-SA" sz="1750" dirty="0"/>
          </a:p>
        </p:txBody>
      </p:sp>
      <p:sp>
        <p:nvSpPr>
          <p:cNvPr id="13" name="Text 11"/>
          <p:cNvSpPr/>
          <p:nvPr/>
        </p:nvSpPr>
        <p:spPr>
          <a:xfrm>
            <a:off x="6440624" y="4453830"/>
            <a:ext cx="4723885"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مثال: «افتتاحك للجلسة كان واضحًا ومحفزًا. يمكن تطوير مرحلة طرح الأسئلة لتمنح المشاركين وقتًا أطول للتفكير.»</a:t>
            </a:r>
            <a:endParaRPr lang="ar-SA" sz="1750" dirty="0"/>
          </a:p>
        </p:txBody>
      </p:sp>
      <p:sp>
        <p:nvSpPr>
          <p:cNvPr id="14" name="Shape 12"/>
          <p:cNvSpPr/>
          <p:nvPr/>
        </p:nvSpPr>
        <p:spPr>
          <a:xfrm>
            <a:off x="11477636" y="4250730"/>
            <a:ext cx="25399" cy="1128514"/>
          </a:xfrm>
          <a:prstGeom prst="roundRect">
            <a:avLst>
              <a:gd name="adj" fmla="val 50001"/>
            </a:avLst>
          </a:prstGeom>
          <a:solidFill>
            <a:srgbClr val="75BAE6"/>
          </a:solidFill>
          <a:ln/>
        </p:spPr>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nvSpPr>
        <p:spPr>
          <a:xfrm>
            <a:off x="631908" y="132853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استثارة التغذية الراجعة من المتعلم</a:t>
            </a:r>
            <a:endParaRPr lang="ar-SA" sz="4650" dirty="0"/>
          </a:p>
        </p:txBody>
      </p:sp>
      <p:sp>
        <p:nvSpPr>
          <p:cNvPr id="3" name="Text 1"/>
          <p:cNvSpPr/>
          <p:nvPr/>
        </p:nvSpPr>
        <p:spPr>
          <a:xfrm>
            <a:off x="22324" y="2522240"/>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من الممارسات المهمة ألا يبدأ الميسّر دائمًا بإعطاء رأيه مباشرة. يمكنه أولًا دعوة المتعلم إلى التفكير في أدائه وتقييمه ذاتيًا.</a:t>
            </a:r>
            <a:endParaRPr lang="ar-SA" sz="1750" dirty="0"/>
          </a:p>
        </p:txBody>
      </p:sp>
      <p:pic>
        <p:nvPicPr>
          <p:cNvPr id="4" name="Image 0" descr="preencoded.png"/>
          <p:cNvPicPr>
            <a:picLocks noChangeAspect="1"/>
          </p:cNvPicPr>
          <p:nvPr/>
        </p:nvPicPr>
        <p:blipFill>
          <a:blip r:embed="rId3"/>
          <a:stretch>
            <a:fillRect/>
          </a:stretch>
        </p:blipFill>
        <p:spPr>
          <a:xfrm>
            <a:off x="6208656" y="3137297"/>
            <a:ext cx="5351130" cy="1083270"/>
          </a:xfrm>
          <a:prstGeom prst="rect">
            <a:avLst/>
          </a:prstGeom>
        </p:spPr>
      </p:pic>
      <p:pic>
        <p:nvPicPr>
          <p:cNvPr id="5" name="Image 1" descr="preencoded.png"/>
          <p:cNvPicPr>
            <a:picLocks noChangeAspect="1"/>
          </p:cNvPicPr>
          <p:nvPr/>
        </p:nvPicPr>
        <p:blipFill>
          <a:blip r:embed="rId3"/>
          <a:stretch>
            <a:fillRect/>
          </a:stretch>
        </p:blipFill>
        <p:spPr>
          <a:xfrm>
            <a:off x="631908" y="3137297"/>
            <a:ext cx="5351130" cy="1083270"/>
          </a:xfrm>
          <a:prstGeom prst="rect">
            <a:avLst/>
          </a:prstGeom>
        </p:spPr>
      </p:pic>
      <p:pic>
        <p:nvPicPr>
          <p:cNvPr id="6" name="Image 2" descr="preencoded.png"/>
          <p:cNvPicPr>
            <a:picLocks noChangeAspect="1"/>
          </p:cNvPicPr>
          <p:nvPr/>
        </p:nvPicPr>
        <p:blipFill>
          <a:blip r:embed="rId3"/>
          <a:stretch>
            <a:fillRect/>
          </a:stretch>
        </p:blipFill>
        <p:spPr>
          <a:xfrm>
            <a:off x="6208656" y="4446191"/>
            <a:ext cx="5351130" cy="1083270"/>
          </a:xfrm>
          <a:prstGeom prst="rect">
            <a:avLst/>
          </a:prstGeom>
        </p:spPr>
      </p:pic>
      <p:pic>
        <p:nvPicPr>
          <p:cNvPr id="7" name="Image 3" descr="preencoded.png"/>
          <p:cNvPicPr>
            <a:picLocks noChangeAspect="1"/>
          </p:cNvPicPr>
          <p:nvPr/>
        </p:nvPicPr>
        <p:blipFill>
          <a:blip r:embed="rId3"/>
          <a:stretch>
            <a:fillRect/>
          </a:stretch>
        </p:blipFill>
        <p:spPr>
          <a:xfrm>
            <a:off x="631908" y="4446191"/>
            <a:ext cx="5351130" cy="1083270"/>
          </a:xfrm>
          <a:prstGeom prst="rect">
            <a:avLst/>
          </a:prstGeom>
        </p:spPr>
      </p:pic>
      <p:sp>
        <p:nvSpPr>
          <p:cNvPr id="8" name="Text 2"/>
          <p:cNvSpPr/>
          <p:nvPr/>
        </p:nvSpPr>
        <p:spPr>
          <a:xfrm>
            <a:off x="6434274" y="3362920"/>
            <a:ext cx="4899895" cy="361156"/>
          </a:xfrm>
          <a:prstGeom prst="rect">
            <a:avLst/>
          </a:prstGeom>
          <a:noFill/>
          <a:ln/>
        </p:spPr>
        <p:txBody>
          <a:bodyPr wrap="none" lIns="0" tIns="0" rIns="0" bIns="0" rtlCol="0" anchor="t"/>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ما الجزء الذي تعتقد أنه سار بشكل جيد؟</a:t>
            </a:r>
            <a:endParaRPr lang="ar-SA" sz="2000" dirty="0">
              <a:solidFill>
                <a:schemeClr val="bg1"/>
              </a:solidFill>
            </a:endParaRPr>
          </a:p>
        </p:txBody>
      </p:sp>
      <p:sp>
        <p:nvSpPr>
          <p:cNvPr id="9" name="Text 3"/>
          <p:cNvSpPr/>
          <p:nvPr/>
        </p:nvSpPr>
        <p:spPr>
          <a:xfrm>
            <a:off x="857526" y="3362920"/>
            <a:ext cx="4899895" cy="361156"/>
          </a:xfrm>
          <a:prstGeom prst="rect">
            <a:avLst/>
          </a:prstGeom>
          <a:noFill/>
          <a:ln/>
        </p:spPr>
        <p:txBody>
          <a:bodyPr wrap="none" lIns="0" tIns="0" rIns="0" bIns="0" rtlCol="0" anchor="t"/>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ما الجزء الذي كنت ستغيره لو أعدت تنفيذ النشاط؟</a:t>
            </a:r>
            <a:endParaRPr lang="ar-SA" sz="2000" dirty="0">
              <a:solidFill>
                <a:schemeClr val="bg1"/>
              </a:solidFill>
            </a:endParaRPr>
          </a:p>
        </p:txBody>
      </p:sp>
      <p:sp>
        <p:nvSpPr>
          <p:cNvPr id="10" name="Text 4"/>
          <p:cNvSpPr/>
          <p:nvPr/>
        </p:nvSpPr>
        <p:spPr>
          <a:xfrm>
            <a:off x="6434274" y="4671814"/>
            <a:ext cx="4899895" cy="361156"/>
          </a:xfrm>
          <a:prstGeom prst="rect">
            <a:avLst/>
          </a:prstGeom>
          <a:noFill/>
          <a:ln/>
        </p:spPr>
        <p:txBody>
          <a:bodyPr wrap="none" lIns="0" tIns="0" rIns="0" bIns="0" rtlCol="0" anchor="t"/>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كيف تعتقد أن المشاركين تفاعلوا مع هذا الجزء؟</a:t>
            </a:r>
            <a:endParaRPr lang="ar-SA" sz="2000" dirty="0">
              <a:solidFill>
                <a:schemeClr val="bg1"/>
              </a:solidFill>
            </a:endParaRPr>
          </a:p>
        </p:txBody>
      </p:sp>
      <p:sp>
        <p:nvSpPr>
          <p:cNvPr id="11" name="Text 5"/>
          <p:cNvSpPr/>
          <p:nvPr/>
        </p:nvSpPr>
        <p:spPr>
          <a:xfrm>
            <a:off x="857526" y="4671814"/>
            <a:ext cx="4899895" cy="361156"/>
          </a:xfrm>
          <a:prstGeom prst="rect">
            <a:avLst/>
          </a:prstGeom>
          <a:noFill/>
          <a:ln/>
        </p:spPr>
        <p:txBody>
          <a:bodyPr wrap="none" lIns="0" tIns="0" rIns="0" bIns="0" rtlCol="0" anchor="t"/>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ما الشيء الذي تريد تحسينه في المرة القادمة؟</a:t>
            </a:r>
            <a:endParaRPr lang="ar-SA" sz="2000" dirty="0">
              <a:solidFill>
                <a:schemeClr val="bg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nvSpPr>
        <p:spPr>
          <a:xfrm>
            <a:off x="631908" y="131494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تيسير التغذية الراجعة بين المتعلمين</a:t>
            </a:r>
            <a:endParaRPr lang="ar-SA" sz="4650" dirty="0"/>
          </a:p>
        </p:txBody>
      </p:sp>
      <p:sp>
        <p:nvSpPr>
          <p:cNvPr id="3" name="Text 1"/>
          <p:cNvSpPr/>
          <p:nvPr/>
        </p:nvSpPr>
        <p:spPr>
          <a:xfrm>
            <a:off x="631908" y="2621459"/>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مثال عملي</a:t>
            </a:r>
            <a:endParaRPr lang="ar-SA" sz="2300" dirty="0"/>
          </a:p>
        </p:txBody>
      </p:sp>
      <p:sp>
        <p:nvSpPr>
          <p:cNvPr id="4" name="Text 2"/>
          <p:cNvSpPr/>
          <p:nvPr/>
        </p:nvSpPr>
        <p:spPr>
          <a:xfrm>
            <a:off x="631908" y="3218259"/>
            <a:ext cx="5188614" cy="1647726"/>
          </a:xfrm>
          <a:prstGeom prst="rect">
            <a:avLst/>
          </a:prstGeom>
          <a:noFill/>
          <a:ln/>
        </p:spPr>
        <p:txBody>
          <a:bodyPr wrap="square" lIns="0" tIns="0" rIns="0" bIns="0" rtlCol="0" anchor="t"/>
          <a:lstStyle/>
          <a:p>
            <a:pPr marL="0" indent="0" algn="r" rtl="1">
              <a:lnSpc>
                <a:spcPct val="133000"/>
              </a:lnSpc>
              <a:spcAft>
                <a:spcPts val="1550"/>
              </a:spcAft>
              <a:buNone/>
            </a:pPr>
            <a:r>
              <a:rPr lang="ar-SA" altLang="en-US" sz="1750" dirty="0">
                <a:solidFill>
                  <a:srgbClr val="384653"/>
                </a:solidFill>
                <a:latin typeface="WinSoft Pro Medium" pitchFamily="34" charset="0"/>
                <a:ea typeface="WinSoft Pro Medium" pitchFamily="34" charset="-122"/>
                <a:cs typeface="WinSoft Pro Medium" pitchFamily="34" charset="-120"/>
              </a:rPr>
              <a:t>بدلًا من: </a:t>
            </a:r>
            <a:r>
              <a:rPr lang="ar-SA" altLang="en-US" sz="1750" i="1" dirty="0">
                <a:solidFill>
                  <a:srgbClr val="384653"/>
                </a:solidFill>
                <a:latin typeface="WinSoft Pro Medium" pitchFamily="34" charset="0"/>
                <a:ea typeface="WinSoft Pro Medium" pitchFamily="34" charset="-122"/>
                <a:cs typeface="WinSoft Pro Medium" pitchFamily="34" charset="-120"/>
              </a:rPr>
              <a:t>"أنت ممل في الشرح."</a:t>
            </a:r>
            <a:endParaRPr lang="ar-SA" sz="1750" dirty="0"/>
          </a:p>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يمكن أن يقول المتدرب: </a:t>
            </a:r>
            <a:r>
              <a:rPr lang="ar-SA" altLang="en-US" sz="1750" i="1" dirty="0">
                <a:solidFill>
                  <a:srgbClr val="384653"/>
                </a:solidFill>
                <a:latin typeface="WinSoft Pro Medium" pitchFamily="34" charset="0"/>
                <a:ea typeface="WinSoft Pro Medium" pitchFamily="34" charset="-122"/>
                <a:cs typeface="WinSoft Pro Medium" pitchFamily="34" charset="-120"/>
              </a:rPr>
              <a:t>"لاحظت أن الشرح استمر لفترة طويلة دون تفاعل مع المجموعة، مما أدى إلى انخفاض المشاركة. ربما يساعد إدخال سؤال قصير في منتصف الشرح."</a:t>
            </a:r>
            <a:endParaRPr lang="ar-SA" sz="1750" dirty="0"/>
          </a:p>
        </p:txBody>
      </p:sp>
      <p:sp>
        <p:nvSpPr>
          <p:cNvPr id="5" name="Shape 3"/>
          <p:cNvSpPr/>
          <p:nvPr/>
        </p:nvSpPr>
        <p:spPr>
          <a:xfrm>
            <a:off x="6215006" y="2395835"/>
            <a:ext cx="5513646" cy="3147219"/>
          </a:xfrm>
          <a:prstGeom prst="roundRect">
            <a:avLst>
              <a:gd name="adj" fmla="val 17210"/>
            </a:avLst>
          </a:prstGeom>
          <a:solidFill>
            <a:srgbClr val="75BAE6"/>
          </a:solidFill>
          <a:ln/>
        </p:spPr>
      </p:sp>
      <p:sp>
        <p:nvSpPr>
          <p:cNvPr id="6" name="Text 4"/>
          <p:cNvSpPr/>
          <p:nvPr/>
        </p:nvSpPr>
        <p:spPr>
          <a:xfrm>
            <a:off x="6440624" y="2621459"/>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الإطار الموجّه للأقران</a:t>
            </a:r>
            <a:endParaRPr lang="ar-SA" sz="2300" dirty="0">
              <a:solidFill>
                <a:schemeClr val="bg1"/>
              </a:solidFill>
            </a:endParaRPr>
          </a:p>
        </p:txBody>
      </p:sp>
      <p:sp>
        <p:nvSpPr>
          <p:cNvPr id="7" name="Text 5"/>
          <p:cNvSpPr/>
          <p:nvPr/>
        </p:nvSpPr>
        <p:spPr>
          <a:xfrm>
            <a:off x="5831039" y="3218259"/>
            <a:ext cx="5671996" cy="361156"/>
          </a:xfrm>
          <a:prstGeom prst="rect">
            <a:avLst/>
          </a:prstGeom>
          <a:noFill/>
          <a:ln/>
        </p:spPr>
        <p:txBody>
          <a:bodyPr wrap="none" lIns="0" tIns="0" rIns="0" bIns="0" rtlCol="0" anchor="t"/>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وجّه المتدربين إلى التركيز على:</a:t>
            </a:r>
            <a:endParaRPr lang="ar-SA" sz="1750" dirty="0">
              <a:solidFill>
                <a:schemeClr val="bg1"/>
              </a:solidFill>
            </a:endParaRPr>
          </a:p>
        </p:txBody>
      </p:sp>
      <p:sp>
        <p:nvSpPr>
          <p:cNvPr id="8" name="Text 6"/>
          <p:cNvSpPr/>
          <p:nvPr/>
        </p:nvSpPr>
        <p:spPr>
          <a:xfrm>
            <a:off x="6440624" y="3782516"/>
            <a:ext cx="5062411" cy="1681559"/>
          </a:xfrm>
          <a:prstGeom prst="rect">
            <a:avLst/>
          </a:prstGeom>
          <a:noFill/>
          <a:ln/>
        </p:spPr>
        <p:txBody>
          <a:bodyPr wrap="square" lIns="0" tIns="0" rIns="0" bIns="0" rtlCol="0" anchor="t">
            <a:normAutofit/>
          </a:bodyPr>
          <a:lstStyle/>
          <a:p>
            <a:pPr marL="355600" indent="-355600" algn="r" rtl="1">
              <a:lnSpc>
                <a:spcPct val="133000"/>
              </a:lnSpc>
              <a:buSzPct val="100000"/>
              <a:buFont typeface="+mj-lt"/>
              <a:buAutoNum type="arabicPeriod"/>
            </a:pPr>
            <a:r>
              <a:rPr lang="ar-SA" altLang="en-US" sz="1750" dirty="0">
                <a:solidFill>
                  <a:schemeClr val="bg1"/>
                </a:solidFill>
                <a:latin typeface="WinSoft Pro Medium" pitchFamily="34" charset="0"/>
                <a:ea typeface="WinSoft Pro Medium" pitchFamily="34" charset="-122"/>
                <a:cs typeface="WinSoft Pro Medium" pitchFamily="34" charset="-120"/>
              </a:rPr>
              <a:t>ما الذي نجح؟</a:t>
            </a:r>
            <a:endParaRPr lang="ar-SA" sz="1750" dirty="0">
              <a:solidFill>
                <a:schemeClr val="bg1"/>
              </a:solidFill>
            </a:endParaRPr>
          </a:p>
          <a:p>
            <a:pPr marL="355600" indent="-355600" algn="r" rtl="1">
              <a:lnSpc>
                <a:spcPct val="133000"/>
              </a:lnSpc>
              <a:buSzPct val="100000"/>
              <a:buFont typeface="+mj-lt"/>
              <a:buAutoNum type="arabicPeriod" startAt="2"/>
            </a:pPr>
            <a:r>
              <a:rPr lang="ar-SA" altLang="en-US" sz="1750" dirty="0">
                <a:solidFill>
                  <a:schemeClr val="bg1"/>
                </a:solidFill>
                <a:latin typeface="WinSoft Pro Medium" pitchFamily="34" charset="0"/>
                <a:ea typeface="WinSoft Pro Medium" pitchFamily="34" charset="-122"/>
                <a:cs typeface="WinSoft Pro Medium" pitchFamily="34" charset="-120"/>
              </a:rPr>
              <a:t>ما الذي لاحظته؟</a:t>
            </a:r>
            <a:endParaRPr lang="ar-SA" sz="1750" dirty="0">
              <a:solidFill>
                <a:schemeClr val="bg1"/>
              </a:solidFill>
            </a:endParaRPr>
          </a:p>
          <a:p>
            <a:pPr marL="355600" indent="-355600" algn="r" rtl="1">
              <a:lnSpc>
                <a:spcPct val="133000"/>
              </a:lnSpc>
              <a:buSzPct val="100000"/>
              <a:buFont typeface="+mj-lt"/>
              <a:buAutoNum type="arabicPeriod" startAt="3"/>
            </a:pPr>
            <a:r>
              <a:rPr lang="ar-SA" altLang="en-US" sz="1750" dirty="0">
                <a:solidFill>
                  <a:schemeClr val="bg1"/>
                </a:solidFill>
                <a:latin typeface="WinSoft Pro Medium" pitchFamily="34" charset="0"/>
                <a:ea typeface="WinSoft Pro Medium" pitchFamily="34" charset="-122"/>
                <a:cs typeface="WinSoft Pro Medium" pitchFamily="34" charset="-120"/>
              </a:rPr>
              <a:t>ما أثره؟</a:t>
            </a:r>
            <a:endParaRPr lang="ar-SA" sz="1750" dirty="0">
              <a:solidFill>
                <a:schemeClr val="bg1"/>
              </a:solidFill>
            </a:endParaRPr>
          </a:p>
          <a:p>
            <a:pPr marL="355600" indent="-355600" algn="r" rtl="1">
              <a:lnSpc>
                <a:spcPct val="133000"/>
              </a:lnSpc>
              <a:buSzPct val="100000"/>
              <a:buFont typeface="+mj-lt"/>
              <a:buAutoNum type="arabicPeriod" startAt="4"/>
            </a:pPr>
            <a:r>
              <a:rPr lang="ar-SA" altLang="en-US" sz="1750" dirty="0">
                <a:solidFill>
                  <a:schemeClr val="bg1"/>
                </a:solidFill>
                <a:latin typeface="WinSoft Pro Medium" pitchFamily="34" charset="0"/>
                <a:ea typeface="WinSoft Pro Medium" pitchFamily="34" charset="-122"/>
                <a:cs typeface="WinSoft Pro Medium" pitchFamily="34" charset="-120"/>
              </a:rPr>
              <a:t>ما الذي يمكن تحسينه؟</a:t>
            </a:r>
            <a:endParaRPr lang="ar-SA" sz="1750" dirty="0">
              <a:solidFill>
                <a:schemeClr val="bg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84731" y="787400"/>
            <a:ext cx="3521979" cy="5283200"/>
          </a:xfrm>
          <a:prstGeom prst="rect">
            <a:avLst/>
          </a:prstGeom>
        </p:spPr>
      </p:pic>
      <p:sp>
        <p:nvSpPr>
          <p:cNvPr id="4" name="Text 0"/>
          <p:cNvSpPr/>
          <p:nvPr/>
        </p:nvSpPr>
        <p:spPr>
          <a:xfrm>
            <a:off x="5203794" y="789880"/>
            <a:ext cx="6355993"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لغة التغذية الراجعة الفعّالة</a:t>
            </a:r>
            <a:endParaRPr lang="ar-SA" sz="3500" dirty="0"/>
          </a:p>
        </p:txBody>
      </p:sp>
      <p:sp>
        <p:nvSpPr>
          <p:cNvPr id="5" name="Text 1"/>
          <p:cNvSpPr/>
          <p:nvPr/>
        </p:nvSpPr>
        <p:spPr>
          <a:xfrm>
            <a:off x="4594209" y="1536998"/>
            <a:ext cx="6965577"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تؤثر طريقة صياغة الملاحظة في كيفية استقبالها. استخدم لغة محددة ووصفية ومحترمة ومرتبطة بهدف التعلم.</a:t>
            </a:r>
            <a:endParaRPr lang="ar-SA" sz="1300" dirty="0"/>
          </a:p>
        </p:txBody>
      </p:sp>
      <p:pic>
        <p:nvPicPr>
          <p:cNvPr id="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03794" y="1916708"/>
            <a:ext cx="6355993" cy="942677"/>
          </a:xfrm>
          <a:prstGeom prst="rect">
            <a:avLst/>
          </a:prstGeom>
        </p:spPr>
      </p:pic>
      <p:sp>
        <p:nvSpPr>
          <p:cNvPr id="7" name="Text 2"/>
          <p:cNvSpPr/>
          <p:nvPr/>
        </p:nvSpPr>
        <p:spPr>
          <a:xfrm>
            <a:off x="5379407" y="2092325"/>
            <a:ext cx="6004767" cy="278408"/>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"لاحظت أن..."</a:t>
            </a:r>
            <a:endParaRPr lang="ar-SA" sz="2000" dirty="0">
              <a:solidFill>
                <a:schemeClr val="bg1"/>
              </a:solidFill>
            </a:endParaRPr>
          </a:p>
        </p:txBody>
      </p:sp>
      <p:sp>
        <p:nvSpPr>
          <p:cNvPr id="8" name="Text 3"/>
          <p:cNvSpPr/>
          <p:nvPr/>
        </p:nvSpPr>
        <p:spPr>
          <a:xfrm>
            <a:off x="5379407" y="2446834"/>
            <a:ext cx="6004767"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وصف موضوعي للسلوك دون حكم.</a:t>
            </a:r>
            <a:endParaRPr lang="ar-SA" sz="2000" dirty="0">
              <a:solidFill>
                <a:schemeClr val="bg1"/>
              </a:solidFill>
            </a:endParaRPr>
          </a:p>
        </p:txBody>
      </p:sp>
      <p:pic>
        <p:nvPicPr>
          <p:cNvPr id="9"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03794" y="2986286"/>
            <a:ext cx="6355993" cy="942677"/>
          </a:xfrm>
          <a:prstGeom prst="rect">
            <a:avLst/>
          </a:prstGeom>
        </p:spPr>
      </p:pic>
      <p:sp>
        <p:nvSpPr>
          <p:cNvPr id="10" name="Text 4"/>
          <p:cNvSpPr/>
          <p:nvPr/>
        </p:nvSpPr>
        <p:spPr>
          <a:xfrm>
            <a:off x="5379407" y="3161903"/>
            <a:ext cx="6004767" cy="278408"/>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"كان من نقاط القوة..."</a:t>
            </a:r>
            <a:endParaRPr lang="ar-SA" sz="2000" dirty="0">
              <a:solidFill>
                <a:schemeClr val="bg1"/>
              </a:solidFill>
            </a:endParaRPr>
          </a:p>
        </p:txBody>
      </p:sp>
      <p:sp>
        <p:nvSpPr>
          <p:cNvPr id="11" name="Text 5"/>
          <p:cNvSpPr/>
          <p:nvPr/>
        </p:nvSpPr>
        <p:spPr>
          <a:xfrm>
            <a:off x="5379407" y="3516412"/>
            <a:ext cx="6004767"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تحديد ما تم بشكل جيد.</a:t>
            </a:r>
            <a:endParaRPr lang="ar-SA" sz="2000" dirty="0">
              <a:solidFill>
                <a:schemeClr val="bg1"/>
              </a:solidFill>
            </a:endParaRPr>
          </a:p>
        </p:txBody>
      </p:sp>
      <p:pic>
        <p:nvPicPr>
          <p:cNvPr id="12"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03794" y="4055864"/>
            <a:ext cx="6355993" cy="942677"/>
          </a:xfrm>
          <a:prstGeom prst="rect">
            <a:avLst/>
          </a:prstGeom>
        </p:spPr>
      </p:pic>
      <p:sp>
        <p:nvSpPr>
          <p:cNvPr id="13" name="Text 6"/>
          <p:cNvSpPr/>
          <p:nvPr/>
        </p:nvSpPr>
        <p:spPr>
          <a:xfrm>
            <a:off x="5379407" y="4231481"/>
            <a:ext cx="6004767" cy="278408"/>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"قد يكون من المفيد أن..."</a:t>
            </a:r>
            <a:endParaRPr lang="ar-SA" sz="2000" dirty="0">
              <a:solidFill>
                <a:schemeClr val="bg1"/>
              </a:solidFill>
            </a:endParaRPr>
          </a:p>
        </p:txBody>
      </p:sp>
      <p:sp>
        <p:nvSpPr>
          <p:cNvPr id="14" name="Text 7"/>
          <p:cNvSpPr/>
          <p:nvPr/>
        </p:nvSpPr>
        <p:spPr>
          <a:xfrm>
            <a:off x="5379407" y="4585990"/>
            <a:ext cx="6004767"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اقتراح للتحسين بصورة غير مباشرة.</a:t>
            </a:r>
            <a:endParaRPr lang="ar-SA" sz="2000" dirty="0">
              <a:solidFill>
                <a:schemeClr val="bg1"/>
              </a:solidFill>
            </a:endParaRPr>
          </a:p>
        </p:txBody>
      </p:sp>
      <p:pic>
        <p:nvPicPr>
          <p:cNvPr id="15"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03794" y="5125442"/>
            <a:ext cx="6355993" cy="942677"/>
          </a:xfrm>
          <a:prstGeom prst="rect">
            <a:avLst/>
          </a:prstGeom>
        </p:spPr>
      </p:pic>
      <p:sp>
        <p:nvSpPr>
          <p:cNvPr id="16" name="Text 8"/>
          <p:cNvSpPr/>
          <p:nvPr/>
        </p:nvSpPr>
        <p:spPr>
          <a:xfrm>
            <a:off x="5379407" y="5301059"/>
            <a:ext cx="6004767" cy="278408"/>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"ما الذي يمكن أن تجربه؟"</a:t>
            </a:r>
            <a:endParaRPr lang="ar-SA" sz="2000" dirty="0">
              <a:solidFill>
                <a:schemeClr val="bg1"/>
              </a:solidFill>
            </a:endParaRPr>
          </a:p>
        </p:txBody>
      </p:sp>
      <p:sp>
        <p:nvSpPr>
          <p:cNvPr id="17" name="Text 9"/>
          <p:cNvSpPr/>
          <p:nvPr/>
        </p:nvSpPr>
        <p:spPr>
          <a:xfrm>
            <a:off x="5379407" y="5655568"/>
            <a:ext cx="6004767"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سؤال يشجع المتعلم على التفكير في البدائل.</a:t>
            </a:r>
            <a:endParaRPr lang="ar-SA" sz="2000" dirty="0">
              <a:solidFill>
                <a:schemeClr val="bg1"/>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Shape 0"/>
          <p:cNvSpPr/>
          <p:nvPr/>
        </p:nvSpPr>
        <p:spPr>
          <a:xfrm>
            <a:off x="10768140" y="681732"/>
            <a:ext cx="791647" cy="222845"/>
          </a:xfrm>
          <a:prstGeom prst="roundRect">
            <a:avLst>
              <a:gd name="adj" fmla="val 49999"/>
            </a:avLst>
          </a:prstGeom>
          <a:solidFill>
            <a:srgbClr val="D4E9F7"/>
          </a:solidFill>
          <a:ln/>
        </p:spPr>
      </p:sp>
      <p:sp>
        <p:nvSpPr>
          <p:cNvPr id="3" name="Text 1"/>
          <p:cNvSpPr/>
          <p:nvPr/>
        </p:nvSpPr>
        <p:spPr>
          <a:xfrm>
            <a:off x="10246560" y="725686"/>
            <a:ext cx="1225222" cy="134938"/>
          </a:xfrm>
          <a:prstGeom prst="rect">
            <a:avLst/>
          </a:prstGeom>
          <a:noFill/>
          <a:ln/>
        </p:spPr>
        <p:txBody>
          <a:bodyPr wrap="none" lIns="0" tIns="0" rIns="0" bIns="0" rtlCol="0" anchor="t"/>
          <a:lstStyle/>
          <a:p>
            <a:pPr marL="0" indent="0" algn="r" rtl="1">
              <a:lnSpc>
                <a:spcPct val="96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900" dirty="0"/>
          </a:p>
        </p:txBody>
      </p:sp>
      <p:sp>
        <p:nvSpPr>
          <p:cNvPr id="4" name="Text 2"/>
          <p:cNvSpPr/>
          <p:nvPr/>
        </p:nvSpPr>
        <p:spPr>
          <a:xfrm>
            <a:off x="631908" y="942677"/>
            <a:ext cx="10927878" cy="482501"/>
          </a:xfrm>
          <a:prstGeom prst="rect">
            <a:avLst/>
          </a:prstGeom>
          <a:noFill/>
          <a:ln/>
        </p:spPr>
        <p:txBody>
          <a:bodyPr wrap="none" lIns="0" tIns="0" rIns="0" bIns="0" rtlCol="0" anchor="t"/>
          <a:lstStyle/>
          <a:p>
            <a:pPr marL="0" indent="0" algn="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التغذية الراجعة في المواقف الصعبة</a:t>
            </a:r>
            <a:endParaRPr lang="ar-SA" sz="3000" dirty="0"/>
          </a:p>
        </p:txBody>
      </p:sp>
      <p:sp>
        <p:nvSpPr>
          <p:cNvPr id="5" name="Text 3"/>
          <p:cNvSpPr/>
          <p:nvPr/>
        </p:nvSpPr>
        <p:spPr>
          <a:xfrm>
            <a:off x="22324" y="1568152"/>
            <a:ext cx="11537463" cy="193675"/>
          </a:xfrm>
          <a:prstGeom prst="rect">
            <a:avLst/>
          </a:prstGeom>
          <a:noFill/>
          <a:ln/>
        </p:spPr>
        <p:txBody>
          <a:bodyPr wrap="none" lIns="0" tIns="0" rIns="0" bIns="0" rtlCol="0" anchor="t"/>
          <a:lstStyle/>
          <a:p>
            <a:pPr marL="0" indent="0" algn="r" rtl="1">
              <a:lnSpc>
                <a:spcPct val="11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قد يشعر المتعلم بالانزعاج أو الدفاعية عندما يسمع ملاحظة حول أدائه. في هذه الحالة، ينبغي للميسّر أن يحافظ على الهدوء والاحترام، وأن يعيد التركيز على السلوك أو الأداء بدلًا من الدخول في نقاش شخصي.</a:t>
            </a:r>
            <a:endParaRPr lang="ar-SA" sz="1150" dirty="0"/>
          </a:p>
        </p:txBody>
      </p:sp>
      <p:sp>
        <p:nvSpPr>
          <p:cNvPr id="6" name="Text 4"/>
          <p:cNvSpPr/>
          <p:nvPr/>
        </p:nvSpPr>
        <p:spPr>
          <a:xfrm>
            <a:off x="631908" y="1904802"/>
            <a:ext cx="10927878" cy="289520"/>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2E3C4E"/>
                </a:solidFill>
                <a:latin typeface="GE SS Two Light" pitchFamily="34" charset="0"/>
                <a:ea typeface="GE SS Two Light" pitchFamily="34" charset="-122"/>
                <a:cs typeface="GE SS Two Light" pitchFamily="34" charset="-120"/>
              </a:rPr>
              <a:t>يمكن للميسّر أن:</a:t>
            </a:r>
            <a:endParaRPr lang="ar-SA" sz="1800" dirty="0"/>
          </a:p>
        </p:txBody>
      </p:sp>
      <p:sp>
        <p:nvSpPr>
          <p:cNvPr id="7" name="Shape 5"/>
          <p:cNvSpPr/>
          <p:nvPr/>
        </p:nvSpPr>
        <p:spPr>
          <a:xfrm>
            <a:off x="7980857" y="2923977"/>
            <a:ext cx="3358967" cy="146645"/>
          </a:xfrm>
          <a:prstGeom prst="roundRect">
            <a:avLst>
              <a:gd name="adj" fmla="val 49999"/>
            </a:avLst>
          </a:prstGeom>
          <a:solidFill>
            <a:srgbClr val="00AEEF"/>
          </a:solidFill>
          <a:ln w="6350">
            <a:solidFill>
              <a:srgbClr val="0094D5"/>
            </a:solidFill>
            <a:prstDash val="solid"/>
          </a:ln>
        </p:spPr>
      </p:sp>
      <p:sp>
        <p:nvSpPr>
          <p:cNvPr id="8" name="Text 6"/>
          <p:cNvSpPr/>
          <p:nvPr/>
        </p:nvSpPr>
        <p:spPr>
          <a:xfrm>
            <a:off x="8127400" y="3312716"/>
            <a:ext cx="3285745" cy="241201"/>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يصف ما لاحظه</a:t>
            </a:r>
            <a:endParaRPr lang="ar-SA" sz="2000" dirty="0"/>
          </a:p>
        </p:txBody>
      </p:sp>
      <p:sp>
        <p:nvSpPr>
          <p:cNvPr id="9" name="Text 7"/>
          <p:cNvSpPr/>
          <p:nvPr/>
        </p:nvSpPr>
        <p:spPr>
          <a:xfrm>
            <a:off x="8127400" y="3611066"/>
            <a:ext cx="3285745" cy="193675"/>
          </a:xfrm>
          <a:prstGeom prst="rect">
            <a:avLst/>
          </a:prstGeom>
          <a:noFill/>
          <a:ln/>
        </p:spPr>
        <p:txBody>
          <a:bodyPr wrap="none" lIns="0" tIns="0" rIns="0" bIns="0" rtlCol="0" anchor="t"/>
          <a:lstStyle/>
          <a:p>
            <a:pPr marL="0" indent="0" algn="r" rtl="1">
              <a:lnSpc>
                <a:spcPct val="11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يصف ما لاحظه دون إصدار حكم.</a:t>
            </a:r>
            <a:endParaRPr lang="ar-SA" sz="2000" dirty="0"/>
          </a:p>
        </p:txBody>
      </p:sp>
      <p:sp>
        <p:nvSpPr>
          <p:cNvPr id="10" name="Shape 8"/>
          <p:cNvSpPr/>
          <p:nvPr/>
        </p:nvSpPr>
        <p:spPr>
          <a:xfrm>
            <a:off x="4306482" y="2703909"/>
            <a:ext cx="3358967" cy="146645"/>
          </a:xfrm>
          <a:prstGeom prst="roundRect">
            <a:avLst>
              <a:gd name="adj" fmla="val 49999"/>
            </a:avLst>
          </a:prstGeom>
          <a:solidFill>
            <a:srgbClr val="00AEEF"/>
          </a:solidFill>
          <a:ln w="6350">
            <a:solidFill>
              <a:srgbClr val="0094D5"/>
            </a:solidFill>
            <a:prstDash val="solid"/>
          </a:ln>
        </p:spPr>
      </p:sp>
      <p:sp>
        <p:nvSpPr>
          <p:cNvPr id="11" name="Text 9"/>
          <p:cNvSpPr/>
          <p:nvPr/>
        </p:nvSpPr>
        <p:spPr>
          <a:xfrm>
            <a:off x="4453025" y="3092648"/>
            <a:ext cx="3285745" cy="241201"/>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يوضح الأثر</a:t>
            </a:r>
            <a:endParaRPr lang="ar-SA" sz="2000" dirty="0"/>
          </a:p>
        </p:txBody>
      </p:sp>
      <p:sp>
        <p:nvSpPr>
          <p:cNvPr id="12" name="Text 10"/>
          <p:cNvSpPr/>
          <p:nvPr/>
        </p:nvSpPr>
        <p:spPr>
          <a:xfrm>
            <a:off x="4453025" y="3390999"/>
            <a:ext cx="3285745" cy="193675"/>
          </a:xfrm>
          <a:prstGeom prst="rect">
            <a:avLst/>
          </a:prstGeom>
          <a:noFill/>
          <a:ln/>
        </p:spPr>
        <p:txBody>
          <a:bodyPr wrap="none" lIns="0" tIns="0" rIns="0" bIns="0" rtlCol="0" anchor="t"/>
          <a:lstStyle/>
          <a:p>
            <a:pPr marL="0" indent="0" algn="r" rtl="1">
              <a:lnSpc>
                <a:spcPct val="11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يوضح أثر السلوك على التعلم أو المجموعة.</a:t>
            </a:r>
            <a:endParaRPr lang="ar-SA" sz="2000" dirty="0"/>
          </a:p>
        </p:txBody>
      </p:sp>
      <p:sp>
        <p:nvSpPr>
          <p:cNvPr id="13" name="Shape 11"/>
          <p:cNvSpPr/>
          <p:nvPr/>
        </p:nvSpPr>
        <p:spPr>
          <a:xfrm>
            <a:off x="632107" y="2483941"/>
            <a:ext cx="3358967" cy="146645"/>
          </a:xfrm>
          <a:prstGeom prst="roundRect">
            <a:avLst>
              <a:gd name="adj" fmla="val 49999"/>
            </a:avLst>
          </a:prstGeom>
          <a:solidFill>
            <a:srgbClr val="00AEEF"/>
          </a:solidFill>
          <a:ln w="6350">
            <a:solidFill>
              <a:srgbClr val="0094D5"/>
            </a:solidFill>
            <a:prstDash val="solid"/>
          </a:ln>
        </p:spPr>
      </p:sp>
      <p:sp>
        <p:nvSpPr>
          <p:cNvPr id="14" name="Text 12"/>
          <p:cNvSpPr/>
          <p:nvPr/>
        </p:nvSpPr>
        <p:spPr>
          <a:xfrm>
            <a:off x="778649" y="2872680"/>
            <a:ext cx="3285745" cy="241201"/>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يستمع</a:t>
            </a:r>
            <a:endParaRPr lang="ar-SA" sz="2000" dirty="0"/>
          </a:p>
        </p:txBody>
      </p:sp>
      <p:sp>
        <p:nvSpPr>
          <p:cNvPr id="15" name="Text 13"/>
          <p:cNvSpPr/>
          <p:nvPr/>
        </p:nvSpPr>
        <p:spPr>
          <a:xfrm>
            <a:off x="778649" y="3171031"/>
            <a:ext cx="3285745" cy="193675"/>
          </a:xfrm>
          <a:prstGeom prst="rect">
            <a:avLst/>
          </a:prstGeom>
          <a:noFill/>
          <a:ln/>
        </p:spPr>
        <p:txBody>
          <a:bodyPr wrap="none" lIns="0" tIns="0" rIns="0" bIns="0" rtlCol="0" anchor="t"/>
          <a:lstStyle/>
          <a:p>
            <a:pPr marL="0" indent="0" algn="r" rtl="1">
              <a:lnSpc>
                <a:spcPct val="11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يستمع إلى تفسير المتعلم.</a:t>
            </a:r>
            <a:endParaRPr lang="ar-SA" sz="2000" dirty="0"/>
          </a:p>
        </p:txBody>
      </p:sp>
      <p:sp>
        <p:nvSpPr>
          <p:cNvPr id="16" name="Shape 14"/>
          <p:cNvSpPr/>
          <p:nvPr/>
        </p:nvSpPr>
        <p:spPr>
          <a:xfrm>
            <a:off x="5605209" y="4203107"/>
            <a:ext cx="3358967" cy="146645"/>
          </a:xfrm>
          <a:prstGeom prst="roundRect">
            <a:avLst>
              <a:gd name="adj" fmla="val 49999"/>
            </a:avLst>
          </a:prstGeom>
          <a:solidFill>
            <a:srgbClr val="00AEEF"/>
          </a:solidFill>
          <a:ln w="6350">
            <a:solidFill>
              <a:srgbClr val="0094D5"/>
            </a:solidFill>
            <a:prstDash val="solid"/>
          </a:ln>
        </p:spPr>
      </p:sp>
      <p:sp>
        <p:nvSpPr>
          <p:cNvPr id="17" name="Text 15"/>
          <p:cNvSpPr/>
          <p:nvPr/>
        </p:nvSpPr>
        <p:spPr>
          <a:xfrm>
            <a:off x="5751752" y="4591846"/>
            <a:ext cx="3285745" cy="241201"/>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يطرح سؤالًا</a:t>
            </a:r>
            <a:endParaRPr lang="ar-SA" sz="2000" dirty="0"/>
          </a:p>
        </p:txBody>
      </p:sp>
      <p:sp>
        <p:nvSpPr>
          <p:cNvPr id="18" name="Text 16"/>
          <p:cNvSpPr/>
          <p:nvPr/>
        </p:nvSpPr>
        <p:spPr>
          <a:xfrm>
            <a:off x="5751752" y="4890197"/>
            <a:ext cx="3285745" cy="193675"/>
          </a:xfrm>
          <a:prstGeom prst="rect">
            <a:avLst/>
          </a:prstGeom>
          <a:noFill/>
          <a:ln/>
        </p:spPr>
        <p:txBody>
          <a:bodyPr wrap="none" lIns="0" tIns="0" rIns="0" bIns="0" rtlCol="0" anchor="t"/>
          <a:lstStyle/>
          <a:p>
            <a:pPr marL="0" indent="0" algn="r" rtl="1">
              <a:lnSpc>
                <a:spcPct val="11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يطرح سؤالًا يساعده على التفكير في البدائل.</a:t>
            </a:r>
            <a:endParaRPr lang="ar-SA" sz="2000" dirty="0"/>
          </a:p>
        </p:txBody>
      </p:sp>
      <p:sp>
        <p:nvSpPr>
          <p:cNvPr id="19" name="Shape 17"/>
          <p:cNvSpPr/>
          <p:nvPr/>
        </p:nvSpPr>
        <p:spPr>
          <a:xfrm>
            <a:off x="1930834" y="3983040"/>
            <a:ext cx="3358967" cy="146645"/>
          </a:xfrm>
          <a:prstGeom prst="roundRect">
            <a:avLst>
              <a:gd name="adj" fmla="val 49999"/>
            </a:avLst>
          </a:prstGeom>
          <a:solidFill>
            <a:srgbClr val="00AEEF"/>
          </a:solidFill>
          <a:ln w="6350">
            <a:solidFill>
              <a:srgbClr val="0094D5"/>
            </a:solidFill>
            <a:prstDash val="solid"/>
          </a:ln>
        </p:spPr>
      </p:sp>
      <p:sp>
        <p:nvSpPr>
          <p:cNvPr id="20" name="Text 18"/>
          <p:cNvSpPr/>
          <p:nvPr/>
        </p:nvSpPr>
        <p:spPr>
          <a:xfrm>
            <a:off x="2077377" y="4371779"/>
            <a:ext cx="3285745" cy="241201"/>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يتفق على خطوة عملية</a:t>
            </a:r>
            <a:endParaRPr lang="ar-SA" sz="2000" dirty="0"/>
          </a:p>
        </p:txBody>
      </p:sp>
      <p:sp>
        <p:nvSpPr>
          <p:cNvPr id="21" name="Text 19"/>
          <p:cNvSpPr/>
          <p:nvPr/>
        </p:nvSpPr>
        <p:spPr>
          <a:xfrm>
            <a:off x="2077377" y="4670130"/>
            <a:ext cx="3285745" cy="193675"/>
          </a:xfrm>
          <a:prstGeom prst="rect">
            <a:avLst/>
          </a:prstGeom>
          <a:noFill/>
          <a:ln/>
        </p:spPr>
        <p:txBody>
          <a:bodyPr wrap="none" lIns="0" tIns="0" rIns="0" bIns="0" rtlCol="0" anchor="t"/>
          <a:lstStyle/>
          <a:p>
            <a:pPr marL="0" indent="0" algn="r" rtl="1">
              <a:lnSpc>
                <a:spcPct val="11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يتفق معه على خطوة عملية للتحسين.</a:t>
            </a:r>
            <a:endParaRPr lang="ar-SA" sz="2000" dirty="0"/>
          </a:p>
        </p:txBody>
      </p:sp>
      <p:sp>
        <p:nvSpPr>
          <p:cNvPr id="22" name="Text 20"/>
          <p:cNvSpPr/>
          <p:nvPr/>
        </p:nvSpPr>
        <p:spPr>
          <a:xfrm>
            <a:off x="22324" y="5875338"/>
            <a:ext cx="11317500" cy="193675"/>
          </a:xfrm>
          <a:prstGeom prst="rect">
            <a:avLst/>
          </a:prstGeom>
          <a:noFill/>
          <a:ln/>
        </p:spPr>
        <p:txBody>
          <a:bodyPr wrap="none" lIns="0" tIns="0" rIns="0" bIns="0" rtlCol="0" anchor="t"/>
          <a:lstStyle/>
          <a:p>
            <a:pPr marL="0" indent="0" algn="r" rtl="1">
              <a:lnSpc>
                <a:spcPct val="11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مثال: «لاحظت أن أحد المشاركين لم يحصل على فرصة لإكمال إجابته. كيف تعتقد أن ذلك أثر على مشاركته؟ وما الذي يمكنك فعله في المرة القادمة لضمان إتاحة وقت كافٍ للإجابة؟»</a:t>
            </a:r>
            <a:endParaRPr lang="ar-SA" sz="1150" dirty="0"/>
          </a:p>
        </p:txBody>
      </p:sp>
      <p:sp>
        <p:nvSpPr>
          <p:cNvPr id="23" name="Shape 21"/>
          <p:cNvSpPr/>
          <p:nvPr/>
        </p:nvSpPr>
        <p:spPr>
          <a:xfrm>
            <a:off x="11540737" y="5768082"/>
            <a:ext cx="19050" cy="408186"/>
          </a:xfrm>
          <a:prstGeom prst="roundRect">
            <a:avLst>
              <a:gd name="adj" fmla="val 49999"/>
            </a:avLst>
          </a:prstGeom>
          <a:solidFill>
            <a:srgbClr val="75BAE6"/>
          </a:solidFill>
          <a:ln/>
        </p:spPr>
      </p:sp>
      <p:sp>
        <p:nvSpPr>
          <p:cNvPr id="24" name="Shape 22"/>
          <p:cNvSpPr/>
          <p:nvPr/>
        </p:nvSpPr>
        <p:spPr>
          <a:xfrm>
            <a:off x="11119762" y="2777282"/>
            <a:ext cx="440024" cy="440035"/>
          </a:xfrm>
          <a:prstGeom prst="ellipse">
            <a:avLst/>
          </a:prstGeom>
          <a:solidFill>
            <a:srgbClr val="00AEEF"/>
          </a:solidFill>
          <a:ln w="6350">
            <a:solidFill>
              <a:srgbClr val="0094D5"/>
            </a:solidFill>
            <a:prstDash val="solid"/>
          </a:ln>
        </p:spPr>
      </p:sp>
      <p:pic>
        <p:nvPicPr>
          <p:cNvPr id="2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29793" y="2887315"/>
            <a:ext cx="219962" cy="219968"/>
          </a:xfrm>
          <a:prstGeom prst="rect">
            <a:avLst/>
          </a:prstGeom>
        </p:spPr>
      </p:pic>
      <p:sp>
        <p:nvSpPr>
          <p:cNvPr id="26" name="Shape 23"/>
          <p:cNvSpPr/>
          <p:nvPr/>
        </p:nvSpPr>
        <p:spPr>
          <a:xfrm>
            <a:off x="7445387" y="2557214"/>
            <a:ext cx="440024" cy="440035"/>
          </a:xfrm>
          <a:prstGeom prst="ellipse">
            <a:avLst/>
          </a:prstGeom>
          <a:solidFill>
            <a:srgbClr val="00AEEF"/>
          </a:solidFill>
          <a:ln w="6350">
            <a:solidFill>
              <a:srgbClr val="0094D5"/>
            </a:solidFill>
            <a:prstDash val="solid"/>
          </a:ln>
        </p:spPr>
      </p:sp>
      <p:pic>
        <p:nvPicPr>
          <p:cNvPr id="2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55418" y="2667248"/>
            <a:ext cx="219962" cy="219968"/>
          </a:xfrm>
          <a:prstGeom prst="rect">
            <a:avLst/>
          </a:prstGeom>
        </p:spPr>
      </p:pic>
      <p:sp>
        <p:nvSpPr>
          <p:cNvPr id="28" name="Shape 24"/>
          <p:cNvSpPr/>
          <p:nvPr/>
        </p:nvSpPr>
        <p:spPr>
          <a:xfrm>
            <a:off x="3771012" y="2337246"/>
            <a:ext cx="440024" cy="440035"/>
          </a:xfrm>
          <a:prstGeom prst="ellipse">
            <a:avLst/>
          </a:prstGeom>
          <a:solidFill>
            <a:srgbClr val="00AEEF"/>
          </a:solidFill>
          <a:ln w="6350">
            <a:solidFill>
              <a:srgbClr val="0094D5"/>
            </a:solidFill>
            <a:prstDash val="solid"/>
          </a:ln>
        </p:spPr>
      </p:sp>
      <p:pic>
        <p:nvPicPr>
          <p:cNvPr id="2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81043" y="2447280"/>
            <a:ext cx="219962" cy="219968"/>
          </a:xfrm>
          <a:prstGeom prst="rect">
            <a:avLst/>
          </a:prstGeom>
        </p:spPr>
      </p:pic>
      <p:sp>
        <p:nvSpPr>
          <p:cNvPr id="30" name="Shape 25"/>
          <p:cNvSpPr/>
          <p:nvPr/>
        </p:nvSpPr>
        <p:spPr>
          <a:xfrm>
            <a:off x="8744114" y="4056412"/>
            <a:ext cx="440024" cy="440035"/>
          </a:xfrm>
          <a:prstGeom prst="ellipse">
            <a:avLst/>
          </a:prstGeom>
          <a:solidFill>
            <a:srgbClr val="00AEEF"/>
          </a:solidFill>
          <a:ln w="6350">
            <a:solidFill>
              <a:srgbClr val="0094D5"/>
            </a:solidFill>
            <a:prstDash val="solid"/>
          </a:ln>
        </p:spPr>
      </p:sp>
      <p:pic>
        <p:nvPicPr>
          <p:cNvPr id="3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854145" y="4166446"/>
            <a:ext cx="219962" cy="219968"/>
          </a:xfrm>
          <a:prstGeom prst="rect">
            <a:avLst/>
          </a:prstGeom>
        </p:spPr>
      </p:pic>
      <p:sp>
        <p:nvSpPr>
          <p:cNvPr id="32" name="Shape 26"/>
          <p:cNvSpPr/>
          <p:nvPr/>
        </p:nvSpPr>
        <p:spPr>
          <a:xfrm>
            <a:off x="5069739" y="3836345"/>
            <a:ext cx="440024" cy="440035"/>
          </a:xfrm>
          <a:prstGeom prst="ellipse">
            <a:avLst/>
          </a:prstGeom>
          <a:solidFill>
            <a:srgbClr val="00AEEF"/>
          </a:solidFill>
          <a:ln w="6350">
            <a:solidFill>
              <a:srgbClr val="0094D5"/>
            </a:solidFill>
            <a:prstDash val="solid"/>
          </a:ln>
        </p:spPr>
      </p:sp>
      <p:pic>
        <p:nvPicPr>
          <p:cNvPr id="3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79770" y="3946379"/>
            <a:ext cx="219962" cy="219968"/>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Shape 0"/>
          <p:cNvSpPr/>
          <p:nvPr/>
        </p:nvSpPr>
        <p:spPr>
          <a:xfrm>
            <a:off x="10646302" y="688280"/>
            <a:ext cx="913484" cy="257076"/>
          </a:xfrm>
          <a:prstGeom prst="roundRect">
            <a:avLst>
              <a:gd name="adj" fmla="val 49999"/>
            </a:avLst>
          </a:prstGeom>
          <a:solidFill>
            <a:srgbClr val="D4E9F7"/>
          </a:solidFill>
          <a:ln/>
        </p:spPr>
      </p:sp>
      <p:sp>
        <p:nvSpPr>
          <p:cNvPr id="3" name="Text 1"/>
          <p:cNvSpPr/>
          <p:nvPr/>
        </p:nvSpPr>
        <p:spPr>
          <a:xfrm>
            <a:off x="10138216" y="738981"/>
            <a:ext cx="1320072"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المحتوى النظري</a:t>
            </a:r>
            <a:endParaRPr lang="ar-SA" sz="1050" dirty="0"/>
          </a:p>
        </p:txBody>
      </p:sp>
      <p:sp>
        <p:nvSpPr>
          <p:cNvPr id="4" name="Text 2"/>
          <p:cNvSpPr/>
          <p:nvPr/>
        </p:nvSpPr>
        <p:spPr>
          <a:xfrm>
            <a:off x="631908" y="996057"/>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دور الميسّر في التغذية الراجعة</a:t>
            </a:r>
            <a:endParaRPr lang="ar-SA" sz="3500" dirty="0"/>
          </a:p>
        </p:txBody>
      </p:sp>
      <p:sp>
        <p:nvSpPr>
          <p:cNvPr id="5" name="Text 3"/>
          <p:cNvSpPr/>
          <p:nvPr/>
        </p:nvSpPr>
        <p:spPr>
          <a:xfrm>
            <a:off x="22324" y="1743174"/>
            <a:ext cx="11537463"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لا يقتصر دور الميسّر على إخبار المتعلم بما كان صحيحًا أو خاطئًا، وإنما يشمل:</a:t>
            </a:r>
            <a:endParaRPr lang="ar-SA" sz="1300" dirty="0"/>
          </a:p>
        </p:txBody>
      </p:sp>
      <p:sp>
        <p:nvSpPr>
          <p:cNvPr id="6" name="Shape 4"/>
          <p:cNvSpPr/>
          <p:nvPr/>
        </p:nvSpPr>
        <p:spPr>
          <a:xfrm>
            <a:off x="8001792" y="2122884"/>
            <a:ext cx="3557995" cy="1264345"/>
          </a:xfrm>
          <a:prstGeom prst="roundRect">
            <a:avLst>
              <a:gd name="adj" fmla="val 20081"/>
            </a:avLst>
          </a:prstGeom>
          <a:solidFill>
            <a:srgbClr val="00AEEF"/>
          </a:solidFill>
          <a:ln w="6350">
            <a:solidFill>
              <a:srgbClr val="00AEEF"/>
            </a:solidFill>
            <a:prstDash val="solid"/>
          </a:ln>
        </p:spPr>
      </p:sp>
      <p:sp>
        <p:nvSpPr>
          <p:cNvPr id="7" name="Shape 5"/>
          <p:cNvSpPr/>
          <p:nvPr/>
        </p:nvSpPr>
        <p:spPr>
          <a:xfrm>
            <a:off x="10876385" y="2298502"/>
            <a:ext cx="507789" cy="507802"/>
          </a:xfrm>
          <a:prstGeom prst="ellipse">
            <a:avLst/>
          </a:prstGeom>
          <a:solidFill>
            <a:srgbClr val="00AEEF"/>
          </a:solidFill>
          <a:ln/>
        </p:spPr>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74886" y="2310110"/>
            <a:ext cx="543803" cy="543817"/>
          </a:xfrm>
          <a:prstGeom prst="rect">
            <a:avLst/>
          </a:prstGeom>
        </p:spPr>
      </p:pic>
      <p:sp>
        <p:nvSpPr>
          <p:cNvPr id="9" name="Text 6"/>
          <p:cNvSpPr/>
          <p:nvPr/>
        </p:nvSpPr>
        <p:spPr>
          <a:xfrm>
            <a:off x="8177405" y="2933204"/>
            <a:ext cx="32067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ملاحظة الأداء</a:t>
            </a:r>
            <a:endParaRPr lang="ar-SA" sz="1750" dirty="0">
              <a:solidFill>
                <a:schemeClr val="bg1"/>
              </a:solidFill>
            </a:endParaRPr>
          </a:p>
        </p:txBody>
      </p:sp>
      <p:sp>
        <p:nvSpPr>
          <p:cNvPr id="10" name="Shape 7"/>
          <p:cNvSpPr/>
          <p:nvPr/>
        </p:nvSpPr>
        <p:spPr>
          <a:xfrm>
            <a:off x="4316900" y="2122884"/>
            <a:ext cx="3557995" cy="1264345"/>
          </a:xfrm>
          <a:prstGeom prst="roundRect">
            <a:avLst>
              <a:gd name="adj" fmla="val 20081"/>
            </a:avLst>
          </a:prstGeom>
          <a:solidFill>
            <a:srgbClr val="00AEEF"/>
          </a:solidFill>
          <a:ln w="6350">
            <a:solidFill>
              <a:srgbClr val="00AEEF"/>
            </a:solidFill>
            <a:prstDash val="solid"/>
          </a:ln>
        </p:spPr>
      </p:sp>
      <p:sp>
        <p:nvSpPr>
          <p:cNvPr id="11" name="Shape 8"/>
          <p:cNvSpPr/>
          <p:nvPr/>
        </p:nvSpPr>
        <p:spPr>
          <a:xfrm>
            <a:off x="7191493" y="2298502"/>
            <a:ext cx="507789" cy="507802"/>
          </a:xfrm>
          <a:prstGeom prst="ellipse">
            <a:avLst/>
          </a:prstGeom>
          <a:solidFill>
            <a:srgbClr val="00AEEF"/>
          </a:solidFill>
          <a:ln/>
        </p:spPr>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89994" y="2310110"/>
            <a:ext cx="543803" cy="543817"/>
          </a:xfrm>
          <a:prstGeom prst="rect">
            <a:avLst/>
          </a:prstGeom>
        </p:spPr>
      </p:pic>
      <p:sp>
        <p:nvSpPr>
          <p:cNvPr id="13" name="Text 9"/>
          <p:cNvSpPr/>
          <p:nvPr/>
        </p:nvSpPr>
        <p:spPr>
          <a:xfrm>
            <a:off x="4492513" y="2933204"/>
            <a:ext cx="32067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استثارة التقييم الذاتي</a:t>
            </a:r>
            <a:endParaRPr lang="ar-SA" sz="1750" dirty="0">
              <a:solidFill>
                <a:schemeClr val="bg1"/>
              </a:solidFill>
            </a:endParaRPr>
          </a:p>
        </p:txBody>
      </p:sp>
      <p:sp>
        <p:nvSpPr>
          <p:cNvPr id="14" name="Shape 10"/>
          <p:cNvSpPr/>
          <p:nvPr/>
        </p:nvSpPr>
        <p:spPr>
          <a:xfrm>
            <a:off x="631908" y="2122884"/>
            <a:ext cx="3558094" cy="1264345"/>
          </a:xfrm>
          <a:prstGeom prst="roundRect">
            <a:avLst>
              <a:gd name="adj" fmla="val 20081"/>
            </a:avLst>
          </a:prstGeom>
          <a:solidFill>
            <a:srgbClr val="00AEEF"/>
          </a:solidFill>
          <a:ln w="6350">
            <a:solidFill>
              <a:srgbClr val="00AEEF"/>
            </a:solidFill>
            <a:prstDash val="solid"/>
          </a:ln>
        </p:spPr>
      </p:sp>
      <p:sp>
        <p:nvSpPr>
          <p:cNvPr id="15" name="Shape 11"/>
          <p:cNvSpPr/>
          <p:nvPr/>
        </p:nvSpPr>
        <p:spPr>
          <a:xfrm>
            <a:off x="2880000" y="2170509"/>
            <a:ext cx="1208504" cy="709997"/>
          </a:xfrm>
          <a:prstGeom prst="ellipse">
            <a:avLst/>
          </a:prstGeom>
          <a:solidFill>
            <a:srgbClr val="00AEEF"/>
          </a:solidFill>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05102" y="2310110"/>
            <a:ext cx="543803" cy="543817"/>
          </a:xfrm>
          <a:prstGeom prst="rect">
            <a:avLst/>
          </a:prstGeom>
        </p:spPr>
      </p:pic>
      <p:sp>
        <p:nvSpPr>
          <p:cNvPr id="17" name="Text 12"/>
          <p:cNvSpPr/>
          <p:nvPr/>
        </p:nvSpPr>
        <p:spPr>
          <a:xfrm>
            <a:off x="807521" y="2933204"/>
            <a:ext cx="3206868"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تقديم ملاحظات واضحة</a:t>
            </a:r>
            <a:endParaRPr lang="ar-SA" sz="1750" dirty="0">
              <a:solidFill>
                <a:schemeClr val="bg1"/>
              </a:solidFill>
            </a:endParaRPr>
          </a:p>
        </p:txBody>
      </p:sp>
      <p:sp>
        <p:nvSpPr>
          <p:cNvPr id="18" name="Shape 13"/>
          <p:cNvSpPr/>
          <p:nvPr/>
        </p:nvSpPr>
        <p:spPr>
          <a:xfrm>
            <a:off x="8001792" y="3514130"/>
            <a:ext cx="3557995" cy="1264345"/>
          </a:xfrm>
          <a:prstGeom prst="roundRect">
            <a:avLst>
              <a:gd name="adj" fmla="val 20081"/>
            </a:avLst>
          </a:prstGeom>
          <a:solidFill>
            <a:srgbClr val="00AEEF"/>
          </a:solidFill>
          <a:ln w="6350">
            <a:solidFill>
              <a:srgbClr val="00AEEF"/>
            </a:solidFill>
            <a:prstDash val="solid"/>
          </a:ln>
        </p:spPr>
      </p:sp>
      <p:sp>
        <p:nvSpPr>
          <p:cNvPr id="19" name="Shape 14"/>
          <p:cNvSpPr/>
          <p:nvPr/>
        </p:nvSpPr>
        <p:spPr>
          <a:xfrm>
            <a:off x="10249784" y="3561754"/>
            <a:ext cx="1208504" cy="709997"/>
          </a:xfrm>
          <a:prstGeom prst="ellipse">
            <a:avLst/>
          </a:prstGeom>
          <a:solidFill>
            <a:srgbClr val="00AEEF"/>
          </a:solidFill>
          <a:ln/>
        </p:spPr>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74886" y="3701356"/>
            <a:ext cx="543803" cy="543817"/>
          </a:xfrm>
          <a:prstGeom prst="rect">
            <a:avLst/>
          </a:prstGeom>
        </p:spPr>
      </p:pic>
      <p:sp>
        <p:nvSpPr>
          <p:cNvPr id="21" name="Text 15"/>
          <p:cNvSpPr/>
          <p:nvPr/>
        </p:nvSpPr>
        <p:spPr>
          <a:xfrm>
            <a:off x="8177405" y="4324449"/>
            <a:ext cx="32067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تشجيع التغذية الراجعة بين الأقران</a:t>
            </a:r>
            <a:endParaRPr lang="ar-SA" sz="1750" dirty="0">
              <a:solidFill>
                <a:schemeClr val="bg1"/>
              </a:solidFill>
            </a:endParaRPr>
          </a:p>
        </p:txBody>
      </p:sp>
      <p:sp>
        <p:nvSpPr>
          <p:cNvPr id="22" name="Shape 16"/>
          <p:cNvSpPr/>
          <p:nvPr/>
        </p:nvSpPr>
        <p:spPr>
          <a:xfrm>
            <a:off x="4316900" y="3514130"/>
            <a:ext cx="3557995" cy="1264345"/>
          </a:xfrm>
          <a:prstGeom prst="roundRect">
            <a:avLst>
              <a:gd name="adj" fmla="val 20081"/>
            </a:avLst>
          </a:prstGeom>
          <a:solidFill>
            <a:srgbClr val="00AEEF"/>
          </a:solidFill>
          <a:ln w="6350">
            <a:solidFill>
              <a:srgbClr val="00AEEF"/>
            </a:solidFill>
            <a:prstDash val="solid"/>
          </a:ln>
        </p:spPr>
      </p:sp>
      <p:sp>
        <p:nvSpPr>
          <p:cNvPr id="23" name="Shape 17"/>
          <p:cNvSpPr/>
          <p:nvPr/>
        </p:nvSpPr>
        <p:spPr>
          <a:xfrm>
            <a:off x="7191493" y="3689747"/>
            <a:ext cx="507789" cy="507802"/>
          </a:xfrm>
          <a:prstGeom prst="ellipse">
            <a:avLst/>
          </a:prstGeom>
          <a:solidFill>
            <a:srgbClr val="00AEEF"/>
          </a:solidFill>
          <a:ln/>
        </p:spPr>
      </p:sp>
      <p:pic>
        <p:nvPicPr>
          <p:cNvPr id="2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089994" y="3701356"/>
            <a:ext cx="543803" cy="543817"/>
          </a:xfrm>
          <a:prstGeom prst="rect">
            <a:avLst/>
          </a:prstGeom>
        </p:spPr>
      </p:pic>
      <p:sp>
        <p:nvSpPr>
          <p:cNvPr id="25" name="Text 18"/>
          <p:cNvSpPr/>
          <p:nvPr/>
        </p:nvSpPr>
        <p:spPr>
          <a:xfrm>
            <a:off x="4492513" y="4324449"/>
            <a:ext cx="32067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إدارة الحوار باحترام.</a:t>
            </a:r>
            <a:endParaRPr lang="ar-SA" sz="1750" dirty="0">
              <a:solidFill>
                <a:schemeClr val="bg1"/>
              </a:solidFill>
            </a:endParaRPr>
          </a:p>
        </p:txBody>
      </p:sp>
      <p:sp>
        <p:nvSpPr>
          <p:cNvPr id="26" name="Shape 19"/>
          <p:cNvSpPr/>
          <p:nvPr/>
        </p:nvSpPr>
        <p:spPr>
          <a:xfrm>
            <a:off x="631908" y="3514130"/>
            <a:ext cx="3558094" cy="1264345"/>
          </a:xfrm>
          <a:prstGeom prst="roundRect">
            <a:avLst>
              <a:gd name="adj" fmla="val 20081"/>
            </a:avLst>
          </a:prstGeom>
          <a:solidFill>
            <a:srgbClr val="00AEEF"/>
          </a:solidFill>
          <a:ln w="6350">
            <a:solidFill>
              <a:srgbClr val="00AEEF"/>
            </a:solidFill>
            <a:prstDash val="solid"/>
          </a:ln>
        </p:spPr>
      </p:sp>
      <p:sp>
        <p:nvSpPr>
          <p:cNvPr id="27" name="Shape 20"/>
          <p:cNvSpPr/>
          <p:nvPr/>
        </p:nvSpPr>
        <p:spPr>
          <a:xfrm>
            <a:off x="3506601" y="3689747"/>
            <a:ext cx="507789" cy="507802"/>
          </a:xfrm>
          <a:prstGeom prst="ellipse">
            <a:avLst/>
          </a:prstGeom>
          <a:solidFill>
            <a:srgbClr val="00AEEF"/>
          </a:solidFill>
          <a:ln/>
        </p:spPr>
      </p:sp>
      <p:pic>
        <p:nvPicPr>
          <p:cNvPr id="2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405102" y="3701356"/>
            <a:ext cx="543803" cy="543817"/>
          </a:xfrm>
          <a:prstGeom prst="rect">
            <a:avLst/>
          </a:prstGeom>
        </p:spPr>
      </p:pic>
      <p:sp>
        <p:nvSpPr>
          <p:cNvPr id="29" name="Text 21"/>
          <p:cNvSpPr/>
          <p:nvPr/>
        </p:nvSpPr>
        <p:spPr>
          <a:xfrm>
            <a:off x="807521" y="4324449"/>
            <a:ext cx="3206868"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الربط بأهداف التعلم</a:t>
            </a:r>
            <a:endParaRPr lang="ar-SA" sz="1750" dirty="0">
              <a:solidFill>
                <a:schemeClr val="bg1"/>
              </a:solidFill>
            </a:endParaRPr>
          </a:p>
        </p:txBody>
      </p:sp>
      <p:sp>
        <p:nvSpPr>
          <p:cNvPr id="30" name="Shape 22"/>
          <p:cNvSpPr/>
          <p:nvPr/>
        </p:nvSpPr>
        <p:spPr>
          <a:xfrm>
            <a:off x="631908" y="4905375"/>
            <a:ext cx="10927878" cy="1264345"/>
          </a:xfrm>
          <a:prstGeom prst="roundRect">
            <a:avLst>
              <a:gd name="adj" fmla="val 20081"/>
            </a:avLst>
          </a:prstGeom>
          <a:solidFill>
            <a:srgbClr val="00AEEF"/>
          </a:solidFill>
          <a:ln w="6350">
            <a:solidFill>
              <a:srgbClr val="00AEEF"/>
            </a:solidFill>
            <a:prstDash val="solid"/>
          </a:ln>
        </p:spPr>
      </p:sp>
      <p:sp>
        <p:nvSpPr>
          <p:cNvPr id="31" name="Shape 23"/>
          <p:cNvSpPr/>
          <p:nvPr/>
        </p:nvSpPr>
        <p:spPr>
          <a:xfrm>
            <a:off x="10876385" y="5080992"/>
            <a:ext cx="507789" cy="507802"/>
          </a:xfrm>
          <a:prstGeom prst="ellipse">
            <a:avLst/>
          </a:prstGeom>
          <a:solidFill>
            <a:srgbClr val="00AEEF"/>
          </a:solidFill>
          <a:ln/>
        </p:spPr>
      </p:sp>
      <p:pic>
        <p:nvPicPr>
          <p:cNvPr id="3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774886" y="5092601"/>
            <a:ext cx="543803" cy="543817"/>
          </a:xfrm>
          <a:prstGeom prst="rect">
            <a:avLst/>
          </a:prstGeom>
        </p:spPr>
      </p:pic>
      <p:sp>
        <p:nvSpPr>
          <p:cNvPr id="33" name="Text 24"/>
          <p:cNvSpPr/>
          <p:nvPr/>
        </p:nvSpPr>
        <p:spPr>
          <a:xfrm>
            <a:off x="807521" y="5715695"/>
            <a:ext cx="10576653"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تحديد الخطوة التالية</a:t>
            </a:r>
            <a:endParaRPr lang="ar-SA" sz="1750" dirty="0">
              <a:solidFill>
                <a:schemeClr val="bg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Shape 0"/>
          <p:cNvSpPr/>
          <p:nvPr/>
        </p:nvSpPr>
        <p:spPr>
          <a:xfrm>
            <a:off x="11024316" y="714276"/>
            <a:ext cx="535470" cy="274241"/>
          </a:xfrm>
          <a:prstGeom prst="roundRect">
            <a:avLst>
              <a:gd name="adj" fmla="val 49999"/>
            </a:avLst>
          </a:prstGeom>
          <a:solidFill>
            <a:srgbClr val="D4E9F7"/>
          </a:solidFill>
          <a:ln/>
        </p:spPr>
      </p:sp>
      <p:sp>
        <p:nvSpPr>
          <p:cNvPr id="3" name="Text 1"/>
          <p:cNvSpPr/>
          <p:nvPr/>
        </p:nvSpPr>
        <p:spPr>
          <a:xfrm>
            <a:off x="10522977" y="768350"/>
            <a:ext cx="928565"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خلاصة</a:t>
            </a:r>
            <a:endParaRPr lang="ar-SA" sz="1100" dirty="0"/>
          </a:p>
        </p:txBody>
      </p:sp>
      <p:sp>
        <p:nvSpPr>
          <p:cNvPr id="4" name="Text 2"/>
          <p:cNvSpPr/>
          <p:nvPr/>
        </p:nvSpPr>
        <p:spPr>
          <a:xfrm>
            <a:off x="631908" y="1046262"/>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خلاصة: التغذية الراجعة الفعّالة</a:t>
            </a:r>
            <a:endParaRPr lang="ar-SA" sz="3700" dirty="0"/>
          </a:p>
        </p:txBody>
      </p:sp>
      <p:sp>
        <p:nvSpPr>
          <p:cNvPr id="5" name="Text 3"/>
          <p:cNvSpPr/>
          <p:nvPr/>
        </p:nvSpPr>
        <p:spPr>
          <a:xfrm>
            <a:off x="631908" y="2019201"/>
            <a:ext cx="10657117" cy="519906"/>
          </a:xfrm>
          <a:prstGeom prst="rect">
            <a:avLst/>
          </a:prstGeom>
          <a:noFill/>
          <a:ln/>
        </p:spPr>
        <p:txBody>
          <a:bodyPr wrap="square" lIns="0" tIns="0" rIns="0" bIns="0" rtlCol="0" anchor="t">
            <a:normAutofit/>
          </a:bodyPr>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التغذية الراجعة الفعالة ليست حكمًا على أداء المتعلم، بل أداة للتعلم والتحسين. وكلما كانت الملاحظة محددة ومرتبطة بسلوك قابل للملاحظة، ووضحت أثره، وقدمت خطوة عملية للتحسين، زادت فائدتها للمتعلم.</a:t>
            </a:r>
            <a:endParaRPr lang="ar-SA" sz="1400" dirty="0"/>
          </a:p>
        </p:txBody>
      </p:sp>
      <p:sp>
        <p:nvSpPr>
          <p:cNvPr id="6" name="Shape 4"/>
          <p:cNvSpPr/>
          <p:nvPr/>
        </p:nvSpPr>
        <p:spPr>
          <a:xfrm>
            <a:off x="11534387" y="1856780"/>
            <a:ext cx="25399" cy="844748"/>
          </a:xfrm>
          <a:prstGeom prst="roundRect">
            <a:avLst>
              <a:gd name="adj" fmla="val 50001"/>
            </a:avLst>
          </a:prstGeom>
          <a:solidFill>
            <a:srgbClr val="75BAE6"/>
          </a:solidFill>
          <a:ln/>
        </p:spPr>
      </p:sp>
      <p:sp>
        <p:nvSpPr>
          <p:cNvPr id="7" name="Text 5"/>
          <p:cNvSpPr/>
          <p:nvPr/>
        </p:nvSpPr>
        <p:spPr>
          <a:xfrm>
            <a:off x="22324" y="2863949"/>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كما أن إشراك المتعلم في تقييم أدائه، وتشجيع التغذية الراجعة بين الأقران، يساعد على بناء ثقافة تعلم قائمة على التأمل والتحسين المستمر.</a:t>
            </a:r>
            <a:endParaRPr lang="ar-SA" sz="1400" dirty="0"/>
          </a:p>
        </p:txBody>
      </p:sp>
      <p:sp>
        <p:nvSpPr>
          <p:cNvPr id="8" name="Shape 6"/>
          <p:cNvSpPr/>
          <p:nvPr/>
        </p:nvSpPr>
        <p:spPr>
          <a:xfrm>
            <a:off x="6168077" y="3286323"/>
            <a:ext cx="5391710" cy="1356519"/>
          </a:xfrm>
          <a:prstGeom prst="roundRect">
            <a:avLst>
              <a:gd name="adj" fmla="val 19964"/>
            </a:avLst>
          </a:prstGeom>
          <a:solidFill>
            <a:srgbClr val="00AEEF"/>
          </a:solidFill>
          <a:ln w="6350">
            <a:solidFill>
              <a:srgbClr val="00AEEF"/>
            </a:solidFill>
            <a:prstDash val="solid"/>
          </a:ln>
        </p:spPr>
      </p:sp>
      <p:sp>
        <p:nvSpPr>
          <p:cNvPr id="9" name="Shape 7"/>
          <p:cNvSpPr/>
          <p:nvPr/>
        </p:nvSpPr>
        <p:spPr>
          <a:xfrm>
            <a:off x="10831341" y="3473152"/>
            <a:ext cx="541622" cy="541635"/>
          </a:xfrm>
          <a:prstGeom prst="ellipse">
            <a:avLst/>
          </a:prstGeom>
          <a:solidFill>
            <a:srgbClr val="00AEEF"/>
          </a:solidFill>
          <a:ln/>
        </p:spPr>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4518" y="3473152"/>
            <a:ext cx="579522" cy="579536"/>
          </a:xfrm>
          <a:prstGeom prst="rect">
            <a:avLst/>
          </a:prstGeom>
        </p:spPr>
      </p:pic>
      <p:sp>
        <p:nvSpPr>
          <p:cNvPr id="11" name="Text 8"/>
          <p:cNvSpPr/>
          <p:nvPr/>
        </p:nvSpPr>
        <p:spPr>
          <a:xfrm>
            <a:off x="6354901" y="4159151"/>
            <a:ext cx="5018061" cy="296863"/>
          </a:xfrm>
          <a:prstGeom prst="rect">
            <a:avLst/>
          </a:prstGeom>
          <a:noFill/>
          <a:ln/>
        </p:spPr>
        <p:txBody>
          <a:bodyPr wrap="none" lIns="0" tIns="0" rIns="0" bIns="0" rtlCol="0" anchor="t"/>
          <a:lstStyle/>
          <a:p>
            <a:pPr marL="0" indent="0" algn="r" rtl="1">
              <a:lnSpc>
                <a:spcPct val="104000"/>
              </a:lnSpc>
              <a:buNone/>
            </a:pPr>
            <a:r>
              <a:rPr lang="ar-SA" altLang="en-US" sz="1850" dirty="0">
                <a:solidFill>
                  <a:schemeClr val="bg1"/>
                </a:solidFill>
                <a:latin typeface="GE SS Two Light" pitchFamily="34" charset="0"/>
                <a:ea typeface="GE SS Two Light" pitchFamily="34" charset="-122"/>
                <a:cs typeface="GE SS Two Light" pitchFamily="34" charset="-120"/>
              </a:rPr>
              <a:t>محددة وقابلة للملاحظة</a:t>
            </a:r>
            <a:endParaRPr lang="ar-SA" sz="1850" dirty="0">
              <a:solidFill>
                <a:schemeClr val="bg1"/>
              </a:solidFill>
            </a:endParaRPr>
          </a:p>
        </p:txBody>
      </p:sp>
      <p:sp>
        <p:nvSpPr>
          <p:cNvPr id="12" name="Shape 9"/>
          <p:cNvSpPr/>
          <p:nvPr/>
        </p:nvSpPr>
        <p:spPr>
          <a:xfrm>
            <a:off x="631908" y="3286323"/>
            <a:ext cx="5391809" cy="1356519"/>
          </a:xfrm>
          <a:prstGeom prst="roundRect">
            <a:avLst>
              <a:gd name="adj" fmla="val 19964"/>
            </a:avLst>
          </a:prstGeom>
          <a:solidFill>
            <a:srgbClr val="00AEEF"/>
          </a:solidFill>
          <a:ln w="6350">
            <a:solidFill>
              <a:srgbClr val="00AEEF"/>
            </a:solidFill>
            <a:prstDash val="solid"/>
          </a:ln>
        </p:spPr>
      </p:sp>
      <p:sp>
        <p:nvSpPr>
          <p:cNvPr id="13" name="Shape 10"/>
          <p:cNvSpPr/>
          <p:nvPr/>
        </p:nvSpPr>
        <p:spPr>
          <a:xfrm>
            <a:off x="5295271" y="3473152"/>
            <a:ext cx="541622" cy="541635"/>
          </a:xfrm>
          <a:prstGeom prst="ellipse">
            <a:avLst/>
          </a:prstGeom>
          <a:solidFill>
            <a:srgbClr val="00AEEF"/>
          </a:solidFill>
          <a:ln/>
        </p:spPr>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08448" y="3473152"/>
            <a:ext cx="579522" cy="579536"/>
          </a:xfrm>
          <a:prstGeom prst="rect">
            <a:avLst/>
          </a:prstGeom>
        </p:spPr>
      </p:pic>
      <p:sp>
        <p:nvSpPr>
          <p:cNvPr id="15" name="Text 11"/>
          <p:cNvSpPr/>
          <p:nvPr/>
        </p:nvSpPr>
        <p:spPr>
          <a:xfrm>
            <a:off x="818733" y="4159151"/>
            <a:ext cx="5018160" cy="296863"/>
          </a:xfrm>
          <a:prstGeom prst="rect">
            <a:avLst/>
          </a:prstGeom>
          <a:noFill/>
          <a:ln/>
        </p:spPr>
        <p:txBody>
          <a:bodyPr wrap="none" lIns="0" tIns="0" rIns="0" bIns="0" rtlCol="0" anchor="t"/>
          <a:lstStyle/>
          <a:p>
            <a:pPr marL="0" indent="0" algn="r" rtl="1">
              <a:lnSpc>
                <a:spcPct val="104000"/>
              </a:lnSpc>
              <a:buNone/>
            </a:pPr>
            <a:r>
              <a:rPr lang="ar-SA" altLang="en-US" sz="1850" dirty="0">
                <a:solidFill>
                  <a:schemeClr val="bg1"/>
                </a:solidFill>
                <a:latin typeface="GE SS Two Light" pitchFamily="34" charset="0"/>
                <a:ea typeface="GE SS Two Light" pitchFamily="34" charset="-122"/>
                <a:cs typeface="GE SS Two Light" pitchFamily="34" charset="-120"/>
              </a:rPr>
              <a:t>توضح الأثر</a:t>
            </a:r>
            <a:endParaRPr lang="ar-SA" sz="1850" dirty="0">
              <a:solidFill>
                <a:schemeClr val="bg1"/>
              </a:solidFill>
            </a:endParaRPr>
          </a:p>
        </p:txBody>
      </p:sp>
      <p:sp>
        <p:nvSpPr>
          <p:cNvPr id="16" name="Shape 12"/>
          <p:cNvSpPr/>
          <p:nvPr/>
        </p:nvSpPr>
        <p:spPr>
          <a:xfrm>
            <a:off x="6168077" y="4787205"/>
            <a:ext cx="5391710" cy="1356519"/>
          </a:xfrm>
          <a:prstGeom prst="roundRect">
            <a:avLst>
              <a:gd name="adj" fmla="val 19964"/>
            </a:avLst>
          </a:prstGeom>
          <a:solidFill>
            <a:srgbClr val="00AEEF"/>
          </a:solidFill>
          <a:ln w="6350">
            <a:solidFill>
              <a:srgbClr val="00AEEF"/>
            </a:solidFill>
            <a:prstDash val="solid"/>
          </a:ln>
        </p:spPr>
      </p:sp>
      <p:sp>
        <p:nvSpPr>
          <p:cNvPr id="17" name="Shape 13"/>
          <p:cNvSpPr/>
          <p:nvPr/>
        </p:nvSpPr>
        <p:spPr>
          <a:xfrm>
            <a:off x="10084846" y="4825106"/>
            <a:ext cx="1288117" cy="778493"/>
          </a:xfrm>
          <a:prstGeom prst="ellipse">
            <a:avLst/>
          </a:prstGeom>
          <a:solidFill>
            <a:srgbClr val="00AEEF"/>
          </a:solidFill>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44518" y="4974034"/>
            <a:ext cx="579522" cy="579536"/>
          </a:xfrm>
          <a:prstGeom prst="rect">
            <a:avLst/>
          </a:prstGeom>
        </p:spPr>
      </p:pic>
      <p:sp>
        <p:nvSpPr>
          <p:cNvPr id="19" name="Text 14"/>
          <p:cNvSpPr/>
          <p:nvPr/>
        </p:nvSpPr>
        <p:spPr>
          <a:xfrm>
            <a:off x="6354901" y="5660033"/>
            <a:ext cx="5018061" cy="296863"/>
          </a:xfrm>
          <a:prstGeom prst="rect">
            <a:avLst/>
          </a:prstGeom>
          <a:noFill/>
          <a:ln/>
        </p:spPr>
        <p:txBody>
          <a:bodyPr wrap="none" lIns="0" tIns="0" rIns="0" bIns="0" rtlCol="0" anchor="t"/>
          <a:lstStyle/>
          <a:p>
            <a:pPr marL="0" indent="0" algn="r" rtl="1">
              <a:lnSpc>
                <a:spcPct val="104000"/>
              </a:lnSpc>
              <a:buNone/>
            </a:pPr>
            <a:r>
              <a:rPr lang="ar-SA" altLang="en-US" sz="1850" dirty="0">
                <a:solidFill>
                  <a:schemeClr val="bg1"/>
                </a:solidFill>
                <a:latin typeface="GE SS Two Light" pitchFamily="34" charset="0"/>
                <a:ea typeface="GE SS Two Light" pitchFamily="34" charset="-122"/>
                <a:cs typeface="GE SS Two Light" pitchFamily="34" charset="-120"/>
              </a:rPr>
              <a:t>خطوة عملية للتحسين</a:t>
            </a:r>
            <a:endParaRPr lang="ar-SA" sz="1850" dirty="0">
              <a:solidFill>
                <a:schemeClr val="bg1"/>
              </a:solidFill>
            </a:endParaRPr>
          </a:p>
        </p:txBody>
      </p:sp>
      <p:sp>
        <p:nvSpPr>
          <p:cNvPr id="20" name="Shape 15"/>
          <p:cNvSpPr/>
          <p:nvPr/>
        </p:nvSpPr>
        <p:spPr>
          <a:xfrm>
            <a:off x="631908" y="4787205"/>
            <a:ext cx="5391809" cy="1356519"/>
          </a:xfrm>
          <a:prstGeom prst="roundRect">
            <a:avLst>
              <a:gd name="adj" fmla="val 19964"/>
            </a:avLst>
          </a:prstGeom>
          <a:solidFill>
            <a:srgbClr val="00AEEF"/>
          </a:solidFill>
          <a:ln w="6350">
            <a:solidFill>
              <a:srgbClr val="00AEEF"/>
            </a:solidFill>
            <a:prstDash val="solid"/>
          </a:ln>
        </p:spPr>
      </p:sp>
      <p:sp>
        <p:nvSpPr>
          <p:cNvPr id="21" name="Shape 16"/>
          <p:cNvSpPr/>
          <p:nvPr/>
        </p:nvSpPr>
        <p:spPr>
          <a:xfrm>
            <a:off x="5295271" y="4974034"/>
            <a:ext cx="541622" cy="541635"/>
          </a:xfrm>
          <a:prstGeom prst="ellipse">
            <a:avLst/>
          </a:prstGeom>
          <a:solidFill>
            <a:srgbClr val="00AEEF"/>
          </a:solidFill>
          <a:ln/>
        </p:spPr>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08448" y="4974034"/>
            <a:ext cx="579522" cy="579536"/>
          </a:xfrm>
          <a:prstGeom prst="rect">
            <a:avLst/>
          </a:prstGeom>
        </p:spPr>
      </p:pic>
      <p:sp>
        <p:nvSpPr>
          <p:cNvPr id="23" name="Text 17"/>
          <p:cNvSpPr/>
          <p:nvPr/>
        </p:nvSpPr>
        <p:spPr>
          <a:xfrm>
            <a:off x="818733" y="5660033"/>
            <a:ext cx="5018160" cy="296863"/>
          </a:xfrm>
          <a:prstGeom prst="rect">
            <a:avLst/>
          </a:prstGeom>
          <a:noFill/>
          <a:ln/>
        </p:spPr>
        <p:txBody>
          <a:bodyPr wrap="none" lIns="0" tIns="0" rIns="0" bIns="0" rtlCol="0" anchor="t"/>
          <a:lstStyle/>
          <a:p>
            <a:pPr marL="0" indent="0" algn="r" rtl="1">
              <a:lnSpc>
                <a:spcPct val="104000"/>
              </a:lnSpc>
              <a:buNone/>
            </a:pPr>
            <a:r>
              <a:rPr lang="ar-SA" altLang="en-US" sz="1850" dirty="0">
                <a:solidFill>
                  <a:schemeClr val="bg1"/>
                </a:solidFill>
                <a:latin typeface="GE SS Two Light" pitchFamily="34" charset="0"/>
                <a:ea typeface="GE SS Two Light" pitchFamily="34" charset="-122"/>
                <a:cs typeface="GE SS Two Light" pitchFamily="34" charset="-120"/>
              </a:rPr>
              <a:t>ثقافة التأمل والتحسين</a:t>
            </a:r>
            <a:endParaRPr lang="ar-SA" sz="1850" dirty="0">
              <a:solidFill>
                <a:schemeClr val="bg1"/>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5105" y="807641"/>
            <a:ext cx="3494992" cy="5242719"/>
          </a:xfrm>
          <a:prstGeom prst="rect">
            <a:avLst/>
          </a:prstGeom>
        </p:spPr>
      </p:pic>
      <p:sp>
        <p:nvSpPr>
          <p:cNvPr id="4" name="Shape 0"/>
          <p:cNvSpPr/>
          <p:nvPr/>
        </p:nvSpPr>
        <p:spPr>
          <a:xfrm>
            <a:off x="5745316" y="694234"/>
            <a:ext cx="1242585" cy="308670"/>
          </a:xfrm>
          <a:prstGeom prst="roundRect">
            <a:avLst>
              <a:gd name="adj" fmla="val 49999"/>
            </a:avLst>
          </a:prstGeom>
          <a:solidFill>
            <a:srgbClr val="D4E9F7"/>
          </a:solidFill>
          <a:ln/>
        </p:spPr>
      </p:sp>
      <p:sp>
        <p:nvSpPr>
          <p:cNvPr id="5" name="Text 1"/>
          <p:cNvSpPr/>
          <p:nvPr/>
        </p:nvSpPr>
        <p:spPr>
          <a:xfrm>
            <a:off x="5257569" y="755154"/>
            <a:ext cx="1608494"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الزمن: 20–30 دقيقة</a:t>
            </a:r>
            <a:endParaRPr lang="ar-SA" sz="1250" dirty="0"/>
          </a:p>
        </p:txBody>
      </p:sp>
      <p:sp>
        <p:nvSpPr>
          <p:cNvPr id="6" name="Shape 2"/>
          <p:cNvSpPr/>
          <p:nvPr/>
        </p:nvSpPr>
        <p:spPr>
          <a:xfrm>
            <a:off x="4985518" y="694234"/>
            <a:ext cx="658300" cy="308670"/>
          </a:xfrm>
          <a:prstGeom prst="roundRect">
            <a:avLst>
              <a:gd name="adj" fmla="val 49999"/>
            </a:avLst>
          </a:prstGeom>
          <a:noFill/>
          <a:ln w="6350">
            <a:solidFill>
              <a:srgbClr val="75BAE6"/>
            </a:solidFill>
            <a:prstDash val="solid"/>
          </a:ln>
        </p:spPr>
      </p:sp>
      <p:sp>
        <p:nvSpPr>
          <p:cNvPr id="7" name="Text 3"/>
          <p:cNvSpPr/>
          <p:nvPr/>
        </p:nvSpPr>
        <p:spPr>
          <a:xfrm>
            <a:off x="4497771" y="755154"/>
            <a:ext cx="1024210"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75BAE6"/>
                </a:solidFill>
                <a:latin typeface="WinSoft Pro Medium" pitchFamily="34" charset="0"/>
                <a:ea typeface="WinSoft Pro Medium" pitchFamily="34" charset="-122"/>
                <a:cs typeface="WinSoft Pro Medium" pitchFamily="34" charset="-120"/>
              </a:rPr>
              <a:t>نشاط 8</a:t>
            </a:r>
            <a:endParaRPr lang="ar-SA" sz="1250" dirty="0"/>
          </a:p>
        </p:txBody>
      </p:sp>
      <p:sp>
        <p:nvSpPr>
          <p:cNvPr id="8" name="Text 4"/>
          <p:cNvSpPr/>
          <p:nvPr/>
        </p:nvSpPr>
        <p:spPr>
          <a:xfrm>
            <a:off x="631908" y="1075928"/>
            <a:ext cx="6355993"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حضور الميسّر</a:t>
            </a:r>
            <a:endParaRPr lang="ar-SA" sz="4200" dirty="0"/>
          </a:p>
        </p:txBody>
      </p:sp>
      <p:sp>
        <p:nvSpPr>
          <p:cNvPr id="9" name="Text 5"/>
          <p:cNvSpPr/>
          <p:nvPr/>
        </p:nvSpPr>
        <p:spPr>
          <a:xfrm>
            <a:off x="631908" y="2200870"/>
            <a:ext cx="2930253" cy="3467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Noto Color Emoji" pitchFamily="34" charset="0"/>
                <a:ea typeface="Noto Color Emoji" pitchFamily="34" charset="-122"/>
                <a:cs typeface="Noto Color Emoji" pitchFamily="34" charset="-120"/>
              </a:rPr>
              <a:t>🎯</a:t>
            </a:r>
            <a:r>
              <a:rPr lang="ar-SA" altLang="en-US" sz="2100" dirty="0">
                <a:solidFill>
                  <a:srgbClr val="2E3C4E"/>
                </a:solidFill>
                <a:latin typeface="GE SS Two Light" pitchFamily="34" charset="0"/>
                <a:ea typeface="GE SS Two Light" pitchFamily="34" charset="-122"/>
                <a:cs typeface="GE SS Two Light" pitchFamily="34" charset="-120"/>
              </a:rPr>
              <a:t> المطلوب</a:t>
            </a:r>
            <a:endParaRPr lang="ar-SA" sz="2100" dirty="0"/>
          </a:p>
        </p:txBody>
      </p:sp>
      <p:sp>
        <p:nvSpPr>
          <p:cNvPr id="10" name="Text 6"/>
          <p:cNvSpPr/>
          <p:nvPr/>
        </p:nvSpPr>
        <p:spPr>
          <a:xfrm>
            <a:off x="631908" y="2730401"/>
            <a:ext cx="2930253" cy="1979811"/>
          </a:xfrm>
          <a:prstGeom prst="rect">
            <a:avLst/>
          </a:prstGeom>
          <a:noFill/>
          <a:ln/>
        </p:spPr>
        <p:txBody>
          <a:bodyPr wrap="square" lIns="0" tIns="0" rIns="0" bIns="0" rtlCol="0" anchor="t">
            <a:normAutofit/>
          </a:bodyPr>
          <a:lstStyle/>
          <a:p>
            <a:pPr marL="314960" indent="-314960" algn="r" rtl="1">
              <a:lnSpc>
                <a:spcPct val="127000"/>
              </a:lnSpc>
              <a:buSzPct val="100000"/>
              <a:buFont typeface="+mj-lt"/>
              <a:buAutoNum type="arabicPeriod"/>
            </a:pPr>
            <a:r>
              <a:rPr lang="ar-SA" altLang="en-US" sz="1550" dirty="0">
                <a:solidFill>
                  <a:srgbClr val="384653"/>
                </a:solidFill>
                <a:latin typeface="WinSoft Pro Medium" pitchFamily="34" charset="0"/>
                <a:ea typeface="WinSoft Pro Medium" pitchFamily="34" charset="-122"/>
                <a:cs typeface="WinSoft Pro Medium" pitchFamily="34" charset="-120"/>
              </a:rPr>
              <a:t>حدد عناصر الاتصال اللفظي وغير اللفظي التي تؤثر في التعلم.</a:t>
            </a:r>
            <a:endParaRPr lang="ar-SA" sz="1550" dirty="0"/>
          </a:p>
          <a:p>
            <a:pPr marL="314960" indent="-314960" algn="r" rtl="1">
              <a:lnSpc>
                <a:spcPct val="127000"/>
              </a:lnSpc>
              <a:buSzPct val="100000"/>
              <a:buFont typeface="+mj-lt"/>
              <a:buAutoNum type="arabicPeriod" startAt="2"/>
            </a:pPr>
            <a:r>
              <a:rPr lang="ar-SA" altLang="en-US" sz="1550" dirty="0">
                <a:solidFill>
                  <a:srgbClr val="384653"/>
                </a:solidFill>
                <a:latin typeface="WinSoft Pro Medium" pitchFamily="34" charset="0"/>
                <a:ea typeface="WinSoft Pro Medium" pitchFamily="34" charset="-122"/>
                <a:cs typeface="WinSoft Pro Medium" pitchFamily="34" charset="-120"/>
              </a:rPr>
              <a:t>اقترح تعديلات في الصوت والسرعة والتوقف والتواصل البصري والحركة.</a:t>
            </a:r>
            <a:endParaRPr lang="ar-SA" sz="1550" dirty="0"/>
          </a:p>
          <a:p>
            <a:pPr marL="314960" indent="-314960" algn="r" rtl="1">
              <a:lnSpc>
                <a:spcPct val="127000"/>
              </a:lnSpc>
              <a:buSzPct val="100000"/>
              <a:buFont typeface="+mj-lt"/>
              <a:buAutoNum type="arabicPeriod" startAt="3"/>
            </a:pPr>
            <a:r>
              <a:rPr lang="ar-SA" altLang="en-US" sz="1550" dirty="0">
                <a:solidFill>
                  <a:srgbClr val="384653"/>
                </a:solidFill>
                <a:latin typeface="WinSoft Pro Medium" pitchFamily="34" charset="0"/>
                <a:ea typeface="WinSoft Pro Medium" pitchFamily="34" charset="-122"/>
                <a:cs typeface="WinSoft Pro Medium" pitchFamily="34" charset="-120"/>
              </a:rPr>
              <a:t>حدد كيف ستختبر أثر هذه التعديلات في الجلسة.</a:t>
            </a:r>
            <a:endParaRPr lang="ar-SA" sz="1550" dirty="0"/>
          </a:p>
        </p:txBody>
      </p:sp>
      <p:sp>
        <p:nvSpPr>
          <p:cNvPr id="11" name="Shape 7"/>
          <p:cNvSpPr/>
          <p:nvPr/>
        </p:nvSpPr>
        <p:spPr>
          <a:xfrm>
            <a:off x="3917753" y="2018109"/>
            <a:ext cx="3222743" cy="2755999"/>
          </a:xfrm>
          <a:prstGeom prst="roundRect">
            <a:avLst>
              <a:gd name="adj" fmla="val 17688"/>
            </a:avLst>
          </a:prstGeom>
          <a:solidFill>
            <a:srgbClr val="75BAE6"/>
          </a:solidFill>
          <a:ln/>
        </p:spPr>
      </p:sp>
      <p:sp>
        <p:nvSpPr>
          <p:cNvPr id="12" name="Text 8"/>
          <p:cNvSpPr/>
          <p:nvPr/>
        </p:nvSpPr>
        <p:spPr>
          <a:xfrm>
            <a:off x="4120848" y="2200870"/>
            <a:ext cx="2816551" cy="3467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Noto Color Emoji" pitchFamily="34" charset="0"/>
                <a:ea typeface="Noto Color Emoji" pitchFamily="34" charset="-122"/>
                <a:cs typeface="Noto Color Emoji" pitchFamily="34" charset="-120"/>
              </a:rPr>
              <a:t>📋</a:t>
            </a:r>
            <a:r>
              <a:rPr lang="ar-SA" altLang="en-US" sz="2100" dirty="0">
                <a:solidFill>
                  <a:schemeClr val="bg1"/>
                </a:solidFill>
                <a:latin typeface="GE SS Two Light" pitchFamily="34" charset="0"/>
                <a:ea typeface="GE SS Two Light" pitchFamily="34" charset="-122"/>
                <a:cs typeface="GE SS Two Light" pitchFamily="34" charset="-120"/>
              </a:rPr>
              <a:t> التحدي / المشكلة</a:t>
            </a:r>
            <a:endParaRPr lang="ar-SA" sz="2100" dirty="0">
              <a:solidFill>
                <a:schemeClr val="bg1"/>
              </a:solidFill>
            </a:endParaRPr>
          </a:p>
        </p:txBody>
      </p:sp>
      <p:sp>
        <p:nvSpPr>
          <p:cNvPr id="13" name="Text 9"/>
          <p:cNvSpPr/>
          <p:nvPr/>
        </p:nvSpPr>
        <p:spPr>
          <a:xfrm>
            <a:off x="4120848" y="2917726"/>
            <a:ext cx="2511957" cy="92600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يقدم ميسّر نشاطًا وهو يتحدث بسرعة، ويواجه الشاشة لفترات طويلة، ولا يترك فترات صمت للتفكير.</a:t>
            </a:r>
            <a:endParaRPr lang="ar-SA" sz="1550" dirty="0">
              <a:solidFill>
                <a:schemeClr val="bg1"/>
              </a:solidFill>
            </a:endParaRPr>
          </a:p>
        </p:txBody>
      </p:sp>
      <p:sp>
        <p:nvSpPr>
          <p:cNvPr id="14" name="Shape 10"/>
          <p:cNvSpPr/>
          <p:nvPr/>
        </p:nvSpPr>
        <p:spPr>
          <a:xfrm>
            <a:off x="6912001" y="2753221"/>
            <a:ext cx="25399" cy="1255018"/>
          </a:xfrm>
          <a:prstGeom prst="roundRect">
            <a:avLst>
              <a:gd name="adj" fmla="val 50001"/>
            </a:avLst>
          </a:prstGeom>
          <a:solidFill>
            <a:srgbClr val="75BAE6"/>
          </a:solidFill>
          <a:ln/>
        </p:spPr>
      </p:sp>
      <p:sp>
        <p:nvSpPr>
          <p:cNvPr id="15" name="Shape 11"/>
          <p:cNvSpPr/>
          <p:nvPr/>
        </p:nvSpPr>
        <p:spPr>
          <a:xfrm>
            <a:off x="631908" y="4979690"/>
            <a:ext cx="6355993" cy="1183977"/>
          </a:xfrm>
          <a:prstGeom prst="roundRect">
            <a:avLst>
              <a:gd name="adj" fmla="val 25733"/>
            </a:avLst>
          </a:prstGeom>
          <a:solidFill>
            <a:srgbClr val="00AEEF"/>
          </a:solidFill>
          <a:ln w="6350">
            <a:solidFill>
              <a:srgbClr val="0094D5"/>
            </a:solidFill>
            <a:prstDash val="solid"/>
          </a:ln>
        </p:spPr>
      </p:sp>
      <p:sp>
        <p:nvSpPr>
          <p:cNvPr id="16" name="Text 12"/>
          <p:cNvSpPr/>
          <p:nvPr/>
        </p:nvSpPr>
        <p:spPr>
          <a:xfrm>
            <a:off x="841354" y="5189141"/>
            <a:ext cx="5937101" cy="3467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Noto Color Emoji" pitchFamily="34" charset="0"/>
                <a:ea typeface="Noto Color Emoji" pitchFamily="34" charset="-122"/>
                <a:cs typeface="Noto Color Emoji" pitchFamily="34" charset="-120"/>
              </a:rPr>
              <a:t>📌</a:t>
            </a:r>
            <a:r>
              <a:rPr lang="ar-SA" altLang="en-US" sz="2100" dirty="0">
                <a:solidFill>
                  <a:schemeClr val="bg1"/>
                </a:solidFill>
                <a:latin typeface="GE SS Two Light" pitchFamily="34" charset="0"/>
                <a:ea typeface="GE SS Two Light" pitchFamily="34" charset="-122"/>
                <a:cs typeface="GE SS Two Light" pitchFamily="34" charset="-120"/>
              </a:rPr>
              <a:t> نتاج النشاط</a:t>
            </a:r>
            <a:endParaRPr lang="ar-SA" sz="2100" dirty="0">
              <a:solidFill>
                <a:schemeClr val="bg1"/>
              </a:solidFill>
            </a:endParaRPr>
          </a:p>
        </p:txBody>
      </p:sp>
      <p:sp>
        <p:nvSpPr>
          <p:cNvPr id="17" name="Text 13"/>
          <p:cNvSpPr/>
          <p:nvPr/>
        </p:nvSpPr>
        <p:spPr>
          <a:xfrm>
            <a:off x="841354" y="5645547"/>
            <a:ext cx="593710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قائمة تحسينات عملية لحضور الميسّر.</a:t>
            </a:r>
            <a:endParaRPr lang="ar-SA" sz="1550" dirty="0">
              <a:solidFill>
                <a:schemeClr val="bg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p:nvPr/>
        </p:nvSpPr>
        <p:spPr>
          <a:xfrm>
            <a:off x="631908" y="734913"/>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 الاتصال اللفظي وغير اللفظي</a:t>
            </a:r>
            <a:endParaRPr lang="ar-SA" sz="44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23820" y="2295691"/>
            <a:ext cx="535966" cy="535980"/>
          </a:xfrm>
          <a:prstGeom prst="rect">
            <a:avLst/>
          </a:prstGeom>
        </p:spPr>
      </p:pic>
      <p:sp>
        <p:nvSpPr>
          <p:cNvPr id="4" name="Text 1"/>
          <p:cNvSpPr/>
          <p:nvPr/>
        </p:nvSpPr>
        <p:spPr>
          <a:xfrm>
            <a:off x="5595612" y="2366359"/>
            <a:ext cx="5336645"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وضوح الصوت وإيقاعه</a:t>
            </a:r>
            <a:endParaRPr lang="ar-SA" sz="2200" dirty="0"/>
          </a:p>
        </p:txBody>
      </p:sp>
      <p:sp>
        <p:nvSpPr>
          <p:cNvPr id="5" name="Text 2"/>
          <p:cNvSpPr/>
          <p:nvPr/>
        </p:nvSpPr>
        <p:spPr>
          <a:xfrm>
            <a:off x="6223142" y="2995033"/>
            <a:ext cx="5336645"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وضوح الصوت وإيقاعه وسرعته يساعد المشاركين على المتابعة والفهم.</a:t>
            </a:r>
            <a:endParaRPr lang="ar-SA" sz="16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32587" y="2295691"/>
            <a:ext cx="535966" cy="535980"/>
          </a:xfrm>
          <a:prstGeom prst="rect">
            <a:avLst/>
          </a:prstGeom>
        </p:spPr>
      </p:pic>
      <p:sp>
        <p:nvSpPr>
          <p:cNvPr id="7" name="Text 3"/>
          <p:cNvSpPr/>
          <p:nvPr/>
        </p:nvSpPr>
        <p:spPr>
          <a:xfrm>
            <a:off x="-121128" y="2363062"/>
            <a:ext cx="5336645"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التوقف المقصود</a:t>
            </a:r>
            <a:endParaRPr lang="ar-SA" sz="2200" dirty="0"/>
          </a:p>
        </p:txBody>
      </p:sp>
      <p:sp>
        <p:nvSpPr>
          <p:cNvPr id="8" name="Text 4"/>
          <p:cNvSpPr/>
          <p:nvPr/>
        </p:nvSpPr>
        <p:spPr>
          <a:xfrm>
            <a:off x="631907" y="2989130"/>
            <a:ext cx="5336645"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يمنح وقتًا للتفكير ويبرز الرسائل المهمة ويعطي المشاركين فرصة للاستيعاب.</a:t>
            </a:r>
            <a:endParaRPr lang="ar-SA" sz="16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23820" y="4188916"/>
            <a:ext cx="535966" cy="535980"/>
          </a:xfrm>
          <a:prstGeom prst="rect">
            <a:avLst/>
          </a:prstGeom>
        </p:spPr>
      </p:pic>
      <p:sp>
        <p:nvSpPr>
          <p:cNvPr id="10" name="Text 5"/>
          <p:cNvSpPr/>
          <p:nvPr/>
        </p:nvSpPr>
        <p:spPr>
          <a:xfrm>
            <a:off x="5595612" y="4257180"/>
            <a:ext cx="5336645"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التواصل البصري</a:t>
            </a:r>
            <a:endParaRPr lang="ar-SA" sz="2200" dirty="0"/>
          </a:p>
        </p:txBody>
      </p:sp>
      <p:sp>
        <p:nvSpPr>
          <p:cNvPr id="11" name="Text 6"/>
          <p:cNvSpPr/>
          <p:nvPr/>
        </p:nvSpPr>
        <p:spPr>
          <a:xfrm>
            <a:off x="6223141" y="4701075"/>
            <a:ext cx="5336645"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التواصل البصري ووضعية الجسم والحركة وموقع الميسّر تؤثر في الانتباه والشعور بالمشاركة.</a:t>
            </a:r>
            <a:endParaRPr lang="ar-SA" sz="16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32587" y="4188916"/>
            <a:ext cx="535966" cy="535980"/>
          </a:xfrm>
          <a:prstGeom prst="rect">
            <a:avLst/>
          </a:prstGeom>
        </p:spPr>
      </p:pic>
      <p:sp>
        <p:nvSpPr>
          <p:cNvPr id="13" name="Text 7"/>
          <p:cNvSpPr/>
          <p:nvPr/>
        </p:nvSpPr>
        <p:spPr>
          <a:xfrm>
            <a:off x="-121128" y="4372372"/>
            <a:ext cx="5336645"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حضور الميسّر</a:t>
            </a:r>
            <a:endParaRPr lang="ar-SA" sz="2200" dirty="0"/>
          </a:p>
        </p:txBody>
      </p:sp>
      <p:sp>
        <p:nvSpPr>
          <p:cNvPr id="14" name="Text 8"/>
          <p:cNvSpPr/>
          <p:nvPr/>
        </p:nvSpPr>
        <p:spPr>
          <a:xfrm>
            <a:off x="631908" y="4861893"/>
            <a:ext cx="5336645"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يجب أن تتسق لغة الجسد ونبرة الصوت مع الرسالة. الحضور يعني استخدامه لخدمة التعلم، وليس كثرة الحركة أو الكلام.</a:t>
            </a:r>
            <a:endParaRPr lang="ar-SA" sz="165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785045"/>
            <a:ext cx="6355993" cy="2227064"/>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الجزء الخامس: إعطاء التعليمات وتيسير الأنشطة والتعلم من الخبرة</a:t>
            </a:r>
            <a:endParaRPr lang="ar-SA" sz="4650" dirty="0"/>
          </a:p>
        </p:txBody>
      </p:sp>
      <p:sp>
        <p:nvSpPr>
          <p:cNvPr id="5" name="Text 1"/>
          <p:cNvSpPr/>
          <p:nvPr/>
        </p:nvSpPr>
        <p:spPr>
          <a:xfrm>
            <a:off x="631908" y="4350643"/>
            <a:ext cx="6355993"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تُعد وضوح التعليمات وجودة تيسير الأنشطة من العوامل الحاسمة في نجاح التعلم التشاركي. كما أن استخلاص التعلم من الخبرة يحوّل النشاط إلى معرفة قابلة للتطبيق.</a:t>
            </a:r>
            <a:endParaRPr lang="ar-SA" sz="175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8359" y="794048"/>
            <a:ext cx="3513050" cy="5269805"/>
          </a:xfrm>
          <a:prstGeom prst="rect">
            <a:avLst/>
          </a:prstGeom>
        </p:spPr>
      </p:pic>
      <p:sp>
        <p:nvSpPr>
          <p:cNvPr id="4" name="Shape 0"/>
          <p:cNvSpPr/>
          <p:nvPr/>
        </p:nvSpPr>
        <p:spPr>
          <a:xfrm>
            <a:off x="6402823" y="939899"/>
            <a:ext cx="585078" cy="274241"/>
          </a:xfrm>
          <a:prstGeom prst="roundRect">
            <a:avLst>
              <a:gd name="adj" fmla="val 49999"/>
            </a:avLst>
          </a:prstGeom>
          <a:noFill/>
          <a:ln w="6350">
            <a:solidFill>
              <a:srgbClr val="75BAE6"/>
            </a:solidFill>
            <a:prstDash val="solid"/>
          </a:ln>
        </p:spPr>
      </p:sp>
      <p:sp>
        <p:nvSpPr>
          <p:cNvPr id="5" name="Text 1"/>
          <p:cNvSpPr/>
          <p:nvPr/>
        </p:nvSpPr>
        <p:spPr>
          <a:xfrm>
            <a:off x="5901483" y="993973"/>
            <a:ext cx="978173"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75BAE6"/>
                </a:solidFill>
                <a:latin typeface="WinSoft Pro Medium" pitchFamily="34" charset="0"/>
                <a:ea typeface="WinSoft Pro Medium" pitchFamily="34" charset="-122"/>
                <a:cs typeface="WinSoft Pro Medium" pitchFamily="34" charset="-120"/>
              </a:rPr>
              <a:t>نشاط 9</a:t>
            </a:r>
            <a:endParaRPr lang="ar-SA" sz="1100" dirty="0"/>
          </a:p>
        </p:txBody>
      </p:sp>
      <p:sp>
        <p:nvSpPr>
          <p:cNvPr id="6" name="Shape 2"/>
          <p:cNvSpPr/>
          <p:nvPr/>
        </p:nvSpPr>
        <p:spPr>
          <a:xfrm>
            <a:off x="5208358" y="939899"/>
            <a:ext cx="1104277" cy="274241"/>
          </a:xfrm>
          <a:prstGeom prst="roundRect">
            <a:avLst>
              <a:gd name="adj" fmla="val 49999"/>
            </a:avLst>
          </a:prstGeom>
          <a:solidFill>
            <a:srgbClr val="D4E9F7"/>
          </a:solidFill>
          <a:ln/>
        </p:spPr>
      </p:sp>
      <p:sp>
        <p:nvSpPr>
          <p:cNvPr id="7" name="Text 3"/>
          <p:cNvSpPr/>
          <p:nvPr/>
        </p:nvSpPr>
        <p:spPr>
          <a:xfrm>
            <a:off x="4707018" y="993973"/>
            <a:ext cx="1497372"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الزمن: 20–30 دقيقة</a:t>
            </a:r>
            <a:endParaRPr lang="ar-SA" sz="1100" dirty="0"/>
          </a:p>
        </p:txBody>
      </p:sp>
      <p:sp>
        <p:nvSpPr>
          <p:cNvPr id="8" name="Text 4"/>
          <p:cNvSpPr/>
          <p:nvPr/>
        </p:nvSpPr>
        <p:spPr>
          <a:xfrm>
            <a:off x="631908" y="1271885"/>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نشاط لم ينجح لأن التعليمات غير واضحة</a:t>
            </a:r>
            <a:endParaRPr lang="ar-SA" sz="3700" dirty="0"/>
          </a:p>
        </p:txBody>
      </p:sp>
      <p:sp>
        <p:nvSpPr>
          <p:cNvPr id="9" name="Text 5"/>
          <p:cNvSpPr/>
          <p:nvPr/>
        </p:nvSpPr>
        <p:spPr>
          <a:xfrm>
            <a:off x="631908" y="2820690"/>
            <a:ext cx="2957736" cy="3095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000000"/>
                </a:solidFill>
                <a:latin typeface="Noto Color Emoji" pitchFamily="34" charset="0"/>
                <a:ea typeface="Noto Color Emoji" pitchFamily="34" charset="-122"/>
                <a:cs typeface="Noto Color Emoji" pitchFamily="34" charset="-120"/>
              </a:rPr>
              <a:t>🎯</a:t>
            </a:r>
            <a:r>
              <a:rPr lang="ar-SA" altLang="en-US" sz="1850" dirty="0">
                <a:solidFill>
                  <a:srgbClr val="2E3C4E"/>
                </a:solidFill>
                <a:latin typeface="GE SS Two Light" pitchFamily="34" charset="0"/>
                <a:ea typeface="GE SS Two Light" pitchFamily="34" charset="-122"/>
                <a:cs typeface="GE SS Two Light" pitchFamily="34" charset="-120"/>
              </a:rPr>
              <a:t> المطلوب</a:t>
            </a:r>
            <a:endParaRPr lang="ar-SA" sz="1850" dirty="0"/>
          </a:p>
        </p:txBody>
      </p:sp>
      <p:sp>
        <p:nvSpPr>
          <p:cNvPr id="10" name="Text 6"/>
          <p:cNvSpPr/>
          <p:nvPr/>
        </p:nvSpPr>
        <p:spPr>
          <a:xfrm>
            <a:off x="631908" y="3274616"/>
            <a:ext cx="2957736" cy="1400770"/>
          </a:xfrm>
          <a:prstGeom prst="rect">
            <a:avLst/>
          </a:prstGeom>
          <a:noFill/>
          <a:ln/>
        </p:spPr>
        <p:txBody>
          <a:bodyPr wrap="square" lIns="0" tIns="0" rIns="0" bIns="0" rtlCol="0" anchor="t">
            <a:normAutofit/>
          </a:bodyPr>
          <a:lstStyle/>
          <a:p>
            <a:pPr marL="284480" indent="-284480" algn="r" rtl="1">
              <a:lnSpc>
                <a:spcPct val="120000"/>
              </a:lnSpc>
              <a:buSzPct val="100000"/>
              <a:buFont typeface="+mj-lt"/>
              <a:buAutoNum type="arabicPeriod"/>
            </a:pPr>
            <a:r>
              <a:rPr lang="ar-SA" altLang="en-US" sz="1400" dirty="0">
                <a:solidFill>
                  <a:srgbClr val="384653"/>
                </a:solidFill>
                <a:latin typeface="WinSoft Pro Medium" pitchFamily="34" charset="0"/>
                <a:ea typeface="WinSoft Pro Medium" pitchFamily="34" charset="-122"/>
                <a:cs typeface="WinSoft Pro Medium" pitchFamily="34" charset="-120"/>
              </a:rPr>
              <a:t>حدد ما الذي كان ينبغي أن توضحه التعليمات.</a:t>
            </a:r>
            <a:endParaRPr lang="ar-SA" sz="1400" dirty="0"/>
          </a:p>
          <a:p>
            <a:pPr marL="284480" indent="-284480" algn="r" rtl="1">
              <a:lnSpc>
                <a:spcPct val="120000"/>
              </a:lnSpc>
              <a:buSzPct val="100000"/>
              <a:buFont typeface="+mj-lt"/>
              <a:buAutoNum type="arabicPeriod" startAt="2"/>
            </a:pPr>
            <a:r>
              <a:rPr lang="ar-SA" altLang="en-US" sz="1400" dirty="0">
                <a:solidFill>
                  <a:srgbClr val="384653"/>
                </a:solidFill>
                <a:latin typeface="WinSoft Pro Medium" pitchFamily="34" charset="0"/>
                <a:ea typeface="WinSoft Pro Medium" pitchFamily="34" charset="-122"/>
                <a:cs typeface="WinSoft Pro Medium" pitchFamily="34" charset="-120"/>
              </a:rPr>
              <a:t>أعد صياغة التعليمات بحيث تحدد المطلوب، وطريقة العمل، والزمن، والنتاج المتوقع.</a:t>
            </a:r>
            <a:endParaRPr lang="ar-SA" sz="1400" dirty="0"/>
          </a:p>
          <a:p>
            <a:pPr marL="284480" indent="-284480" algn="r" rtl="1">
              <a:lnSpc>
                <a:spcPct val="120000"/>
              </a:lnSpc>
              <a:buSzPct val="100000"/>
              <a:buFont typeface="+mj-lt"/>
              <a:buAutoNum type="arabicPeriod" startAt="3"/>
            </a:pPr>
            <a:r>
              <a:rPr lang="ar-SA" altLang="en-US" sz="1400" dirty="0">
                <a:solidFill>
                  <a:srgbClr val="384653"/>
                </a:solidFill>
                <a:latin typeface="WinSoft Pro Medium" pitchFamily="34" charset="0"/>
                <a:ea typeface="WinSoft Pro Medium" pitchFamily="34" charset="-122"/>
                <a:cs typeface="WinSoft Pro Medium" pitchFamily="34" charset="-120"/>
              </a:rPr>
              <a:t>حدد طريقة سريعة للتأكد من أن الجميع فهم المهمة قبل البدء.</a:t>
            </a:r>
            <a:endParaRPr lang="ar-SA" sz="1400" dirty="0"/>
          </a:p>
        </p:txBody>
      </p:sp>
      <p:sp>
        <p:nvSpPr>
          <p:cNvPr id="11" name="Shape 7"/>
          <p:cNvSpPr/>
          <p:nvPr/>
        </p:nvSpPr>
        <p:spPr>
          <a:xfrm>
            <a:off x="3906442" y="2676327"/>
            <a:ext cx="3217881" cy="2049562"/>
          </a:xfrm>
          <a:prstGeom prst="roundRect">
            <a:avLst>
              <a:gd name="adj" fmla="val 21142"/>
            </a:avLst>
          </a:prstGeom>
          <a:solidFill>
            <a:srgbClr val="75BAE6"/>
          </a:solidFill>
          <a:ln/>
        </p:spPr>
      </p:sp>
      <p:sp>
        <p:nvSpPr>
          <p:cNvPr id="12" name="Text 8"/>
          <p:cNvSpPr/>
          <p:nvPr/>
        </p:nvSpPr>
        <p:spPr>
          <a:xfrm>
            <a:off x="4086917" y="2820690"/>
            <a:ext cx="2856932" cy="309563"/>
          </a:xfrm>
          <a:prstGeom prst="rect">
            <a:avLst/>
          </a:prstGeom>
          <a:noFill/>
          <a:ln/>
        </p:spPr>
        <p:txBody>
          <a:bodyPr wrap="none" lIns="0" tIns="0" rIns="0" bIns="0" rtlCol="0" anchor="t"/>
          <a:lstStyle/>
          <a:p>
            <a:pPr marL="0" indent="0" algn="r" rtl="1">
              <a:lnSpc>
                <a:spcPct val="104000"/>
              </a:lnSpc>
              <a:buNone/>
            </a:pPr>
            <a:r>
              <a:rPr lang="ar-SA" altLang="en-US" sz="1850" dirty="0">
                <a:solidFill>
                  <a:schemeClr val="bg1"/>
                </a:solidFill>
                <a:latin typeface="Noto Color Emoji" pitchFamily="34" charset="0"/>
                <a:ea typeface="Noto Color Emoji" pitchFamily="34" charset="-122"/>
                <a:cs typeface="Noto Color Emoji" pitchFamily="34" charset="-120"/>
              </a:rPr>
              <a:t>📋</a:t>
            </a:r>
            <a:r>
              <a:rPr lang="ar-SA" altLang="en-US" sz="1850" dirty="0">
                <a:solidFill>
                  <a:schemeClr val="bg1"/>
                </a:solidFill>
                <a:latin typeface="GE SS Two Light" pitchFamily="34" charset="0"/>
                <a:ea typeface="GE SS Two Light" pitchFamily="34" charset="-122"/>
                <a:cs typeface="GE SS Two Light" pitchFamily="34" charset="-120"/>
              </a:rPr>
              <a:t> التحدي / المشكلة</a:t>
            </a:r>
            <a:endParaRPr lang="ar-SA" sz="1850" dirty="0">
              <a:solidFill>
                <a:schemeClr val="bg1"/>
              </a:solidFill>
            </a:endParaRPr>
          </a:p>
        </p:txBody>
      </p:sp>
      <p:sp>
        <p:nvSpPr>
          <p:cNvPr id="13" name="Text 9"/>
          <p:cNvSpPr/>
          <p:nvPr/>
        </p:nvSpPr>
        <p:spPr>
          <a:xfrm>
            <a:off x="4086917" y="3422650"/>
            <a:ext cx="2586171" cy="779859"/>
          </a:xfrm>
          <a:prstGeom prst="rect">
            <a:avLst/>
          </a:prstGeom>
          <a:noFill/>
          <a:ln/>
        </p:spPr>
        <p:txBody>
          <a:bodyPr wrap="square" lIns="0" tIns="0" rIns="0" bIns="0" rtlCol="0" anchor="t">
            <a:normAutofit/>
          </a:bodyPr>
          <a:lstStyle/>
          <a:p>
            <a:pPr marL="0" indent="0" algn="r" rtl="1">
              <a:lnSpc>
                <a:spcPct val="120000"/>
              </a:lnSpc>
              <a:buNone/>
            </a:pPr>
            <a:r>
              <a:rPr lang="ar-SA" altLang="en-US" sz="1400" dirty="0">
                <a:solidFill>
                  <a:schemeClr val="bg1"/>
                </a:solidFill>
                <a:latin typeface="WinSoft Pro Medium" pitchFamily="34" charset="0"/>
                <a:ea typeface="WinSoft Pro Medium" pitchFamily="34" charset="-122"/>
                <a:cs typeface="WinSoft Pro Medium" pitchFamily="34" charset="-120"/>
              </a:rPr>
              <a:t>طلب الميسّر من المجموعة تنفيذ مهمة جماعية، لكن المشاركين اختلفوا حول المطلوب، وسألوا الأسئلة نفسها عدة مرات.</a:t>
            </a:r>
            <a:endParaRPr lang="ar-SA" sz="1400" dirty="0">
              <a:solidFill>
                <a:schemeClr val="bg1"/>
              </a:solidFill>
            </a:endParaRPr>
          </a:p>
        </p:txBody>
      </p:sp>
      <p:sp>
        <p:nvSpPr>
          <p:cNvPr id="14" name="Shape 10"/>
          <p:cNvSpPr/>
          <p:nvPr/>
        </p:nvSpPr>
        <p:spPr>
          <a:xfrm>
            <a:off x="6918450" y="3292673"/>
            <a:ext cx="25399" cy="1039812"/>
          </a:xfrm>
          <a:prstGeom prst="roundRect">
            <a:avLst>
              <a:gd name="adj" fmla="val 50001"/>
            </a:avLst>
          </a:prstGeom>
          <a:solidFill>
            <a:srgbClr val="75BAE6"/>
          </a:solidFill>
          <a:ln/>
        </p:spPr>
      </p:sp>
      <p:sp>
        <p:nvSpPr>
          <p:cNvPr id="15" name="Shape 11"/>
          <p:cNvSpPr/>
          <p:nvPr/>
        </p:nvSpPr>
        <p:spPr>
          <a:xfrm>
            <a:off x="631908" y="4888309"/>
            <a:ext cx="6355993" cy="1029791"/>
          </a:xfrm>
          <a:prstGeom prst="roundRect">
            <a:avLst>
              <a:gd name="adj" fmla="val 26299"/>
            </a:avLst>
          </a:prstGeom>
          <a:solidFill>
            <a:srgbClr val="00AEEF"/>
          </a:solidFill>
          <a:ln w="6350">
            <a:solidFill>
              <a:srgbClr val="0094D5"/>
            </a:solidFill>
            <a:prstDash val="solid"/>
          </a:ln>
        </p:spPr>
      </p:sp>
      <p:sp>
        <p:nvSpPr>
          <p:cNvPr id="16" name="Text 12"/>
          <p:cNvSpPr/>
          <p:nvPr/>
        </p:nvSpPr>
        <p:spPr>
          <a:xfrm>
            <a:off x="818733" y="5075138"/>
            <a:ext cx="5982344" cy="309563"/>
          </a:xfrm>
          <a:prstGeom prst="rect">
            <a:avLst/>
          </a:prstGeom>
          <a:noFill/>
          <a:ln/>
        </p:spPr>
        <p:txBody>
          <a:bodyPr wrap="none" lIns="0" tIns="0" rIns="0" bIns="0" rtlCol="0" anchor="t"/>
          <a:lstStyle/>
          <a:p>
            <a:pPr marL="0" indent="0" algn="r" rtl="1">
              <a:lnSpc>
                <a:spcPct val="104000"/>
              </a:lnSpc>
              <a:buNone/>
            </a:pPr>
            <a:r>
              <a:rPr lang="ar-SA" altLang="en-US" sz="1850" dirty="0">
                <a:solidFill>
                  <a:schemeClr val="bg1"/>
                </a:solidFill>
                <a:latin typeface="Noto Color Emoji" pitchFamily="34" charset="0"/>
                <a:ea typeface="Noto Color Emoji" pitchFamily="34" charset="-122"/>
                <a:cs typeface="Noto Color Emoji" pitchFamily="34" charset="-120"/>
              </a:rPr>
              <a:t>📌</a:t>
            </a:r>
            <a:r>
              <a:rPr lang="ar-SA" altLang="en-US" sz="1850" dirty="0">
                <a:solidFill>
                  <a:schemeClr val="bg1"/>
                </a:solidFill>
                <a:latin typeface="GE SS Two Light" pitchFamily="34" charset="0"/>
                <a:ea typeface="GE SS Two Light" pitchFamily="34" charset="-122"/>
                <a:cs typeface="GE SS Two Light" pitchFamily="34" charset="-120"/>
              </a:rPr>
              <a:t> نتاج النشاط</a:t>
            </a:r>
            <a:endParaRPr lang="ar-SA" sz="1850" dirty="0">
              <a:solidFill>
                <a:schemeClr val="bg1"/>
              </a:solidFill>
            </a:endParaRPr>
          </a:p>
        </p:txBody>
      </p:sp>
      <p:sp>
        <p:nvSpPr>
          <p:cNvPr id="17" name="Text 13"/>
          <p:cNvSpPr/>
          <p:nvPr/>
        </p:nvSpPr>
        <p:spPr>
          <a:xfrm>
            <a:off x="818733" y="5471319"/>
            <a:ext cx="5982344" cy="259953"/>
          </a:xfrm>
          <a:prstGeom prst="rect">
            <a:avLst/>
          </a:prstGeom>
          <a:noFill/>
          <a:ln/>
        </p:spPr>
        <p:txBody>
          <a:bodyPr wrap="none" lIns="0" tIns="0" rIns="0" bIns="0" rtlCol="0" anchor="t"/>
          <a:lstStyle/>
          <a:p>
            <a:pPr marL="0" indent="0" algn="r" rtl="1">
              <a:lnSpc>
                <a:spcPct val="120000"/>
              </a:lnSpc>
              <a:buNone/>
            </a:pPr>
            <a:r>
              <a:rPr lang="ar-SA" altLang="en-US" sz="1400" dirty="0">
                <a:solidFill>
                  <a:schemeClr val="bg1"/>
                </a:solidFill>
                <a:latin typeface="WinSoft Pro Medium" pitchFamily="34" charset="0"/>
                <a:ea typeface="WinSoft Pro Medium" pitchFamily="34" charset="-122"/>
                <a:cs typeface="WinSoft Pro Medium" pitchFamily="34" charset="-120"/>
              </a:rPr>
              <a:t>تعليمات مختصرة وواضحة لنشاط جماعي.</a:t>
            </a:r>
            <a:endParaRPr lang="ar-SA" sz="1400" dirty="0">
              <a:solidFill>
                <a:schemeClr val="bg1"/>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nvSpPr>
        <p:spPr>
          <a:xfrm>
            <a:off x="631908" y="122058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المعرفة الأساسية: التعليمات وتيسير الأنشطة</a:t>
            </a:r>
            <a:endParaRPr lang="ar-SA" sz="4650" dirty="0"/>
          </a:p>
        </p:txBody>
      </p:sp>
      <p:sp>
        <p:nvSpPr>
          <p:cNvPr id="3" name="Shape 1"/>
          <p:cNvSpPr/>
          <p:nvPr/>
        </p:nvSpPr>
        <p:spPr>
          <a:xfrm>
            <a:off x="631908" y="2414290"/>
            <a:ext cx="10927878" cy="2066627"/>
          </a:xfrm>
          <a:prstGeom prst="roundRect">
            <a:avLst>
              <a:gd name="adj" fmla="val 16381"/>
            </a:avLst>
          </a:prstGeom>
          <a:solidFill>
            <a:srgbClr val="00AEEF"/>
          </a:solidFill>
          <a:ln w="12700">
            <a:solidFill>
              <a:srgbClr val="0094D5"/>
            </a:solidFill>
            <a:prstDash val="solid"/>
          </a:ln>
        </p:spPr>
      </p:sp>
      <p:sp>
        <p:nvSpPr>
          <p:cNvPr id="4" name="Shape 2"/>
          <p:cNvSpPr/>
          <p:nvPr/>
        </p:nvSpPr>
        <p:spPr>
          <a:xfrm>
            <a:off x="7912993" y="2426990"/>
            <a:ext cx="3634093" cy="2041227"/>
          </a:xfrm>
          <a:custGeom>
            <a:avLst/>
            <a:gdLst/>
            <a:ahLst/>
            <a:cxnLst/>
            <a:rect l="l" t="t" r="r" b="b"/>
            <a:pathLst>
              <a:path w="3634093" h="2041227">
                <a:moveTo>
                  <a:pt x="282105" y="0"/>
                </a:moveTo>
                <a:lnTo>
                  <a:pt x="3634093" y="0"/>
                </a:lnTo>
                <a:lnTo>
                  <a:pt x="3634093" y="2041227"/>
                </a:lnTo>
                <a:lnTo>
                  <a:pt x="282105" y="2041227"/>
                </a:lnTo>
                <a:arcTo wR="282105" hR="282112" stAng="5400000" swAng="5400000"/>
                <a:lnTo>
                  <a:pt x="0" y="282112"/>
                </a:lnTo>
                <a:arcTo wR="282105" hR="282112" stAng="10800000" swAng="5400000"/>
                <a:close/>
              </a:path>
            </a:pathLst>
          </a:custGeom>
          <a:solidFill>
            <a:srgbClr val="00AEEF"/>
          </a:solidFill>
          <a:ln/>
        </p:spPr>
      </p:sp>
      <p:sp>
        <p:nvSpPr>
          <p:cNvPr id="5" name="Text 3"/>
          <p:cNvSpPr/>
          <p:nvPr/>
        </p:nvSpPr>
        <p:spPr>
          <a:xfrm>
            <a:off x="8138611" y="2652613"/>
            <a:ext cx="318285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مكونات التعليمات الجيدة</a:t>
            </a:r>
            <a:endParaRPr lang="ar-SA" sz="2300" dirty="0">
              <a:solidFill>
                <a:schemeClr val="bg1"/>
              </a:solidFill>
            </a:endParaRPr>
          </a:p>
        </p:txBody>
      </p:sp>
      <p:sp>
        <p:nvSpPr>
          <p:cNvPr id="6" name="Text 4"/>
          <p:cNvSpPr/>
          <p:nvPr/>
        </p:nvSpPr>
        <p:spPr>
          <a:xfrm>
            <a:off x="8138611" y="3159125"/>
            <a:ext cx="3182858"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المطلوب + طريقة العمل + الزمن + النتاج المتوقع + أي قيود أو أدوار ضرورية.</a:t>
            </a:r>
            <a:endParaRPr lang="ar-SA" sz="1750" dirty="0">
              <a:solidFill>
                <a:schemeClr val="bg1"/>
              </a:solidFill>
            </a:endParaRPr>
          </a:p>
        </p:txBody>
      </p:sp>
      <p:sp>
        <p:nvSpPr>
          <p:cNvPr id="7" name="Shape 5"/>
          <p:cNvSpPr/>
          <p:nvPr/>
        </p:nvSpPr>
        <p:spPr>
          <a:xfrm>
            <a:off x="4278801" y="2426990"/>
            <a:ext cx="3634193" cy="2041227"/>
          </a:xfrm>
          <a:prstGeom prst="rect">
            <a:avLst/>
          </a:prstGeom>
          <a:solidFill>
            <a:srgbClr val="00AEEF"/>
          </a:solidFill>
          <a:ln/>
        </p:spPr>
      </p:sp>
      <p:sp>
        <p:nvSpPr>
          <p:cNvPr id="8" name="Shape 6"/>
          <p:cNvSpPr/>
          <p:nvPr/>
        </p:nvSpPr>
        <p:spPr>
          <a:xfrm>
            <a:off x="4278801" y="2426990"/>
            <a:ext cx="25399" cy="2041227"/>
          </a:xfrm>
          <a:prstGeom prst="roundRect">
            <a:avLst>
              <a:gd name="adj" fmla="val 50001"/>
            </a:avLst>
          </a:prstGeom>
          <a:solidFill>
            <a:srgbClr val="0094D5"/>
          </a:solidFill>
          <a:ln/>
        </p:spPr>
      </p:sp>
      <p:sp>
        <p:nvSpPr>
          <p:cNvPr id="9" name="Text 7"/>
          <p:cNvSpPr/>
          <p:nvPr/>
        </p:nvSpPr>
        <p:spPr>
          <a:xfrm>
            <a:off x="4504419" y="2652613"/>
            <a:ext cx="3182957"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التحقق من الفهم</a:t>
            </a:r>
            <a:endParaRPr lang="ar-SA" sz="2300" dirty="0">
              <a:solidFill>
                <a:schemeClr val="bg1"/>
              </a:solidFill>
            </a:endParaRPr>
          </a:p>
        </p:txBody>
      </p:sp>
      <p:sp>
        <p:nvSpPr>
          <p:cNvPr id="10" name="Text 8"/>
          <p:cNvSpPr/>
          <p:nvPr/>
        </p:nvSpPr>
        <p:spPr>
          <a:xfrm>
            <a:off x="4504419" y="3159125"/>
            <a:ext cx="3182957"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تُعطى التعليمات بلغة واضحة ومجزأة، ويُتحقق من الفهم قبل بدء النشاط.</a:t>
            </a:r>
            <a:endParaRPr lang="ar-SA" sz="1750" dirty="0">
              <a:solidFill>
                <a:schemeClr val="bg1"/>
              </a:solidFill>
            </a:endParaRPr>
          </a:p>
        </p:txBody>
      </p:sp>
      <p:sp>
        <p:nvSpPr>
          <p:cNvPr id="11" name="Shape 9"/>
          <p:cNvSpPr/>
          <p:nvPr/>
        </p:nvSpPr>
        <p:spPr>
          <a:xfrm>
            <a:off x="644608" y="2426990"/>
            <a:ext cx="3634193" cy="2041227"/>
          </a:xfrm>
          <a:custGeom>
            <a:avLst/>
            <a:gdLst/>
            <a:ahLst/>
            <a:cxnLst/>
            <a:rect l="l" t="t" r="r" b="b"/>
            <a:pathLst>
              <a:path w="3634193" h="2041227">
                <a:moveTo>
                  <a:pt x="0" y="0"/>
                </a:moveTo>
                <a:lnTo>
                  <a:pt x="3352088" y="0"/>
                </a:lnTo>
                <a:arcTo wR="282105" hR="282112" stAng="16200000" swAng="5400000"/>
                <a:lnTo>
                  <a:pt x="3634193" y="1759115"/>
                </a:lnTo>
                <a:arcTo wR="282105" hR="282112" stAng="0" swAng="5400000"/>
                <a:lnTo>
                  <a:pt x="0" y="2041227"/>
                </a:lnTo>
                <a:lnTo>
                  <a:pt x="0" y="0"/>
                </a:lnTo>
                <a:close/>
              </a:path>
            </a:pathLst>
          </a:custGeom>
          <a:solidFill>
            <a:srgbClr val="00AEEF"/>
          </a:solidFill>
          <a:ln/>
        </p:spPr>
      </p:sp>
      <p:sp>
        <p:nvSpPr>
          <p:cNvPr id="12" name="Shape 10"/>
          <p:cNvSpPr/>
          <p:nvPr/>
        </p:nvSpPr>
        <p:spPr>
          <a:xfrm>
            <a:off x="644608" y="2426990"/>
            <a:ext cx="25399" cy="2041227"/>
          </a:xfrm>
          <a:prstGeom prst="roundRect">
            <a:avLst>
              <a:gd name="adj" fmla="val 50001"/>
            </a:avLst>
          </a:prstGeom>
          <a:solidFill>
            <a:srgbClr val="0094D5"/>
          </a:solidFill>
          <a:ln/>
        </p:spPr>
      </p:sp>
      <p:sp>
        <p:nvSpPr>
          <p:cNvPr id="13" name="Text 11"/>
          <p:cNvSpPr/>
          <p:nvPr/>
        </p:nvSpPr>
        <p:spPr>
          <a:xfrm>
            <a:off x="870226" y="2652613"/>
            <a:ext cx="3182957"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الدعم أثناء النشاط</a:t>
            </a:r>
            <a:endParaRPr lang="ar-SA" sz="2300" dirty="0">
              <a:solidFill>
                <a:schemeClr val="bg1"/>
              </a:solidFill>
            </a:endParaRPr>
          </a:p>
        </p:txBody>
      </p:sp>
      <p:sp>
        <p:nvSpPr>
          <p:cNvPr id="14" name="Text 12"/>
          <p:cNvSpPr/>
          <p:nvPr/>
        </p:nvSpPr>
        <p:spPr>
          <a:xfrm>
            <a:off x="870226" y="3159125"/>
            <a:ext cx="3182957" cy="1083469"/>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ينتقل الميسّر بين المجموعات للملاحظة والدعم دون أن يسحب المهمة من المتعلمين.</a:t>
            </a:r>
            <a:endParaRPr lang="ar-SA" sz="1750" dirty="0">
              <a:solidFill>
                <a:schemeClr val="bg1"/>
              </a:solidFill>
            </a:endParaRPr>
          </a:p>
        </p:txBody>
      </p:sp>
      <p:sp>
        <p:nvSpPr>
          <p:cNvPr id="15" name="Shape 13"/>
          <p:cNvSpPr/>
          <p:nvPr/>
        </p:nvSpPr>
        <p:spPr>
          <a:xfrm>
            <a:off x="631908" y="4734818"/>
            <a:ext cx="10927878" cy="902593"/>
          </a:xfrm>
          <a:prstGeom prst="roundRect">
            <a:avLst>
              <a:gd name="adj" fmla="val 37506"/>
            </a:avLst>
          </a:prstGeom>
          <a:solidFill>
            <a:srgbClr val="D4E9F7"/>
          </a:solidFill>
          <a:ln/>
        </p:spPr>
      </p:sp>
      <p:pic>
        <p:nvPicPr>
          <p:cNvPr id="16" name="Image 0" descr="preencoded.png"/>
          <p:cNvPicPr>
            <a:picLocks noChangeAspect="1"/>
          </p:cNvPicPr>
          <p:nvPr/>
        </p:nvPicPr>
        <p:blipFill>
          <a:blip r:embed="rId3"/>
          <a:stretch>
            <a:fillRect/>
          </a:stretch>
        </p:blipFill>
        <p:spPr>
          <a:xfrm>
            <a:off x="857526" y="5060652"/>
            <a:ext cx="282072" cy="225623"/>
          </a:xfrm>
          <a:prstGeom prst="rect">
            <a:avLst/>
          </a:prstGeom>
        </p:spPr>
      </p:pic>
      <p:sp>
        <p:nvSpPr>
          <p:cNvPr id="17" name="Text 14"/>
          <p:cNvSpPr/>
          <p:nvPr/>
        </p:nvSpPr>
        <p:spPr>
          <a:xfrm>
            <a:off x="755631" y="5016798"/>
            <a:ext cx="1057853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يجب أن يكون التدخل متناسبًا مع حاجة المجموعة وأن يحافظ على مسؤولية المتعلمين عن إنجاز المهمة.</a:t>
            </a:r>
            <a:endParaRPr lang="ar-SA" sz="175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5105" y="807641"/>
            <a:ext cx="3494992" cy="5242719"/>
          </a:xfrm>
          <a:prstGeom prst="rect">
            <a:avLst/>
          </a:prstGeom>
        </p:spPr>
      </p:pic>
      <p:sp>
        <p:nvSpPr>
          <p:cNvPr id="4" name="Shape 0"/>
          <p:cNvSpPr/>
          <p:nvPr/>
        </p:nvSpPr>
        <p:spPr>
          <a:xfrm>
            <a:off x="6263126" y="694234"/>
            <a:ext cx="724775" cy="308670"/>
          </a:xfrm>
          <a:prstGeom prst="roundRect">
            <a:avLst>
              <a:gd name="adj" fmla="val 49999"/>
            </a:avLst>
          </a:prstGeom>
          <a:noFill/>
          <a:ln w="6350">
            <a:solidFill>
              <a:srgbClr val="75BAE6"/>
            </a:solidFill>
            <a:prstDash val="solid"/>
          </a:ln>
        </p:spPr>
      </p:sp>
      <p:sp>
        <p:nvSpPr>
          <p:cNvPr id="5" name="Text 1"/>
          <p:cNvSpPr/>
          <p:nvPr/>
        </p:nvSpPr>
        <p:spPr>
          <a:xfrm>
            <a:off x="5775379" y="755154"/>
            <a:ext cx="1090684"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75BAE6"/>
                </a:solidFill>
                <a:latin typeface="WinSoft Pro Medium" pitchFamily="34" charset="0"/>
                <a:ea typeface="WinSoft Pro Medium" pitchFamily="34" charset="-122"/>
                <a:cs typeface="WinSoft Pro Medium" pitchFamily="34" charset="-120"/>
              </a:rPr>
              <a:t>نشاط 10</a:t>
            </a:r>
            <a:endParaRPr lang="ar-SA" sz="1250" dirty="0"/>
          </a:p>
        </p:txBody>
      </p:sp>
      <p:sp>
        <p:nvSpPr>
          <p:cNvPr id="6" name="Shape 2"/>
          <p:cNvSpPr/>
          <p:nvPr/>
        </p:nvSpPr>
        <p:spPr>
          <a:xfrm>
            <a:off x="4919043" y="694234"/>
            <a:ext cx="1242585" cy="308670"/>
          </a:xfrm>
          <a:prstGeom prst="roundRect">
            <a:avLst>
              <a:gd name="adj" fmla="val 49999"/>
            </a:avLst>
          </a:prstGeom>
          <a:solidFill>
            <a:srgbClr val="D4E9F7"/>
          </a:solidFill>
          <a:ln/>
        </p:spPr>
      </p:sp>
      <p:sp>
        <p:nvSpPr>
          <p:cNvPr id="7" name="Text 3"/>
          <p:cNvSpPr/>
          <p:nvPr/>
        </p:nvSpPr>
        <p:spPr>
          <a:xfrm>
            <a:off x="4431296" y="755154"/>
            <a:ext cx="1608494"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الزمن: 20–30 دقيقة</a:t>
            </a:r>
            <a:endParaRPr lang="ar-SA" sz="1250" dirty="0"/>
          </a:p>
        </p:txBody>
      </p:sp>
      <p:sp>
        <p:nvSpPr>
          <p:cNvPr id="8" name="Text 4"/>
          <p:cNvSpPr/>
          <p:nvPr/>
        </p:nvSpPr>
        <p:spPr>
          <a:xfrm>
            <a:off x="631908" y="1075928"/>
            <a:ext cx="6355993"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ماذا تعلمنا من التجربة؟</a:t>
            </a:r>
            <a:endParaRPr lang="ar-SA" sz="4200" dirty="0"/>
          </a:p>
        </p:txBody>
      </p:sp>
      <p:sp>
        <p:nvSpPr>
          <p:cNvPr id="9" name="Text 5"/>
          <p:cNvSpPr/>
          <p:nvPr/>
        </p:nvSpPr>
        <p:spPr>
          <a:xfrm>
            <a:off x="631908" y="2200870"/>
            <a:ext cx="2930253" cy="3467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Noto Color Emoji" pitchFamily="34" charset="0"/>
                <a:ea typeface="Noto Color Emoji" pitchFamily="34" charset="-122"/>
                <a:cs typeface="Noto Color Emoji" pitchFamily="34" charset="-120"/>
              </a:rPr>
              <a:t>🎯</a:t>
            </a:r>
            <a:r>
              <a:rPr lang="ar-SA" altLang="en-US" sz="2100" dirty="0">
                <a:solidFill>
                  <a:srgbClr val="2E3C4E"/>
                </a:solidFill>
                <a:latin typeface="GE SS Two Light" pitchFamily="34" charset="0"/>
                <a:ea typeface="GE SS Two Light" pitchFamily="34" charset="-122"/>
                <a:cs typeface="GE SS Two Light" pitchFamily="34" charset="-120"/>
              </a:rPr>
              <a:t> المطلوب</a:t>
            </a:r>
            <a:endParaRPr lang="ar-SA" sz="2100" dirty="0"/>
          </a:p>
        </p:txBody>
      </p:sp>
      <p:sp>
        <p:nvSpPr>
          <p:cNvPr id="10" name="Text 6"/>
          <p:cNvSpPr/>
          <p:nvPr/>
        </p:nvSpPr>
        <p:spPr>
          <a:xfrm>
            <a:off x="631908" y="2730401"/>
            <a:ext cx="2930253" cy="1979811"/>
          </a:xfrm>
          <a:prstGeom prst="rect">
            <a:avLst/>
          </a:prstGeom>
          <a:noFill/>
          <a:ln/>
        </p:spPr>
        <p:txBody>
          <a:bodyPr wrap="square" lIns="0" tIns="0" rIns="0" bIns="0" rtlCol="0" anchor="t">
            <a:normAutofit/>
          </a:bodyPr>
          <a:lstStyle/>
          <a:p>
            <a:pPr marL="314960" indent="-314960" algn="r" rtl="1">
              <a:lnSpc>
                <a:spcPct val="127000"/>
              </a:lnSpc>
              <a:buSzPct val="100000"/>
              <a:buFont typeface="+mj-lt"/>
              <a:buAutoNum type="arabicPeriod"/>
            </a:pPr>
            <a:r>
              <a:rPr lang="ar-SA" altLang="en-US" sz="1550" dirty="0">
                <a:solidFill>
                  <a:srgbClr val="384653"/>
                </a:solidFill>
                <a:latin typeface="WinSoft Pro Medium" pitchFamily="34" charset="0"/>
                <a:ea typeface="WinSoft Pro Medium" pitchFamily="34" charset="-122"/>
                <a:cs typeface="WinSoft Pro Medium" pitchFamily="34" charset="-120"/>
              </a:rPr>
              <a:t>صمم أسئلة تساعد المشاركين على وصف ما حدث.</a:t>
            </a:r>
            <a:endParaRPr lang="ar-SA" sz="1550" dirty="0"/>
          </a:p>
          <a:p>
            <a:pPr marL="314960" indent="-314960" algn="r" rtl="1">
              <a:lnSpc>
                <a:spcPct val="127000"/>
              </a:lnSpc>
              <a:buSzPct val="100000"/>
              <a:buFont typeface="+mj-lt"/>
              <a:buAutoNum type="arabicPeriod" startAt="2"/>
            </a:pPr>
            <a:r>
              <a:rPr lang="ar-SA" altLang="en-US" sz="1550" dirty="0">
                <a:solidFill>
                  <a:srgbClr val="384653"/>
                </a:solidFill>
                <a:latin typeface="WinSoft Pro Medium" pitchFamily="34" charset="0"/>
                <a:ea typeface="WinSoft Pro Medium" pitchFamily="34" charset="-122"/>
                <a:cs typeface="WinSoft Pro Medium" pitchFamily="34" charset="-120"/>
              </a:rPr>
              <a:t>أضف أسئلة تساعدهم على تفسير أسباب النجاح أو التعثر.</a:t>
            </a:r>
            <a:endParaRPr lang="ar-SA" sz="1550" dirty="0"/>
          </a:p>
          <a:p>
            <a:pPr marL="314960" indent="-314960" algn="r" rtl="1">
              <a:lnSpc>
                <a:spcPct val="127000"/>
              </a:lnSpc>
              <a:buSzPct val="100000"/>
              <a:buFont typeface="+mj-lt"/>
              <a:buAutoNum type="arabicPeriod" startAt="3"/>
            </a:pPr>
            <a:r>
              <a:rPr lang="ar-SA" altLang="en-US" sz="1550" dirty="0">
                <a:solidFill>
                  <a:srgbClr val="384653"/>
                </a:solidFill>
                <a:latin typeface="WinSoft Pro Medium" pitchFamily="34" charset="0"/>
                <a:ea typeface="WinSoft Pro Medium" pitchFamily="34" charset="-122"/>
                <a:cs typeface="WinSoft Pro Medium" pitchFamily="34" charset="-120"/>
              </a:rPr>
              <a:t>صغ سؤالًا يربط التعلم بموقف في بيئة العمل.</a:t>
            </a:r>
            <a:endParaRPr lang="ar-SA" sz="1550" dirty="0"/>
          </a:p>
        </p:txBody>
      </p:sp>
      <p:sp>
        <p:nvSpPr>
          <p:cNvPr id="11" name="Shape 7"/>
          <p:cNvSpPr/>
          <p:nvPr/>
        </p:nvSpPr>
        <p:spPr>
          <a:xfrm>
            <a:off x="3917753" y="2018109"/>
            <a:ext cx="3222743" cy="2755999"/>
          </a:xfrm>
          <a:prstGeom prst="roundRect">
            <a:avLst>
              <a:gd name="adj" fmla="val 17688"/>
            </a:avLst>
          </a:prstGeom>
          <a:solidFill>
            <a:srgbClr val="75BAE6"/>
          </a:solidFill>
          <a:ln/>
        </p:spPr>
      </p:sp>
      <p:sp>
        <p:nvSpPr>
          <p:cNvPr id="12" name="Text 8"/>
          <p:cNvSpPr/>
          <p:nvPr/>
        </p:nvSpPr>
        <p:spPr>
          <a:xfrm>
            <a:off x="4120848" y="2200870"/>
            <a:ext cx="2816551" cy="3467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Noto Color Emoji" pitchFamily="34" charset="0"/>
                <a:ea typeface="Noto Color Emoji" pitchFamily="34" charset="-122"/>
                <a:cs typeface="Noto Color Emoji" pitchFamily="34" charset="-120"/>
              </a:rPr>
              <a:t>📋</a:t>
            </a:r>
            <a:r>
              <a:rPr lang="ar-SA" altLang="en-US" sz="2100" dirty="0">
                <a:solidFill>
                  <a:schemeClr val="bg1"/>
                </a:solidFill>
                <a:latin typeface="GE SS Two Light" pitchFamily="34" charset="0"/>
                <a:ea typeface="GE SS Two Light" pitchFamily="34" charset="-122"/>
                <a:cs typeface="GE SS Two Light" pitchFamily="34" charset="-120"/>
              </a:rPr>
              <a:t> التحدي / المشكلة</a:t>
            </a:r>
            <a:endParaRPr lang="ar-SA" sz="2100" dirty="0">
              <a:solidFill>
                <a:schemeClr val="bg1"/>
              </a:solidFill>
            </a:endParaRPr>
          </a:p>
        </p:txBody>
      </p:sp>
      <p:sp>
        <p:nvSpPr>
          <p:cNvPr id="13" name="Text 9"/>
          <p:cNvSpPr/>
          <p:nvPr/>
        </p:nvSpPr>
        <p:spPr>
          <a:xfrm>
            <a:off x="4120848" y="2917726"/>
            <a:ext cx="2511957" cy="92600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نفذت مجموعة نشاطًا عمليًا، ثم انتقل الميسّر مباشرة إلى النشاط التالي دون مناقشة ما حدث.</a:t>
            </a:r>
            <a:endParaRPr lang="ar-SA" sz="1550" dirty="0">
              <a:solidFill>
                <a:schemeClr val="bg1"/>
              </a:solidFill>
            </a:endParaRPr>
          </a:p>
        </p:txBody>
      </p:sp>
      <p:sp>
        <p:nvSpPr>
          <p:cNvPr id="14" name="Shape 10"/>
          <p:cNvSpPr/>
          <p:nvPr/>
        </p:nvSpPr>
        <p:spPr>
          <a:xfrm>
            <a:off x="6912001" y="2753221"/>
            <a:ext cx="25399" cy="1255018"/>
          </a:xfrm>
          <a:prstGeom prst="roundRect">
            <a:avLst>
              <a:gd name="adj" fmla="val 50001"/>
            </a:avLst>
          </a:prstGeom>
          <a:solidFill>
            <a:srgbClr val="75BAE6"/>
          </a:solidFill>
          <a:ln/>
        </p:spPr>
      </p:sp>
      <p:sp>
        <p:nvSpPr>
          <p:cNvPr id="15" name="Shape 11"/>
          <p:cNvSpPr/>
          <p:nvPr/>
        </p:nvSpPr>
        <p:spPr>
          <a:xfrm>
            <a:off x="631908" y="4979690"/>
            <a:ext cx="6355993" cy="1183977"/>
          </a:xfrm>
          <a:prstGeom prst="roundRect">
            <a:avLst>
              <a:gd name="adj" fmla="val 25733"/>
            </a:avLst>
          </a:prstGeom>
          <a:solidFill>
            <a:srgbClr val="00AEEF"/>
          </a:solidFill>
          <a:ln w="6350">
            <a:solidFill>
              <a:srgbClr val="0094D5"/>
            </a:solidFill>
            <a:prstDash val="solid"/>
          </a:ln>
        </p:spPr>
      </p:sp>
      <p:sp>
        <p:nvSpPr>
          <p:cNvPr id="16" name="Text 12"/>
          <p:cNvSpPr/>
          <p:nvPr/>
        </p:nvSpPr>
        <p:spPr>
          <a:xfrm>
            <a:off x="841354" y="5189141"/>
            <a:ext cx="5937101" cy="3467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Noto Color Emoji" pitchFamily="34" charset="0"/>
                <a:ea typeface="Noto Color Emoji" pitchFamily="34" charset="-122"/>
                <a:cs typeface="Noto Color Emoji" pitchFamily="34" charset="-120"/>
              </a:rPr>
              <a:t>📌</a:t>
            </a:r>
            <a:r>
              <a:rPr lang="ar-SA" altLang="en-US" sz="2100" dirty="0">
                <a:solidFill>
                  <a:schemeClr val="bg1"/>
                </a:solidFill>
                <a:latin typeface="GE SS Two Light" pitchFamily="34" charset="0"/>
                <a:ea typeface="GE SS Two Light" pitchFamily="34" charset="-122"/>
                <a:cs typeface="GE SS Two Light" pitchFamily="34" charset="-120"/>
              </a:rPr>
              <a:t> نتاج النشاط</a:t>
            </a:r>
            <a:endParaRPr lang="ar-SA" sz="2100" dirty="0">
              <a:solidFill>
                <a:schemeClr val="bg1"/>
              </a:solidFill>
            </a:endParaRPr>
          </a:p>
        </p:txBody>
      </p:sp>
      <p:sp>
        <p:nvSpPr>
          <p:cNvPr id="17" name="Text 13"/>
          <p:cNvSpPr/>
          <p:nvPr/>
        </p:nvSpPr>
        <p:spPr>
          <a:xfrm>
            <a:off x="841354" y="5645547"/>
            <a:ext cx="593710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تسلسل مختصر لاستخلاص التعلم من الخبرة.</a:t>
            </a:r>
            <a:endParaRPr lang="ar-SA" sz="1550" dirty="0">
              <a:solidFill>
                <a:schemeClr val="bg1"/>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p:nvPr/>
        </p:nvSpPr>
        <p:spPr>
          <a:xfrm>
            <a:off x="631908" y="723305"/>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المعرفة الأساسية: التأمل واستخلاص التعلم</a:t>
            </a:r>
            <a:endParaRPr lang="ar-SA" sz="3500" dirty="0"/>
          </a:p>
        </p:txBody>
      </p:sp>
      <p:pic>
        <p:nvPicPr>
          <p:cNvPr id="3" name="Image 0" descr="preencoded.png"/>
          <p:cNvPicPr>
            <a:picLocks noChangeAspect="1"/>
          </p:cNvPicPr>
          <p:nvPr/>
        </p:nvPicPr>
        <p:blipFill>
          <a:blip r:embed="rId3"/>
          <a:stretch>
            <a:fillRect/>
          </a:stretch>
        </p:blipFill>
        <p:spPr>
          <a:xfrm>
            <a:off x="2140889" y="1533922"/>
            <a:ext cx="7909918" cy="3866455"/>
          </a:xfrm>
          <a:prstGeom prst="rect">
            <a:avLst/>
          </a:prstGeom>
        </p:spPr>
      </p:pic>
      <p:sp>
        <p:nvSpPr>
          <p:cNvPr id="4" name="Text 1"/>
          <p:cNvSpPr/>
          <p:nvPr/>
        </p:nvSpPr>
        <p:spPr>
          <a:xfrm>
            <a:off x="7278859" y="2878464"/>
            <a:ext cx="1940961" cy="242674"/>
          </a:xfrm>
          <a:prstGeom prst="rect">
            <a:avLst/>
          </a:prstGeom>
          <a:noFill/>
          <a:ln/>
        </p:spPr>
        <p:txBody>
          <a:bodyPr wrap="none" lIns="0" tIns="0" rIns="0" bIns="0" rtlCol="0" anchor="t"/>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ماذا حدث؟</a:t>
            </a:r>
            <a:endParaRPr lang="ar-SA" sz="1500" dirty="0"/>
          </a:p>
        </p:txBody>
      </p:sp>
      <p:sp>
        <p:nvSpPr>
          <p:cNvPr id="5" name="Text 2"/>
          <p:cNvSpPr/>
          <p:nvPr/>
        </p:nvSpPr>
        <p:spPr>
          <a:xfrm>
            <a:off x="3868250" y="1972940"/>
            <a:ext cx="1940961" cy="242674"/>
          </a:xfrm>
          <a:prstGeom prst="rect">
            <a:avLst/>
          </a:prstGeom>
          <a:noFill/>
          <a:ln/>
        </p:spPr>
        <p:txBody>
          <a:bodyPr wrap="none" lIns="0" tIns="0" rIns="0" bIns="0" rtlCol="0" anchor="t"/>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لماذا حدث؟</a:t>
            </a:r>
            <a:endParaRPr lang="ar-SA" sz="1500" dirty="0"/>
          </a:p>
        </p:txBody>
      </p:sp>
      <p:sp>
        <p:nvSpPr>
          <p:cNvPr id="6" name="Text 3"/>
          <p:cNvSpPr/>
          <p:nvPr/>
        </p:nvSpPr>
        <p:spPr>
          <a:xfrm>
            <a:off x="2897769" y="3792420"/>
            <a:ext cx="1940961" cy="242674"/>
          </a:xfrm>
          <a:prstGeom prst="rect">
            <a:avLst/>
          </a:prstGeom>
          <a:noFill/>
          <a:ln/>
        </p:spPr>
        <p:txBody>
          <a:bodyPr wrap="none" lIns="0" tIns="0" rIns="0" bIns="0" rtlCol="0" anchor="t"/>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ماذا تعلمنا؟</a:t>
            </a:r>
            <a:endParaRPr lang="ar-SA" sz="1500" dirty="0"/>
          </a:p>
        </p:txBody>
      </p:sp>
      <p:sp>
        <p:nvSpPr>
          <p:cNvPr id="7" name="Text 4"/>
          <p:cNvSpPr/>
          <p:nvPr/>
        </p:nvSpPr>
        <p:spPr>
          <a:xfrm>
            <a:off x="6308379" y="4708354"/>
            <a:ext cx="1940961" cy="242674"/>
          </a:xfrm>
          <a:prstGeom prst="rect">
            <a:avLst/>
          </a:prstGeom>
          <a:noFill/>
          <a:ln/>
        </p:spPr>
        <p:txBody>
          <a:bodyPr wrap="none" lIns="0" tIns="0" rIns="0" bIns="0" rtlCol="0" anchor="t"/>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كيف نستخدمه؟</a:t>
            </a:r>
            <a:endParaRPr lang="ar-SA" sz="15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5221" y="5524103"/>
            <a:ext cx="5403616" cy="629543"/>
          </a:xfrm>
          <a:prstGeom prst="rect">
            <a:avLst/>
          </a:prstGeom>
        </p:spPr>
      </p:pic>
      <p:sp>
        <p:nvSpPr>
          <p:cNvPr id="9" name="Text 5"/>
          <p:cNvSpPr/>
          <p:nvPr/>
        </p:nvSpPr>
        <p:spPr>
          <a:xfrm>
            <a:off x="6175221" y="5543153"/>
            <a:ext cx="5177204"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النشاط وحده لا يضمن التعلم</a:t>
            </a:r>
            <a:endParaRPr lang="ar-SA" sz="1750" dirty="0"/>
          </a:p>
        </p:txBody>
      </p:sp>
      <p:sp>
        <p:nvSpPr>
          <p:cNvPr id="10" name="Text 6"/>
          <p:cNvSpPr/>
          <p:nvPr/>
        </p:nvSpPr>
        <p:spPr>
          <a:xfrm>
            <a:off x="6175221" y="5897662"/>
            <a:ext cx="5177204"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يحتاج الميسّر إلى مساعدة المشاركين على معالجة الخبرة واستخلاص الدروس منها.</a:t>
            </a:r>
            <a:endParaRPr lang="ar-SA" sz="1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5524103"/>
            <a:ext cx="5403715" cy="629543"/>
          </a:xfrm>
          <a:prstGeom prst="rect">
            <a:avLst/>
          </a:prstGeom>
        </p:spPr>
      </p:pic>
      <p:sp>
        <p:nvSpPr>
          <p:cNvPr id="12" name="Text 7"/>
          <p:cNvSpPr/>
          <p:nvPr/>
        </p:nvSpPr>
        <p:spPr>
          <a:xfrm>
            <a:off x="631908" y="5543153"/>
            <a:ext cx="5177303"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ربط التعلم بالعمل</a:t>
            </a:r>
            <a:endParaRPr lang="ar-SA" sz="1750" dirty="0"/>
          </a:p>
        </p:txBody>
      </p:sp>
      <p:sp>
        <p:nvSpPr>
          <p:cNvPr id="13" name="Text 8"/>
          <p:cNvSpPr/>
          <p:nvPr/>
        </p:nvSpPr>
        <p:spPr>
          <a:xfrm>
            <a:off x="631908" y="5897662"/>
            <a:ext cx="5177303"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يساعد النقاش بعد النشاط على تحويل الخبرة إلى معرفة قابلة للنقل إلى مواقف أخرى.</a:t>
            </a:r>
            <a:endParaRPr lang="ar-SA" sz="13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785045"/>
            <a:ext cx="6355993" cy="2227064"/>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الجزء السادس: قراءة المجموعة والتكيف أثناء الجلسة</a:t>
            </a:r>
            <a:endParaRPr lang="ar-SA" sz="4650" dirty="0"/>
          </a:p>
        </p:txBody>
      </p:sp>
      <p:sp>
        <p:nvSpPr>
          <p:cNvPr id="5" name="Text 1"/>
          <p:cNvSpPr/>
          <p:nvPr/>
        </p:nvSpPr>
        <p:spPr>
          <a:xfrm>
            <a:off x="631908" y="4350643"/>
            <a:ext cx="6355993"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قراءة المجموعة هي قدرة الميسّر على ملاحظة ما يحدث فعليًا أثناء الجلسة والتكيف مع احتياجات المتعلمين ومستوى تفاعلهم.</a:t>
            </a:r>
            <a:endParaRPr lang="ar-SA" sz="175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1633" y="800795"/>
            <a:ext cx="3504120" cy="5256312"/>
          </a:xfrm>
          <a:prstGeom prst="rect">
            <a:avLst/>
          </a:prstGeom>
        </p:spPr>
      </p:pic>
      <p:sp>
        <p:nvSpPr>
          <p:cNvPr id="4" name="Shape 0"/>
          <p:cNvSpPr/>
          <p:nvPr/>
        </p:nvSpPr>
        <p:spPr>
          <a:xfrm>
            <a:off x="6303309" y="1024830"/>
            <a:ext cx="684592" cy="291604"/>
          </a:xfrm>
          <a:prstGeom prst="roundRect">
            <a:avLst>
              <a:gd name="adj" fmla="val 49999"/>
            </a:avLst>
          </a:prstGeom>
          <a:noFill/>
          <a:ln w="6350">
            <a:solidFill>
              <a:srgbClr val="75BAE6"/>
            </a:solidFill>
            <a:prstDash val="solid"/>
          </a:ln>
        </p:spPr>
      </p:sp>
      <p:sp>
        <p:nvSpPr>
          <p:cNvPr id="5" name="Text 1"/>
          <p:cNvSpPr/>
          <p:nvPr/>
        </p:nvSpPr>
        <p:spPr>
          <a:xfrm>
            <a:off x="5808815" y="1082377"/>
            <a:ext cx="1063995"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75BAE6"/>
                </a:solidFill>
                <a:latin typeface="WinSoft Pro Medium" pitchFamily="34" charset="0"/>
                <a:ea typeface="WinSoft Pro Medium" pitchFamily="34" charset="-122"/>
                <a:cs typeface="WinSoft Pro Medium" pitchFamily="34" charset="-120"/>
              </a:rPr>
              <a:t>نشاط 11</a:t>
            </a:r>
            <a:endParaRPr lang="ar-SA" sz="1200" dirty="0"/>
          </a:p>
        </p:txBody>
      </p:sp>
      <p:sp>
        <p:nvSpPr>
          <p:cNvPr id="6" name="Shape 2"/>
          <p:cNvSpPr/>
          <p:nvPr/>
        </p:nvSpPr>
        <p:spPr>
          <a:xfrm>
            <a:off x="5033837" y="1024830"/>
            <a:ext cx="1173629" cy="291604"/>
          </a:xfrm>
          <a:prstGeom prst="roundRect">
            <a:avLst>
              <a:gd name="adj" fmla="val 49999"/>
            </a:avLst>
          </a:prstGeom>
          <a:solidFill>
            <a:srgbClr val="D4E9F7"/>
          </a:solidFill>
          <a:ln/>
        </p:spPr>
      </p:sp>
      <p:sp>
        <p:nvSpPr>
          <p:cNvPr id="7" name="Text 3"/>
          <p:cNvSpPr/>
          <p:nvPr/>
        </p:nvSpPr>
        <p:spPr>
          <a:xfrm>
            <a:off x="4539343" y="1082377"/>
            <a:ext cx="1553032"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الزمن: 20–30 دقيقة</a:t>
            </a:r>
            <a:endParaRPr lang="ar-SA" sz="1200" dirty="0"/>
          </a:p>
        </p:txBody>
      </p:sp>
      <p:sp>
        <p:nvSpPr>
          <p:cNvPr id="8" name="Text 4"/>
          <p:cNvSpPr/>
          <p:nvPr/>
        </p:nvSpPr>
        <p:spPr>
          <a:xfrm>
            <a:off x="631908" y="1381621"/>
            <a:ext cx="6355993"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الجلسة لا تسير كما خُطط لها</a:t>
            </a:r>
            <a:endParaRPr lang="ar-SA" sz="3950" dirty="0"/>
          </a:p>
        </p:txBody>
      </p:sp>
      <p:sp>
        <p:nvSpPr>
          <p:cNvPr id="9" name="Text 5"/>
          <p:cNvSpPr/>
          <p:nvPr/>
        </p:nvSpPr>
        <p:spPr>
          <a:xfrm>
            <a:off x="631908" y="2420243"/>
            <a:ext cx="2944044" cy="3282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000000"/>
                </a:solidFill>
                <a:latin typeface="Noto Color Emoji" pitchFamily="34" charset="0"/>
                <a:ea typeface="Noto Color Emoji" pitchFamily="34" charset="-122"/>
                <a:cs typeface="Noto Color Emoji" pitchFamily="34" charset="-120"/>
              </a:rPr>
              <a:t>🎯</a:t>
            </a:r>
            <a:r>
              <a:rPr lang="ar-SA" altLang="en-US" sz="1950" dirty="0">
                <a:solidFill>
                  <a:srgbClr val="2E3C4E"/>
                </a:solidFill>
                <a:latin typeface="GE SS Two Light" pitchFamily="34" charset="0"/>
                <a:ea typeface="GE SS Two Light" pitchFamily="34" charset="-122"/>
                <a:cs typeface="GE SS Two Light" pitchFamily="34" charset="-120"/>
              </a:rPr>
              <a:t> المطلوب</a:t>
            </a:r>
            <a:endParaRPr lang="ar-SA" sz="1950" dirty="0"/>
          </a:p>
        </p:txBody>
      </p:sp>
      <p:sp>
        <p:nvSpPr>
          <p:cNvPr id="10" name="Text 6"/>
          <p:cNvSpPr/>
          <p:nvPr/>
        </p:nvSpPr>
        <p:spPr>
          <a:xfrm>
            <a:off x="631908" y="2911475"/>
            <a:ext cx="2944044" cy="1532930"/>
          </a:xfrm>
          <a:prstGeom prst="rect">
            <a:avLst/>
          </a:prstGeom>
          <a:noFill/>
          <a:ln/>
        </p:spPr>
        <p:txBody>
          <a:bodyPr wrap="square" lIns="0" tIns="0" rIns="0" bIns="0" rtlCol="0" anchor="t">
            <a:normAutofit/>
          </a:bodyPr>
          <a:lstStyle/>
          <a:p>
            <a:pPr marL="304800" indent="-304800" algn="r" rtl="1">
              <a:lnSpc>
                <a:spcPct val="123000"/>
              </a:lnSpc>
              <a:buSzPct val="100000"/>
              <a:buFont typeface="+mj-lt"/>
              <a:buAutoNum type="arabicPeriod"/>
            </a:pPr>
            <a:r>
              <a:rPr lang="ar-SA" altLang="en-US" sz="1500" dirty="0">
                <a:solidFill>
                  <a:srgbClr val="384653"/>
                </a:solidFill>
                <a:latin typeface="WinSoft Pro Medium" pitchFamily="34" charset="0"/>
                <a:ea typeface="WinSoft Pro Medium" pitchFamily="34" charset="-122"/>
                <a:cs typeface="WinSoft Pro Medium" pitchFamily="34" charset="-120"/>
              </a:rPr>
              <a:t>حدد الإشارات التي ينبغي أن يقرأها الميسّر.</a:t>
            </a:r>
            <a:endParaRPr lang="ar-SA" sz="1500" dirty="0"/>
          </a:p>
          <a:p>
            <a:pPr marL="304800" indent="-304800" algn="r" rtl="1">
              <a:lnSpc>
                <a:spcPct val="123000"/>
              </a:lnSpc>
              <a:buSzPct val="100000"/>
              <a:buFont typeface="+mj-lt"/>
              <a:buAutoNum type="arabicPeriod" startAt="2"/>
            </a:pPr>
            <a:r>
              <a:rPr lang="ar-SA" altLang="en-US" sz="1500" dirty="0">
                <a:solidFill>
                  <a:srgbClr val="384653"/>
                </a:solidFill>
                <a:latin typeface="WinSoft Pro Medium" pitchFamily="34" charset="0"/>
                <a:ea typeface="WinSoft Pro Medium" pitchFamily="34" charset="-122"/>
                <a:cs typeface="WinSoft Pro Medium" pitchFamily="34" charset="-120"/>
              </a:rPr>
              <a:t>قرر ما الذي ستغيره فورًا وما الذي ستبقي عليه.</a:t>
            </a:r>
            <a:endParaRPr lang="ar-SA" sz="1500" dirty="0"/>
          </a:p>
          <a:p>
            <a:pPr marL="304800" indent="-304800" algn="r" rtl="1">
              <a:lnSpc>
                <a:spcPct val="123000"/>
              </a:lnSpc>
              <a:buSzPct val="100000"/>
              <a:buFont typeface="+mj-lt"/>
              <a:buAutoNum type="arabicPeriod" startAt="3"/>
            </a:pPr>
            <a:r>
              <a:rPr lang="ar-SA" altLang="en-US" sz="1500" dirty="0">
                <a:solidFill>
                  <a:srgbClr val="384653"/>
                </a:solidFill>
                <a:latin typeface="WinSoft Pro Medium" pitchFamily="34" charset="0"/>
                <a:ea typeface="WinSoft Pro Medium" pitchFamily="34" charset="-122"/>
                <a:cs typeface="WinSoft Pro Medium" pitchFamily="34" charset="-120"/>
              </a:rPr>
              <a:t>أعد تصميم النشاط التالي بما يناسب الوقت والطاقة ومستوى الفهم.</a:t>
            </a:r>
            <a:endParaRPr lang="ar-SA" sz="1500" dirty="0"/>
          </a:p>
        </p:txBody>
      </p:sp>
      <p:sp>
        <p:nvSpPr>
          <p:cNvPr id="11" name="Shape 7"/>
          <p:cNvSpPr/>
          <p:nvPr/>
        </p:nvSpPr>
        <p:spPr>
          <a:xfrm>
            <a:off x="3912097" y="2257227"/>
            <a:ext cx="3220262" cy="2286496"/>
          </a:xfrm>
          <a:prstGeom prst="roundRect">
            <a:avLst>
              <a:gd name="adj" fmla="val 20135"/>
            </a:avLst>
          </a:prstGeom>
          <a:solidFill>
            <a:srgbClr val="75BAE6"/>
          </a:solidFill>
          <a:ln/>
        </p:spPr>
      </p:sp>
      <p:sp>
        <p:nvSpPr>
          <p:cNvPr id="12" name="Text 8"/>
          <p:cNvSpPr/>
          <p:nvPr/>
        </p:nvSpPr>
        <p:spPr>
          <a:xfrm>
            <a:off x="4103882" y="2420243"/>
            <a:ext cx="2836692" cy="3282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000000"/>
                </a:solidFill>
                <a:latin typeface="Noto Color Emoji" pitchFamily="34" charset="0"/>
                <a:ea typeface="Noto Color Emoji" pitchFamily="34" charset="-122"/>
                <a:cs typeface="Noto Color Emoji" pitchFamily="34" charset="-120"/>
              </a:rPr>
              <a:t>📋</a:t>
            </a:r>
            <a:r>
              <a:rPr lang="ar-SA" altLang="en-US" sz="1950" dirty="0">
                <a:solidFill>
                  <a:srgbClr val="2E3C4E"/>
                </a:solidFill>
                <a:latin typeface="GE SS Two Light" pitchFamily="34" charset="0"/>
                <a:ea typeface="GE SS Two Light" pitchFamily="34" charset="-122"/>
                <a:cs typeface="GE SS Two Light" pitchFamily="34" charset="-120"/>
              </a:rPr>
              <a:t> التحدي / المشكلة</a:t>
            </a:r>
            <a:endParaRPr lang="ar-SA" sz="1950" dirty="0"/>
          </a:p>
        </p:txBody>
      </p:sp>
      <p:sp>
        <p:nvSpPr>
          <p:cNvPr id="13" name="Text 9"/>
          <p:cNvSpPr/>
          <p:nvPr/>
        </p:nvSpPr>
        <p:spPr>
          <a:xfrm>
            <a:off x="4103882" y="3078559"/>
            <a:ext cx="2548965" cy="1135063"/>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لاحظ الميسّر أن المجموعة فقدت الطاقة، وظهرت علامات ارتباك لدى بعض المشاركين، ولم يتبقَ من الوقت سوى نصف الزمن المخطط لنشاط قادم.</a:t>
            </a:r>
            <a:endParaRPr lang="ar-SA" sz="1500" dirty="0"/>
          </a:p>
        </p:txBody>
      </p:sp>
      <p:sp>
        <p:nvSpPr>
          <p:cNvPr id="14" name="Shape 10"/>
          <p:cNvSpPr/>
          <p:nvPr/>
        </p:nvSpPr>
        <p:spPr>
          <a:xfrm>
            <a:off x="6915175" y="2931815"/>
            <a:ext cx="25399" cy="1428552"/>
          </a:xfrm>
          <a:prstGeom prst="roundRect">
            <a:avLst>
              <a:gd name="adj" fmla="val 50001"/>
            </a:avLst>
          </a:prstGeom>
          <a:solidFill>
            <a:srgbClr val="75BAE6"/>
          </a:solidFill>
          <a:ln/>
        </p:spPr>
      </p:sp>
      <p:sp>
        <p:nvSpPr>
          <p:cNvPr id="15" name="Shape 11"/>
          <p:cNvSpPr/>
          <p:nvPr/>
        </p:nvSpPr>
        <p:spPr>
          <a:xfrm>
            <a:off x="631908" y="4727079"/>
            <a:ext cx="6355993" cy="1106091"/>
          </a:xfrm>
          <a:prstGeom prst="roundRect">
            <a:avLst>
              <a:gd name="adj" fmla="val 26015"/>
            </a:avLst>
          </a:prstGeom>
          <a:solidFill>
            <a:srgbClr val="00AEEF"/>
          </a:solidFill>
          <a:ln w="6350">
            <a:solidFill>
              <a:srgbClr val="0094D5"/>
            </a:solidFill>
            <a:prstDash val="solid"/>
          </a:ln>
        </p:spPr>
      </p:sp>
      <p:sp>
        <p:nvSpPr>
          <p:cNvPr id="16" name="Text 12"/>
          <p:cNvSpPr/>
          <p:nvPr/>
        </p:nvSpPr>
        <p:spPr>
          <a:xfrm>
            <a:off x="830043" y="4925219"/>
            <a:ext cx="5959723" cy="3282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000000"/>
                </a:solidFill>
                <a:latin typeface="Noto Color Emoji" pitchFamily="34" charset="0"/>
                <a:ea typeface="Noto Color Emoji" pitchFamily="34" charset="-122"/>
                <a:cs typeface="Noto Color Emoji" pitchFamily="34" charset="-120"/>
              </a:rPr>
              <a:t>📌</a:t>
            </a:r>
            <a:r>
              <a:rPr lang="ar-SA" altLang="en-US" sz="1950" dirty="0">
                <a:solidFill>
                  <a:srgbClr val="000000"/>
                </a:solidFill>
                <a:latin typeface="GE SS Two Light" pitchFamily="34" charset="0"/>
                <a:ea typeface="GE SS Two Light" pitchFamily="34" charset="-122"/>
                <a:cs typeface="GE SS Two Light" pitchFamily="34" charset="-120"/>
              </a:rPr>
              <a:t> نتاج النشاط</a:t>
            </a:r>
            <a:endParaRPr lang="ar-SA" sz="1950" dirty="0"/>
          </a:p>
        </p:txBody>
      </p:sp>
      <p:sp>
        <p:nvSpPr>
          <p:cNvPr id="17" name="Text 13"/>
          <p:cNvSpPr/>
          <p:nvPr/>
        </p:nvSpPr>
        <p:spPr>
          <a:xfrm>
            <a:off x="830043" y="5351264"/>
            <a:ext cx="595972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قرار تيسيري مبرر يستجيب لحالة المجموعة الفعلية.</a:t>
            </a:r>
            <a:endParaRPr lang="ar-SA" sz="15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nvSpPr>
        <p:spPr>
          <a:xfrm>
            <a:off x="631908" y="1600498"/>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المعرفة الأساسية: قراءة المجموعة والتكيف</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2794198"/>
            <a:ext cx="3492214" cy="2463205"/>
          </a:xfrm>
          <a:prstGeom prst="rect">
            <a:avLst/>
          </a:prstGeom>
        </p:spPr>
      </p:pic>
      <p:sp>
        <p:nvSpPr>
          <p:cNvPr id="4" name="Text 1"/>
          <p:cNvSpPr/>
          <p:nvPr/>
        </p:nvSpPr>
        <p:spPr>
          <a:xfrm>
            <a:off x="8318590" y="3045222"/>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راقب مؤشرات المجموعة</a:t>
            </a:r>
            <a:endParaRPr lang="ar-SA" sz="2300" dirty="0"/>
          </a:p>
        </p:txBody>
      </p:sp>
      <p:sp>
        <p:nvSpPr>
          <p:cNvPr id="5" name="Text 2"/>
          <p:cNvSpPr/>
          <p:nvPr/>
        </p:nvSpPr>
        <p:spPr>
          <a:xfrm>
            <a:off x="8318590" y="3922911"/>
            <a:ext cx="2888582"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مستوى المشاركة، علامات الفهم أو الارتباك، الطاقة، المقاومة، والحاجة إلى مزيد من الوقت أو التوضيح.</a:t>
            </a:r>
            <a:endParaRPr lang="ar-SA" sz="17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2794198"/>
            <a:ext cx="3492214" cy="2463205"/>
          </a:xfrm>
          <a:prstGeom prst="rect">
            <a:avLst/>
          </a:prstGeom>
        </p:spPr>
      </p:pic>
      <p:sp>
        <p:nvSpPr>
          <p:cNvPr id="7" name="Text 3"/>
          <p:cNvSpPr/>
          <p:nvPr/>
        </p:nvSpPr>
        <p:spPr>
          <a:xfrm>
            <a:off x="4600758" y="3045222"/>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الخطة إطار عمل لا نص جامد</a:t>
            </a:r>
            <a:endParaRPr lang="ar-SA" sz="2300" dirty="0"/>
          </a:p>
        </p:txBody>
      </p:sp>
      <p:sp>
        <p:nvSpPr>
          <p:cNvPr id="8" name="Text 4"/>
          <p:cNvSpPr/>
          <p:nvPr/>
        </p:nvSpPr>
        <p:spPr>
          <a:xfrm>
            <a:off x="4600758" y="3922911"/>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يمكن تعديل الخطة التدريبية عندما تتطلب حالة المجموعة ذلك.</a:t>
            </a:r>
            <a:endParaRPr lang="ar-SA" sz="17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794198"/>
            <a:ext cx="3492214" cy="2463205"/>
          </a:xfrm>
          <a:prstGeom prst="rect">
            <a:avLst/>
          </a:prstGeom>
        </p:spPr>
      </p:pic>
      <p:sp>
        <p:nvSpPr>
          <p:cNvPr id="10" name="Text 5"/>
          <p:cNvSpPr/>
          <p:nvPr/>
        </p:nvSpPr>
        <p:spPr>
          <a:xfrm>
            <a:off x="882926" y="3045222"/>
            <a:ext cx="2888582"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حافظ على ناتج التعلم الأساسي</a:t>
            </a:r>
            <a:endParaRPr lang="ar-SA" sz="2300" dirty="0"/>
          </a:p>
        </p:txBody>
      </p:sp>
      <p:sp>
        <p:nvSpPr>
          <p:cNvPr id="11" name="Text 6"/>
          <p:cNvSpPr/>
          <p:nvPr/>
        </p:nvSpPr>
        <p:spPr>
          <a:xfrm>
            <a:off x="882926" y="3922911"/>
            <a:ext cx="2888582"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يجب أن يحافظ التعديل على ناتج التعلم الأساسي حتى لو تغير الأسلوب أو الزمن أو النشاط.</a:t>
            </a:r>
            <a:endParaRPr lang="ar-SA" sz="175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5105" y="807641"/>
            <a:ext cx="3494992" cy="5242719"/>
          </a:xfrm>
          <a:prstGeom prst="rect">
            <a:avLst/>
          </a:prstGeom>
        </p:spPr>
      </p:pic>
      <p:sp>
        <p:nvSpPr>
          <p:cNvPr id="4" name="Shape 0"/>
          <p:cNvSpPr/>
          <p:nvPr/>
        </p:nvSpPr>
        <p:spPr>
          <a:xfrm>
            <a:off x="6263126" y="848618"/>
            <a:ext cx="724775" cy="308670"/>
          </a:xfrm>
          <a:prstGeom prst="roundRect">
            <a:avLst>
              <a:gd name="adj" fmla="val 49999"/>
            </a:avLst>
          </a:prstGeom>
          <a:noFill/>
          <a:ln w="6350">
            <a:solidFill>
              <a:srgbClr val="75BAE6"/>
            </a:solidFill>
            <a:prstDash val="solid"/>
          </a:ln>
        </p:spPr>
      </p:sp>
      <p:sp>
        <p:nvSpPr>
          <p:cNvPr id="5" name="Text 1"/>
          <p:cNvSpPr/>
          <p:nvPr/>
        </p:nvSpPr>
        <p:spPr>
          <a:xfrm>
            <a:off x="5775379" y="909538"/>
            <a:ext cx="1090684"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75BAE6"/>
                </a:solidFill>
                <a:latin typeface="WinSoft Pro Medium" pitchFamily="34" charset="0"/>
                <a:ea typeface="WinSoft Pro Medium" pitchFamily="34" charset="-122"/>
                <a:cs typeface="WinSoft Pro Medium" pitchFamily="34" charset="-120"/>
              </a:rPr>
              <a:t>نشاط 12</a:t>
            </a:r>
            <a:endParaRPr lang="ar-SA" sz="1250" dirty="0"/>
          </a:p>
        </p:txBody>
      </p:sp>
      <p:sp>
        <p:nvSpPr>
          <p:cNvPr id="6" name="Shape 2"/>
          <p:cNvSpPr/>
          <p:nvPr/>
        </p:nvSpPr>
        <p:spPr>
          <a:xfrm>
            <a:off x="4919043" y="848618"/>
            <a:ext cx="1242585" cy="308670"/>
          </a:xfrm>
          <a:prstGeom prst="roundRect">
            <a:avLst>
              <a:gd name="adj" fmla="val 49999"/>
            </a:avLst>
          </a:prstGeom>
          <a:solidFill>
            <a:srgbClr val="D4E9F7"/>
          </a:solidFill>
          <a:ln/>
        </p:spPr>
      </p:sp>
      <p:sp>
        <p:nvSpPr>
          <p:cNvPr id="7" name="Text 3"/>
          <p:cNvSpPr/>
          <p:nvPr/>
        </p:nvSpPr>
        <p:spPr>
          <a:xfrm>
            <a:off x="4431296" y="909538"/>
            <a:ext cx="1608494"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الزمن: 20–30 دقيقة</a:t>
            </a:r>
            <a:endParaRPr lang="ar-SA" sz="1250" dirty="0"/>
          </a:p>
        </p:txBody>
      </p:sp>
      <p:sp>
        <p:nvSpPr>
          <p:cNvPr id="8" name="Text 4"/>
          <p:cNvSpPr/>
          <p:nvPr/>
        </p:nvSpPr>
        <p:spPr>
          <a:xfrm>
            <a:off x="631908" y="1230313"/>
            <a:ext cx="6355993"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إدارة الوقت والانتقالات</a:t>
            </a:r>
            <a:endParaRPr lang="ar-SA" sz="4200" dirty="0"/>
          </a:p>
        </p:txBody>
      </p:sp>
      <p:sp>
        <p:nvSpPr>
          <p:cNvPr id="9" name="Text 5"/>
          <p:cNvSpPr/>
          <p:nvPr/>
        </p:nvSpPr>
        <p:spPr>
          <a:xfrm>
            <a:off x="631908" y="2355255"/>
            <a:ext cx="2930253" cy="3467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Noto Color Emoji" pitchFamily="34" charset="0"/>
                <a:ea typeface="Noto Color Emoji" pitchFamily="34" charset="-122"/>
                <a:cs typeface="Noto Color Emoji" pitchFamily="34" charset="-120"/>
              </a:rPr>
              <a:t>🎯</a:t>
            </a:r>
            <a:r>
              <a:rPr lang="ar-SA" altLang="en-US" sz="2100" dirty="0">
                <a:solidFill>
                  <a:srgbClr val="2E3C4E"/>
                </a:solidFill>
                <a:latin typeface="GE SS Two Light" pitchFamily="34" charset="0"/>
                <a:ea typeface="GE SS Two Light" pitchFamily="34" charset="-122"/>
                <a:cs typeface="GE SS Two Light" pitchFamily="34" charset="-120"/>
              </a:rPr>
              <a:t> المطلوب</a:t>
            </a:r>
            <a:endParaRPr lang="ar-SA" sz="2100" dirty="0"/>
          </a:p>
        </p:txBody>
      </p:sp>
      <p:sp>
        <p:nvSpPr>
          <p:cNvPr id="10" name="Text 6"/>
          <p:cNvSpPr/>
          <p:nvPr/>
        </p:nvSpPr>
        <p:spPr>
          <a:xfrm>
            <a:off x="631908" y="2884785"/>
            <a:ext cx="2930253" cy="1671141"/>
          </a:xfrm>
          <a:prstGeom prst="rect">
            <a:avLst/>
          </a:prstGeom>
          <a:noFill/>
          <a:ln/>
        </p:spPr>
        <p:txBody>
          <a:bodyPr wrap="square" lIns="0" tIns="0" rIns="0" bIns="0" rtlCol="0" anchor="t">
            <a:normAutofit/>
          </a:bodyPr>
          <a:lstStyle/>
          <a:p>
            <a:pPr marL="314960" indent="-314960" algn="r" rtl="1">
              <a:lnSpc>
                <a:spcPct val="127000"/>
              </a:lnSpc>
              <a:buSzPct val="100000"/>
              <a:buFont typeface="+mj-lt"/>
              <a:buAutoNum type="arabicPeriod"/>
            </a:pPr>
            <a:r>
              <a:rPr lang="ar-SA" altLang="en-US" sz="1550" dirty="0">
                <a:solidFill>
                  <a:srgbClr val="384653"/>
                </a:solidFill>
                <a:latin typeface="WinSoft Pro Medium" pitchFamily="34" charset="0"/>
                <a:ea typeface="WinSoft Pro Medium" pitchFamily="34" charset="-122"/>
                <a:cs typeface="WinSoft Pro Medium" pitchFamily="34" charset="-120"/>
              </a:rPr>
              <a:t>حدد أين يمكن أن يضيع الوقت في الجلسة.</a:t>
            </a:r>
            <a:endParaRPr lang="ar-SA" sz="1550" dirty="0"/>
          </a:p>
          <a:p>
            <a:pPr marL="314960" indent="-314960" algn="r" rtl="1">
              <a:lnSpc>
                <a:spcPct val="127000"/>
              </a:lnSpc>
              <a:buSzPct val="100000"/>
              <a:buFont typeface="+mj-lt"/>
              <a:buAutoNum type="arabicPeriod" startAt="2"/>
            </a:pPr>
            <a:r>
              <a:rPr lang="ar-SA" altLang="en-US" sz="1550" dirty="0">
                <a:solidFill>
                  <a:srgbClr val="384653"/>
                </a:solidFill>
                <a:latin typeface="WinSoft Pro Medium" pitchFamily="34" charset="0"/>
                <a:ea typeface="WinSoft Pro Medium" pitchFamily="34" charset="-122"/>
                <a:cs typeface="WinSoft Pro Medium" pitchFamily="34" charset="-120"/>
              </a:rPr>
              <a:t>صمم جملة انتقال واضحة بين نشاطين.</a:t>
            </a:r>
            <a:endParaRPr lang="ar-SA" sz="1550" dirty="0"/>
          </a:p>
          <a:p>
            <a:pPr marL="314960" indent="-314960" algn="r" rtl="1">
              <a:lnSpc>
                <a:spcPct val="127000"/>
              </a:lnSpc>
              <a:buSzPct val="100000"/>
              <a:buFont typeface="+mj-lt"/>
              <a:buAutoNum type="arabicPeriod" startAt="3"/>
            </a:pPr>
            <a:r>
              <a:rPr lang="ar-SA" altLang="en-US" sz="1550" dirty="0">
                <a:solidFill>
                  <a:srgbClr val="384653"/>
                </a:solidFill>
                <a:latin typeface="WinSoft Pro Medium" pitchFamily="34" charset="0"/>
                <a:ea typeface="WinSoft Pro Medium" pitchFamily="34" charset="-122"/>
                <a:cs typeface="WinSoft Pro Medium" pitchFamily="34" charset="-120"/>
              </a:rPr>
              <a:t>حدد ما الذي يمكن اختصاره دون الإخلال بناتج التعلم.</a:t>
            </a:r>
            <a:endParaRPr lang="ar-SA" sz="1550" dirty="0"/>
          </a:p>
        </p:txBody>
      </p:sp>
      <p:sp>
        <p:nvSpPr>
          <p:cNvPr id="11" name="Shape 7"/>
          <p:cNvSpPr/>
          <p:nvPr/>
        </p:nvSpPr>
        <p:spPr>
          <a:xfrm>
            <a:off x="3917753" y="2172494"/>
            <a:ext cx="3222743" cy="2447330"/>
          </a:xfrm>
          <a:prstGeom prst="roundRect">
            <a:avLst>
              <a:gd name="adj" fmla="val 19919"/>
            </a:avLst>
          </a:prstGeom>
          <a:solidFill>
            <a:srgbClr val="75BAE6"/>
          </a:solidFill>
          <a:ln/>
        </p:spPr>
      </p:sp>
      <p:sp>
        <p:nvSpPr>
          <p:cNvPr id="12" name="Text 8"/>
          <p:cNvSpPr/>
          <p:nvPr/>
        </p:nvSpPr>
        <p:spPr>
          <a:xfrm>
            <a:off x="4120848" y="2355255"/>
            <a:ext cx="2816551" cy="3467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Noto Color Emoji" pitchFamily="34" charset="0"/>
                <a:ea typeface="Noto Color Emoji" pitchFamily="34" charset="-122"/>
                <a:cs typeface="Noto Color Emoji" pitchFamily="34" charset="-120"/>
              </a:rPr>
              <a:t>📋</a:t>
            </a:r>
            <a:r>
              <a:rPr lang="ar-SA" altLang="en-US" sz="2100" dirty="0">
                <a:solidFill>
                  <a:schemeClr val="bg1"/>
                </a:solidFill>
                <a:latin typeface="GE SS Two Light" pitchFamily="34" charset="0"/>
                <a:ea typeface="GE SS Two Light" pitchFamily="34" charset="-122"/>
                <a:cs typeface="GE SS Two Light" pitchFamily="34" charset="-120"/>
              </a:rPr>
              <a:t> التحدي / المشكلة</a:t>
            </a:r>
            <a:endParaRPr lang="ar-SA" sz="2100" dirty="0">
              <a:solidFill>
                <a:schemeClr val="bg1"/>
              </a:solidFill>
            </a:endParaRPr>
          </a:p>
        </p:txBody>
      </p:sp>
      <p:sp>
        <p:nvSpPr>
          <p:cNvPr id="13" name="Text 9"/>
          <p:cNvSpPr/>
          <p:nvPr/>
        </p:nvSpPr>
        <p:spPr>
          <a:xfrm>
            <a:off x="4120848" y="3072110"/>
            <a:ext cx="2511957" cy="92600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تأخر نشاط جماعي، وأصبح الانتقال بين الأنشطة يستهلك وقتًا أكبر من المتوقع.</a:t>
            </a:r>
            <a:endParaRPr lang="ar-SA" sz="1550" dirty="0">
              <a:solidFill>
                <a:schemeClr val="bg1"/>
              </a:solidFill>
            </a:endParaRPr>
          </a:p>
        </p:txBody>
      </p:sp>
      <p:sp>
        <p:nvSpPr>
          <p:cNvPr id="14" name="Shape 10"/>
          <p:cNvSpPr/>
          <p:nvPr/>
        </p:nvSpPr>
        <p:spPr>
          <a:xfrm>
            <a:off x="6912001" y="2907605"/>
            <a:ext cx="25399" cy="1255018"/>
          </a:xfrm>
          <a:prstGeom prst="roundRect">
            <a:avLst>
              <a:gd name="adj" fmla="val 50001"/>
            </a:avLst>
          </a:prstGeom>
          <a:solidFill>
            <a:srgbClr val="75BAE6"/>
          </a:solidFill>
          <a:ln/>
        </p:spPr>
      </p:sp>
      <p:sp>
        <p:nvSpPr>
          <p:cNvPr id="15" name="Shape 11"/>
          <p:cNvSpPr/>
          <p:nvPr/>
        </p:nvSpPr>
        <p:spPr>
          <a:xfrm>
            <a:off x="631908" y="4825405"/>
            <a:ext cx="6355993" cy="1183977"/>
          </a:xfrm>
          <a:prstGeom prst="roundRect">
            <a:avLst>
              <a:gd name="adj" fmla="val 25733"/>
            </a:avLst>
          </a:prstGeom>
          <a:solidFill>
            <a:srgbClr val="00AEEF"/>
          </a:solidFill>
          <a:ln w="6350">
            <a:solidFill>
              <a:srgbClr val="0094D5"/>
            </a:solidFill>
            <a:prstDash val="solid"/>
          </a:ln>
        </p:spPr>
      </p:sp>
      <p:sp>
        <p:nvSpPr>
          <p:cNvPr id="16" name="Text 12"/>
          <p:cNvSpPr/>
          <p:nvPr/>
        </p:nvSpPr>
        <p:spPr>
          <a:xfrm>
            <a:off x="841354" y="5034855"/>
            <a:ext cx="5937101" cy="3467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Noto Color Emoji" pitchFamily="34" charset="0"/>
                <a:ea typeface="Noto Color Emoji" pitchFamily="34" charset="-122"/>
                <a:cs typeface="Noto Color Emoji" pitchFamily="34" charset="-120"/>
              </a:rPr>
              <a:t>📌</a:t>
            </a:r>
            <a:r>
              <a:rPr lang="ar-SA" altLang="en-US" sz="2100" dirty="0">
                <a:solidFill>
                  <a:schemeClr val="bg1"/>
                </a:solidFill>
                <a:latin typeface="GE SS Two Light" pitchFamily="34" charset="0"/>
                <a:ea typeface="GE SS Two Light" pitchFamily="34" charset="-122"/>
                <a:cs typeface="GE SS Two Light" pitchFamily="34" charset="-120"/>
              </a:rPr>
              <a:t> نتاج النشاط</a:t>
            </a:r>
            <a:endParaRPr lang="ar-SA" sz="2100" dirty="0">
              <a:solidFill>
                <a:schemeClr val="bg1"/>
              </a:solidFill>
            </a:endParaRPr>
          </a:p>
        </p:txBody>
      </p:sp>
      <p:sp>
        <p:nvSpPr>
          <p:cNvPr id="17" name="Text 13"/>
          <p:cNvSpPr/>
          <p:nvPr/>
        </p:nvSpPr>
        <p:spPr>
          <a:xfrm>
            <a:off x="841354" y="5491262"/>
            <a:ext cx="593710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خطة مختصرة لإدارة الوقت والإيقاع والانتقالات.</a:t>
            </a:r>
            <a:endParaRPr lang="ar-SA" sz="1550" dirty="0">
              <a:solidFill>
                <a:schemeClr val="bg1"/>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nvSpPr>
        <p:spPr>
          <a:xfrm>
            <a:off x="631908" y="703163"/>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المعرفة الأساسية: الوقت والإيقاع والطاقة</a:t>
            </a:r>
            <a:endParaRPr lang="ar-SA" sz="4200" dirty="0"/>
          </a:p>
        </p:txBody>
      </p:sp>
      <p:sp>
        <p:nvSpPr>
          <p:cNvPr id="3" name="Shape 1"/>
          <p:cNvSpPr/>
          <p:nvPr/>
        </p:nvSpPr>
        <p:spPr>
          <a:xfrm>
            <a:off x="6187226" y="1736725"/>
            <a:ext cx="5372561" cy="1963341"/>
          </a:xfrm>
          <a:prstGeom prst="roundRect">
            <a:avLst>
              <a:gd name="adj" fmla="val 15518"/>
            </a:avLst>
          </a:prstGeom>
          <a:solidFill>
            <a:srgbClr val="00AEEF"/>
          </a:solidFill>
          <a:ln w="6350">
            <a:solidFill>
              <a:srgbClr val="00AEEF"/>
            </a:solidFill>
            <a:prstDash val="solid"/>
          </a:ln>
        </p:spPr>
      </p:sp>
      <p:sp>
        <p:nvSpPr>
          <p:cNvPr id="4" name="Shape 2"/>
          <p:cNvSpPr/>
          <p:nvPr/>
        </p:nvSpPr>
        <p:spPr>
          <a:xfrm>
            <a:off x="10741054" y="1946176"/>
            <a:ext cx="609287" cy="609302"/>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327" y="1973659"/>
            <a:ext cx="764562" cy="764579"/>
          </a:xfrm>
          <a:prstGeom prst="rect">
            <a:avLst/>
          </a:prstGeom>
        </p:spPr>
      </p:pic>
      <p:sp>
        <p:nvSpPr>
          <p:cNvPr id="6" name="Text 3"/>
          <p:cNvSpPr/>
          <p:nvPr/>
        </p:nvSpPr>
        <p:spPr>
          <a:xfrm>
            <a:off x="5395182" y="2210074"/>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مراقبة الزمن</a:t>
            </a:r>
            <a:endParaRPr lang="ar-SA" sz="2100" dirty="0">
              <a:solidFill>
                <a:schemeClr val="bg1"/>
              </a:solidFill>
            </a:endParaRPr>
          </a:p>
        </p:txBody>
      </p:sp>
      <p:sp>
        <p:nvSpPr>
          <p:cNvPr id="7" name="Text 4"/>
          <p:cNvSpPr/>
          <p:nvPr/>
        </p:nvSpPr>
        <p:spPr>
          <a:xfrm>
            <a:off x="6344219" y="2976209"/>
            <a:ext cx="495367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راقب الزمن الفعلي مقابل المخطط مع الحفاظ على الأولويات التعليمية.</a:t>
            </a:r>
            <a:endParaRPr lang="ar-SA" sz="1550" dirty="0">
              <a:solidFill>
                <a:schemeClr val="bg1"/>
              </a:solidFill>
            </a:endParaRPr>
          </a:p>
        </p:txBody>
      </p:sp>
      <p:sp>
        <p:nvSpPr>
          <p:cNvPr id="8" name="Shape 5"/>
          <p:cNvSpPr/>
          <p:nvPr/>
        </p:nvSpPr>
        <p:spPr>
          <a:xfrm>
            <a:off x="631908" y="1736725"/>
            <a:ext cx="5372561" cy="1963341"/>
          </a:xfrm>
          <a:prstGeom prst="roundRect">
            <a:avLst>
              <a:gd name="adj" fmla="val 15518"/>
            </a:avLst>
          </a:prstGeom>
          <a:solidFill>
            <a:srgbClr val="00AEEF"/>
          </a:solidFill>
          <a:ln w="6350">
            <a:solidFill>
              <a:srgbClr val="00AEEF"/>
            </a:solidFill>
            <a:prstDash val="solid"/>
          </a:ln>
        </p:spPr>
      </p:sp>
      <p:sp>
        <p:nvSpPr>
          <p:cNvPr id="9" name="Shape 6"/>
          <p:cNvSpPr/>
          <p:nvPr/>
        </p:nvSpPr>
        <p:spPr>
          <a:xfrm>
            <a:off x="5185737" y="1946176"/>
            <a:ext cx="609287" cy="609302"/>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78010" y="1973659"/>
            <a:ext cx="764562" cy="764579"/>
          </a:xfrm>
          <a:prstGeom prst="rect">
            <a:avLst/>
          </a:prstGeom>
        </p:spPr>
      </p:pic>
      <p:sp>
        <p:nvSpPr>
          <p:cNvPr id="11" name="Text 7"/>
          <p:cNvSpPr/>
          <p:nvPr/>
        </p:nvSpPr>
        <p:spPr>
          <a:xfrm>
            <a:off x="-237558" y="2223497"/>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الانتقالات الواضحة</a:t>
            </a:r>
            <a:endParaRPr lang="ar-SA" sz="2100" dirty="0">
              <a:solidFill>
                <a:schemeClr val="bg1"/>
              </a:solidFill>
            </a:endParaRPr>
          </a:p>
        </p:txBody>
      </p:sp>
      <p:sp>
        <p:nvSpPr>
          <p:cNvPr id="12" name="Text 8"/>
          <p:cNvSpPr/>
          <p:nvPr/>
        </p:nvSpPr>
        <p:spPr>
          <a:xfrm>
            <a:off x="841354" y="2984648"/>
            <a:ext cx="495367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تقلل الوقت الضائع وتحافظ على تركيز المجموعة بين الأنشطة.</a:t>
            </a:r>
            <a:endParaRPr lang="ar-SA" sz="1550" dirty="0">
              <a:solidFill>
                <a:schemeClr val="bg1"/>
              </a:solidFill>
            </a:endParaRPr>
          </a:p>
        </p:txBody>
      </p:sp>
      <p:sp>
        <p:nvSpPr>
          <p:cNvPr id="13" name="Shape 9"/>
          <p:cNvSpPr/>
          <p:nvPr/>
        </p:nvSpPr>
        <p:spPr>
          <a:xfrm>
            <a:off x="6187226" y="3882827"/>
            <a:ext cx="5372561" cy="2272010"/>
          </a:xfrm>
          <a:prstGeom prst="roundRect">
            <a:avLst>
              <a:gd name="adj" fmla="val 13410"/>
            </a:avLst>
          </a:prstGeom>
          <a:solidFill>
            <a:srgbClr val="00AEEF"/>
          </a:solidFill>
          <a:ln w="6350">
            <a:solidFill>
              <a:srgbClr val="00AEEF"/>
            </a:solidFill>
            <a:prstDash val="solid"/>
          </a:ln>
        </p:spPr>
      </p:sp>
      <p:sp>
        <p:nvSpPr>
          <p:cNvPr id="14" name="Shape 10"/>
          <p:cNvSpPr/>
          <p:nvPr/>
        </p:nvSpPr>
        <p:spPr>
          <a:xfrm>
            <a:off x="10741054" y="4092277"/>
            <a:ext cx="609287" cy="609302"/>
          </a:xfrm>
          <a:prstGeom prst="ellipse">
            <a:avLst/>
          </a:prstGeom>
          <a:solidFill>
            <a:srgbClr val="00AEEF"/>
          </a:solidFill>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33327" y="4119761"/>
            <a:ext cx="764562" cy="764579"/>
          </a:xfrm>
          <a:prstGeom prst="rect">
            <a:avLst/>
          </a:prstGeom>
        </p:spPr>
      </p:pic>
      <p:sp>
        <p:nvSpPr>
          <p:cNvPr id="16" name="Text 11"/>
          <p:cNvSpPr/>
          <p:nvPr/>
        </p:nvSpPr>
        <p:spPr>
          <a:xfrm>
            <a:off x="5317759" y="4422327"/>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تنويع الإيقاع</a:t>
            </a:r>
            <a:endParaRPr lang="ar-SA" sz="2100" dirty="0">
              <a:solidFill>
                <a:schemeClr val="bg1"/>
              </a:solidFill>
            </a:endParaRPr>
          </a:p>
        </p:txBody>
      </p:sp>
      <p:sp>
        <p:nvSpPr>
          <p:cNvPr id="17" name="Text 12"/>
          <p:cNvSpPr/>
          <p:nvPr/>
        </p:nvSpPr>
        <p:spPr>
          <a:xfrm>
            <a:off x="6344219" y="5088042"/>
            <a:ext cx="4953670"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تنويع الإيقاع بين الاستماع والتفكير والنقاش والتطبيق يساعد على المحافظة على الطاقة.</a:t>
            </a:r>
            <a:endParaRPr lang="ar-SA" sz="1550" dirty="0">
              <a:solidFill>
                <a:schemeClr val="bg1"/>
              </a:solidFill>
            </a:endParaRPr>
          </a:p>
        </p:txBody>
      </p:sp>
      <p:sp>
        <p:nvSpPr>
          <p:cNvPr id="18" name="Shape 13"/>
          <p:cNvSpPr/>
          <p:nvPr/>
        </p:nvSpPr>
        <p:spPr>
          <a:xfrm>
            <a:off x="631908" y="3882827"/>
            <a:ext cx="5372561" cy="2272010"/>
          </a:xfrm>
          <a:prstGeom prst="roundRect">
            <a:avLst>
              <a:gd name="adj" fmla="val 13410"/>
            </a:avLst>
          </a:prstGeom>
          <a:solidFill>
            <a:srgbClr val="00AEEF"/>
          </a:solidFill>
          <a:ln w="6350">
            <a:solidFill>
              <a:srgbClr val="00AEEF"/>
            </a:solidFill>
            <a:prstDash val="solid"/>
          </a:ln>
        </p:spPr>
      </p:sp>
      <p:sp>
        <p:nvSpPr>
          <p:cNvPr id="19" name="Shape 14"/>
          <p:cNvSpPr/>
          <p:nvPr/>
        </p:nvSpPr>
        <p:spPr>
          <a:xfrm>
            <a:off x="5185737" y="4092277"/>
            <a:ext cx="609287" cy="609302"/>
          </a:xfrm>
          <a:prstGeom prst="ellipse">
            <a:avLst/>
          </a:prstGeom>
          <a:solidFill>
            <a:srgbClr val="00AEEF"/>
          </a:solidFill>
          <a:ln/>
        </p:spPr>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78010" y="4119761"/>
            <a:ext cx="764562" cy="764579"/>
          </a:xfrm>
          <a:prstGeom prst="rect">
            <a:avLst/>
          </a:prstGeom>
        </p:spPr>
      </p:pic>
      <p:sp>
        <p:nvSpPr>
          <p:cNvPr id="21" name="Text 15"/>
          <p:cNvSpPr/>
          <p:nvPr/>
        </p:nvSpPr>
        <p:spPr>
          <a:xfrm>
            <a:off x="-237558" y="4392978"/>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إعادة ترتيب الأولويات</a:t>
            </a:r>
            <a:endParaRPr lang="ar-SA" sz="2100" dirty="0">
              <a:solidFill>
                <a:schemeClr val="bg1"/>
              </a:solidFill>
            </a:endParaRPr>
          </a:p>
        </p:txBody>
      </p:sp>
      <p:sp>
        <p:nvSpPr>
          <p:cNvPr id="22" name="Text 16"/>
          <p:cNvSpPr/>
          <p:nvPr/>
        </p:nvSpPr>
        <p:spPr>
          <a:xfrm>
            <a:off x="841354" y="5106803"/>
            <a:ext cx="495367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عند ضيق الوقت، يُعاد ترتيب الأولويات بدل محاولة تنفيذ كل شيء بسرعة.</a:t>
            </a:r>
            <a:endParaRPr lang="ar-SA" sz="1550" dirty="0">
              <a:solidFill>
                <a:schemeClr val="bg1"/>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2156222"/>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الجزء السابع : حياد الميسّر وإغلاق الجلسة</a:t>
            </a:r>
            <a:endParaRPr lang="ar-SA" sz="4650" dirty="0"/>
          </a:p>
        </p:txBody>
      </p:sp>
      <p:sp>
        <p:nvSpPr>
          <p:cNvPr id="5" name="Text 1"/>
          <p:cNvSpPr/>
          <p:nvPr/>
        </p:nvSpPr>
        <p:spPr>
          <a:xfrm>
            <a:off x="631908" y="3979466"/>
            <a:ext cx="6355993"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يُعد الحياد وإغلاق الجلسة من المهارات الختامية الأساسية للميسّر؛ فالحياد يضمن مساحة عادلة لجميع وجهات النظر، والإغلاق الجيد يرسّخ التعلم ويربطه بالتطبيق.</a:t>
            </a:r>
            <a:endParaRPr lang="ar-SA" sz="175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5105" y="807641"/>
            <a:ext cx="3494992" cy="5242719"/>
          </a:xfrm>
          <a:prstGeom prst="rect">
            <a:avLst/>
          </a:prstGeom>
        </p:spPr>
      </p:pic>
      <p:sp>
        <p:nvSpPr>
          <p:cNvPr id="4" name="Shape 0"/>
          <p:cNvSpPr/>
          <p:nvPr/>
        </p:nvSpPr>
        <p:spPr>
          <a:xfrm>
            <a:off x="6263126" y="694234"/>
            <a:ext cx="724775" cy="308670"/>
          </a:xfrm>
          <a:prstGeom prst="roundRect">
            <a:avLst>
              <a:gd name="adj" fmla="val 49999"/>
            </a:avLst>
          </a:prstGeom>
          <a:noFill/>
          <a:ln w="6350">
            <a:solidFill>
              <a:srgbClr val="75BAE6"/>
            </a:solidFill>
            <a:prstDash val="solid"/>
          </a:ln>
        </p:spPr>
      </p:sp>
      <p:sp>
        <p:nvSpPr>
          <p:cNvPr id="5" name="Text 1"/>
          <p:cNvSpPr/>
          <p:nvPr/>
        </p:nvSpPr>
        <p:spPr>
          <a:xfrm>
            <a:off x="5775379" y="755154"/>
            <a:ext cx="1090684"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75BAE6"/>
                </a:solidFill>
                <a:latin typeface="WinSoft Pro Medium" pitchFamily="34" charset="0"/>
                <a:ea typeface="WinSoft Pro Medium" pitchFamily="34" charset="-122"/>
                <a:cs typeface="WinSoft Pro Medium" pitchFamily="34" charset="-120"/>
              </a:rPr>
              <a:t>نشاط 13</a:t>
            </a:r>
            <a:endParaRPr lang="ar-SA" sz="1250" dirty="0"/>
          </a:p>
        </p:txBody>
      </p:sp>
      <p:sp>
        <p:nvSpPr>
          <p:cNvPr id="6" name="Shape 2"/>
          <p:cNvSpPr/>
          <p:nvPr/>
        </p:nvSpPr>
        <p:spPr>
          <a:xfrm>
            <a:off x="4919043" y="694234"/>
            <a:ext cx="1242585" cy="308670"/>
          </a:xfrm>
          <a:prstGeom prst="roundRect">
            <a:avLst>
              <a:gd name="adj" fmla="val 49999"/>
            </a:avLst>
          </a:prstGeom>
          <a:solidFill>
            <a:srgbClr val="D4E9F7"/>
          </a:solidFill>
          <a:ln/>
        </p:spPr>
      </p:sp>
      <p:sp>
        <p:nvSpPr>
          <p:cNvPr id="7" name="Text 3"/>
          <p:cNvSpPr/>
          <p:nvPr/>
        </p:nvSpPr>
        <p:spPr>
          <a:xfrm>
            <a:off x="4431296" y="755154"/>
            <a:ext cx="1608494"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الزمن: 20–30 دقيقة</a:t>
            </a:r>
            <a:endParaRPr lang="ar-SA" sz="1250" dirty="0"/>
          </a:p>
        </p:txBody>
      </p:sp>
      <p:sp>
        <p:nvSpPr>
          <p:cNvPr id="8" name="Text 4"/>
          <p:cNvSpPr/>
          <p:nvPr/>
        </p:nvSpPr>
        <p:spPr>
          <a:xfrm>
            <a:off x="631908" y="1075928"/>
            <a:ext cx="6355993"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عندما تختلف الآراء</a:t>
            </a:r>
            <a:endParaRPr lang="ar-SA" sz="4200" dirty="0"/>
          </a:p>
        </p:txBody>
      </p:sp>
      <p:sp>
        <p:nvSpPr>
          <p:cNvPr id="9" name="Text 5"/>
          <p:cNvSpPr/>
          <p:nvPr/>
        </p:nvSpPr>
        <p:spPr>
          <a:xfrm>
            <a:off x="631908" y="2200870"/>
            <a:ext cx="2930253" cy="3467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Noto Color Emoji" pitchFamily="34" charset="0"/>
                <a:ea typeface="Noto Color Emoji" pitchFamily="34" charset="-122"/>
                <a:cs typeface="Noto Color Emoji" pitchFamily="34" charset="-120"/>
              </a:rPr>
              <a:t>🎯</a:t>
            </a:r>
            <a:r>
              <a:rPr lang="ar-SA" altLang="en-US" sz="2100" dirty="0">
                <a:solidFill>
                  <a:srgbClr val="2E3C4E"/>
                </a:solidFill>
                <a:latin typeface="GE SS Two Light" pitchFamily="34" charset="0"/>
                <a:ea typeface="GE SS Two Light" pitchFamily="34" charset="-122"/>
                <a:cs typeface="GE SS Two Light" pitchFamily="34" charset="-120"/>
              </a:rPr>
              <a:t> المطلوب</a:t>
            </a:r>
            <a:endParaRPr lang="ar-SA" sz="2100" dirty="0"/>
          </a:p>
        </p:txBody>
      </p:sp>
      <p:sp>
        <p:nvSpPr>
          <p:cNvPr id="10" name="Text 6"/>
          <p:cNvSpPr/>
          <p:nvPr/>
        </p:nvSpPr>
        <p:spPr>
          <a:xfrm>
            <a:off x="631908" y="2730401"/>
            <a:ext cx="2930253" cy="1979811"/>
          </a:xfrm>
          <a:prstGeom prst="rect">
            <a:avLst/>
          </a:prstGeom>
          <a:noFill/>
          <a:ln/>
        </p:spPr>
        <p:txBody>
          <a:bodyPr wrap="square" lIns="0" tIns="0" rIns="0" bIns="0" rtlCol="0" anchor="t">
            <a:normAutofit/>
          </a:bodyPr>
          <a:lstStyle/>
          <a:p>
            <a:pPr marL="314960" indent="-314960" algn="r" rtl="1">
              <a:lnSpc>
                <a:spcPct val="127000"/>
              </a:lnSpc>
              <a:buSzPct val="100000"/>
              <a:buFont typeface="+mj-lt"/>
              <a:buAutoNum type="arabicPeriod"/>
            </a:pPr>
            <a:r>
              <a:rPr lang="ar-SA" altLang="en-US" sz="1550" dirty="0">
                <a:solidFill>
                  <a:srgbClr val="384653"/>
                </a:solidFill>
                <a:latin typeface="WinSoft Pro Medium" pitchFamily="34" charset="0"/>
                <a:ea typeface="WinSoft Pro Medium" pitchFamily="34" charset="-122"/>
                <a:cs typeface="WinSoft Pro Medium" pitchFamily="34" charset="-120"/>
              </a:rPr>
              <a:t>حدد كيف يؤثر ذلك في مشاركة المجموعة.</a:t>
            </a:r>
            <a:endParaRPr lang="ar-SA" sz="1550" dirty="0"/>
          </a:p>
          <a:p>
            <a:pPr marL="314960" indent="-314960" algn="r" rtl="1">
              <a:lnSpc>
                <a:spcPct val="127000"/>
              </a:lnSpc>
              <a:buSzPct val="100000"/>
              <a:buFont typeface="+mj-lt"/>
              <a:buAutoNum type="arabicPeriod" startAt="2"/>
            </a:pPr>
            <a:r>
              <a:rPr lang="ar-SA" altLang="en-US" sz="1550" dirty="0">
                <a:solidFill>
                  <a:srgbClr val="384653"/>
                </a:solidFill>
                <a:latin typeface="WinSoft Pro Medium" pitchFamily="34" charset="0"/>
                <a:ea typeface="WinSoft Pro Medium" pitchFamily="34" charset="-122"/>
                <a:cs typeface="WinSoft Pro Medium" pitchFamily="34" charset="-120"/>
              </a:rPr>
              <a:t>أعد صياغة تدخل الميسّر بطريقة محايدة.</a:t>
            </a:r>
            <a:endParaRPr lang="ar-SA" sz="1550" dirty="0"/>
          </a:p>
          <a:p>
            <a:pPr marL="314960" indent="-314960" algn="r" rtl="1">
              <a:lnSpc>
                <a:spcPct val="127000"/>
              </a:lnSpc>
              <a:buSzPct val="100000"/>
              <a:buFont typeface="+mj-lt"/>
              <a:buAutoNum type="arabicPeriod" startAt="3"/>
            </a:pPr>
            <a:r>
              <a:rPr lang="ar-SA" altLang="en-US" sz="1550" dirty="0">
                <a:solidFill>
                  <a:srgbClr val="384653"/>
                </a:solidFill>
                <a:latin typeface="WinSoft Pro Medium" pitchFamily="34" charset="0"/>
                <a:ea typeface="WinSoft Pro Medium" pitchFamily="34" charset="-122"/>
                <a:cs typeface="WinSoft Pro Medium" pitchFamily="34" charset="-120"/>
              </a:rPr>
              <a:t>حدد كيف ستتعامل مع رأيين متعارضين دون فرض نتيجة مسبقة.</a:t>
            </a:r>
            <a:endParaRPr lang="ar-SA" sz="1550" dirty="0"/>
          </a:p>
        </p:txBody>
      </p:sp>
      <p:sp>
        <p:nvSpPr>
          <p:cNvPr id="11" name="Shape 7"/>
          <p:cNvSpPr/>
          <p:nvPr/>
        </p:nvSpPr>
        <p:spPr>
          <a:xfrm>
            <a:off x="3917753" y="2018109"/>
            <a:ext cx="3222743" cy="2755999"/>
          </a:xfrm>
          <a:prstGeom prst="roundRect">
            <a:avLst>
              <a:gd name="adj" fmla="val 17688"/>
            </a:avLst>
          </a:prstGeom>
          <a:solidFill>
            <a:srgbClr val="75BAE6"/>
          </a:solidFill>
          <a:ln/>
        </p:spPr>
      </p:sp>
      <p:sp>
        <p:nvSpPr>
          <p:cNvPr id="12" name="Text 8"/>
          <p:cNvSpPr/>
          <p:nvPr/>
        </p:nvSpPr>
        <p:spPr>
          <a:xfrm>
            <a:off x="4120848" y="2200870"/>
            <a:ext cx="2816551" cy="3467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Noto Color Emoji" pitchFamily="34" charset="0"/>
                <a:ea typeface="Noto Color Emoji" pitchFamily="34" charset="-122"/>
                <a:cs typeface="Noto Color Emoji" pitchFamily="34" charset="-120"/>
              </a:rPr>
              <a:t>📋</a:t>
            </a:r>
            <a:r>
              <a:rPr lang="ar-SA" altLang="en-US" sz="2100" dirty="0">
                <a:solidFill>
                  <a:schemeClr val="bg1"/>
                </a:solidFill>
                <a:latin typeface="GE SS Two Light" pitchFamily="34" charset="0"/>
                <a:ea typeface="GE SS Two Light" pitchFamily="34" charset="-122"/>
                <a:cs typeface="GE SS Two Light" pitchFamily="34" charset="-120"/>
              </a:rPr>
              <a:t> التحدي / المشكلة</a:t>
            </a:r>
            <a:endParaRPr lang="ar-SA" sz="2100" dirty="0">
              <a:solidFill>
                <a:schemeClr val="bg1"/>
              </a:solidFill>
            </a:endParaRPr>
          </a:p>
        </p:txBody>
      </p:sp>
      <p:sp>
        <p:nvSpPr>
          <p:cNvPr id="13" name="Text 9"/>
          <p:cNvSpPr/>
          <p:nvPr/>
        </p:nvSpPr>
        <p:spPr>
          <a:xfrm>
            <a:off x="4120848" y="2917726"/>
            <a:ext cx="2511957" cy="1234678"/>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ناقشت المجموعة قضية لها آراء متعددة. بدأ الميسّر بإظهار تفضيله لرأي معين، ثم وجه الأسئلة بحيث تدعم هذا الرأي.</a:t>
            </a:r>
            <a:endParaRPr lang="ar-SA" sz="1550" dirty="0">
              <a:solidFill>
                <a:schemeClr val="bg1"/>
              </a:solidFill>
            </a:endParaRPr>
          </a:p>
        </p:txBody>
      </p:sp>
      <p:sp>
        <p:nvSpPr>
          <p:cNvPr id="14" name="Shape 10"/>
          <p:cNvSpPr/>
          <p:nvPr/>
        </p:nvSpPr>
        <p:spPr>
          <a:xfrm>
            <a:off x="6912001" y="2753221"/>
            <a:ext cx="25399" cy="1563688"/>
          </a:xfrm>
          <a:prstGeom prst="roundRect">
            <a:avLst>
              <a:gd name="adj" fmla="val 50001"/>
            </a:avLst>
          </a:prstGeom>
          <a:solidFill>
            <a:srgbClr val="75BAE6"/>
          </a:solidFill>
          <a:ln/>
        </p:spPr>
      </p:sp>
      <p:sp>
        <p:nvSpPr>
          <p:cNvPr id="15" name="Shape 11"/>
          <p:cNvSpPr/>
          <p:nvPr/>
        </p:nvSpPr>
        <p:spPr>
          <a:xfrm>
            <a:off x="631908" y="4979690"/>
            <a:ext cx="6355993" cy="1183977"/>
          </a:xfrm>
          <a:prstGeom prst="roundRect">
            <a:avLst>
              <a:gd name="adj" fmla="val 25733"/>
            </a:avLst>
          </a:prstGeom>
          <a:solidFill>
            <a:srgbClr val="00AEEF"/>
          </a:solidFill>
          <a:ln w="6350">
            <a:solidFill>
              <a:srgbClr val="0094D5"/>
            </a:solidFill>
            <a:prstDash val="solid"/>
          </a:ln>
        </p:spPr>
      </p:sp>
      <p:sp>
        <p:nvSpPr>
          <p:cNvPr id="16" name="Text 12"/>
          <p:cNvSpPr/>
          <p:nvPr/>
        </p:nvSpPr>
        <p:spPr>
          <a:xfrm>
            <a:off x="841354" y="5189141"/>
            <a:ext cx="5937101" cy="3467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Noto Color Emoji" pitchFamily="34" charset="0"/>
                <a:ea typeface="Noto Color Emoji" pitchFamily="34" charset="-122"/>
                <a:cs typeface="Noto Color Emoji" pitchFamily="34" charset="-120"/>
              </a:rPr>
              <a:t>📌</a:t>
            </a:r>
            <a:r>
              <a:rPr lang="ar-SA" altLang="en-US" sz="2100" dirty="0">
                <a:solidFill>
                  <a:schemeClr val="bg1"/>
                </a:solidFill>
                <a:latin typeface="GE SS Two Light" pitchFamily="34" charset="0"/>
                <a:ea typeface="GE SS Two Light" pitchFamily="34" charset="-122"/>
                <a:cs typeface="GE SS Two Light" pitchFamily="34" charset="-120"/>
              </a:rPr>
              <a:t> نتاج النشاط</a:t>
            </a:r>
            <a:endParaRPr lang="ar-SA" sz="2100" dirty="0">
              <a:solidFill>
                <a:schemeClr val="bg1"/>
              </a:solidFill>
            </a:endParaRPr>
          </a:p>
        </p:txBody>
      </p:sp>
      <p:sp>
        <p:nvSpPr>
          <p:cNvPr id="17" name="Text 13"/>
          <p:cNvSpPr/>
          <p:nvPr/>
        </p:nvSpPr>
        <p:spPr>
          <a:xfrm>
            <a:off x="841354" y="5645547"/>
            <a:ext cx="593710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صياغات عملية تساعد الميسّر على الحفاظ على الحياد.</a:t>
            </a:r>
            <a:endParaRPr lang="ar-SA" sz="1550" dirty="0">
              <a:solidFill>
                <a:schemeClr val="bg1"/>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p:nvPr/>
        </p:nvSpPr>
        <p:spPr>
          <a:xfrm>
            <a:off x="631908" y="988417"/>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المعرفة الأساسية: حياد الميسّر</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8656" y="2182118"/>
            <a:ext cx="5351130" cy="1730871"/>
          </a:xfrm>
          <a:prstGeom prst="rect">
            <a:avLst/>
          </a:prstGeom>
        </p:spPr>
      </p:pic>
      <p:sp>
        <p:nvSpPr>
          <p:cNvPr id="4" name="Text 1"/>
          <p:cNvSpPr/>
          <p:nvPr/>
        </p:nvSpPr>
        <p:spPr>
          <a:xfrm>
            <a:off x="6459674" y="2433141"/>
            <a:ext cx="474749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هيّئ مساحة لوجهات النظر المختلفة</a:t>
            </a:r>
            <a:endParaRPr lang="ar-SA" sz="2300" dirty="0"/>
          </a:p>
        </p:txBody>
      </p:sp>
      <p:sp>
        <p:nvSpPr>
          <p:cNvPr id="5" name="Text 2"/>
          <p:cNvSpPr/>
          <p:nvPr/>
        </p:nvSpPr>
        <p:spPr>
          <a:xfrm>
            <a:off x="6459674" y="2939653"/>
            <a:ext cx="474749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يهيئ الميسّر مساحة لعرض وجهات النظر المختلفة عندما يسمح موضوع التعلم بذلك.</a:t>
            </a:r>
            <a:endParaRPr lang="ar-SA" sz="17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182118"/>
            <a:ext cx="5351130" cy="1730871"/>
          </a:xfrm>
          <a:prstGeom prst="rect">
            <a:avLst/>
          </a:prstGeom>
        </p:spPr>
      </p:pic>
      <p:sp>
        <p:nvSpPr>
          <p:cNvPr id="7" name="Text 3"/>
          <p:cNvSpPr/>
          <p:nvPr/>
        </p:nvSpPr>
        <p:spPr>
          <a:xfrm>
            <a:off x="882926" y="2433141"/>
            <a:ext cx="474749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اطرح أسئلة توضيحية لا توجيهية</a:t>
            </a:r>
            <a:endParaRPr lang="ar-SA" sz="2300" dirty="0"/>
          </a:p>
        </p:txBody>
      </p:sp>
      <p:sp>
        <p:nvSpPr>
          <p:cNvPr id="8" name="Text 4"/>
          <p:cNvSpPr/>
          <p:nvPr/>
        </p:nvSpPr>
        <p:spPr>
          <a:xfrm>
            <a:off x="882926" y="2939653"/>
            <a:ext cx="474749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يطرح أسئلة تساعد المشاركين على توضيح مواقفهم وأسبابها بدل توجيههم إلى إجابة يفضلها.</a:t>
            </a:r>
            <a:endParaRPr lang="ar-SA" sz="17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8656" y="4138612"/>
            <a:ext cx="5351130" cy="1730871"/>
          </a:xfrm>
          <a:prstGeom prst="rect">
            <a:avLst/>
          </a:prstGeom>
        </p:spPr>
      </p:pic>
      <p:sp>
        <p:nvSpPr>
          <p:cNvPr id="10" name="Text 5"/>
          <p:cNvSpPr/>
          <p:nvPr/>
        </p:nvSpPr>
        <p:spPr>
          <a:xfrm>
            <a:off x="6459674" y="4389636"/>
            <a:ext cx="474749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نظّم الحوار دون تبني موقف</a:t>
            </a:r>
            <a:endParaRPr lang="ar-SA" sz="2300" dirty="0"/>
          </a:p>
        </p:txBody>
      </p:sp>
      <p:sp>
        <p:nvSpPr>
          <p:cNvPr id="11" name="Text 6"/>
          <p:cNvSpPr/>
          <p:nvPr/>
        </p:nvSpPr>
        <p:spPr>
          <a:xfrm>
            <a:off x="6459674" y="4896148"/>
            <a:ext cx="474749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يمكن للميسّر تنظيم الحوار وتلخيص ما قيل دون تبني موقف شخصي.</a:t>
            </a:r>
            <a:endParaRPr lang="ar-SA" sz="17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138612"/>
            <a:ext cx="5351130" cy="1730871"/>
          </a:xfrm>
          <a:prstGeom prst="rect">
            <a:avLst/>
          </a:prstGeom>
        </p:spPr>
      </p:pic>
      <p:sp>
        <p:nvSpPr>
          <p:cNvPr id="13" name="Text 7"/>
          <p:cNvSpPr/>
          <p:nvPr/>
        </p:nvSpPr>
        <p:spPr>
          <a:xfrm>
            <a:off x="882926" y="4389636"/>
            <a:ext cx="474749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الحياد له حدود</a:t>
            </a:r>
            <a:endParaRPr lang="ar-SA" sz="2300" dirty="0"/>
          </a:p>
        </p:txBody>
      </p:sp>
      <p:sp>
        <p:nvSpPr>
          <p:cNvPr id="14" name="Text 8"/>
          <p:cNvSpPr/>
          <p:nvPr/>
        </p:nvSpPr>
        <p:spPr>
          <a:xfrm>
            <a:off x="882926" y="4896148"/>
            <a:ext cx="474749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الحياد لا يعني تجاهل السلوك غير المقبول أو مخالفة قواعد السلامة والاحترام.</a:t>
            </a:r>
            <a:endParaRPr lang="ar-SA" sz="175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1633" y="800795"/>
            <a:ext cx="3504120" cy="5256312"/>
          </a:xfrm>
          <a:prstGeom prst="rect">
            <a:avLst/>
          </a:prstGeom>
        </p:spPr>
      </p:pic>
      <p:sp>
        <p:nvSpPr>
          <p:cNvPr id="4" name="Shape 0"/>
          <p:cNvSpPr/>
          <p:nvPr/>
        </p:nvSpPr>
        <p:spPr>
          <a:xfrm>
            <a:off x="6303309" y="730448"/>
            <a:ext cx="684592" cy="291604"/>
          </a:xfrm>
          <a:prstGeom prst="roundRect">
            <a:avLst>
              <a:gd name="adj" fmla="val 49999"/>
            </a:avLst>
          </a:prstGeom>
          <a:noFill/>
          <a:ln w="6350">
            <a:solidFill>
              <a:srgbClr val="75BAE6"/>
            </a:solidFill>
            <a:prstDash val="solid"/>
          </a:ln>
        </p:spPr>
      </p:sp>
      <p:sp>
        <p:nvSpPr>
          <p:cNvPr id="5" name="Text 1"/>
          <p:cNvSpPr/>
          <p:nvPr/>
        </p:nvSpPr>
        <p:spPr>
          <a:xfrm>
            <a:off x="5808815" y="787995"/>
            <a:ext cx="1063995"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75BAE6"/>
                </a:solidFill>
                <a:latin typeface="WinSoft Pro Medium" pitchFamily="34" charset="0"/>
                <a:ea typeface="WinSoft Pro Medium" pitchFamily="34" charset="-122"/>
                <a:cs typeface="WinSoft Pro Medium" pitchFamily="34" charset="-120"/>
              </a:rPr>
              <a:t>نشاط 14</a:t>
            </a:r>
            <a:endParaRPr lang="ar-SA" sz="1200" dirty="0"/>
          </a:p>
        </p:txBody>
      </p:sp>
      <p:sp>
        <p:nvSpPr>
          <p:cNvPr id="6" name="Shape 2"/>
          <p:cNvSpPr/>
          <p:nvPr/>
        </p:nvSpPr>
        <p:spPr>
          <a:xfrm>
            <a:off x="5033837" y="730448"/>
            <a:ext cx="1173629" cy="291604"/>
          </a:xfrm>
          <a:prstGeom prst="roundRect">
            <a:avLst>
              <a:gd name="adj" fmla="val 49999"/>
            </a:avLst>
          </a:prstGeom>
          <a:solidFill>
            <a:srgbClr val="D4E9F7"/>
          </a:solidFill>
          <a:ln/>
        </p:spPr>
      </p:sp>
      <p:sp>
        <p:nvSpPr>
          <p:cNvPr id="7" name="Text 3"/>
          <p:cNvSpPr/>
          <p:nvPr/>
        </p:nvSpPr>
        <p:spPr>
          <a:xfrm>
            <a:off x="4539343" y="787995"/>
            <a:ext cx="1553032"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الزمن: 20–30 دقيقة</a:t>
            </a:r>
            <a:endParaRPr lang="ar-SA" sz="1200" dirty="0"/>
          </a:p>
        </p:txBody>
      </p:sp>
      <p:sp>
        <p:nvSpPr>
          <p:cNvPr id="8" name="Text 4"/>
          <p:cNvSpPr/>
          <p:nvPr/>
        </p:nvSpPr>
        <p:spPr>
          <a:xfrm>
            <a:off x="631908" y="1087239"/>
            <a:ext cx="6355993" cy="1262063"/>
          </a:xfrm>
          <a:prstGeom prst="rect">
            <a:avLst/>
          </a:prstGeom>
          <a:noFill/>
          <a:ln/>
        </p:spPr>
        <p:txBody>
          <a:bodyPr wrap="square" lIns="0" tIns="0" rIns="0" bIns="0" rtlCol="0" anchor="t">
            <a:normAutofit/>
          </a:bodyPr>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أغلق الجلسة دون تكرار كل المحتوى</a:t>
            </a:r>
            <a:endParaRPr lang="ar-SA" sz="3950" dirty="0"/>
          </a:p>
        </p:txBody>
      </p:sp>
      <p:sp>
        <p:nvSpPr>
          <p:cNvPr id="9" name="Text 5"/>
          <p:cNvSpPr/>
          <p:nvPr/>
        </p:nvSpPr>
        <p:spPr>
          <a:xfrm>
            <a:off x="631908" y="2756892"/>
            <a:ext cx="2944044" cy="3282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000000"/>
                </a:solidFill>
                <a:latin typeface="Noto Color Emoji" pitchFamily="34" charset="0"/>
                <a:ea typeface="Noto Color Emoji" pitchFamily="34" charset="-122"/>
                <a:cs typeface="Noto Color Emoji" pitchFamily="34" charset="-120"/>
              </a:rPr>
              <a:t>🎯</a:t>
            </a:r>
            <a:r>
              <a:rPr lang="ar-SA" altLang="en-US" sz="1950" dirty="0">
                <a:solidFill>
                  <a:srgbClr val="2E3C4E"/>
                </a:solidFill>
                <a:latin typeface="GE SS Two Light" pitchFamily="34" charset="0"/>
                <a:ea typeface="GE SS Two Light" pitchFamily="34" charset="-122"/>
                <a:cs typeface="GE SS Two Light" pitchFamily="34" charset="-120"/>
              </a:rPr>
              <a:t> المطلوب</a:t>
            </a:r>
            <a:endParaRPr lang="ar-SA" sz="1950" dirty="0"/>
          </a:p>
        </p:txBody>
      </p:sp>
      <p:sp>
        <p:nvSpPr>
          <p:cNvPr id="10" name="Text 6"/>
          <p:cNvSpPr/>
          <p:nvPr/>
        </p:nvSpPr>
        <p:spPr>
          <a:xfrm>
            <a:off x="631908" y="3248124"/>
            <a:ext cx="2944044" cy="1532930"/>
          </a:xfrm>
          <a:prstGeom prst="rect">
            <a:avLst/>
          </a:prstGeom>
          <a:noFill/>
          <a:ln/>
        </p:spPr>
        <p:txBody>
          <a:bodyPr wrap="square" lIns="0" tIns="0" rIns="0" bIns="0" rtlCol="0" anchor="t">
            <a:normAutofit/>
          </a:bodyPr>
          <a:lstStyle/>
          <a:p>
            <a:pPr marL="304800" indent="-304800" algn="r" rtl="1">
              <a:lnSpc>
                <a:spcPct val="123000"/>
              </a:lnSpc>
              <a:buSzPct val="100000"/>
              <a:buFont typeface="+mj-lt"/>
              <a:buAutoNum type="arabicPeriod"/>
            </a:pPr>
            <a:r>
              <a:rPr lang="ar-SA" altLang="en-US" sz="1500" dirty="0">
                <a:solidFill>
                  <a:srgbClr val="384653"/>
                </a:solidFill>
                <a:latin typeface="WinSoft Pro Medium" pitchFamily="34" charset="0"/>
                <a:ea typeface="WinSoft Pro Medium" pitchFamily="34" charset="-122"/>
                <a:cs typeface="WinSoft Pro Medium" pitchFamily="34" charset="-120"/>
              </a:rPr>
              <a:t>صمم إغلاقًا يستغرق خمس دقائق فقط.</a:t>
            </a:r>
            <a:endParaRPr lang="ar-SA" sz="1500" dirty="0"/>
          </a:p>
          <a:p>
            <a:pPr marL="304800" indent="-304800" algn="r" rtl="1">
              <a:lnSpc>
                <a:spcPct val="123000"/>
              </a:lnSpc>
              <a:buSzPct val="100000"/>
              <a:buFont typeface="+mj-lt"/>
              <a:buAutoNum type="arabicPeriod" startAt="2"/>
            </a:pPr>
            <a:r>
              <a:rPr lang="ar-SA" altLang="en-US" sz="1500" dirty="0">
                <a:solidFill>
                  <a:srgbClr val="384653"/>
                </a:solidFill>
                <a:latin typeface="WinSoft Pro Medium" pitchFamily="34" charset="0"/>
                <a:ea typeface="WinSoft Pro Medium" pitchFamily="34" charset="-122"/>
                <a:cs typeface="WinSoft Pro Medium" pitchFamily="34" charset="-120"/>
              </a:rPr>
              <a:t>حدد سؤالًا يساعد المشاركين على تلخيص أهم تعلم لديهم.</a:t>
            </a:r>
            <a:endParaRPr lang="ar-SA" sz="1500" dirty="0"/>
          </a:p>
          <a:p>
            <a:pPr marL="304800" indent="-304800" algn="r" rtl="1">
              <a:lnSpc>
                <a:spcPct val="123000"/>
              </a:lnSpc>
              <a:buSzPct val="100000"/>
              <a:buFont typeface="+mj-lt"/>
              <a:buAutoNum type="arabicPeriod" startAt="3"/>
            </a:pPr>
            <a:r>
              <a:rPr lang="ar-SA" altLang="en-US" sz="1500" dirty="0">
                <a:solidFill>
                  <a:srgbClr val="384653"/>
                </a:solidFill>
                <a:latin typeface="WinSoft Pro Medium" pitchFamily="34" charset="0"/>
                <a:ea typeface="WinSoft Pro Medium" pitchFamily="34" charset="-122"/>
                <a:cs typeface="WinSoft Pro Medium" pitchFamily="34" charset="-120"/>
              </a:rPr>
              <a:t>اربط التعلم بخطوة تطبيقية في مكان العمل.</a:t>
            </a:r>
            <a:endParaRPr lang="ar-SA" sz="1500" dirty="0"/>
          </a:p>
        </p:txBody>
      </p:sp>
      <p:sp>
        <p:nvSpPr>
          <p:cNvPr id="11" name="Shape 7"/>
          <p:cNvSpPr/>
          <p:nvPr/>
        </p:nvSpPr>
        <p:spPr>
          <a:xfrm>
            <a:off x="3912097" y="2593876"/>
            <a:ext cx="3220262" cy="2244229"/>
          </a:xfrm>
          <a:prstGeom prst="roundRect">
            <a:avLst>
              <a:gd name="adj" fmla="val 20515"/>
            </a:avLst>
          </a:prstGeom>
          <a:solidFill>
            <a:srgbClr val="75BAE6"/>
          </a:solidFill>
          <a:ln/>
        </p:spPr>
      </p:sp>
      <p:sp>
        <p:nvSpPr>
          <p:cNvPr id="12" name="Text 8"/>
          <p:cNvSpPr/>
          <p:nvPr/>
        </p:nvSpPr>
        <p:spPr>
          <a:xfrm>
            <a:off x="4103882" y="2756892"/>
            <a:ext cx="2836692" cy="3282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Noto Color Emoji" pitchFamily="34" charset="0"/>
                <a:ea typeface="Noto Color Emoji" pitchFamily="34" charset="-122"/>
                <a:cs typeface="Noto Color Emoji" pitchFamily="34" charset="-120"/>
              </a:rPr>
              <a:t>📋</a:t>
            </a:r>
            <a:r>
              <a:rPr lang="ar-SA" altLang="en-US" sz="1950" dirty="0">
                <a:solidFill>
                  <a:schemeClr val="bg1"/>
                </a:solidFill>
                <a:latin typeface="GE SS Two Light" pitchFamily="34" charset="0"/>
                <a:ea typeface="GE SS Two Light" pitchFamily="34" charset="-122"/>
                <a:cs typeface="GE SS Two Light" pitchFamily="34" charset="-120"/>
              </a:rPr>
              <a:t> التحدي / المشكلة</a:t>
            </a:r>
            <a:endParaRPr lang="ar-SA" sz="1950" dirty="0">
              <a:solidFill>
                <a:schemeClr val="bg1"/>
              </a:solidFill>
            </a:endParaRPr>
          </a:p>
        </p:txBody>
      </p:sp>
      <p:sp>
        <p:nvSpPr>
          <p:cNvPr id="13" name="Text 9"/>
          <p:cNvSpPr/>
          <p:nvPr/>
        </p:nvSpPr>
        <p:spPr>
          <a:xfrm>
            <a:off x="4103882" y="3415209"/>
            <a:ext cx="2548965"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انتهى الوقت، لكن الميسّر بدأ بإعادة شرح جميع النقاط التي تناولتها الجلسة.</a:t>
            </a:r>
            <a:endParaRPr lang="ar-SA" sz="1500" dirty="0">
              <a:solidFill>
                <a:schemeClr val="bg1"/>
              </a:solidFill>
            </a:endParaRPr>
          </a:p>
        </p:txBody>
      </p:sp>
      <p:sp>
        <p:nvSpPr>
          <p:cNvPr id="14" name="Shape 10"/>
          <p:cNvSpPr/>
          <p:nvPr/>
        </p:nvSpPr>
        <p:spPr>
          <a:xfrm>
            <a:off x="6915175" y="3268464"/>
            <a:ext cx="25399" cy="861020"/>
          </a:xfrm>
          <a:prstGeom prst="roundRect">
            <a:avLst>
              <a:gd name="adj" fmla="val 50001"/>
            </a:avLst>
          </a:prstGeom>
          <a:solidFill>
            <a:srgbClr val="75BAE6"/>
          </a:solidFill>
          <a:ln/>
        </p:spPr>
      </p:sp>
      <p:sp>
        <p:nvSpPr>
          <p:cNvPr id="15" name="Shape 11"/>
          <p:cNvSpPr/>
          <p:nvPr/>
        </p:nvSpPr>
        <p:spPr>
          <a:xfrm>
            <a:off x="631908" y="5021461"/>
            <a:ext cx="6355993" cy="1106091"/>
          </a:xfrm>
          <a:prstGeom prst="roundRect">
            <a:avLst>
              <a:gd name="adj" fmla="val 26015"/>
            </a:avLst>
          </a:prstGeom>
          <a:solidFill>
            <a:srgbClr val="00AEEF"/>
          </a:solidFill>
          <a:ln w="6350">
            <a:solidFill>
              <a:srgbClr val="0094D5"/>
            </a:solidFill>
            <a:prstDash val="solid"/>
          </a:ln>
        </p:spPr>
      </p:sp>
      <p:sp>
        <p:nvSpPr>
          <p:cNvPr id="16" name="Text 12"/>
          <p:cNvSpPr/>
          <p:nvPr/>
        </p:nvSpPr>
        <p:spPr>
          <a:xfrm>
            <a:off x="830043" y="5219601"/>
            <a:ext cx="5959723" cy="3282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Noto Color Emoji" pitchFamily="34" charset="0"/>
                <a:ea typeface="Noto Color Emoji" pitchFamily="34" charset="-122"/>
                <a:cs typeface="Noto Color Emoji" pitchFamily="34" charset="-120"/>
              </a:rPr>
              <a:t>📌</a:t>
            </a:r>
            <a:r>
              <a:rPr lang="ar-SA" altLang="en-US" sz="1950" dirty="0">
                <a:solidFill>
                  <a:schemeClr val="bg1"/>
                </a:solidFill>
                <a:latin typeface="GE SS Two Light" pitchFamily="34" charset="0"/>
                <a:ea typeface="GE SS Two Light" pitchFamily="34" charset="-122"/>
                <a:cs typeface="GE SS Two Light" pitchFamily="34" charset="-120"/>
              </a:rPr>
              <a:t> نتاج النشاط</a:t>
            </a:r>
            <a:endParaRPr lang="ar-SA" sz="1950" dirty="0">
              <a:solidFill>
                <a:schemeClr val="bg1"/>
              </a:solidFill>
            </a:endParaRPr>
          </a:p>
        </p:txBody>
      </p:sp>
      <p:sp>
        <p:nvSpPr>
          <p:cNvPr id="17" name="Text 13"/>
          <p:cNvSpPr/>
          <p:nvPr/>
        </p:nvSpPr>
        <p:spPr>
          <a:xfrm>
            <a:off x="830043" y="5645646"/>
            <a:ext cx="595972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خطة إغلاق قصيرة تتضمن التلخيص والتأمل والتطبيق.</a:t>
            </a:r>
            <a:endParaRPr lang="ar-SA" sz="1500" dirty="0">
              <a:solidFill>
                <a:schemeClr val="bg1"/>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p:nvPr/>
        </p:nvSpPr>
        <p:spPr>
          <a:xfrm>
            <a:off x="631908" y="642640"/>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المعرفة الأساسية: إغلاق الجلسة وترسيخ التعلم</a:t>
            </a:r>
            <a:endParaRPr lang="ar-SA" sz="4650" dirty="0"/>
          </a:p>
        </p:txBody>
      </p:sp>
      <p:sp>
        <p:nvSpPr>
          <p:cNvPr id="3" name="Shape 1"/>
          <p:cNvSpPr/>
          <p:nvPr/>
        </p:nvSpPr>
        <p:spPr>
          <a:xfrm>
            <a:off x="6208656" y="2578695"/>
            <a:ext cx="5351130" cy="1705471"/>
          </a:xfrm>
          <a:prstGeom prst="roundRect">
            <a:avLst>
              <a:gd name="adj" fmla="val 19849"/>
            </a:avLst>
          </a:prstGeom>
          <a:solidFill>
            <a:srgbClr val="00AEEF"/>
          </a:solidFill>
          <a:ln w="12700">
            <a:solidFill>
              <a:srgbClr val="0094D5"/>
            </a:solidFill>
            <a:prstDash val="solid"/>
          </a:ln>
        </p:spPr>
      </p:sp>
      <p:sp>
        <p:nvSpPr>
          <p:cNvPr id="4" name="Text 2"/>
          <p:cNvSpPr/>
          <p:nvPr/>
        </p:nvSpPr>
        <p:spPr>
          <a:xfrm>
            <a:off x="6446974" y="2817019"/>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ركّز على الرسائل الرئيسة</a:t>
            </a:r>
            <a:endParaRPr lang="ar-SA" sz="2300" dirty="0">
              <a:solidFill>
                <a:schemeClr val="bg1"/>
              </a:solidFill>
            </a:endParaRPr>
          </a:p>
        </p:txBody>
      </p:sp>
      <p:sp>
        <p:nvSpPr>
          <p:cNvPr id="5" name="Text 3"/>
          <p:cNvSpPr/>
          <p:nvPr/>
        </p:nvSpPr>
        <p:spPr>
          <a:xfrm>
            <a:off x="6446974" y="3323530"/>
            <a:ext cx="4874495"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الإغلاق الجيد لا يعيد شرح المحتوى كله؛ بل يركز على الرسائل والتعلم الرئيس.</a:t>
            </a:r>
            <a:endParaRPr lang="ar-SA" sz="1750" dirty="0">
              <a:solidFill>
                <a:schemeClr val="bg1"/>
              </a:solidFill>
            </a:endParaRPr>
          </a:p>
        </p:txBody>
      </p:sp>
      <p:sp>
        <p:nvSpPr>
          <p:cNvPr id="6" name="Shape 4"/>
          <p:cNvSpPr/>
          <p:nvPr/>
        </p:nvSpPr>
        <p:spPr>
          <a:xfrm>
            <a:off x="631908" y="2578695"/>
            <a:ext cx="5351130" cy="1705471"/>
          </a:xfrm>
          <a:prstGeom prst="roundRect">
            <a:avLst>
              <a:gd name="adj" fmla="val 19849"/>
            </a:avLst>
          </a:prstGeom>
          <a:solidFill>
            <a:srgbClr val="00AEEF"/>
          </a:solidFill>
          <a:ln w="12700">
            <a:solidFill>
              <a:srgbClr val="0094D5"/>
            </a:solidFill>
            <a:prstDash val="solid"/>
          </a:ln>
        </p:spPr>
      </p:sp>
      <p:sp>
        <p:nvSpPr>
          <p:cNvPr id="7" name="Text 5"/>
          <p:cNvSpPr/>
          <p:nvPr/>
        </p:nvSpPr>
        <p:spPr>
          <a:xfrm>
            <a:off x="870226" y="2817019"/>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استخلص التعلم من المشاركين</a:t>
            </a:r>
            <a:endParaRPr lang="ar-SA" sz="2300" dirty="0">
              <a:solidFill>
                <a:schemeClr val="bg1"/>
              </a:solidFill>
            </a:endParaRPr>
          </a:p>
        </p:txBody>
      </p:sp>
      <p:sp>
        <p:nvSpPr>
          <p:cNvPr id="8" name="Text 6"/>
          <p:cNvSpPr/>
          <p:nvPr/>
        </p:nvSpPr>
        <p:spPr>
          <a:xfrm>
            <a:off x="870226" y="3323530"/>
            <a:ext cx="4874495"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استخدم سؤالًا ختاميًا أو تأملًا فرديًا أو مشاركة قصيرة لاستخلاص أهم ما تعلمه المشاركون.</a:t>
            </a:r>
            <a:endParaRPr lang="ar-SA" sz="1750" dirty="0">
              <a:solidFill>
                <a:schemeClr val="bg1"/>
              </a:solidFill>
            </a:endParaRPr>
          </a:p>
        </p:txBody>
      </p:sp>
      <p:sp>
        <p:nvSpPr>
          <p:cNvPr id="9" name="Shape 7"/>
          <p:cNvSpPr/>
          <p:nvPr/>
        </p:nvSpPr>
        <p:spPr>
          <a:xfrm>
            <a:off x="6208656" y="4509790"/>
            <a:ext cx="5351130" cy="1705471"/>
          </a:xfrm>
          <a:prstGeom prst="roundRect">
            <a:avLst>
              <a:gd name="adj" fmla="val 19849"/>
            </a:avLst>
          </a:prstGeom>
          <a:solidFill>
            <a:srgbClr val="00AEEF"/>
          </a:solidFill>
          <a:ln w="12700">
            <a:solidFill>
              <a:srgbClr val="0094D5"/>
            </a:solidFill>
            <a:prstDash val="solid"/>
          </a:ln>
        </p:spPr>
      </p:sp>
      <p:sp>
        <p:nvSpPr>
          <p:cNvPr id="10" name="Text 8"/>
          <p:cNvSpPr/>
          <p:nvPr/>
        </p:nvSpPr>
        <p:spPr>
          <a:xfrm>
            <a:off x="6446974" y="4748113"/>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اربط بالتطبيق</a:t>
            </a:r>
            <a:endParaRPr lang="ar-SA" sz="2300" dirty="0">
              <a:solidFill>
                <a:schemeClr val="bg1"/>
              </a:solidFill>
            </a:endParaRPr>
          </a:p>
        </p:txBody>
      </p:sp>
      <p:sp>
        <p:nvSpPr>
          <p:cNvPr id="11" name="Text 9"/>
          <p:cNvSpPr/>
          <p:nvPr/>
        </p:nvSpPr>
        <p:spPr>
          <a:xfrm>
            <a:off x="6446974" y="5254625"/>
            <a:ext cx="4874495"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اربط التعلم بإجراء أو موقف يمكن تطبيقه في العمل.</a:t>
            </a:r>
            <a:endParaRPr lang="ar-SA" sz="1750" dirty="0">
              <a:solidFill>
                <a:schemeClr val="bg1"/>
              </a:solidFill>
            </a:endParaRPr>
          </a:p>
        </p:txBody>
      </p:sp>
      <p:sp>
        <p:nvSpPr>
          <p:cNvPr id="12" name="Shape 10"/>
          <p:cNvSpPr/>
          <p:nvPr/>
        </p:nvSpPr>
        <p:spPr>
          <a:xfrm>
            <a:off x="631908" y="4509790"/>
            <a:ext cx="5351130" cy="1705471"/>
          </a:xfrm>
          <a:prstGeom prst="roundRect">
            <a:avLst>
              <a:gd name="adj" fmla="val 19849"/>
            </a:avLst>
          </a:prstGeom>
          <a:solidFill>
            <a:srgbClr val="00AEEF"/>
          </a:solidFill>
          <a:ln w="12700">
            <a:solidFill>
              <a:srgbClr val="0094D5"/>
            </a:solidFill>
            <a:prstDash val="solid"/>
          </a:ln>
        </p:spPr>
      </p:sp>
      <p:sp>
        <p:nvSpPr>
          <p:cNvPr id="13" name="Text 11"/>
          <p:cNvSpPr/>
          <p:nvPr/>
        </p:nvSpPr>
        <p:spPr>
          <a:xfrm>
            <a:off x="870226" y="4748113"/>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وضّح الخطوة التالية</a:t>
            </a:r>
            <a:endParaRPr lang="ar-SA" sz="2300" dirty="0">
              <a:solidFill>
                <a:schemeClr val="bg1"/>
              </a:solidFill>
            </a:endParaRPr>
          </a:p>
        </p:txBody>
      </p:sp>
      <p:sp>
        <p:nvSpPr>
          <p:cNvPr id="14" name="Text 12"/>
          <p:cNvSpPr/>
          <p:nvPr/>
        </p:nvSpPr>
        <p:spPr>
          <a:xfrm>
            <a:off x="870226" y="5254625"/>
            <a:ext cx="4874495"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تأكد من أن المشاركين يعرفون الخطوة التالية أو ما المتوقع منهم بعد الجلسة.</a:t>
            </a:r>
            <a:endParaRPr lang="ar-SA" sz="1750" dirty="0">
              <a:solidFill>
                <a:schemeClr val="bg1"/>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744960"/>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 التطبيقي المتكامل</a:t>
            </a:r>
            <a:endParaRPr lang="ar-SA" sz="4650" dirty="0"/>
          </a:p>
        </p:txBody>
      </p:sp>
      <p:sp>
        <p:nvSpPr>
          <p:cNvPr id="5" name="Text 1"/>
          <p:cNvSpPr/>
          <p:nvPr/>
        </p:nvSpPr>
        <p:spPr>
          <a:xfrm>
            <a:off x="631908" y="3319859"/>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تيسير جلسة من البداية إلى النهاية</a:t>
            </a:r>
            <a:endParaRPr lang="ar-SA" sz="2300" dirty="0"/>
          </a:p>
        </p:txBody>
      </p:sp>
      <p:sp>
        <p:nvSpPr>
          <p:cNvPr id="6" name="Text 2"/>
          <p:cNvSpPr/>
          <p:nvPr/>
        </p:nvSpPr>
        <p:spPr>
          <a:xfrm>
            <a:off x="631908" y="4029571"/>
            <a:ext cx="6355993"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أنت ميسّر لجلسة تدريبية مدتها 30 دقيقة. تبدأ المجموعة بطاقة متوسطة، ويشارك شخصان بكثرة، بينما يتردد آخرون. يظهر اختلاف في الرأي أثناء نشاط جماعي، ثم يتضح أن جزءًا من التعليمات لم يكن مفهومًا للجميع.</a:t>
            </a:r>
            <a:endParaRPr lang="ar-SA" sz="175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p:nvPr/>
        </p:nvSpPr>
        <p:spPr>
          <a:xfrm>
            <a:off x="631908" y="640060"/>
            <a:ext cx="10927878" cy="672802"/>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مهام النشاط التطبيقي المتكامل</a:t>
            </a:r>
            <a:endParaRPr lang="ar-SA" sz="4200" dirty="0"/>
          </a:p>
        </p:txBody>
      </p:sp>
      <p:sp>
        <p:nvSpPr>
          <p:cNvPr id="3" name="Text 1"/>
          <p:cNvSpPr/>
          <p:nvPr/>
        </p:nvSpPr>
        <p:spPr>
          <a:xfrm>
            <a:off x="11150817" y="1683544"/>
            <a:ext cx="408969" cy="255587"/>
          </a:xfrm>
          <a:prstGeom prst="rect">
            <a:avLst/>
          </a:prstGeom>
          <a:noFill/>
          <a:ln/>
        </p:spPr>
        <p:txBody>
          <a:bodyPr wrap="none" lIns="0" tIns="0" rIns="0" bIns="0" rtlCol="0" anchor="ctr"/>
          <a:lstStyle/>
          <a:p>
            <a:pPr marL="0" indent="0" algn="r" rtl="1">
              <a:lnSpc>
                <a:spcPct val="100000"/>
              </a:lnSpc>
              <a:buNone/>
            </a:pPr>
            <a:r>
              <a:rPr lang="en-US" sz="1600" dirty="0">
                <a:solidFill>
                  <a:srgbClr val="384653"/>
                </a:solidFill>
                <a:latin typeface="GE SS Two Light" pitchFamily="34" charset="0"/>
                <a:ea typeface="GE SS Two Light" pitchFamily="34" charset="-122"/>
                <a:cs typeface="GE SS Two Light" pitchFamily="34" charset="-120"/>
              </a:rPr>
              <a:t>01</a:t>
            </a:r>
            <a:endParaRPr lang="en-US" sz="1600" dirty="0"/>
          </a:p>
        </p:txBody>
      </p:sp>
      <p:sp>
        <p:nvSpPr>
          <p:cNvPr id="4" name="Shape 2"/>
          <p:cNvSpPr/>
          <p:nvPr/>
        </p:nvSpPr>
        <p:spPr>
          <a:xfrm>
            <a:off x="8040784" y="2005707"/>
            <a:ext cx="3519003" cy="25400"/>
          </a:xfrm>
          <a:prstGeom prst="rect">
            <a:avLst/>
          </a:prstGeom>
          <a:solidFill>
            <a:srgbClr val="00AEEF"/>
          </a:solidFill>
          <a:ln/>
        </p:spPr>
      </p:sp>
      <p:sp>
        <p:nvSpPr>
          <p:cNvPr id="5" name="Text 3"/>
          <p:cNvSpPr/>
          <p:nvPr/>
        </p:nvSpPr>
        <p:spPr>
          <a:xfrm>
            <a:off x="8040784" y="2158702"/>
            <a:ext cx="3519003" cy="336352"/>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خطط للافتتاح والتأطير</a:t>
            </a:r>
            <a:endParaRPr lang="ar-SA" sz="2100" dirty="0"/>
          </a:p>
        </p:txBody>
      </p:sp>
      <p:sp>
        <p:nvSpPr>
          <p:cNvPr id="6" name="Text 4"/>
          <p:cNvSpPr/>
          <p:nvPr/>
        </p:nvSpPr>
        <p:spPr>
          <a:xfrm>
            <a:off x="7446479" y="1683544"/>
            <a:ext cx="408969" cy="255587"/>
          </a:xfrm>
          <a:prstGeom prst="rect">
            <a:avLst/>
          </a:prstGeom>
          <a:noFill/>
          <a:ln/>
        </p:spPr>
        <p:txBody>
          <a:bodyPr wrap="none" lIns="0" tIns="0" rIns="0" bIns="0" rtlCol="0" anchor="ctr"/>
          <a:lstStyle/>
          <a:p>
            <a:pPr marL="0" indent="0" algn="r" rtl="1">
              <a:lnSpc>
                <a:spcPct val="100000"/>
              </a:lnSpc>
              <a:buNone/>
            </a:pPr>
            <a:r>
              <a:rPr lang="en-US" sz="1600" dirty="0">
                <a:solidFill>
                  <a:srgbClr val="384653"/>
                </a:solidFill>
                <a:latin typeface="GE SS Two Light" pitchFamily="34" charset="0"/>
                <a:ea typeface="GE SS Two Light" pitchFamily="34" charset="-122"/>
                <a:cs typeface="GE SS Two Light" pitchFamily="34" charset="-120"/>
              </a:rPr>
              <a:t>02</a:t>
            </a:r>
            <a:endParaRPr lang="en-US" sz="1600" dirty="0"/>
          </a:p>
        </p:txBody>
      </p:sp>
      <p:sp>
        <p:nvSpPr>
          <p:cNvPr id="7" name="Shape 5"/>
          <p:cNvSpPr/>
          <p:nvPr/>
        </p:nvSpPr>
        <p:spPr>
          <a:xfrm>
            <a:off x="4336346" y="2005707"/>
            <a:ext cx="3519102" cy="25400"/>
          </a:xfrm>
          <a:prstGeom prst="rect">
            <a:avLst/>
          </a:prstGeom>
          <a:solidFill>
            <a:srgbClr val="00AEEF"/>
          </a:solidFill>
          <a:ln/>
        </p:spPr>
      </p:sp>
      <p:sp>
        <p:nvSpPr>
          <p:cNvPr id="8" name="Text 6"/>
          <p:cNvSpPr/>
          <p:nvPr/>
        </p:nvSpPr>
        <p:spPr>
          <a:xfrm>
            <a:off x="4336346" y="2097217"/>
            <a:ext cx="3519102" cy="336352"/>
          </a:xfrm>
          <a:prstGeom prst="rect">
            <a:avLst/>
          </a:prstGeom>
          <a:noFill/>
          <a:ln/>
        </p:spPr>
        <p:txBody>
          <a:bodyPr wrap="none" lIns="0" tIns="0" rIns="0" bIns="0" rtlCol="0" anchor="t"/>
          <a:lstStyle/>
          <a:p>
            <a:pPr algn="r" rtl="1">
              <a:lnSpc>
                <a:spcPct val="104000"/>
              </a:lnSpc>
            </a:pPr>
            <a:r>
              <a:rPr lang="ar-SA" dirty="0">
                <a:latin typeface="GE SS Two Light" panose="020A0503020102020204" pitchFamily="18" charset="-78"/>
                <a:ea typeface="GE SS Two Light" panose="020A0503020102020204" pitchFamily="18" charset="-78"/>
                <a:cs typeface="GE SS Two Light" panose="020A0503020102020204" pitchFamily="18" charset="-78"/>
              </a:rPr>
              <a:t>حدد كيف ستبني بيئة آمنة وتشاركية.</a:t>
            </a:r>
            <a:endParaRPr lang="ar-SA" sz="21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9" name="Text 7"/>
          <p:cNvSpPr/>
          <p:nvPr/>
        </p:nvSpPr>
        <p:spPr>
          <a:xfrm>
            <a:off x="3742041" y="1683544"/>
            <a:ext cx="408969" cy="255587"/>
          </a:xfrm>
          <a:prstGeom prst="rect">
            <a:avLst/>
          </a:prstGeom>
          <a:noFill/>
          <a:ln/>
        </p:spPr>
        <p:txBody>
          <a:bodyPr wrap="none" lIns="0" tIns="0" rIns="0" bIns="0" rtlCol="0" anchor="ctr"/>
          <a:lstStyle/>
          <a:p>
            <a:pPr marL="0" indent="0" algn="r" rtl="1">
              <a:lnSpc>
                <a:spcPct val="100000"/>
              </a:lnSpc>
              <a:buNone/>
            </a:pPr>
            <a:r>
              <a:rPr lang="en-US" sz="1600" dirty="0">
                <a:solidFill>
                  <a:srgbClr val="384653"/>
                </a:solidFill>
                <a:latin typeface="GE SS Two Light" pitchFamily="34" charset="0"/>
                <a:ea typeface="GE SS Two Light" pitchFamily="34" charset="-122"/>
                <a:cs typeface="GE SS Two Light" pitchFamily="34" charset="-120"/>
              </a:rPr>
              <a:t>03</a:t>
            </a:r>
            <a:endParaRPr lang="en-US" sz="1600" dirty="0"/>
          </a:p>
        </p:txBody>
      </p:sp>
      <p:sp>
        <p:nvSpPr>
          <p:cNvPr id="10" name="Shape 8"/>
          <p:cNvSpPr/>
          <p:nvPr/>
        </p:nvSpPr>
        <p:spPr>
          <a:xfrm>
            <a:off x="631908" y="2005707"/>
            <a:ext cx="3519102" cy="25400"/>
          </a:xfrm>
          <a:prstGeom prst="rect">
            <a:avLst/>
          </a:prstGeom>
          <a:solidFill>
            <a:srgbClr val="00AEEF"/>
          </a:solidFill>
          <a:ln/>
        </p:spPr>
      </p:sp>
      <p:sp>
        <p:nvSpPr>
          <p:cNvPr id="11" name="Text 9"/>
          <p:cNvSpPr/>
          <p:nvPr/>
        </p:nvSpPr>
        <p:spPr>
          <a:xfrm>
            <a:off x="631908" y="2158702"/>
            <a:ext cx="3519102" cy="336352"/>
          </a:xfrm>
          <a:prstGeom prst="rect">
            <a:avLst/>
          </a:prstGeom>
          <a:noFill/>
          <a:ln/>
        </p:spPr>
        <p:txBody>
          <a:bodyPr wrap="none" lIns="0" tIns="0" rIns="0" bIns="0" rtlCol="0" anchor="t"/>
          <a:lstStyle/>
          <a:p>
            <a:pPr algn="r" rtl="1">
              <a:lnSpc>
                <a:spcPct val="104000"/>
              </a:lnSpc>
            </a:pPr>
            <a:r>
              <a:rPr lang="ar-SA" dirty="0">
                <a:latin typeface="GE SS Two Light" panose="020A0503020102020204" pitchFamily="18" charset="-78"/>
                <a:ea typeface="GE SS Two Light" panose="020A0503020102020204" pitchFamily="18" charset="-78"/>
                <a:cs typeface="GE SS Two Light" panose="020A0503020102020204" pitchFamily="18" charset="-78"/>
              </a:rPr>
              <a:t>أدر سؤالًا مفتوحًا وأسئلة متابعة وتعميق</a:t>
            </a:r>
            <a:endParaRPr lang="ar-SA" sz="21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12" name="Text 10"/>
          <p:cNvSpPr/>
          <p:nvPr/>
        </p:nvSpPr>
        <p:spPr>
          <a:xfrm>
            <a:off x="11150817" y="3256756"/>
            <a:ext cx="408969" cy="255587"/>
          </a:xfrm>
          <a:prstGeom prst="rect">
            <a:avLst/>
          </a:prstGeom>
          <a:noFill/>
          <a:ln/>
        </p:spPr>
        <p:txBody>
          <a:bodyPr wrap="none" lIns="0" tIns="0" rIns="0" bIns="0" rtlCol="0" anchor="ctr"/>
          <a:lstStyle/>
          <a:p>
            <a:pPr marL="0" indent="0" algn="r" rtl="1">
              <a:lnSpc>
                <a:spcPct val="100000"/>
              </a:lnSpc>
              <a:buNone/>
            </a:pPr>
            <a:r>
              <a:rPr lang="en-US" sz="1600" dirty="0">
                <a:solidFill>
                  <a:srgbClr val="384653"/>
                </a:solidFill>
                <a:latin typeface="GE SS Two Light" pitchFamily="34" charset="0"/>
                <a:ea typeface="GE SS Two Light" pitchFamily="34" charset="-122"/>
                <a:cs typeface="GE SS Two Light" pitchFamily="34" charset="-120"/>
              </a:rPr>
              <a:t>04</a:t>
            </a:r>
            <a:endParaRPr lang="en-US" sz="1600" dirty="0"/>
          </a:p>
        </p:txBody>
      </p:sp>
      <p:sp>
        <p:nvSpPr>
          <p:cNvPr id="13" name="Shape 11"/>
          <p:cNvSpPr/>
          <p:nvPr/>
        </p:nvSpPr>
        <p:spPr>
          <a:xfrm>
            <a:off x="8040784" y="3578920"/>
            <a:ext cx="3519003" cy="25400"/>
          </a:xfrm>
          <a:prstGeom prst="rect">
            <a:avLst/>
          </a:prstGeom>
          <a:solidFill>
            <a:srgbClr val="00AEEF"/>
          </a:solidFill>
          <a:ln/>
        </p:spPr>
      </p:sp>
      <p:sp>
        <p:nvSpPr>
          <p:cNvPr id="14" name="Text 12"/>
          <p:cNvSpPr/>
          <p:nvPr/>
        </p:nvSpPr>
        <p:spPr>
          <a:xfrm>
            <a:off x="8040784" y="3670430"/>
            <a:ext cx="3519003" cy="336352"/>
          </a:xfrm>
          <a:prstGeom prst="rect">
            <a:avLst/>
          </a:prstGeom>
          <a:noFill/>
          <a:ln/>
        </p:spPr>
        <p:txBody>
          <a:bodyPr wrap="none" lIns="0" tIns="0" rIns="0" bIns="0" rtlCol="0" anchor="t"/>
          <a:lstStyle/>
          <a:p>
            <a:pPr algn="r" rtl="1">
              <a:lnSpc>
                <a:spcPct val="104000"/>
              </a:lnSpc>
            </a:pPr>
            <a:r>
              <a:rPr lang="ar-SA" dirty="0">
                <a:latin typeface="GE SS Two Light" panose="020A0503020102020204" pitchFamily="18" charset="-78"/>
                <a:ea typeface="GE SS Two Light" panose="020A0503020102020204" pitchFamily="18" charset="-78"/>
                <a:cs typeface="GE SS Two Light" panose="020A0503020102020204" pitchFamily="18" charset="-78"/>
              </a:rPr>
              <a:t> تعامل مع المشاركة غير المتوازنة</a:t>
            </a:r>
            <a:endParaRPr lang="ar-SA" sz="21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15" name="Text 13"/>
          <p:cNvSpPr/>
          <p:nvPr/>
        </p:nvSpPr>
        <p:spPr>
          <a:xfrm>
            <a:off x="8040784" y="4179391"/>
            <a:ext cx="3519003" cy="311845"/>
          </a:xfrm>
          <a:prstGeom prst="rect">
            <a:avLst/>
          </a:prstGeom>
          <a:noFill/>
          <a:ln/>
        </p:spPr>
        <p:txBody>
          <a:bodyPr wrap="none" lIns="0" tIns="0" rIns="0" bIns="0" rtlCol="0" anchor="t"/>
          <a:lstStyle/>
          <a:p>
            <a:pPr marL="0" indent="0" algn="r" rtl="1">
              <a:lnSpc>
                <a:spcPct val="127000"/>
              </a:lnSpc>
              <a:buNone/>
            </a:pPr>
            <a:r>
              <a:rPr lang="en-US" sz="1600" dirty="0">
                <a:solidFill>
                  <a:srgbClr val="384653"/>
                </a:solidFill>
                <a:latin typeface="WinSoft Pro Medium" pitchFamily="34" charset="0"/>
                <a:ea typeface="WinSoft Pro Medium" pitchFamily="34" charset="-122"/>
                <a:cs typeface="WinSoft Pro Medium" pitchFamily="34" charset="-120"/>
              </a:rPr>
              <a:t>.</a:t>
            </a:r>
            <a:endParaRPr lang="en-US" sz="1600" dirty="0"/>
          </a:p>
        </p:txBody>
      </p:sp>
      <p:sp>
        <p:nvSpPr>
          <p:cNvPr id="16" name="Text 14"/>
          <p:cNvSpPr/>
          <p:nvPr/>
        </p:nvSpPr>
        <p:spPr>
          <a:xfrm>
            <a:off x="7446479" y="3256756"/>
            <a:ext cx="408969" cy="255587"/>
          </a:xfrm>
          <a:prstGeom prst="rect">
            <a:avLst/>
          </a:prstGeom>
          <a:noFill/>
          <a:ln/>
        </p:spPr>
        <p:txBody>
          <a:bodyPr wrap="none" lIns="0" tIns="0" rIns="0" bIns="0" rtlCol="0" anchor="ctr"/>
          <a:lstStyle/>
          <a:p>
            <a:pPr marL="0" indent="0" algn="r" rtl="1">
              <a:lnSpc>
                <a:spcPct val="100000"/>
              </a:lnSpc>
              <a:buNone/>
            </a:pPr>
            <a:r>
              <a:rPr lang="en-US" sz="1600" dirty="0">
                <a:solidFill>
                  <a:srgbClr val="384653"/>
                </a:solidFill>
                <a:latin typeface="GE SS Two Light" pitchFamily="34" charset="0"/>
                <a:ea typeface="GE SS Two Light" pitchFamily="34" charset="-122"/>
                <a:cs typeface="GE SS Two Light" pitchFamily="34" charset="-120"/>
              </a:rPr>
              <a:t>05</a:t>
            </a:r>
            <a:endParaRPr lang="en-US" sz="1600" dirty="0"/>
          </a:p>
        </p:txBody>
      </p:sp>
      <p:sp>
        <p:nvSpPr>
          <p:cNvPr id="17" name="Shape 15"/>
          <p:cNvSpPr/>
          <p:nvPr/>
        </p:nvSpPr>
        <p:spPr>
          <a:xfrm>
            <a:off x="4336346" y="3578920"/>
            <a:ext cx="3519102" cy="25400"/>
          </a:xfrm>
          <a:prstGeom prst="rect">
            <a:avLst/>
          </a:prstGeom>
          <a:solidFill>
            <a:srgbClr val="00AEEF"/>
          </a:solidFill>
          <a:ln/>
        </p:spPr>
      </p:sp>
      <p:sp>
        <p:nvSpPr>
          <p:cNvPr id="18" name="Text 16"/>
          <p:cNvSpPr/>
          <p:nvPr/>
        </p:nvSpPr>
        <p:spPr>
          <a:xfrm>
            <a:off x="4336346" y="3670430"/>
            <a:ext cx="3519102" cy="336352"/>
          </a:xfrm>
          <a:prstGeom prst="rect">
            <a:avLst/>
          </a:prstGeom>
          <a:noFill/>
          <a:ln/>
        </p:spPr>
        <p:txBody>
          <a:bodyPr wrap="none" lIns="0" tIns="0" rIns="0" bIns="0" rtlCol="0" anchor="t"/>
          <a:lstStyle/>
          <a:p>
            <a:pPr algn="r" rtl="1">
              <a:lnSpc>
                <a:spcPct val="104000"/>
              </a:lnSpc>
            </a:pPr>
            <a:r>
              <a:rPr lang="ar-SA" dirty="0">
                <a:latin typeface="GE SS Two Light" panose="020A0503020102020204" pitchFamily="18" charset="-78"/>
                <a:ea typeface="GE SS Two Light" panose="020A0503020102020204" pitchFamily="18" charset="-78"/>
                <a:cs typeface="GE SS Two Light" panose="020A0503020102020204" pitchFamily="18" charset="-78"/>
              </a:rPr>
              <a:t>أعط تعليمات واضحة للنشاط.</a:t>
            </a:r>
            <a:endParaRPr lang="ar-SA" sz="2100"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19" name="Text 17"/>
          <p:cNvSpPr/>
          <p:nvPr/>
        </p:nvSpPr>
        <p:spPr>
          <a:xfrm>
            <a:off x="3742041" y="3256756"/>
            <a:ext cx="408969" cy="255587"/>
          </a:xfrm>
          <a:prstGeom prst="rect">
            <a:avLst/>
          </a:prstGeom>
          <a:noFill/>
          <a:ln/>
        </p:spPr>
        <p:txBody>
          <a:bodyPr wrap="none" lIns="0" tIns="0" rIns="0" bIns="0" rtlCol="0" anchor="ctr"/>
          <a:lstStyle/>
          <a:p>
            <a:pPr marL="0" indent="0" algn="r" rtl="1">
              <a:lnSpc>
                <a:spcPct val="100000"/>
              </a:lnSpc>
              <a:buNone/>
            </a:pPr>
            <a:r>
              <a:rPr lang="en-US" sz="1600" dirty="0">
                <a:solidFill>
                  <a:srgbClr val="384653"/>
                </a:solidFill>
                <a:latin typeface="GE SS Two Light" pitchFamily="34" charset="0"/>
                <a:ea typeface="GE SS Two Light" pitchFamily="34" charset="-122"/>
                <a:cs typeface="GE SS Two Light" pitchFamily="34" charset="-120"/>
              </a:rPr>
              <a:t>06</a:t>
            </a:r>
            <a:endParaRPr lang="en-US" sz="1600" dirty="0"/>
          </a:p>
        </p:txBody>
      </p:sp>
      <p:sp>
        <p:nvSpPr>
          <p:cNvPr id="20" name="Shape 18"/>
          <p:cNvSpPr/>
          <p:nvPr/>
        </p:nvSpPr>
        <p:spPr>
          <a:xfrm>
            <a:off x="631908" y="3578920"/>
            <a:ext cx="3519102" cy="25400"/>
          </a:xfrm>
          <a:prstGeom prst="rect">
            <a:avLst/>
          </a:prstGeom>
          <a:solidFill>
            <a:srgbClr val="00AEEF"/>
          </a:solidFill>
          <a:ln/>
        </p:spPr>
      </p:sp>
      <p:sp>
        <p:nvSpPr>
          <p:cNvPr id="21" name="Text 19"/>
          <p:cNvSpPr/>
          <p:nvPr/>
        </p:nvSpPr>
        <p:spPr>
          <a:xfrm>
            <a:off x="11150817" y="4829969"/>
            <a:ext cx="408969" cy="255587"/>
          </a:xfrm>
          <a:prstGeom prst="rect">
            <a:avLst/>
          </a:prstGeom>
          <a:noFill/>
          <a:ln/>
        </p:spPr>
        <p:txBody>
          <a:bodyPr wrap="none" lIns="0" tIns="0" rIns="0" bIns="0" rtlCol="0" anchor="ctr"/>
          <a:lstStyle/>
          <a:p>
            <a:pPr marL="0" indent="0" algn="r" rtl="1">
              <a:lnSpc>
                <a:spcPct val="100000"/>
              </a:lnSpc>
              <a:buNone/>
            </a:pPr>
            <a:r>
              <a:rPr lang="en-US" sz="1600" dirty="0">
                <a:solidFill>
                  <a:srgbClr val="384653"/>
                </a:solidFill>
                <a:latin typeface="GE SS Two Light" pitchFamily="34" charset="0"/>
                <a:ea typeface="GE SS Two Light" pitchFamily="34" charset="-122"/>
                <a:cs typeface="GE SS Two Light" pitchFamily="34" charset="-120"/>
              </a:rPr>
              <a:t>07</a:t>
            </a:r>
            <a:endParaRPr lang="en-US" sz="1600" dirty="0"/>
          </a:p>
        </p:txBody>
      </p:sp>
      <p:sp>
        <p:nvSpPr>
          <p:cNvPr id="22" name="Shape 20"/>
          <p:cNvSpPr/>
          <p:nvPr/>
        </p:nvSpPr>
        <p:spPr>
          <a:xfrm>
            <a:off x="8040784" y="5152132"/>
            <a:ext cx="3519003" cy="25400"/>
          </a:xfrm>
          <a:prstGeom prst="rect">
            <a:avLst/>
          </a:prstGeom>
          <a:solidFill>
            <a:srgbClr val="00AEEF"/>
          </a:solidFill>
          <a:ln/>
        </p:spPr>
      </p:sp>
      <p:sp>
        <p:nvSpPr>
          <p:cNvPr id="23" name="Text 21"/>
          <p:cNvSpPr/>
          <p:nvPr/>
        </p:nvSpPr>
        <p:spPr>
          <a:xfrm>
            <a:off x="7446479" y="4829969"/>
            <a:ext cx="408969" cy="255587"/>
          </a:xfrm>
          <a:prstGeom prst="rect">
            <a:avLst/>
          </a:prstGeom>
          <a:noFill/>
          <a:ln/>
        </p:spPr>
        <p:txBody>
          <a:bodyPr wrap="none" lIns="0" tIns="0" rIns="0" bIns="0" rtlCol="0" anchor="ctr"/>
          <a:lstStyle/>
          <a:p>
            <a:pPr marL="0" indent="0" algn="r" rtl="1">
              <a:lnSpc>
                <a:spcPct val="100000"/>
              </a:lnSpc>
              <a:buNone/>
            </a:pPr>
            <a:r>
              <a:rPr lang="en-US" sz="1600" dirty="0">
                <a:solidFill>
                  <a:srgbClr val="384653"/>
                </a:solidFill>
                <a:latin typeface="GE SS Two Light" pitchFamily="34" charset="0"/>
                <a:ea typeface="GE SS Two Light" pitchFamily="34" charset="-122"/>
                <a:cs typeface="GE SS Two Light" pitchFamily="34" charset="-120"/>
              </a:rPr>
              <a:t>08</a:t>
            </a:r>
            <a:endParaRPr lang="en-US" sz="1600" dirty="0"/>
          </a:p>
        </p:txBody>
      </p:sp>
      <p:sp>
        <p:nvSpPr>
          <p:cNvPr id="24" name="Shape 22"/>
          <p:cNvSpPr/>
          <p:nvPr/>
        </p:nvSpPr>
        <p:spPr>
          <a:xfrm>
            <a:off x="4336346" y="5152132"/>
            <a:ext cx="3519102" cy="25400"/>
          </a:xfrm>
          <a:prstGeom prst="rect">
            <a:avLst/>
          </a:prstGeom>
          <a:solidFill>
            <a:srgbClr val="00AEEF"/>
          </a:solidFill>
          <a:ln/>
        </p:spPr>
      </p:sp>
      <p:sp>
        <p:nvSpPr>
          <p:cNvPr id="25" name="Text 23"/>
          <p:cNvSpPr/>
          <p:nvPr/>
        </p:nvSpPr>
        <p:spPr>
          <a:xfrm>
            <a:off x="3742041" y="4829969"/>
            <a:ext cx="408969" cy="255587"/>
          </a:xfrm>
          <a:prstGeom prst="rect">
            <a:avLst/>
          </a:prstGeom>
          <a:noFill/>
          <a:ln/>
        </p:spPr>
        <p:txBody>
          <a:bodyPr wrap="none" lIns="0" tIns="0" rIns="0" bIns="0" rtlCol="0" anchor="ctr"/>
          <a:lstStyle/>
          <a:p>
            <a:pPr marL="0" indent="0" algn="r" rtl="1">
              <a:lnSpc>
                <a:spcPct val="100000"/>
              </a:lnSpc>
              <a:buNone/>
            </a:pPr>
            <a:r>
              <a:rPr lang="en-US" sz="1600" dirty="0">
                <a:solidFill>
                  <a:srgbClr val="384653"/>
                </a:solidFill>
                <a:latin typeface="GE SS Two Light" pitchFamily="34" charset="0"/>
                <a:ea typeface="GE SS Two Light" pitchFamily="34" charset="-122"/>
                <a:cs typeface="GE SS Two Light" pitchFamily="34" charset="-120"/>
              </a:rPr>
              <a:t>09</a:t>
            </a:r>
            <a:endParaRPr lang="en-US" sz="1600" dirty="0"/>
          </a:p>
        </p:txBody>
      </p:sp>
      <p:sp>
        <p:nvSpPr>
          <p:cNvPr id="26" name="Shape 24"/>
          <p:cNvSpPr/>
          <p:nvPr/>
        </p:nvSpPr>
        <p:spPr>
          <a:xfrm>
            <a:off x="631908" y="5152132"/>
            <a:ext cx="3519102" cy="25400"/>
          </a:xfrm>
          <a:prstGeom prst="rect">
            <a:avLst/>
          </a:prstGeom>
          <a:solidFill>
            <a:srgbClr val="00AEEF"/>
          </a:solidFill>
          <a:ln/>
        </p:spPr>
      </p:sp>
      <p:sp>
        <p:nvSpPr>
          <p:cNvPr id="27" name="Rectangle 26"/>
          <p:cNvSpPr/>
          <p:nvPr/>
        </p:nvSpPr>
        <p:spPr>
          <a:xfrm>
            <a:off x="620264" y="3650727"/>
            <a:ext cx="3716082" cy="369332"/>
          </a:xfrm>
          <a:prstGeom prst="rect">
            <a:avLst/>
          </a:prstGeom>
        </p:spPr>
        <p:txBody>
          <a:bodyPr wrap="none">
            <a:spAutoFit/>
          </a:bodyPr>
          <a:lstStyle/>
          <a:p>
            <a:r>
              <a:rPr lang="ar-SA" dirty="0">
                <a:latin typeface="GE SS Two Light" panose="020A0503020102020204" pitchFamily="18" charset="-78"/>
                <a:ea typeface="GE SS Two Light" panose="020A0503020102020204" pitchFamily="18" charset="-78"/>
                <a:cs typeface="GE SS Two Light" panose="020A0503020102020204" pitchFamily="18" charset="-78"/>
              </a:rPr>
              <a:t>استجب للخلاف والموقف غير المتوقع.</a:t>
            </a:r>
            <a:endParaRPr lang="ar-JO"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8" name="Rectangle 27"/>
          <p:cNvSpPr/>
          <p:nvPr/>
        </p:nvSpPr>
        <p:spPr>
          <a:xfrm>
            <a:off x="8214521" y="5253292"/>
            <a:ext cx="3908442" cy="369332"/>
          </a:xfrm>
          <a:prstGeom prst="rect">
            <a:avLst/>
          </a:prstGeom>
        </p:spPr>
        <p:txBody>
          <a:bodyPr wrap="none">
            <a:spAutoFit/>
          </a:bodyPr>
          <a:lstStyle/>
          <a:p>
            <a:r>
              <a:rPr lang="ar-SA" dirty="0">
                <a:latin typeface="GE SS Two Light" panose="020A0503020102020204" pitchFamily="18" charset="-78"/>
                <a:ea typeface="GE SS Two Light" panose="020A0503020102020204" pitchFamily="18" charset="-78"/>
                <a:cs typeface="GE SS Two Light" panose="020A0503020102020204" pitchFamily="18" charset="-78"/>
              </a:rPr>
              <a:t>اقرأ المجموعة وعدّل الخطة عند الحاجة.</a:t>
            </a:r>
            <a:endParaRPr lang="ar-JO"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29" name="Rectangle 28"/>
          <p:cNvSpPr/>
          <p:nvPr/>
        </p:nvSpPr>
        <p:spPr>
          <a:xfrm>
            <a:off x="5272690" y="5182623"/>
            <a:ext cx="2941831" cy="369332"/>
          </a:xfrm>
          <a:prstGeom prst="rect">
            <a:avLst/>
          </a:prstGeom>
        </p:spPr>
        <p:txBody>
          <a:bodyPr wrap="none">
            <a:spAutoFit/>
          </a:bodyPr>
          <a:lstStyle/>
          <a:p>
            <a:r>
              <a:rPr lang="ar-SA" dirty="0">
                <a:latin typeface="GE SS Two Light" panose="020A0503020102020204" pitchFamily="18" charset="-78"/>
                <a:ea typeface="GE SS Two Light" panose="020A0503020102020204" pitchFamily="18" charset="-78"/>
                <a:cs typeface="GE SS Two Light" panose="020A0503020102020204" pitchFamily="18" charset="-78"/>
              </a:rPr>
              <a:t>أدر الوقت والانتقال إلى الإغلاق.</a:t>
            </a:r>
            <a:endParaRPr lang="ar-JO" dirty="0">
              <a:latin typeface="GE SS Two Light" panose="020A0503020102020204" pitchFamily="18" charset="-78"/>
              <a:ea typeface="GE SS Two Light" panose="020A0503020102020204" pitchFamily="18" charset="-78"/>
              <a:cs typeface="GE SS Two Light" panose="020A0503020102020204" pitchFamily="18" charset="-78"/>
            </a:endParaRPr>
          </a:p>
        </p:txBody>
      </p:sp>
      <p:sp>
        <p:nvSpPr>
          <p:cNvPr id="30" name="Rectangle 29"/>
          <p:cNvSpPr/>
          <p:nvPr/>
        </p:nvSpPr>
        <p:spPr>
          <a:xfrm>
            <a:off x="177835" y="5237217"/>
            <a:ext cx="4158511" cy="369332"/>
          </a:xfrm>
          <a:prstGeom prst="rect">
            <a:avLst/>
          </a:prstGeom>
        </p:spPr>
        <p:txBody>
          <a:bodyPr wrap="none">
            <a:spAutoFit/>
          </a:bodyPr>
          <a:lstStyle/>
          <a:p>
            <a:r>
              <a:rPr lang="ar-SA" dirty="0">
                <a:latin typeface="GE SS Two Light" panose="020A0503020102020204" pitchFamily="18" charset="-78"/>
                <a:ea typeface="GE SS Two Light" panose="020A0503020102020204" pitchFamily="18" charset="-78"/>
                <a:cs typeface="GE SS Two Light" panose="020A0503020102020204" pitchFamily="18" charset="-78"/>
              </a:rPr>
              <a:t>اختم الجلسة بتلخيص وربط التعلم بالعمل.</a:t>
            </a:r>
            <a:endParaRPr lang="ar-JO" dirty="0">
              <a:latin typeface="GE SS Two Light" panose="020A0503020102020204" pitchFamily="18" charset="-78"/>
              <a:ea typeface="GE SS Two Light" panose="020A0503020102020204" pitchFamily="18" charset="-78"/>
              <a:cs typeface="GE SS Two Light" panose="020A0503020102020204" pitchFamily="18" charset="-78"/>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Text 0"/>
          <p:cNvSpPr/>
          <p:nvPr/>
        </p:nvSpPr>
        <p:spPr>
          <a:xfrm>
            <a:off x="631908" y="307456"/>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التقييم الذاتي: مهارات التيسير</a:t>
            </a:r>
            <a:endParaRPr lang="ar-SA" sz="3950" dirty="0"/>
          </a:p>
        </p:txBody>
      </p:sp>
      <p:sp>
        <p:nvSpPr>
          <p:cNvPr id="3" name="Text 1"/>
          <p:cNvSpPr/>
          <p:nvPr/>
        </p:nvSpPr>
        <p:spPr>
          <a:xfrm>
            <a:off x="22324" y="938487"/>
            <a:ext cx="1153746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قيّم مستوى إتقانك لكل مهارة من مهارات التيسير:</a:t>
            </a:r>
            <a:endParaRPr lang="ar-SA" sz="1500" dirty="0"/>
          </a:p>
        </p:txBody>
      </p:sp>
      <p:graphicFrame>
        <p:nvGraphicFramePr>
          <p:cNvPr id="4" name="Table 3"/>
          <p:cNvGraphicFramePr>
            <a:graphicFrameLocks noGrp="1"/>
          </p:cNvGraphicFramePr>
          <p:nvPr>
            <p:extLst>
              <p:ext uri="{D42A27DB-BD31-4B8C-83A1-F6EECF244321}">
                <p14:modId xmlns:p14="http://schemas.microsoft.com/office/powerpoint/2010/main" val="1005582073"/>
              </p:ext>
            </p:extLst>
          </p:nvPr>
        </p:nvGraphicFramePr>
        <p:xfrm>
          <a:off x="1920177" y="1569518"/>
          <a:ext cx="7741755" cy="5057775"/>
        </p:xfrm>
        <a:graphic>
          <a:graphicData uri="http://schemas.openxmlformats.org/drawingml/2006/table">
            <a:tbl>
              <a:tblPr rtl="1" bandRow="1">
                <a:tableStyleId>{5C22544A-7EE6-4342-B048-85BDC9FD1C3A}</a:tableStyleId>
              </a:tblPr>
              <a:tblGrid>
                <a:gridCol w="2744804">
                  <a:extLst>
                    <a:ext uri="{9D8B030D-6E8A-4147-A177-3AD203B41FA5}">
                      <a16:colId xmlns:a16="http://schemas.microsoft.com/office/drawing/2014/main" val="2091229928"/>
                    </a:ext>
                  </a:extLst>
                </a:gridCol>
                <a:gridCol w="1243373">
                  <a:extLst>
                    <a:ext uri="{9D8B030D-6E8A-4147-A177-3AD203B41FA5}">
                      <a16:colId xmlns:a16="http://schemas.microsoft.com/office/drawing/2014/main" val="2217014853"/>
                    </a:ext>
                  </a:extLst>
                </a:gridCol>
                <a:gridCol w="1243373">
                  <a:extLst>
                    <a:ext uri="{9D8B030D-6E8A-4147-A177-3AD203B41FA5}">
                      <a16:colId xmlns:a16="http://schemas.microsoft.com/office/drawing/2014/main" val="624044219"/>
                    </a:ext>
                  </a:extLst>
                </a:gridCol>
                <a:gridCol w="2510205">
                  <a:extLst>
                    <a:ext uri="{9D8B030D-6E8A-4147-A177-3AD203B41FA5}">
                      <a16:colId xmlns:a16="http://schemas.microsoft.com/office/drawing/2014/main" val="3879398889"/>
                    </a:ext>
                  </a:extLst>
                </a:gridCol>
              </a:tblGrid>
              <a:tr h="0">
                <a:tc>
                  <a:txBody>
                    <a:bodyPr/>
                    <a:lstStyle/>
                    <a:p>
                      <a:pPr algn="ct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المهارة</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500" kern="1200">
                          <a:solidFill>
                            <a:schemeClr val="bg1"/>
                          </a:solidFill>
                          <a:latin typeface="WinSoft Pro Medium" pitchFamily="34" charset="0"/>
                          <a:ea typeface="WinSoft Pro Medium" pitchFamily="34" charset="-122"/>
                          <a:cs typeface="WinSoft Pro Medium" pitchFamily="34" charset="-120"/>
                        </a:rPr>
                        <a:t>أطبقها باستقلالية</a:t>
                      </a:r>
                      <a:endParaRPr lang="en-US" sz="15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500" kern="1200">
                          <a:solidFill>
                            <a:schemeClr val="bg1"/>
                          </a:solidFill>
                          <a:latin typeface="WinSoft Pro Medium" pitchFamily="34" charset="0"/>
                          <a:ea typeface="WinSoft Pro Medium" pitchFamily="34" charset="-122"/>
                          <a:cs typeface="WinSoft Pro Medium" pitchFamily="34" charset="-120"/>
                        </a:rPr>
                        <a:t>أحتاج إلى تحسين</a:t>
                      </a:r>
                      <a:endParaRPr lang="en-US" sz="150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ملاحظة</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480773774"/>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افتتاح وتأطير الجلسة</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215345"/>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بناء بيئة آمنة وتشاركية</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6374870"/>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الاستماع وإعادة الصياغة والتلخيص</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2181928"/>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طرح الأسئلة والمتابعة والتعميق</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3124784"/>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إدارة المشاركة وديناميكيات المجموعة</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229415"/>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التعامل مع الخلاف والسلوكيات الصعبة</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5128693"/>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التغذية الراجعة</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8132619"/>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الاتصال اللفظي وغير اللفظي</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2824358"/>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التعليمات وتيسير الأنشطة</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770858"/>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التأمل واستخلاص التعلم</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75345047"/>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قراءة المجموعة والتكيف</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1050283"/>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إدارة الوقت والطاقة والانتقالات</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82590523"/>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الحياد</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0756819"/>
                  </a:ext>
                </a:extLst>
              </a:tr>
              <a:tr h="0">
                <a:tc>
                  <a:txBody>
                    <a:bodyPr/>
                    <a:lstStyle/>
                    <a:p>
                      <a:pPr algn="r" rtl="1">
                        <a:lnSpc>
                          <a:spcPct val="150000"/>
                        </a:lnSpc>
                        <a:spcAft>
                          <a:spcPts val="0"/>
                        </a:spcAft>
                      </a:pPr>
                      <a:r>
                        <a:rPr lang="ar-SA" sz="1500" kern="1200" dirty="0">
                          <a:solidFill>
                            <a:schemeClr val="bg1"/>
                          </a:solidFill>
                          <a:latin typeface="WinSoft Pro Medium" pitchFamily="34" charset="0"/>
                          <a:ea typeface="WinSoft Pro Medium" pitchFamily="34" charset="-122"/>
                          <a:cs typeface="WinSoft Pro Medium" pitchFamily="34" charset="-120"/>
                        </a:rPr>
                        <a:t>إغلاق الجلسة وربط التعلم بالعمل</a:t>
                      </a:r>
                      <a:endParaRPr lang="en-US" sz="15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50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150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1404507"/>
                  </a:ext>
                </a:extLst>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Text 0"/>
          <p:cNvSpPr/>
          <p:nvPr/>
        </p:nvSpPr>
        <p:spPr>
          <a:xfrm>
            <a:off x="631908" y="88691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latin typeface="GE SS Two Light" pitchFamily="34" charset="0"/>
                <a:ea typeface="GE SS Two Light" pitchFamily="34" charset="-122"/>
                <a:cs typeface="GE SS Two Light" pitchFamily="34" charset="-120"/>
              </a:rPr>
              <a:t>التقييم: مجالات الأداء</a:t>
            </a:r>
            <a:endParaRPr lang="ar-SA" sz="4650" dirty="0"/>
          </a:p>
        </p:txBody>
      </p:sp>
      <p:sp>
        <p:nvSpPr>
          <p:cNvPr id="3" name="Text 1"/>
          <p:cNvSpPr/>
          <p:nvPr/>
        </p:nvSpPr>
        <p:spPr>
          <a:xfrm>
            <a:off x="22324" y="2080617"/>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latin typeface="WinSoft Pro Medium" pitchFamily="34" charset="0"/>
                <a:ea typeface="WinSoft Pro Medium" pitchFamily="34" charset="-122"/>
                <a:cs typeface="WinSoft Pro Medium" pitchFamily="34" charset="-120"/>
              </a:rPr>
              <a:t>يُبنى التقييم في هذه الوحدة على الأداء في المواقف والأنشطة، وليس على استرجاع المعلومات فقط.</a:t>
            </a:r>
            <a:endParaRPr lang="ar-SA" sz="1750" dirty="0"/>
          </a:p>
        </p:txBody>
      </p:sp>
      <p:sp>
        <p:nvSpPr>
          <p:cNvPr id="4" name="Shape 2"/>
          <p:cNvSpPr/>
          <p:nvPr/>
        </p:nvSpPr>
        <p:spPr>
          <a:xfrm>
            <a:off x="6208656" y="2695674"/>
            <a:ext cx="5351130" cy="1344315"/>
          </a:xfrm>
          <a:prstGeom prst="roundRect">
            <a:avLst>
              <a:gd name="adj" fmla="val 25182"/>
            </a:avLst>
          </a:prstGeom>
          <a:solidFill>
            <a:srgbClr val="00AEEF"/>
          </a:solidFill>
          <a:ln w="12700">
            <a:solidFill>
              <a:srgbClr val="0094D5"/>
            </a:solidFill>
            <a:prstDash val="solid"/>
          </a:ln>
        </p:spPr>
      </p:sp>
      <p:sp>
        <p:nvSpPr>
          <p:cNvPr id="5" name="Text 3"/>
          <p:cNvSpPr/>
          <p:nvPr/>
        </p:nvSpPr>
        <p:spPr>
          <a:xfrm>
            <a:off x="6446974" y="2933998"/>
            <a:ext cx="487449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تحليل المواقف</a:t>
            </a:r>
            <a:endParaRPr lang="ar-SA" sz="2300" dirty="0">
              <a:solidFill>
                <a:schemeClr val="bg1"/>
              </a:solidFill>
            </a:endParaRPr>
          </a:p>
        </p:txBody>
      </p:sp>
      <p:sp>
        <p:nvSpPr>
          <p:cNvPr id="6" name="Text 4"/>
          <p:cNvSpPr/>
          <p:nvPr/>
        </p:nvSpPr>
        <p:spPr>
          <a:xfrm>
            <a:off x="6446974" y="3440509"/>
            <a:ext cx="4874495" cy="361156"/>
          </a:xfrm>
          <a:prstGeom prst="rect">
            <a:avLst/>
          </a:prstGeom>
          <a:noFill/>
          <a:ln/>
        </p:spPr>
        <p:txBody>
          <a:bodyPr wrap="none" lIns="0" tIns="0" rIns="0" bIns="0" rtlCol="0" anchor="t"/>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فهم المشكلة وتحديد ما يحتاج إلى تدخل تيسيري.</a:t>
            </a:r>
            <a:endParaRPr lang="ar-SA" sz="1750" dirty="0">
              <a:solidFill>
                <a:schemeClr val="bg1"/>
              </a:solidFill>
            </a:endParaRPr>
          </a:p>
        </p:txBody>
      </p:sp>
      <p:sp>
        <p:nvSpPr>
          <p:cNvPr id="7" name="Shape 5"/>
          <p:cNvSpPr/>
          <p:nvPr/>
        </p:nvSpPr>
        <p:spPr>
          <a:xfrm>
            <a:off x="631908" y="2695674"/>
            <a:ext cx="5351130" cy="1344315"/>
          </a:xfrm>
          <a:prstGeom prst="roundRect">
            <a:avLst>
              <a:gd name="adj" fmla="val 25182"/>
            </a:avLst>
          </a:prstGeom>
          <a:solidFill>
            <a:srgbClr val="00AEEF"/>
          </a:solidFill>
          <a:ln w="12700">
            <a:solidFill>
              <a:srgbClr val="0094D5"/>
            </a:solidFill>
            <a:prstDash val="solid"/>
          </a:ln>
        </p:spPr>
      </p:sp>
      <p:sp>
        <p:nvSpPr>
          <p:cNvPr id="8" name="Text 6"/>
          <p:cNvSpPr/>
          <p:nvPr/>
        </p:nvSpPr>
        <p:spPr>
          <a:xfrm>
            <a:off x="870226" y="2933998"/>
            <a:ext cx="487449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اختيار الاستجابة</a:t>
            </a:r>
            <a:endParaRPr lang="ar-SA" sz="2300" dirty="0">
              <a:solidFill>
                <a:schemeClr val="bg1"/>
              </a:solidFill>
            </a:endParaRPr>
          </a:p>
        </p:txBody>
      </p:sp>
      <p:sp>
        <p:nvSpPr>
          <p:cNvPr id="9" name="Text 7"/>
          <p:cNvSpPr/>
          <p:nvPr/>
        </p:nvSpPr>
        <p:spPr>
          <a:xfrm>
            <a:off x="870226" y="3440509"/>
            <a:ext cx="4874495" cy="361156"/>
          </a:xfrm>
          <a:prstGeom prst="rect">
            <a:avLst/>
          </a:prstGeom>
          <a:noFill/>
          <a:ln/>
        </p:spPr>
        <p:txBody>
          <a:bodyPr wrap="none" lIns="0" tIns="0" rIns="0" bIns="0" rtlCol="0" anchor="t"/>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اختيار تدخل مناسب للسياق وتبرير الاختيار.</a:t>
            </a:r>
            <a:endParaRPr lang="ar-SA" sz="1750" dirty="0">
              <a:solidFill>
                <a:schemeClr val="bg1"/>
              </a:solidFill>
            </a:endParaRPr>
          </a:p>
        </p:txBody>
      </p:sp>
      <p:sp>
        <p:nvSpPr>
          <p:cNvPr id="10" name="Shape 8"/>
          <p:cNvSpPr/>
          <p:nvPr/>
        </p:nvSpPr>
        <p:spPr>
          <a:xfrm>
            <a:off x="6208656" y="4265613"/>
            <a:ext cx="5351130" cy="1705471"/>
          </a:xfrm>
          <a:prstGeom prst="roundRect">
            <a:avLst>
              <a:gd name="adj" fmla="val 19849"/>
            </a:avLst>
          </a:prstGeom>
          <a:solidFill>
            <a:srgbClr val="00AEEF"/>
          </a:solidFill>
          <a:ln w="12700">
            <a:solidFill>
              <a:srgbClr val="0094D5"/>
            </a:solidFill>
            <a:prstDash val="solid"/>
          </a:ln>
        </p:spPr>
      </p:sp>
      <p:sp>
        <p:nvSpPr>
          <p:cNvPr id="11" name="Text 9"/>
          <p:cNvSpPr/>
          <p:nvPr/>
        </p:nvSpPr>
        <p:spPr>
          <a:xfrm>
            <a:off x="6446974" y="4503936"/>
            <a:ext cx="487449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الأداء العملي</a:t>
            </a:r>
            <a:endParaRPr lang="ar-SA" sz="2300" dirty="0">
              <a:solidFill>
                <a:schemeClr val="bg1"/>
              </a:solidFill>
            </a:endParaRPr>
          </a:p>
        </p:txBody>
      </p:sp>
      <p:sp>
        <p:nvSpPr>
          <p:cNvPr id="12" name="Text 10"/>
          <p:cNvSpPr/>
          <p:nvPr/>
        </p:nvSpPr>
        <p:spPr>
          <a:xfrm>
            <a:off x="6446974" y="5010448"/>
            <a:ext cx="4874495" cy="361156"/>
          </a:xfrm>
          <a:prstGeom prst="rect">
            <a:avLst/>
          </a:prstGeom>
          <a:noFill/>
          <a:ln/>
        </p:spPr>
        <p:txBody>
          <a:bodyPr wrap="none" lIns="0" tIns="0" rIns="0" bIns="0" rtlCol="0" anchor="t"/>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توظيف مهارات التيسير أثناء محاكاة أو جلسة قصيرة.</a:t>
            </a:r>
            <a:endParaRPr lang="ar-SA" sz="1750" dirty="0">
              <a:solidFill>
                <a:schemeClr val="bg1"/>
              </a:solidFill>
            </a:endParaRPr>
          </a:p>
        </p:txBody>
      </p:sp>
      <p:sp>
        <p:nvSpPr>
          <p:cNvPr id="13" name="Shape 11"/>
          <p:cNvSpPr/>
          <p:nvPr/>
        </p:nvSpPr>
        <p:spPr>
          <a:xfrm>
            <a:off x="631908" y="4265613"/>
            <a:ext cx="5351130" cy="1705471"/>
          </a:xfrm>
          <a:prstGeom prst="roundRect">
            <a:avLst>
              <a:gd name="adj" fmla="val 19849"/>
            </a:avLst>
          </a:prstGeom>
          <a:solidFill>
            <a:srgbClr val="00AEEF"/>
          </a:solidFill>
          <a:ln w="12700">
            <a:solidFill>
              <a:srgbClr val="0094D5"/>
            </a:solidFill>
            <a:prstDash val="solid"/>
          </a:ln>
        </p:spPr>
      </p:sp>
      <p:sp>
        <p:nvSpPr>
          <p:cNvPr id="14" name="Text 12"/>
          <p:cNvSpPr/>
          <p:nvPr/>
        </p:nvSpPr>
        <p:spPr>
          <a:xfrm>
            <a:off x="870226" y="4503936"/>
            <a:ext cx="487449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التأمل والتحسين</a:t>
            </a:r>
            <a:endParaRPr lang="ar-SA" sz="2300" dirty="0">
              <a:solidFill>
                <a:schemeClr val="bg1"/>
              </a:solidFill>
            </a:endParaRPr>
          </a:p>
        </p:txBody>
      </p:sp>
      <p:sp>
        <p:nvSpPr>
          <p:cNvPr id="15" name="Text 13"/>
          <p:cNvSpPr/>
          <p:nvPr/>
        </p:nvSpPr>
        <p:spPr>
          <a:xfrm>
            <a:off x="870226" y="5010448"/>
            <a:ext cx="4874495"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تحديد نقاط القوة ومجالات التحسين والاستفادة من التغذية الراجعة.</a:t>
            </a:r>
            <a:endParaRPr lang="ar-SA" sz="1750" dirty="0">
              <a:solidFill>
                <a:schemeClr val="bg1"/>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Shape 0"/>
          <p:cNvSpPr/>
          <p:nvPr/>
        </p:nvSpPr>
        <p:spPr>
          <a:xfrm>
            <a:off x="11038107" y="754360"/>
            <a:ext cx="521679" cy="291604"/>
          </a:xfrm>
          <a:prstGeom prst="roundRect">
            <a:avLst>
              <a:gd name="adj" fmla="val 49999"/>
            </a:avLst>
          </a:prstGeom>
          <a:solidFill>
            <a:srgbClr val="D4E9F7"/>
          </a:solidFill>
          <a:ln/>
        </p:spPr>
      </p:sp>
      <p:sp>
        <p:nvSpPr>
          <p:cNvPr id="3" name="Text 1"/>
          <p:cNvSpPr/>
          <p:nvPr/>
        </p:nvSpPr>
        <p:spPr>
          <a:xfrm>
            <a:off x="10543614" y="811907"/>
            <a:ext cx="901082" cy="176510"/>
          </a:xfrm>
          <a:prstGeom prst="rect">
            <a:avLst/>
          </a:prstGeom>
          <a:noFill/>
          <a:ln/>
        </p:spPr>
        <p:txBody>
          <a:bodyPr wrap="none" lIns="0" tIns="0" rIns="0" bIns="0" rtlCol="0" anchor="t"/>
          <a:lstStyle/>
          <a:p>
            <a:pPr marL="0" indent="0" algn="r" rtl="1">
              <a:lnSpc>
                <a:spcPct val="96000"/>
              </a:lnSpc>
              <a:buNone/>
            </a:pPr>
            <a:r>
              <a:rPr lang="ar-SA" altLang="en-US" sz="1200" dirty="0">
                <a:latin typeface="WinSoft Pro Medium" pitchFamily="34" charset="0"/>
                <a:ea typeface="WinSoft Pro Medium" pitchFamily="34" charset="-122"/>
                <a:cs typeface="WinSoft Pro Medium" pitchFamily="34" charset="-120"/>
              </a:rPr>
              <a:t>ملحق</a:t>
            </a:r>
            <a:endParaRPr lang="ar-SA" sz="1200" dirty="0"/>
          </a:p>
        </p:txBody>
      </p:sp>
      <p:sp>
        <p:nvSpPr>
          <p:cNvPr id="4" name="Text 2"/>
          <p:cNvSpPr/>
          <p:nvPr/>
        </p:nvSpPr>
        <p:spPr>
          <a:xfrm>
            <a:off x="631908" y="1111151"/>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latin typeface="GE SS Two Light" pitchFamily="34" charset="0"/>
                <a:ea typeface="GE SS Two Light" pitchFamily="34" charset="-122"/>
                <a:cs typeface="GE SS Two Light" pitchFamily="34" charset="-120"/>
              </a:rPr>
              <a:t>مبادئ تصميم العروض التقديمية التدريبية</a:t>
            </a:r>
            <a:endParaRPr lang="ar-SA" sz="3950" dirty="0"/>
          </a:p>
        </p:txBody>
      </p:sp>
      <p:sp>
        <p:nvSpPr>
          <p:cNvPr id="5" name="Text 3"/>
          <p:cNvSpPr/>
          <p:nvPr/>
        </p:nvSpPr>
        <p:spPr>
          <a:xfrm>
            <a:off x="22324" y="1986756"/>
            <a:ext cx="11537463" cy="283766"/>
          </a:xfrm>
          <a:prstGeom prst="rect">
            <a:avLst/>
          </a:prstGeom>
          <a:noFill/>
          <a:ln/>
        </p:spPr>
        <p:txBody>
          <a:bodyPr wrap="none" lIns="0" tIns="0" rIns="0" bIns="0" rtlCol="0" anchor="t"/>
          <a:lstStyle/>
          <a:p>
            <a:pPr marL="0" indent="0" algn="r" rtl="1">
              <a:lnSpc>
                <a:spcPct val="123000"/>
              </a:lnSpc>
              <a:buNone/>
            </a:pPr>
            <a:r>
              <a:rPr lang="ar-SA" altLang="en-US" sz="1500" dirty="0">
                <a:latin typeface="WinSoft Pro Medium" pitchFamily="34" charset="0"/>
                <a:ea typeface="WinSoft Pro Medium" pitchFamily="34" charset="-122"/>
                <a:cs typeface="WinSoft Pro Medium" pitchFamily="34" charset="-120"/>
              </a:rPr>
              <a:t>مبادئ مختصرة لتصميم عروض تدريبية فعّالة وداعمة للتعلم:</a:t>
            </a:r>
            <a:endParaRPr lang="ar-SA" sz="1500" dirty="0"/>
          </a:p>
        </p:txBody>
      </p:sp>
      <p:sp>
        <p:nvSpPr>
          <p:cNvPr id="6" name="Shape 4"/>
          <p:cNvSpPr/>
          <p:nvPr/>
        </p:nvSpPr>
        <p:spPr>
          <a:xfrm>
            <a:off x="631908" y="2453878"/>
            <a:ext cx="10927878" cy="3649663"/>
          </a:xfrm>
          <a:prstGeom prst="roundRect">
            <a:avLst>
              <a:gd name="adj" fmla="val 7884"/>
            </a:avLst>
          </a:prstGeom>
          <a:solidFill>
            <a:srgbClr val="00AEEF"/>
          </a:solidFill>
          <a:ln w="6350">
            <a:solidFill>
              <a:srgbClr val="0094D5"/>
            </a:solidFill>
            <a:prstDash val="solid"/>
          </a:ln>
        </p:spPr>
      </p:sp>
      <p:sp>
        <p:nvSpPr>
          <p:cNvPr id="7" name="Shape 5"/>
          <p:cNvSpPr/>
          <p:nvPr/>
        </p:nvSpPr>
        <p:spPr>
          <a:xfrm>
            <a:off x="7915077" y="2460228"/>
            <a:ext cx="3638360" cy="1306909"/>
          </a:xfrm>
          <a:custGeom>
            <a:avLst/>
            <a:gdLst/>
            <a:ahLst/>
            <a:cxnLst/>
            <a:rect l="l" t="t" r="r" b="b"/>
            <a:pathLst>
              <a:path w="3638360" h="1306909">
                <a:moveTo>
                  <a:pt x="0" y="0"/>
                </a:moveTo>
                <a:lnTo>
                  <a:pt x="3398570" y="0"/>
                </a:lnTo>
                <a:arcTo wR="239790" hR="239796" stAng="16200000" swAng="5400000"/>
                <a:lnTo>
                  <a:pt x="3638360" y="1306909"/>
                </a:lnTo>
                <a:lnTo>
                  <a:pt x="0" y="1306909"/>
                </a:lnTo>
                <a:lnTo>
                  <a:pt x="0" y="0"/>
                </a:lnTo>
                <a:close/>
              </a:path>
            </a:pathLst>
          </a:custGeom>
          <a:solidFill>
            <a:srgbClr val="00AEEF"/>
          </a:solidFill>
          <a:ln/>
        </p:spPr>
      </p:sp>
      <p:sp>
        <p:nvSpPr>
          <p:cNvPr id="8" name="Shape 6"/>
          <p:cNvSpPr/>
          <p:nvPr/>
        </p:nvSpPr>
        <p:spPr>
          <a:xfrm>
            <a:off x="7915077" y="2460228"/>
            <a:ext cx="25399" cy="1306909"/>
          </a:xfrm>
          <a:prstGeom prst="roundRect">
            <a:avLst>
              <a:gd name="adj" fmla="val 50001"/>
            </a:avLst>
          </a:prstGeom>
          <a:solidFill>
            <a:srgbClr val="0094D5"/>
          </a:solidFill>
          <a:ln/>
        </p:spPr>
      </p:sp>
      <p:sp>
        <p:nvSpPr>
          <p:cNvPr id="9" name="Text 7"/>
          <p:cNvSpPr/>
          <p:nvPr/>
        </p:nvSpPr>
        <p:spPr>
          <a:xfrm>
            <a:off x="8322657" y="2623245"/>
            <a:ext cx="3067767"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ابدأ بهدف التعلم</a:t>
            </a:r>
            <a:endParaRPr lang="ar-SA" sz="1950" dirty="0">
              <a:solidFill>
                <a:schemeClr val="bg1"/>
              </a:solidFill>
            </a:endParaRPr>
          </a:p>
        </p:txBody>
      </p:sp>
      <p:sp>
        <p:nvSpPr>
          <p:cNvPr id="10" name="Text 8"/>
          <p:cNvSpPr/>
          <p:nvPr/>
        </p:nvSpPr>
        <p:spPr>
          <a:xfrm>
            <a:off x="8322657" y="3036590"/>
            <a:ext cx="3067767" cy="283766"/>
          </a:xfrm>
          <a:prstGeom prst="rect">
            <a:avLst/>
          </a:prstGeom>
          <a:noFill/>
          <a:ln/>
        </p:spPr>
        <p:txBody>
          <a:bodyPr wrap="none" lIns="0" tIns="0" rIns="0" bIns="0" rtlCol="0" anchor="t"/>
          <a:lstStyle/>
          <a:p>
            <a:pPr marL="0" indent="0" algn="ct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ماذا تريد أن يفعل المتعلم بعد العرض؟</a:t>
            </a:r>
            <a:endParaRPr lang="ar-SA" sz="1500" dirty="0">
              <a:solidFill>
                <a:schemeClr val="bg1"/>
              </a:solidFill>
            </a:endParaRPr>
          </a:p>
        </p:txBody>
      </p:sp>
      <p:sp>
        <p:nvSpPr>
          <p:cNvPr id="11" name="Shape 9"/>
          <p:cNvSpPr/>
          <p:nvPr/>
        </p:nvSpPr>
        <p:spPr>
          <a:xfrm>
            <a:off x="4276717" y="2460228"/>
            <a:ext cx="3638360" cy="1306909"/>
          </a:xfrm>
          <a:prstGeom prst="rect">
            <a:avLst/>
          </a:prstGeom>
          <a:solidFill>
            <a:srgbClr val="00AEEF"/>
          </a:solidFill>
          <a:ln/>
        </p:spPr>
      </p:sp>
      <p:sp>
        <p:nvSpPr>
          <p:cNvPr id="12" name="Shape 10"/>
          <p:cNvSpPr/>
          <p:nvPr/>
        </p:nvSpPr>
        <p:spPr>
          <a:xfrm>
            <a:off x="4276717" y="2460228"/>
            <a:ext cx="25399" cy="1306909"/>
          </a:xfrm>
          <a:prstGeom prst="roundRect">
            <a:avLst>
              <a:gd name="adj" fmla="val 50001"/>
            </a:avLst>
          </a:prstGeom>
          <a:solidFill>
            <a:srgbClr val="0094D5"/>
          </a:solidFill>
          <a:ln/>
        </p:spPr>
      </p:sp>
      <p:sp>
        <p:nvSpPr>
          <p:cNvPr id="13" name="Text 11"/>
          <p:cNvSpPr/>
          <p:nvPr/>
        </p:nvSpPr>
        <p:spPr>
          <a:xfrm>
            <a:off x="4684298" y="2623245"/>
            <a:ext cx="2823199"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فكرة رئيسة واحدة</a:t>
            </a:r>
            <a:endParaRPr lang="ar-SA" sz="1950" dirty="0">
              <a:solidFill>
                <a:schemeClr val="bg1"/>
              </a:solidFill>
            </a:endParaRPr>
          </a:p>
        </p:txBody>
      </p:sp>
      <p:sp>
        <p:nvSpPr>
          <p:cNvPr id="14" name="Text 12"/>
          <p:cNvSpPr/>
          <p:nvPr/>
        </p:nvSpPr>
        <p:spPr>
          <a:xfrm>
            <a:off x="4684298" y="3036590"/>
            <a:ext cx="2823199" cy="567531"/>
          </a:xfrm>
          <a:prstGeom prst="rect">
            <a:avLst/>
          </a:prstGeom>
          <a:noFill/>
          <a:ln/>
        </p:spPr>
        <p:txBody>
          <a:bodyPr wrap="square" lIns="0" tIns="0" rIns="0" bIns="0" rtlCol="0" anchor="t">
            <a:normAutofit/>
          </a:bodyPr>
          <a:lstStyle/>
          <a:p>
            <a:pPr marL="0" indent="0" algn="ct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اجعل كل شريحة تخدم فكرة أو رسالة رئيسة واحدة.</a:t>
            </a:r>
            <a:endParaRPr lang="ar-SA" sz="1500" dirty="0">
              <a:solidFill>
                <a:schemeClr val="bg1"/>
              </a:solidFill>
            </a:endParaRPr>
          </a:p>
        </p:txBody>
      </p:sp>
      <p:sp>
        <p:nvSpPr>
          <p:cNvPr id="15" name="Shape 13"/>
          <p:cNvSpPr/>
          <p:nvPr/>
        </p:nvSpPr>
        <p:spPr>
          <a:xfrm>
            <a:off x="638357" y="2460228"/>
            <a:ext cx="3638360" cy="1306909"/>
          </a:xfrm>
          <a:custGeom>
            <a:avLst/>
            <a:gdLst/>
            <a:ahLst/>
            <a:cxnLst/>
            <a:rect l="l" t="t" r="r" b="b"/>
            <a:pathLst>
              <a:path w="3638360" h="1306909">
                <a:moveTo>
                  <a:pt x="239790" y="0"/>
                </a:moveTo>
                <a:lnTo>
                  <a:pt x="3638360" y="0"/>
                </a:lnTo>
                <a:lnTo>
                  <a:pt x="3638360" y="1306909"/>
                </a:lnTo>
                <a:lnTo>
                  <a:pt x="0" y="1306909"/>
                </a:lnTo>
                <a:lnTo>
                  <a:pt x="0" y="239796"/>
                </a:lnTo>
                <a:arcTo wR="239790" hR="239796" stAng="10800000" swAng="5400000"/>
                <a:close/>
              </a:path>
            </a:pathLst>
          </a:custGeom>
          <a:solidFill>
            <a:srgbClr val="00AEEF"/>
          </a:solidFill>
          <a:ln/>
        </p:spPr>
      </p:sp>
      <p:sp>
        <p:nvSpPr>
          <p:cNvPr id="16" name="Text 14"/>
          <p:cNvSpPr/>
          <p:nvPr/>
        </p:nvSpPr>
        <p:spPr>
          <a:xfrm>
            <a:off x="801370" y="2623245"/>
            <a:ext cx="3067767"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نص مختصر وواضح</a:t>
            </a:r>
            <a:endParaRPr lang="ar-SA" sz="1950" dirty="0">
              <a:solidFill>
                <a:schemeClr val="bg1"/>
              </a:solidFill>
            </a:endParaRPr>
          </a:p>
        </p:txBody>
      </p:sp>
      <p:sp>
        <p:nvSpPr>
          <p:cNvPr id="17" name="Text 15"/>
          <p:cNvSpPr/>
          <p:nvPr/>
        </p:nvSpPr>
        <p:spPr>
          <a:xfrm>
            <a:off x="801370" y="3036590"/>
            <a:ext cx="3067767" cy="283766"/>
          </a:xfrm>
          <a:prstGeom prst="rect">
            <a:avLst/>
          </a:prstGeom>
          <a:noFill/>
          <a:ln/>
        </p:spPr>
        <p:txBody>
          <a:bodyPr wrap="none" lIns="0" tIns="0" rIns="0" bIns="0" rtlCol="0" anchor="t"/>
          <a:lstStyle/>
          <a:p>
            <a:pPr marL="0" indent="0" algn="ct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تجنب ازدحام الشرائح بالنصوص الطويلة.</a:t>
            </a:r>
            <a:endParaRPr lang="ar-SA" sz="1500" dirty="0">
              <a:solidFill>
                <a:schemeClr val="bg1"/>
              </a:solidFill>
            </a:endParaRPr>
          </a:p>
        </p:txBody>
      </p:sp>
      <p:sp>
        <p:nvSpPr>
          <p:cNvPr id="18" name="Shape 16"/>
          <p:cNvSpPr/>
          <p:nvPr/>
        </p:nvSpPr>
        <p:spPr>
          <a:xfrm>
            <a:off x="7915077" y="3767138"/>
            <a:ext cx="3638360" cy="1306909"/>
          </a:xfrm>
          <a:prstGeom prst="rect">
            <a:avLst/>
          </a:prstGeom>
          <a:solidFill>
            <a:srgbClr val="00AEEF"/>
          </a:solidFill>
          <a:ln/>
        </p:spPr>
      </p:sp>
      <p:sp>
        <p:nvSpPr>
          <p:cNvPr id="19" name="Shape 17"/>
          <p:cNvSpPr/>
          <p:nvPr/>
        </p:nvSpPr>
        <p:spPr>
          <a:xfrm>
            <a:off x="7915077" y="3767138"/>
            <a:ext cx="25399" cy="1306909"/>
          </a:xfrm>
          <a:prstGeom prst="roundRect">
            <a:avLst>
              <a:gd name="adj" fmla="val 50001"/>
            </a:avLst>
          </a:prstGeom>
          <a:solidFill>
            <a:srgbClr val="0094D5"/>
          </a:solidFill>
          <a:ln/>
        </p:spPr>
      </p:sp>
      <p:sp>
        <p:nvSpPr>
          <p:cNvPr id="20" name="Shape 18"/>
          <p:cNvSpPr/>
          <p:nvPr/>
        </p:nvSpPr>
        <p:spPr>
          <a:xfrm>
            <a:off x="7915077" y="3767138"/>
            <a:ext cx="3638360" cy="25400"/>
          </a:xfrm>
          <a:prstGeom prst="roundRect">
            <a:avLst>
              <a:gd name="adj" fmla="val 49999"/>
            </a:avLst>
          </a:prstGeom>
          <a:solidFill>
            <a:srgbClr val="0094D5"/>
          </a:solidFill>
          <a:ln/>
        </p:spPr>
      </p:sp>
      <p:sp>
        <p:nvSpPr>
          <p:cNvPr id="21" name="Text 19"/>
          <p:cNvSpPr/>
          <p:nvPr/>
        </p:nvSpPr>
        <p:spPr>
          <a:xfrm>
            <a:off x="8322657" y="3930154"/>
            <a:ext cx="3067767"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صور ذات قيمة تعليمية</a:t>
            </a:r>
            <a:endParaRPr lang="ar-SA" sz="1950" dirty="0">
              <a:solidFill>
                <a:schemeClr val="bg1"/>
              </a:solidFill>
            </a:endParaRPr>
          </a:p>
        </p:txBody>
      </p:sp>
      <p:sp>
        <p:nvSpPr>
          <p:cNvPr id="22" name="Text 20"/>
          <p:cNvSpPr/>
          <p:nvPr/>
        </p:nvSpPr>
        <p:spPr>
          <a:xfrm>
            <a:off x="8322657" y="4343499"/>
            <a:ext cx="3067767" cy="567531"/>
          </a:xfrm>
          <a:prstGeom prst="rect">
            <a:avLst/>
          </a:prstGeom>
          <a:noFill/>
          <a:ln/>
        </p:spPr>
        <p:txBody>
          <a:bodyPr wrap="square" lIns="0" tIns="0" rIns="0" bIns="0" rtlCol="0" anchor="t">
            <a:normAutofit/>
          </a:bodyPr>
          <a:lstStyle/>
          <a:p>
            <a:pPr marL="0" indent="0" algn="ct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اختر صورًا ورسومًا مرتبطة بالهدف وليست للزينة فقط.</a:t>
            </a:r>
            <a:endParaRPr lang="ar-SA" sz="1500" dirty="0">
              <a:solidFill>
                <a:schemeClr val="bg1"/>
              </a:solidFill>
            </a:endParaRPr>
          </a:p>
        </p:txBody>
      </p:sp>
      <p:sp>
        <p:nvSpPr>
          <p:cNvPr id="23" name="Shape 21"/>
          <p:cNvSpPr/>
          <p:nvPr/>
        </p:nvSpPr>
        <p:spPr>
          <a:xfrm>
            <a:off x="4276717" y="3767138"/>
            <a:ext cx="3638360" cy="1306909"/>
          </a:xfrm>
          <a:prstGeom prst="rect">
            <a:avLst/>
          </a:prstGeom>
          <a:solidFill>
            <a:srgbClr val="00AEEF"/>
          </a:solidFill>
          <a:ln/>
        </p:spPr>
      </p:sp>
      <p:sp>
        <p:nvSpPr>
          <p:cNvPr id="24" name="Shape 22"/>
          <p:cNvSpPr/>
          <p:nvPr/>
        </p:nvSpPr>
        <p:spPr>
          <a:xfrm>
            <a:off x="4276717" y="3767138"/>
            <a:ext cx="25399" cy="1306909"/>
          </a:xfrm>
          <a:prstGeom prst="roundRect">
            <a:avLst>
              <a:gd name="adj" fmla="val 50001"/>
            </a:avLst>
          </a:prstGeom>
          <a:solidFill>
            <a:srgbClr val="0094D5"/>
          </a:solidFill>
          <a:ln/>
        </p:spPr>
      </p:sp>
      <p:sp>
        <p:nvSpPr>
          <p:cNvPr id="25" name="Shape 23"/>
          <p:cNvSpPr/>
          <p:nvPr/>
        </p:nvSpPr>
        <p:spPr>
          <a:xfrm>
            <a:off x="4276717" y="3767138"/>
            <a:ext cx="3638360" cy="25400"/>
          </a:xfrm>
          <a:prstGeom prst="roundRect">
            <a:avLst>
              <a:gd name="adj" fmla="val 49999"/>
            </a:avLst>
          </a:prstGeom>
          <a:solidFill>
            <a:srgbClr val="0094D5"/>
          </a:solidFill>
          <a:ln/>
        </p:spPr>
      </p:sp>
      <p:sp>
        <p:nvSpPr>
          <p:cNvPr id="26" name="Text 24"/>
          <p:cNvSpPr/>
          <p:nvPr/>
        </p:nvSpPr>
        <p:spPr>
          <a:xfrm>
            <a:off x="4684298" y="3930154"/>
            <a:ext cx="2823199"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وضوح الخط والتباين</a:t>
            </a:r>
            <a:endParaRPr lang="ar-SA" sz="1950" dirty="0">
              <a:solidFill>
                <a:schemeClr val="bg1"/>
              </a:solidFill>
            </a:endParaRPr>
          </a:p>
        </p:txBody>
      </p:sp>
      <p:sp>
        <p:nvSpPr>
          <p:cNvPr id="27" name="Text 25"/>
          <p:cNvSpPr/>
          <p:nvPr/>
        </p:nvSpPr>
        <p:spPr>
          <a:xfrm>
            <a:off x="4684298" y="4343499"/>
            <a:ext cx="2823199" cy="567531"/>
          </a:xfrm>
          <a:prstGeom prst="rect">
            <a:avLst/>
          </a:prstGeom>
          <a:noFill/>
          <a:ln/>
        </p:spPr>
        <p:txBody>
          <a:bodyPr wrap="square" lIns="0" tIns="0" rIns="0" bIns="0" rtlCol="0" anchor="t">
            <a:normAutofit/>
          </a:bodyPr>
          <a:lstStyle/>
          <a:p>
            <a:pPr marL="0" indent="0" algn="ct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حافظ على وضوح الخط والتباين وسهولة القراءة.</a:t>
            </a:r>
            <a:endParaRPr lang="ar-SA" sz="1500" dirty="0">
              <a:solidFill>
                <a:schemeClr val="bg1"/>
              </a:solidFill>
            </a:endParaRPr>
          </a:p>
        </p:txBody>
      </p:sp>
      <p:sp>
        <p:nvSpPr>
          <p:cNvPr id="28" name="Shape 26"/>
          <p:cNvSpPr/>
          <p:nvPr/>
        </p:nvSpPr>
        <p:spPr>
          <a:xfrm>
            <a:off x="638357" y="3767138"/>
            <a:ext cx="3638360" cy="1306909"/>
          </a:xfrm>
          <a:prstGeom prst="rect">
            <a:avLst/>
          </a:prstGeom>
          <a:solidFill>
            <a:srgbClr val="00AEEF"/>
          </a:solidFill>
          <a:ln/>
        </p:spPr>
      </p:sp>
      <p:sp>
        <p:nvSpPr>
          <p:cNvPr id="29" name="Shape 27"/>
          <p:cNvSpPr/>
          <p:nvPr/>
        </p:nvSpPr>
        <p:spPr>
          <a:xfrm>
            <a:off x="638357" y="3767138"/>
            <a:ext cx="3638360" cy="25400"/>
          </a:xfrm>
          <a:prstGeom prst="roundRect">
            <a:avLst>
              <a:gd name="adj" fmla="val 49999"/>
            </a:avLst>
          </a:prstGeom>
          <a:solidFill>
            <a:srgbClr val="0094D5"/>
          </a:solidFill>
          <a:ln/>
        </p:spPr>
      </p:sp>
      <p:sp>
        <p:nvSpPr>
          <p:cNvPr id="30" name="Text 28"/>
          <p:cNvSpPr/>
          <p:nvPr/>
        </p:nvSpPr>
        <p:spPr>
          <a:xfrm>
            <a:off x="801370" y="3930154"/>
            <a:ext cx="3067767"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استخدم الوسائط بحكمة</a:t>
            </a:r>
            <a:endParaRPr lang="ar-SA" sz="1950" dirty="0">
              <a:solidFill>
                <a:schemeClr val="bg1"/>
              </a:solidFill>
            </a:endParaRPr>
          </a:p>
        </p:txBody>
      </p:sp>
      <p:sp>
        <p:nvSpPr>
          <p:cNvPr id="31" name="Text 29"/>
          <p:cNvSpPr/>
          <p:nvPr/>
        </p:nvSpPr>
        <p:spPr>
          <a:xfrm>
            <a:off x="801370" y="4343499"/>
            <a:ext cx="3067767" cy="283766"/>
          </a:xfrm>
          <a:prstGeom prst="rect">
            <a:avLst/>
          </a:prstGeom>
          <a:noFill/>
          <a:ln/>
        </p:spPr>
        <p:txBody>
          <a:bodyPr wrap="none" lIns="0" tIns="0" rIns="0" bIns="0" rtlCol="0" anchor="t"/>
          <a:lstStyle/>
          <a:p>
            <a:pPr marL="0" indent="0" algn="ct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استخدم الوسائط عندما تضيف قيمة تعليمية.</a:t>
            </a:r>
            <a:endParaRPr lang="ar-SA" sz="1500" dirty="0">
              <a:solidFill>
                <a:schemeClr val="bg1"/>
              </a:solidFill>
            </a:endParaRPr>
          </a:p>
        </p:txBody>
      </p:sp>
      <p:sp>
        <p:nvSpPr>
          <p:cNvPr id="32" name="Shape 30"/>
          <p:cNvSpPr/>
          <p:nvPr/>
        </p:nvSpPr>
        <p:spPr>
          <a:xfrm>
            <a:off x="6095947" y="5074047"/>
            <a:ext cx="5457490" cy="1023144"/>
          </a:xfrm>
          <a:custGeom>
            <a:avLst/>
            <a:gdLst/>
            <a:ahLst/>
            <a:cxnLst/>
            <a:rect l="l" t="t" r="r" b="b"/>
            <a:pathLst>
              <a:path w="5457490" h="1023144">
                <a:moveTo>
                  <a:pt x="0" y="0"/>
                </a:moveTo>
                <a:lnTo>
                  <a:pt x="5457490" y="0"/>
                </a:lnTo>
                <a:lnTo>
                  <a:pt x="5457490" y="783348"/>
                </a:lnTo>
                <a:arcTo wR="239790" hR="239796" stAng="0" swAng="5400000"/>
                <a:lnTo>
                  <a:pt x="0" y="1023144"/>
                </a:lnTo>
                <a:lnTo>
                  <a:pt x="0" y="0"/>
                </a:lnTo>
                <a:close/>
              </a:path>
            </a:pathLst>
          </a:custGeom>
          <a:solidFill>
            <a:srgbClr val="00AEEF"/>
          </a:solidFill>
          <a:ln/>
        </p:spPr>
      </p:sp>
      <p:sp>
        <p:nvSpPr>
          <p:cNvPr id="33" name="Shape 31"/>
          <p:cNvSpPr/>
          <p:nvPr/>
        </p:nvSpPr>
        <p:spPr>
          <a:xfrm>
            <a:off x="6095947" y="5074047"/>
            <a:ext cx="25399" cy="1023144"/>
          </a:xfrm>
          <a:prstGeom prst="roundRect">
            <a:avLst>
              <a:gd name="adj" fmla="val 50001"/>
            </a:avLst>
          </a:prstGeom>
          <a:solidFill>
            <a:srgbClr val="0094D5"/>
          </a:solidFill>
          <a:ln/>
        </p:spPr>
      </p:sp>
      <p:sp>
        <p:nvSpPr>
          <p:cNvPr id="34" name="Shape 32"/>
          <p:cNvSpPr/>
          <p:nvPr/>
        </p:nvSpPr>
        <p:spPr>
          <a:xfrm>
            <a:off x="6095947" y="5074047"/>
            <a:ext cx="5457490" cy="25400"/>
          </a:xfrm>
          <a:prstGeom prst="roundRect">
            <a:avLst>
              <a:gd name="adj" fmla="val 49999"/>
            </a:avLst>
          </a:prstGeom>
          <a:solidFill>
            <a:srgbClr val="0094D5"/>
          </a:solidFill>
          <a:ln/>
        </p:spPr>
      </p:sp>
      <p:sp>
        <p:nvSpPr>
          <p:cNvPr id="35" name="Text 33"/>
          <p:cNvSpPr/>
          <p:nvPr/>
        </p:nvSpPr>
        <p:spPr>
          <a:xfrm>
            <a:off x="6503527" y="5237063"/>
            <a:ext cx="4886897"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لا تقرأ الشرائح حرفيًا</a:t>
            </a:r>
            <a:endParaRPr lang="ar-SA" sz="1950" dirty="0">
              <a:solidFill>
                <a:schemeClr val="bg1"/>
              </a:solidFill>
            </a:endParaRPr>
          </a:p>
        </p:txBody>
      </p:sp>
      <p:sp>
        <p:nvSpPr>
          <p:cNvPr id="36" name="Text 34"/>
          <p:cNvSpPr/>
          <p:nvPr/>
        </p:nvSpPr>
        <p:spPr>
          <a:xfrm>
            <a:off x="6503527" y="5650409"/>
            <a:ext cx="4886897" cy="283766"/>
          </a:xfrm>
          <a:prstGeom prst="rect">
            <a:avLst/>
          </a:prstGeom>
          <a:noFill/>
          <a:ln/>
        </p:spPr>
        <p:txBody>
          <a:bodyPr wrap="none" lIns="0" tIns="0" rIns="0" bIns="0" rtlCol="0" anchor="t"/>
          <a:lstStyle/>
          <a:p>
            <a:pPr marL="0" indent="0" algn="ct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استخدمها لدعم الشرح والتفاعل لا للقراءة.</a:t>
            </a:r>
            <a:endParaRPr lang="ar-SA" sz="1500" dirty="0">
              <a:solidFill>
                <a:schemeClr val="bg1"/>
              </a:solidFill>
            </a:endParaRPr>
          </a:p>
        </p:txBody>
      </p:sp>
      <p:sp>
        <p:nvSpPr>
          <p:cNvPr id="37" name="Shape 35"/>
          <p:cNvSpPr/>
          <p:nvPr/>
        </p:nvSpPr>
        <p:spPr>
          <a:xfrm>
            <a:off x="638357" y="5074047"/>
            <a:ext cx="5457589" cy="1023144"/>
          </a:xfrm>
          <a:custGeom>
            <a:avLst/>
            <a:gdLst/>
            <a:ahLst/>
            <a:cxnLst/>
            <a:rect l="l" t="t" r="r" b="b"/>
            <a:pathLst>
              <a:path w="5457589" h="1023144">
                <a:moveTo>
                  <a:pt x="0" y="0"/>
                </a:moveTo>
                <a:lnTo>
                  <a:pt x="5457589" y="0"/>
                </a:lnTo>
                <a:lnTo>
                  <a:pt x="5457589" y="1023144"/>
                </a:lnTo>
                <a:lnTo>
                  <a:pt x="239790" y="1023144"/>
                </a:lnTo>
                <a:arcTo wR="239790" hR="239796" stAng="5400000" swAng="5400000"/>
                <a:lnTo>
                  <a:pt x="0" y="0"/>
                </a:lnTo>
                <a:close/>
              </a:path>
            </a:pathLst>
          </a:custGeom>
          <a:solidFill>
            <a:srgbClr val="00AEEF"/>
          </a:solidFill>
          <a:ln/>
        </p:spPr>
      </p:sp>
      <p:sp>
        <p:nvSpPr>
          <p:cNvPr id="39" name="Shape 37"/>
          <p:cNvSpPr/>
          <p:nvPr/>
        </p:nvSpPr>
        <p:spPr>
          <a:xfrm>
            <a:off x="638357" y="5074047"/>
            <a:ext cx="5457589" cy="25400"/>
          </a:xfrm>
          <a:prstGeom prst="roundRect">
            <a:avLst>
              <a:gd name="adj" fmla="val 49999"/>
            </a:avLst>
          </a:prstGeom>
          <a:solidFill>
            <a:srgbClr val="0094D5"/>
          </a:solidFill>
          <a:ln/>
        </p:spPr>
      </p:sp>
      <p:sp>
        <p:nvSpPr>
          <p:cNvPr id="40" name="Text 38"/>
          <p:cNvSpPr/>
          <p:nvPr/>
        </p:nvSpPr>
        <p:spPr>
          <a:xfrm>
            <a:off x="1045938" y="5237063"/>
            <a:ext cx="4642428"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راجع قبل الاستخدام</a:t>
            </a:r>
            <a:endParaRPr lang="ar-SA" sz="1950" dirty="0">
              <a:solidFill>
                <a:schemeClr val="bg1"/>
              </a:solidFill>
            </a:endParaRPr>
          </a:p>
        </p:txBody>
      </p:sp>
      <p:sp>
        <p:nvSpPr>
          <p:cNvPr id="41" name="Text 39"/>
          <p:cNvSpPr/>
          <p:nvPr/>
        </p:nvSpPr>
        <p:spPr>
          <a:xfrm>
            <a:off x="1045938" y="5650409"/>
            <a:ext cx="4642428" cy="283766"/>
          </a:xfrm>
          <a:prstGeom prst="rect">
            <a:avLst/>
          </a:prstGeom>
          <a:noFill/>
          <a:ln/>
        </p:spPr>
        <p:txBody>
          <a:bodyPr wrap="none" lIns="0" tIns="0" rIns="0" bIns="0" rtlCol="0" anchor="t"/>
          <a:lstStyle/>
          <a:p>
            <a:pPr marL="0" indent="0" algn="ct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راجع العرض لغويًا وفنيًا قبل استخدامه.</a:t>
            </a:r>
            <a:endParaRPr lang="ar-SA" sz="1500" dirty="0">
              <a:solidFill>
                <a:schemeClr val="bg1"/>
              </a:solidFill>
            </a:endParaRPr>
          </a:p>
        </p:txBody>
      </p:sp>
      <p:sp>
        <p:nvSpPr>
          <p:cNvPr id="42" name="Shape 40"/>
          <p:cNvSpPr/>
          <p:nvPr/>
        </p:nvSpPr>
        <p:spPr>
          <a:xfrm>
            <a:off x="7675370" y="2873921"/>
            <a:ext cx="479512" cy="479524"/>
          </a:xfrm>
          <a:prstGeom prst="ellipse">
            <a:avLst/>
          </a:prstGeom>
          <a:solidFill>
            <a:srgbClr val="FFFFFF"/>
          </a:solidFill>
          <a:ln w="25399">
            <a:solidFill>
              <a:srgbClr val="0094D5"/>
            </a:solidFill>
            <a:prstDash val="solid"/>
          </a:ln>
        </p:spPr>
      </p:sp>
      <p:pic>
        <p:nvPicPr>
          <p:cNvPr id="4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95323" y="2993777"/>
            <a:ext cx="239707" cy="239713"/>
          </a:xfrm>
          <a:prstGeom prst="rect">
            <a:avLst/>
          </a:prstGeom>
        </p:spPr>
      </p:pic>
      <p:sp>
        <p:nvSpPr>
          <p:cNvPr id="44" name="Shape 41"/>
          <p:cNvSpPr/>
          <p:nvPr/>
        </p:nvSpPr>
        <p:spPr>
          <a:xfrm>
            <a:off x="4037011" y="2873921"/>
            <a:ext cx="479512" cy="479524"/>
          </a:xfrm>
          <a:prstGeom prst="ellipse">
            <a:avLst/>
          </a:prstGeom>
          <a:solidFill>
            <a:srgbClr val="FFFFFF"/>
          </a:solidFill>
          <a:ln w="25399">
            <a:solidFill>
              <a:srgbClr val="0094D5"/>
            </a:solidFill>
            <a:prstDash val="solid"/>
          </a:ln>
        </p:spPr>
      </p:sp>
      <p:pic>
        <p:nvPicPr>
          <p:cNvPr id="4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56963" y="2993777"/>
            <a:ext cx="239707" cy="239713"/>
          </a:xfrm>
          <a:prstGeom prst="rect">
            <a:avLst/>
          </a:prstGeom>
        </p:spPr>
      </p:pic>
      <p:sp>
        <p:nvSpPr>
          <p:cNvPr id="46" name="Shape 42"/>
          <p:cNvSpPr/>
          <p:nvPr/>
        </p:nvSpPr>
        <p:spPr>
          <a:xfrm>
            <a:off x="7675370" y="4180830"/>
            <a:ext cx="479512" cy="479524"/>
          </a:xfrm>
          <a:prstGeom prst="ellipse">
            <a:avLst/>
          </a:prstGeom>
          <a:solidFill>
            <a:srgbClr val="FFFFFF"/>
          </a:solidFill>
          <a:ln w="25399">
            <a:solidFill>
              <a:srgbClr val="0094D5"/>
            </a:solidFill>
            <a:prstDash val="solid"/>
          </a:ln>
        </p:spPr>
      </p:sp>
      <p:pic>
        <p:nvPicPr>
          <p:cNvPr id="4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95323" y="4300686"/>
            <a:ext cx="239707" cy="239713"/>
          </a:xfrm>
          <a:prstGeom prst="rect">
            <a:avLst/>
          </a:prstGeom>
        </p:spPr>
      </p:pic>
      <p:sp>
        <p:nvSpPr>
          <p:cNvPr id="48" name="Shape 43"/>
          <p:cNvSpPr/>
          <p:nvPr/>
        </p:nvSpPr>
        <p:spPr>
          <a:xfrm>
            <a:off x="4037011" y="4180830"/>
            <a:ext cx="479512" cy="479524"/>
          </a:xfrm>
          <a:prstGeom prst="ellipse">
            <a:avLst/>
          </a:prstGeom>
          <a:solidFill>
            <a:srgbClr val="FFFFFF"/>
          </a:solidFill>
          <a:ln w="25399">
            <a:solidFill>
              <a:srgbClr val="0094D5"/>
            </a:solidFill>
            <a:prstDash val="solid"/>
          </a:ln>
        </p:spPr>
      </p:sp>
      <p:pic>
        <p:nvPicPr>
          <p:cNvPr id="4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56963" y="4300686"/>
            <a:ext cx="239707" cy="239713"/>
          </a:xfrm>
          <a:prstGeom prst="rect">
            <a:avLst/>
          </a:prstGeom>
        </p:spPr>
      </p:pic>
      <p:sp>
        <p:nvSpPr>
          <p:cNvPr id="50" name="Shape 44"/>
          <p:cNvSpPr/>
          <p:nvPr/>
        </p:nvSpPr>
        <p:spPr>
          <a:xfrm>
            <a:off x="5856240" y="5345857"/>
            <a:ext cx="479512" cy="479524"/>
          </a:xfrm>
          <a:prstGeom prst="ellipse">
            <a:avLst/>
          </a:prstGeom>
          <a:solidFill>
            <a:srgbClr val="FFFFFF"/>
          </a:solidFill>
          <a:ln w="25399">
            <a:solidFill>
              <a:srgbClr val="0094D5"/>
            </a:solidFill>
            <a:prstDash val="solid"/>
          </a:ln>
        </p:spPr>
      </p:sp>
      <p:pic>
        <p:nvPicPr>
          <p:cNvPr id="5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76193" y="5465713"/>
            <a:ext cx="239707" cy="239713"/>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0740" y="799009"/>
            <a:ext cx="3506501" cy="5259884"/>
          </a:xfrm>
          <a:prstGeom prst="rect">
            <a:avLst/>
          </a:prstGeom>
        </p:spPr>
      </p:pic>
      <p:sp>
        <p:nvSpPr>
          <p:cNvPr id="4" name="Text 0"/>
          <p:cNvSpPr/>
          <p:nvPr/>
        </p:nvSpPr>
        <p:spPr>
          <a:xfrm>
            <a:off x="631908" y="663178"/>
            <a:ext cx="6355993" cy="1242417"/>
          </a:xfrm>
          <a:prstGeom prst="rect">
            <a:avLst/>
          </a:prstGeom>
          <a:noFill/>
          <a:ln/>
        </p:spPr>
        <p:txBody>
          <a:bodyPr wrap="square" lIns="0" tIns="0" rIns="0" bIns="0" rtlCol="0" anchor="t">
            <a:normAutofit/>
          </a:bodyPr>
          <a:lstStyle/>
          <a:p>
            <a:pPr marL="0" indent="0" algn="r" rtl="1">
              <a:lnSpc>
                <a:spcPct val="104000"/>
              </a:lnSpc>
              <a:buNone/>
            </a:pPr>
            <a:r>
              <a:rPr lang="ar-SA" altLang="en-US" sz="3900" dirty="0">
                <a:solidFill>
                  <a:srgbClr val="2E3C4E"/>
                </a:solidFill>
                <a:latin typeface="GE SS Two Light" pitchFamily="34" charset="0"/>
                <a:ea typeface="GE SS Two Light" pitchFamily="34" charset="-122"/>
                <a:cs typeface="GE SS Two Light" pitchFamily="34" charset="-120"/>
              </a:rPr>
              <a:t>ملحق: تصميم العروض التقديمية التدريبية</a:t>
            </a:r>
            <a:endParaRPr lang="ar-SA" sz="3900" dirty="0"/>
          </a:p>
        </p:txBody>
      </p:sp>
      <p:sp>
        <p:nvSpPr>
          <p:cNvPr id="5" name="Text 1"/>
          <p:cNvSpPr/>
          <p:nvPr/>
        </p:nvSpPr>
        <p:spPr>
          <a:xfrm>
            <a:off x="631908" y="1968698"/>
            <a:ext cx="6355993"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مبادئ مختصرة</a:t>
            </a:r>
            <a:endParaRPr lang="ar-SA" sz="1950" dirty="0"/>
          </a:p>
        </p:txBody>
      </p:sp>
      <p:sp>
        <p:nvSpPr>
          <p:cNvPr id="6" name="Shape 2"/>
          <p:cNvSpPr/>
          <p:nvPr/>
        </p:nvSpPr>
        <p:spPr>
          <a:xfrm>
            <a:off x="6893546" y="2616498"/>
            <a:ext cx="94355" cy="94357"/>
          </a:xfrm>
          <a:prstGeom prst="ellipse">
            <a:avLst/>
          </a:prstGeom>
          <a:solidFill>
            <a:srgbClr val="00AEEF"/>
          </a:solidFill>
          <a:ln/>
        </p:spPr>
      </p:sp>
      <p:sp>
        <p:nvSpPr>
          <p:cNvPr id="7" name="Text 3"/>
          <p:cNvSpPr/>
          <p:nvPr/>
        </p:nvSpPr>
        <p:spPr>
          <a:xfrm>
            <a:off x="631908" y="2516188"/>
            <a:ext cx="6103686"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ابدأ بهدف التعلم</a:t>
            </a:r>
            <a:endParaRPr lang="ar-SA" sz="1950" dirty="0"/>
          </a:p>
        </p:txBody>
      </p:sp>
      <p:sp>
        <p:nvSpPr>
          <p:cNvPr id="8" name="Text 4"/>
          <p:cNvSpPr/>
          <p:nvPr/>
        </p:nvSpPr>
        <p:spPr>
          <a:xfrm>
            <a:off x="631908" y="2921496"/>
            <a:ext cx="6103686" cy="277416"/>
          </a:xfrm>
          <a:prstGeom prst="rect">
            <a:avLst/>
          </a:prstGeom>
          <a:noFill/>
          <a:ln/>
        </p:spPr>
        <p:txBody>
          <a:bodyPr wrap="none" lIns="0" tIns="0" rIns="0" bIns="0" rtlCol="0" anchor="t"/>
          <a:lstStyle/>
          <a:p>
            <a:pPr marL="0" indent="0" algn="r" rtl="1">
              <a:lnSpc>
                <a:spcPct val="122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ماذا تريد أن يفعل المتعلم بعد العرض؟</a:t>
            </a:r>
            <a:endParaRPr lang="ar-SA" sz="1450" dirty="0"/>
          </a:p>
        </p:txBody>
      </p:sp>
      <p:sp>
        <p:nvSpPr>
          <p:cNvPr id="9" name="Shape 5"/>
          <p:cNvSpPr/>
          <p:nvPr/>
        </p:nvSpPr>
        <p:spPr>
          <a:xfrm>
            <a:off x="6893546" y="3615134"/>
            <a:ext cx="94355" cy="94357"/>
          </a:xfrm>
          <a:prstGeom prst="ellipse">
            <a:avLst/>
          </a:prstGeom>
          <a:solidFill>
            <a:srgbClr val="00AEEF"/>
          </a:solidFill>
          <a:ln/>
        </p:spPr>
      </p:sp>
      <p:sp>
        <p:nvSpPr>
          <p:cNvPr id="10" name="Text 6"/>
          <p:cNvSpPr/>
          <p:nvPr/>
        </p:nvSpPr>
        <p:spPr>
          <a:xfrm>
            <a:off x="631908" y="3514824"/>
            <a:ext cx="6103686"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فكرة رئيسة واحدة لكل شريحة</a:t>
            </a:r>
            <a:endParaRPr lang="ar-SA" sz="1950" dirty="0"/>
          </a:p>
        </p:txBody>
      </p:sp>
      <p:sp>
        <p:nvSpPr>
          <p:cNvPr id="11" name="Text 7"/>
          <p:cNvSpPr/>
          <p:nvPr/>
        </p:nvSpPr>
        <p:spPr>
          <a:xfrm>
            <a:off x="631908" y="3920133"/>
            <a:ext cx="6103686" cy="277416"/>
          </a:xfrm>
          <a:prstGeom prst="rect">
            <a:avLst/>
          </a:prstGeom>
          <a:noFill/>
          <a:ln/>
        </p:spPr>
        <p:txBody>
          <a:bodyPr wrap="none" lIns="0" tIns="0" rIns="0" bIns="0" rtlCol="0" anchor="t"/>
          <a:lstStyle/>
          <a:p>
            <a:pPr marL="0" indent="0" algn="r" rtl="1">
              <a:lnSpc>
                <a:spcPct val="122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اجعل كل شريحة تخدم فكرة أو رسالة رئيسة واحدة.</a:t>
            </a:r>
            <a:endParaRPr lang="ar-SA" sz="1450" dirty="0"/>
          </a:p>
        </p:txBody>
      </p:sp>
      <p:sp>
        <p:nvSpPr>
          <p:cNvPr id="12" name="Shape 8"/>
          <p:cNvSpPr/>
          <p:nvPr/>
        </p:nvSpPr>
        <p:spPr>
          <a:xfrm>
            <a:off x="6893546" y="4613771"/>
            <a:ext cx="94355" cy="94357"/>
          </a:xfrm>
          <a:prstGeom prst="ellipse">
            <a:avLst/>
          </a:prstGeom>
          <a:solidFill>
            <a:srgbClr val="00AEEF"/>
          </a:solidFill>
          <a:ln/>
        </p:spPr>
      </p:sp>
      <p:sp>
        <p:nvSpPr>
          <p:cNvPr id="13" name="Text 9"/>
          <p:cNvSpPr/>
          <p:nvPr/>
        </p:nvSpPr>
        <p:spPr>
          <a:xfrm>
            <a:off x="631908" y="4513461"/>
            <a:ext cx="6103686"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نص مختصر وواضح</a:t>
            </a:r>
            <a:endParaRPr lang="ar-SA" sz="1950" dirty="0"/>
          </a:p>
        </p:txBody>
      </p:sp>
      <p:sp>
        <p:nvSpPr>
          <p:cNvPr id="14" name="Text 10"/>
          <p:cNvSpPr/>
          <p:nvPr/>
        </p:nvSpPr>
        <p:spPr>
          <a:xfrm>
            <a:off x="631908" y="4918770"/>
            <a:ext cx="6103686" cy="277416"/>
          </a:xfrm>
          <a:prstGeom prst="rect">
            <a:avLst/>
          </a:prstGeom>
          <a:noFill/>
          <a:ln/>
        </p:spPr>
        <p:txBody>
          <a:bodyPr wrap="none" lIns="0" tIns="0" rIns="0" bIns="0" rtlCol="0" anchor="t"/>
          <a:lstStyle/>
          <a:p>
            <a:pPr marL="0" indent="0" algn="r" rtl="1">
              <a:lnSpc>
                <a:spcPct val="122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تجنب ازدحام الشرائح. حافظ على وضوح الخط والتباين وسهولة القراءة.</a:t>
            </a:r>
            <a:endParaRPr lang="ar-SA" sz="1450" dirty="0"/>
          </a:p>
        </p:txBody>
      </p:sp>
      <p:sp>
        <p:nvSpPr>
          <p:cNvPr id="15" name="Shape 11"/>
          <p:cNvSpPr/>
          <p:nvPr/>
        </p:nvSpPr>
        <p:spPr>
          <a:xfrm>
            <a:off x="6893546" y="5612408"/>
            <a:ext cx="94355" cy="94357"/>
          </a:xfrm>
          <a:prstGeom prst="ellipse">
            <a:avLst/>
          </a:prstGeom>
          <a:solidFill>
            <a:srgbClr val="00AEEF"/>
          </a:solidFill>
          <a:ln/>
        </p:spPr>
      </p:sp>
      <p:sp>
        <p:nvSpPr>
          <p:cNvPr id="16" name="Text 12"/>
          <p:cNvSpPr/>
          <p:nvPr/>
        </p:nvSpPr>
        <p:spPr>
          <a:xfrm>
            <a:off x="631908" y="5512098"/>
            <a:ext cx="6103686"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لا تقرأ الشرائح حرفيًا</a:t>
            </a:r>
            <a:endParaRPr lang="ar-SA" sz="1950" dirty="0"/>
          </a:p>
        </p:txBody>
      </p:sp>
      <p:sp>
        <p:nvSpPr>
          <p:cNvPr id="17" name="Text 13"/>
          <p:cNvSpPr/>
          <p:nvPr/>
        </p:nvSpPr>
        <p:spPr>
          <a:xfrm>
            <a:off x="631908" y="5917406"/>
            <a:ext cx="6103686" cy="277416"/>
          </a:xfrm>
          <a:prstGeom prst="rect">
            <a:avLst/>
          </a:prstGeom>
          <a:noFill/>
          <a:ln/>
        </p:spPr>
        <p:txBody>
          <a:bodyPr wrap="none" lIns="0" tIns="0" rIns="0" bIns="0" rtlCol="0" anchor="t"/>
          <a:lstStyle/>
          <a:p>
            <a:pPr marL="0" indent="0" algn="r" rtl="1">
              <a:lnSpc>
                <a:spcPct val="122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استخدمها لدعم الشرح والتفاعل. اختر صورًا ورسومًا مرتبطة بالهدف وليست للزينة فقط.</a:t>
            </a:r>
            <a:endParaRPr lang="ar-SA" sz="145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Text 0"/>
          <p:cNvSpPr/>
          <p:nvPr/>
        </p:nvSpPr>
        <p:spPr>
          <a:xfrm>
            <a:off x="631908" y="1600498"/>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مراجع مختارة</a:t>
            </a:r>
            <a:endParaRPr lang="ar-SA" sz="4650" dirty="0"/>
          </a:p>
        </p:txBody>
      </p:sp>
      <p:sp>
        <p:nvSpPr>
          <p:cNvPr id="3" name="Shape 1"/>
          <p:cNvSpPr/>
          <p:nvPr/>
        </p:nvSpPr>
        <p:spPr>
          <a:xfrm>
            <a:off x="8067572" y="2794198"/>
            <a:ext cx="3492214" cy="2463205"/>
          </a:xfrm>
          <a:prstGeom prst="roundRect">
            <a:avLst>
              <a:gd name="adj" fmla="val 13743"/>
            </a:avLst>
          </a:prstGeom>
          <a:solidFill>
            <a:srgbClr val="FFFFFF"/>
          </a:solidFill>
          <a:ln w="25399">
            <a:solidFill>
              <a:srgbClr val="00AEEF"/>
            </a:solidFill>
            <a:prstDash val="solid"/>
          </a:ln>
        </p:spPr>
      </p:sp>
      <p:sp>
        <p:nvSpPr>
          <p:cNvPr id="4" name="Text 2"/>
          <p:cNvSpPr/>
          <p:nvPr/>
        </p:nvSpPr>
        <p:spPr>
          <a:xfrm>
            <a:off x="8318590" y="3045222"/>
            <a:ext cx="299018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مبادئ تعليم الكبار</a:t>
            </a:r>
            <a:endParaRPr lang="ar-SA" sz="2300" dirty="0"/>
          </a:p>
        </p:txBody>
      </p:sp>
      <p:sp>
        <p:nvSpPr>
          <p:cNvPr id="5" name="Text 3"/>
          <p:cNvSpPr/>
          <p:nvPr/>
        </p:nvSpPr>
        <p:spPr>
          <a:xfrm>
            <a:off x="8318590" y="3551734"/>
            <a:ext cx="2990180" cy="1083469"/>
          </a:xfrm>
          <a:prstGeom prst="rect">
            <a:avLst/>
          </a:prstGeom>
          <a:noFill/>
          <a:ln/>
        </p:spPr>
        <p:txBody>
          <a:bodyPr wrap="square" lIns="0" tIns="0" rIns="0" bIns="0" rtlCol="0" anchor="t">
            <a:normAutofit/>
          </a:bodyPr>
          <a:lstStyle/>
          <a:p>
            <a:pPr marL="0" indent="0" algn="l">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Andragogy — نظرية تعليم الكبار التي تُركز على التعلم الذاتي والخبرة السابقة والتوجه نحو الهدف.</a:t>
            </a:r>
            <a:endParaRPr lang="ar-SA" sz="1750" dirty="0"/>
          </a:p>
        </p:txBody>
      </p:sp>
      <p:sp>
        <p:nvSpPr>
          <p:cNvPr id="6" name="Shape 4"/>
          <p:cNvSpPr/>
          <p:nvPr/>
        </p:nvSpPr>
        <p:spPr>
          <a:xfrm>
            <a:off x="4349740" y="2794198"/>
            <a:ext cx="3492214" cy="2463205"/>
          </a:xfrm>
          <a:prstGeom prst="roundRect">
            <a:avLst>
              <a:gd name="adj" fmla="val 13743"/>
            </a:avLst>
          </a:prstGeom>
          <a:solidFill>
            <a:srgbClr val="FFFFFF"/>
          </a:solidFill>
          <a:ln w="25399">
            <a:solidFill>
              <a:srgbClr val="00AEEF"/>
            </a:solidFill>
            <a:prstDash val="solid"/>
          </a:ln>
        </p:spPr>
      </p:sp>
      <p:sp>
        <p:nvSpPr>
          <p:cNvPr id="7" name="Text 5"/>
          <p:cNvSpPr/>
          <p:nvPr/>
        </p:nvSpPr>
        <p:spPr>
          <a:xfrm>
            <a:off x="4600758" y="3045222"/>
            <a:ext cx="2990180"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التعلم المتمحور حول المتعلم</a:t>
            </a:r>
            <a:endParaRPr lang="ar-SA" sz="2300" dirty="0"/>
          </a:p>
        </p:txBody>
      </p:sp>
      <p:sp>
        <p:nvSpPr>
          <p:cNvPr id="8" name="Text 6"/>
          <p:cNvSpPr/>
          <p:nvPr/>
        </p:nvSpPr>
        <p:spPr>
          <a:xfrm>
            <a:off x="4600758" y="3922911"/>
            <a:ext cx="2990180"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مراجع التعلم المتمحور حول المتعلم والتيسير الواردة في النسخة الأصلية من الدليل.</a:t>
            </a:r>
            <a:endParaRPr lang="ar-SA" sz="1750" dirty="0"/>
          </a:p>
        </p:txBody>
      </p:sp>
      <p:sp>
        <p:nvSpPr>
          <p:cNvPr id="9" name="Shape 7"/>
          <p:cNvSpPr/>
          <p:nvPr/>
        </p:nvSpPr>
        <p:spPr>
          <a:xfrm>
            <a:off x="631908" y="2794198"/>
            <a:ext cx="3492214" cy="2463205"/>
          </a:xfrm>
          <a:prstGeom prst="roundRect">
            <a:avLst>
              <a:gd name="adj" fmla="val 13743"/>
            </a:avLst>
          </a:prstGeom>
          <a:solidFill>
            <a:srgbClr val="FFFFFF"/>
          </a:solidFill>
          <a:ln w="25399">
            <a:solidFill>
              <a:srgbClr val="00AEEF"/>
            </a:solidFill>
            <a:prstDash val="solid"/>
          </a:ln>
        </p:spPr>
      </p:sp>
      <p:sp>
        <p:nvSpPr>
          <p:cNvPr id="10" name="Text 8"/>
          <p:cNvSpPr/>
          <p:nvPr/>
        </p:nvSpPr>
        <p:spPr>
          <a:xfrm>
            <a:off x="882926" y="3045222"/>
            <a:ext cx="2990180"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التدريب المبني على الكفايات</a:t>
            </a:r>
            <a:endParaRPr lang="ar-SA" sz="2300" dirty="0"/>
          </a:p>
        </p:txBody>
      </p:sp>
      <p:sp>
        <p:nvSpPr>
          <p:cNvPr id="11" name="Text 9"/>
          <p:cNvSpPr/>
          <p:nvPr/>
        </p:nvSpPr>
        <p:spPr>
          <a:xfrm>
            <a:off x="882926" y="3922911"/>
            <a:ext cx="2990180"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مراجع التدريب المبني على الكفايات والتعلم المدمج الواردة في النسخة الأصلية من الدليل.</a:t>
            </a:r>
            <a:endParaRPr lang="ar-SA"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7234</Words>
  <Application>Microsoft Office PowerPoint</Application>
  <PresentationFormat>Widescreen</PresentationFormat>
  <Paragraphs>1040</Paragraphs>
  <Slides>94</Slides>
  <Notes>92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94</vt:i4>
      </vt:variant>
    </vt:vector>
  </HeadingPairs>
  <TitlesOfParts>
    <vt:vector size="100" baseType="lpstr">
      <vt:lpstr>Arial</vt:lpstr>
      <vt:lpstr>GE SS Two Light</vt:lpstr>
      <vt:lpstr>WinSoft Pro Medium</vt:lpstr>
      <vt:lpstr>Myriad Headline</vt:lpstr>
      <vt:lpstr>Noto Color Emoji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Knowledge beam</cp:lastModifiedBy>
  <cp:revision>48</cp:revision>
  <dcterms:created xsi:type="dcterms:W3CDTF">2026-09-21T19:18:31Z</dcterms:created>
  <dcterms:modified xsi:type="dcterms:W3CDTF">2026-09-22T05:18:40Z</dcterms:modified>
</cp:coreProperties>
</file>