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notesSlides/notesSlide165.xml" ContentType="application/vnd.openxmlformats-officedocument.presentationml.notesSlide+xml"/>
  <Override PartName="/ppt/notesSlides/notesSlide166.xml" ContentType="application/vnd.openxmlformats-officedocument.presentationml.notesSlide+xml"/>
  <Override PartName="/ppt/notesSlides/notesSlide167.xml" ContentType="application/vnd.openxmlformats-officedocument.presentationml.notesSlide+xml"/>
  <Override PartName="/ppt/notesSlides/notesSlide168.xml" ContentType="application/vnd.openxmlformats-officedocument.presentationml.notesSlide+xml"/>
  <Override PartName="/ppt/notesSlides/notesSlide169.xml" ContentType="application/vnd.openxmlformats-officedocument.presentationml.notesSlide+xml"/>
  <Override PartName="/ppt/notesSlides/notesSlide17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73"/>
  </p:notesMasterIdLst>
  <p:sldIdLst>
    <p:sldId id="256" r:id="rId2"/>
    <p:sldId id="435" r:id="rId3"/>
    <p:sldId id="257" r:id="rId4"/>
    <p:sldId id="259" r:id="rId5"/>
    <p:sldId id="261" r:id="rId6"/>
    <p:sldId id="262" r:id="rId7"/>
    <p:sldId id="264" r:id="rId8"/>
    <p:sldId id="265" r:id="rId9"/>
    <p:sldId id="266" r:id="rId10"/>
    <p:sldId id="269" r:id="rId11"/>
    <p:sldId id="270" r:id="rId12"/>
    <p:sldId id="271" r:id="rId13"/>
    <p:sldId id="272" r:id="rId14"/>
    <p:sldId id="273" r:id="rId15"/>
    <p:sldId id="274" r:id="rId16"/>
    <p:sldId id="275" r:id="rId17"/>
    <p:sldId id="276" r:id="rId18"/>
    <p:sldId id="277" r:id="rId19"/>
    <p:sldId id="278" r:id="rId20"/>
    <p:sldId id="279" r:id="rId21"/>
    <p:sldId id="280" r:id="rId22"/>
    <p:sldId id="281" r:id="rId23"/>
    <p:sldId id="282" r:id="rId24"/>
    <p:sldId id="283" r:id="rId25"/>
    <p:sldId id="284" r:id="rId26"/>
    <p:sldId id="285" r:id="rId27"/>
    <p:sldId id="286" r:id="rId28"/>
    <p:sldId id="287" r:id="rId29"/>
    <p:sldId id="288" r:id="rId30"/>
    <p:sldId id="289" r:id="rId31"/>
    <p:sldId id="290" r:id="rId32"/>
    <p:sldId id="291" r:id="rId33"/>
    <p:sldId id="292" r:id="rId34"/>
    <p:sldId id="293" r:id="rId35"/>
    <p:sldId id="294" r:id="rId36"/>
    <p:sldId id="434" r:id="rId37"/>
    <p:sldId id="433" r:id="rId38"/>
    <p:sldId id="295" r:id="rId39"/>
    <p:sldId id="296" r:id="rId40"/>
    <p:sldId id="297" r:id="rId41"/>
    <p:sldId id="298" r:id="rId42"/>
    <p:sldId id="299" r:id="rId43"/>
    <p:sldId id="300" r:id="rId44"/>
    <p:sldId id="301" r:id="rId45"/>
    <p:sldId id="302" r:id="rId46"/>
    <p:sldId id="303" r:id="rId47"/>
    <p:sldId id="304" r:id="rId48"/>
    <p:sldId id="305" r:id="rId49"/>
    <p:sldId id="306" r:id="rId50"/>
    <p:sldId id="307" r:id="rId51"/>
    <p:sldId id="308" r:id="rId52"/>
    <p:sldId id="309" r:id="rId53"/>
    <p:sldId id="310" r:id="rId54"/>
    <p:sldId id="311" r:id="rId55"/>
    <p:sldId id="312" r:id="rId56"/>
    <p:sldId id="313" r:id="rId57"/>
    <p:sldId id="314" r:id="rId58"/>
    <p:sldId id="315" r:id="rId59"/>
    <p:sldId id="316" r:id="rId60"/>
    <p:sldId id="317" r:id="rId61"/>
    <p:sldId id="318" r:id="rId62"/>
    <p:sldId id="319" r:id="rId63"/>
    <p:sldId id="320" r:id="rId64"/>
    <p:sldId id="321" r:id="rId65"/>
    <p:sldId id="322" r:id="rId66"/>
    <p:sldId id="323" r:id="rId67"/>
    <p:sldId id="324" r:id="rId68"/>
    <p:sldId id="325" r:id="rId69"/>
    <p:sldId id="326" r:id="rId70"/>
    <p:sldId id="327" r:id="rId71"/>
    <p:sldId id="328" r:id="rId72"/>
    <p:sldId id="329" r:id="rId73"/>
    <p:sldId id="330" r:id="rId74"/>
    <p:sldId id="331" r:id="rId75"/>
    <p:sldId id="332" r:id="rId76"/>
    <p:sldId id="333" r:id="rId77"/>
    <p:sldId id="334" r:id="rId78"/>
    <p:sldId id="335" r:id="rId79"/>
    <p:sldId id="336" r:id="rId80"/>
    <p:sldId id="337" r:id="rId81"/>
    <p:sldId id="338" r:id="rId82"/>
    <p:sldId id="339" r:id="rId83"/>
    <p:sldId id="340" r:id="rId84"/>
    <p:sldId id="341" r:id="rId85"/>
    <p:sldId id="342" r:id="rId86"/>
    <p:sldId id="343" r:id="rId87"/>
    <p:sldId id="344" r:id="rId88"/>
    <p:sldId id="345" r:id="rId89"/>
    <p:sldId id="346" r:id="rId90"/>
    <p:sldId id="347" r:id="rId91"/>
    <p:sldId id="349" r:id="rId92"/>
    <p:sldId id="350" r:id="rId93"/>
    <p:sldId id="351" r:id="rId94"/>
    <p:sldId id="352" r:id="rId95"/>
    <p:sldId id="353" r:id="rId96"/>
    <p:sldId id="354" r:id="rId97"/>
    <p:sldId id="355" r:id="rId98"/>
    <p:sldId id="356" r:id="rId99"/>
    <p:sldId id="357" r:id="rId100"/>
    <p:sldId id="358" r:id="rId101"/>
    <p:sldId id="359" r:id="rId102"/>
    <p:sldId id="360" r:id="rId103"/>
    <p:sldId id="361" r:id="rId104"/>
    <p:sldId id="362" r:id="rId105"/>
    <p:sldId id="363" r:id="rId106"/>
    <p:sldId id="364" r:id="rId107"/>
    <p:sldId id="365" r:id="rId108"/>
    <p:sldId id="366" r:id="rId109"/>
    <p:sldId id="367" r:id="rId110"/>
    <p:sldId id="368" r:id="rId111"/>
    <p:sldId id="369" r:id="rId112"/>
    <p:sldId id="370" r:id="rId113"/>
    <p:sldId id="371" r:id="rId114"/>
    <p:sldId id="372" r:id="rId115"/>
    <p:sldId id="373" r:id="rId116"/>
    <p:sldId id="374" r:id="rId117"/>
    <p:sldId id="375" r:id="rId118"/>
    <p:sldId id="376" r:id="rId119"/>
    <p:sldId id="377" r:id="rId120"/>
    <p:sldId id="378" r:id="rId121"/>
    <p:sldId id="379" r:id="rId122"/>
    <p:sldId id="380" r:id="rId123"/>
    <p:sldId id="381" r:id="rId124"/>
    <p:sldId id="382" r:id="rId125"/>
    <p:sldId id="383" r:id="rId126"/>
    <p:sldId id="384" r:id="rId127"/>
    <p:sldId id="385" r:id="rId128"/>
    <p:sldId id="386" r:id="rId129"/>
    <p:sldId id="387" r:id="rId130"/>
    <p:sldId id="388" r:id="rId131"/>
    <p:sldId id="389" r:id="rId132"/>
    <p:sldId id="390" r:id="rId133"/>
    <p:sldId id="391" r:id="rId134"/>
    <p:sldId id="392" r:id="rId135"/>
    <p:sldId id="393" r:id="rId136"/>
    <p:sldId id="394" r:id="rId137"/>
    <p:sldId id="395" r:id="rId138"/>
    <p:sldId id="396" r:id="rId139"/>
    <p:sldId id="397" r:id="rId140"/>
    <p:sldId id="398" r:id="rId141"/>
    <p:sldId id="399" r:id="rId142"/>
    <p:sldId id="400" r:id="rId143"/>
    <p:sldId id="401" r:id="rId144"/>
    <p:sldId id="402" r:id="rId145"/>
    <p:sldId id="403" r:id="rId146"/>
    <p:sldId id="404" r:id="rId147"/>
    <p:sldId id="405" r:id="rId148"/>
    <p:sldId id="406" r:id="rId149"/>
    <p:sldId id="407" r:id="rId150"/>
    <p:sldId id="428" r:id="rId151"/>
    <p:sldId id="429" r:id="rId152"/>
    <p:sldId id="430" r:id="rId153"/>
    <p:sldId id="431" r:id="rId154"/>
    <p:sldId id="432" r:id="rId155"/>
    <p:sldId id="410" r:id="rId156"/>
    <p:sldId id="411" r:id="rId157"/>
    <p:sldId id="412" r:id="rId158"/>
    <p:sldId id="413" r:id="rId159"/>
    <p:sldId id="414" r:id="rId160"/>
    <p:sldId id="415" r:id="rId161"/>
    <p:sldId id="416" r:id="rId162"/>
    <p:sldId id="417" r:id="rId163"/>
    <p:sldId id="418" r:id="rId164"/>
    <p:sldId id="419" r:id="rId165"/>
    <p:sldId id="420" r:id="rId166"/>
    <p:sldId id="421" r:id="rId167"/>
    <p:sldId id="422" r:id="rId168"/>
    <p:sldId id="423" r:id="rId169"/>
    <p:sldId id="424" r:id="rId170"/>
    <p:sldId id="425" r:id="rId171"/>
    <p:sldId id="426" r:id="rId172"/>
  </p:sldIdLst>
  <p:sldSz cx="12192000" cy="6858000"/>
  <p:notesSz cx="6858000" cy="12192000"/>
  <p:embeddedFontLst>
    <p:embeddedFont>
      <p:font typeface="Cambria" panose="02040503050406030204" pitchFamily="18" charset="0"/>
      <p:regular r:id="rId174"/>
      <p:bold r:id="rId175"/>
      <p:italic r:id="rId176"/>
      <p:boldItalic r:id="rId177"/>
    </p:embeddedFont>
    <p:embeddedFont>
      <p:font typeface="GE SS Two Light" panose="020A0503020102020204" pitchFamily="18" charset="-78"/>
      <p:regular r:id="rId178"/>
    </p:embeddedFont>
    <p:embeddedFont>
      <p:font typeface="WinSoft Pro Medium" panose="020B0600060200000000" pitchFamily="34" charset="-78"/>
      <p:regular r:id="rId17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85" d="100"/>
          <a:sy n="85" d="100"/>
        </p:scale>
        <p:origin x="562"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viewProps" Target="viewProps.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theme" Target="theme/theme1.xml"/><Relationship Id="rId6" Type="http://schemas.openxmlformats.org/officeDocument/2006/relationships/slide" Target="slides/slide5.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7" Type="http://schemas.openxmlformats.org/officeDocument/2006/relationships/font" Target="fonts/font4.fntdata"/><Relationship Id="rId172" Type="http://schemas.openxmlformats.org/officeDocument/2006/relationships/slide" Target="slides/slide17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tableStyles" Target="tableStyle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font" Target="fonts/font5.fntdata"/><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notesMaster" Target="notesMasters/notesMaster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font" Target="fonts/font1.fntdata"/><Relationship Id="rId179" Type="http://schemas.openxmlformats.org/officeDocument/2006/relationships/font" Target="fonts/font6.fntdata"/><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presProps" Target="presProps.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font" Target="fonts/font2.fntdata"/><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font" Target="fonts/font3.fntdata"/><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 Type="http://schemas.openxmlformats.org/officeDocument/2006/relationships/slideMaster" Target="slideMasters/slideMaster1.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442692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1B4037-0523-7EEE-BD2F-00057C8CF23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2887A30-4AD8-9EE4-A97D-DB0042AE3CE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1D1851C-374D-FC3F-3397-8A30CB43DD0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DA1A56C-5214-0AA3-2C14-89CF06BC32BB}"/>
              </a:ext>
            </a:extLst>
          </p:cNvPr>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49420873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8F425D-3BB0-D391-47A4-FA45015D1C6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93F05AB-2400-23C3-8AFC-83876F94B82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9D646DD-52BF-EF82-565B-F8D405A9859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CF825D7-E8CA-8B4F-065D-963864C143D9}"/>
              </a:ext>
            </a:extLst>
          </p:cNvPr>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28377611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91</a:t>
            </a:fld>
            <a:endParaRPr lang="en-US"/>
          </a:p>
        </p:txBody>
      </p:sp>
    </p:spTree>
    <p:extLst>
      <p:ext uri="{BB962C8B-B14F-4D97-AF65-F5344CB8AC3E}">
        <p14:creationId xmlns:p14="http://schemas.microsoft.com/office/powerpoint/2010/main" val="3951584692"/>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92</a:t>
            </a:fld>
            <a:endParaRPr lang="en-US"/>
          </a:p>
        </p:txBody>
      </p:sp>
    </p:spTree>
    <p:extLst>
      <p:ext uri="{BB962C8B-B14F-4D97-AF65-F5344CB8AC3E}">
        <p14:creationId xmlns:p14="http://schemas.microsoft.com/office/powerpoint/2010/main" val="2238558205"/>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93</a:t>
            </a:fld>
            <a:endParaRPr lang="en-US"/>
          </a:p>
        </p:txBody>
      </p:sp>
    </p:spTree>
    <p:extLst>
      <p:ext uri="{BB962C8B-B14F-4D97-AF65-F5344CB8AC3E}">
        <p14:creationId xmlns:p14="http://schemas.microsoft.com/office/powerpoint/2010/main" val="1122146435"/>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94</a:t>
            </a:fld>
            <a:endParaRPr lang="en-US"/>
          </a:p>
        </p:txBody>
      </p:sp>
    </p:spTree>
    <p:extLst>
      <p:ext uri="{BB962C8B-B14F-4D97-AF65-F5344CB8AC3E}">
        <p14:creationId xmlns:p14="http://schemas.microsoft.com/office/powerpoint/2010/main" val="1494656688"/>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95</a:t>
            </a:fld>
            <a:endParaRPr lang="en-US"/>
          </a:p>
        </p:txBody>
      </p:sp>
    </p:spTree>
    <p:extLst>
      <p:ext uri="{BB962C8B-B14F-4D97-AF65-F5344CB8AC3E}">
        <p14:creationId xmlns:p14="http://schemas.microsoft.com/office/powerpoint/2010/main" val="3136009848"/>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96</a:t>
            </a:fld>
            <a:endParaRPr lang="en-US"/>
          </a:p>
        </p:txBody>
      </p:sp>
    </p:spTree>
    <p:extLst>
      <p:ext uri="{BB962C8B-B14F-4D97-AF65-F5344CB8AC3E}">
        <p14:creationId xmlns:p14="http://schemas.microsoft.com/office/powerpoint/2010/main" val="3809686780"/>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97</a:t>
            </a:fld>
            <a:endParaRPr lang="en-US"/>
          </a:p>
        </p:txBody>
      </p:sp>
    </p:spTree>
    <p:extLst>
      <p:ext uri="{BB962C8B-B14F-4D97-AF65-F5344CB8AC3E}">
        <p14:creationId xmlns:p14="http://schemas.microsoft.com/office/powerpoint/2010/main" val="3144664844"/>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98</a:t>
            </a:fld>
            <a:endParaRPr lang="en-US"/>
          </a:p>
        </p:txBody>
      </p:sp>
    </p:spTree>
    <p:extLst>
      <p:ext uri="{BB962C8B-B14F-4D97-AF65-F5344CB8AC3E}">
        <p14:creationId xmlns:p14="http://schemas.microsoft.com/office/powerpoint/2010/main" val="1954814766"/>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99</a:t>
            </a:fld>
            <a:endParaRPr lang="en-US"/>
          </a:p>
        </p:txBody>
      </p:sp>
    </p:spTree>
    <p:extLst>
      <p:ext uri="{BB962C8B-B14F-4D97-AF65-F5344CB8AC3E}">
        <p14:creationId xmlns:p14="http://schemas.microsoft.com/office/powerpoint/2010/main" val="878281265"/>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100</a:t>
            </a:fld>
            <a:endParaRPr lang="en-US"/>
          </a:p>
        </p:txBody>
      </p:sp>
    </p:spTree>
    <p:extLst>
      <p:ext uri="{BB962C8B-B14F-4D97-AF65-F5344CB8AC3E}">
        <p14:creationId xmlns:p14="http://schemas.microsoft.com/office/powerpoint/2010/main" val="388492782"/>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101</a:t>
            </a:fld>
            <a:endParaRPr lang="en-US"/>
          </a:p>
        </p:txBody>
      </p:sp>
    </p:spTree>
    <p:extLst>
      <p:ext uri="{BB962C8B-B14F-4D97-AF65-F5344CB8AC3E}">
        <p14:creationId xmlns:p14="http://schemas.microsoft.com/office/powerpoint/2010/main" val="3954242836"/>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102</a:t>
            </a:fld>
            <a:endParaRPr lang="en-US"/>
          </a:p>
        </p:txBody>
      </p:sp>
    </p:spTree>
    <p:extLst>
      <p:ext uri="{BB962C8B-B14F-4D97-AF65-F5344CB8AC3E}">
        <p14:creationId xmlns:p14="http://schemas.microsoft.com/office/powerpoint/2010/main" val="1593754763"/>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103</a:t>
            </a:fld>
            <a:endParaRPr lang="en-US"/>
          </a:p>
        </p:txBody>
      </p:sp>
    </p:spTree>
    <p:extLst>
      <p:ext uri="{BB962C8B-B14F-4D97-AF65-F5344CB8AC3E}">
        <p14:creationId xmlns:p14="http://schemas.microsoft.com/office/powerpoint/2010/main" val="3549423794"/>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104</a:t>
            </a:fld>
            <a:endParaRPr lang="en-US"/>
          </a:p>
        </p:txBody>
      </p:sp>
    </p:spTree>
    <p:extLst>
      <p:ext uri="{BB962C8B-B14F-4D97-AF65-F5344CB8AC3E}">
        <p14:creationId xmlns:p14="http://schemas.microsoft.com/office/powerpoint/2010/main" val="2048261311"/>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105</a:t>
            </a:fld>
            <a:endParaRPr lang="en-US"/>
          </a:p>
        </p:txBody>
      </p:sp>
    </p:spTree>
    <p:extLst>
      <p:ext uri="{BB962C8B-B14F-4D97-AF65-F5344CB8AC3E}">
        <p14:creationId xmlns:p14="http://schemas.microsoft.com/office/powerpoint/2010/main" val="2269179439"/>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106</a:t>
            </a:fld>
            <a:endParaRPr lang="en-US"/>
          </a:p>
        </p:txBody>
      </p:sp>
    </p:spTree>
    <p:extLst>
      <p:ext uri="{BB962C8B-B14F-4D97-AF65-F5344CB8AC3E}">
        <p14:creationId xmlns:p14="http://schemas.microsoft.com/office/powerpoint/2010/main" val="3401785023"/>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107</a:t>
            </a:fld>
            <a:endParaRPr lang="en-US"/>
          </a:p>
        </p:txBody>
      </p:sp>
    </p:spTree>
    <p:extLst>
      <p:ext uri="{BB962C8B-B14F-4D97-AF65-F5344CB8AC3E}">
        <p14:creationId xmlns:p14="http://schemas.microsoft.com/office/powerpoint/2010/main" val="815392957"/>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108</a:t>
            </a:fld>
            <a:endParaRPr lang="en-US"/>
          </a:p>
        </p:txBody>
      </p:sp>
    </p:spTree>
    <p:extLst>
      <p:ext uri="{BB962C8B-B14F-4D97-AF65-F5344CB8AC3E}">
        <p14:creationId xmlns:p14="http://schemas.microsoft.com/office/powerpoint/2010/main" val="1865865814"/>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109</a:t>
            </a:fld>
            <a:endParaRPr lang="en-US"/>
          </a:p>
        </p:txBody>
      </p:sp>
    </p:spTree>
    <p:extLst>
      <p:ext uri="{BB962C8B-B14F-4D97-AF65-F5344CB8AC3E}">
        <p14:creationId xmlns:p14="http://schemas.microsoft.com/office/powerpoint/2010/main" val="4027616105"/>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110</a:t>
            </a:fld>
            <a:endParaRPr lang="en-US"/>
          </a:p>
        </p:txBody>
      </p:sp>
    </p:spTree>
    <p:extLst>
      <p:ext uri="{BB962C8B-B14F-4D97-AF65-F5344CB8AC3E}">
        <p14:creationId xmlns:p14="http://schemas.microsoft.com/office/powerpoint/2010/main" val="1795155511"/>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111</a:t>
            </a:fld>
            <a:endParaRPr lang="en-US"/>
          </a:p>
        </p:txBody>
      </p:sp>
    </p:spTree>
    <p:extLst>
      <p:ext uri="{BB962C8B-B14F-4D97-AF65-F5344CB8AC3E}">
        <p14:creationId xmlns:p14="http://schemas.microsoft.com/office/powerpoint/2010/main" val="953431245"/>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112</a:t>
            </a:fld>
            <a:endParaRPr lang="en-US"/>
          </a:p>
        </p:txBody>
      </p:sp>
    </p:spTree>
    <p:extLst>
      <p:ext uri="{BB962C8B-B14F-4D97-AF65-F5344CB8AC3E}">
        <p14:creationId xmlns:p14="http://schemas.microsoft.com/office/powerpoint/2010/main" val="190545318"/>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113</a:t>
            </a:fld>
            <a:endParaRPr lang="en-US"/>
          </a:p>
        </p:txBody>
      </p:sp>
    </p:spTree>
    <p:extLst>
      <p:ext uri="{BB962C8B-B14F-4D97-AF65-F5344CB8AC3E}">
        <p14:creationId xmlns:p14="http://schemas.microsoft.com/office/powerpoint/2010/main" val="990896824"/>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114</a:t>
            </a:fld>
            <a:endParaRPr lang="en-US"/>
          </a:p>
        </p:txBody>
      </p:sp>
    </p:spTree>
    <p:extLst>
      <p:ext uri="{BB962C8B-B14F-4D97-AF65-F5344CB8AC3E}">
        <p14:creationId xmlns:p14="http://schemas.microsoft.com/office/powerpoint/2010/main" val="3141015410"/>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115</a:t>
            </a:fld>
            <a:endParaRPr lang="en-US"/>
          </a:p>
        </p:txBody>
      </p:sp>
    </p:spTree>
    <p:extLst>
      <p:ext uri="{BB962C8B-B14F-4D97-AF65-F5344CB8AC3E}">
        <p14:creationId xmlns:p14="http://schemas.microsoft.com/office/powerpoint/2010/main" val="1435246095"/>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116</a:t>
            </a:fld>
            <a:endParaRPr lang="en-US"/>
          </a:p>
        </p:txBody>
      </p:sp>
    </p:spTree>
    <p:extLst>
      <p:ext uri="{BB962C8B-B14F-4D97-AF65-F5344CB8AC3E}">
        <p14:creationId xmlns:p14="http://schemas.microsoft.com/office/powerpoint/2010/main" val="1763808450"/>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117</a:t>
            </a:fld>
            <a:endParaRPr lang="en-US"/>
          </a:p>
        </p:txBody>
      </p:sp>
    </p:spTree>
    <p:extLst>
      <p:ext uri="{BB962C8B-B14F-4D97-AF65-F5344CB8AC3E}">
        <p14:creationId xmlns:p14="http://schemas.microsoft.com/office/powerpoint/2010/main" val="1140309399"/>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118</a:t>
            </a:fld>
            <a:endParaRPr lang="en-US"/>
          </a:p>
        </p:txBody>
      </p:sp>
    </p:spTree>
    <p:extLst>
      <p:ext uri="{BB962C8B-B14F-4D97-AF65-F5344CB8AC3E}">
        <p14:creationId xmlns:p14="http://schemas.microsoft.com/office/powerpoint/2010/main" val="3744587907"/>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119</a:t>
            </a:fld>
            <a:endParaRPr lang="en-US"/>
          </a:p>
        </p:txBody>
      </p:sp>
    </p:spTree>
    <p:extLst>
      <p:ext uri="{BB962C8B-B14F-4D97-AF65-F5344CB8AC3E}">
        <p14:creationId xmlns:p14="http://schemas.microsoft.com/office/powerpoint/2010/main" val="2548463805"/>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120</a:t>
            </a:fld>
            <a:endParaRPr lang="en-US"/>
          </a:p>
        </p:txBody>
      </p:sp>
    </p:spTree>
    <p:extLst>
      <p:ext uri="{BB962C8B-B14F-4D97-AF65-F5344CB8AC3E}">
        <p14:creationId xmlns:p14="http://schemas.microsoft.com/office/powerpoint/2010/main" val="251906443"/>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121</a:t>
            </a:fld>
            <a:endParaRPr lang="en-US"/>
          </a:p>
        </p:txBody>
      </p:sp>
    </p:spTree>
    <p:extLst>
      <p:ext uri="{BB962C8B-B14F-4D97-AF65-F5344CB8AC3E}">
        <p14:creationId xmlns:p14="http://schemas.microsoft.com/office/powerpoint/2010/main" val="397765789"/>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122</a:t>
            </a:fld>
            <a:endParaRPr lang="en-US"/>
          </a:p>
        </p:txBody>
      </p:sp>
    </p:spTree>
    <p:extLst>
      <p:ext uri="{BB962C8B-B14F-4D97-AF65-F5344CB8AC3E}">
        <p14:creationId xmlns:p14="http://schemas.microsoft.com/office/powerpoint/2010/main" val="1624735773"/>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123</a:t>
            </a:fld>
            <a:endParaRPr lang="en-US"/>
          </a:p>
        </p:txBody>
      </p:sp>
    </p:spTree>
    <p:extLst>
      <p:ext uri="{BB962C8B-B14F-4D97-AF65-F5344CB8AC3E}">
        <p14:creationId xmlns:p14="http://schemas.microsoft.com/office/powerpoint/2010/main" val="1792870413"/>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124</a:t>
            </a:fld>
            <a:endParaRPr lang="en-US"/>
          </a:p>
        </p:txBody>
      </p:sp>
    </p:spTree>
    <p:extLst>
      <p:ext uri="{BB962C8B-B14F-4D97-AF65-F5344CB8AC3E}">
        <p14:creationId xmlns:p14="http://schemas.microsoft.com/office/powerpoint/2010/main" val="666814072"/>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125</a:t>
            </a:fld>
            <a:endParaRPr lang="en-US"/>
          </a:p>
        </p:txBody>
      </p:sp>
    </p:spTree>
    <p:extLst>
      <p:ext uri="{BB962C8B-B14F-4D97-AF65-F5344CB8AC3E}">
        <p14:creationId xmlns:p14="http://schemas.microsoft.com/office/powerpoint/2010/main" val="2769417276"/>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126</a:t>
            </a:fld>
            <a:endParaRPr lang="en-US"/>
          </a:p>
        </p:txBody>
      </p:sp>
    </p:spTree>
    <p:extLst>
      <p:ext uri="{BB962C8B-B14F-4D97-AF65-F5344CB8AC3E}">
        <p14:creationId xmlns:p14="http://schemas.microsoft.com/office/powerpoint/2010/main" val="308630506"/>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127</a:t>
            </a:fld>
            <a:endParaRPr lang="en-US"/>
          </a:p>
        </p:txBody>
      </p:sp>
    </p:spTree>
    <p:extLst>
      <p:ext uri="{BB962C8B-B14F-4D97-AF65-F5344CB8AC3E}">
        <p14:creationId xmlns:p14="http://schemas.microsoft.com/office/powerpoint/2010/main" val="2227192903"/>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128</a:t>
            </a:fld>
            <a:endParaRPr lang="en-US"/>
          </a:p>
        </p:txBody>
      </p:sp>
    </p:spTree>
    <p:extLst>
      <p:ext uri="{BB962C8B-B14F-4D97-AF65-F5344CB8AC3E}">
        <p14:creationId xmlns:p14="http://schemas.microsoft.com/office/powerpoint/2010/main" val="3636590822"/>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129</a:t>
            </a:fld>
            <a:endParaRPr lang="en-US"/>
          </a:p>
        </p:txBody>
      </p:sp>
    </p:spTree>
    <p:extLst>
      <p:ext uri="{BB962C8B-B14F-4D97-AF65-F5344CB8AC3E}">
        <p14:creationId xmlns:p14="http://schemas.microsoft.com/office/powerpoint/2010/main" val="2850491796"/>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130</a:t>
            </a:fld>
            <a:endParaRPr lang="en-US"/>
          </a:p>
        </p:txBody>
      </p:sp>
    </p:spTree>
    <p:extLst>
      <p:ext uri="{BB962C8B-B14F-4D97-AF65-F5344CB8AC3E}">
        <p14:creationId xmlns:p14="http://schemas.microsoft.com/office/powerpoint/2010/main" val="3319455734"/>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131</a:t>
            </a:fld>
            <a:endParaRPr lang="en-US"/>
          </a:p>
        </p:txBody>
      </p:sp>
    </p:spTree>
    <p:extLst>
      <p:ext uri="{BB962C8B-B14F-4D97-AF65-F5344CB8AC3E}">
        <p14:creationId xmlns:p14="http://schemas.microsoft.com/office/powerpoint/2010/main" val="1690296156"/>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132</a:t>
            </a:fld>
            <a:endParaRPr lang="en-US"/>
          </a:p>
        </p:txBody>
      </p:sp>
    </p:spTree>
    <p:extLst>
      <p:ext uri="{BB962C8B-B14F-4D97-AF65-F5344CB8AC3E}">
        <p14:creationId xmlns:p14="http://schemas.microsoft.com/office/powerpoint/2010/main" val="2021307552"/>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133</a:t>
            </a:fld>
            <a:endParaRPr lang="en-US"/>
          </a:p>
        </p:txBody>
      </p:sp>
    </p:spTree>
    <p:extLst>
      <p:ext uri="{BB962C8B-B14F-4D97-AF65-F5344CB8AC3E}">
        <p14:creationId xmlns:p14="http://schemas.microsoft.com/office/powerpoint/2010/main" val="273172383"/>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134</a:t>
            </a:fld>
            <a:endParaRPr lang="en-US"/>
          </a:p>
        </p:txBody>
      </p:sp>
    </p:spTree>
    <p:extLst>
      <p:ext uri="{BB962C8B-B14F-4D97-AF65-F5344CB8AC3E}">
        <p14:creationId xmlns:p14="http://schemas.microsoft.com/office/powerpoint/2010/main" val="434083467"/>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135</a:t>
            </a:fld>
            <a:endParaRPr lang="en-US"/>
          </a:p>
        </p:txBody>
      </p:sp>
    </p:spTree>
    <p:extLst>
      <p:ext uri="{BB962C8B-B14F-4D97-AF65-F5344CB8AC3E}">
        <p14:creationId xmlns:p14="http://schemas.microsoft.com/office/powerpoint/2010/main" val="2912111959"/>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136</a:t>
            </a:fld>
            <a:endParaRPr lang="en-US"/>
          </a:p>
        </p:txBody>
      </p:sp>
    </p:spTree>
    <p:extLst>
      <p:ext uri="{BB962C8B-B14F-4D97-AF65-F5344CB8AC3E}">
        <p14:creationId xmlns:p14="http://schemas.microsoft.com/office/powerpoint/2010/main" val="1274699646"/>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137</a:t>
            </a:fld>
            <a:endParaRPr lang="en-US"/>
          </a:p>
        </p:txBody>
      </p:sp>
    </p:spTree>
    <p:extLst>
      <p:ext uri="{BB962C8B-B14F-4D97-AF65-F5344CB8AC3E}">
        <p14:creationId xmlns:p14="http://schemas.microsoft.com/office/powerpoint/2010/main" val="4239294033"/>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138</a:t>
            </a:fld>
            <a:endParaRPr lang="en-US"/>
          </a:p>
        </p:txBody>
      </p:sp>
    </p:spTree>
    <p:extLst>
      <p:ext uri="{BB962C8B-B14F-4D97-AF65-F5344CB8AC3E}">
        <p14:creationId xmlns:p14="http://schemas.microsoft.com/office/powerpoint/2010/main" val="4246872053"/>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139</a:t>
            </a:fld>
            <a:endParaRPr lang="en-US"/>
          </a:p>
        </p:txBody>
      </p:sp>
    </p:spTree>
    <p:extLst>
      <p:ext uri="{BB962C8B-B14F-4D97-AF65-F5344CB8AC3E}">
        <p14:creationId xmlns:p14="http://schemas.microsoft.com/office/powerpoint/2010/main" val="1084261880"/>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140</a:t>
            </a:fld>
            <a:endParaRPr lang="en-US"/>
          </a:p>
        </p:txBody>
      </p:sp>
    </p:spTree>
    <p:extLst>
      <p:ext uri="{BB962C8B-B14F-4D97-AF65-F5344CB8AC3E}">
        <p14:creationId xmlns:p14="http://schemas.microsoft.com/office/powerpoint/2010/main" val="1289460190"/>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141</a:t>
            </a:fld>
            <a:endParaRPr lang="en-US"/>
          </a:p>
        </p:txBody>
      </p:sp>
    </p:spTree>
    <p:extLst>
      <p:ext uri="{BB962C8B-B14F-4D97-AF65-F5344CB8AC3E}">
        <p14:creationId xmlns:p14="http://schemas.microsoft.com/office/powerpoint/2010/main" val="3572354983"/>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142</a:t>
            </a:fld>
            <a:endParaRPr lang="en-US"/>
          </a:p>
        </p:txBody>
      </p:sp>
    </p:spTree>
    <p:extLst>
      <p:ext uri="{BB962C8B-B14F-4D97-AF65-F5344CB8AC3E}">
        <p14:creationId xmlns:p14="http://schemas.microsoft.com/office/powerpoint/2010/main" val="17700428"/>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143</a:t>
            </a:fld>
            <a:endParaRPr lang="en-US"/>
          </a:p>
        </p:txBody>
      </p:sp>
    </p:spTree>
    <p:extLst>
      <p:ext uri="{BB962C8B-B14F-4D97-AF65-F5344CB8AC3E}">
        <p14:creationId xmlns:p14="http://schemas.microsoft.com/office/powerpoint/2010/main" val="1693516300"/>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144</a:t>
            </a:fld>
            <a:endParaRPr lang="en-US"/>
          </a:p>
        </p:txBody>
      </p:sp>
    </p:spTree>
    <p:extLst>
      <p:ext uri="{BB962C8B-B14F-4D97-AF65-F5344CB8AC3E}">
        <p14:creationId xmlns:p14="http://schemas.microsoft.com/office/powerpoint/2010/main" val="3722340817"/>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145</a:t>
            </a:fld>
            <a:endParaRPr lang="en-US"/>
          </a:p>
        </p:txBody>
      </p:sp>
    </p:spTree>
    <p:extLst>
      <p:ext uri="{BB962C8B-B14F-4D97-AF65-F5344CB8AC3E}">
        <p14:creationId xmlns:p14="http://schemas.microsoft.com/office/powerpoint/2010/main" val="3216833757"/>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146</a:t>
            </a:fld>
            <a:endParaRPr lang="en-US"/>
          </a:p>
        </p:txBody>
      </p:sp>
    </p:spTree>
    <p:extLst>
      <p:ext uri="{BB962C8B-B14F-4D97-AF65-F5344CB8AC3E}">
        <p14:creationId xmlns:p14="http://schemas.microsoft.com/office/powerpoint/2010/main" val="1739372841"/>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147</a:t>
            </a:fld>
            <a:endParaRPr lang="en-US"/>
          </a:p>
        </p:txBody>
      </p:sp>
    </p:spTree>
    <p:extLst>
      <p:ext uri="{BB962C8B-B14F-4D97-AF65-F5344CB8AC3E}">
        <p14:creationId xmlns:p14="http://schemas.microsoft.com/office/powerpoint/2010/main" val="1476379960"/>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148</a:t>
            </a:fld>
            <a:endParaRPr lang="en-US"/>
          </a:p>
        </p:txBody>
      </p:sp>
    </p:spTree>
    <p:extLst>
      <p:ext uri="{BB962C8B-B14F-4D97-AF65-F5344CB8AC3E}">
        <p14:creationId xmlns:p14="http://schemas.microsoft.com/office/powerpoint/2010/main" val="1152788067"/>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149</a:t>
            </a:fld>
            <a:endParaRPr lang="en-US"/>
          </a:p>
        </p:txBody>
      </p:sp>
    </p:spTree>
    <p:extLst>
      <p:ext uri="{BB962C8B-B14F-4D97-AF65-F5344CB8AC3E}">
        <p14:creationId xmlns:p14="http://schemas.microsoft.com/office/powerpoint/2010/main" val="2016846208"/>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150</a:t>
            </a:fld>
            <a:endParaRPr lang="en-US"/>
          </a:p>
        </p:txBody>
      </p:sp>
    </p:spTree>
    <p:extLst>
      <p:ext uri="{BB962C8B-B14F-4D97-AF65-F5344CB8AC3E}">
        <p14:creationId xmlns:p14="http://schemas.microsoft.com/office/powerpoint/2010/main" val="2895974173"/>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151</a:t>
            </a:fld>
            <a:endParaRPr lang="en-US"/>
          </a:p>
        </p:txBody>
      </p:sp>
    </p:spTree>
    <p:extLst>
      <p:ext uri="{BB962C8B-B14F-4D97-AF65-F5344CB8AC3E}">
        <p14:creationId xmlns:p14="http://schemas.microsoft.com/office/powerpoint/2010/main" val="1822173692"/>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152</a:t>
            </a:fld>
            <a:endParaRPr lang="en-US"/>
          </a:p>
        </p:txBody>
      </p:sp>
    </p:spTree>
    <p:extLst>
      <p:ext uri="{BB962C8B-B14F-4D97-AF65-F5344CB8AC3E}">
        <p14:creationId xmlns:p14="http://schemas.microsoft.com/office/powerpoint/2010/main" val="1277039616"/>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153</a:t>
            </a:fld>
            <a:endParaRPr lang="en-US"/>
          </a:p>
        </p:txBody>
      </p:sp>
    </p:spTree>
    <p:extLst>
      <p:ext uri="{BB962C8B-B14F-4D97-AF65-F5344CB8AC3E}">
        <p14:creationId xmlns:p14="http://schemas.microsoft.com/office/powerpoint/2010/main" val="537661386"/>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154</a:t>
            </a:fld>
            <a:endParaRPr lang="en-US"/>
          </a:p>
        </p:txBody>
      </p:sp>
    </p:spTree>
    <p:extLst>
      <p:ext uri="{BB962C8B-B14F-4D97-AF65-F5344CB8AC3E}">
        <p14:creationId xmlns:p14="http://schemas.microsoft.com/office/powerpoint/2010/main" val="1146735452"/>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155</a:t>
            </a:fld>
            <a:endParaRPr lang="en-US"/>
          </a:p>
        </p:txBody>
      </p:sp>
    </p:spTree>
    <p:extLst>
      <p:ext uri="{BB962C8B-B14F-4D97-AF65-F5344CB8AC3E}">
        <p14:creationId xmlns:p14="http://schemas.microsoft.com/office/powerpoint/2010/main" val="3216120550"/>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156</a:t>
            </a:fld>
            <a:endParaRPr lang="en-US"/>
          </a:p>
        </p:txBody>
      </p:sp>
    </p:spTree>
    <p:extLst>
      <p:ext uri="{BB962C8B-B14F-4D97-AF65-F5344CB8AC3E}">
        <p14:creationId xmlns:p14="http://schemas.microsoft.com/office/powerpoint/2010/main" val="2006593599"/>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157</a:t>
            </a:fld>
            <a:endParaRPr lang="en-US"/>
          </a:p>
        </p:txBody>
      </p:sp>
    </p:spTree>
    <p:extLst>
      <p:ext uri="{BB962C8B-B14F-4D97-AF65-F5344CB8AC3E}">
        <p14:creationId xmlns:p14="http://schemas.microsoft.com/office/powerpoint/2010/main" val="2599886407"/>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158</a:t>
            </a:fld>
            <a:endParaRPr lang="en-US"/>
          </a:p>
        </p:txBody>
      </p:sp>
    </p:spTree>
    <p:extLst>
      <p:ext uri="{BB962C8B-B14F-4D97-AF65-F5344CB8AC3E}">
        <p14:creationId xmlns:p14="http://schemas.microsoft.com/office/powerpoint/2010/main" val="3313194235"/>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159</a:t>
            </a:fld>
            <a:endParaRPr lang="en-US"/>
          </a:p>
        </p:txBody>
      </p:sp>
    </p:spTree>
    <p:extLst>
      <p:ext uri="{BB962C8B-B14F-4D97-AF65-F5344CB8AC3E}">
        <p14:creationId xmlns:p14="http://schemas.microsoft.com/office/powerpoint/2010/main" val="189638144"/>
      </p:ext>
    </p:extLst>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160</a:t>
            </a:fld>
            <a:endParaRPr lang="en-US"/>
          </a:p>
        </p:txBody>
      </p:sp>
    </p:spTree>
    <p:extLst>
      <p:ext uri="{BB962C8B-B14F-4D97-AF65-F5344CB8AC3E}">
        <p14:creationId xmlns:p14="http://schemas.microsoft.com/office/powerpoint/2010/main" val="1443205758"/>
      </p:ext>
    </p:extLst>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161</a:t>
            </a:fld>
            <a:endParaRPr lang="en-US"/>
          </a:p>
        </p:txBody>
      </p:sp>
    </p:spTree>
    <p:extLst>
      <p:ext uri="{BB962C8B-B14F-4D97-AF65-F5344CB8AC3E}">
        <p14:creationId xmlns:p14="http://schemas.microsoft.com/office/powerpoint/2010/main" val="721518682"/>
      </p:ext>
    </p:extLst>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162</a:t>
            </a:fld>
            <a:endParaRPr lang="en-US"/>
          </a:p>
        </p:txBody>
      </p:sp>
    </p:spTree>
    <p:extLst>
      <p:ext uri="{BB962C8B-B14F-4D97-AF65-F5344CB8AC3E}">
        <p14:creationId xmlns:p14="http://schemas.microsoft.com/office/powerpoint/2010/main" val="27382795"/>
      </p:ext>
    </p:extLst>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163</a:t>
            </a:fld>
            <a:endParaRPr lang="en-US"/>
          </a:p>
        </p:txBody>
      </p:sp>
    </p:spTree>
    <p:extLst>
      <p:ext uri="{BB962C8B-B14F-4D97-AF65-F5344CB8AC3E}">
        <p14:creationId xmlns:p14="http://schemas.microsoft.com/office/powerpoint/2010/main" val="3342985893"/>
      </p:ext>
    </p:extLst>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164</a:t>
            </a:fld>
            <a:endParaRPr lang="en-US"/>
          </a:p>
        </p:txBody>
      </p:sp>
    </p:spTree>
    <p:extLst>
      <p:ext uri="{BB962C8B-B14F-4D97-AF65-F5344CB8AC3E}">
        <p14:creationId xmlns:p14="http://schemas.microsoft.com/office/powerpoint/2010/main" val="3676682170"/>
      </p:ext>
    </p:extLst>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165</a:t>
            </a:fld>
            <a:endParaRPr lang="en-US"/>
          </a:p>
        </p:txBody>
      </p:sp>
    </p:spTree>
    <p:extLst>
      <p:ext uri="{BB962C8B-B14F-4D97-AF65-F5344CB8AC3E}">
        <p14:creationId xmlns:p14="http://schemas.microsoft.com/office/powerpoint/2010/main" val="2048499202"/>
      </p:ext>
    </p:extLst>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166</a:t>
            </a:fld>
            <a:endParaRPr lang="en-US"/>
          </a:p>
        </p:txBody>
      </p:sp>
    </p:spTree>
    <p:extLst>
      <p:ext uri="{BB962C8B-B14F-4D97-AF65-F5344CB8AC3E}">
        <p14:creationId xmlns:p14="http://schemas.microsoft.com/office/powerpoint/2010/main" val="1438007641"/>
      </p:ext>
    </p:extLst>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167</a:t>
            </a:fld>
            <a:endParaRPr lang="en-US"/>
          </a:p>
        </p:txBody>
      </p:sp>
    </p:spTree>
    <p:extLst>
      <p:ext uri="{BB962C8B-B14F-4D97-AF65-F5344CB8AC3E}">
        <p14:creationId xmlns:p14="http://schemas.microsoft.com/office/powerpoint/2010/main" val="1225430965"/>
      </p:ext>
    </p:extLst>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168</a:t>
            </a:fld>
            <a:endParaRPr lang="en-US"/>
          </a:p>
        </p:txBody>
      </p:sp>
    </p:spTree>
    <p:extLst>
      <p:ext uri="{BB962C8B-B14F-4D97-AF65-F5344CB8AC3E}">
        <p14:creationId xmlns:p14="http://schemas.microsoft.com/office/powerpoint/2010/main" val="2698384526"/>
      </p:ext>
    </p:extLst>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169</a:t>
            </a:fld>
            <a:endParaRPr lang="en-US"/>
          </a:p>
        </p:txBody>
      </p:sp>
    </p:spTree>
    <p:extLst>
      <p:ext uri="{BB962C8B-B14F-4D97-AF65-F5344CB8AC3E}">
        <p14:creationId xmlns:p14="http://schemas.microsoft.com/office/powerpoint/2010/main" val="2043320471"/>
      </p:ext>
    </p:extLst>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170</a:t>
            </a:fld>
            <a:endParaRPr lang="en-US"/>
          </a:p>
        </p:txBody>
      </p:sp>
    </p:spTree>
    <p:extLst>
      <p:ext uri="{BB962C8B-B14F-4D97-AF65-F5344CB8AC3E}">
        <p14:creationId xmlns:p14="http://schemas.microsoft.com/office/powerpoint/2010/main" val="2121236894"/>
      </p:ext>
    </p:extLst>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171</a:t>
            </a:fld>
            <a:endParaRPr lang="en-US"/>
          </a:p>
        </p:txBody>
      </p:sp>
    </p:spTree>
    <p:extLst>
      <p:ext uri="{BB962C8B-B14F-4D97-AF65-F5344CB8AC3E}">
        <p14:creationId xmlns:p14="http://schemas.microsoft.com/office/powerpoint/2010/main" val="23535609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master 1">
    <p:bg>
      <p:bgPr>
        <a:solidFill>
          <a:srgbClr val="000000"/>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FFFFFF"/>
          </a:solidFill>
          <a:ln/>
        </p:spPr>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7.svg"/></Relationships>
</file>

<file path=ppt/slides/_rels/slide8.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1.svg"/><Relationship Id="rId5" Type="http://schemas.openxmlformats.org/officeDocument/2006/relationships/image" Target="../media/image10.svg"/><Relationship Id="rId4" Type="http://schemas.openxmlformats.org/officeDocument/2006/relationships/image" Target="../media/image9.sv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21.svg"/><Relationship Id="rId5" Type="http://schemas.openxmlformats.org/officeDocument/2006/relationships/image" Target="../media/image20.svg"/><Relationship Id="rId4" Type="http://schemas.openxmlformats.org/officeDocument/2006/relationships/image" Target="../media/image19.svg"/></Relationships>
</file>

<file path=ppt/slides/_rels/slide16.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25.svg"/><Relationship Id="rId5" Type="http://schemas.openxmlformats.org/officeDocument/2006/relationships/image" Target="../media/image24.svg"/><Relationship Id="rId4" Type="http://schemas.openxmlformats.org/officeDocument/2006/relationships/image" Target="../media/image23.svg"/></Relationships>
</file>

<file path=ppt/slides/_rels/slide17.xml.rels><?xml version="1.0" encoding="UTF-8" standalone="yes"?>
<Relationships xmlns="http://schemas.openxmlformats.org/package/2006/relationships"><Relationship Id="rId3" Type="http://schemas.openxmlformats.org/officeDocument/2006/relationships/image" Target="../media/image26.svg"/><Relationship Id="rId7" Type="http://schemas.openxmlformats.org/officeDocument/2006/relationships/image" Target="../media/image30.sv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29.svg"/><Relationship Id="rId5" Type="http://schemas.openxmlformats.org/officeDocument/2006/relationships/image" Target="../media/image28.svg"/><Relationship Id="rId4" Type="http://schemas.openxmlformats.org/officeDocument/2006/relationships/image" Target="../media/image27.sv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19.xml.rels><?xml version="1.0" encoding="UTF-8" standalone="yes"?>
<Relationships xmlns="http://schemas.openxmlformats.org/package/2006/relationships"><Relationship Id="rId3" Type="http://schemas.openxmlformats.org/officeDocument/2006/relationships/image" Target="../media/image32.sv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34.svg"/><Relationship Id="rId4" Type="http://schemas.openxmlformats.org/officeDocument/2006/relationships/image" Target="../media/image33.svg"/></Relationships>
</file>

<file path=ppt/slides/_rels/slide20.xml.rels><?xml version="1.0" encoding="UTF-8" standalone="yes"?>
<Relationships xmlns="http://schemas.openxmlformats.org/package/2006/relationships"><Relationship Id="rId8" Type="http://schemas.openxmlformats.org/officeDocument/2006/relationships/image" Target="../media/image39.svg"/><Relationship Id="rId3" Type="http://schemas.openxmlformats.org/officeDocument/2006/relationships/image" Target="../media/image2.png"/><Relationship Id="rId7" Type="http://schemas.openxmlformats.org/officeDocument/2006/relationships/image" Target="../media/image38.sv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37.svg"/><Relationship Id="rId5" Type="http://schemas.openxmlformats.org/officeDocument/2006/relationships/image" Target="../media/image36.svg"/><Relationship Id="rId4" Type="http://schemas.openxmlformats.org/officeDocument/2006/relationships/image" Target="../media/image35.png"/><Relationship Id="rId9" Type="http://schemas.openxmlformats.org/officeDocument/2006/relationships/image" Target="../media/image40.svg"/></Relationships>
</file>

<file path=ppt/slides/_rels/slide21.xml.rels><?xml version="1.0" encoding="UTF-8" standalone="yes"?>
<Relationships xmlns="http://schemas.openxmlformats.org/package/2006/relationships"><Relationship Id="rId8" Type="http://schemas.openxmlformats.org/officeDocument/2006/relationships/image" Target="../media/image46.svg"/><Relationship Id="rId3" Type="http://schemas.openxmlformats.org/officeDocument/2006/relationships/image" Target="../media/image41.svg"/><Relationship Id="rId7" Type="http://schemas.openxmlformats.org/officeDocument/2006/relationships/image" Target="../media/image45.sv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44.svg"/><Relationship Id="rId5" Type="http://schemas.openxmlformats.org/officeDocument/2006/relationships/image" Target="../media/image43.svg"/><Relationship Id="rId4" Type="http://schemas.openxmlformats.org/officeDocument/2006/relationships/image" Target="../media/image42.svg"/></Relationships>
</file>

<file path=ppt/slides/_rels/slide22.xml.rels><?xml version="1.0" encoding="UTF-8" standalone="yes"?>
<Relationships xmlns="http://schemas.openxmlformats.org/package/2006/relationships"><Relationship Id="rId3" Type="http://schemas.openxmlformats.org/officeDocument/2006/relationships/image" Target="../media/image47.svg"/><Relationship Id="rId7" Type="http://schemas.openxmlformats.org/officeDocument/2006/relationships/image" Target="../media/image51.sv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50.svg"/><Relationship Id="rId5" Type="http://schemas.openxmlformats.org/officeDocument/2006/relationships/image" Target="../media/image49.svg"/><Relationship Id="rId4" Type="http://schemas.openxmlformats.org/officeDocument/2006/relationships/image" Target="../media/image48.svg"/></Relationships>
</file>

<file path=ppt/slides/_rels/slide23.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54.jpeg"/><Relationship Id="rId4" Type="http://schemas.openxmlformats.org/officeDocument/2006/relationships/image" Target="../media/image53.png"/></Relationships>
</file>

<file path=ppt/slides/_rels/slide24.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57.png"/><Relationship Id="rId4" Type="http://schemas.openxmlformats.org/officeDocument/2006/relationships/image" Target="../media/image56.png"/></Relationships>
</file>

<file path=ppt/slides/_rels/slide25.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60.png"/><Relationship Id="rId4" Type="http://schemas.openxmlformats.org/officeDocument/2006/relationships/image" Target="../media/image59.png"/></Relationships>
</file>

<file path=ppt/slides/_rels/slide26.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63.jpeg"/><Relationship Id="rId4" Type="http://schemas.openxmlformats.org/officeDocument/2006/relationships/image" Target="../media/image62.png"/></Relationships>
</file>

<file path=ppt/slides/_rels/slide27.xml.rels><?xml version="1.0" encoding="UTF-8" standalone="yes"?>
<Relationships xmlns="http://schemas.openxmlformats.org/package/2006/relationships"><Relationship Id="rId8" Type="http://schemas.openxmlformats.org/officeDocument/2006/relationships/image" Target="../media/image69.svg"/><Relationship Id="rId13" Type="http://schemas.openxmlformats.org/officeDocument/2006/relationships/image" Target="../media/image74.svg"/><Relationship Id="rId3" Type="http://schemas.openxmlformats.org/officeDocument/2006/relationships/image" Target="../media/image64.svg"/><Relationship Id="rId7" Type="http://schemas.openxmlformats.org/officeDocument/2006/relationships/image" Target="../media/image68.svg"/><Relationship Id="rId12" Type="http://schemas.openxmlformats.org/officeDocument/2006/relationships/image" Target="../media/image73.sv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67.svg"/><Relationship Id="rId11" Type="http://schemas.openxmlformats.org/officeDocument/2006/relationships/image" Target="../media/image72.svg"/><Relationship Id="rId5" Type="http://schemas.openxmlformats.org/officeDocument/2006/relationships/image" Target="../media/image66.svg"/><Relationship Id="rId10" Type="http://schemas.openxmlformats.org/officeDocument/2006/relationships/image" Target="../media/image71.svg"/><Relationship Id="rId4" Type="http://schemas.openxmlformats.org/officeDocument/2006/relationships/image" Target="../media/image65.svg"/><Relationship Id="rId9" Type="http://schemas.openxmlformats.org/officeDocument/2006/relationships/image" Target="../media/image70.svg"/></Relationships>
</file>

<file path=ppt/slides/_rels/slide28.xml.rels><?xml version="1.0" encoding="UTF-8" standalone="yes"?>
<Relationships xmlns="http://schemas.openxmlformats.org/package/2006/relationships"><Relationship Id="rId8" Type="http://schemas.openxmlformats.org/officeDocument/2006/relationships/image" Target="../media/image80.png"/><Relationship Id="rId3" Type="http://schemas.openxmlformats.org/officeDocument/2006/relationships/image" Target="../media/image75.svg"/><Relationship Id="rId7" Type="http://schemas.openxmlformats.org/officeDocument/2006/relationships/image" Target="../media/image79.sv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78.svg"/><Relationship Id="rId5" Type="http://schemas.openxmlformats.org/officeDocument/2006/relationships/image" Target="../media/image77.svg"/><Relationship Id="rId4" Type="http://schemas.openxmlformats.org/officeDocument/2006/relationships/image" Target="../media/image76.svg"/></Relationships>
</file>

<file path=ppt/slides/_rels/slide29.xml.rels><?xml version="1.0" encoding="UTF-8" standalone="yes"?>
<Relationships xmlns="http://schemas.openxmlformats.org/package/2006/relationships"><Relationship Id="rId3" Type="http://schemas.openxmlformats.org/officeDocument/2006/relationships/image" Target="../media/image81.svg"/><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83.svg"/><Relationship Id="rId4" Type="http://schemas.openxmlformats.org/officeDocument/2006/relationships/image" Target="../media/image82.svg"/></Relationships>
</file>

<file path=ppt/slides/_rels/slide30.xml.rels><?xml version="1.0" encoding="UTF-8" standalone="yes"?>
<Relationships xmlns="http://schemas.openxmlformats.org/package/2006/relationships"><Relationship Id="rId3" Type="http://schemas.openxmlformats.org/officeDocument/2006/relationships/image" Target="../media/image80.png"/><Relationship Id="rId7" Type="http://schemas.openxmlformats.org/officeDocument/2006/relationships/image" Target="../media/image87.sv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86.svg"/><Relationship Id="rId5" Type="http://schemas.openxmlformats.org/officeDocument/2006/relationships/image" Target="../media/image85.svg"/><Relationship Id="rId4" Type="http://schemas.openxmlformats.org/officeDocument/2006/relationships/image" Target="../media/image84.svg"/></Relationships>
</file>

<file path=ppt/slides/_rels/slide31.xml.rels><?xml version="1.0" encoding="UTF-8" standalone="yes"?>
<Relationships xmlns="http://schemas.openxmlformats.org/package/2006/relationships"><Relationship Id="rId8" Type="http://schemas.openxmlformats.org/officeDocument/2006/relationships/image" Target="../media/image93.svg"/><Relationship Id="rId3" Type="http://schemas.openxmlformats.org/officeDocument/2006/relationships/image" Target="../media/image88.png"/><Relationship Id="rId7" Type="http://schemas.openxmlformats.org/officeDocument/2006/relationships/image" Target="../media/image92.pn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91.svg"/><Relationship Id="rId5" Type="http://schemas.openxmlformats.org/officeDocument/2006/relationships/image" Target="../media/image90.png"/><Relationship Id="rId10" Type="http://schemas.openxmlformats.org/officeDocument/2006/relationships/image" Target="../media/image95.svg"/><Relationship Id="rId4" Type="http://schemas.openxmlformats.org/officeDocument/2006/relationships/image" Target="../media/image89.svg"/><Relationship Id="rId9" Type="http://schemas.openxmlformats.org/officeDocument/2006/relationships/image" Target="../media/image94.png"/></Relationships>
</file>

<file path=ppt/slides/_rels/slide32.xml.rels><?xml version="1.0" encoding="UTF-8" standalone="yes"?>
<Relationships xmlns="http://schemas.openxmlformats.org/package/2006/relationships"><Relationship Id="rId8" Type="http://schemas.openxmlformats.org/officeDocument/2006/relationships/image" Target="../media/image101.svg"/><Relationship Id="rId3" Type="http://schemas.openxmlformats.org/officeDocument/2006/relationships/image" Target="../media/image96.svg"/><Relationship Id="rId7" Type="http://schemas.openxmlformats.org/officeDocument/2006/relationships/image" Target="../media/image100.sv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99.svg"/><Relationship Id="rId5" Type="http://schemas.openxmlformats.org/officeDocument/2006/relationships/image" Target="../media/image98.svg"/><Relationship Id="rId4" Type="http://schemas.openxmlformats.org/officeDocument/2006/relationships/image" Target="../media/image97.svg"/><Relationship Id="rId9" Type="http://schemas.openxmlformats.org/officeDocument/2006/relationships/image" Target="../media/image102.svg"/></Relationships>
</file>

<file path=ppt/slides/_rels/slide33.xml.rels><?xml version="1.0" encoding="UTF-8" standalone="yes"?>
<Relationships xmlns="http://schemas.openxmlformats.org/package/2006/relationships"><Relationship Id="rId8" Type="http://schemas.openxmlformats.org/officeDocument/2006/relationships/image" Target="../media/image107.svg"/><Relationship Id="rId3" Type="http://schemas.openxmlformats.org/officeDocument/2006/relationships/image" Target="../media/image2.png"/><Relationship Id="rId7" Type="http://schemas.openxmlformats.org/officeDocument/2006/relationships/image" Target="../media/image106.svg"/><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image" Target="../media/image105.svg"/><Relationship Id="rId5" Type="http://schemas.openxmlformats.org/officeDocument/2006/relationships/image" Target="../media/image104.svg"/><Relationship Id="rId10" Type="http://schemas.openxmlformats.org/officeDocument/2006/relationships/image" Target="../media/image108.svg"/><Relationship Id="rId4" Type="http://schemas.openxmlformats.org/officeDocument/2006/relationships/image" Target="../media/image103.png"/><Relationship Id="rId9" Type="http://schemas.openxmlformats.org/officeDocument/2006/relationships/image" Target="../media/image101.svg"/></Relationships>
</file>

<file path=ppt/slides/_rels/slide34.xml.rels><?xml version="1.0" encoding="UTF-8" standalone="yes"?>
<Relationships xmlns="http://schemas.openxmlformats.org/package/2006/relationships"><Relationship Id="rId8" Type="http://schemas.openxmlformats.org/officeDocument/2006/relationships/image" Target="../media/image110.svg"/><Relationship Id="rId3" Type="http://schemas.openxmlformats.org/officeDocument/2006/relationships/image" Target="../media/image2.png"/><Relationship Id="rId7" Type="http://schemas.openxmlformats.org/officeDocument/2006/relationships/image" Target="../media/image38.svg"/><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image" Target="../media/image37.svg"/><Relationship Id="rId5" Type="http://schemas.openxmlformats.org/officeDocument/2006/relationships/image" Target="../media/image36.svg"/><Relationship Id="rId10" Type="http://schemas.openxmlformats.org/officeDocument/2006/relationships/image" Target="../media/image111.svg"/><Relationship Id="rId4" Type="http://schemas.openxmlformats.org/officeDocument/2006/relationships/image" Target="../media/image109.png"/><Relationship Id="rId9" Type="http://schemas.openxmlformats.org/officeDocument/2006/relationships/image" Target="../media/image19.svg"/></Relationships>
</file>

<file path=ppt/slides/_rels/slide35.xml.rels><?xml version="1.0" encoding="UTF-8" standalone="yes"?>
<Relationships xmlns="http://schemas.openxmlformats.org/package/2006/relationships"><Relationship Id="rId8" Type="http://schemas.openxmlformats.org/officeDocument/2006/relationships/image" Target="../media/image117.svg"/><Relationship Id="rId3" Type="http://schemas.openxmlformats.org/officeDocument/2006/relationships/image" Target="../media/image112.svg"/><Relationship Id="rId7" Type="http://schemas.openxmlformats.org/officeDocument/2006/relationships/image" Target="../media/image116.svg"/><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image" Target="../media/image115.svg"/><Relationship Id="rId5" Type="http://schemas.openxmlformats.org/officeDocument/2006/relationships/image" Target="../media/image114.svg"/><Relationship Id="rId4" Type="http://schemas.openxmlformats.org/officeDocument/2006/relationships/image" Target="../media/image113.svg"/><Relationship Id="rId9" Type="http://schemas.openxmlformats.org/officeDocument/2006/relationships/image" Target="../media/image118.svg"/></Relationships>
</file>

<file path=ppt/slides/_rels/slide36.xml.rels><?xml version="1.0" encoding="UTF-8" standalone="yes"?>
<Relationships xmlns="http://schemas.openxmlformats.org/package/2006/relationships"><Relationship Id="rId3" Type="http://schemas.openxmlformats.org/officeDocument/2006/relationships/image" Target="../media/image119.sv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20.sv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21.sv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122.png"/></Relationships>
</file>

<file path=ppt/slides/_rels/slide40.xml.rels><?xml version="1.0" encoding="UTF-8" standalone="yes"?>
<Relationships xmlns="http://schemas.openxmlformats.org/package/2006/relationships"><Relationship Id="rId3" Type="http://schemas.openxmlformats.org/officeDocument/2006/relationships/image" Target="../media/image123.svg"/><Relationship Id="rId7" Type="http://schemas.openxmlformats.org/officeDocument/2006/relationships/image" Target="../media/image127.svg"/><Relationship Id="rId2" Type="http://schemas.openxmlformats.org/officeDocument/2006/relationships/notesSlide" Target="../notesSlides/notesSlide39.xml"/><Relationship Id="rId1" Type="http://schemas.openxmlformats.org/officeDocument/2006/relationships/slideLayout" Target="../slideLayouts/slideLayout2.xml"/><Relationship Id="rId6" Type="http://schemas.openxmlformats.org/officeDocument/2006/relationships/image" Target="../media/image126.svg"/><Relationship Id="rId5" Type="http://schemas.openxmlformats.org/officeDocument/2006/relationships/image" Target="../media/image125.svg"/><Relationship Id="rId4" Type="http://schemas.openxmlformats.org/officeDocument/2006/relationships/image" Target="../media/image124.svg"/></Relationships>
</file>

<file path=ppt/slides/_rels/slide41.xml.rels><?xml version="1.0" encoding="UTF-8" standalone="yes"?>
<Relationships xmlns="http://schemas.openxmlformats.org/package/2006/relationships"><Relationship Id="rId3" Type="http://schemas.openxmlformats.org/officeDocument/2006/relationships/image" Target="../media/image128.svg"/><Relationship Id="rId7" Type="http://schemas.openxmlformats.org/officeDocument/2006/relationships/image" Target="../media/image132.svg"/><Relationship Id="rId2" Type="http://schemas.openxmlformats.org/officeDocument/2006/relationships/notesSlide" Target="../notesSlides/notesSlide40.xml"/><Relationship Id="rId1" Type="http://schemas.openxmlformats.org/officeDocument/2006/relationships/slideLayout" Target="../slideLayouts/slideLayout2.xml"/><Relationship Id="rId6" Type="http://schemas.openxmlformats.org/officeDocument/2006/relationships/image" Target="../media/image131.svg"/><Relationship Id="rId5" Type="http://schemas.openxmlformats.org/officeDocument/2006/relationships/image" Target="../media/image130.svg"/><Relationship Id="rId4" Type="http://schemas.openxmlformats.org/officeDocument/2006/relationships/image" Target="../media/image129.svg"/></Relationships>
</file>

<file path=ppt/slides/_rels/slide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image" Target="../media/image133.png"/></Relationships>
</file>

<file path=ppt/slides/_rels/slide43.xml.rels><?xml version="1.0" encoding="UTF-8" standalone="yes"?>
<Relationships xmlns="http://schemas.openxmlformats.org/package/2006/relationships"><Relationship Id="rId3" Type="http://schemas.openxmlformats.org/officeDocument/2006/relationships/image" Target="../media/image134.svg"/><Relationship Id="rId7" Type="http://schemas.openxmlformats.org/officeDocument/2006/relationships/image" Target="../media/image138.svg"/><Relationship Id="rId2" Type="http://schemas.openxmlformats.org/officeDocument/2006/relationships/notesSlide" Target="../notesSlides/notesSlide42.xml"/><Relationship Id="rId1" Type="http://schemas.openxmlformats.org/officeDocument/2006/relationships/slideLayout" Target="../slideLayouts/slideLayout2.xml"/><Relationship Id="rId6" Type="http://schemas.openxmlformats.org/officeDocument/2006/relationships/image" Target="../media/image137.svg"/><Relationship Id="rId5" Type="http://schemas.openxmlformats.org/officeDocument/2006/relationships/image" Target="../media/image136.svg"/><Relationship Id="rId4" Type="http://schemas.openxmlformats.org/officeDocument/2006/relationships/image" Target="../media/image135.svg"/></Relationships>
</file>

<file path=ppt/slides/_rels/slide44.xml.rels><?xml version="1.0" encoding="UTF-8" standalone="yes"?>
<Relationships xmlns="http://schemas.openxmlformats.org/package/2006/relationships"><Relationship Id="rId3" Type="http://schemas.openxmlformats.org/officeDocument/2006/relationships/image" Target="../media/image139.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40.svg"/><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7.xml.rels><?xml version="1.0" encoding="UTF-8" standalone="yes"?>
<Relationships xmlns="http://schemas.openxmlformats.org/package/2006/relationships"><Relationship Id="rId3" Type="http://schemas.openxmlformats.org/officeDocument/2006/relationships/image" Target="../media/image141.svg"/><Relationship Id="rId7" Type="http://schemas.openxmlformats.org/officeDocument/2006/relationships/image" Target="../media/image144.svg"/><Relationship Id="rId2" Type="http://schemas.openxmlformats.org/officeDocument/2006/relationships/notesSlide" Target="../notesSlides/notesSlide46.xml"/><Relationship Id="rId1" Type="http://schemas.openxmlformats.org/officeDocument/2006/relationships/slideLayout" Target="../slideLayouts/slideLayout2.xml"/><Relationship Id="rId6" Type="http://schemas.openxmlformats.org/officeDocument/2006/relationships/image" Target="../media/image143.svg"/><Relationship Id="rId5" Type="http://schemas.openxmlformats.org/officeDocument/2006/relationships/image" Target="../media/image7.svg"/><Relationship Id="rId4" Type="http://schemas.openxmlformats.org/officeDocument/2006/relationships/image" Target="../media/image142.svg"/></Relationships>
</file>

<file path=ppt/slides/_rels/slide48.xml.rels><?xml version="1.0" encoding="UTF-8" standalone="yes"?>
<Relationships xmlns="http://schemas.openxmlformats.org/package/2006/relationships"><Relationship Id="rId8" Type="http://schemas.openxmlformats.org/officeDocument/2006/relationships/image" Target="../media/image150.svg"/><Relationship Id="rId3" Type="http://schemas.openxmlformats.org/officeDocument/2006/relationships/image" Target="../media/image145.svg"/><Relationship Id="rId7" Type="http://schemas.openxmlformats.org/officeDocument/2006/relationships/image" Target="../media/image149.svg"/><Relationship Id="rId2" Type="http://schemas.openxmlformats.org/officeDocument/2006/relationships/notesSlide" Target="../notesSlides/notesSlide47.xml"/><Relationship Id="rId1" Type="http://schemas.openxmlformats.org/officeDocument/2006/relationships/slideLayout" Target="../slideLayouts/slideLayout2.xml"/><Relationship Id="rId6" Type="http://schemas.openxmlformats.org/officeDocument/2006/relationships/image" Target="../media/image148.svg"/><Relationship Id="rId5" Type="http://schemas.openxmlformats.org/officeDocument/2006/relationships/image" Target="../media/image147.svg"/><Relationship Id="rId4" Type="http://schemas.openxmlformats.org/officeDocument/2006/relationships/image" Target="../media/image146.svg"/></Relationships>
</file>

<file path=ppt/slides/_rels/slide49.xml.rels><?xml version="1.0" encoding="UTF-8" standalone="yes"?>
<Relationships xmlns="http://schemas.openxmlformats.org/package/2006/relationships"><Relationship Id="rId3" Type="http://schemas.openxmlformats.org/officeDocument/2006/relationships/image" Target="../media/image151.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9.xml"/><Relationship Id="rId1" Type="http://schemas.openxmlformats.org/officeDocument/2006/relationships/slideLayout" Target="../slideLayouts/slideLayout2.xml"/><Relationship Id="rId4" Type="http://schemas.openxmlformats.org/officeDocument/2006/relationships/image" Target="../media/image152.png"/></Relationships>
</file>

<file path=ppt/slides/_rels/slide51.xml.rels><?xml version="1.0" encoding="UTF-8" standalone="yes"?>
<Relationships xmlns="http://schemas.openxmlformats.org/package/2006/relationships"><Relationship Id="rId8" Type="http://schemas.openxmlformats.org/officeDocument/2006/relationships/image" Target="../media/image158.svg"/><Relationship Id="rId3" Type="http://schemas.openxmlformats.org/officeDocument/2006/relationships/image" Target="../media/image153.svg"/><Relationship Id="rId7" Type="http://schemas.openxmlformats.org/officeDocument/2006/relationships/image" Target="../media/image157.svg"/><Relationship Id="rId2" Type="http://schemas.openxmlformats.org/officeDocument/2006/relationships/notesSlide" Target="../notesSlides/notesSlide50.xml"/><Relationship Id="rId1" Type="http://schemas.openxmlformats.org/officeDocument/2006/relationships/slideLayout" Target="../slideLayouts/slideLayout2.xml"/><Relationship Id="rId6" Type="http://schemas.openxmlformats.org/officeDocument/2006/relationships/image" Target="../media/image156.svg"/><Relationship Id="rId5" Type="http://schemas.openxmlformats.org/officeDocument/2006/relationships/image" Target="../media/image155.svg"/><Relationship Id="rId4" Type="http://schemas.openxmlformats.org/officeDocument/2006/relationships/image" Target="../media/image154.svg"/><Relationship Id="rId9" Type="http://schemas.openxmlformats.org/officeDocument/2006/relationships/image" Target="../media/image159.svg"/></Relationships>
</file>

<file path=ppt/slides/_rels/slide52.xml.rels><?xml version="1.0" encoding="UTF-8" standalone="yes"?>
<Relationships xmlns="http://schemas.openxmlformats.org/package/2006/relationships"><Relationship Id="rId8" Type="http://schemas.openxmlformats.org/officeDocument/2006/relationships/image" Target="../media/image164.svg"/><Relationship Id="rId3" Type="http://schemas.openxmlformats.org/officeDocument/2006/relationships/image" Target="../media/image2.png"/><Relationship Id="rId7" Type="http://schemas.openxmlformats.org/officeDocument/2006/relationships/image" Target="../media/image163.svg"/><Relationship Id="rId12" Type="http://schemas.openxmlformats.org/officeDocument/2006/relationships/image" Target="../media/image168.svg"/><Relationship Id="rId2" Type="http://schemas.openxmlformats.org/officeDocument/2006/relationships/notesSlide" Target="../notesSlides/notesSlide51.xml"/><Relationship Id="rId1" Type="http://schemas.openxmlformats.org/officeDocument/2006/relationships/slideLayout" Target="../slideLayouts/slideLayout2.xml"/><Relationship Id="rId6" Type="http://schemas.openxmlformats.org/officeDocument/2006/relationships/image" Target="../media/image162.svg"/><Relationship Id="rId11" Type="http://schemas.openxmlformats.org/officeDocument/2006/relationships/image" Target="../media/image167.svg"/><Relationship Id="rId5" Type="http://schemas.openxmlformats.org/officeDocument/2006/relationships/image" Target="../media/image161.svg"/><Relationship Id="rId10" Type="http://schemas.openxmlformats.org/officeDocument/2006/relationships/image" Target="../media/image166.svg"/><Relationship Id="rId4" Type="http://schemas.openxmlformats.org/officeDocument/2006/relationships/image" Target="../media/image160.png"/><Relationship Id="rId9" Type="http://schemas.openxmlformats.org/officeDocument/2006/relationships/image" Target="../media/image165.svg"/></Relationships>
</file>

<file path=ppt/slides/_rels/slide53.xml.rels><?xml version="1.0" encoding="UTF-8" standalone="yes"?>
<Relationships xmlns="http://schemas.openxmlformats.org/package/2006/relationships"><Relationship Id="rId8" Type="http://schemas.openxmlformats.org/officeDocument/2006/relationships/image" Target="../media/image174.svg"/><Relationship Id="rId3" Type="http://schemas.openxmlformats.org/officeDocument/2006/relationships/image" Target="../media/image169.svg"/><Relationship Id="rId7" Type="http://schemas.openxmlformats.org/officeDocument/2006/relationships/image" Target="../media/image173.svg"/><Relationship Id="rId2" Type="http://schemas.openxmlformats.org/officeDocument/2006/relationships/notesSlide" Target="../notesSlides/notesSlide52.xml"/><Relationship Id="rId1" Type="http://schemas.openxmlformats.org/officeDocument/2006/relationships/slideLayout" Target="../slideLayouts/slideLayout2.xml"/><Relationship Id="rId6" Type="http://schemas.openxmlformats.org/officeDocument/2006/relationships/image" Target="../media/image172.svg"/><Relationship Id="rId5" Type="http://schemas.openxmlformats.org/officeDocument/2006/relationships/image" Target="../media/image171.svg"/><Relationship Id="rId10" Type="http://schemas.openxmlformats.org/officeDocument/2006/relationships/image" Target="../media/image176.svg"/><Relationship Id="rId4" Type="http://schemas.openxmlformats.org/officeDocument/2006/relationships/image" Target="../media/image170.svg"/><Relationship Id="rId9" Type="http://schemas.openxmlformats.org/officeDocument/2006/relationships/image" Target="../media/image175.svg"/></Relationships>
</file>

<file path=ppt/slides/_rels/slide54.xml.rels><?xml version="1.0" encoding="UTF-8" standalone="yes"?>
<Relationships xmlns="http://schemas.openxmlformats.org/package/2006/relationships"><Relationship Id="rId8" Type="http://schemas.openxmlformats.org/officeDocument/2006/relationships/image" Target="../media/image181.svg"/><Relationship Id="rId3" Type="http://schemas.openxmlformats.org/officeDocument/2006/relationships/image" Target="../media/image112.svg"/><Relationship Id="rId7" Type="http://schemas.openxmlformats.org/officeDocument/2006/relationships/image" Target="../media/image180.svg"/><Relationship Id="rId2" Type="http://schemas.openxmlformats.org/officeDocument/2006/relationships/notesSlide" Target="../notesSlides/notesSlide53.xml"/><Relationship Id="rId1" Type="http://schemas.openxmlformats.org/officeDocument/2006/relationships/slideLayout" Target="../slideLayouts/slideLayout2.xml"/><Relationship Id="rId6" Type="http://schemas.openxmlformats.org/officeDocument/2006/relationships/image" Target="../media/image179.svg"/><Relationship Id="rId5" Type="http://schemas.openxmlformats.org/officeDocument/2006/relationships/image" Target="../media/image178.svg"/><Relationship Id="rId4" Type="http://schemas.openxmlformats.org/officeDocument/2006/relationships/image" Target="../media/image177.svg"/><Relationship Id="rId9" Type="http://schemas.openxmlformats.org/officeDocument/2006/relationships/image" Target="../media/image182.png"/></Relationships>
</file>

<file path=ppt/slides/_rels/slide55.xml.rels><?xml version="1.0" encoding="UTF-8" standalone="yes"?>
<Relationships xmlns="http://schemas.openxmlformats.org/package/2006/relationships"><Relationship Id="rId8" Type="http://schemas.openxmlformats.org/officeDocument/2006/relationships/image" Target="../media/image188.svg"/><Relationship Id="rId13" Type="http://schemas.openxmlformats.org/officeDocument/2006/relationships/image" Target="../media/image193.svg"/><Relationship Id="rId3" Type="http://schemas.openxmlformats.org/officeDocument/2006/relationships/image" Target="../media/image183.svg"/><Relationship Id="rId7" Type="http://schemas.openxmlformats.org/officeDocument/2006/relationships/image" Target="../media/image187.svg"/><Relationship Id="rId12" Type="http://schemas.openxmlformats.org/officeDocument/2006/relationships/image" Target="../media/image192.svg"/><Relationship Id="rId2" Type="http://schemas.openxmlformats.org/officeDocument/2006/relationships/notesSlide" Target="../notesSlides/notesSlide54.xml"/><Relationship Id="rId1" Type="http://schemas.openxmlformats.org/officeDocument/2006/relationships/slideLayout" Target="../slideLayouts/slideLayout2.xml"/><Relationship Id="rId6" Type="http://schemas.openxmlformats.org/officeDocument/2006/relationships/image" Target="../media/image186.svg"/><Relationship Id="rId11" Type="http://schemas.openxmlformats.org/officeDocument/2006/relationships/image" Target="../media/image191.svg"/><Relationship Id="rId5" Type="http://schemas.openxmlformats.org/officeDocument/2006/relationships/image" Target="../media/image185.svg"/><Relationship Id="rId10" Type="http://schemas.openxmlformats.org/officeDocument/2006/relationships/image" Target="../media/image190.svg"/><Relationship Id="rId4" Type="http://schemas.openxmlformats.org/officeDocument/2006/relationships/image" Target="../media/image184.svg"/><Relationship Id="rId9" Type="http://schemas.openxmlformats.org/officeDocument/2006/relationships/image" Target="../media/image189.svg"/></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8" Type="http://schemas.openxmlformats.org/officeDocument/2006/relationships/image" Target="../media/image199.svg"/><Relationship Id="rId3" Type="http://schemas.openxmlformats.org/officeDocument/2006/relationships/image" Target="../media/image194.svg"/><Relationship Id="rId7" Type="http://schemas.openxmlformats.org/officeDocument/2006/relationships/image" Target="../media/image198.svg"/><Relationship Id="rId2" Type="http://schemas.openxmlformats.org/officeDocument/2006/relationships/notesSlide" Target="../notesSlides/notesSlide56.xml"/><Relationship Id="rId1" Type="http://schemas.openxmlformats.org/officeDocument/2006/relationships/slideLayout" Target="../slideLayouts/slideLayout2.xml"/><Relationship Id="rId6" Type="http://schemas.openxmlformats.org/officeDocument/2006/relationships/image" Target="../media/image197.svg"/><Relationship Id="rId5" Type="http://schemas.openxmlformats.org/officeDocument/2006/relationships/image" Target="../media/image196.svg"/><Relationship Id="rId4" Type="http://schemas.openxmlformats.org/officeDocument/2006/relationships/image" Target="../media/image195.svg"/></Relationships>
</file>

<file path=ppt/slides/_rels/slide58.xml.rels><?xml version="1.0" encoding="UTF-8" standalone="yes"?>
<Relationships xmlns="http://schemas.openxmlformats.org/package/2006/relationships"><Relationship Id="rId3" Type="http://schemas.openxmlformats.org/officeDocument/2006/relationships/image" Target="../media/image200.svg"/><Relationship Id="rId7" Type="http://schemas.openxmlformats.org/officeDocument/2006/relationships/image" Target="../media/image203.svg"/><Relationship Id="rId2" Type="http://schemas.openxmlformats.org/officeDocument/2006/relationships/notesSlide" Target="../notesSlides/notesSlide57.xml"/><Relationship Id="rId1" Type="http://schemas.openxmlformats.org/officeDocument/2006/relationships/slideLayout" Target="../slideLayouts/slideLayout2.xml"/><Relationship Id="rId6" Type="http://schemas.openxmlformats.org/officeDocument/2006/relationships/image" Target="../media/image202.svg"/><Relationship Id="rId5" Type="http://schemas.openxmlformats.org/officeDocument/2006/relationships/image" Target="../media/image198.svg"/><Relationship Id="rId4" Type="http://schemas.openxmlformats.org/officeDocument/2006/relationships/image" Target="../media/image201.svg"/></Relationships>
</file>

<file path=ppt/slides/_rels/slide59.xml.rels><?xml version="1.0" encoding="UTF-8" standalone="yes"?>
<Relationships xmlns="http://schemas.openxmlformats.org/package/2006/relationships"><Relationship Id="rId3" Type="http://schemas.openxmlformats.org/officeDocument/2006/relationships/image" Target="../media/image204.svg"/><Relationship Id="rId7" Type="http://schemas.openxmlformats.org/officeDocument/2006/relationships/image" Target="../media/image5.png"/><Relationship Id="rId2" Type="http://schemas.openxmlformats.org/officeDocument/2006/relationships/notesSlide" Target="../notesSlides/notesSlide58.xml"/><Relationship Id="rId1" Type="http://schemas.openxmlformats.org/officeDocument/2006/relationships/slideLayout" Target="../slideLayouts/slideLayout2.xml"/><Relationship Id="rId6" Type="http://schemas.openxmlformats.org/officeDocument/2006/relationships/image" Target="../media/image206.svg"/><Relationship Id="rId5" Type="http://schemas.openxmlformats.org/officeDocument/2006/relationships/image" Target="../media/image195.svg"/><Relationship Id="rId4" Type="http://schemas.openxmlformats.org/officeDocument/2006/relationships/image" Target="../media/image205.svg"/></Relationships>
</file>

<file path=ppt/slides/_rels/slide60.xml.rels><?xml version="1.0" encoding="UTF-8" standalone="yes"?>
<Relationships xmlns="http://schemas.openxmlformats.org/package/2006/relationships"><Relationship Id="rId3" Type="http://schemas.openxmlformats.org/officeDocument/2006/relationships/image" Target="../media/image207.svg"/><Relationship Id="rId2" Type="http://schemas.openxmlformats.org/officeDocument/2006/relationships/notesSlide" Target="../notesSlides/notesSlide59.xml"/><Relationship Id="rId1" Type="http://schemas.openxmlformats.org/officeDocument/2006/relationships/slideLayout" Target="../slideLayouts/slideLayout2.xml"/><Relationship Id="rId5" Type="http://schemas.openxmlformats.org/officeDocument/2006/relationships/image" Target="../media/image208.svg"/><Relationship Id="rId4" Type="http://schemas.openxmlformats.org/officeDocument/2006/relationships/image" Target="../media/image201.svg"/></Relationships>
</file>

<file path=ppt/slides/_rels/slide61.xml.rels><?xml version="1.0" encoding="UTF-8" standalone="yes"?>
<Relationships xmlns="http://schemas.openxmlformats.org/package/2006/relationships"><Relationship Id="rId3" Type="http://schemas.openxmlformats.org/officeDocument/2006/relationships/image" Target="../media/image209.svg"/><Relationship Id="rId2" Type="http://schemas.openxmlformats.org/officeDocument/2006/relationships/notesSlide" Target="../notesSlides/notesSlide60.xml"/><Relationship Id="rId1" Type="http://schemas.openxmlformats.org/officeDocument/2006/relationships/slideLayout" Target="../slideLayouts/slideLayout2.xml"/><Relationship Id="rId5" Type="http://schemas.openxmlformats.org/officeDocument/2006/relationships/image" Target="../media/image211.svg"/><Relationship Id="rId4" Type="http://schemas.openxmlformats.org/officeDocument/2006/relationships/image" Target="../media/image210.svg"/></Relationships>
</file>

<file path=ppt/slides/_rels/slide62.xml.rels><?xml version="1.0" encoding="UTF-8" standalone="yes"?>
<Relationships xmlns="http://schemas.openxmlformats.org/package/2006/relationships"><Relationship Id="rId3" Type="http://schemas.openxmlformats.org/officeDocument/2006/relationships/image" Target="../media/image212.svg"/><Relationship Id="rId2" Type="http://schemas.openxmlformats.org/officeDocument/2006/relationships/notesSlide" Target="../notesSlides/notesSlide61.xml"/><Relationship Id="rId1" Type="http://schemas.openxmlformats.org/officeDocument/2006/relationships/slideLayout" Target="../slideLayouts/slideLayout2.xml"/><Relationship Id="rId6" Type="http://schemas.openxmlformats.org/officeDocument/2006/relationships/image" Target="../media/image215.svg"/><Relationship Id="rId5" Type="http://schemas.openxmlformats.org/officeDocument/2006/relationships/image" Target="../media/image214.svg"/><Relationship Id="rId4" Type="http://schemas.openxmlformats.org/officeDocument/2006/relationships/image" Target="../media/image213.svg"/></Relationships>
</file>

<file path=ppt/slides/_rels/slide63.xml.rels><?xml version="1.0" encoding="UTF-8" standalone="yes"?>
<Relationships xmlns="http://schemas.openxmlformats.org/package/2006/relationships"><Relationship Id="rId3" Type="http://schemas.openxmlformats.org/officeDocument/2006/relationships/image" Target="../media/image216.png"/><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182.png"/><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8" Type="http://schemas.openxmlformats.org/officeDocument/2006/relationships/image" Target="../media/image222.svg"/><Relationship Id="rId3" Type="http://schemas.openxmlformats.org/officeDocument/2006/relationships/image" Target="../media/image217.svg"/><Relationship Id="rId7" Type="http://schemas.openxmlformats.org/officeDocument/2006/relationships/image" Target="../media/image221.svg"/><Relationship Id="rId2" Type="http://schemas.openxmlformats.org/officeDocument/2006/relationships/notesSlide" Target="../notesSlides/notesSlide66.xml"/><Relationship Id="rId1" Type="http://schemas.openxmlformats.org/officeDocument/2006/relationships/slideLayout" Target="../slideLayouts/slideLayout2.xml"/><Relationship Id="rId6" Type="http://schemas.openxmlformats.org/officeDocument/2006/relationships/image" Target="../media/image220.svg"/><Relationship Id="rId5" Type="http://schemas.openxmlformats.org/officeDocument/2006/relationships/image" Target="../media/image219.svg"/><Relationship Id="rId4" Type="http://schemas.openxmlformats.org/officeDocument/2006/relationships/image" Target="../media/image218.svg"/></Relationships>
</file>

<file path=ppt/slides/_rels/slide68.xml.rels><?xml version="1.0" encoding="UTF-8" standalone="yes"?>
<Relationships xmlns="http://schemas.openxmlformats.org/package/2006/relationships"><Relationship Id="rId3" Type="http://schemas.openxmlformats.org/officeDocument/2006/relationships/image" Target="../media/image223.svg"/><Relationship Id="rId2" Type="http://schemas.openxmlformats.org/officeDocument/2006/relationships/notesSlide" Target="../notesSlides/notesSlide67.xml"/><Relationship Id="rId1" Type="http://schemas.openxmlformats.org/officeDocument/2006/relationships/slideLayout" Target="../slideLayouts/slideLayout2.xml"/><Relationship Id="rId6" Type="http://schemas.openxmlformats.org/officeDocument/2006/relationships/image" Target="../media/image226.svg"/><Relationship Id="rId5" Type="http://schemas.openxmlformats.org/officeDocument/2006/relationships/image" Target="../media/image225.svg"/><Relationship Id="rId4" Type="http://schemas.openxmlformats.org/officeDocument/2006/relationships/image" Target="../media/image224.svg"/></Relationships>
</file>

<file path=ppt/slides/_rels/slide69.xml.rels><?xml version="1.0" encoding="UTF-8" standalone="yes"?>
<Relationships xmlns="http://schemas.openxmlformats.org/package/2006/relationships"><Relationship Id="rId3" Type="http://schemas.openxmlformats.org/officeDocument/2006/relationships/image" Target="../media/image227.svg"/><Relationship Id="rId7" Type="http://schemas.openxmlformats.org/officeDocument/2006/relationships/image" Target="../media/image230.png"/><Relationship Id="rId2" Type="http://schemas.openxmlformats.org/officeDocument/2006/relationships/notesSlide" Target="../notesSlides/notesSlide68.xml"/><Relationship Id="rId1" Type="http://schemas.openxmlformats.org/officeDocument/2006/relationships/slideLayout" Target="../slideLayouts/slideLayout2.xml"/><Relationship Id="rId6" Type="http://schemas.openxmlformats.org/officeDocument/2006/relationships/image" Target="../media/image229.svg"/><Relationship Id="rId5" Type="http://schemas.openxmlformats.org/officeDocument/2006/relationships/image" Target="../media/image175.svg"/><Relationship Id="rId4" Type="http://schemas.openxmlformats.org/officeDocument/2006/relationships/image" Target="../media/image228.svg"/></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0.xml"/><Relationship Id="rId1" Type="http://schemas.openxmlformats.org/officeDocument/2006/relationships/slideLayout" Target="../slideLayouts/slideLayout2.xml"/><Relationship Id="rId4" Type="http://schemas.openxmlformats.org/officeDocument/2006/relationships/image" Target="../media/image231.png"/></Relationships>
</file>

<file path=ppt/slides/_rels/slide72.xml.rels><?xml version="1.0" encoding="UTF-8" standalone="yes"?>
<Relationships xmlns="http://schemas.openxmlformats.org/package/2006/relationships"><Relationship Id="rId3" Type="http://schemas.openxmlformats.org/officeDocument/2006/relationships/image" Target="../media/image232.svg"/><Relationship Id="rId2" Type="http://schemas.openxmlformats.org/officeDocument/2006/relationships/notesSlide" Target="../notesSlides/notesSlide71.xml"/><Relationship Id="rId1" Type="http://schemas.openxmlformats.org/officeDocument/2006/relationships/slideLayout" Target="../slideLayouts/slideLayout2.xml"/><Relationship Id="rId6" Type="http://schemas.openxmlformats.org/officeDocument/2006/relationships/image" Target="../media/image234.svg"/><Relationship Id="rId5" Type="http://schemas.openxmlformats.org/officeDocument/2006/relationships/image" Target="../media/image233.svg"/><Relationship Id="rId4" Type="http://schemas.openxmlformats.org/officeDocument/2006/relationships/image" Target="../media/image208.svg"/></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8" Type="http://schemas.openxmlformats.org/officeDocument/2006/relationships/image" Target="../media/image238.svg"/><Relationship Id="rId3" Type="http://schemas.openxmlformats.org/officeDocument/2006/relationships/image" Target="../media/image2.png"/><Relationship Id="rId7" Type="http://schemas.openxmlformats.org/officeDocument/2006/relationships/image" Target="../media/image38.svg"/><Relationship Id="rId2" Type="http://schemas.openxmlformats.org/officeDocument/2006/relationships/notesSlide" Target="../notesSlides/notesSlide74.xml"/><Relationship Id="rId1" Type="http://schemas.openxmlformats.org/officeDocument/2006/relationships/slideLayout" Target="../slideLayouts/slideLayout2.xml"/><Relationship Id="rId6" Type="http://schemas.openxmlformats.org/officeDocument/2006/relationships/image" Target="../media/image237.svg"/><Relationship Id="rId5" Type="http://schemas.openxmlformats.org/officeDocument/2006/relationships/image" Target="../media/image236.svg"/><Relationship Id="rId10" Type="http://schemas.openxmlformats.org/officeDocument/2006/relationships/image" Target="../media/image239.svg"/><Relationship Id="rId4" Type="http://schemas.openxmlformats.org/officeDocument/2006/relationships/image" Target="../media/image235.png"/><Relationship Id="rId9" Type="http://schemas.openxmlformats.org/officeDocument/2006/relationships/image" Target="../media/image19.svg"/></Relationships>
</file>

<file path=ppt/slides/_rels/slide76.xml.rels><?xml version="1.0" encoding="UTF-8" standalone="yes"?>
<Relationships xmlns="http://schemas.openxmlformats.org/package/2006/relationships"><Relationship Id="rId3" Type="http://schemas.openxmlformats.org/officeDocument/2006/relationships/image" Target="../media/image240.svg"/><Relationship Id="rId2" Type="http://schemas.openxmlformats.org/officeDocument/2006/relationships/notesSlide" Target="../notesSlides/notesSlide75.xml"/><Relationship Id="rId1" Type="http://schemas.openxmlformats.org/officeDocument/2006/relationships/slideLayout" Target="../slideLayouts/slideLayout2.xml"/><Relationship Id="rId5" Type="http://schemas.openxmlformats.org/officeDocument/2006/relationships/image" Target="../media/image242.svg"/><Relationship Id="rId4" Type="http://schemas.openxmlformats.org/officeDocument/2006/relationships/image" Target="../media/image241.svg"/></Relationships>
</file>

<file path=ppt/slides/_rels/slide77.xml.rels><?xml version="1.0" encoding="UTF-8" standalone="yes"?>
<Relationships xmlns="http://schemas.openxmlformats.org/package/2006/relationships"><Relationship Id="rId8" Type="http://schemas.openxmlformats.org/officeDocument/2006/relationships/image" Target="../media/image247.svg"/><Relationship Id="rId3" Type="http://schemas.openxmlformats.org/officeDocument/2006/relationships/image" Target="../media/image243.svg"/><Relationship Id="rId7" Type="http://schemas.openxmlformats.org/officeDocument/2006/relationships/image" Target="../media/image246.svg"/><Relationship Id="rId2" Type="http://schemas.openxmlformats.org/officeDocument/2006/relationships/notesSlide" Target="../notesSlides/notesSlide76.xml"/><Relationship Id="rId1" Type="http://schemas.openxmlformats.org/officeDocument/2006/relationships/slideLayout" Target="../slideLayouts/slideLayout2.xml"/><Relationship Id="rId6" Type="http://schemas.openxmlformats.org/officeDocument/2006/relationships/image" Target="../media/image245.svg"/><Relationship Id="rId5" Type="http://schemas.openxmlformats.org/officeDocument/2006/relationships/image" Target="../media/image244.svg"/><Relationship Id="rId4" Type="http://schemas.openxmlformats.org/officeDocument/2006/relationships/image" Target="../media/image223.svg"/><Relationship Id="rId9" Type="http://schemas.openxmlformats.org/officeDocument/2006/relationships/image" Target="../media/image248.svg"/></Relationships>
</file>

<file path=ppt/slides/_rels/slide78.xml.rels><?xml version="1.0" encoding="UTF-8" standalone="yes"?>
<Relationships xmlns="http://schemas.openxmlformats.org/package/2006/relationships"><Relationship Id="rId3" Type="http://schemas.openxmlformats.org/officeDocument/2006/relationships/image" Target="../media/image249.png"/><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250.png"/><Relationship Id="rId7" Type="http://schemas.openxmlformats.org/officeDocument/2006/relationships/image" Target="../media/image254.png"/><Relationship Id="rId2" Type="http://schemas.openxmlformats.org/officeDocument/2006/relationships/notesSlide" Target="../notesSlides/notesSlide78.xml"/><Relationship Id="rId1" Type="http://schemas.openxmlformats.org/officeDocument/2006/relationships/slideLayout" Target="../slideLayouts/slideLayout2.xml"/><Relationship Id="rId6" Type="http://schemas.openxmlformats.org/officeDocument/2006/relationships/image" Target="../media/image253.png"/><Relationship Id="rId5" Type="http://schemas.openxmlformats.org/officeDocument/2006/relationships/image" Target="../media/image252.png"/><Relationship Id="rId4" Type="http://schemas.openxmlformats.org/officeDocument/2006/relationships/image" Target="../media/image251.png"/></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255.svg"/><Relationship Id="rId2" Type="http://schemas.openxmlformats.org/officeDocument/2006/relationships/notesSlide" Target="../notesSlides/notesSlide80.xml"/><Relationship Id="rId1" Type="http://schemas.openxmlformats.org/officeDocument/2006/relationships/slideLayout" Target="../slideLayouts/slideLayout2.xml"/><Relationship Id="rId5" Type="http://schemas.openxmlformats.org/officeDocument/2006/relationships/image" Target="../media/image256.svg"/><Relationship Id="rId4" Type="http://schemas.openxmlformats.org/officeDocument/2006/relationships/image" Target="../media/image7.svg"/></Relationships>
</file>

<file path=ppt/slides/_rels/slide82.xml.rels><?xml version="1.0" encoding="UTF-8" standalone="yes"?>
<Relationships xmlns="http://schemas.openxmlformats.org/package/2006/relationships"><Relationship Id="rId8" Type="http://schemas.openxmlformats.org/officeDocument/2006/relationships/image" Target="../media/image262.svg"/><Relationship Id="rId3" Type="http://schemas.openxmlformats.org/officeDocument/2006/relationships/image" Target="../media/image257.svg"/><Relationship Id="rId7" Type="http://schemas.openxmlformats.org/officeDocument/2006/relationships/image" Target="../media/image261.svg"/><Relationship Id="rId2" Type="http://schemas.openxmlformats.org/officeDocument/2006/relationships/notesSlide" Target="../notesSlides/notesSlide81.xml"/><Relationship Id="rId1" Type="http://schemas.openxmlformats.org/officeDocument/2006/relationships/slideLayout" Target="../slideLayouts/slideLayout2.xml"/><Relationship Id="rId6" Type="http://schemas.openxmlformats.org/officeDocument/2006/relationships/image" Target="../media/image260.svg"/><Relationship Id="rId5" Type="http://schemas.openxmlformats.org/officeDocument/2006/relationships/image" Target="../media/image259.svg"/><Relationship Id="rId4" Type="http://schemas.openxmlformats.org/officeDocument/2006/relationships/image" Target="../media/image258.svg"/><Relationship Id="rId9" Type="http://schemas.openxmlformats.org/officeDocument/2006/relationships/image" Target="../media/image263.png"/></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8" Type="http://schemas.openxmlformats.org/officeDocument/2006/relationships/image" Target="../media/image40.svg"/><Relationship Id="rId3" Type="http://schemas.openxmlformats.org/officeDocument/2006/relationships/image" Target="../media/image2.png"/><Relationship Id="rId7" Type="http://schemas.openxmlformats.org/officeDocument/2006/relationships/image" Target="../media/image38.svg"/><Relationship Id="rId2" Type="http://schemas.openxmlformats.org/officeDocument/2006/relationships/notesSlide" Target="../notesSlides/notesSlide83.xml"/><Relationship Id="rId1" Type="http://schemas.openxmlformats.org/officeDocument/2006/relationships/slideLayout" Target="../slideLayouts/slideLayout2.xml"/><Relationship Id="rId6" Type="http://schemas.openxmlformats.org/officeDocument/2006/relationships/image" Target="../media/image265.svg"/><Relationship Id="rId5" Type="http://schemas.openxmlformats.org/officeDocument/2006/relationships/image" Target="../media/image236.svg"/><Relationship Id="rId10" Type="http://schemas.openxmlformats.org/officeDocument/2006/relationships/image" Target="../media/image37.svg"/><Relationship Id="rId4" Type="http://schemas.openxmlformats.org/officeDocument/2006/relationships/image" Target="../media/image264.png"/><Relationship Id="rId9" Type="http://schemas.openxmlformats.org/officeDocument/2006/relationships/image" Target="../media/image111.svg"/></Relationships>
</file>

<file path=ppt/slides/_rels/slide85.xml.rels><?xml version="1.0" encoding="UTF-8" standalone="yes"?>
<Relationships xmlns="http://schemas.openxmlformats.org/package/2006/relationships"><Relationship Id="rId3" Type="http://schemas.openxmlformats.org/officeDocument/2006/relationships/image" Target="../media/image266.svg"/><Relationship Id="rId2" Type="http://schemas.openxmlformats.org/officeDocument/2006/relationships/notesSlide" Target="../notesSlides/notesSlide84.xml"/><Relationship Id="rId1" Type="http://schemas.openxmlformats.org/officeDocument/2006/relationships/slideLayout" Target="../slideLayouts/slideLayout2.xml"/><Relationship Id="rId5" Type="http://schemas.openxmlformats.org/officeDocument/2006/relationships/image" Target="../media/image233.svg"/><Relationship Id="rId4" Type="http://schemas.openxmlformats.org/officeDocument/2006/relationships/image" Target="../media/image267.svg"/></Relationships>
</file>

<file path=ppt/slides/_rels/slide86.xml.rels><?xml version="1.0" encoding="UTF-8" standalone="yes"?>
<Relationships xmlns="http://schemas.openxmlformats.org/package/2006/relationships"><Relationship Id="rId8" Type="http://schemas.openxmlformats.org/officeDocument/2006/relationships/image" Target="../media/image272.svg"/><Relationship Id="rId3" Type="http://schemas.openxmlformats.org/officeDocument/2006/relationships/image" Target="../media/image268.svg"/><Relationship Id="rId7" Type="http://schemas.openxmlformats.org/officeDocument/2006/relationships/image" Target="../media/image271.svg"/><Relationship Id="rId2" Type="http://schemas.openxmlformats.org/officeDocument/2006/relationships/notesSlide" Target="../notesSlides/notesSlide85.xml"/><Relationship Id="rId1" Type="http://schemas.openxmlformats.org/officeDocument/2006/relationships/slideLayout" Target="../slideLayouts/slideLayout2.xml"/><Relationship Id="rId6" Type="http://schemas.openxmlformats.org/officeDocument/2006/relationships/image" Target="../media/image270.svg"/><Relationship Id="rId5" Type="http://schemas.openxmlformats.org/officeDocument/2006/relationships/image" Target="../media/image269.svg"/><Relationship Id="rId4" Type="http://schemas.openxmlformats.org/officeDocument/2006/relationships/image" Target="../media/image134.svg"/></Relationships>
</file>

<file path=ppt/slides/_rels/slide87.xml.rels><?xml version="1.0" encoding="UTF-8" standalone="yes"?>
<Relationships xmlns="http://schemas.openxmlformats.org/package/2006/relationships"><Relationship Id="rId3" Type="http://schemas.openxmlformats.org/officeDocument/2006/relationships/image" Target="../media/image273.svg"/><Relationship Id="rId2" Type="http://schemas.openxmlformats.org/officeDocument/2006/relationships/notesSlide" Target="../notesSlides/notesSlide86.xml"/><Relationship Id="rId1" Type="http://schemas.openxmlformats.org/officeDocument/2006/relationships/slideLayout" Target="../slideLayouts/slideLayout2.xml"/><Relationship Id="rId5" Type="http://schemas.openxmlformats.org/officeDocument/2006/relationships/image" Target="../media/image275.svg"/><Relationship Id="rId4" Type="http://schemas.openxmlformats.org/officeDocument/2006/relationships/image" Target="../media/image274.svg"/></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276.svg"/><Relationship Id="rId2" Type="http://schemas.openxmlformats.org/officeDocument/2006/relationships/notesSlide" Target="../notesSlides/notesSlide88.xml"/><Relationship Id="rId1" Type="http://schemas.openxmlformats.org/officeDocument/2006/relationships/slideLayout" Target="../slideLayouts/slideLayout2.xml"/><Relationship Id="rId6" Type="http://schemas.openxmlformats.org/officeDocument/2006/relationships/image" Target="../media/image279.png"/><Relationship Id="rId5" Type="http://schemas.openxmlformats.org/officeDocument/2006/relationships/image" Target="../media/image278.svg"/><Relationship Id="rId4" Type="http://schemas.openxmlformats.org/officeDocument/2006/relationships/image" Target="../media/image277.svg"/></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0.xml"/><Relationship Id="rId1" Type="http://schemas.openxmlformats.org/officeDocument/2006/relationships/slideLayout" Target="../slideLayouts/slideLayout2.xml"/><Relationship Id="rId4" Type="http://schemas.openxmlformats.org/officeDocument/2006/relationships/image" Target="../media/image280.png"/></Relationships>
</file>

<file path=ppt/slides/_rels/slide92.xml.rels><?xml version="1.0" encoding="UTF-8" standalone="yes"?>
<Relationships xmlns="http://schemas.openxmlformats.org/package/2006/relationships"><Relationship Id="rId3" Type="http://schemas.openxmlformats.org/officeDocument/2006/relationships/image" Target="../media/image281.svg"/><Relationship Id="rId2" Type="http://schemas.openxmlformats.org/officeDocument/2006/relationships/notesSlide" Target="../notesSlides/notesSlide91.xml"/><Relationship Id="rId1" Type="http://schemas.openxmlformats.org/officeDocument/2006/relationships/slideLayout" Target="../slideLayouts/slideLayout2.xml"/><Relationship Id="rId5" Type="http://schemas.openxmlformats.org/officeDocument/2006/relationships/image" Target="../media/image283.svg"/><Relationship Id="rId4" Type="http://schemas.openxmlformats.org/officeDocument/2006/relationships/image" Target="../media/image282.svg"/></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8" Type="http://schemas.openxmlformats.org/officeDocument/2006/relationships/image" Target="../media/image286.svg"/><Relationship Id="rId3" Type="http://schemas.openxmlformats.org/officeDocument/2006/relationships/image" Target="../media/image2.png"/><Relationship Id="rId7" Type="http://schemas.openxmlformats.org/officeDocument/2006/relationships/image" Target="../media/image179.svg"/><Relationship Id="rId2" Type="http://schemas.openxmlformats.org/officeDocument/2006/relationships/notesSlide" Target="../notesSlides/notesSlide93.xml"/><Relationship Id="rId1" Type="http://schemas.openxmlformats.org/officeDocument/2006/relationships/slideLayout" Target="../slideLayouts/slideLayout2.xml"/><Relationship Id="rId6" Type="http://schemas.openxmlformats.org/officeDocument/2006/relationships/image" Target="../media/image117.svg"/><Relationship Id="rId5" Type="http://schemas.openxmlformats.org/officeDocument/2006/relationships/image" Target="../media/image285.svg"/><Relationship Id="rId10" Type="http://schemas.openxmlformats.org/officeDocument/2006/relationships/image" Target="../media/image288.svg"/><Relationship Id="rId4" Type="http://schemas.openxmlformats.org/officeDocument/2006/relationships/image" Target="../media/image284.png"/><Relationship Id="rId9" Type="http://schemas.openxmlformats.org/officeDocument/2006/relationships/image" Target="../media/image287.svg"/></Relationships>
</file>

<file path=ppt/slides/_rels/slide95.xml.rels><?xml version="1.0" encoding="UTF-8" standalone="yes"?>
<Relationships xmlns="http://schemas.openxmlformats.org/package/2006/relationships"><Relationship Id="rId3" Type="http://schemas.openxmlformats.org/officeDocument/2006/relationships/image" Target="../media/image269.svg"/><Relationship Id="rId7" Type="http://schemas.openxmlformats.org/officeDocument/2006/relationships/image" Target="../media/image292.svg"/><Relationship Id="rId2" Type="http://schemas.openxmlformats.org/officeDocument/2006/relationships/notesSlide" Target="../notesSlides/notesSlide94.xml"/><Relationship Id="rId1" Type="http://schemas.openxmlformats.org/officeDocument/2006/relationships/slideLayout" Target="../slideLayouts/slideLayout2.xml"/><Relationship Id="rId6" Type="http://schemas.openxmlformats.org/officeDocument/2006/relationships/image" Target="../media/image291.svg"/><Relationship Id="rId5" Type="http://schemas.openxmlformats.org/officeDocument/2006/relationships/image" Target="../media/image290.svg"/><Relationship Id="rId4" Type="http://schemas.openxmlformats.org/officeDocument/2006/relationships/image" Target="../media/image289.svg"/></Relationships>
</file>

<file path=ppt/slides/_rels/slide96.xml.rels><?xml version="1.0" encoding="UTF-8" standalone="yes"?>
<Relationships xmlns="http://schemas.openxmlformats.org/package/2006/relationships"><Relationship Id="rId3" Type="http://schemas.openxmlformats.org/officeDocument/2006/relationships/image" Target="../media/image293.svg"/><Relationship Id="rId7" Type="http://schemas.openxmlformats.org/officeDocument/2006/relationships/image" Target="../media/image297.svg"/><Relationship Id="rId2" Type="http://schemas.openxmlformats.org/officeDocument/2006/relationships/notesSlide" Target="../notesSlides/notesSlide95.xml"/><Relationship Id="rId1" Type="http://schemas.openxmlformats.org/officeDocument/2006/relationships/slideLayout" Target="../slideLayouts/slideLayout2.xml"/><Relationship Id="rId6" Type="http://schemas.openxmlformats.org/officeDocument/2006/relationships/image" Target="../media/image296.svg"/><Relationship Id="rId5" Type="http://schemas.openxmlformats.org/officeDocument/2006/relationships/image" Target="../media/image295.svg"/><Relationship Id="rId4" Type="http://schemas.openxmlformats.org/officeDocument/2006/relationships/image" Target="../media/image294.svg"/></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image" Target="../media/image298.svg"/><Relationship Id="rId2" Type="http://schemas.openxmlformats.org/officeDocument/2006/relationships/notesSlide" Target="../notesSlides/notesSlide97.xml"/><Relationship Id="rId1" Type="http://schemas.openxmlformats.org/officeDocument/2006/relationships/slideLayout" Target="../slideLayouts/slideLayout2.xml"/><Relationship Id="rId6" Type="http://schemas.openxmlformats.org/officeDocument/2006/relationships/image" Target="../media/image301.png"/><Relationship Id="rId5" Type="http://schemas.openxmlformats.org/officeDocument/2006/relationships/image" Target="../media/image300.svg"/><Relationship Id="rId4" Type="http://schemas.openxmlformats.org/officeDocument/2006/relationships/image" Target="../media/image299.svg"/></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8" Type="http://schemas.openxmlformats.org/officeDocument/2006/relationships/image" Target="../media/image303.svg"/><Relationship Id="rId3" Type="http://schemas.openxmlformats.org/officeDocument/2006/relationships/image" Target="../media/image2.png"/><Relationship Id="rId7" Type="http://schemas.openxmlformats.org/officeDocument/2006/relationships/image" Target="../media/image117.svg"/><Relationship Id="rId2" Type="http://schemas.openxmlformats.org/officeDocument/2006/relationships/notesSlide" Target="../notesSlides/notesSlide99.xml"/><Relationship Id="rId1" Type="http://schemas.openxmlformats.org/officeDocument/2006/relationships/slideLayout" Target="../slideLayouts/slideLayout2.xml"/><Relationship Id="rId6" Type="http://schemas.openxmlformats.org/officeDocument/2006/relationships/image" Target="../media/image181.svg"/><Relationship Id="rId5" Type="http://schemas.openxmlformats.org/officeDocument/2006/relationships/image" Target="../media/image285.svg"/><Relationship Id="rId10" Type="http://schemas.openxmlformats.org/officeDocument/2006/relationships/image" Target="../media/image288.svg"/><Relationship Id="rId4" Type="http://schemas.openxmlformats.org/officeDocument/2006/relationships/image" Target="../media/image302.png"/><Relationship Id="rId9" Type="http://schemas.openxmlformats.org/officeDocument/2006/relationships/image" Target="../media/image304.svg"/></Relationships>
</file>

<file path=ppt/slides/_rels/slide101.xml.rels><?xml version="1.0" encoding="UTF-8" standalone="yes"?>
<Relationships xmlns="http://schemas.openxmlformats.org/package/2006/relationships"><Relationship Id="rId3" Type="http://schemas.openxmlformats.org/officeDocument/2006/relationships/image" Target="../media/image305.svg"/><Relationship Id="rId7" Type="http://schemas.openxmlformats.org/officeDocument/2006/relationships/image" Target="../media/image290.svg"/><Relationship Id="rId2" Type="http://schemas.openxmlformats.org/officeDocument/2006/relationships/notesSlide" Target="../notesSlides/notesSlide100.xml"/><Relationship Id="rId1" Type="http://schemas.openxmlformats.org/officeDocument/2006/relationships/slideLayout" Target="../slideLayouts/slideLayout2.xml"/><Relationship Id="rId6" Type="http://schemas.openxmlformats.org/officeDocument/2006/relationships/image" Target="../media/image307.svg"/><Relationship Id="rId5" Type="http://schemas.openxmlformats.org/officeDocument/2006/relationships/image" Target="../media/image269.svg"/><Relationship Id="rId4" Type="http://schemas.openxmlformats.org/officeDocument/2006/relationships/image" Target="../media/image306.svg"/></Relationships>
</file>

<file path=ppt/slides/_rels/slide102.xml.rels><?xml version="1.0" encoding="UTF-8" standalone="yes"?>
<Relationships xmlns="http://schemas.openxmlformats.org/package/2006/relationships"><Relationship Id="rId3" Type="http://schemas.openxmlformats.org/officeDocument/2006/relationships/image" Target="../media/image308.svg"/><Relationship Id="rId2" Type="http://schemas.openxmlformats.org/officeDocument/2006/relationships/notesSlide" Target="../notesSlides/notesSlide101.xml"/><Relationship Id="rId1" Type="http://schemas.openxmlformats.org/officeDocument/2006/relationships/slideLayout" Target="../slideLayouts/slideLayout2.xml"/><Relationship Id="rId6" Type="http://schemas.openxmlformats.org/officeDocument/2006/relationships/image" Target="../media/image311.svg"/><Relationship Id="rId5" Type="http://schemas.openxmlformats.org/officeDocument/2006/relationships/image" Target="../media/image310.svg"/><Relationship Id="rId4" Type="http://schemas.openxmlformats.org/officeDocument/2006/relationships/image" Target="../media/image309.svg"/></Relationships>
</file>

<file path=ppt/slides/_rels/slide103.xml.rels><?xml version="1.0" encoding="UTF-8" standalone="yes"?>
<Relationships xmlns="http://schemas.openxmlformats.org/package/2006/relationships"><Relationship Id="rId3" Type="http://schemas.openxmlformats.org/officeDocument/2006/relationships/image" Target="../media/image312.png"/><Relationship Id="rId2" Type="http://schemas.openxmlformats.org/officeDocument/2006/relationships/notesSlide" Target="../notesSlides/notesSlide102.xml"/><Relationship Id="rId1" Type="http://schemas.openxmlformats.org/officeDocument/2006/relationships/slideLayout" Target="../slideLayouts/slideLayout2.xml"/><Relationship Id="rId5" Type="http://schemas.openxmlformats.org/officeDocument/2006/relationships/image" Target="../media/image314.png"/><Relationship Id="rId4" Type="http://schemas.openxmlformats.org/officeDocument/2006/relationships/image" Target="../media/image313.png"/></Relationships>
</file>

<file path=ppt/slides/_rels/slide104.xml.rels><?xml version="1.0" encoding="UTF-8" standalone="yes"?>
<Relationships xmlns="http://schemas.openxmlformats.org/package/2006/relationships"><Relationship Id="rId8" Type="http://schemas.openxmlformats.org/officeDocument/2006/relationships/image" Target="../media/image320.svg"/><Relationship Id="rId3" Type="http://schemas.openxmlformats.org/officeDocument/2006/relationships/image" Target="../media/image315.svg"/><Relationship Id="rId7" Type="http://schemas.openxmlformats.org/officeDocument/2006/relationships/image" Target="../media/image319.svg"/><Relationship Id="rId2" Type="http://schemas.openxmlformats.org/officeDocument/2006/relationships/notesSlide" Target="../notesSlides/notesSlide103.xml"/><Relationship Id="rId1" Type="http://schemas.openxmlformats.org/officeDocument/2006/relationships/slideLayout" Target="../slideLayouts/slideLayout2.xml"/><Relationship Id="rId6" Type="http://schemas.openxmlformats.org/officeDocument/2006/relationships/image" Target="../media/image318.svg"/><Relationship Id="rId5" Type="http://schemas.openxmlformats.org/officeDocument/2006/relationships/image" Target="../media/image317.svg"/><Relationship Id="rId10" Type="http://schemas.openxmlformats.org/officeDocument/2006/relationships/image" Target="../media/image322.svg"/><Relationship Id="rId4" Type="http://schemas.openxmlformats.org/officeDocument/2006/relationships/image" Target="../media/image316.svg"/><Relationship Id="rId9" Type="http://schemas.openxmlformats.org/officeDocument/2006/relationships/image" Target="../media/image321.svg"/></Relationships>
</file>

<file path=ppt/slides/_rels/slide105.xml.rels><?xml version="1.0" encoding="UTF-8" standalone="yes"?>
<Relationships xmlns="http://schemas.openxmlformats.org/package/2006/relationships"><Relationship Id="rId3" Type="http://schemas.openxmlformats.org/officeDocument/2006/relationships/image" Target="../media/image323.svg"/><Relationship Id="rId2" Type="http://schemas.openxmlformats.org/officeDocument/2006/relationships/notesSlide" Target="../notesSlides/notesSlide104.xml"/><Relationship Id="rId1" Type="http://schemas.openxmlformats.org/officeDocument/2006/relationships/slideLayout" Target="../slideLayouts/slideLayout2.xml"/><Relationship Id="rId4" Type="http://schemas.openxmlformats.org/officeDocument/2006/relationships/image" Target="../media/image324.svg"/></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8" Type="http://schemas.openxmlformats.org/officeDocument/2006/relationships/image" Target="../media/image40.svg"/><Relationship Id="rId3" Type="http://schemas.openxmlformats.org/officeDocument/2006/relationships/image" Target="../media/image2.png"/><Relationship Id="rId7" Type="http://schemas.openxmlformats.org/officeDocument/2006/relationships/image" Target="../media/image38.svg"/><Relationship Id="rId2" Type="http://schemas.openxmlformats.org/officeDocument/2006/relationships/notesSlide" Target="../notesSlides/notesSlide106.xml"/><Relationship Id="rId1" Type="http://schemas.openxmlformats.org/officeDocument/2006/relationships/slideLayout" Target="../slideLayouts/slideLayout2.xml"/><Relationship Id="rId6" Type="http://schemas.openxmlformats.org/officeDocument/2006/relationships/image" Target="../media/image326.svg"/><Relationship Id="rId5" Type="http://schemas.openxmlformats.org/officeDocument/2006/relationships/image" Target="../media/image36.svg"/><Relationship Id="rId10" Type="http://schemas.openxmlformats.org/officeDocument/2006/relationships/image" Target="../media/image37.svg"/><Relationship Id="rId4" Type="http://schemas.openxmlformats.org/officeDocument/2006/relationships/image" Target="../media/image325.png"/><Relationship Id="rId9" Type="http://schemas.openxmlformats.org/officeDocument/2006/relationships/image" Target="../media/image111.svg"/></Relationships>
</file>

<file path=ppt/slides/_rels/slide108.xml.rels><?xml version="1.0" encoding="UTF-8" standalone="yes"?>
<Relationships xmlns="http://schemas.openxmlformats.org/package/2006/relationships"><Relationship Id="rId3" Type="http://schemas.openxmlformats.org/officeDocument/2006/relationships/image" Target="../media/image272.svg"/><Relationship Id="rId7" Type="http://schemas.openxmlformats.org/officeDocument/2006/relationships/image" Target="../media/image329.svg"/><Relationship Id="rId2" Type="http://schemas.openxmlformats.org/officeDocument/2006/relationships/notesSlide" Target="../notesSlides/notesSlide107.xml"/><Relationship Id="rId1" Type="http://schemas.openxmlformats.org/officeDocument/2006/relationships/slideLayout" Target="../slideLayouts/slideLayout2.xml"/><Relationship Id="rId6" Type="http://schemas.openxmlformats.org/officeDocument/2006/relationships/image" Target="../media/image328.svg"/><Relationship Id="rId5" Type="http://schemas.openxmlformats.org/officeDocument/2006/relationships/image" Target="../media/image327.svg"/><Relationship Id="rId4" Type="http://schemas.openxmlformats.org/officeDocument/2006/relationships/image" Target="../media/image290.svg"/></Relationships>
</file>

<file path=ppt/slides/_rels/slide109.xml.rels><?xml version="1.0" encoding="UTF-8" standalone="yes"?>
<Relationships xmlns="http://schemas.openxmlformats.org/package/2006/relationships"><Relationship Id="rId8" Type="http://schemas.openxmlformats.org/officeDocument/2006/relationships/image" Target="../media/image334.svg"/><Relationship Id="rId3" Type="http://schemas.openxmlformats.org/officeDocument/2006/relationships/image" Target="../media/image330.svg"/><Relationship Id="rId7" Type="http://schemas.openxmlformats.org/officeDocument/2006/relationships/image" Target="../media/image10.svg"/><Relationship Id="rId2" Type="http://schemas.openxmlformats.org/officeDocument/2006/relationships/notesSlide" Target="../notesSlides/notesSlide108.xml"/><Relationship Id="rId1" Type="http://schemas.openxmlformats.org/officeDocument/2006/relationships/slideLayout" Target="../slideLayouts/slideLayout2.xml"/><Relationship Id="rId6" Type="http://schemas.openxmlformats.org/officeDocument/2006/relationships/image" Target="../media/image333.svg"/><Relationship Id="rId5" Type="http://schemas.openxmlformats.org/officeDocument/2006/relationships/image" Target="../media/image332.svg"/><Relationship Id="rId4" Type="http://schemas.openxmlformats.org/officeDocument/2006/relationships/image" Target="../media/image331.svg"/></Relationships>
</file>

<file path=ppt/slides/_rels/slide110.xml.rels><?xml version="1.0" encoding="UTF-8" standalone="yes"?>
<Relationships xmlns="http://schemas.openxmlformats.org/package/2006/relationships"><Relationship Id="rId3" Type="http://schemas.openxmlformats.org/officeDocument/2006/relationships/image" Target="../media/image335.svg"/><Relationship Id="rId2" Type="http://schemas.openxmlformats.org/officeDocument/2006/relationships/notesSlide" Target="../notesSlides/notesSlide109.xml"/><Relationship Id="rId1" Type="http://schemas.openxmlformats.org/officeDocument/2006/relationships/slideLayout" Target="../slideLayouts/slideLayout2.xml"/><Relationship Id="rId4" Type="http://schemas.openxmlformats.org/officeDocument/2006/relationships/image" Target="../media/image336.svg"/></Relationships>
</file>

<file path=ppt/slides/_rels/slide111.xml.rels><?xml version="1.0" encoding="UTF-8" standalone="yes"?>
<Relationships xmlns="http://schemas.openxmlformats.org/package/2006/relationships"><Relationship Id="rId8" Type="http://schemas.openxmlformats.org/officeDocument/2006/relationships/image" Target="../media/image342.svg"/><Relationship Id="rId3" Type="http://schemas.openxmlformats.org/officeDocument/2006/relationships/image" Target="../media/image337.svg"/><Relationship Id="rId7" Type="http://schemas.openxmlformats.org/officeDocument/2006/relationships/image" Target="../media/image341.svg"/><Relationship Id="rId2" Type="http://schemas.openxmlformats.org/officeDocument/2006/relationships/notesSlide" Target="../notesSlides/notesSlide110.xml"/><Relationship Id="rId1" Type="http://schemas.openxmlformats.org/officeDocument/2006/relationships/slideLayout" Target="../slideLayouts/slideLayout2.xml"/><Relationship Id="rId6" Type="http://schemas.openxmlformats.org/officeDocument/2006/relationships/image" Target="../media/image340.svg"/><Relationship Id="rId5" Type="http://schemas.openxmlformats.org/officeDocument/2006/relationships/image" Target="../media/image339.svg"/><Relationship Id="rId4" Type="http://schemas.openxmlformats.org/officeDocument/2006/relationships/image" Target="../media/image338.svg"/><Relationship Id="rId9" Type="http://schemas.openxmlformats.org/officeDocument/2006/relationships/image" Target="../media/image343.svg"/></Relationships>
</file>

<file path=ppt/slides/_rels/slide112.xml.rels><?xml version="1.0" encoding="UTF-8" standalone="yes"?>
<Relationships xmlns="http://schemas.openxmlformats.org/package/2006/relationships"><Relationship Id="rId8" Type="http://schemas.openxmlformats.org/officeDocument/2006/relationships/image" Target="../media/image348.svg"/><Relationship Id="rId3" Type="http://schemas.openxmlformats.org/officeDocument/2006/relationships/image" Target="../media/image344.svg"/><Relationship Id="rId7" Type="http://schemas.openxmlformats.org/officeDocument/2006/relationships/image" Target="../media/image347.svg"/><Relationship Id="rId2" Type="http://schemas.openxmlformats.org/officeDocument/2006/relationships/notesSlide" Target="../notesSlides/notesSlide111.xml"/><Relationship Id="rId1" Type="http://schemas.openxmlformats.org/officeDocument/2006/relationships/slideLayout" Target="../slideLayouts/slideLayout2.xml"/><Relationship Id="rId6" Type="http://schemas.openxmlformats.org/officeDocument/2006/relationships/image" Target="../media/image346.svg"/><Relationship Id="rId5" Type="http://schemas.openxmlformats.org/officeDocument/2006/relationships/image" Target="../media/image345.svg"/><Relationship Id="rId4" Type="http://schemas.openxmlformats.org/officeDocument/2006/relationships/image" Target="../media/image329.svg"/></Relationships>
</file>

<file path=ppt/slides/_rels/slide113.xml.rels><?xml version="1.0" encoding="UTF-8" standalone="yes"?>
<Relationships xmlns="http://schemas.openxmlformats.org/package/2006/relationships"><Relationship Id="rId8" Type="http://schemas.openxmlformats.org/officeDocument/2006/relationships/image" Target="../media/image219.svg"/><Relationship Id="rId3" Type="http://schemas.openxmlformats.org/officeDocument/2006/relationships/image" Target="../media/image349.svg"/><Relationship Id="rId7" Type="http://schemas.openxmlformats.org/officeDocument/2006/relationships/image" Target="../media/image352.svg"/><Relationship Id="rId2" Type="http://schemas.openxmlformats.org/officeDocument/2006/relationships/notesSlide" Target="../notesSlides/notesSlide112.xml"/><Relationship Id="rId1" Type="http://schemas.openxmlformats.org/officeDocument/2006/relationships/slideLayout" Target="../slideLayouts/slideLayout2.xml"/><Relationship Id="rId6" Type="http://schemas.openxmlformats.org/officeDocument/2006/relationships/image" Target="../media/image351.svg"/><Relationship Id="rId5" Type="http://schemas.openxmlformats.org/officeDocument/2006/relationships/image" Target="../media/image350.svg"/><Relationship Id="rId4" Type="http://schemas.openxmlformats.org/officeDocument/2006/relationships/image" Target="../media/image272.svg"/></Relationships>
</file>

<file path=ppt/slides/_rels/slide114.xml.rels><?xml version="1.0" encoding="UTF-8" standalone="yes"?>
<Relationships xmlns="http://schemas.openxmlformats.org/package/2006/relationships"><Relationship Id="rId8" Type="http://schemas.openxmlformats.org/officeDocument/2006/relationships/image" Target="../media/image357.svg"/><Relationship Id="rId3" Type="http://schemas.openxmlformats.org/officeDocument/2006/relationships/image" Target="../media/image353.svg"/><Relationship Id="rId7" Type="http://schemas.openxmlformats.org/officeDocument/2006/relationships/image" Target="../media/image356.svg"/><Relationship Id="rId2" Type="http://schemas.openxmlformats.org/officeDocument/2006/relationships/notesSlide" Target="../notesSlides/notesSlide113.xml"/><Relationship Id="rId1" Type="http://schemas.openxmlformats.org/officeDocument/2006/relationships/slideLayout" Target="../slideLayouts/slideLayout2.xml"/><Relationship Id="rId6" Type="http://schemas.openxmlformats.org/officeDocument/2006/relationships/image" Target="../media/image348.svg"/><Relationship Id="rId5" Type="http://schemas.openxmlformats.org/officeDocument/2006/relationships/image" Target="../media/image355.svg"/><Relationship Id="rId4" Type="http://schemas.openxmlformats.org/officeDocument/2006/relationships/image" Target="../media/image354.svg"/></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3" Type="http://schemas.openxmlformats.org/officeDocument/2006/relationships/image" Target="../media/image358.svg"/><Relationship Id="rId2" Type="http://schemas.openxmlformats.org/officeDocument/2006/relationships/notesSlide" Target="../notesSlides/notesSlide115.xml"/><Relationship Id="rId1" Type="http://schemas.openxmlformats.org/officeDocument/2006/relationships/slideLayout" Target="../slideLayouts/slideLayout2.xml"/><Relationship Id="rId6" Type="http://schemas.openxmlformats.org/officeDocument/2006/relationships/image" Target="../media/image230.png"/><Relationship Id="rId5" Type="http://schemas.openxmlformats.org/officeDocument/2006/relationships/image" Target="../media/image360.svg"/><Relationship Id="rId4" Type="http://schemas.openxmlformats.org/officeDocument/2006/relationships/image" Target="../media/image359.svg"/></Relationships>
</file>

<file path=ppt/slides/_rels/slide1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6.xml"/><Relationship Id="rId1" Type="http://schemas.openxmlformats.org/officeDocument/2006/relationships/slideLayout" Target="../slideLayouts/slideLayout2.xml"/><Relationship Id="rId4" Type="http://schemas.openxmlformats.org/officeDocument/2006/relationships/image" Target="../media/image361.png"/></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3" Type="http://schemas.openxmlformats.org/officeDocument/2006/relationships/image" Target="../media/image362.svg"/><Relationship Id="rId2" Type="http://schemas.openxmlformats.org/officeDocument/2006/relationships/notesSlide" Target="../notesSlides/notesSlide119.xml"/><Relationship Id="rId1" Type="http://schemas.openxmlformats.org/officeDocument/2006/relationships/slideLayout" Target="../slideLayouts/slideLayout2.xml"/><Relationship Id="rId6" Type="http://schemas.openxmlformats.org/officeDocument/2006/relationships/image" Target="../media/image365.svg"/><Relationship Id="rId5" Type="http://schemas.openxmlformats.org/officeDocument/2006/relationships/image" Target="../media/image364.svg"/><Relationship Id="rId4" Type="http://schemas.openxmlformats.org/officeDocument/2006/relationships/image" Target="../media/image363.svg"/></Relationships>
</file>

<file path=ppt/slides/_rels/slide121.xml.rels><?xml version="1.0" encoding="UTF-8" standalone="yes"?>
<Relationships xmlns="http://schemas.openxmlformats.org/package/2006/relationships"><Relationship Id="rId3" Type="http://schemas.openxmlformats.org/officeDocument/2006/relationships/image" Target="../media/image366.svg"/><Relationship Id="rId2" Type="http://schemas.openxmlformats.org/officeDocument/2006/relationships/notesSlide" Target="../notesSlides/notesSlide120.xml"/><Relationship Id="rId1" Type="http://schemas.openxmlformats.org/officeDocument/2006/relationships/slideLayout" Target="../slideLayouts/slideLayout2.xml"/><Relationship Id="rId6" Type="http://schemas.openxmlformats.org/officeDocument/2006/relationships/image" Target="../media/image369.svg"/><Relationship Id="rId5" Type="http://schemas.openxmlformats.org/officeDocument/2006/relationships/image" Target="../media/image368.svg"/><Relationship Id="rId4" Type="http://schemas.openxmlformats.org/officeDocument/2006/relationships/image" Target="../media/image367.svg"/></Relationships>
</file>

<file path=ppt/slides/_rels/slide122.xml.rels><?xml version="1.0" encoding="UTF-8" standalone="yes"?>
<Relationships xmlns="http://schemas.openxmlformats.org/package/2006/relationships"><Relationship Id="rId3" Type="http://schemas.openxmlformats.org/officeDocument/2006/relationships/image" Target="../media/image370.svg"/><Relationship Id="rId2" Type="http://schemas.openxmlformats.org/officeDocument/2006/relationships/notesSlide" Target="../notesSlides/notesSlide121.xml"/><Relationship Id="rId1" Type="http://schemas.openxmlformats.org/officeDocument/2006/relationships/slideLayout" Target="../slideLayouts/slideLayout2.xml"/><Relationship Id="rId6" Type="http://schemas.openxmlformats.org/officeDocument/2006/relationships/image" Target="../media/image373.svg"/><Relationship Id="rId5" Type="http://schemas.openxmlformats.org/officeDocument/2006/relationships/image" Target="../media/image372.svg"/><Relationship Id="rId4" Type="http://schemas.openxmlformats.org/officeDocument/2006/relationships/image" Target="../media/image371.svg"/></Relationships>
</file>

<file path=ppt/slides/_rels/slide123.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122.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3" Type="http://schemas.openxmlformats.org/officeDocument/2006/relationships/image" Target="../media/image256.svg"/><Relationship Id="rId2" Type="http://schemas.openxmlformats.org/officeDocument/2006/relationships/notesSlide" Target="../notesSlides/notesSlide123.xml"/><Relationship Id="rId1" Type="http://schemas.openxmlformats.org/officeDocument/2006/relationships/slideLayout" Target="../slideLayouts/slideLayout2.xml"/><Relationship Id="rId5" Type="http://schemas.openxmlformats.org/officeDocument/2006/relationships/image" Target="../media/image360.svg"/><Relationship Id="rId4" Type="http://schemas.openxmlformats.org/officeDocument/2006/relationships/image" Target="../media/image374.svg"/></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5.xml"/><Relationship Id="rId1" Type="http://schemas.openxmlformats.org/officeDocument/2006/relationships/slideLayout" Target="../slideLayouts/slideLayout2.xml"/><Relationship Id="rId4" Type="http://schemas.openxmlformats.org/officeDocument/2006/relationships/image" Target="../media/image375.png"/></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8" Type="http://schemas.openxmlformats.org/officeDocument/2006/relationships/image" Target="../media/image114.svg"/><Relationship Id="rId3" Type="http://schemas.openxmlformats.org/officeDocument/2006/relationships/image" Target="../media/image2.png"/><Relationship Id="rId7" Type="http://schemas.openxmlformats.org/officeDocument/2006/relationships/image" Target="../media/image112.svg"/><Relationship Id="rId2" Type="http://schemas.openxmlformats.org/officeDocument/2006/relationships/notesSlide" Target="../notesSlides/notesSlide127.xml"/><Relationship Id="rId1" Type="http://schemas.openxmlformats.org/officeDocument/2006/relationships/slideLayout" Target="../slideLayouts/slideLayout2.xml"/><Relationship Id="rId6" Type="http://schemas.openxmlformats.org/officeDocument/2006/relationships/image" Target="../media/image377.svg"/><Relationship Id="rId5" Type="http://schemas.openxmlformats.org/officeDocument/2006/relationships/image" Target="../media/image285.svg"/><Relationship Id="rId10" Type="http://schemas.openxmlformats.org/officeDocument/2006/relationships/image" Target="../media/image288.svg"/><Relationship Id="rId4" Type="http://schemas.openxmlformats.org/officeDocument/2006/relationships/image" Target="../media/image376.png"/><Relationship Id="rId9" Type="http://schemas.openxmlformats.org/officeDocument/2006/relationships/image" Target="../media/image378.svg"/></Relationships>
</file>

<file path=ppt/slides/_rels/slide129.xml.rels><?xml version="1.0" encoding="UTF-8" standalone="yes"?>
<Relationships xmlns="http://schemas.openxmlformats.org/package/2006/relationships"><Relationship Id="rId3" Type="http://schemas.openxmlformats.org/officeDocument/2006/relationships/image" Target="../media/image379.svg"/><Relationship Id="rId7" Type="http://schemas.openxmlformats.org/officeDocument/2006/relationships/image" Target="../media/image382.svg"/><Relationship Id="rId2" Type="http://schemas.openxmlformats.org/officeDocument/2006/relationships/notesSlide" Target="../notesSlides/notesSlide128.xml"/><Relationship Id="rId1" Type="http://schemas.openxmlformats.org/officeDocument/2006/relationships/slideLayout" Target="../slideLayouts/slideLayout2.xml"/><Relationship Id="rId6" Type="http://schemas.openxmlformats.org/officeDocument/2006/relationships/image" Target="../media/image272.svg"/><Relationship Id="rId5" Type="http://schemas.openxmlformats.org/officeDocument/2006/relationships/image" Target="../media/image381.svg"/><Relationship Id="rId4" Type="http://schemas.openxmlformats.org/officeDocument/2006/relationships/image" Target="../media/image380.svg"/></Relationships>
</file>

<file path=ppt/slides/_rels/slide130.xml.rels><?xml version="1.0" encoding="UTF-8" standalone="yes"?>
<Relationships xmlns="http://schemas.openxmlformats.org/package/2006/relationships"><Relationship Id="rId3" Type="http://schemas.openxmlformats.org/officeDocument/2006/relationships/image" Target="../media/image383.svg"/><Relationship Id="rId7" Type="http://schemas.openxmlformats.org/officeDocument/2006/relationships/image" Target="../media/image384.svg"/><Relationship Id="rId2" Type="http://schemas.openxmlformats.org/officeDocument/2006/relationships/notesSlide" Target="../notesSlides/notesSlide129.xml"/><Relationship Id="rId1" Type="http://schemas.openxmlformats.org/officeDocument/2006/relationships/slideLayout" Target="../slideLayouts/slideLayout2.xml"/><Relationship Id="rId6" Type="http://schemas.openxmlformats.org/officeDocument/2006/relationships/image" Target="../media/image8.svg"/><Relationship Id="rId5" Type="http://schemas.openxmlformats.org/officeDocument/2006/relationships/image" Target="../media/image10.svg"/><Relationship Id="rId4" Type="http://schemas.openxmlformats.org/officeDocument/2006/relationships/image" Target="../media/image183.svg"/></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3" Type="http://schemas.openxmlformats.org/officeDocument/2006/relationships/image" Target="../media/image182.png"/><Relationship Id="rId2" Type="http://schemas.openxmlformats.org/officeDocument/2006/relationships/notesSlide" Target="../notesSlides/notesSlide131.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8" Type="http://schemas.openxmlformats.org/officeDocument/2006/relationships/image" Target="../media/image388.svg"/><Relationship Id="rId3" Type="http://schemas.openxmlformats.org/officeDocument/2006/relationships/image" Target="../media/image2.png"/><Relationship Id="rId7" Type="http://schemas.openxmlformats.org/officeDocument/2006/relationships/image" Target="../media/image387.svg"/><Relationship Id="rId2" Type="http://schemas.openxmlformats.org/officeDocument/2006/relationships/notesSlide" Target="../notesSlides/notesSlide134.xml"/><Relationship Id="rId1" Type="http://schemas.openxmlformats.org/officeDocument/2006/relationships/slideLayout" Target="../slideLayouts/slideLayout2.xml"/><Relationship Id="rId6" Type="http://schemas.openxmlformats.org/officeDocument/2006/relationships/image" Target="../media/image386.svg"/><Relationship Id="rId5" Type="http://schemas.openxmlformats.org/officeDocument/2006/relationships/image" Target="../media/image236.svg"/><Relationship Id="rId10" Type="http://schemas.openxmlformats.org/officeDocument/2006/relationships/image" Target="../media/image38.svg"/><Relationship Id="rId4" Type="http://schemas.openxmlformats.org/officeDocument/2006/relationships/image" Target="../media/image385.png"/><Relationship Id="rId9" Type="http://schemas.openxmlformats.org/officeDocument/2006/relationships/image" Target="../media/image389.svg"/></Relationships>
</file>

<file path=ppt/slides/_rels/slide136.xml.rels><?xml version="1.0" encoding="UTF-8" standalone="yes"?>
<Relationships xmlns="http://schemas.openxmlformats.org/package/2006/relationships"><Relationship Id="rId8" Type="http://schemas.openxmlformats.org/officeDocument/2006/relationships/image" Target="../media/image395.svg"/><Relationship Id="rId3" Type="http://schemas.openxmlformats.org/officeDocument/2006/relationships/image" Target="../media/image390.svg"/><Relationship Id="rId7" Type="http://schemas.openxmlformats.org/officeDocument/2006/relationships/image" Target="../media/image394.svg"/><Relationship Id="rId2" Type="http://schemas.openxmlformats.org/officeDocument/2006/relationships/notesSlide" Target="../notesSlides/notesSlide135.xml"/><Relationship Id="rId1" Type="http://schemas.openxmlformats.org/officeDocument/2006/relationships/slideLayout" Target="../slideLayouts/slideLayout2.xml"/><Relationship Id="rId6" Type="http://schemas.openxmlformats.org/officeDocument/2006/relationships/image" Target="../media/image393.svg"/><Relationship Id="rId11" Type="http://schemas.openxmlformats.org/officeDocument/2006/relationships/image" Target="../media/image398.svg"/><Relationship Id="rId5" Type="http://schemas.openxmlformats.org/officeDocument/2006/relationships/image" Target="../media/image392.svg"/><Relationship Id="rId10" Type="http://schemas.openxmlformats.org/officeDocument/2006/relationships/image" Target="../media/image397.svg"/><Relationship Id="rId4" Type="http://schemas.openxmlformats.org/officeDocument/2006/relationships/image" Target="../media/image391.svg"/><Relationship Id="rId9" Type="http://schemas.openxmlformats.org/officeDocument/2006/relationships/image" Target="../media/image396.svg"/></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8" Type="http://schemas.openxmlformats.org/officeDocument/2006/relationships/image" Target="../media/image404.svg"/><Relationship Id="rId3" Type="http://schemas.openxmlformats.org/officeDocument/2006/relationships/image" Target="../media/image399.svg"/><Relationship Id="rId7" Type="http://schemas.openxmlformats.org/officeDocument/2006/relationships/image" Target="../media/image403.svg"/><Relationship Id="rId2" Type="http://schemas.openxmlformats.org/officeDocument/2006/relationships/notesSlide" Target="../notesSlides/notesSlide139.xml"/><Relationship Id="rId1" Type="http://schemas.openxmlformats.org/officeDocument/2006/relationships/slideLayout" Target="../slideLayouts/slideLayout2.xml"/><Relationship Id="rId6" Type="http://schemas.openxmlformats.org/officeDocument/2006/relationships/image" Target="../media/image402.svg"/><Relationship Id="rId5" Type="http://schemas.openxmlformats.org/officeDocument/2006/relationships/image" Target="../media/image401.svg"/><Relationship Id="rId10" Type="http://schemas.openxmlformats.org/officeDocument/2006/relationships/image" Target="../media/image406.svg"/><Relationship Id="rId4" Type="http://schemas.openxmlformats.org/officeDocument/2006/relationships/image" Target="../media/image400.svg"/><Relationship Id="rId9" Type="http://schemas.openxmlformats.org/officeDocument/2006/relationships/image" Target="../media/image405.svg"/></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40.xml"/><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8" Type="http://schemas.openxmlformats.org/officeDocument/2006/relationships/image" Target="../media/image412.svg"/><Relationship Id="rId3" Type="http://schemas.openxmlformats.org/officeDocument/2006/relationships/image" Target="../media/image407.svg"/><Relationship Id="rId7" Type="http://schemas.openxmlformats.org/officeDocument/2006/relationships/image" Target="../media/image411.svg"/><Relationship Id="rId2" Type="http://schemas.openxmlformats.org/officeDocument/2006/relationships/notesSlide" Target="../notesSlides/notesSlide141.xml"/><Relationship Id="rId1" Type="http://schemas.openxmlformats.org/officeDocument/2006/relationships/slideLayout" Target="../slideLayouts/slideLayout2.xml"/><Relationship Id="rId6" Type="http://schemas.openxmlformats.org/officeDocument/2006/relationships/image" Target="../media/image410.svg"/><Relationship Id="rId11" Type="http://schemas.openxmlformats.org/officeDocument/2006/relationships/image" Target="../media/image415.svg"/><Relationship Id="rId5" Type="http://schemas.openxmlformats.org/officeDocument/2006/relationships/image" Target="../media/image409.svg"/><Relationship Id="rId10" Type="http://schemas.openxmlformats.org/officeDocument/2006/relationships/image" Target="../media/image414.svg"/><Relationship Id="rId4" Type="http://schemas.openxmlformats.org/officeDocument/2006/relationships/image" Target="../media/image408.svg"/><Relationship Id="rId9" Type="http://schemas.openxmlformats.org/officeDocument/2006/relationships/image" Target="../media/image413.svg"/></Relationships>
</file>

<file path=ppt/slides/_rels/slide143.xml.rels><?xml version="1.0" encoding="UTF-8" standalone="yes"?>
<Relationships xmlns="http://schemas.openxmlformats.org/package/2006/relationships"><Relationship Id="rId8" Type="http://schemas.openxmlformats.org/officeDocument/2006/relationships/image" Target="../media/image420.svg"/><Relationship Id="rId3" Type="http://schemas.openxmlformats.org/officeDocument/2006/relationships/image" Target="../media/image2.png"/><Relationship Id="rId7" Type="http://schemas.openxmlformats.org/officeDocument/2006/relationships/image" Target="../media/image419.svg"/><Relationship Id="rId2" Type="http://schemas.openxmlformats.org/officeDocument/2006/relationships/notesSlide" Target="../notesSlides/notesSlide142.xml"/><Relationship Id="rId1" Type="http://schemas.openxmlformats.org/officeDocument/2006/relationships/slideLayout" Target="../slideLayouts/slideLayout2.xml"/><Relationship Id="rId6" Type="http://schemas.openxmlformats.org/officeDocument/2006/relationships/image" Target="../media/image418.svg"/><Relationship Id="rId11" Type="http://schemas.openxmlformats.org/officeDocument/2006/relationships/image" Target="../media/image423.svg"/><Relationship Id="rId5" Type="http://schemas.openxmlformats.org/officeDocument/2006/relationships/image" Target="../media/image417.svg"/><Relationship Id="rId10" Type="http://schemas.openxmlformats.org/officeDocument/2006/relationships/image" Target="../media/image422.svg"/><Relationship Id="rId4" Type="http://schemas.openxmlformats.org/officeDocument/2006/relationships/image" Target="../media/image416.png"/><Relationship Id="rId9" Type="http://schemas.openxmlformats.org/officeDocument/2006/relationships/image" Target="../media/image421.svg"/></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3" Type="http://schemas.openxmlformats.org/officeDocument/2006/relationships/image" Target="../media/image424.svg"/><Relationship Id="rId7" Type="http://schemas.openxmlformats.org/officeDocument/2006/relationships/image" Target="../media/image427.svg"/><Relationship Id="rId2" Type="http://schemas.openxmlformats.org/officeDocument/2006/relationships/notesSlide" Target="../notesSlides/notesSlide144.xml"/><Relationship Id="rId1" Type="http://schemas.openxmlformats.org/officeDocument/2006/relationships/slideLayout" Target="../slideLayouts/slideLayout2.xml"/><Relationship Id="rId6" Type="http://schemas.openxmlformats.org/officeDocument/2006/relationships/image" Target="../media/image382.svg"/><Relationship Id="rId5" Type="http://schemas.openxmlformats.org/officeDocument/2006/relationships/image" Target="../media/image426.svg"/><Relationship Id="rId4" Type="http://schemas.openxmlformats.org/officeDocument/2006/relationships/image" Target="../media/image425.svg"/></Relationships>
</file>

<file path=ppt/slides/_rels/slide146.xml.rels><?xml version="1.0" encoding="UTF-8" standalone="yes"?>
<Relationships xmlns="http://schemas.openxmlformats.org/package/2006/relationships"><Relationship Id="rId3" Type="http://schemas.openxmlformats.org/officeDocument/2006/relationships/image" Target="../media/image218.svg"/><Relationship Id="rId2" Type="http://schemas.openxmlformats.org/officeDocument/2006/relationships/notesSlide" Target="../notesSlides/notesSlide145.xml"/><Relationship Id="rId1" Type="http://schemas.openxmlformats.org/officeDocument/2006/relationships/slideLayout" Target="../slideLayouts/slideLayout2.xml"/><Relationship Id="rId6" Type="http://schemas.openxmlformats.org/officeDocument/2006/relationships/image" Target="../media/image430.svg"/><Relationship Id="rId5" Type="http://schemas.openxmlformats.org/officeDocument/2006/relationships/image" Target="../media/image429.svg"/><Relationship Id="rId4" Type="http://schemas.openxmlformats.org/officeDocument/2006/relationships/image" Target="../media/image428.svg"/></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146.xml"/><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47.xml"/><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3" Type="http://schemas.openxmlformats.org/officeDocument/2006/relationships/image" Target="../media/image431.svg"/><Relationship Id="rId7" Type="http://schemas.openxmlformats.org/officeDocument/2006/relationships/image" Target="../media/image435.svg"/><Relationship Id="rId2" Type="http://schemas.openxmlformats.org/officeDocument/2006/relationships/notesSlide" Target="../notesSlides/notesSlide148.xml"/><Relationship Id="rId1" Type="http://schemas.openxmlformats.org/officeDocument/2006/relationships/slideLayout" Target="../slideLayouts/slideLayout2.xml"/><Relationship Id="rId6" Type="http://schemas.openxmlformats.org/officeDocument/2006/relationships/image" Target="../media/image434.svg"/><Relationship Id="rId5" Type="http://schemas.openxmlformats.org/officeDocument/2006/relationships/image" Target="../media/image433.svg"/><Relationship Id="rId4" Type="http://schemas.openxmlformats.org/officeDocument/2006/relationships/image" Target="../media/image432.svg"/></Relationships>
</file>

<file path=ppt/slides/_rels/slide150.xml.rels><?xml version="1.0" encoding="UTF-8" standalone="yes"?>
<Relationships xmlns="http://schemas.openxmlformats.org/package/2006/relationships"><Relationship Id="rId8" Type="http://schemas.openxmlformats.org/officeDocument/2006/relationships/image" Target="../media/image441.svg"/><Relationship Id="rId3" Type="http://schemas.openxmlformats.org/officeDocument/2006/relationships/image" Target="../media/image436.svg"/><Relationship Id="rId7" Type="http://schemas.openxmlformats.org/officeDocument/2006/relationships/image" Target="../media/image440.svg"/><Relationship Id="rId2" Type="http://schemas.openxmlformats.org/officeDocument/2006/relationships/notesSlide" Target="../notesSlides/notesSlide149.xml"/><Relationship Id="rId1" Type="http://schemas.openxmlformats.org/officeDocument/2006/relationships/slideLayout" Target="../slideLayouts/slideLayout2.xml"/><Relationship Id="rId6" Type="http://schemas.openxmlformats.org/officeDocument/2006/relationships/image" Target="../media/image439.svg"/><Relationship Id="rId5" Type="http://schemas.openxmlformats.org/officeDocument/2006/relationships/image" Target="../media/image438.svg"/><Relationship Id="rId4" Type="http://schemas.openxmlformats.org/officeDocument/2006/relationships/image" Target="../media/image437.svg"/><Relationship Id="rId9" Type="http://schemas.openxmlformats.org/officeDocument/2006/relationships/image" Target="../media/image442.svg"/></Relationships>
</file>

<file path=ppt/slides/_rels/slide151.xml.rels><?xml version="1.0" encoding="UTF-8" standalone="yes"?>
<Relationships xmlns="http://schemas.openxmlformats.org/package/2006/relationships"><Relationship Id="rId2" Type="http://schemas.openxmlformats.org/officeDocument/2006/relationships/notesSlide" Target="../notesSlides/notesSlide150.xml"/><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2" Type="http://schemas.openxmlformats.org/officeDocument/2006/relationships/notesSlide" Target="../notesSlides/notesSlide151.xml"/><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8" Type="http://schemas.openxmlformats.org/officeDocument/2006/relationships/image" Target="../media/image448.svg"/><Relationship Id="rId3" Type="http://schemas.openxmlformats.org/officeDocument/2006/relationships/image" Target="../media/image443.svg"/><Relationship Id="rId7" Type="http://schemas.openxmlformats.org/officeDocument/2006/relationships/image" Target="../media/image447.svg"/><Relationship Id="rId2" Type="http://schemas.openxmlformats.org/officeDocument/2006/relationships/notesSlide" Target="../notesSlides/notesSlide152.xml"/><Relationship Id="rId1" Type="http://schemas.openxmlformats.org/officeDocument/2006/relationships/slideLayout" Target="../slideLayouts/slideLayout2.xml"/><Relationship Id="rId6" Type="http://schemas.openxmlformats.org/officeDocument/2006/relationships/image" Target="../media/image446.svg"/><Relationship Id="rId5" Type="http://schemas.openxmlformats.org/officeDocument/2006/relationships/image" Target="../media/image445.svg"/><Relationship Id="rId4" Type="http://schemas.openxmlformats.org/officeDocument/2006/relationships/image" Target="../media/image444.svg"/><Relationship Id="rId9" Type="http://schemas.openxmlformats.org/officeDocument/2006/relationships/image" Target="../media/image449.svg"/></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153.xml"/><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8" Type="http://schemas.openxmlformats.org/officeDocument/2006/relationships/image" Target="../media/image453.svg"/><Relationship Id="rId3" Type="http://schemas.openxmlformats.org/officeDocument/2006/relationships/image" Target="../media/image2.png"/><Relationship Id="rId7" Type="http://schemas.openxmlformats.org/officeDocument/2006/relationships/image" Target="../media/image452.svg"/><Relationship Id="rId2" Type="http://schemas.openxmlformats.org/officeDocument/2006/relationships/notesSlide" Target="../notesSlides/notesSlide154.xml"/><Relationship Id="rId1" Type="http://schemas.openxmlformats.org/officeDocument/2006/relationships/slideLayout" Target="../slideLayouts/slideLayout2.xml"/><Relationship Id="rId6" Type="http://schemas.openxmlformats.org/officeDocument/2006/relationships/image" Target="../media/image451.svg"/><Relationship Id="rId5" Type="http://schemas.openxmlformats.org/officeDocument/2006/relationships/image" Target="../media/image236.svg"/><Relationship Id="rId10" Type="http://schemas.openxmlformats.org/officeDocument/2006/relationships/image" Target="../media/image454.svg"/><Relationship Id="rId4" Type="http://schemas.openxmlformats.org/officeDocument/2006/relationships/image" Target="../media/image450.png"/><Relationship Id="rId9" Type="http://schemas.openxmlformats.org/officeDocument/2006/relationships/image" Target="../media/image38.svg"/></Relationships>
</file>

<file path=ppt/slides/_rels/slide156.xml.rels><?xml version="1.0" encoding="UTF-8" standalone="yes"?>
<Relationships xmlns="http://schemas.openxmlformats.org/package/2006/relationships"><Relationship Id="rId8" Type="http://schemas.openxmlformats.org/officeDocument/2006/relationships/image" Target="../media/image459.svg"/><Relationship Id="rId3" Type="http://schemas.openxmlformats.org/officeDocument/2006/relationships/image" Target="../media/image169.svg"/><Relationship Id="rId7" Type="http://schemas.openxmlformats.org/officeDocument/2006/relationships/image" Target="../media/image458.svg"/><Relationship Id="rId2" Type="http://schemas.openxmlformats.org/officeDocument/2006/relationships/notesSlide" Target="../notesSlides/notesSlide155.xml"/><Relationship Id="rId1" Type="http://schemas.openxmlformats.org/officeDocument/2006/relationships/slideLayout" Target="../slideLayouts/slideLayout2.xml"/><Relationship Id="rId6" Type="http://schemas.openxmlformats.org/officeDocument/2006/relationships/image" Target="../media/image457.svg"/><Relationship Id="rId5" Type="http://schemas.openxmlformats.org/officeDocument/2006/relationships/image" Target="../media/image456.svg"/><Relationship Id="rId4" Type="http://schemas.openxmlformats.org/officeDocument/2006/relationships/image" Target="../media/image455.svg"/><Relationship Id="rId9" Type="http://schemas.openxmlformats.org/officeDocument/2006/relationships/image" Target="../media/image460.svg"/></Relationships>
</file>

<file path=ppt/slides/_rels/slide157.xml.rels><?xml version="1.0" encoding="UTF-8" standalone="yes"?>
<Relationships xmlns="http://schemas.openxmlformats.org/package/2006/relationships"><Relationship Id="rId3" Type="http://schemas.openxmlformats.org/officeDocument/2006/relationships/image" Target="../media/image461.svg"/><Relationship Id="rId2" Type="http://schemas.openxmlformats.org/officeDocument/2006/relationships/notesSlide" Target="../notesSlides/notesSlide156.xml"/><Relationship Id="rId1" Type="http://schemas.openxmlformats.org/officeDocument/2006/relationships/slideLayout" Target="../slideLayouts/slideLayout2.xml"/><Relationship Id="rId6" Type="http://schemas.openxmlformats.org/officeDocument/2006/relationships/image" Target="../media/image464.svg"/><Relationship Id="rId5" Type="http://schemas.openxmlformats.org/officeDocument/2006/relationships/image" Target="../media/image463.svg"/><Relationship Id="rId4" Type="http://schemas.openxmlformats.org/officeDocument/2006/relationships/image" Target="../media/image462.svg"/></Relationships>
</file>

<file path=ppt/slides/_rels/slide158.xml.rels><?xml version="1.0" encoding="UTF-8" standalone="yes"?>
<Relationships xmlns="http://schemas.openxmlformats.org/package/2006/relationships"><Relationship Id="rId2" Type="http://schemas.openxmlformats.org/officeDocument/2006/relationships/notesSlide" Target="../notesSlides/notesSlide157.xml"/><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2" Type="http://schemas.openxmlformats.org/officeDocument/2006/relationships/notesSlide" Target="../notesSlides/notesSlide158.xml"/><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3" Type="http://schemas.openxmlformats.org/officeDocument/2006/relationships/image" Target="../media/image465.svg"/><Relationship Id="rId2" Type="http://schemas.openxmlformats.org/officeDocument/2006/relationships/notesSlide" Target="../notesSlides/notesSlide159.xml"/><Relationship Id="rId1" Type="http://schemas.openxmlformats.org/officeDocument/2006/relationships/slideLayout" Target="../slideLayouts/slideLayout2.xml"/><Relationship Id="rId4" Type="http://schemas.openxmlformats.org/officeDocument/2006/relationships/image" Target="../media/image466.svg"/></Relationships>
</file>

<file path=ppt/slides/_rels/slide161.xml.rels><?xml version="1.0" encoding="UTF-8" standalone="yes"?>
<Relationships xmlns="http://schemas.openxmlformats.org/package/2006/relationships"><Relationship Id="rId8" Type="http://schemas.openxmlformats.org/officeDocument/2006/relationships/image" Target="../media/image471.svg"/><Relationship Id="rId3" Type="http://schemas.openxmlformats.org/officeDocument/2006/relationships/image" Target="../media/image353.svg"/><Relationship Id="rId7" Type="http://schemas.openxmlformats.org/officeDocument/2006/relationships/image" Target="../media/image470.svg"/><Relationship Id="rId2" Type="http://schemas.openxmlformats.org/officeDocument/2006/relationships/notesSlide" Target="../notesSlides/notesSlide160.xml"/><Relationship Id="rId1" Type="http://schemas.openxmlformats.org/officeDocument/2006/relationships/slideLayout" Target="../slideLayouts/slideLayout2.xml"/><Relationship Id="rId6" Type="http://schemas.openxmlformats.org/officeDocument/2006/relationships/image" Target="../media/image469.svg"/><Relationship Id="rId5" Type="http://schemas.openxmlformats.org/officeDocument/2006/relationships/image" Target="../media/image468.svg"/><Relationship Id="rId4" Type="http://schemas.openxmlformats.org/officeDocument/2006/relationships/image" Target="../media/image467.svg"/></Relationships>
</file>

<file path=ppt/slides/_rels/slide162.xml.rels><?xml version="1.0" encoding="UTF-8" standalone="yes"?>
<Relationships xmlns="http://schemas.openxmlformats.org/package/2006/relationships"><Relationship Id="rId2" Type="http://schemas.openxmlformats.org/officeDocument/2006/relationships/notesSlide" Target="../notesSlides/notesSlide161.xml"/><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2" Type="http://schemas.openxmlformats.org/officeDocument/2006/relationships/notesSlide" Target="../notesSlides/notesSlide162.xml"/><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3.xml"/><Relationship Id="rId1" Type="http://schemas.openxmlformats.org/officeDocument/2006/relationships/slideLayout" Target="../slideLayouts/slideLayout2.xml"/><Relationship Id="rId4" Type="http://schemas.openxmlformats.org/officeDocument/2006/relationships/image" Target="../media/image472.png"/></Relationships>
</file>

<file path=ppt/slides/_rels/slide165.xml.rels><?xml version="1.0" encoding="UTF-8" standalone="yes"?>
<Relationships xmlns="http://schemas.openxmlformats.org/package/2006/relationships"><Relationship Id="rId2" Type="http://schemas.openxmlformats.org/officeDocument/2006/relationships/notesSlide" Target="../notesSlides/notesSlide164.xml"/><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5.xml"/><Relationship Id="rId1" Type="http://schemas.openxmlformats.org/officeDocument/2006/relationships/slideLayout" Target="../slideLayouts/slideLayout2.xml"/><Relationship Id="rId4" Type="http://schemas.openxmlformats.org/officeDocument/2006/relationships/image" Target="../media/image473.png"/></Relationships>
</file>

<file path=ppt/slides/_rels/slide167.xml.rels><?xml version="1.0" encoding="UTF-8" standalone="yes"?>
<Relationships xmlns="http://schemas.openxmlformats.org/package/2006/relationships"><Relationship Id="rId3" Type="http://schemas.openxmlformats.org/officeDocument/2006/relationships/image" Target="../media/image474.svg"/><Relationship Id="rId2" Type="http://schemas.openxmlformats.org/officeDocument/2006/relationships/notesSlide" Target="../notesSlides/notesSlide166.xml"/><Relationship Id="rId1" Type="http://schemas.openxmlformats.org/officeDocument/2006/relationships/slideLayout" Target="../slideLayouts/slideLayout2.xml"/><Relationship Id="rId6" Type="http://schemas.openxmlformats.org/officeDocument/2006/relationships/image" Target="../media/image477.svg"/><Relationship Id="rId5" Type="http://schemas.openxmlformats.org/officeDocument/2006/relationships/image" Target="../media/image476.svg"/><Relationship Id="rId4" Type="http://schemas.openxmlformats.org/officeDocument/2006/relationships/image" Target="../media/image475.svg"/></Relationships>
</file>

<file path=ppt/slides/_rels/slide168.xml.rels><?xml version="1.0" encoding="UTF-8" standalone="yes"?>
<Relationships xmlns="http://schemas.openxmlformats.org/package/2006/relationships"><Relationship Id="rId2" Type="http://schemas.openxmlformats.org/officeDocument/2006/relationships/notesSlide" Target="../notesSlides/notesSlide167.xml"/><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3" Type="http://schemas.openxmlformats.org/officeDocument/2006/relationships/image" Target="../media/image478.svg"/><Relationship Id="rId2" Type="http://schemas.openxmlformats.org/officeDocument/2006/relationships/notesSlide" Target="../notesSlides/notesSlide168.xml"/><Relationship Id="rId1" Type="http://schemas.openxmlformats.org/officeDocument/2006/relationships/slideLayout" Target="../slideLayouts/slideLayout2.xml"/><Relationship Id="rId6" Type="http://schemas.openxmlformats.org/officeDocument/2006/relationships/image" Target="../media/image481.svg"/><Relationship Id="rId5" Type="http://schemas.openxmlformats.org/officeDocument/2006/relationships/image" Target="../media/image480.svg"/><Relationship Id="rId4" Type="http://schemas.openxmlformats.org/officeDocument/2006/relationships/image" Target="../media/image479.svg"/></Relationships>
</file>

<file path=ppt/slides/_rels/slide17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9.xml"/><Relationship Id="rId1" Type="http://schemas.openxmlformats.org/officeDocument/2006/relationships/slideLayout" Target="../slideLayouts/slideLayout2.xml"/><Relationship Id="rId4" Type="http://schemas.openxmlformats.org/officeDocument/2006/relationships/image" Target="../media/image482.png"/></Relationships>
</file>

<file path=ppt/slides/_rels/slide17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0.xml"/><Relationship Id="rId1" Type="http://schemas.openxmlformats.org/officeDocument/2006/relationships/slideLayout" Target="../slideLayouts/slideLayout2.xml"/><Relationship Id="rId4" Type="http://schemas.openxmlformats.org/officeDocument/2006/relationships/image" Target="../media/image483.png"/></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0" y="0"/>
            <a:ext cx="4800480" cy="6858000"/>
          </a:xfrm>
          <a:custGeom>
            <a:avLst/>
            <a:gdLst/>
            <a:ahLst/>
            <a:cxnLst/>
            <a:rect l="0" t="0" r="100000" b="100000"/>
            <a:pathLst>
              <a:path w="100000" h="100000">
                <a:moveTo>
                  <a:pt x="0" y="0"/>
                </a:moveTo>
                <a:lnTo>
                  <a:pt x="90530" y="100"/>
                </a:lnTo>
                <a:lnTo>
                  <a:pt x="93070" y="6350"/>
                </a:lnTo>
                <a:lnTo>
                  <a:pt x="94920" y="12210"/>
                </a:lnTo>
                <a:lnTo>
                  <a:pt x="96680" y="19820"/>
                </a:lnTo>
                <a:lnTo>
                  <a:pt x="97560" y="25880"/>
                </a:lnTo>
                <a:lnTo>
                  <a:pt x="97950" y="30960"/>
                </a:lnTo>
                <a:lnTo>
                  <a:pt x="97950" y="39060"/>
                </a:lnTo>
                <a:lnTo>
                  <a:pt x="97270" y="46480"/>
                </a:lnTo>
                <a:lnTo>
                  <a:pt x="96190" y="52640"/>
                </a:lnTo>
                <a:lnTo>
                  <a:pt x="94730" y="58500"/>
                </a:lnTo>
                <a:lnTo>
                  <a:pt x="92480" y="65230"/>
                </a:lnTo>
                <a:lnTo>
                  <a:pt x="89550" y="72070"/>
                </a:lnTo>
                <a:lnTo>
                  <a:pt x="86820" y="77340"/>
                </a:lnTo>
                <a:lnTo>
                  <a:pt x="83500" y="82810"/>
                </a:lnTo>
                <a:lnTo>
                  <a:pt x="79200" y="88870"/>
                </a:lnTo>
                <a:lnTo>
                  <a:pt x="75880" y="92770"/>
                </a:lnTo>
                <a:lnTo>
                  <a:pt x="75880" y="92970"/>
                </a:lnTo>
                <a:lnTo>
                  <a:pt x="74510" y="94340"/>
                </a:lnTo>
                <a:lnTo>
                  <a:pt x="74510" y="94530"/>
                </a:lnTo>
                <a:lnTo>
                  <a:pt x="69240" y="100000"/>
                </a:lnTo>
                <a:lnTo>
                  <a:pt x="0" y="100000"/>
                </a:lnTo>
                <a:close/>
              </a:path>
            </a:pathLst>
          </a:custGeom>
        </p:spPr>
      </p:pic>
      <p:pic>
        <p:nvPicPr>
          <p:cNvPr id="3" name="Image 1" descr="preencoded.png"/>
          <p:cNvPicPr>
            <a:picLocks noChangeAspect="1"/>
          </p:cNvPicPr>
          <p:nvPr/>
        </p:nvPicPr>
        <p:blipFill>
          <a:blip r:embed="rId4"/>
          <a:stretch>
            <a:fillRect/>
          </a:stretch>
        </p:blipFill>
        <p:spPr>
          <a:xfrm>
            <a:off x="263816" y="1841500"/>
            <a:ext cx="3174921" cy="3175000"/>
          </a:xfrm>
          <a:prstGeom prst="rect">
            <a:avLst/>
          </a:prstGeom>
        </p:spPr>
      </p:pic>
      <p:sp>
        <p:nvSpPr>
          <p:cNvPr id="4" name="Text 0"/>
          <p:cNvSpPr/>
          <p:nvPr/>
        </p:nvSpPr>
        <p:spPr>
          <a:xfrm>
            <a:off x="4594209" y="1737816"/>
            <a:ext cx="6965577" cy="451247"/>
          </a:xfrm>
          <a:prstGeom prst="rect">
            <a:avLst/>
          </a:prstGeom>
          <a:noFill/>
          <a:ln/>
        </p:spPr>
        <p:txBody>
          <a:bodyPr wrap="none" lIns="0" tIns="0" rIns="0" bIns="0" rtlCol="0" anchor="t"/>
          <a:lstStyle/>
          <a:p>
            <a:pPr marL="0" indent="0" algn="r" rtl="1">
              <a:lnSpc>
                <a:spcPct val="133000"/>
              </a:lnSpc>
              <a:buNone/>
            </a:pPr>
            <a:r>
              <a:rPr lang="ar-SA" altLang="en-US" sz="2200" dirty="0">
                <a:solidFill>
                  <a:srgbClr val="384653"/>
                </a:solidFill>
                <a:latin typeface="WinSoft Pro Medium" pitchFamily="34" charset="0"/>
                <a:ea typeface="WinSoft Pro Medium" pitchFamily="34" charset="-122"/>
                <a:cs typeface="WinSoft Pro Medium" pitchFamily="34" charset="-120"/>
              </a:rPr>
              <a:t>دليل المتدرّب — وحدة التعلّم</a:t>
            </a:r>
            <a:r>
              <a:rPr lang="en-US" altLang="en-US" sz="2200" dirty="0">
                <a:solidFill>
                  <a:srgbClr val="384653"/>
                </a:solidFill>
                <a:latin typeface="Myriad Headline" panose="020B0500000000000000" pitchFamily="34" charset="0"/>
                <a:ea typeface="WinSoft Pro Medium" pitchFamily="34" charset="-122"/>
                <a:cs typeface="WinSoft Pro Medium" pitchFamily="34" charset="-120"/>
              </a:rPr>
              <a:t> U.6.2 </a:t>
            </a:r>
            <a:endParaRPr lang="ar-SA" sz="2200" dirty="0"/>
          </a:p>
        </p:txBody>
      </p:sp>
      <p:sp>
        <p:nvSpPr>
          <p:cNvPr id="5" name="Text 1"/>
          <p:cNvSpPr/>
          <p:nvPr/>
        </p:nvSpPr>
        <p:spPr>
          <a:xfrm>
            <a:off x="5203794" y="2414687"/>
            <a:ext cx="6355993" cy="2227064"/>
          </a:xfrm>
          <a:prstGeom prst="rect">
            <a:avLst/>
          </a:prstGeom>
          <a:noFill/>
          <a:ln/>
        </p:spPr>
        <p:txBody>
          <a:bodyPr wrap="square" lIns="0" tIns="0" rIns="0" bIns="0" rtlCol="0" anchor="t">
            <a:normAutofit/>
          </a:bodyPr>
          <a:lstStyle/>
          <a:p>
            <a:pPr marL="0" indent="0" algn="ct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تيسير البرامج التعلّمية في التعليم والتدريب التقني والمهني</a:t>
            </a:r>
            <a:endParaRPr lang="ar-SA" sz="4650" dirty="0"/>
          </a:p>
        </p:txBody>
      </p:sp>
      <p:sp>
        <p:nvSpPr>
          <p:cNvPr id="6" name="Shape 2"/>
          <p:cNvSpPr/>
          <p:nvPr/>
        </p:nvSpPr>
        <p:spPr>
          <a:xfrm>
            <a:off x="9437551" y="4980285"/>
            <a:ext cx="2122236" cy="342999"/>
          </a:xfrm>
          <a:prstGeom prst="roundRect">
            <a:avLst>
              <a:gd name="adj" fmla="val 49999"/>
            </a:avLst>
          </a:prstGeom>
          <a:solidFill>
            <a:srgbClr val="D4E9F7"/>
          </a:solidFill>
          <a:ln/>
        </p:spPr>
      </p:sp>
      <p:sp>
        <p:nvSpPr>
          <p:cNvPr id="7" name="Text 3"/>
          <p:cNvSpPr/>
          <p:nvPr/>
        </p:nvSpPr>
        <p:spPr>
          <a:xfrm>
            <a:off x="8963297" y="5047952"/>
            <a:ext cx="2461159" cy="207665"/>
          </a:xfrm>
          <a:prstGeom prst="rect">
            <a:avLst/>
          </a:prstGeom>
          <a:noFill/>
          <a:ln/>
        </p:spPr>
        <p:txBody>
          <a:bodyPr wrap="none" lIns="0" tIns="0" rIns="0" bIns="0" rtlCol="0" anchor="t"/>
          <a:lstStyle/>
          <a:p>
            <a:pPr marL="0" indent="0" algn="r" rtl="1">
              <a:lnSpc>
                <a:spcPct val="96000"/>
              </a:lnSpc>
              <a:buNone/>
            </a:pPr>
            <a:r>
              <a:rPr lang="ar-SA" altLang="en-US" sz="1400" dirty="0">
                <a:solidFill>
                  <a:srgbClr val="384653"/>
                </a:solidFill>
                <a:latin typeface="WinSoft Pro Medium" pitchFamily="34" charset="0"/>
                <a:ea typeface="WinSoft Pro Medium" pitchFamily="34" charset="-122"/>
                <a:cs typeface="WinSoft Pro Medium" pitchFamily="34" charset="-120"/>
              </a:rPr>
              <a:t>المجمّع التدريبي: تقديم التدريب</a:t>
            </a:r>
            <a:endParaRPr lang="ar-SA"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1183370286"/>
              </p:ext>
            </p:extLst>
          </p:nvPr>
        </p:nvGraphicFramePr>
        <p:xfrm>
          <a:off x="448238" y="507280"/>
          <a:ext cx="11062445" cy="5843439"/>
        </p:xfrm>
        <a:graphic>
          <a:graphicData uri="http://schemas.openxmlformats.org/drawingml/2006/table">
            <a:tbl>
              <a:tblPr rtl="1" firstRow="1" firstCol="1" bandRow="1">
                <a:tableStyleId>{5C22544A-7EE6-4342-B048-85BDC9FD1C3A}</a:tableStyleId>
              </a:tblPr>
              <a:tblGrid>
                <a:gridCol w="505025">
                  <a:extLst>
                    <a:ext uri="{9D8B030D-6E8A-4147-A177-3AD203B41FA5}">
                      <a16:colId xmlns:a16="http://schemas.microsoft.com/office/drawing/2014/main" val="2970927982"/>
                    </a:ext>
                  </a:extLst>
                </a:gridCol>
                <a:gridCol w="3066222">
                  <a:extLst>
                    <a:ext uri="{9D8B030D-6E8A-4147-A177-3AD203B41FA5}">
                      <a16:colId xmlns:a16="http://schemas.microsoft.com/office/drawing/2014/main" val="3312452692"/>
                    </a:ext>
                  </a:extLst>
                </a:gridCol>
                <a:gridCol w="541097">
                  <a:extLst>
                    <a:ext uri="{9D8B030D-6E8A-4147-A177-3AD203B41FA5}">
                      <a16:colId xmlns:a16="http://schemas.microsoft.com/office/drawing/2014/main" val="3220817893"/>
                    </a:ext>
                  </a:extLst>
                </a:gridCol>
                <a:gridCol w="2945978">
                  <a:extLst>
                    <a:ext uri="{9D8B030D-6E8A-4147-A177-3AD203B41FA5}">
                      <a16:colId xmlns:a16="http://schemas.microsoft.com/office/drawing/2014/main" val="3836755164"/>
                    </a:ext>
                  </a:extLst>
                </a:gridCol>
                <a:gridCol w="613244">
                  <a:extLst>
                    <a:ext uri="{9D8B030D-6E8A-4147-A177-3AD203B41FA5}">
                      <a16:colId xmlns:a16="http://schemas.microsoft.com/office/drawing/2014/main" val="666617283"/>
                    </a:ext>
                  </a:extLst>
                </a:gridCol>
                <a:gridCol w="3390879">
                  <a:extLst>
                    <a:ext uri="{9D8B030D-6E8A-4147-A177-3AD203B41FA5}">
                      <a16:colId xmlns:a16="http://schemas.microsoft.com/office/drawing/2014/main" val="2669904432"/>
                    </a:ext>
                  </a:extLst>
                </a:gridCol>
              </a:tblGrid>
              <a:tr h="509834">
                <a:tc>
                  <a:txBody>
                    <a:bodyPr/>
                    <a:lstStyle/>
                    <a:p>
                      <a:pPr algn="ctr" rtl="1">
                        <a:lnSpc>
                          <a:spcPct val="100000"/>
                        </a:lnSpc>
                        <a:spcAft>
                          <a:spcPts val="1000"/>
                        </a:spcAft>
                      </a:pPr>
                      <a:r>
                        <a:rPr lang="ar-SA" sz="1600" kern="1200" dirty="0">
                          <a:solidFill>
                            <a:schemeClr val="bg1"/>
                          </a:solidFill>
                          <a:latin typeface="WinSoft Pro Medium" pitchFamily="34" charset="0"/>
                          <a:ea typeface="WinSoft Pro Medium" pitchFamily="34" charset="-122"/>
                          <a:cs typeface="WinSoft Pro Medium" pitchFamily="34" charset="-120"/>
                        </a:rPr>
                        <a:t>اليوم</a:t>
                      </a:r>
                      <a:endParaRPr lang="en-US" sz="1600" kern="1200" dirty="0">
                        <a:solidFill>
                          <a:schemeClr val="bg1"/>
                        </a:solidFill>
                        <a:latin typeface="WinSoft Pro Medium" pitchFamily="34" charset="0"/>
                        <a:ea typeface="WinSoft Pro Medium" pitchFamily="34" charset="-122"/>
                        <a:cs typeface="WinSoft Pro Medium" pitchFamily="34" charset="-120"/>
                      </a:endParaRPr>
                    </a:p>
                  </a:txBody>
                  <a:tcPr marL="22644" marR="22644" marT="22644" marB="226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00000"/>
                        </a:lnSpc>
                        <a:spcAft>
                          <a:spcPts val="1000"/>
                        </a:spcAft>
                      </a:pPr>
                      <a:r>
                        <a:rPr lang="ar-SA" sz="1600" kern="1200" dirty="0">
                          <a:solidFill>
                            <a:schemeClr val="bg1"/>
                          </a:solidFill>
                          <a:latin typeface="WinSoft Pro Medium" pitchFamily="34" charset="0"/>
                          <a:ea typeface="WinSoft Pro Medium" pitchFamily="34" charset="-122"/>
                          <a:cs typeface="WinSoft Pro Medium" pitchFamily="34" charset="-120"/>
                        </a:rPr>
                        <a:t>الجلسة 1</a:t>
                      </a:r>
                      <a:br>
                        <a:rPr lang="en-US" sz="1600" kern="1200" dirty="0">
                          <a:solidFill>
                            <a:schemeClr val="bg1"/>
                          </a:solidFill>
                          <a:latin typeface="WinSoft Pro Medium" pitchFamily="34" charset="0"/>
                          <a:ea typeface="WinSoft Pro Medium" pitchFamily="34" charset="-122"/>
                          <a:cs typeface="WinSoft Pro Medium" pitchFamily="34" charset="-120"/>
                        </a:rPr>
                      </a:br>
                      <a:r>
                        <a:rPr lang="en-US" sz="1600" kern="1200" dirty="0">
                          <a:solidFill>
                            <a:schemeClr val="bg1"/>
                          </a:solidFill>
                          <a:latin typeface="WinSoft Pro Medium" pitchFamily="34" charset="0"/>
                          <a:ea typeface="WinSoft Pro Medium" pitchFamily="34" charset="-122"/>
                          <a:cs typeface="WinSoft Pro Medium" pitchFamily="34" charset="-120"/>
                        </a:rPr>
                        <a:t> 8:30–10:00</a:t>
                      </a:r>
                    </a:p>
                  </a:txBody>
                  <a:tcPr marL="22644" marR="22644" marT="22644" marB="226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0">
                        <a:lnSpc>
                          <a:spcPct val="115000"/>
                        </a:lnSpc>
                        <a:spcAft>
                          <a:spcPts val="1000"/>
                        </a:spcAft>
                      </a:pPr>
                      <a:r>
                        <a:rPr lang="en-US" sz="1200" b="1" dirty="0">
                          <a:solidFill>
                            <a:schemeClr val="bg1"/>
                          </a:solidFill>
                          <a:effectLst/>
                          <a:latin typeface="Cambria" panose="02040503050406030204" pitchFamily="18" charset="0"/>
                          <a:ea typeface="MS Mincho"/>
                          <a:cs typeface="Arial" panose="020B0604020202020204" pitchFamily="34" charset="0"/>
                        </a:rPr>
                        <a:t>10:00–10:15</a:t>
                      </a:r>
                      <a:endParaRPr lang="en-US" sz="1050" dirty="0">
                        <a:solidFill>
                          <a:schemeClr val="bg1"/>
                        </a:solidFill>
                        <a:effectLst/>
                        <a:latin typeface="Cambria" panose="02040503050406030204" pitchFamily="18" charset="0"/>
                        <a:ea typeface="MS Mincho"/>
                        <a:cs typeface="Arial" panose="020B0604020202020204" pitchFamily="34" charset="0"/>
                      </a:endParaRPr>
                    </a:p>
                  </a:txBody>
                  <a:tcPr marL="38100" marR="381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00000"/>
                        </a:lnSpc>
                        <a:spcAft>
                          <a:spcPts val="1000"/>
                        </a:spcAft>
                      </a:pPr>
                      <a:r>
                        <a:rPr lang="ar-SA" sz="1600" kern="1200" dirty="0">
                          <a:solidFill>
                            <a:schemeClr val="bg1"/>
                          </a:solidFill>
                          <a:latin typeface="WinSoft Pro Medium" pitchFamily="34" charset="0"/>
                          <a:ea typeface="WinSoft Pro Medium" pitchFamily="34" charset="-122"/>
                          <a:cs typeface="WinSoft Pro Medium" pitchFamily="34" charset="-120"/>
                        </a:rPr>
                        <a:t>الجلسة 2</a:t>
                      </a:r>
                      <a:br>
                        <a:rPr lang="en-US" sz="1600" kern="1200" dirty="0">
                          <a:solidFill>
                            <a:schemeClr val="bg1"/>
                          </a:solidFill>
                          <a:latin typeface="WinSoft Pro Medium" pitchFamily="34" charset="0"/>
                          <a:ea typeface="WinSoft Pro Medium" pitchFamily="34" charset="-122"/>
                          <a:cs typeface="WinSoft Pro Medium" pitchFamily="34" charset="-120"/>
                        </a:rPr>
                      </a:br>
                      <a:r>
                        <a:rPr lang="en-US" sz="1600" kern="1200" dirty="0">
                          <a:solidFill>
                            <a:schemeClr val="bg1"/>
                          </a:solidFill>
                          <a:latin typeface="WinSoft Pro Medium" pitchFamily="34" charset="0"/>
                          <a:ea typeface="WinSoft Pro Medium" pitchFamily="34" charset="-122"/>
                          <a:cs typeface="WinSoft Pro Medium" pitchFamily="34" charset="-120"/>
                        </a:rPr>
                        <a:t> 10:15–11:45</a:t>
                      </a:r>
                    </a:p>
                  </a:txBody>
                  <a:tcPr marL="22644" marR="22644" marT="22644" marB="226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0">
                        <a:lnSpc>
                          <a:spcPct val="115000"/>
                        </a:lnSpc>
                        <a:spcAft>
                          <a:spcPts val="1000"/>
                        </a:spcAft>
                      </a:pPr>
                      <a:r>
                        <a:rPr lang="en-US" sz="1050" b="1" dirty="0">
                          <a:solidFill>
                            <a:schemeClr val="bg1"/>
                          </a:solidFill>
                          <a:effectLst/>
                          <a:latin typeface="Cambria" panose="02040503050406030204" pitchFamily="18" charset="0"/>
                          <a:ea typeface="MS Mincho"/>
                          <a:cs typeface="Arial" panose="020B0604020202020204" pitchFamily="34" charset="0"/>
                        </a:rPr>
                        <a:t> </a:t>
                      </a:r>
                      <a:r>
                        <a:rPr lang="en-US" sz="1200" b="1" dirty="0">
                          <a:solidFill>
                            <a:schemeClr val="bg1"/>
                          </a:solidFill>
                          <a:effectLst/>
                          <a:latin typeface="Cambria" panose="02040503050406030204" pitchFamily="18" charset="0"/>
                          <a:ea typeface="MS Mincho"/>
                          <a:cs typeface="Arial" panose="020B0604020202020204" pitchFamily="34" charset="0"/>
                        </a:rPr>
                        <a:t>11:45–12:00</a:t>
                      </a:r>
                      <a:endParaRPr lang="en-US" sz="1050" dirty="0">
                        <a:solidFill>
                          <a:schemeClr val="bg1"/>
                        </a:solidFill>
                        <a:effectLst/>
                        <a:latin typeface="Cambria" panose="02040503050406030204" pitchFamily="18" charset="0"/>
                        <a:ea typeface="MS Mincho"/>
                        <a:cs typeface="Arial" panose="020B0604020202020204" pitchFamily="34" charset="0"/>
                      </a:endParaRPr>
                    </a:p>
                  </a:txBody>
                  <a:tcPr marL="38100" marR="38100" marT="38100" marB="381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00000"/>
                        </a:lnSpc>
                        <a:spcAft>
                          <a:spcPts val="1000"/>
                        </a:spcAft>
                      </a:pPr>
                      <a:r>
                        <a:rPr lang="ar-SA" sz="1600" kern="1200" dirty="0">
                          <a:solidFill>
                            <a:schemeClr val="bg1"/>
                          </a:solidFill>
                          <a:latin typeface="WinSoft Pro Medium" pitchFamily="34" charset="0"/>
                          <a:ea typeface="WinSoft Pro Medium" pitchFamily="34" charset="-122"/>
                          <a:cs typeface="WinSoft Pro Medium" pitchFamily="34" charset="-120"/>
                        </a:rPr>
                        <a:t>الجلسة 3</a:t>
                      </a:r>
                      <a:br>
                        <a:rPr lang="en-US" sz="1600" kern="1200" dirty="0">
                          <a:solidFill>
                            <a:schemeClr val="bg1"/>
                          </a:solidFill>
                          <a:latin typeface="WinSoft Pro Medium" pitchFamily="34" charset="0"/>
                          <a:ea typeface="WinSoft Pro Medium" pitchFamily="34" charset="-122"/>
                          <a:cs typeface="WinSoft Pro Medium" pitchFamily="34" charset="-120"/>
                        </a:rPr>
                      </a:br>
                      <a:r>
                        <a:rPr lang="en-US" sz="1600" kern="1200" dirty="0">
                          <a:solidFill>
                            <a:schemeClr val="bg1"/>
                          </a:solidFill>
                          <a:latin typeface="WinSoft Pro Medium" pitchFamily="34" charset="0"/>
                          <a:ea typeface="WinSoft Pro Medium" pitchFamily="34" charset="-122"/>
                          <a:cs typeface="WinSoft Pro Medium" pitchFamily="34" charset="-120"/>
                        </a:rPr>
                        <a:t> 12:00–1:30</a:t>
                      </a:r>
                    </a:p>
                  </a:txBody>
                  <a:tcPr marL="22644" marR="22644" marT="22644" marB="226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693490769"/>
                  </a:ext>
                </a:extLst>
              </a:tr>
              <a:tr h="1409038">
                <a:tc>
                  <a:txBody>
                    <a:bodyPr/>
                    <a:lstStyle/>
                    <a:p>
                      <a:pPr algn="ctr" rtl="1">
                        <a:lnSpc>
                          <a:spcPct val="100000"/>
                        </a:lnSpc>
                        <a:spcAft>
                          <a:spcPts val="1000"/>
                        </a:spcAft>
                      </a:pPr>
                      <a:r>
                        <a:rPr lang="ar-SA" sz="1600" kern="1200" dirty="0">
                          <a:solidFill>
                            <a:schemeClr val="bg1"/>
                          </a:solidFill>
                          <a:latin typeface="WinSoft Pro Medium" pitchFamily="34" charset="0"/>
                          <a:ea typeface="WinSoft Pro Medium" pitchFamily="34" charset="-122"/>
                          <a:cs typeface="WinSoft Pro Medium" pitchFamily="34" charset="-120"/>
                        </a:rPr>
                        <a:t>اليوم 1</a:t>
                      </a:r>
                      <a:br>
                        <a:rPr lang="en-US" sz="1600" kern="1200" dirty="0">
                          <a:solidFill>
                            <a:schemeClr val="bg1"/>
                          </a:solidFill>
                          <a:latin typeface="WinSoft Pro Medium" pitchFamily="34" charset="0"/>
                          <a:ea typeface="WinSoft Pro Medium" pitchFamily="34" charset="-122"/>
                          <a:cs typeface="WinSoft Pro Medium" pitchFamily="34" charset="-120"/>
                        </a:rPr>
                      </a:br>
                      <a:r>
                        <a:rPr lang="en-US" sz="1600" kern="1200" dirty="0">
                          <a:solidFill>
                            <a:schemeClr val="bg1"/>
                          </a:solidFill>
                          <a:latin typeface="WinSoft Pro Medium" pitchFamily="34" charset="0"/>
                          <a:ea typeface="WinSoft Pro Medium" pitchFamily="34" charset="-122"/>
                          <a:cs typeface="WinSoft Pro Medium" pitchFamily="34" charset="-120"/>
                        </a:rPr>
                        <a:t> </a:t>
                      </a:r>
                    </a:p>
                  </a:txBody>
                  <a:tcPr marL="22644" marR="22644" marT="22644" marB="226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00000"/>
                        </a:lnSpc>
                        <a:spcAft>
                          <a:spcPts val="1000"/>
                        </a:spcAft>
                      </a:pPr>
                      <a:r>
                        <a:rPr lang="ar-SA" sz="1600" kern="1200" dirty="0">
                          <a:solidFill>
                            <a:srgbClr val="384653"/>
                          </a:solidFill>
                          <a:latin typeface="WinSoft Pro Medium" pitchFamily="34" charset="0"/>
                          <a:ea typeface="WinSoft Pro Medium" pitchFamily="34" charset="-122"/>
                          <a:cs typeface="WinSoft Pro Medium" pitchFamily="34" charset="-120"/>
                        </a:rPr>
                        <a:t>الافتتاح والتعارف</a:t>
                      </a:r>
                      <a:r>
                        <a:rPr lang="en-US" sz="1600" kern="1200" dirty="0">
                          <a:solidFill>
                            <a:srgbClr val="384653"/>
                          </a:solidFill>
                          <a:latin typeface="WinSoft Pro Medium" pitchFamily="34" charset="0"/>
                          <a:ea typeface="WinSoft Pro Medium" pitchFamily="34" charset="-122"/>
                          <a:cs typeface="WinSoft Pro Medium" pitchFamily="34" charset="-120"/>
                        </a:rPr>
                        <a:t> </a:t>
                      </a:r>
                      <a:r>
                        <a:rPr lang="ar-SA" sz="1600" kern="1200" dirty="0">
                          <a:solidFill>
                            <a:srgbClr val="384653"/>
                          </a:solidFill>
                          <a:latin typeface="WinSoft Pro Medium" pitchFamily="34" charset="0"/>
                          <a:ea typeface="WinSoft Pro Medium" pitchFamily="34" charset="-122"/>
                          <a:cs typeface="WinSoft Pro Medium" pitchFamily="34" charset="-120"/>
                        </a:rPr>
                        <a:t>تعريف بالبرنامج وأهداف الورشةاختبار قبلي</a:t>
                      </a:r>
                      <a:br>
                        <a:rPr lang="en-US" sz="1600" kern="1200" dirty="0">
                          <a:solidFill>
                            <a:srgbClr val="384653"/>
                          </a:solidFill>
                          <a:latin typeface="WinSoft Pro Medium" pitchFamily="34" charset="0"/>
                          <a:ea typeface="WinSoft Pro Medium" pitchFamily="34" charset="-122"/>
                          <a:cs typeface="WinSoft Pro Medium" pitchFamily="34" charset="-120"/>
                        </a:rPr>
                      </a:br>
                      <a:r>
                        <a:rPr lang="en-US" sz="1600" kern="1200" dirty="0">
                          <a:solidFill>
                            <a:srgbClr val="384653"/>
                          </a:solidFill>
                          <a:latin typeface="WinSoft Pro Medium" pitchFamily="34" charset="0"/>
                          <a:ea typeface="WinSoft Pro Medium" pitchFamily="34" charset="-122"/>
                          <a:cs typeface="WinSoft Pro Medium" pitchFamily="34" charset="-120"/>
                        </a:rPr>
                        <a:t> </a:t>
                      </a:r>
                      <a:r>
                        <a:rPr lang="ar-SA" sz="1600" kern="1200" dirty="0">
                          <a:solidFill>
                            <a:srgbClr val="384653"/>
                          </a:solidFill>
                          <a:latin typeface="WinSoft Pro Medium" pitchFamily="34" charset="0"/>
                          <a:ea typeface="WinSoft Pro Medium" pitchFamily="34" charset="-122"/>
                          <a:cs typeface="WinSoft Pro Medium" pitchFamily="34" charset="-120"/>
                        </a:rPr>
                        <a:t>تصميم مخطط أماكن التدريب والمشاغل ومحطات العمل وتحديدها</a:t>
                      </a:r>
                      <a:br>
                        <a:rPr lang="en-US" sz="1600" kern="1200" dirty="0">
                          <a:solidFill>
                            <a:srgbClr val="384653"/>
                          </a:solidFill>
                          <a:latin typeface="WinSoft Pro Medium" pitchFamily="34" charset="0"/>
                          <a:ea typeface="WinSoft Pro Medium" pitchFamily="34" charset="-122"/>
                          <a:cs typeface="WinSoft Pro Medium" pitchFamily="34" charset="-120"/>
                        </a:rPr>
                      </a:br>
                      <a:r>
                        <a:rPr lang="en-US" sz="1600" kern="1200" dirty="0">
                          <a:solidFill>
                            <a:srgbClr val="384653"/>
                          </a:solidFill>
                          <a:latin typeface="WinSoft Pro Medium" pitchFamily="34" charset="0"/>
                          <a:ea typeface="WinSoft Pro Medium" pitchFamily="34" charset="-122"/>
                          <a:cs typeface="WinSoft Pro Medium" pitchFamily="34" charset="-120"/>
                        </a:rPr>
                        <a:t> </a:t>
                      </a:r>
                      <a:r>
                        <a:rPr lang="ar-SA" sz="1600" kern="1200" dirty="0">
                          <a:solidFill>
                            <a:srgbClr val="384653"/>
                          </a:solidFill>
                          <a:latin typeface="WinSoft Pro Medium" pitchFamily="34" charset="0"/>
                          <a:ea typeface="WinSoft Pro Medium" pitchFamily="34" charset="-122"/>
                          <a:cs typeface="WinSoft Pro Medium" pitchFamily="34" charset="-120"/>
                        </a:rPr>
                        <a:t>النشاط 1.1 – قياس أبعاد قاعات التدريب والورش وحساب المساحات المتاحة</a:t>
                      </a:r>
                      <a:endParaRPr lang="en-US" sz="1600" kern="1200" dirty="0">
                        <a:solidFill>
                          <a:srgbClr val="384653"/>
                        </a:solidFill>
                        <a:latin typeface="WinSoft Pro Medium" pitchFamily="34" charset="0"/>
                        <a:ea typeface="WinSoft Pro Medium" pitchFamily="34" charset="-122"/>
                        <a:cs typeface="WinSoft Pro Medium" pitchFamily="34" charset="-120"/>
                      </a:endParaRPr>
                    </a:p>
                  </a:txBody>
                  <a:tcPr marL="22644" marR="22644" marT="22644" marB="226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rowSpan="4">
                  <a:txBody>
                    <a:bodyPr/>
                    <a:lstStyle/>
                    <a:p>
                      <a:pPr marL="0" marR="71755" indent="0" algn="ctr" defTabSz="914400" rtl="1" eaLnBrk="1" latinLnBrk="0" hangingPunct="1">
                        <a:lnSpc>
                          <a:spcPct val="130000"/>
                        </a:lnSpc>
                        <a:spcAft>
                          <a:spcPts val="0"/>
                        </a:spcAft>
                        <a:buNone/>
                      </a:pPr>
                      <a:r>
                        <a:rPr lang="ar-SA" sz="1600" kern="1200" dirty="0">
                          <a:solidFill>
                            <a:schemeClr val="bg1"/>
                          </a:solidFill>
                          <a:latin typeface="WinSoft Pro Medium" pitchFamily="34" charset="0"/>
                          <a:ea typeface="WinSoft Pro Medium" pitchFamily="34" charset="-122"/>
                          <a:cs typeface="WinSoft Pro Medium" pitchFamily="34" charset="-120"/>
                        </a:rPr>
                        <a:t>استراحة</a:t>
                      </a:r>
                      <a:endParaRPr lang="en-US" sz="1600" kern="1200" dirty="0">
                        <a:solidFill>
                          <a:schemeClr val="bg1"/>
                        </a:solidFill>
                        <a:latin typeface="WinSoft Pro Medium" pitchFamily="34" charset="0"/>
                        <a:ea typeface="WinSoft Pro Medium" pitchFamily="34" charset="-122"/>
                        <a:cs typeface="WinSoft Pro Medium" pitchFamily="34" charset="-120"/>
                      </a:endParaRPr>
                    </a:p>
                  </a:txBody>
                  <a:tcPr marL="53885" marR="53885" marT="53885" marB="53885"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00000"/>
                        </a:lnSpc>
                        <a:spcAft>
                          <a:spcPts val="1000"/>
                        </a:spcAft>
                      </a:pPr>
                      <a:r>
                        <a:rPr lang="ar-SA" sz="1600" kern="1200" dirty="0">
                          <a:solidFill>
                            <a:srgbClr val="384653"/>
                          </a:solidFill>
                          <a:latin typeface="WinSoft Pro Medium" pitchFamily="34" charset="0"/>
                          <a:ea typeface="WinSoft Pro Medium" pitchFamily="34" charset="-122"/>
                          <a:cs typeface="WinSoft Pro Medium" pitchFamily="34" charset="-120"/>
                        </a:rPr>
                        <a:t>المعيار</a:t>
                      </a:r>
                      <a:r>
                        <a:rPr lang="en-US" sz="1600" kern="1200" dirty="0">
                          <a:solidFill>
                            <a:srgbClr val="384653"/>
                          </a:solidFill>
                          <a:latin typeface="WinSoft Pro Medium" pitchFamily="34" charset="0"/>
                          <a:ea typeface="WinSoft Pro Medium" pitchFamily="34" charset="-122"/>
                          <a:cs typeface="WinSoft Pro Medium" pitchFamily="34" charset="-120"/>
                        </a:rPr>
                        <a:t> EN 13857</a:t>
                      </a:r>
                      <a:br>
                        <a:rPr lang="en-US" sz="1600" kern="1200" dirty="0">
                          <a:solidFill>
                            <a:srgbClr val="384653"/>
                          </a:solidFill>
                          <a:latin typeface="WinSoft Pro Medium" pitchFamily="34" charset="0"/>
                          <a:ea typeface="WinSoft Pro Medium" pitchFamily="34" charset="-122"/>
                          <a:cs typeface="WinSoft Pro Medium" pitchFamily="34" charset="-120"/>
                        </a:rPr>
                      </a:br>
                      <a:r>
                        <a:rPr lang="en-US" sz="1600" kern="1200" dirty="0">
                          <a:solidFill>
                            <a:srgbClr val="384653"/>
                          </a:solidFill>
                          <a:latin typeface="WinSoft Pro Medium" pitchFamily="34" charset="0"/>
                          <a:ea typeface="WinSoft Pro Medium" pitchFamily="34" charset="-122"/>
                          <a:cs typeface="WinSoft Pro Medium" pitchFamily="34" charset="-120"/>
                        </a:rPr>
                        <a:t> </a:t>
                      </a:r>
                      <a:r>
                        <a:rPr lang="ar-SA" sz="1600" kern="1200" dirty="0">
                          <a:solidFill>
                            <a:srgbClr val="384653"/>
                          </a:solidFill>
                          <a:latin typeface="WinSoft Pro Medium" pitchFamily="34" charset="0"/>
                          <a:ea typeface="WinSoft Pro Medium" pitchFamily="34" charset="-122"/>
                          <a:cs typeface="WinSoft Pro Medium" pitchFamily="34" charset="-120"/>
                        </a:rPr>
                        <a:t>النشاط 1.2 – استعمال المعيار</a:t>
                      </a:r>
                      <a:r>
                        <a:rPr lang="en-US" sz="1600" kern="1200" dirty="0">
                          <a:solidFill>
                            <a:srgbClr val="384653"/>
                          </a:solidFill>
                          <a:latin typeface="WinSoft Pro Medium" pitchFamily="34" charset="0"/>
                          <a:ea typeface="WinSoft Pro Medium" pitchFamily="34" charset="-122"/>
                          <a:cs typeface="WinSoft Pro Medium" pitchFamily="34" charset="-120"/>
                        </a:rPr>
                        <a:t> EN 13857</a:t>
                      </a:r>
                      <a:br>
                        <a:rPr lang="en-US" sz="1600" kern="1200" dirty="0">
                          <a:solidFill>
                            <a:srgbClr val="384653"/>
                          </a:solidFill>
                          <a:latin typeface="WinSoft Pro Medium" pitchFamily="34" charset="0"/>
                          <a:ea typeface="WinSoft Pro Medium" pitchFamily="34" charset="-122"/>
                          <a:cs typeface="WinSoft Pro Medium" pitchFamily="34" charset="-120"/>
                        </a:rPr>
                      </a:br>
                      <a:r>
                        <a:rPr lang="en-US" sz="1600" kern="1200" dirty="0">
                          <a:solidFill>
                            <a:srgbClr val="384653"/>
                          </a:solidFill>
                          <a:latin typeface="WinSoft Pro Medium" pitchFamily="34" charset="0"/>
                          <a:ea typeface="WinSoft Pro Medium" pitchFamily="34" charset="-122"/>
                          <a:cs typeface="WinSoft Pro Medium" pitchFamily="34" charset="-120"/>
                        </a:rPr>
                        <a:t> </a:t>
                      </a:r>
                      <a:r>
                        <a:rPr lang="ar-SA" sz="1600" kern="1200" dirty="0">
                          <a:solidFill>
                            <a:srgbClr val="384653"/>
                          </a:solidFill>
                          <a:latin typeface="WinSoft Pro Medium" pitchFamily="34" charset="0"/>
                          <a:ea typeface="WinSoft Pro Medium" pitchFamily="34" charset="-122"/>
                          <a:cs typeface="WinSoft Pro Medium" pitchFamily="34" charset="-120"/>
                        </a:rPr>
                        <a:t>تحليل وإعادة تصميم تخطيط الورش والقاعات التدريبية في التعليم والتدريب المهني والتقني</a:t>
                      </a:r>
                      <a:r>
                        <a:rPr lang="en-US" sz="1600" kern="1200" dirty="0">
                          <a:solidFill>
                            <a:srgbClr val="384653"/>
                          </a:solidFill>
                          <a:latin typeface="WinSoft Pro Medium" pitchFamily="34" charset="0"/>
                          <a:ea typeface="WinSoft Pro Medium" pitchFamily="34" charset="-122"/>
                          <a:cs typeface="WinSoft Pro Medium" pitchFamily="34" charset="-120"/>
                        </a:rPr>
                        <a:t> (TVET)</a:t>
                      </a:r>
                    </a:p>
                  </a:txBody>
                  <a:tcPr marL="22644" marR="22644" marT="22644" marB="226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rowSpan="4">
                  <a:txBody>
                    <a:bodyPr/>
                    <a:lstStyle/>
                    <a:p>
                      <a:pPr marL="0" marR="71755" indent="0" algn="ctr" defTabSz="914400" rtl="1" eaLnBrk="1" latinLnBrk="0" hangingPunct="1">
                        <a:lnSpc>
                          <a:spcPct val="130000"/>
                        </a:lnSpc>
                        <a:spcAft>
                          <a:spcPts val="0"/>
                        </a:spcAft>
                        <a:buNone/>
                      </a:pPr>
                      <a:r>
                        <a:rPr lang="ar-SA" sz="1600" kern="1200" dirty="0">
                          <a:solidFill>
                            <a:schemeClr val="bg1"/>
                          </a:solidFill>
                          <a:latin typeface="WinSoft Pro Medium" pitchFamily="34" charset="0"/>
                          <a:ea typeface="WinSoft Pro Medium" pitchFamily="34" charset="-122"/>
                          <a:cs typeface="WinSoft Pro Medium" pitchFamily="34" charset="-120"/>
                        </a:rPr>
                        <a:t>استراحة</a:t>
                      </a:r>
                      <a:endParaRPr lang="en-US" sz="1600" kern="1200" dirty="0">
                        <a:solidFill>
                          <a:schemeClr val="bg1"/>
                        </a:solidFill>
                        <a:latin typeface="WinSoft Pro Medium" pitchFamily="34" charset="0"/>
                        <a:ea typeface="WinSoft Pro Medium" pitchFamily="34" charset="-122"/>
                        <a:cs typeface="WinSoft Pro Medium" pitchFamily="34" charset="-120"/>
                      </a:endParaRPr>
                    </a:p>
                  </a:txBody>
                  <a:tcPr marL="53885" marR="53885" marT="53885" marB="53885"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00000"/>
                        </a:lnSpc>
                        <a:spcAft>
                          <a:spcPts val="1000"/>
                        </a:spcAft>
                      </a:pPr>
                      <a:r>
                        <a:rPr lang="ar-SA" sz="1600" kern="1200" dirty="0">
                          <a:solidFill>
                            <a:srgbClr val="384653"/>
                          </a:solidFill>
                          <a:latin typeface="WinSoft Pro Medium" pitchFamily="34" charset="0"/>
                          <a:ea typeface="WinSoft Pro Medium" pitchFamily="34" charset="-122"/>
                          <a:cs typeface="WinSoft Pro Medium" pitchFamily="34" charset="-120"/>
                        </a:rPr>
                        <a:t>النشاط 1.3 – تحليل وإعادة تصميم تخطيط الورش والقاعات التدريبية في التعليم والتدريب المهني والتقني</a:t>
                      </a:r>
                      <a:r>
                        <a:rPr lang="en-US" sz="1600" kern="1200" dirty="0">
                          <a:solidFill>
                            <a:srgbClr val="384653"/>
                          </a:solidFill>
                          <a:latin typeface="WinSoft Pro Medium" pitchFamily="34" charset="0"/>
                          <a:ea typeface="WinSoft Pro Medium" pitchFamily="34" charset="-122"/>
                          <a:cs typeface="WinSoft Pro Medium" pitchFamily="34" charset="-120"/>
                        </a:rPr>
                        <a:t> (TVET)</a:t>
                      </a:r>
                      <a:br>
                        <a:rPr lang="en-US" sz="1600" kern="1200" dirty="0">
                          <a:solidFill>
                            <a:srgbClr val="384653"/>
                          </a:solidFill>
                          <a:latin typeface="WinSoft Pro Medium" pitchFamily="34" charset="0"/>
                          <a:ea typeface="WinSoft Pro Medium" pitchFamily="34" charset="-122"/>
                          <a:cs typeface="WinSoft Pro Medium" pitchFamily="34" charset="-120"/>
                        </a:rPr>
                      </a:br>
                      <a:br>
                        <a:rPr lang="en-US" sz="1600" kern="1200" dirty="0">
                          <a:solidFill>
                            <a:srgbClr val="384653"/>
                          </a:solidFill>
                          <a:latin typeface="WinSoft Pro Medium" pitchFamily="34" charset="0"/>
                          <a:ea typeface="WinSoft Pro Medium" pitchFamily="34" charset="-122"/>
                          <a:cs typeface="WinSoft Pro Medium" pitchFamily="34" charset="-120"/>
                        </a:rPr>
                      </a:br>
                      <a:r>
                        <a:rPr lang="en-US" sz="1600" kern="1200" dirty="0">
                          <a:solidFill>
                            <a:srgbClr val="384653"/>
                          </a:solidFill>
                          <a:latin typeface="WinSoft Pro Medium" pitchFamily="34" charset="0"/>
                          <a:ea typeface="WinSoft Pro Medium" pitchFamily="34" charset="-122"/>
                          <a:cs typeface="WinSoft Pro Medium" pitchFamily="34" charset="-120"/>
                        </a:rPr>
                        <a:t> • </a:t>
                      </a:r>
                      <a:r>
                        <a:rPr lang="ar-SA" sz="1600" kern="1200" dirty="0">
                          <a:solidFill>
                            <a:srgbClr val="384653"/>
                          </a:solidFill>
                          <a:latin typeface="WinSoft Pro Medium" pitchFamily="34" charset="0"/>
                          <a:ea typeface="WinSoft Pro Medium" pitchFamily="34" charset="-122"/>
                          <a:cs typeface="WinSoft Pro Medium" pitchFamily="34" charset="-120"/>
                        </a:rPr>
                        <a:t>تطبيق جماعي</a:t>
                      </a:r>
                      <a:br>
                        <a:rPr lang="en-US" sz="1600" kern="1200" dirty="0">
                          <a:solidFill>
                            <a:srgbClr val="384653"/>
                          </a:solidFill>
                          <a:latin typeface="WinSoft Pro Medium" pitchFamily="34" charset="0"/>
                          <a:ea typeface="WinSoft Pro Medium" pitchFamily="34" charset="-122"/>
                          <a:cs typeface="WinSoft Pro Medium" pitchFamily="34" charset="-120"/>
                        </a:rPr>
                      </a:br>
                      <a:r>
                        <a:rPr lang="en-US" sz="1600" kern="1200" dirty="0">
                          <a:solidFill>
                            <a:srgbClr val="384653"/>
                          </a:solidFill>
                          <a:latin typeface="WinSoft Pro Medium" pitchFamily="34" charset="0"/>
                          <a:ea typeface="WinSoft Pro Medium" pitchFamily="34" charset="-122"/>
                          <a:cs typeface="WinSoft Pro Medium" pitchFamily="34" charset="-120"/>
                        </a:rPr>
                        <a:t> • </a:t>
                      </a:r>
                      <a:r>
                        <a:rPr lang="ar-SA" sz="1600" kern="1200" dirty="0">
                          <a:solidFill>
                            <a:srgbClr val="384653"/>
                          </a:solidFill>
                          <a:latin typeface="WinSoft Pro Medium" pitchFamily="34" charset="0"/>
                          <a:ea typeface="WinSoft Pro Medium" pitchFamily="34" charset="-122"/>
                          <a:cs typeface="WinSoft Pro Medium" pitchFamily="34" charset="-120"/>
                        </a:rPr>
                        <a:t>مناقشة ختامية</a:t>
                      </a:r>
                      <a:endParaRPr lang="en-US" sz="1600" kern="1200" dirty="0">
                        <a:solidFill>
                          <a:srgbClr val="384653"/>
                        </a:solidFill>
                        <a:latin typeface="WinSoft Pro Medium" pitchFamily="34" charset="0"/>
                        <a:ea typeface="WinSoft Pro Medium" pitchFamily="34" charset="-122"/>
                        <a:cs typeface="WinSoft Pro Medium" pitchFamily="34" charset="-120"/>
                      </a:endParaRPr>
                    </a:p>
                  </a:txBody>
                  <a:tcPr marL="22644" marR="22644" marT="22644" marB="226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19221764"/>
                  </a:ext>
                </a:extLst>
              </a:tr>
              <a:tr h="1180487">
                <a:tc>
                  <a:txBody>
                    <a:bodyPr/>
                    <a:lstStyle/>
                    <a:p>
                      <a:pPr algn="ctr" rtl="1">
                        <a:lnSpc>
                          <a:spcPct val="100000"/>
                        </a:lnSpc>
                        <a:spcAft>
                          <a:spcPts val="1000"/>
                        </a:spcAft>
                      </a:pPr>
                      <a:r>
                        <a:rPr lang="ar-SA" sz="1600" kern="1200" dirty="0">
                          <a:solidFill>
                            <a:schemeClr val="bg1"/>
                          </a:solidFill>
                          <a:latin typeface="WinSoft Pro Medium" pitchFamily="34" charset="0"/>
                          <a:ea typeface="WinSoft Pro Medium" pitchFamily="34" charset="-122"/>
                          <a:cs typeface="WinSoft Pro Medium" pitchFamily="34" charset="-120"/>
                        </a:rPr>
                        <a:t>اليوم 2</a:t>
                      </a:r>
                      <a:br>
                        <a:rPr lang="en-US" sz="1600" kern="1200" dirty="0">
                          <a:solidFill>
                            <a:schemeClr val="bg1"/>
                          </a:solidFill>
                          <a:latin typeface="WinSoft Pro Medium" pitchFamily="34" charset="0"/>
                          <a:ea typeface="WinSoft Pro Medium" pitchFamily="34" charset="-122"/>
                          <a:cs typeface="WinSoft Pro Medium" pitchFamily="34" charset="-120"/>
                        </a:rPr>
                      </a:br>
                      <a:r>
                        <a:rPr lang="en-US" sz="1600" kern="1200" dirty="0">
                          <a:solidFill>
                            <a:schemeClr val="bg1"/>
                          </a:solidFill>
                          <a:latin typeface="WinSoft Pro Medium" pitchFamily="34" charset="0"/>
                          <a:ea typeface="WinSoft Pro Medium" pitchFamily="34" charset="-122"/>
                          <a:cs typeface="WinSoft Pro Medium" pitchFamily="34" charset="-120"/>
                        </a:rPr>
                        <a:t> </a:t>
                      </a:r>
                    </a:p>
                  </a:txBody>
                  <a:tcPr marL="22644" marR="22644" marT="22644" marB="226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00000"/>
                        </a:lnSpc>
                        <a:spcAft>
                          <a:spcPts val="1000"/>
                        </a:spcAft>
                      </a:pPr>
                      <a:r>
                        <a:rPr lang="ar-SA" sz="1600" kern="1200" dirty="0">
                          <a:solidFill>
                            <a:srgbClr val="384653"/>
                          </a:solidFill>
                          <a:latin typeface="WinSoft Pro Medium" pitchFamily="34" charset="0"/>
                          <a:ea typeface="WinSoft Pro Medium" pitchFamily="34" charset="-122"/>
                          <a:cs typeface="WinSoft Pro Medium" pitchFamily="34" charset="-120"/>
                        </a:rPr>
                        <a:t>مراجعة</a:t>
                      </a:r>
                      <a:br>
                        <a:rPr lang="en-US" sz="1600" kern="1200" dirty="0">
                          <a:solidFill>
                            <a:srgbClr val="384653"/>
                          </a:solidFill>
                          <a:latin typeface="WinSoft Pro Medium" pitchFamily="34" charset="0"/>
                          <a:ea typeface="WinSoft Pro Medium" pitchFamily="34" charset="-122"/>
                          <a:cs typeface="WinSoft Pro Medium" pitchFamily="34" charset="-120"/>
                        </a:rPr>
                      </a:br>
                      <a:r>
                        <a:rPr lang="en-US" sz="1600" kern="1200" dirty="0">
                          <a:solidFill>
                            <a:srgbClr val="384653"/>
                          </a:solidFill>
                          <a:latin typeface="WinSoft Pro Medium" pitchFamily="34" charset="0"/>
                          <a:ea typeface="WinSoft Pro Medium" pitchFamily="34" charset="-122"/>
                          <a:cs typeface="WinSoft Pro Medium" pitchFamily="34" charset="-120"/>
                        </a:rPr>
                        <a:t> </a:t>
                      </a:r>
                      <a:r>
                        <a:rPr lang="ar-SA" sz="1600" kern="1200" dirty="0">
                          <a:solidFill>
                            <a:srgbClr val="384653"/>
                          </a:solidFill>
                          <a:latin typeface="WinSoft Pro Medium" pitchFamily="34" charset="0"/>
                          <a:ea typeface="WinSoft Pro Medium" pitchFamily="34" charset="-122"/>
                          <a:cs typeface="WinSoft Pro Medium" pitchFamily="34" charset="-120"/>
                        </a:rPr>
                        <a:t>تحديد وتجهيز المعدات والتسهيلات اللازمة للتدريب</a:t>
                      </a:r>
                      <a:br>
                        <a:rPr lang="en-US" sz="1600" kern="1200" dirty="0">
                          <a:solidFill>
                            <a:srgbClr val="384653"/>
                          </a:solidFill>
                          <a:latin typeface="WinSoft Pro Medium" pitchFamily="34" charset="0"/>
                          <a:ea typeface="WinSoft Pro Medium" pitchFamily="34" charset="-122"/>
                          <a:cs typeface="WinSoft Pro Medium" pitchFamily="34" charset="-120"/>
                        </a:rPr>
                      </a:br>
                      <a:r>
                        <a:rPr lang="en-US" sz="1600" kern="1200" dirty="0">
                          <a:solidFill>
                            <a:srgbClr val="384653"/>
                          </a:solidFill>
                          <a:latin typeface="WinSoft Pro Medium" pitchFamily="34" charset="0"/>
                          <a:ea typeface="WinSoft Pro Medium" pitchFamily="34" charset="-122"/>
                          <a:cs typeface="WinSoft Pro Medium" pitchFamily="34" charset="-120"/>
                        </a:rPr>
                        <a:t> </a:t>
                      </a:r>
                      <a:r>
                        <a:rPr lang="ar-SA" sz="1600" kern="1200" dirty="0">
                          <a:solidFill>
                            <a:srgbClr val="384653"/>
                          </a:solidFill>
                          <a:latin typeface="WinSoft Pro Medium" pitchFamily="34" charset="0"/>
                          <a:ea typeface="WinSoft Pro Medium" pitchFamily="34" charset="-122"/>
                          <a:cs typeface="WinSoft Pro Medium" pitchFamily="34" charset="-120"/>
                        </a:rPr>
                        <a:t>النشاط 2.1 – تحليل المنهاج التدريبي وتحديد المعدات والتسهيلات اللازمة للتدريب</a:t>
                      </a:r>
                      <a:endParaRPr lang="en-US" sz="1600" kern="1200" dirty="0">
                        <a:solidFill>
                          <a:srgbClr val="384653"/>
                        </a:solidFill>
                        <a:latin typeface="WinSoft Pro Medium" pitchFamily="34" charset="0"/>
                        <a:ea typeface="WinSoft Pro Medium" pitchFamily="34" charset="-122"/>
                        <a:cs typeface="WinSoft Pro Medium" pitchFamily="34" charset="-120"/>
                      </a:endParaRPr>
                    </a:p>
                  </a:txBody>
                  <a:tcPr marL="22644" marR="22644" marT="22644" marB="226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pPr algn="ctr" rtl="1"/>
                      <a:endParaRPr lang="ar-JO"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00000"/>
                        </a:lnSpc>
                        <a:spcAft>
                          <a:spcPts val="1000"/>
                        </a:spcAft>
                      </a:pPr>
                      <a:r>
                        <a:rPr lang="ar-SA" sz="1600" kern="1200" dirty="0">
                          <a:solidFill>
                            <a:srgbClr val="384653"/>
                          </a:solidFill>
                          <a:latin typeface="WinSoft Pro Medium" pitchFamily="34" charset="0"/>
                          <a:ea typeface="WinSoft Pro Medium" pitchFamily="34" charset="-122"/>
                          <a:cs typeface="WinSoft Pro Medium" pitchFamily="34" charset="-120"/>
                        </a:rPr>
                        <a:t>النشاط 2.2 – تطوير قائمة لوازم للمعدات والأدوات والمواد الاستهلاكية اللازمة للتدريب</a:t>
                      </a:r>
                      <a:br>
                        <a:rPr lang="en-US" sz="1600" kern="1200" dirty="0">
                          <a:solidFill>
                            <a:srgbClr val="384653"/>
                          </a:solidFill>
                          <a:latin typeface="WinSoft Pro Medium" pitchFamily="34" charset="0"/>
                          <a:ea typeface="WinSoft Pro Medium" pitchFamily="34" charset="-122"/>
                          <a:cs typeface="WinSoft Pro Medium" pitchFamily="34" charset="-120"/>
                        </a:rPr>
                      </a:br>
                      <a:r>
                        <a:rPr lang="en-US" sz="1600" kern="1200" dirty="0">
                          <a:solidFill>
                            <a:srgbClr val="384653"/>
                          </a:solidFill>
                          <a:latin typeface="WinSoft Pro Medium" pitchFamily="34" charset="0"/>
                          <a:ea typeface="WinSoft Pro Medium" pitchFamily="34" charset="-122"/>
                          <a:cs typeface="WinSoft Pro Medium" pitchFamily="34" charset="-120"/>
                        </a:rPr>
                        <a:t> • </a:t>
                      </a:r>
                      <a:r>
                        <a:rPr lang="ar-SA" sz="1600" kern="1200" dirty="0">
                          <a:solidFill>
                            <a:srgbClr val="384653"/>
                          </a:solidFill>
                          <a:latin typeface="WinSoft Pro Medium" pitchFamily="34" charset="0"/>
                          <a:ea typeface="WinSoft Pro Medium" pitchFamily="34" charset="-122"/>
                          <a:cs typeface="WinSoft Pro Medium" pitchFamily="34" charset="-120"/>
                        </a:rPr>
                        <a:t>العمل على قائمة المعدات والأدوات والمواد الاستهلاكية</a:t>
                      </a:r>
                      <a:br>
                        <a:rPr lang="en-US" sz="1600" kern="1200" dirty="0">
                          <a:solidFill>
                            <a:srgbClr val="384653"/>
                          </a:solidFill>
                          <a:latin typeface="WinSoft Pro Medium" pitchFamily="34" charset="0"/>
                          <a:ea typeface="WinSoft Pro Medium" pitchFamily="34" charset="-122"/>
                          <a:cs typeface="WinSoft Pro Medium" pitchFamily="34" charset="-120"/>
                        </a:rPr>
                      </a:br>
                      <a:r>
                        <a:rPr lang="en-US" sz="1600" kern="1200" dirty="0">
                          <a:solidFill>
                            <a:srgbClr val="384653"/>
                          </a:solidFill>
                          <a:latin typeface="WinSoft Pro Medium" pitchFamily="34" charset="0"/>
                          <a:ea typeface="WinSoft Pro Medium" pitchFamily="34" charset="-122"/>
                          <a:cs typeface="WinSoft Pro Medium" pitchFamily="34" charset="-120"/>
                        </a:rPr>
                        <a:t> • </a:t>
                      </a:r>
                      <a:r>
                        <a:rPr lang="ar-SA" sz="1600" kern="1200" dirty="0">
                          <a:solidFill>
                            <a:srgbClr val="384653"/>
                          </a:solidFill>
                          <a:latin typeface="WinSoft Pro Medium" pitchFamily="34" charset="0"/>
                          <a:ea typeface="WinSoft Pro Medium" pitchFamily="34" charset="-122"/>
                          <a:cs typeface="WinSoft Pro Medium" pitchFamily="34" charset="-120"/>
                        </a:rPr>
                        <a:t>استكمال التمرين</a:t>
                      </a:r>
                      <a:endParaRPr lang="en-US" sz="1600" kern="1200" dirty="0">
                        <a:solidFill>
                          <a:srgbClr val="384653"/>
                        </a:solidFill>
                        <a:latin typeface="WinSoft Pro Medium" pitchFamily="34" charset="0"/>
                        <a:ea typeface="WinSoft Pro Medium" pitchFamily="34" charset="-122"/>
                        <a:cs typeface="WinSoft Pro Medium" pitchFamily="34" charset="-120"/>
                      </a:endParaRPr>
                    </a:p>
                  </a:txBody>
                  <a:tcPr marL="22644" marR="22644" marT="22644" marB="226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pPr algn="ctr" rtl="1"/>
                      <a:endParaRPr lang="ar-JO"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00000"/>
                        </a:lnSpc>
                        <a:spcAft>
                          <a:spcPts val="1000"/>
                        </a:spcAft>
                      </a:pPr>
                      <a:r>
                        <a:rPr lang="ar-SA" sz="1600" kern="1200" dirty="0">
                          <a:solidFill>
                            <a:srgbClr val="384653"/>
                          </a:solidFill>
                          <a:latin typeface="WinSoft Pro Medium" pitchFamily="34" charset="0"/>
                          <a:ea typeface="WinSoft Pro Medium" pitchFamily="34" charset="-122"/>
                          <a:cs typeface="WinSoft Pro Medium" pitchFamily="34" charset="-120"/>
                        </a:rPr>
                        <a:t>مناقشة الأنشطة</a:t>
                      </a:r>
                      <a:br>
                        <a:rPr lang="en-US" sz="1600" kern="1200" dirty="0">
                          <a:solidFill>
                            <a:srgbClr val="384653"/>
                          </a:solidFill>
                          <a:latin typeface="WinSoft Pro Medium" pitchFamily="34" charset="0"/>
                          <a:ea typeface="WinSoft Pro Medium" pitchFamily="34" charset="-122"/>
                          <a:cs typeface="WinSoft Pro Medium" pitchFamily="34" charset="-120"/>
                        </a:rPr>
                      </a:br>
                      <a:r>
                        <a:rPr lang="en-US" sz="1600" kern="1200" dirty="0">
                          <a:solidFill>
                            <a:srgbClr val="384653"/>
                          </a:solidFill>
                          <a:latin typeface="WinSoft Pro Medium" pitchFamily="34" charset="0"/>
                          <a:ea typeface="WinSoft Pro Medium" pitchFamily="34" charset="-122"/>
                          <a:cs typeface="WinSoft Pro Medium" pitchFamily="34" charset="-120"/>
                        </a:rPr>
                        <a:t> </a:t>
                      </a:r>
                      <a:r>
                        <a:rPr lang="ar-SA" sz="1600" kern="1200" dirty="0">
                          <a:solidFill>
                            <a:srgbClr val="384653"/>
                          </a:solidFill>
                          <a:latin typeface="WinSoft Pro Medium" pitchFamily="34" charset="0"/>
                          <a:ea typeface="WinSoft Pro Medium" pitchFamily="34" charset="-122"/>
                          <a:cs typeface="WinSoft Pro Medium" pitchFamily="34" charset="-120"/>
                        </a:rPr>
                        <a:t>حفظ سجلات التسجيل والدوام والقضايا الإدارية ذات العلاقة</a:t>
                      </a:r>
                      <a:br>
                        <a:rPr lang="en-US" sz="1600" kern="1200" dirty="0">
                          <a:solidFill>
                            <a:srgbClr val="384653"/>
                          </a:solidFill>
                          <a:latin typeface="WinSoft Pro Medium" pitchFamily="34" charset="0"/>
                          <a:ea typeface="WinSoft Pro Medium" pitchFamily="34" charset="-122"/>
                          <a:cs typeface="WinSoft Pro Medium" pitchFamily="34" charset="-120"/>
                        </a:rPr>
                      </a:br>
                      <a:r>
                        <a:rPr lang="en-US" sz="1600" kern="1200" dirty="0">
                          <a:solidFill>
                            <a:srgbClr val="384653"/>
                          </a:solidFill>
                          <a:latin typeface="WinSoft Pro Medium" pitchFamily="34" charset="0"/>
                          <a:ea typeface="WinSoft Pro Medium" pitchFamily="34" charset="-122"/>
                          <a:cs typeface="WinSoft Pro Medium" pitchFamily="34" charset="-120"/>
                        </a:rPr>
                        <a:t> </a:t>
                      </a:r>
                      <a:r>
                        <a:rPr lang="ar-SA" sz="1600" kern="1200" dirty="0">
                          <a:solidFill>
                            <a:srgbClr val="384653"/>
                          </a:solidFill>
                          <a:latin typeface="WinSoft Pro Medium" pitchFamily="34" charset="0"/>
                          <a:ea typeface="WinSoft Pro Medium" pitchFamily="34" charset="-122"/>
                          <a:cs typeface="WinSoft Pro Medium" pitchFamily="34" charset="-120"/>
                        </a:rPr>
                        <a:t>استبيان</a:t>
                      </a:r>
                      <a:endParaRPr lang="en-US" sz="1600" kern="1200" dirty="0">
                        <a:solidFill>
                          <a:srgbClr val="384653"/>
                        </a:solidFill>
                        <a:latin typeface="WinSoft Pro Medium" pitchFamily="34" charset="0"/>
                        <a:ea typeface="WinSoft Pro Medium" pitchFamily="34" charset="-122"/>
                        <a:cs typeface="WinSoft Pro Medium" pitchFamily="34" charset="-120"/>
                      </a:endParaRPr>
                    </a:p>
                  </a:txBody>
                  <a:tcPr marL="22644" marR="22644" marT="22644" marB="226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77926074"/>
                  </a:ext>
                </a:extLst>
              </a:tr>
              <a:tr h="1180487">
                <a:tc>
                  <a:txBody>
                    <a:bodyPr/>
                    <a:lstStyle/>
                    <a:p>
                      <a:pPr algn="ctr" rtl="1">
                        <a:lnSpc>
                          <a:spcPct val="100000"/>
                        </a:lnSpc>
                        <a:spcAft>
                          <a:spcPts val="1000"/>
                        </a:spcAft>
                      </a:pPr>
                      <a:r>
                        <a:rPr lang="ar-SA" sz="1600" kern="1200" dirty="0">
                          <a:solidFill>
                            <a:schemeClr val="bg1"/>
                          </a:solidFill>
                          <a:latin typeface="WinSoft Pro Medium" pitchFamily="34" charset="0"/>
                          <a:ea typeface="WinSoft Pro Medium" pitchFamily="34" charset="-122"/>
                          <a:cs typeface="WinSoft Pro Medium" pitchFamily="34" charset="-120"/>
                        </a:rPr>
                        <a:t>اليوم 3</a:t>
                      </a:r>
                      <a:br>
                        <a:rPr lang="en-US" sz="1600" kern="1200" dirty="0">
                          <a:solidFill>
                            <a:schemeClr val="bg1"/>
                          </a:solidFill>
                          <a:latin typeface="WinSoft Pro Medium" pitchFamily="34" charset="0"/>
                          <a:ea typeface="WinSoft Pro Medium" pitchFamily="34" charset="-122"/>
                          <a:cs typeface="WinSoft Pro Medium" pitchFamily="34" charset="-120"/>
                        </a:rPr>
                      </a:br>
                      <a:r>
                        <a:rPr lang="en-US" sz="1600" kern="1200" dirty="0">
                          <a:solidFill>
                            <a:schemeClr val="bg1"/>
                          </a:solidFill>
                          <a:latin typeface="WinSoft Pro Medium" pitchFamily="34" charset="0"/>
                          <a:ea typeface="WinSoft Pro Medium" pitchFamily="34" charset="-122"/>
                          <a:cs typeface="WinSoft Pro Medium" pitchFamily="34" charset="-120"/>
                        </a:rPr>
                        <a:t> </a:t>
                      </a:r>
                    </a:p>
                  </a:txBody>
                  <a:tcPr marL="22644" marR="22644" marT="22644" marB="226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00000"/>
                        </a:lnSpc>
                        <a:spcAft>
                          <a:spcPts val="1000"/>
                        </a:spcAft>
                      </a:pPr>
                      <a:r>
                        <a:rPr lang="ar-SA" sz="1600" kern="1200" dirty="0">
                          <a:solidFill>
                            <a:srgbClr val="384653"/>
                          </a:solidFill>
                          <a:latin typeface="WinSoft Pro Medium" pitchFamily="34" charset="0"/>
                          <a:ea typeface="WinSoft Pro Medium" pitchFamily="34" charset="-122"/>
                          <a:cs typeface="WinSoft Pro Medium" pitchFamily="34" charset="-120"/>
                        </a:rPr>
                        <a:t>مراجعة</a:t>
                      </a:r>
                      <a:br>
                        <a:rPr lang="en-US" sz="1600" kern="1200" dirty="0">
                          <a:solidFill>
                            <a:srgbClr val="384653"/>
                          </a:solidFill>
                          <a:latin typeface="WinSoft Pro Medium" pitchFamily="34" charset="0"/>
                          <a:ea typeface="WinSoft Pro Medium" pitchFamily="34" charset="-122"/>
                          <a:cs typeface="WinSoft Pro Medium" pitchFamily="34" charset="-120"/>
                        </a:rPr>
                      </a:br>
                      <a:r>
                        <a:rPr lang="en-US" sz="1600" kern="1200" dirty="0">
                          <a:solidFill>
                            <a:srgbClr val="384653"/>
                          </a:solidFill>
                          <a:latin typeface="WinSoft Pro Medium" pitchFamily="34" charset="0"/>
                          <a:ea typeface="WinSoft Pro Medium" pitchFamily="34" charset="-122"/>
                          <a:cs typeface="WinSoft Pro Medium" pitchFamily="34" charset="-120"/>
                        </a:rPr>
                        <a:t> </a:t>
                      </a:r>
                      <a:r>
                        <a:rPr lang="ar-SA" sz="1600" kern="1200" dirty="0">
                          <a:solidFill>
                            <a:srgbClr val="384653"/>
                          </a:solidFill>
                          <a:latin typeface="WinSoft Pro Medium" pitchFamily="34" charset="0"/>
                          <a:ea typeface="WinSoft Pro Medium" pitchFamily="34" charset="-122"/>
                          <a:cs typeface="WinSoft Pro Medium" pitchFamily="34" charset="-120"/>
                        </a:rPr>
                        <a:t>حفظ سجلات التسجيل والدوام والقضايا الإدارية ذات العلاقة</a:t>
                      </a:r>
                      <a:br>
                        <a:rPr lang="en-US" sz="1600" kern="1200" dirty="0">
                          <a:solidFill>
                            <a:srgbClr val="384653"/>
                          </a:solidFill>
                          <a:latin typeface="WinSoft Pro Medium" pitchFamily="34" charset="0"/>
                          <a:ea typeface="WinSoft Pro Medium" pitchFamily="34" charset="-122"/>
                          <a:cs typeface="WinSoft Pro Medium" pitchFamily="34" charset="-120"/>
                        </a:rPr>
                      </a:br>
                      <a:r>
                        <a:rPr lang="en-US" sz="1600" kern="1200" dirty="0">
                          <a:solidFill>
                            <a:srgbClr val="384653"/>
                          </a:solidFill>
                          <a:latin typeface="WinSoft Pro Medium" pitchFamily="34" charset="0"/>
                          <a:ea typeface="WinSoft Pro Medium" pitchFamily="34" charset="-122"/>
                          <a:cs typeface="WinSoft Pro Medium" pitchFamily="34" charset="-120"/>
                        </a:rPr>
                        <a:t> </a:t>
                      </a:r>
                      <a:r>
                        <a:rPr lang="ar-SA" sz="1600" kern="1200" dirty="0">
                          <a:solidFill>
                            <a:srgbClr val="384653"/>
                          </a:solidFill>
                          <a:latin typeface="WinSoft Pro Medium" pitchFamily="34" charset="0"/>
                          <a:ea typeface="WinSoft Pro Medium" pitchFamily="34" charset="-122"/>
                          <a:cs typeface="WinSoft Pro Medium" pitchFamily="34" charset="-120"/>
                        </a:rPr>
                        <a:t>النشاط 3.1 – تسجيل ومتابعة حضور المتدربين وإدارة حالات الغياب</a:t>
                      </a:r>
                      <a:endParaRPr lang="en-US" sz="1600" kern="1200" dirty="0">
                        <a:solidFill>
                          <a:srgbClr val="384653"/>
                        </a:solidFill>
                        <a:latin typeface="WinSoft Pro Medium" pitchFamily="34" charset="0"/>
                        <a:ea typeface="WinSoft Pro Medium" pitchFamily="34" charset="-122"/>
                        <a:cs typeface="WinSoft Pro Medium" pitchFamily="34" charset="-120"/>
                      </a:endParaRPr>
                    </a:p>
                  </a:txBody>
                  <a:tcPr marL="22644" marR="22644" marT="22644" marB="226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pPr algn="ctr" rtl="1"/>
                      <a:endParaRPr lang="ar-JO"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00000"/>
                        </a:lnSpc>
                        <a:spcAft>
                          <a:spcPts val="1000"/>
                        </a:spcAft>
                      </a:pPr>
                      <a:r>
                        <a:rPr lang="ar-SA" sz="1600" kern="1200" dirty="0">
                          <a:solidFill>
                            <a:srgbClr val="384653"/>
                          </a:solidFill>
                          <a:latin typeface="WinSoft Pro Medium" pitchFamily="34" charset="0"/>
                          <a:ea typeface="WinSoft Pro Medium" pitchFamily="34" charset="-122"/>
                          <a:cs typeface="WinSoft Pro Medium" pitchFamily="34" charset="-120"/>
                        </a:rPr>
                        <a:t>النشاط 3.2 – تنظيم نتائج التقييم والعلامات والتغذية الراجعة وسجلات الأداء</a:t>
                      </a:r>
                      <a:br>
                        <a:rPr lang="en-US" sz="1600" kern="1200" dirty="0">
                          <a:solidFill>
                            <a:srgbClr val="384653"/>
                          </a:solidFill>
                          <a:latin typeface="WinSoft Pro Medium" pitchFamily="34" charset="0"/>
                          <a:ea typeface="WinSoft Pro Medium" pitchFamily="34" charset="-122"/>
                          <a:cs typeface="WinSoft Pro Medium" pitchFamily="34" charset="-120"/>
                        </a:rPr>
                      </a:br>
                      <a:r>
                        <a:rPr lang="en-US" sz="1600" kern="1200" dirty="0">
                          <a:solidFill>
                            <a:srgbClr val="384653"/>
                          </a:solidFill>
                          <a:latin typeface="WinSoft Pro Medium" pitchFamily="34" charset="0"/>
                          <a:ea typeface="WinSoft Pro Medium" pitchFamily="34" charset="-122"/>
                          <a:cs typeface="WinSoft Pro Medium" pitchFamily="34" charset="-120"/>
                        </a:rPr>
                        <a:t> </a:t>
                      </a:r>
                      <a:r>
                        <a:rPr lang="ar-SA" sz="1600" kern="1200" dirty="0">
                          <a:solidFill>
                            <a:srgbClr val="384653"/>
                          </a:solidFill>
                          <a:latin typeface="WinSoft Pro Medium" pitchFamily="34" charset="0"/>
                          <a:ea typeface="WinSoft Pro Medium" pitchFamily="34" charset="-122"/>
                          <a:cs typeface="WinSoft Pro Medium" pitchFamily="34" charset="-120"/>
                        </a:rPr>
                        <a:t>النشاط 3.3 – طلب توريد وإدارة المواد والأدوات والمعدات التدريبية</a:t>
                      </a:r>
                      <a:endParaRPr lang="en-US" sz="1600" kern="1200" dirty="0">
                        <a:solidFill>
                          <a:srgbClr val="384653"/>
                        </a:solidFill>
                        <a:latin typeface="WinSoft Pro Medium" pitchFamily="34" charset="0"/>
                        <a:ea typeface="WinSoft Pro Medium" pitchFamily="34" charset="-122"/>
                        <a:cs typeface="WinSoft Pro Medium" pitchFamily="34" charset="-120"/>
                      </a:endParaRPr>
                    </a:p>
                  </a:txBody>
                  <a:tcPr marL="22644" marR="22644" marT="22644" marB="226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pPr algn="ctr" rtl="1"/>
                      <a:endParaRPr lang="ar-JO"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00000"/>
                        </a:lnSpc>
                        <a:spcAft>
                          <a:spcPts val="1000"/>
                        </a:spcAft>
                      </a:pPr>
                      <a:r>
                        <a:rPr lang="ar-SA" sz="1600" kern="1200" dirty="0">
                          <a:solidFill>
                            <a:srgbClr val="384653"/>
                          </a:solidFill>
                          <a:latin typeface="WinSoft Pro Medium" pitchFamily="34" charset="0"/>
                          <a:ea typeface="WinSoft Pro Medium" pitchFamily="34" charset="-122"/>
                          <a:cs typeface="WinSoft Pro Medium" pitchFamily="34" charset="-120"/>
                        </a:rPr>
                        <a:t>النشاط 3.3 – استكمال التطبيق</a:t>
                      </a:r>
                      <a:br>
                        <a:rPr lang="en-US" sz="1600" kern="1200" dirty="0">
                          <a:solidFill>
                            <a:srgbClr val="384653"/>
                          </a:solidFill>
                          <a:latin typeface="WinSoft Pro Medium" pitchFamily="34" charset="0"/>
                          <a:ea typeface="WinSoft Pro Medium" pitchFamily="34" charset="-122"/>
                          <a:cs typeface="WinSoft Pro Medium" pitchFamily="34" charset="-120"/>
                        </a:rPr>
                      </a:br>
                      <a:br>
                        <a:rPr lang="en-US" sz="1600" kern="1200" dirty="0">
                          <a:solidFill>
                            <a:srgbClr val="384653"/>
                          </a:solidFill>
                          <a:latin typeface="WinSoft Pro Medium" pitchFamily="34" charset="0"/>
                          <a:ea typeface="WinSoft Pro Medium" pitchFamily="34" charset="-122"/>
                          <a:cs typeface="WinSoft Pro Medium" pitchFamily="34" charset="-120"/>
                        </a:rPr>
                      </a:br>
                      <a:r>
                        <a:rPr lang="en-US" sz="1600" kern="1200" dirty="0">
                          <a:solidFill>
                            <a:srgbClr val="384653"/>
                          </a:solidFill>
                          <a:latin typeface="WinSoft Pro Medium" pitchFamily="34" charset="0"/>
                          <a:ea typeface="WinSoft Pro Medium" pitchFamily="34" charset="-122"/>
                          <a:cs typeface="WinSoft Pro Medium" pitchFamily="34" charset="-120"/>
                        </a:rPr>
                        <a:t> </a:t>
                      </a:r>
                      <a:r>
                        <a:rPr lang="ar-SA" sz="1600" kern="1200" dirty="0">
                          <a:solidFill>
                            <a:srgbClr val="384653"/>
                          </a:solidFill>
                          <a:latin typeface="WinSoft Pro Medium" pitchFamily="34" charset="0"/>
                          <a:ea typeface="WinSoft Pro Medium" pitchFamily="34" charset="-122"/>
                          <a:cs typeface="WinSoft Pro Medium" pitchFamily="34" charset="-120"/>
                        </a:rPr>
                        <a:t>مناقشة الأنشطة</a:t>
                      </a:r>
                      <a:br>
                        <a:rPr lang="en-US" sz="1600" kern="1200" dirty="0">
                          <a:solidFill>
                            <a:srgbClr val="384653"/>
                          </a:solidFill>
                          <a:latin typeface="WinSoft Pro Medium" pitchFamily="34" charset="0"/>
                          <a:ea typeface="WinSoft Pro Medium" pitchFamily="34" charset="-122"/>
                          <a:cs typeface="WinSoft Pro Medium" pitchFamily="34" charset="-120"/>
                        </a:rPr>
                      </a:br>
                      <a:br>
                        <a:rPr lang="en-US" sz="1600" kern="1200" dirty="0">
                          <a:solidFill>
                            <a:srgbClr val="384653"/>
                          </a:solidFill>
                          <a:latin typeface="WinSoft Pro Medium" pitchFamily="34" charset="0"/>
                          <a:ea typeface="WinSoft Pro Medium" pitchFamily="34" charset="-122"/>
                          <a:cs typeface="WinSoft Pro Medium" pitchFamily="34" charset="-120"/>
                        </a:rPr>
                      </a:br>
                      <a:r>
                        <a:rPr lang="en-US" sz="1600" kern="1200" dirty="0">
                          <a:solidFill>
                            <a:srgbClr val="384653"/>
                          </a:solidFill>
                          <a:latin typeface="WinSoft Pro Medium" pitchFamily="34" charset="0"/>
                          <a:ea typeface="WinSoft Pro Medium" pitchFamily="34" charset="-122"/>
                          <a:cs typeface="WinSoft Pro Medium" pitchFamily="34" charset="-120"/>
                        </a:rPr>
                        <a:t> </a:t>
                      </a:r>
                      <a:r>
                        <a:rPr lang="ar-SA" sz="1600" kern="1200" dirty="0">
                          <a:solidFill>
                            <a:srgbClr val="384653"/>
                          </a:solidFill>
                          <a:latin typeface="WinSoft Pro Medium" pitchFamily="34" charset="0"/>
                          <a:ea typeface="WinSoft Pro Medium" pitchFamily="34" charset="-122"/>
                          <a:cs typeface="WinSoft Pro Medium" pitchFamily="34" charset="-120"/>
                        </a:rPr>
                        <a:t>مراجعة عامة</a:t>
                      </a:r>
                      <a:endParaRPr lang="en-US" sz="1600" kern="1200" dirty="0">
                        <a:solidFill>
                          <a:srgbClr val="384653"/>
                        </a:solidFill>
                        <a:latin typeface="WinSoft Pro Medium" pitchFamily="34" charset="0"/>
                        <a:ea typeface="WinSoft Pro Medium" pitchFamily="34" charset="-122"/>
                        <a:cs typeface="WinSoft Pro Medium" pitchFamily="34" charset="-120"/>
                      </a:endParaRPr>
                    </a:p>
                  </a:txBody>
                  <a:tcPr marL="22644" marR="22644" marT="22644" marB="226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13739990"/>
                  </a:ext>
                </a:extLst>
              </a:tr>
              <a:tr h="1116906">
                <a:tc>
                  <a:txBody>
                    <a:bodyPr/>
                    <a:lstStyle/>
                    <a:p>
                      <a:pPr algn="ctr" rtl="1">
                        <a:lnSpc>
                          <a:spcPct val="100000"/>
                        </a:lnSpc>
                        <a:spcAft>
                          <a:spcPts val="1000"/>
                        </a:spcAft>
                      </a:pPr>
                      <a:r>
                        <a:rPr lang="ar-SA" sz="1600" kern="1200" dirty="0">
                          <a:solidFill>
                            <a:schemeClr val="bg1"/>
                          </a:solidFill>
                          <a:latin typeface="WinSoft Pro Medium" pitchFamily="34" charset="0"/>
                          <a:ea typeface="WinSoft Pro Medium" pitchFamily="34" charset="-122"/>
                          <a:cs typeface="WinSoft Pro Medium" pitchFamily="34" charset="-120"/>
                        </a:rPr>
                        <a:t>اليوم 4</a:t>
                      </a:r>
                      <a:br>
                        <a:rPr lang="en-US" sz="1600" kern="1200" dirty="0">
                          <a:solidFill>
                            <a:schemeClr val="bg1"/>
                          </a:solidFill>
                          <a:latin typeface="WinSoft Pro Medium" pitchFamily="34" charset="0"/>
                          <a:ea typeface="WinSoft Pro Medium" pitchFamily="34" charset="-122"/>
                          <a:cs typeface="WinSoft Pro Medium" pitchFamily="34" charset="-120"/>
                        </a:rPr>
                      </a:br>
                      <a:r>
                        <a:rPr lang="en-US" sz="1600" kern="1200" dirty="0">
                          <a:solidFill>
                            <a:schemeClr val="bg1"/>
                          </a:solidFill>
                          <a:latin typeface="WinSoft Pro Medium" pitchFamily="34" charset="0"/>
                          <a:ea typeface="WinSoft Pro Medium" pitchFamily="34" charset="-122"/>
                          <a:cs typeface="WinSoft Pro Medium" pitchFamily="34" charset="-120"/>
                        </a:rPr>
                        <a:t> </a:t>
                      </a:r>
                    </a:p>
                  </a:txBody>
                  <a:tcPr marL="22644" marR="22644" marT="22644" marB="226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00000"/>
                        </a:lnSpc>
                        <a:spcAft>
                          <a:spcPts val="1000"/>
                        </a:spcAft>
                      </a:pPr>
                      <a:r>
                        <a:rPr lang="ar-SA" sz="1600" kern="1200" dirty="0">
                          <a:solidFill>
                            <a:srgbClr val="384653"/>
                          </a:solidFill>
                          <a:latin typeface="WinSoft Pro Medium" pitchFamily="34" charset="0"/>
                          <a:ea typeface="WinSoft Pro Medium" pitchFamily="34" charset="-122"/>
                          <a:cs typeface="WinSoft Pro Medium" pitchFamily="34" charset="-120"/>
                        </a:rPr>
                        <a:t>مراجعة لليوم السابق</a:t>
                      </a:r>
                      <a:br>
                        <a:rPr lang="en-US" sz="1600" kern="1200" dirty="0">
                          <a:solidFill>
                            <a:srgbClr val="384653"/>
                          </a:solidFill>
                          <a:latin typeface="WinSoft Pro Medium" pitchFamily="34" charset="0"/>
                          <a:ea typeface="WinSoft Pro Medium" pitchFamily="34" charset="-122"/>
                          <a:cs typeface="WinSoft Pro Medium" pitchFamily="34" charset="-120"/>
                        </a:rPr>
                      </a:br>
                      <a:r>
                        <a:rPr lang="en-US" sz="1600" kern="1200" dirty="0">
                          <a:solidFill>
                            <a:srgbClr val="384653"/>
                          </a:solidFill>
                          <a:latin typeface="WinSoft Pro Medium" pitchFamily="34" charset="0"/>
                          <a:ea typeface="WinSoft Pro Medium" pitchFamily="34" charset="-122"/>
                          <a:cs typeface="WinSoft Pro Medium" pitchFamily="34" charset="-120"/>
                        </a:rPr>
                        <a:t> </a:t>
                      </a:r>
                      <a:r>
                        <a:rPr lang="ar-SA" sz="1600" kern="1200" dirty="0">
                          <a:solidFill>
                            <a:srgbClr val="384653"/>
                          </a:solidFill>
                          <a:latin typeface="WinSoft Pro Medium" pitchFamily="34" charset="0"/>
                          <a:ea typeface="WinSoft Pro Medium" pitchFamily="34" charset="-122"/>
                          <a:cs typeface="WinSoft Pro Medium" pitchFamily="34" charset="-120"/>
                        </a:rPr>
                        <a:t>إدارة التعلم في القاعات والورش التدريبية</a:t>
                      </a:r>
                      <a:br>
                        <a:rPr lang="en-US" sz="1600" kern="1200" dirty="0">
                          <a:solidFill>
                            <a:srgbClr val="384653"/>
                          </a:solidFill>
                          <a:latin typeface="WinSoft Pro Medium" pitchFamily="34" charset="0"/>
                          <a:ea typeface="WinSoft Pro Medium" pitchFamily="34" charset="-122"/>
                          <a:cs typeface="WinSoft Pro Medium" pitchFamily="34" charset="-120"/>
                        </a:rPr>
                      </a:br>
                      <a:r>
                        <a:rPr lang="en-US" sz="1600" kern="1200" dirty="0">
                          <a:solidFill>
                            <a:srgbClr val="384653"/>
                          </a:solidFill>
                          <a:latin typeface="WinSoft Pro Medium" pitchFamily="34" charset="0"/>
                          <a:ea typeface="WinSoft Pro Medium" pitchFamily="34" charset="-122"/>
                          <a:cs typeface="WinSoft Pro Medium" pitchFamily="34" charset="-120"/>
                        </a:rPr>
                        <a:t> </a:t>
                      </a:r>
                      <a:r>
                        <a:rPr lang="ar-SA" sz="1600" kern="1200" dirty="0">
                          <a:solidFill>
                            <a:srgbClr val="384653"/>
                          </a:solidFill>
                          <a:latin typeface="WinSoft Pro Medium" pitchFamily="34" charset="0"/>
                          <a:ea typeface="WinSoft Pro Medium" pitchFamily="34" charset="-122"/>
                          <a:cs typeface="WinSoft Pro Medium" pitchFamily="34" charset="-120"/>
                        </a:rPr>
                        <a:t>النشاط 4.1 – وضع قواعد وسلوكيات العمل داخل القاعات والورش التدريبية</a:t>
                      </a:r>
                      <a:endParaRPr lang="en-US" sz="1600" kern="1200" dirty="0">
                        <a:solidFill>
                          <a:srgbClr val="384653"/>
                        </a:solidFill>
                        <a:latin typeface="WinSoft Pro Medium" pitchFamily="34" charset="0"/>
                        <a:ea typeface="WinSoft Pro Medium" pitchFamily="34" charset="-122"/>
                        <a:cs typeface="WinSoft Pro Medium" pitchFamily="34" charset="-120"/>
                      </a:endParaRPr>
                    </a:p>
                  </a:txBody>
                  <a:tcPr marL="22644" marR="22644" marT="22644" marB="226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pPr algn="ctr" rtl="1"/>
                      <a:endParaRPr lang="ar-JO"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00000"/>
                        </a:lnSpc>
                        <a:spcAft>
                          <a:spcPts val="1000"/>
                        </a:spcAft>
                      </a:pPr>
                      <a:r>
                        <a:rPr lang="ar-SA" sz="1600" kern="1200" dirty="0">
                          <a:solidFill>
                            <a:srgbClr val="384653"/>
                          </a:solidFill>
                          <a:latin typeface="WinSoft Pro Medium" pitchFamily="34" charset="0"/>
                          <a:ea typeface="WinSoft Pro Medium" pitchFamily="34" charset="-122"/>
                          <a:cs typeface="WinSoft Pro Medium" pitchFamily="34" charset="-120"/>
                        </a:rPr>
                        <a:t>النشاط 4.2 – الإشراف النشط ومتابعة تقدم المتدربين</a:t>
                      </a:r>
                      <a:br>
                        <a:rPr lang="en-US" sz="1600" kern="1200" dirty="0">
                          <a:solidFill>
                            <a:srgbClr val="384653"/>
                          </a:solidFill>
                          <a:latin typeface="WinSoft Pro Medium" pitchFamily="34" charset="0"/>
                          <a:ea typeface="WinSoft Pro Medium" pitchFamily="34" charset="-122"/>
                          <a:cs typeface="WinSoft Pro Medium" pitchFamily="34" charset="-120"/>
                        </a:rPr>
                      </a:br>
                      <a:r>
                        <a:rPr lang="en-US" sz="1600" kern="1200" dirty="0">
                          <a:solidFill>
                            <a:srgbClr val="384653"/>
                          </a:solidFill>
                          <a:latin typeface="WinSoft Pro Medium" pitchFamily="34" charset="0"/>
                          <a:ea typeface="WinSoft Pro Medium" pitchFamily="34" charset="-122"/>
                          <a:cs typeface="WinSoft Pro Medium" pitchFamily="34" charset="-120"/>
                        </a:rPr>
                        <a:t> </a:t>
                      </a:r>
                      <a:r>
                        <a:rPr lang="ar-SA" sz="1600" kern="1200" dirty="0">
                          <a:solidFill>
                            <a:srgbClr val="384653"/>
                          </a:solidFill>
                          <a:latin typeface="WinSoft Pro Medium" pitchFamily="34" charset="0"/>
                          <a:ea typeface="WinSoft Pro Medium" pitchFamily="34" charset="-122"/>
                          <a:cs typeface="WinSoft Pro Medium" pitchFamily="34" charset="-120"/>
                        </a:rPr>
                        <a:t>النشاط 4.3 – تعزيز مشاركة المتدربين وتحفيزهم</a:t>
                      </a:r>
                      <a:endParaRPr lang="en-US" sz="1600" kern="1200" dirty="0">
                        <a:solidFill>
                          <a:srgbClr val="384653"/>
                        </a:solidFill>
                        <a:latin typeface="WinSoft Pro Medium" pitchFamily="34" charset="0"/>
                        <a:ea typeface="WinSoft Pro Medium" pitchFamily="34" charset="-122"/>
                        <a:cs typeface="WinSoft Pro Medium" pitchFamily="34" charset="-120"/>
                      </a:endParaRPr>
                    </a:p>
                  </a:txBody>
                  <a:tcPr marL="22644" marR="22644" marT="22644" marB="226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pPr algn="ctr" rtl="1"/>
                      <a:endParaRPr lang="ar-JO"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00000"/>
                        </a:lnSpc>
                        <a:spcAft>
                          <a:spcPts val="1000"/>
                        </a:spcAft>
                      </a:pPr>
                      <a:r>
                        <a:rPr lang="ar-SA" sz="1600" kern="1200" dirty="0">
                          <a:solidFill>
                            <a:srgbClr val="384653"/>
                          </a:solidFill>
                          <a:latin typeface="WinSoft Pro Medium" pitchFamily="34" charset="0"/>
                          <a:ea typeface="WinSoft Pro Medium" pitchFamily="34" charset="-122"/>
                          <a:cs typeface="WinSoft Pro Medium" pitchFamily="34" charset="-120"/>
                        </a:rPr>
                        <a:t>النشاط 4.4 – إدارة النزاعات والسلوكيات المهنية داخل الصفوف والورش التدريبية</a:t>
                      </a:r>
                      <a:br>
                        <a:rPr lang="en-US" sz="1600" kern="1200" dirty="0">
                          <a:solidFill>
                            <a:srgbClr val="384653"/>
                          </a:solidFill>
                          <a:latin typeface="WinSoft Pro Medium" pitchFamily="34" charset="0"/>
                          <a:ea typeface="WinSoft Pro Medium" pitchFamily="34" charset="-122"/>
                          <a:cs typeface="WinSoft Pro Medium" pitchFamily="34" charset="-120"/>
                        </a:rPr>
                      </a:br>
                      <a:r>
                        <a:rPr lang="en-US" sz="1600" kern="1200" dirty="0">
                          <a:solidFill>
                            <a:srgbClr val="384653"/>
                          </a:solidFill>
                          <a:latin typeface="WinSoft Pro Medium" pitchFamily="34" charset="0"/>
                          <a:ea typeface="WinSoft Pro Medium" pitchFamily="34" charset="-122"/>
                          <a:cs typeface="WinSoft Pro Medium" pitchFamily="34" charset="-120"/>
                        </a:rPr>
                        <a:t> </a:t>
                      </a:r>
                      <a:r>
                        <a:rPr lang="ar-SA" sz="1600" kern="1200" dirty="0">
                          <a:solidFill>
                            <a:srgbClr val="384653"/>
                          </a:solidFill>
                          <a:latin typeface="WinSoft Pro Medium" pitchFamily="34" charset="0"/>
                          <a:ea typeface="WinSoft Pro Medium" pitchFamily="34" charset="-122"/>
                          <a:cs typeface="WinSoft Pro Medium" pitchFamily="34" charset="-120"/>
                        </a:rPr>
                        <a:t>الاختبار البعدي</a:t>
                      </a:r>
                      <a:r>
                        <a:rPr lang="en-US" sz="1600" kern="1200" baseline="0" dirty="0">
                          <a:solidFill>
                            <a:srgbClr val="384653"/>
                          </a:solidFill>
                          <a:latin typeface="WinSoft Pro Medium" pitchFamily="34" charset="0"/>
                          <a:ea typeface="WinSoft Pro Medium" pitchFamily="34" charset="-122"/>
                          <a:cs typeface="WinSoft Pro Medium" pitchFamily="34" charset="-120"/>
                        </a:rPr>
                        <a:t> </a:t>
                      </a:r>
                      <a:r>
                        <a:rPr lang="ar-SA" sz="1600" kern="1200" dirty="0">
                          <a:solidFill>
                            <a:srgbClr val="384653"/>
                          </a:solidFill>
                          <a:latin typeface="WinSoft Pro Medium" pitchFamily="34" charset="0"/>
                          <a:ea typeface="WinSoft Pro Medium" pitchFamily="34" charset="-122"/>
                          <a:cs typeface="WinSoft Pro Medium" pitchFamily="34" charset="-120"/>
                        </a:rPr>
                        <a:t>تقييم الدورة</a:t>
                      </a:r>
                      <a:r>
                        <a:rPr lang="en-US" sz="1600" kern="1200" baseline="0" dirty="0">
                          <a:solidFill>
                            <a:srgbClr val="384653"/>
                          </a:solidFill>
                          <a:latin typeface="WinSoft Pro Medium" pitchFamily="34" charset="0"/>
                          <a:ea typeface="WinSoft Pro Medium" pitchFamily="34" charset="-122"/>
                          <a:cs typeface="WinSoft Pro Medium" pitchFamily="34" charset="-120"/>
                        </a:rPr>
                        <a:t> </a:t>
                      </a:r>
                      <a:r>
                        <a:rPr lang="ar-SA" sz="1600" kern="1200" dirty="0">
                          <a:solidFill>
                            <a:srgbClr val="384653"/>
                          </a:solidFill>
                          <a:latin typeface="WinSoft Pro Medium" pitchFamily="34" charset="0"/>
                          <a:ea typeface="WinSoft Pro Medium" pitchFamily="34" charset="-122"/>
                          <a:cs typeface="WinSoft Pro Medium" pitchFamily="34" charset="-120"/>
                        </a:rPr>
                        <a:t>الاستبانات</a:t>
                      </a:r>
                      <a:endParaRPr lang="en-US" sz="1600" kern="1200" dirty="0">
                        <a:solidFill>
                          <a:srgbClr val="384653"/>
                        </a:solidFill>
                        <a:latin typeface="WinSoft Pro Medium" pitchFamily="34" charset="0"/>
                        <a:ea typeface="WinSoft Pro Medium" pitchFamily="34" charset="-122"/>
                        <a:cs typeface="WinSoft Pro Medium" pitchFamily="34" charset="-120"/>
                      </a:endParaRPr>
                    </a:p>
                  </a:txBody>
                  <a:tcPr marL="22644" marR="22644" marT="22644" marB="226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76295527"/>
                  </a:ext>
                </a:extLst>
              </a:tr>
            </a:tbl>
          </a:graphicData>
        </a:graphic>
      </p:graphicFrame>
    </p:spTree>
    <p:extLst>
      <p:ext uri="{BB962C8B-B14F-4D97-AF65-F5344CB8AC3E}">
        <p14:creationId xmlns:p14="http://schemas.microsoft.com/office/powerpoint/2010/main" val="40277124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7391215" y="0"/>
            <a:ext cx="4800480" cy="6858000"/>
          </a:xfrm>
          <a:custGeom>
            <a:avLst/>
            <a:gdLst/>
            <a:ahLst/>
            <a:cxnLst/>
            <a:rect l="0" t="0" r="100000" b="100000"/>
            <a:pathLst>
              <a:path w="100000" h="100000">
                <a:moveTo>
                  <a:pt x="9570" y="0"/>
                </a:moveTo>
                <a:lnTo>
                  <a:pt x="100000" y="0"/>
                </a:lnTo>
                <a:lnTo>
                  <a:pt x="100000" y="100000"/>
                </a:lnTo>
                <a:lnTo>
                  <a:pt x="30760" y="100000"/>
                </a:lnTo>
                <a:lnTo>
                  <a:pt x="26370" y="95510"/>
                </a:lnTo>
                <a:lnTo>
                  <a:pt x="26370" y="95310"/>
                </a:lnTo>
                <a:lnTo>
                  <a:pt x="25490" y="94530"/>
                </a:lnTo>
                <a:lnTo>
                  <a:pt x="25490" y="94340"/>
                </a:lnTo>
                <a:lnTo>
                  <a:pt x="22660" y="91210"/>
                </a:lnTo>
                <a:lnTo>
                  <a:pt x="18360" y="85550"/>
                </a:lnTo>
                <a:lnTo>
                  <a:pt x="15140" y="80660"/>
                </a:lnTo>
                <a:lnTo>
                  <a:pt x="11910" y="75000"/>
                </a:lnTo>
                <a:lnTo>
                  <a:pt x="9280" y="69530"/>
                </a:lnTo>
                <a:lnTo>
                  <a:pt x="6840" y="63380"/>
                </a:lnTo>
                <a:lnTo>
                  <a:pt x="4790" y="56740"/>
                </a:lnTo>
                <a:lnTo>
                  <a:pt x="3320" y="50200"/>
                </a:lnTo>
                <a:lnTo>
                  <a:pt x="2440" y="44140"/>
                </a:lnTo>
                <a:lnTo>
                  <a:pt x="2050" y="39060"/>
                </a:lnTo>
                <a:lnTo>
                  <a:pt x="2050" y="30860"/>
                </a:lnTo>
                <a:lnTo>
                  <a:pt x="2540" y="25000"/>
                </a:lnTo>
                <a:lnTo>
                  <a:pt x="3320" y="19820"/>
                </a:lnTo>
                <a:lnTo>
                  <a:pt x="4880" y="12890"/>
                </a:lnTo>
                <a:lnTo>
                  <a:pt x="6930" y="6350"/>
                </a:lnTo>
                <a:close/>
              </a:path>
            </a:pathLst>
          </a:custGeom>
        </p:spPr>
      </p:pic>
      <p:pic>
        <p:nvPicPr>
          <p:cNvPr id="3" name="Image 1" descr="preencoded.png"/>
          <p:cNvPicPr>
            <a:picLocks noChangeAspect="1"/>
          </p:cNvPicPr>
          <p:nvPr/>
        </p:nvPicPr>
        <p:blipFill>
          <a:blip r:embed="rId4"/>
          <a:stretch>
            <a:fillRect/>
          </a:stretch>
        </p:blipFill>
        <p:spPr>
          <a:xfrm>
            <a:off x="8601852" y="821234"/>
            <a:ext cx="3476935" cy="5215533"/>
          </a:xfrm>
          <a:prstGeom prst="rect">
            <a:avLst/>
          </a:prstGeom>
        </p:spPr>
      </p:pic>
      <p:sp>
        <p:nvSpPr>
          <p:cNvPr id="4" name="Text 0"/>
          <p:cNvSpPr/>
          <p:nvPr/>
        </p:nvSpPr>
        <p:spPr>
          <a:xfrm>
            <a:off x="631908" y="1497509"/>
            <a:ext cx="6355993" cy="742355"/>
          </a:xfrm>
          <a:prstGeom prst="rect">
            <a:avLst/>
          </a:prstGeom>
          <a:noFill/>
          <a:ln/>
        </p:spPr>
        <p:txBody>
          <a:bodyPr wrap="none" lIns="0" tIns="0" rIns="0" bIns="0" rtlCol="0" anchor="t"/>
          <a:lstStyle/>
          <a:p>
            <a:pPr marL="0" indent="0" algn="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مقدمة</a:t>
            </a:r>
            <a:endParaRPr lang="ar-SA" sz="4650" dirty="0"/>
          </a:p>
        </p:txBody>
      </p:sp>
      <p:sp>
        <p:nvSpPr>
          <p:cNvPr id="5" name="Text 1"/>
          <p:cNvSpPr/>
          <p:nvPr/>
        </p:nvSpPr>
        <p:spPr>
          <a:xfrm>
            <a:off x="631908" y="2578398"/>
            <a:ext cx="6355993" cy="2781995"/>
          </a:xfrm>
          <a:prstGeom prst="rect">
            <a:avLst/>
          </a:prstGeom>
          <a:noFill/>
          <a:ln/>
        </p:spPr>
        <p:txBody>
          <a:bodyPr wrap="square" lIns="0" tIns="0" rIns="0" bIns="0" rtlCol="0" anchor="t">
            <a:noAutofit/>
          </a:bodyPr>
          <a:lstStyle/>
          <a:p>
            <a:pPr marL="0" indent="0" algn="justLow" rtl="1">
              <a:lnSpc>
                <a:spcPct val="133000"/>
              </a:lnSpc>
              <a:spcAft>
                <a:spcPts val="1950"/>
              </a:spcAft>
              <a:buNone/>
            </a:pPr>
            <a:r>
              <a:rPr lang="ar-SA" altLang="en-US" sz="2800" dirty="0">
                <a:solidFill>
                  <a:srgbClr val="384653"/>
                </a:solidFill>
                <a:latin typeface="WinSoft Pro Medium" pitchFamily="34" charset="0"/>
                <a:ea typeface="WinSoft Pro Medium" pitchFamily="34" charset="-122"/>
                <a:cs typeface="WinSoft Pro Medium" pitchFamily="34" charset="-120"/>
              </a:rPr>
              <a:t>يتستند هذه الوحدة إلى مبادئ التعليم المبني على الكفايات، وتعتمد استراتيجيات التعلم النشط والتشاركي والتطبيقات العملية ودراسات الحالة، بما يسهم في تعزيز مشاركة المتدربين وتحقيق تعلم ذي معنى ومستدام.</a:t>
            </a:r>
            <a:endParaRPr lang="ar-SA" sz="2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631908" y="1374973"/>
            <a:ext cx="10927878" cy="742355"/>
          </a:xfrm>
          <a:prstGeom prst="rect">
            <a:avLst/>
          </a:prstGeom>
          <a:noFill/>
          <a:ln/>
        </p:spPr>
        <p:txBody>
          <a:bodyPr wrap="none" lIns="0" tIns="0" rIns="0" bIns="0" rtlCol="0" anchor="t"/>
          <a:lstStyle/>
          <a:p>
            <a:pPr marL="0" indent="0" algn="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المجالات الأربعة للوحدة</a:t>
            </a:r>
            <a:endParaRPr lang="ar-SA" sz="4650" dirty="0"/>
          </a:p>
        </p:txBody>
      </p:sp>
      <p:sp>
        <p:nvSpPr>
          <p:cNvPr id="3" name="Shape 1"/>
          <p:cNvSpPr/>
          <p:nvPr/>
        </p:nvSpPr>
        <p:spPr>
          <a:xfrm>
            <a:off x="6208656" y="2568674"/>
            <a:ext cx="5351130" cy="1344315"/>
          </a:xfrm>
          <a:prstGeom prst="roundRect">
            <a:avLst>
              <a:gd name="adj" fmla="val 25182"/>
            </a:avLst>
          </a:prstGeom>
          <a:solidFill>
            <a:srgbClr val="00AEEF"/>
          </a:solidFill>
          <a:ln w="12700">
            <a:solidFill>
              <a:srgbClr val="0094D5"/>
            </a:solidFill>
            <a:prstDash val="solid"/>
          </a:ln>
        </p:spPr>
      </p:sp>
      <p:sp>
        <p:nvSpPr>
          <p:cNvPr id="4" name="Text 2"/>
          <p:cNvSpPr/>
          <p:nvPr/>
        </p:nvSpPr>
        <p:spPr>
          <a:xfrm>
            <a:off x="6446974" y="2806998"/>
            <a:ext cx="4874495" cy="371177"/>
          </a:xfrm>
          <a:prstGeom prst="rect">
            <a:avLst/>
          </a:prstGeom>
          <a:noFill/>
          <a:ln/>
        </p:spPr>
        <p:txBody>
          <a:bodyPr wrap="none" lIns="0" tIns="0" rIns="0" bIns="0" rtlCol="0" anchor="t"/>
          <a:lstStyle/>
          <a:p>
            <a:pPr marL="0" indent="0" algn="ctr" rtl="1">
              <a:lnSpc>
                <a:spcPct val="104000"/>
              </a:lnSpc>
              <a:buNone/>
            </a:pPr>
            <a:r>
              <a:rPr lang="ar-SA" altLang="en-US" sz="2800" b="1" dirty="0">
                <a:solidFill>
                  <a:schemeClr val="bg1"/>
                </a:solidFill>
                <a:latin typeface="GE SS Two Light" pitchFamily="34" charset="0"/>
                <a:ea typeface="GE SS Two Light" pitchFamily="34" charset="-122"/>
                <a:cs typeface="GE SS Two Light" pitchFamily="34" charset="-120"/>
              </a:rPr>
              <a:t>تصميم أماكن التدريب</a:t>
            </a:r>
            <a:endParaRPr lang="ar-SA" sz="2800" b="1" dirty="0">
              <a:solidFill>
                <a:schemeClr val="bg1"/>
              </a:solidFill>
            </a:endParaRPr>
          </a:p>
        </p:txBody>
      </p:sp>
      <p:sp>
        <p:nvSpPr>
          <p:cNvPr id="5" name="Text 3"/>
          <p:cNvSpPr/>
          <p:nvPr/>
        </p:nvSpPr>
        <p:spPr>
          <a:xfrm>
            <a:off x="6446974" y="3313509"/>
            <a:ext cx="4874495" cy="361156"/>
          </a:xfrm>
          <a:prstGeom prst="rect">
            <a:avLst/>
          </a:prstGeom>
          <a:noFill/>
          <a:ln/>
        </p:spPr>
        <p:txBody>
          <a:bodyPr wrap="none" lIns="0" tIns="0" rIns="0" bIns="0" rtlCol="0" anchor="t"/>
          <a:lstStyle/>
          <a:p>
            <a:pPr marL="0" indent="0" algn="ctr" rtl="1">
              <a:lnSpc>
                <a:spcPct val="133000"/>
              </a:lnSpc>
              <a:buNone/>
            </a:pPr>
            <a:r>
              <a:rPr lang="ar-SA" altLang="en-US" sz="2000" dirty="0">
                <a:solidFill>
                  <a:schemeClr val="bg1"/>
                </a:solidFill>
                <a:latin typeface="WinSoft Pro Medium" pitchFamily="34" charset="0"/>
                <a:ea typeface="WinSoft Pro Medium" pitchFamily="34" charset="-122"/>
                <a:cs typeface="WinSoft Pro Medium" pitchFamily="34" charset="-120"/>
              </a:rPr>
              <a:t>تخطيط الورش ومحطات العمل وفق معايير السلامة والكفاءة.</a:t>
            </a:r>
            <a:endParaRPr lang="ar-SA" sz="2000" dirty="0">
              <a:solidFill>
                <a:schemeClr val="bg1"/>
              </a:solidFill>
            </a:endParaRPr>
          </a:p>
        </p:txBody>
      </p:sp>
      <p:sp>
        <p:nvSpPr>
          <p:cNvPr id="6" name="Shape 4"/>
          <p:cNvSpPr/>
          <p:nvPr/>
        </p:nvSpPr>
        <p:spPr>
          <a:xfrm>
            <a:off x="631908" y="2568674"/>
            <a:ext cx="5351130" cy="1344315"/>
          </a:xfrm>
          <a:prstGeom prst="roundRect">
            <a:avLst>
              <a:gd name="adj" fmla="val 25182"/>
            </a:avLst>
          </a:prstGeom>
          <a:solidFill>
            <a:srgbClr val="00AEEF"/>
          </a:solidFill>
          <a:ln w="12700">
            <a:solidFill>
              <a:srgbClr val="0094D5"/>
            </a:solidFill>
            <a:prstDash val="solid"/>
          </a:ln>
        </p:spPr>
      </p:sp>
      <p:sp>
        <p:nvSpPr>
          <p:cNvPr id="7" name="Text 5"/>
          <p:cNvSpPr/>
          <p:nvPr/>
        </p:nvSpPr>
        <p:spPr>
          <a:xfrm>
            <a:off x="870226" y="2806998"/>
            <a:ext cx="4874495" cy="371177"/>
          </a:xfrm>
          <a:prstGeom prst="rect">
            <a:avLst/>
          </a:prstGeom>
          <a:noFill/>
          <a:ln/>
        </p:spPr>
        <p:txBody>
          <a:bodyPr wrap="none" lIns="0" tIns="0" rIns="0" bIns="0" rtlCol="0" anchor="t"/>
          <a:lstStyle/>
          <a:p>
            <a:pPr marL="0" indent="0" algn="ctr" rtl="1">
              <a:lnSpc>
                <a:spcPct val="104000"/>
              </a:lnSpc>
              <a:buNone/>
            </a:pPr>
            <a:r>
              <a:rPr lang="ar-SA" altLang="en-US" sz="2800" b="1" dirty="0">
                <a:solidFill>
                  <a:schemeClr val="bg1"/>
                </a:solidFill>
                <a:latin typeface="GE SS Two Light" pitchFamily="34" charset="0"/>
                <a:ea typeface="GE SS Two Light" pitchFamily="34" charset="-122"/>
                <a:cs typeface="GE SS Two Light" pitchFamily="34" charset="-120"/>
              </a:rPr>
              <a:t>تجهيز المعدات والتسهيلات</a:t>
            </a:r>
            <a:endParaRPr lang="ar-SA" sz="2800" b="1" dirty="0">
              <a:solidFill>
                <a:schemeClr val="bg1"/>
              </a:solidFill>
            </a:endParaRPr>
          </a:p>
        </p:txBody>
      </p:sp>
      <p:sp>
        <p:nvSpPr>
          <p:cNvPr id="8" name="Text 6"/>
          <p:cNvSpPr/>
          <p:nvPr/>
        </p:nvSpPr>
        <p:spPr>
          <a:xfrm>
            <a:off x="870226" y="3313509"/>
            <a:ext cx="4874495" cy="361156"/>
          </a:xfrm>
          <a:prstGeom prst="rect">
            <a:avLst/>
          </a:prstGeom>
          <a:noFill/>
          <a:ln/>
        </p:spPr>
        <p:txBody>
          <a:bodyPr wrap="none" lIns="0" tIns="0" rIns="0" bIns="0" rtlCol="0" anchor="t"/>
          <a:lstStyle/>
          <a:p>
            <a:pPr marL="0" indent="0" algn="ctr" rtl="1">
              <a:lnSpc>
                <a:spcPct val="133000"/>
              </a:lnSpc>
              <a:buNone/>
            </a:pPr>
            <a:r>
              <a:rPr lang="ar-SA" altLang="en-US" sz="2000" dirty="0">
                <a:solidFill>
                  <a:schemeClr val="bg1"/>
                </a:solidFill>
                <a:latin typeface="WinSoft Pro Medium" pitchFamily="34" charset="0"/>
                <a:ea typeface="WinSoft Pro Medium" pitchFamily="34" charset="-122"/>
                <a:cs typeface="WinSoft Pro Medium" pitchFamily="34" charset="-120"/>
              </a:rPr>
              <a:t>تحديد وتجهيز الموارد اللازمة لتنفيذ التدريب بفاعلية.</a:t>
            </a:r>
            <a:endParaRPr lang="ar-SA" sz="2000" dirty="0">
              <a:solidFill>
                <a:schemeClr val="bg1"/>
              </a:solidFill>
            </a:endParaRPr>
          </a:p>
        </p:txBody>
      </p:sp>
      <p:sp>
        <p:nvSpPr>
          <p:cNvPr id="9" name="Shape 7"/>
          <p:cNvSpPr/>
          <p:nvPr/>
        </p:nvSpPr>
        <p:spPr>
          <a:xfrm>
            <a:off x="6208656" y="4138612"/>
            <a:ext cx="5351130" cy="1344315"/>
          </a:xfrm>
          <a:prstGeom prst="roundRect">
            <a:avLst>
              <a:gd name="adj" fmla="val 25182"/>
            </a:avLst>
          </a:prstGeom>
          <a:solidFill>
            <a:srgbClr val="00AEEF"/>
          </a:solidFill>
          <a:ln w="12700">
            <a:solidFill>
              <a:srgbClr val="0094D5"/>
            </a:solidFill>
            <a:prstDash val="solid"/>
          </a:ln>
        </p:spPr>
      </p:sp>
      <p:sp>
        <p:nvSpPr>
          <p:cNvPr id="10" name="Text 8"/>
          <p:cNvSpPr/>
          <p:nvPr/>
        </p:nvSpPr>
        <p:spPr>
          <a:xfrm>
            <a:off x="6446974" y="4376936"/>
            <a:ext cx="4874495" cy="371177"/>
          </a:xfrm>
          <a:prstGeom prst="rect">
            <a:avLst/>
          </a:prstGeom>
          <a:noFill/>
          <a:ln/>
        </p:spPr>
        <p:txBody>
          <a:bodyPr wrap="none" lIns="0" tIns="0" rIns="0" bIns="0" rtlCol="0" anchor="t"/>
          <a:lstStyle/>
          <a:p>
            <a:pPr marL="0" indent="0" algn="ctr" rtl="1">
              <a:lnSpc>
                <a:spcPct val="104000"/>
              </a:lnSpc>
              <a:buNone/>
            </a:pPr>
            <a:r>
              <a:rPr lang="ar-SA" altLang="en-US" sz="2800" b="1" dirty="0">
                <a:solidFill>
                  <a:schemeClr val="bg1"/>
                </a:solidFill>
                <a:latin typeface="GE SS Two Light" pitchFamily="34" charset="0"/>
                <a:ea typeface="GE SS Two Light" pitchFamily="34" charset="-122"/>
                <a:cs typeface="GE SS Two Light" pitchFamily="34" charset="-120"/>
              </a:rPr>
              <a:t>إدارة السجلات الإدارية</a:t>
            </a:r>
            <a:endParaRPr lang="ar-SA" sz="2800" b="1" dirty="0">
              <a:solidFill>
                <a:schemeClr val="bg1"/>
              </a:solidFill>
            </a:endParaRPr>
          </a:p>
        </p:txBody>
      </p:sp>
      <p:sp>
        <p:nvSpPr>
          <p:cNvPr id="11" name="Text 9"/>
          <p:cNvSpPr/>
          <p:nvPr/>
        </p:nvSpPr>
        <p:spPr>
          <a:xfrm>
            <a:off x="6446974" y="4883448"/>
            <a:ext cx="4874495" cy="361156"/>
          </a:xfrm>
          <a:prstGeom prst="rect">
            <a:avLst/>
          </a:prstGeom>
          <a:noFill/>
          <a:ln/>
        </p:spPr>
        <p:txBody>
          <a:bodyPr wrap="none" lIns="0" tIns="0" rIns="0" bIns="0" rtlCol="0" anchor="t"/>
          <a:lstStyle/>
          <a:p>
            <a:pPr marL="0" indent="0" algn="ctr" rtl="1">
              <a:lnSpc>
                <a:spcPct val="133000"/>
              </a:lnSpc>
              <a:buNone/>
            </a:pPr>
            <a:r>
              <a:rPr lang="ar-SA" altLang="en-US" sz="2000" dirty="0">
                <a:solidFill>
                  <a:schemeClr val="bg1"/>
                </a:solidFill>
                <a:latin typeface="WinSoft Pro Medium" pitchFamily="34" charset="0"/>
                <a:ea typeface="WinSoft Pro Medium" pitchFamily="34" charset="-122"/>
                <a:cs typeface="WinSoft Pro Medium" pitchFamily="34" charset="-120"/>
              </a:rPr>
              <a:t>توثيق الحضور والتقييمات والموارد وفق الإجراءات المعتمدة.</a:t>
            </a:r>
            <a:endParaRPr lang="ar-SA" sz="2000" dirty="0">
              <a:solidFill>
                <a:schemeClr val="bg1"/>
              </a:solidFill>
            </a:endParaRPr>
          </a:p>
        </p:txBody>
      </p:sp>
      <p:sp>
        <p:nvSpPr>
          <p:cNvPr id="12" name="Shape 10"/>
          <p:cNvSpPr/>
          <p:nvPr/>
        </p:nvSpPr>
        <p:spPr>
          <a:xfrm>
            <a:off x="631908" y="4138612"/>
            <a:ext cx="5351130" cy="1344315"/>
          </a:xfrm>
          <a:prstGeom prst="roundRect">
            <a:avLst>
              <a:gd name="adj" fmla="val 25182"/>
            </a:avLst>
          </a:prstGeom>
          <a:solidFill>
            <a:srgbClr val="00AEEF"/>
          </a:solidFill>
          <a:ln w="12700">
            <a:solidFill>
              <a:srgbClr val="0094D5"/>
            </a:solidFill>
            <a:prstDash val="solid"/>
          </a:ln>
        </p:spPr>
      </p:sp>
      <p:sp>
        <p:nvSpPr>
          <p:cNvPr id="13" name="Text 11"/>
          <p:cNvSpPr/>
          <p:nvPr/>
        </p:nvSpPr>
        <p:spPr>
          <a:xfrm>
            <a:off x="870226" y="4376936"/>
            <a:ext cx="4874495" cy="371177"/>
          </a:xfrm>
          <a:prstGeom prst="rect">
            <a:avLst/>
          </a:prstGeom>
          <a:noFill/>
          <a:ln/>
        </p:spPr>
        <p:txBody>
          <a:bodyPr wrap="none" lIns="0" tIns="0" rIns="0" bIns="0" rtlCol="0" anchor="t"/>
          <a:lstStyle/>
          <a:p>
            <a:pPr marL="0" indent="0" algn="ctr" rtl="1">
              <a:lnSpc>
                <a:spcPct val="104000"/>
              </a:lnSpc>
              <a:buNone/>
            </a:pPr>
            <a:r>
              <a:rPr lang="ar-SA" altLang="en-US" sz="2800" b="1" dirty="0">
                <a:solidFill>
                  <a:schemeClr val="bg1"/>
                </a:solidFill>
                <a:latin typeface="GE SS Two Light" pitchFamily="34" charset="0"/>
                <a:ea typeface="GE SS Two Light" pitchFamily="34" charset="-122"/>
                <a:cs typeface="GE SS Two Light" pitchFamily="34" charset="-120"/>
              </a:rPr>
              <a:t>إدارة التعلم</a:t>
            </a:r>
            <a:endParaRPr lang="ar-SA" sz="2800" b="1" dirty="0">
              <a:solidFill>
                <a:schemeClr val="bg1"/>
              </a:solidFill>
            </a:endParaRPr>
          </a:p>
        </p:txBody>
      </p:sp>
      <p:sp>
        <p:nvSpPr>
          <p:cNvPr id="14" name="Text 12"/>
          <p:cNvSpPr/>
          <p:nvPr/>
        </p:nvSpPr>
        <p:spPr>
          <a:xfrm>
            <a:off x="870226" y="4883448"/>
            <a:ext cx="4874495" cy="361156"/>
          </a:xfrm>
          <a:prstGeom prst="rect">
            <a:avLst/>
          </a:prstGeom>
          <a:noFill/>
          <a:ln/>
        </p:spPr>
        <p:txBody>
          <a:bodyPr wrap="none" lIns="0" tIns="0" rIns="0" bIns="0" rtlCol="0" anchor="t"/>
          <a:lstStyle/>
          <a:p>
            <a:pPr marL="0" indent="0" algn="ctr" rtl="1">
              <a:lnSpc>
                <a:spcPct val="133000"/>
              </a:lnSpc>
              <a:buNone/>
            </a:pPr>
            <a:r>
              <a:rPr lang="ar-SA" altLang="en-US" sz="2000" dirty="0">
                <a:solidFill>
                  <a:schemeClr val="bg1"/>
                </a:solidFill>
                <a:latin typeface="WinSoft Pro Medium" pitchFamily="34" charset="0"/>
                <a:ea typeface="WinSoft Pro Medium" pitchFamily="34" charset="-122"/>
                <a:cs typeface="WinSoft Pro Medium" pitchFamily="34" charset="-120"/>
              </a:rPr>
              <a:t>تنظيم بيئة التعلم وتحفيز المتدربين وإدارة الصفوف والورش.</a:t>
            </a:r>
            <a:endParaRPr lang="ar-SA" sz="2000" dirty="0">
              <a:solidFill>
                <a:schemeClr val="bg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631908" y="1027807"/>
            <a:ext cx="10927878" cy="742355"/>
          </a:xfrm>
          <a:prstGeom prst="rect">
            <a:avLst/>
          </a:prstGeom>
          <a:noFill/>
          <a:ln/>
        </p:spPr>
        <p:txBody>
          <a:bodyPr wrap="none" lIns="0" tIns="0" rIns="0" bIns="0" rtlCol="0" anchor="t"/>
          <a:lstStyle/>
          <a:p>
            <a:pPr marL="0" indent="0" algn="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نواتج الأداء التمكينية</a:t>
            </a:r>
            <a:endParaRPr lang="ar-SA" sz="4650" dirty="0"/>
          </a:p>
        </p:txBody>
      </p:sp>
      <p:sp>
        <p:nvSpPr>
          <p:cNvPr id="3" name="Shape 1"/>
          <p:cNvSpPr/>
          <p:nvPr/>
        </p:nvSpPr>
        <p:spPr>
          <a:xfrm>
            <a:off x="11051998" y="2221508"/>
            <a:ext cx="507789" cy="507802"/>
          </a:xfrm>
          <a:prstGeom prst="ellipse">
            <a:avLst/>
          </a:prstGeom>
          <a:solidFill>
            <a:srgbClr val="00AEEF"/>
          </a:solidFill>
          <a:ln w="12700">
            <a:solidFill>
              <a:srgbClr val="0094D5"/>
            </a:solidFill>
            <a:prstDash val="solid"/>
          </a:ln>
        </p:spPr>
      </p:sp>
      <p:sp>
        <p:nvSpPr>
          <p:cNvPr id="5" name="Text 3"/>
          <p:cNvSpPr/>
          <p:nvPr/>
        </p:nvSpPr>
        <p:spPr>
          <a:xfrm>
            <a:off x="6236933" y="2298998"/>
            <a:ext cx="4589447" cy="742355"/>
          </a:xfrm>
          <a:prstGeom prst="rect">
            <a:avLst/>
          </a:prstGeom>
          <a:noFill/>
          <a:ln/>
        </p:spPr>
        <p:txBody>
          <a:bodyPr wrap="square" lIns="0" tIns="0" rIns="0" bIns="0" rtlCol="0" anchor="t">
            <a:normAutofit/>
          </a:bodyPr>
          <a:lstStyle/>
          <a:p>
            <a:pPr marL="0" indent="0" algn="ct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تصميم أماكن التدريب ومخططات الورش التدريبية.</a:t>
            </a:r>
            <a:endParaRPr lang="ar-SA" sz="2300" dirty="0"/>
          </a:p>
        </p:txBody>
      </p:sp>
      <p:sp>
        <p:nvSpPr>
          <p:cNvPr id="6" name="Shape 4"/>
          <p:cNvSpPr/>
          <p:nvPr/>
        </p:nvSpPr>
        <p:spPr>
          <a:xfrm>
            <a:off x="5447072" y="2221508"/>
            <a:ext cx="507789" cy="507802"/>
          </a:xfrm>
          <a:prstGeom prst="ellipse">
            <a:avLst/>
          </a:prstGeom>
          <a:solidFill>
            <a:srgbClr val="00AEEF"/>
          </a:solidFill>
          <a:ln w="12700">
            <a:solidFill>
              <a:srgbClr val="0094D5"/>
            </a:solidFill>
            <a:prstDash val="solid"/>
          </a:ln>
        </p:spPr>
      </p:sp>
      <p:sp>
        <p:nvSpPr>
          <p:cNvPr id="8" name="Text 6"/>
          <p:cNvSpPr/>
          <p:nvPr/>
        </p:nvSpPr>
        <p:spPr>
          <a:xfrm>
            <a:off x="631908" y="2298998"/>
            <a:ext cx="4589546" cy="742355"/>
          </a:xfrm>
          <a:prstGeom prst="rect">
            <a:avLst/>
          </a:prstGeom>
          <a:noFill/>
          <a:ln/>
        </p:spPr>
        <p:txBody>
          <a:bodyPr wrap="square" lIns="0" tIns="0" rIns="0" bIns="0" rtlCol="0" anchor="t">
            <a:normAutofit/>
          </a:bodyPr>
          <a:lstStyle/>
          <a:p>
            <a:pPr marL="0" indent="0" algn="ct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تحديد وتجهيز المعدات والتسهيلات اللازمة للتدريب.</a:t>
            </a:r>
            <a:endParaRPr lang="ar-SA" sz="2300" dirty="0"/>
          </a:p>
        </p:txBody>
      </p:sp>
      <p:sp>
        <p:nvSpPr>
          <p:cNvPr id="9" name="Shape 7"/>
          <p:cNvSpPr/>
          <p:nvPr/>
        </p:nvSpPr>
        <p:spPr>
          <a:xfrm>
            <a:off x="11051998" y="3492698"/>
            <a:ext cx="507789" cy="507802"/>
          </a:xfrm>
          <a:prstGeom prst="ellipse">
            <a:avLst/>
          </a:prstGeom>
          <a:solidFill>
            <a:srgbClr val="00AEEF"/>
          </a:solidFill>
          <a:ln w="12700">
            <a:solidFill>
              <a:srgbClr val="0094D5"/>
            </a:solidFill>
            <a:prstDash val="solid"/>
          </a:ln>
        </p:spPr>
      </p:sp>
      <p:sp>
        <p:nvSpPr>
          <p:cNvPr id="11" name="Text 9"/>
          <p:cNvSpPr/>
          <p:nvPr/>
        </p:nvSpPr>
        <p:spPr>
          <a:xfrm>
            <a:off x="6236933" y="3570188"/>
            <a:ext cx="4589447" cy="742355"/>
          </a:xfrm>
          <a:prstGeom prst="rect">
            <a:avLst/>
          </a:prstGeom>
          <a:noFill/>
          <a:ln/>
        </p:spPr>
        <p:txBody>
          <a:bodyPr wrap="square" lIns="0" tIns="0" rIns="0" bIns="0" rtlCol="0" anchor="t">
            <a:normAutofit/>
          </a:bodyPr>
          <a:lstStyle/>
          <a:p>
            <a:pPr marL="0" indent="0" algn="ct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حفظ سجلات الدرجات والحضور والقضايا الإدارية المرتبطة بالتدريب.</a:t>
            </a:r>
            <a:endParaRPr lang="ar-SA" sz="2300" dirty="0"/>
          </a:p>
        </p:txBody>
      </p:sp>
      <p:sp>
        <p:nvSpPr>
          <p:cNvPr id="12" name="Shape 10"/>
          <p:cNvSpPr/>
          <p:nvPr/>
        </p:nvSpPr>
        <p:spPr>
          <a:xfrm>
            <a:off x="5447072" y="3492698"/>
            <a:ext cx="507789" cy="507802"/>
          </a:xfrm>
          <a:prstGeom prst="ellipse">
            <a:avLst/>
          </a:prstGeom>
          <a:solidFill>
            <a:srgbClr val="00AEEF"/>
          </a:solidFill>
          <a:ln w="12700">
            <a:solidFill>
              <a:srgbClr val="0094D5"/>
            </a:solidFill>
            <a:prstDash val="solid"/>
          </a:ln>
        </p:spPr>
      </p:sp>
      <p:sp>
        <p:nvSpPr>
          <p:cNvPr id="14" name="Text 12"/>
          <p:cNvSpPr/>
          <p:nvPr/>
        </p:nvSpPr>
        <p:spPr>
          <a:xfrm>
            <a:off x="631908" y="3570188"/>
            <a:ext cx="4589546" cy="742355"/>
          </a:xfrm>
          <a:prstGeom prst="rect">
            <a:avLst/>
          </a:prstGeom>
          <a:noFill/>
          <a:ln/>
        </p:spPr>
        <p:txBody>
          <a:bodyPr wrap="square" lIns="0" tIns="0" rIns="0" bIns="0" rtlCol="0" anchor="t">
            <a:normAutofit/>
          </a:bodyPr>
          <a:lstStyle/>
          <a:p>
            <a:pPr marL="0" indent="0" algn="ct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إدارة التعلم داخل القاعات والورش التدريبية.</a:t>
            </a:r>
            <a:endParaRPr lang="ar-SA" sz="2300" dirty="0"/>
          </a:p>
        </p:txBody>
      </p:sp>
      <p:sp>
        <p:nvSpPr>
          <p:cNvPr id="15" name="Shape 13"/>
          <p:cNvSpPr/>
          <p:nvPr/>
        </p:nvSpPr>
        <p:spPr>
          <a:xfrm>
            <a:off x="631908" y="4566444"/>
            <a:ext cx="10927878" cy="1263749"/>
          </a:xfrm>
          <a:prstGeom prst="roundRect">
            <a:avLst>
              <a:gd name="adj" fmla="val 26787"/>
            </a:avLst>
          </a:prstGeom>
          <a:solidFill>
            <a:srgbClr val="D4E9F7"/>
          </a:solidFill>
          <a:ln/>
        </p:spPr>
      </p:sp>
      <p:pic>
        <p:nvPicPr>
          <p:cNvPr id="16" name="Image 0" descr="preencoded.png"/>
          <p:cNvPicPr>
            <a:picLocks noChangeAspect="1"/>
          </p:cNvPicPr>
          <p:nvPr/>
        </p:nvPicPr>
        <p:blipFill>
          <a:blip r:embed="rId3"/>
          <a:stretch>
            <a:fillRect/>
          </a:stretch>
        </p:blipFill>
        <p:spPr>
          <a:xfrm>
            <a:off x="10906091" y="5009765"/>
            <a:ext cx="653695" cy="522876"/>
          </a:xfrm>
          <a:prstGeom prst="rect">
            <a:avLst/>
          </a:prstGeom>
        </p:spPr>
      </p:pic>
      <p:sp>
        <p:nvSpPr>
          <p:cNvPr id="17" name="Text 14"/>
          <p:cNvSpPr/>
          <p:nvPr/>
        </p:nvSpPr>
        <p:spPr>
          <a:xfrm>
            <a:off x="791474" y="4839895"/>
            <a:ext cx="9968953" cy="722313"/>
          </a:xfrm>
          <a:prstGeom prst="rect">
            <a:avLst/>
          </a:prstGeom>
          <a:noFill/>
          <a:ln/>
        </p:spPr>
        <p:txBody>
          <a:bodyPr wrap="square" lIns="0" tIns="0" rIns="0" bIns="0" rtlCol="0" anchor="t">
            <a:noAutofit/>
          </a:bodyPr>
          <a:lstStyle/>
          <a:p>
            <a:pPr marL="0" indent="0" algn="r" rtl="1">
              <a:lnSpc>
                <a:spcPct val="133000"/>
              </a:lnSpc>
              <a:buNone/>
            </a:pPr>
            <a:r>
              <a:rPr lang="ar-SA" altLang="en-US" sz="2000" dirty="0">
                <a:solidFill>
                  <a:srgbClr val="000000"/>
                </a:solidFill>
                <a:latin typeface="WinSoft Pro Medium" pitchFamily="34" charset="0"/>
                <a:ea typeface="WinSoft Pro Medium" pitchFamily="34" charset="-122"/>
                <a:cs typeface="WinSoft Pro Medium" pitchFamily="34" charset="-120"/>
              </a:rPr>
              <a:t>يهدف الدليل إلى مساعدة المدربين والمتدربين على تطبيق الممارسات المهنية الفعالة التي تضمن جودة العملية التدريبية وتحقيق بيئة تعلم آمنة ومنظمة ومحفزة.</a:t>
            </a:r>
            <a:endParaRPr lang="ar-SA" sz="2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631908" y="866068"/>
            <a:ext cx="10844475" cy="788877"/>
          </a:xfrm>
          <a:prstGeom prst="rect">
            <a:avLst/>
          </a:prstGeom>
          <a:noFill/>
          <a:ln/>
        </p:spPr>
        <p:txBody>
          <a:bodyPr wrap="none" lIns="0" tIns="0" rIns="0" bIns="0" rtlCol="0" anchor="t"/>
          <a:lstStyle/>
          <a:p>
            <a:pPr marL="0" indent="0" algn="ct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برنامج التطوير المهني أثناء الخدمة (</a:t>
            </a:r>
            <a:r>
              <a:rPr lang="ar-SA" altLang="en-US" sz="4650" dirty="0">
                <a:solidFill>
                  <a:srgbClr val="2E3C4E"/>
                </a:solidFill>
                <a:latin typeface="Myriad Headline" panose="020B0500000000000000" pitchFamily="34" charset="0"/>
                <a:ea typeface="GE SS Two Light" pitchFamily="34" charset="-122"/>
                <a:cs typeface="GE SS Two Light" pitchFamily="34" charset="-120"/>
              </a:rPr>
              <a:t>PDP</a:t>
            </a:r>
            <a:r>
              <a:rPr lang="ar-SA" altLang="en-US" sz="4650" dirty="0">
                <a:solidFill>
                  <a:srgbClr val="2E3C4E"/>
                </a:solidFill>
                <a:latin typeface="GE SS Two Light" pitchFamily="34" charset="0"/>
                <a:ea typeface="GE SS Two Light" pitchFamily="34" charset="-122"/>
                <a:cs typeface="GE SS Two Light" pitchFamily="34" charset="-120"/>
              </a:rPr>
              <a:t>)</a:t>
            </a:r>
            <a:endParaRPr lang="ar-SA" sz="4650" dirty="0"/>
          </a:p>
        </p:txBody>
      </p:sp>
      <p:sp>
        <p:nvSpPr>
          <p:cNvPr id="3" name="Text 1"/>
          <p:cNvSpPr/>
          <p:nvPr/>
        </p:nvSpPr>
        <p:spPr>
          <a:xfrm>
            <a:off x="631908" y="2311866"/>
            <a:ext cx="5188614" cy="371177"/>
          </a:xfrm>
          <a:prstGeom prst="rect">
            <a:avLst/>
          </a:prstGeom>
          <a:noFill/>
          <a:ln/>
        </p:spPr>
        <p:txBody>
          <a:bodyPr wrap="none" lIns="0" tIns="0" rIns="0" bIns="0" rtlCol="0" anchor="t"/>
          <a:lstStyle/>
          <a:p>
            <a:pPr marL="0" indent="0" algn="ctr" rtl="1">
              <a:lnSpc>
                <a:spcPct val="104000"/>
              </a:lnSpc>
              <a:buNone/>
            </a:pPr>
            <a:r>
              <a:rPr lang="ar-SA" altLang="en-US" sz="2800" b="1" dirty="0">
                <a:solidFill>
                  <a:srgbClr val="2E3C4E"/>
                </a:solidFill>
                <a:latin typeface="GE SS Two Light" pitchFamily="34" charset="0"/>
                <a:ea typeface="GE SS Two Light" pitchFamily="34" charset="-122"/>
                <a:cs typeface="GE SS Two Light" pitchFamily="34" charset="-120"/>
              </a:rPr>
              <a:t>هيكل البرنامج</a:t>
            </a:r>
            <a:endParaRPr lang="ar-SA" sz="2800" b="1" dirty="0"/>
          </a:p>
        </p:txBody>
      </p:sp>
      <p:sp>
        <p:nvSpPr>
          <p:cNvPr id="4" name="Text 2"/>
          <p:cNvSpPr/>
          <p:nvPr/>
        </p:nvSpPr>
        <p:spPr>
          <a:xfrm>
            <a:off x="631908" y="2908666"/>
            <a:ext cx="5188614" cy="3085992"/>
          </a:xfrm>
          <a:prstGeom prst="rect">
            <a:avLst/>
          </a:prstGeom>
          <a:noFill/>
          <a:ln/>
        </p:spPr>
        <p:txBody>
          <a:bodyPr wrap="square" lIns="0" tIns="0" rIns="90274" bIns="0" rtlCol="0" anchor="t">
            <a:normAutofit/>
          </a:bodyPr>
          <a:lstStyle/>
          <a:p>
            <a:pPr marL="355600" indent="-355600" algn="r" rtl="1">
              <a:lnSpc>
                <a:spcPct val="133000"/>
              </a:lnSpc>
              <a:buSzPct val="100000"/>
              <a:buChar char="•"/>
            </a:pPr>
            <a:r>
              <a:rPr lang="ar-SA" altLang="en-US" sz="2500" dirty="0">
                <a:solidFill>
                  <a:srgbClr val="384653"/>
                </a:solidFill>
                <a:latin typeface="WinSoft Pro Medium" pitchFamily="34" charset="0"/>
                <a:ea typeface="WinSoft Pro Medium" pitchFamily="34" charset="-122"/>
                <a:cs typeface="WinSoft Pro Medium" pitchFamily="34" charset="-120"/>
              </a:rPr>
              <a:t>33 وحدة تعلمية موزعة على 10 مجمّعات تدريبية رئيسية.</a:t>
            </a:r>
            <a:endParaRPr lang="ar-SA" sz="2500" dirty="0"/>
          </a:p>
          <a:p>
            <a:pPr marL="355600" indent="-355600" algn="r" rtl="1">
              <a:lnSpc>
                <a:spcPct val="133000"/>
              </a:lnSpc>
              <a:buSzPct val="100000"/>
              <a:buChar char="•"/>
            </a:pPr>
            <a:r>
              <a:rPr lang="ar-SA" altLang="en-US" sz="2500" dirty="0">
                <a:solidFill>
                  <a:srgbClr val="384653"/>
                </a:solidFill>
                <a:latin typeface="WinSoft Pro Medium" pitchFamily="34" charset="0"/>
                <a:ea typeface="WinSoft Pro Medium" pitchFamily="34" charset="-122"/>
                <a:cs typeface="WinSoft Pro Medium" pitchFamily="34" charset="-120"/>
              </a:rPr>
              <a:t>مدة كل وحدة: 25 ساعة تدريبية.</a:t>
            </a:r>
            <a:endParaRPr lang="ar-SA" sz="2500" dirty="0"/>
          </a:p>
          <a:p>
            <a:pPr marL="355600" indent="-355600" algn="r" rtl="1">
              <a:lnSpc>
                <a:spcPct val="133000"/>
              </a:lnSpc>
              <a:buSzPct val="100000"/>
              <a:buChar char="•"/>
            </a:pPr>
            <a:r>
              <a:rPr lang="ar-SA" altLang="en-US" sz="2500" dirty="0">
                <a:solidFill>
                  <a:srgbClr val="384653"/>
                </a:solidFill>
                <a:latin typeface="WinSoft Pro Medium" pitchFamily="34" charset="0"/>
                <a:ea typeface="WinSoft Pro Medium" pitchFamily="34" charset="-122"/>
                <a:cs typeface="WinSoft Pro Medium" pitchFamily="34" charset="-120"/>
              </a:rPr>
              <a:t>تُقدَّم عبر التعلم الذاتي أو الميسّر أو الوجاهي.</a:t>
            </a:r>
            <a:endParaRPr lang="ar-SA" sz="2500" dirty="0"/>
          </a:p>
          <a:p>
            <a:pPr marL="355600" indent="-355600" algn="r" rtl="1">
              <a:lnSpc>
                <a:spcPct val="133000"/>
              </a:lnSpc>
              <a:buSzPct val="100000"/>
              <a:buChar char="•"/>
            </a:pPr>
            <a:r>
              <a:rPr lang="ar-SA" altLang="en-US" sz="2500" dirty="0">
                <a:solidFill>
                  <a:srgbClr val="384653"/>
                </a:solidFill>
                <a:latin typeface="WinSoft Pro Medium" pitchFamily="34" charset="0"/>
                <a:ea typeface="WinSoft Pro Medium" pitchFamily="34" charset="-122"/>
                <a:cs typeface="WinSoft Pro Medium" pitchFamily="34" charset="-120"/>
              </a:rPr>
              <a:t>إكمال المتطلبات خلال 3 سنوات (قابلة للتمديد إلى 4 سنوات).</a:t>
            </a:r>
            <a:endParaRPr lang="ar-SA" sz="2500" dirty="0"/>
          </a:p>
        </p:txBody>
      </p:sp>
      <p:sp>
        <p:nvSpPr>
          <p:cNvPr id="5" name="Shape 3"/>
          <p:cNvSpPr/>
          <p:nvPr/>
        </p:nvSpPr>
        <p:spPr>
          <a:xfrm>
            <a:off x="6215006" y="2086242"/>
            <a:ext cx="5513646" cy="4014434"/>
          </a:xfrm>
          <a:prstGeom prst="roundRect">
            <a:avLst>
              <a:gd name="adj" fmla="val 20970"/>
            </a:avLst>
          </a:prstGeom>
          <a:solidFill>
            <a:srgbClr val="75BAE6"/>
          </a:solidFill>
          <a:ln/>
        </p:spPr>
      </p:sp>
      <p:sp>
        <p:nvSpPr>
          <p:cNvPr id="6" name="Text 4"/>
          <p:cNvSpPr/>
          <p:nvPr/>
        </p:nvSpPr>
        <p:spPr>
          <a:xfrm>
            <a:off x="6440624" y="2311866"/>
            <a:ext cx="5062411" cy="371177"/>
          </a:xfrm>
          <a:prstGeom prst="rect">
            <a:avLst/>
          </a:prstGeom>
          <a:noFill/>
          <a:ln/>
        </p:spPr>
        <p:txBody>
          <a:bodyPr wrap="none" lIns="0" tIns="0" rIns="0" bIns="0" rtlCol="0" anchor="t"/>
          <a:lstStyle/>
          <a:p>
            <a:pPr marL="0" indent="0" algn="ctr" rtl="1">
              <a:lnSpc>
                <a:spcPct val="104000"/>
              </a:lnSpc>
              <a:buNone/>
            </a:pPr>
            <a:r>
              <a:rPr lang="ar-SA" altLang="en-US" sz="3200" b="1" dirty="0">
                <a:solidFill>
                  <a:schemeClr val="bg1"/>
                </a:solidFill>
                <a:latin typeface="GE SS Two Light" pitchFamily="34" charset="0"/>
                <a:ea typeface="GE SS Two Light" pitchFamily="34" charset="-122"/>
                <a:cs typeface="GE SS Two Light" pitchFamily="34" charset="-120"/>
              </a:rPr>
              <a:t>نبذة عن البرنامج</a:t>
            </a:r>
            <a:endParaRPr lang="ar-SA" sz="3200" b="1" dirty="0">
              <a:solidFill>
                <a:schemeClr val="bg1"/>
              </a:solidFill>
            </a:endParaRPr>
          </a:p>
        </p:txBody>
      </p:sp>
      <p:sp>
        <p:nvSpPr>
          <p:cNvPr id="7" name="Text 5"/>
          <p:cNvSpPr/>
          <p:nvPr/>
        </p:nvSpPr>
        <p:spPr>
          <a:xfrm>
            <a:off x="6440624" y="2908666"/>
            <a:ext cx="5062411" cy="2741436"/>
          </a:xfrm>
          <a:prstGeom prst="rect">
            <a:avLst/>
          </a:prstGeom>
          <a:noFill/>
          <a:ln/>
        </p:spPr>
        <p:txBody>
          <a:bodyPr wrap="square" lIns="0" tIns="0" rIns="0" bIns="0" rtlCol="0" anchor="t">
            <a:noAutofit/>
          </a:bodyPr>
          <a:lstStyle/>
          <a:p>
            <a:pPr marL="0" indent="0" algn="justLow" rtl="1">
              <a:lnSpc>
                <a:spcPct val="133000"/>
              </a:lnSpc>
              <a:buNone/>
            </a:pPr>
            <a:r>
              <a:rPr lang="ar-SA" altLang="en-US" sz="2800" dirty="0">
                <a:solidFill>
                  <a:schemeClr val="bg1"/>
                </a:solidFill>
                <a:latin typeface="WinSoft Pro Medium" pitchFamily="34" charset="0"/>
                <a:ea typeface="WinSoft Pro Medium" pitchFamily="34" charset="-122"/>
                <a:cs typeface="WinSoft Pro Medium" pitchFamily="34" charset="-120"/>
              </a:rPr>
              <a:t>يهدف برنامج PDP لموظفي TVET في الأونروا إلى تحديث معارفهم ومهاراتهم ومواكبة التطورات في منظومة التعليم والتدريب ومتطلبات سوق العمل.</a:t>
            </a:r>
            <a:endParaRPr lang="ar-SA" sz="2800" dirty="0">
              <a:solidFill>
                <a:schemeClr val="bg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631908" y="828377"/>
            <a:ext cx="10927878" cy="742355"/>
          </a:xfrm>
          <a:prstGeom prst="rect">
            <a:avLst/>
          </a:prstGeom>
          <a:noFill/>
          <a:ln/>
        </p:spPr>
        <p:txBody>
          <a:bodyPr wrap="none" lIns="0" tIns="0" rIns="0" bIns="0" rtlCol="0" anchor="t"/>
          <a:lstStyle/>
          <a:p>
            <a:pPr marL="0" indent="0" algn="ct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تعليمات الوحدة التدريبية</a:t>
            </a:r>
            <a:endParaRPr lang="ar-SA" sz="4650" dirty="0"/>
          </a:p>
        </p:txBody>
      </p:sp>
      <p:sp>
        <p:nvSpPr>
          <p:cNvPr id="3" name="Shape 1"/>
          <p:cNvSpPr/>
          <p:nvPr/>
        </p:nvSpPr>
        <p:spPr>
          <a:xfrm>
            <a:off x="6208656" y="2022078"/>
            <a:ext cx="5351130" cy="4007545"/>
          </a:xfrm>
          <a:prstGeom prst="roundRect">
            <a:avLst>
              <a:gd name="adj" fmla="val 8447"/>
            </a:avLst>
          </a:prstGeom>
          <a:solidFill>
            <a:srgbClr val="00AEEF"/>
          </a:solidFill>
          <a:ln w="12700">
            <a:solidFill>
              <a:srgbClr val="00AEEF"/>
            </a:solidFill>
            <a:prstDash val="solid"/>
          </a:ln>
        </p:spPr>
      </p:sp>
      <p:sp>
        <p:nvSpPr>
          <p:cNvPr id="4" name="Shape 2"/>
          <p:cNvSpPr/>
          <p:nvPr/>
        </p:nvSpPr>
        <p:spPr>
          <a:xfrm>
            <a:off x="10644417" y="2260402"/>
            <a:ext cx="677052" cy="677069"/>
          </a:xfrm>
          <a:prstGeom prst="ellipse">
            <a:avLst/>
          </a:prstGeom>
          <a:solidFill>
            <a:srgbClr val="00AEEF"/>
          </a:solidFill>
          <a:ln/>
        </p:spPr>
        <p:txBody>
          <a:bodyPr/>
          <a:lstStyle/>
          <a:p>
            <a:endParaRPr lang="en-US" dirty="0"/>
          </a:p>
        </p:txBody>
      </p:sp>
      <p:pic>
        <p:nvPicPr>
          <p:cNvPr id="5"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714683" y="2330670"/>
            <a:ext cx="601039" cy="601055"/>
          </a:xfrm>
          <a:prstGeom prst="rect">
            <a:avLst/>
          </a:prstGeom>
        </p:spPr>
      </p:pic>
      <p:sp>
        <p:nvSpPr>
          <p:cNvPr id="6" name="Text 3"/>
          <p:cNvSpPr/>
          <p:nvPr/>
        </p:nvSpPr>
        <p:spPr>
          <a:xfrm>
            <a:off x="5845934" y="2380498"/>
            <a:ext cx="4868749" cy="370739"/>
          </a:xfrm>
          <a:prstGeom prst="rect">
            <a:avLst/>
          </a:prstGeom>
          <a:noFill/>
          <a:ln/>
        </p:spPr>
        <p:txBody>
          <a:bodyPr wrap="none" lIns="0" tIns="0" rIns="0" bIns="0" rtlCol="0" anchor="t"/>
          <a:lstStyle/>
          <a:p>
            <a:pPr marL="0" indent="0" algn="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قبل البدء بدراسة الوحدة</a:t>
            </a:r>
            <a:endParaRPr lang="ar-SA" sz="2800" dirty="0">
              <a:solidFill>
                <a:schemeClr val="bg1"/>
              </a:solidFill>
            </a:endParaRPr>
          </a:p>
        </p:txBody>
      </p:sp>
      <p:sp>
        <p:nvSpPr>
          <p:cNvPr id="7" name="Text 4"/>
          <p:cNvSpPr/>
          <p:nvPr/>
        </p:nvSpPr>
        <p:spPr>
          <a:xfrm>
            <a:off x="6446974" y="2883337"/>
            <a:ext cx="4868749" cy="2974123"/>
          </a:xfrm>
          <a:prstGeom prst="rect">
            <a:avLst/>
          </a:prstGeom>
          <a:noFill/>
          <a:ln/>
        </p:spPr>
        <p:txBody>
          <a:bodyPr wrap="square" lIns="0" tIns="0" rIns="90274" bIns="0" rtlCol="0" anchor="t">
            <a:normAutofit/>
          </a:bodyPr>
          <a:lstStyle/>
          <a:p>
            <a:pPr marL="355600" indent="-355600" algn="r" rtl="1">
              <a:lnSpc>
                <a:spcPct val="133000"/>
              </a:lnSpc>
              <a:buSzPct val="100000"/>
              <a:buChar char="•"/>
            </a:pPr>
            <a:r>
              <a:rPr lang="ar-SA" altLang="en-US" sz="2400" dirty="0">
                <a:solidFill>
                  <a:schemeClr val="bg1"/>
                </a:solidFill>
                <a:latin typeface="WinSoft Pro Medium" pitchFamily="34" charset="0"/>
                <a:ea typeface="WinSoft Pro Medium" pitchFamily="34" charset="-122"/>
                <a:cs typeface="WinSoft Pro Medium" pitchFamily="34" charset="-120"/>
              </a:rPr>
              <a:t>اطلع على أهداف الوحدة والنتاجات التمكينية المطلوبة.</a:t>
            </a:r>
            <a:endParaRPr lang="ar-SA" sz="2400" dirty="0">
              <a:solidFill>
                <a:schemeClr val="bg1"/>
              </a:solidFill>
            </a:endParaRPr>
          </a:p>
          <a:p>
            <a:pPr marL="355600" indent="-355600" algn="r" rtl="1">
              <a:lnSpc>
                <a:spcPct val="133000"/>
              </a:lnSpc>
              <a:buSzPct val="100000"/>
              <a:buChar char="•"/>
            </a:pPr>
            <a:r>
              <a:rPr lang="ar-SA" altLang="en-US" sz="2400" dirty="0">
                <a:solidFill>
                  <a:schemeClr val="bg1"/>
                </a:solidFill>
                <a:latin typeface="WinSoft Pro Medium" pitchFamily="34" charset="0"/>
                <a:ea typeface="WinSoft Pro Medium" pitchFamily="34" charset="-122"/>
                <a:cs typeface="WinSoft Pro Medium" pitchFamily="34" charset="-120"/>
              </a:rPr>
              <a:t>اقرأ خطة الوحدة والأنشطة التدريبية المقررة.</a:t>
            </a:r>
            <a:endParaRPr lang="ar-SA" sz="2400" dirty="0">
              <a:solidFill>
                <a:schemeClr val="bg1"/>
              </a:solidFill>
            </a:endParaRPr>
          </a:p>
          <a:p>
            <a:pPr marL="355600" indent="-355600" algn="r" rtl="1">
              <a:lnSpc>
                <a:spcPct val="133000"/>
              </a:lnSpc>
              <a:buSzPct val="100000"/>
              <a:buChar char="•"/>
            </a:pPr>
            <a:r>
              <a:rPr lang="ar-SA" altLang="en-US" sz="2400" dirty="0">
                <a:solidFill>
                  <a:schemeClr val="bg1"/>
                </a:solidFill>
                <a:latin typeface="WinSoft Pro Medium" pitchFamily="34" charset="0"/>
                <a:ea typeface="WinSoft Pro Medium" pitchFamily="34" charset="-122"/>
                <a:cs typeface="WinSoft Pro Medium" pitchFamily="34" charset="-120"/>
              </a:rPr>
              <a:t>حدد توقعاتك من الوحدة والمهارات التي ترغب في تطويرها.</a:t>
            </a:r>
            <a:endParaRPr lang="ar-SA" sz="2400" dirty="0">
              <a:solidFill>
                <a:schemeClr val="bg1"/>
              </a:solidFill>
            </a:endParaRPr>
          </a:p>
          <a:p>
            <a:pPr marL="355600" indent="-355600" algn="r" rtl="1">
              <a:lnSpc>
                <a:spcPct val="133000"/>
              </a:lnSpc>
              <a:buSzPct val="100000"/>
              <a:buChar char="•"/>
            </a:pPr>
            <a:r>
              <a:rPr lang="ar-SA" altLang="en-US" sz="2400" dirty="0">
                <a:solidFill>
                  <a:schemeClr val="bg1"/>
                </a:solidFill>
                <a:latin typeface="WinSoft Pro Medium" pitchFamily="34" charset="0"/>
                <a:ea typeface="WinSoft Pro Medium" pitchFamily="34" charset="-122"/>
                <a:cs typeface="WinSoft Pro Medium" pitchFamily="34" charset="-120"/>
              </a:rPr>
              <a:t>جهز الأدوات المطلوبة للأنشطة العملية.</a:t>
            </a:r>
            <a:endParaRPr lang="ar-SA" sz="2400" dirty="0">
              <a:solidFill>
                <a:schemeClr val="bg1"/>
              </a:solidFill>
            </a:endParaRPr>
          </a:p>
        </p:txBody>
      </p:sp>
      <p:sp>
        <p:nvSpPr>
          <p:cNvPr id="8" name="Shape 5"/>
          <p:cNvSpPr/>
          <p:nvPr/>
        </p:nvSpPr>
        <p:spPr>
          <a:xfrm>
            <a:off x="631908" y="2026802"/>
            <a:ext cx="5344822" cy="4002821"/>
          </a:xfrm>
          <a:prstGeom prst="roundRect">
            <a:avLst>
              <a:gd name="adj" fmla="val 8447"/>
            </a:avLst>
          </a:prstGeom>
          <a:solidFill>
            <a:srgbClr val="00AEEF"/>
          </a:solidFill>
          <a:ln w="12700">
            <a:solidFill>
              <a:srgbClr val="00AEEF"/>
            </a:solidFill>
            <a:prstDash val="solid"/>
          </a:ln>
        </p:spPr>
      </p:sp>
      <p:sp>
        <p:nvSpPr>
          <p:cNvPr id="9" name="Shape 6"/>
          <p:cNvSpPr/>
          <p:nvPr/>
        </p:nvSpPr>
        <p:spPr>
          <a:xfrm>
            <a:off x="5067669" y="2260402"/>
            <a:ext cx="677052" cy="677069"/>
          </a:xfrm>
          <a:prstGeom prst="ellipse">
            <a:avLst/>
          </a:prstGeom>
          <a:solidFill>
            <a:srgbClr val="00AEEF"/>
          </a:solidFill>
          <a:ln/>
        </p:spPr>
      </p:sp>
      <p:pic>
        <p:nvPicPr>
          <p:cNvPr id="10"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253898" y="2446634"/>
            <a:ext cx="476074" cy="476087"/>
          </a:xfrm>
          <a:prstGeom prst="rect">
            <a:avLst/>
          </a:prstGeom>
        </p:spPr>
      </p:pic>
      <p:sp>
        <p:nvSpPr>
          <p:cNvPr id="11" name="Text 7"/>
          <p:cNvSpPr/>
          <p:nvPr/>
        </p:nvSpPr>
        <p:spPr>
          <a:xfrm>
            <a:off x="742122" y="2380498"/>
            <a:ext cx="4418661" cy="371177"/>
          </a:xfrm>
          <a:prstGeom prst="rect">
            <a:avLst/>
          </a:prstGeom>
          <a:noFill/>
          <a:ln/>
        </p:spPr>
        <p:txBody>
          <a:bodyPr wrap="none" lIns="0" tIns="0" rIns="0" bIns="0" rtlCol="0" anchor="t"/>
          <a:lstStyle/>
          <a:p>
            <a:pPr marL="0" indent="0" algn="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الأدوات المطلوبة للأنشطة العملية</a:t>
            </a:r>
            <a:endParaRPr lang="ar-SA" sz="2400" dirty="0">
              <a:solidFill>
                <a:schemeClr val="bg1"/>
              </a:solidFill>
            </a:endParaRPr>
          </a:p>
        </p:txBody>
      </p:sp>
      <p:sp>
        <p:nvSpPr>
          <p:cNvPr id="12" name="Text 8"/>
          <p:cNvSpPr/>
          <p:nvPr/>
        </p:nvSpPr>
        <p:spPr>
          <a:xfrm>
            <a:off x="867071" y="2871771"/>
            <a:ext cx="4874495" cy="2976904"/>
          </a:xfrm>
          <a:prstGeom prst="rect">
            <a:avLst/>
          </a:prstGeom>
          <a:noFill/>
          <a:ln/>
        </p:spPr>
        <p:txBody>
          <a:bodyPr wrap="square" lIns="0" tIns="0" rIns="90274" bIns="0" rtlCol="0" anchor="t">
            <a:normAutofit/>
          </a:bodyPr>
          <a:lstStyle/>
          <a:p>
            <a:pPr marL="355600" indent="-355600" algn="r" rtl="1">
              <a:lnSpc>
                <a:spcPct val="133000"/>
              </a:lnSpc>
              <a:buSzPct val="100000"/>
              <a:buChar char="•"/>
            </a:pPr>
            <a:r>
              <a:rPr lang="ar-SA" altLang="en-US" sz="2400" dirty="0">
                <a:solidFill>
                  <a:schemeClr val="bg1"/>
                </a:solidFill>
                <a:latin typeface="WinSoft Pro Medium" pitchFamily="34" charset="0"/>
                <a:ea typeface="WinSoft Pro Medium" pitchFamily="34" charset="-122"/>
                <a:cs typeface="WinSoft Pro Medium" pitchFamily="34" charset="-120"/>
              </a:rPr>
              <a:t>آلة حاسبة.</a:t>
            </a:r>
            <a:endParaRPr lang="ar-SA" sz="2400" dirty="0">
              <a:solidFill>
                <a:schemeClr val="bg1"/>
              </a:solidFill>
            </a:endParaRPr>
          </a:p>
          <a:p>
            <a:pPr marL="355600" indent="-355600" algn="r" rtl="1">
              <a:lnSpc>
                <a:spcPct val="133000"/>
              </a:lnSpc>
              <a:buSzPct val="100000"/>
              <a:buChar char="•"/>
            </a:pPr>
            <a:r>
              <a:rPr lang="ar-SA" altLang="en-US" sz="2400" dirty="0">
                <a:solidFill>
                  <a:schemeClr val="bg1"/>
                </a:solidFill>
                <a:latin typeface="WinSoft Pro Medium" pitchFamily="34" charset="0"/>
                <a:ea typeface="WinSoft Pro Medium" pitchFamily="34" charset="-122"/>
                <a:cs typeface="WinSoft Pro Medium" pitchFamily="34" charset="-120"/>
              </a:rPr>
              <a:t>شريط قياس أو متر قياس.</a:t>
            </a:r>
            <a:endParaRPr lang="ar-SA" sz="2400" dirty="0">
              <a:solidFill>
                <a:schemeClr val="bg1"/>
              </a:solidFill>
            </a:endParaRPr>
          </a:p>
          <a:p>
            <a:pPr marL="355600" indent="-355600" algn="r" rtl="1">
              <a:lnSpc>
                <a:spcPct val="133000"/>
              </a:lnSpc>
              <a:buSzPct val="100000"/>
              <a:buChar char="•"/>
            </a:pPr>
            <a:r>
              <a:rPr lang="ar-SA" altLang="en-US" sz="2400" dirty="0">
                <a:solidFill>
                  <a:schemeClr val="bg1"/>
                </a:solidFill>
                <a:latin typeface="WinSoft Pro Medium" pitchFamily="34" charset="0"/>
                <a:ea typeface="WinSoft Pro Medium" pitchFamily="34" charset="-122"/>
                <a:cs typeface="WinSoft Pro Medium" pitchFamily="34" charset="-120"/>
              </a:rPr>
              <a:t>أوراق للرسم والتخطيط.</a:t>
            </a:r>
            <a:endParaRPr lang="ar-SA" sz="2400" dirty="0">
              <a:solidFill>
                <a:schemeClr val="bg1"/>
              </a:solidFill>
            </a:endParaRPr>
          </a:p>
          <a:p>
            <a:pPr marL="355600" indent="-355600" algn="r" rtl="1">
              <a:lnSpc>
                <a:spcPct val="133000"/>
              </a:lnSpc>
              <a:buSzPct val="100000"/>
              <a:buChar char="•"/>
            </a:pPr>
            <a:r>
              <a:rPr lang="ar-SA" altLang="en-US" sz="2400" dirty="0">
                <a:solidFill>
                  <a:schemeClr val="bg1"/>
                </a:solidFill>
                <a:latin typeface="WinSoft Pro Medium" pitchFamily="34" charset="0"/>
                <a:ea typeface="WinSoft Pro Medium" pitchFamily="34" charset="-122"/>
                <a:cs typeface="WinSoft Pro Medium" pitchFamily="34" charset="-120"/>
              </a:rPr>
              <a:t>قلم رصاص ومسطرة.</a:t>
            </a:r>
            <a:endParaRPr lang="ar-SA" sz="2400" dirty="0">
              <a:solidFill>
                <a:schemeClr val="bg1"/>
              </a:solidFill>
            </a:endParaRPr>
          </a:p>
          <a:p>
            <a:pPr marL="355600" indent="-355600" algn="r" rtl="1">
              <a:lnSpc>
                <a:spcPct val="133000"/>
              </a:lnSpc>
              <a:buSzPct val="100000"/>
              <a:buChar char="•"/>
            </a:pPr>
            <a:r>
              <a:rPr lang="ar-SA" altLang="en-US" sz="2400" dirty="0">
                <a:solidFill>
                  <a:schemeClr val="bg1"/>
                </a:solidFill>
                <a:latin typeface="WinSoft Pro Medium" pitchFamily="34" charset="0"/>
                <a:ea typeface="WinSoft Pro Medium" pitchFamily="34" charset="-122"/>
                <a:cs typeface="WinSoft Pro Medium" pitchFamily="34" charset="-120"/>
              </a:rPr>
              <a:t>جهاز حاسوب (عند توفره).</a:t>
            </a:r>
            <a:endParaRPr lang="ar-SA" sz="2400" dirty="0">
              <a:solidFill>
                <a:schemeClr val="bg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631908" y="788988"/>
            <a:ext cx="10927878" cy="519609"/>
          </a:xfrm>
          <a:prstGeom prst="rect">
            <a:avLst/>
          </a:prstGeom>
          <a:noFill/>
          <a:ln/>
        </p:spPr>
        <p:txBody>
          <a:bodyPr wrap="none" lIns="0" tIns="0" rIns="0" bIns="0" rtlCol="0" anchor="t"/>
          <a:lstStyle/>
          <a:p>
            <a:pPr algn="r" rtl="1">
              <a:lnSpc>
                <a:spcPct val="104000"/>
              </a:lnSpc>
            </a:pPr>
            <a:r>
              <a:rPr lang="ar-SA" altLang="en-US" sz="3600" dirty="0">
                <a:solidFill>
                  <a:srgbClr val="2E3C4E"/>
                </a:solidFill>
                <a:latin typeface="GE SS Two Light" pitchFamily="34" charset="0"/>
                <a:ea typeface="GE SS Two Light" pitchFamily="34" charset="-122"/>
                <a:cs typeface="GE SS Two Light" pitchFamily="34" charset="-120"/>
              </a:rPr>
              <a:t>تعليمات الوحدة التدريبية</a:t>
            </a:r>
            <a:r>
              <a:rPr lang="ar-JO" altLang="en-US" sz="3600" dirty="0"/>
              <a:t> </a:t>
            </a:r>
            <a:r>
              <a:rPr lang="ar-SA" altLang="en-US" sz="3250" dirty="0">
                <a:solidFill>
                  <a:srgbClr val="2E3C4E"/>
                </a:solidFill>
                <a:latin typeface="GE SS Two Light" pitchFamily="34" charset="0"/>
                <a:ea typeface="GE SS Two Light" pitchFamily="34" charset="-122"/>
                <a:cs typeface="GE SS Two Light" pitchFamily="34" charset="-120"/>
              </a:rPr>
              <a:t>أثناء التدريب: </a:t>
            </a:r>
            <a:endParaRPr lang="ar-SA" sz="3250" dirty="0"/>
          </a:p>
        </p:txBody>
      </p:sp>
      <p:sp>
        <p:nvSpPr>
          <p:cNvPr id="3" name="Shape 1"/>
          <p:cNvSpPr/>
          <p:nvPr/>
        </p:nvSpPr>
        <p:spPr>
          <a:xfrm>
            <a:off x="6151111" y="1529755"/>
            <a:ext cx="5408676" cy="2214364"/>
          </a:xfrm>
          <a:prstGeom prst="roundRect">
            <a:avLst>
              <a:gd name="adj" fmla="val 10701"/>
            </a:avLst>
          </a:prstGeom>
          <a:solidFill>
            <a:srgbClr val="00AEEF"/>
          </a:solidFill>
          <a:ln w="6350">
            <a:solidFill>
              <a:srgbClr val="00AEEF"/>
            </a:solidFill>
            <a:prstDash val="solid"/>
          </a:ln>
        </p:spPr>
      </p:sp>
      <p:sp>
        <p:nvSpPr>
          <p:cNvPr id="4" name="Shape 2"/>
          <p:cNvSpPr/>
          <p:nvPr/>
        </p:nvSpPr>
        <p:spPr>
          <a:xfrm>
            <a:off x="10921628" y="1694061"/>
            <a:ext cx="473857" cy="473869"/>
          </a:xfrm>
          <a:prstGeom prst="ellipse">
            <a:avLst/>
          </a:prstGeom>
          <a:solidFill>
            <a:srgbClr val="00AEEF"/>
          </a:solidFill>
          <a:ln/>
        </p:spPr>
      </p:sp>
      <p:pic>
        <p:nvPicPr>
          <p:cNvPr id="5"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938249" y="1710583"/>
            <a:ext cx="457235" cy="457246"/>
          </a:xfrm>
          <a:prstGeom prst="rect">
            <a:avLst/>
          </a:prstGeom>
        </p:spPr>
      </p:pic>
      <p:sp>
        <p:nvSpPr>
          <p:cNvPr id="6" name="Text 3"/>
          <p:cNvSpPr/>
          <p:nvPr/>
        </p:nvSpPr>
        <p:spPr>
          <a:xfrm>
            <a:off x="6170954" y="1761627"/>
            <a:ext cx="4747452" cy="350982"/>
          </a:xfrm>
          <a:prstGeom prst="rect">
            <a:avLst/>
          </a:prstGeom>
          <a:noFill/>
          <a:ln/>
        </p:spPr>
        <p:txBody>
          <a:bodyPr wrap="none" lIns="0" tIns="0" rIns="0" bIns="0" rtlCol="0" anchor="t"/>
          <a:lstStyle/>
          <a:p>
            <a:pPr marL="0" indent="0" algn="r" rtl="1">
              <a:lnSpc>
                <a:spcPct val="104000"/>
              </a:lnSpc>
              <a:buNone/>
            </a:pPr>
            <a:r>
              <a:rPr lang="ar-SA" altLang="en-US" sz="2000" b="1" dirty="0">
                <a:solidFill>
                  <a:schemeClr val="bg1"/>
                </a:solidFill>
                <a:latin typeface="GE SS Two Light" pitchFamily="34" charset="0"/>
                <a:ea typeface="GE SS Two Light" pitchFamily="34" charset="-122"/>
                <a:cs typeface="GE SS Two Light" pitchFamily="34" charset="-120"/>
              </a:rPr>
              <a:t>المشاركة الفاعلة</a:t>
            </a:r>
            <a:endParaRPr lang="ar-SA" sz="2000" b="1" dirty="0">
              <a:solidFill>
                <a:schemeClr val="bg1"/>
              </a:solidFill>
            </a:endParaRPr>
          </a:p>
        </p:txBody>
      </p:sp>
      <p:sp>
        <p:nvSpPr>
          <p:cNvPr id="7" name="Text 4"/>
          <p:cNvSpPr/>
          <p:nvPr/>
        </p:nvSpPr>
        <p:spPr>
          <a:xfrm>
            <a:off x="6315413" y="2054719"/>
            <a:ext cx="5080071" cy="2427423"/>
          </a:xfrm>
          <a:prstGeom prst="rect">
            <a:avLst/>
          </a:prstGeom>
          <a:noFill/>
          <a:ln/>
        </p:spPr>
        <p:txBody>
          <a:bodyPr wrap="square" lIns="0" tIns="0" rIns="63192" bIns="0" rtlCol="0" anchor="t">
            <a:normAutofit/>
          </a:bodyPr>
          <a:lstStyle/>
          <a:p>
            <a:pPr marL="243840" indent="-243840" algn="r" rtl="1">
              <a:lnSpc>
                <a:spcPct val="113000"/>
              </a:lnSpc>
              <a:buSzPct val="100000"/>
              <a:buChar char="•"/>
            </a:pPr>
            <a:r>
              <a:rPr lang="ar-SA" altLang="en-US" sz="2400" dirty="0">
                <a:solidFill>
                  <a:schemeClr val="bg1"/>
                </a:solidFill>
                <a:latin typeface="WinSoft Pro Medium" pitchFamily="34" charset="0"/>
                <a:ea typeface="WinSoft Pro Medium" pitchFamily="34" charset="-122"/>
                <a:cs typeface="WinSoft Pro Medium" pitchFamily="34" charset="-120"/>
              </a:rPr>
              <a:t>شارك بفاعلية في المناقشات والأنشطة</a:t>
            </a:r>
            <a:endParaRPr lang="ar-SA" sz="2400" dirty="0">
              <a:solidFill>
                <a:schemeClr val="bg1"/>
              </a:solidFill>
            </a:endParaRPr>
          </a:p>
          <a:p>
            <a:pPr marL="243840" indent="-243840" algn="r" rtl="1">
              <a:lnSpc>
                <a:spcPct val="113000"/>
              </a:lnSpc>
              <a:buSzPct val="100000"/>
              <a:buChar char="•"/>
            </a:pPr>
            <a:r>
              <a:rPr lang="ar-SA" altLang="en-US" sz="2400" dirty="0">
                <a:solidFill>
                  <a:schemeClr val="bg1"/>
                </a:solidFill>
                <a:latin typeface="WinSoft Pro Medium" pitchFamily="34" charset="0"/>
                <a:ea typeface="WinSoft Pro Medium" pitchFamily="34" charset="-122"/>
                <a:cs typeface="WinSoft Pro Medium" pitchFamily="34" charset="-120"/>
              </a:rPr>
              <a:t>استثمر خبراتك العملية</a:t>
            </a:r>
            <a:endParaRPr lang="ar-SA" sz="2400" dirty="0">
              <a:solidFill>
                <a:schemeClr val="bg1"/>
              </a:solidFill>
            </a:endParaRPr>
          </a:p>
          <a:p>
            <a:pPr marL="243840" indent="-243840" algn="r" rtl="1">
              <a:lnSpc>
                <a:spcPct val="113000"/>
              </a:lnSpc>
              <a:buSzPct val="100000"/>
              <a:buChar char="•"/>
            </a:pPr>
            <a:r>
              <a:rPr lang="ar-SA" altLang="en-US" sz="2400" dirty="0">
                <a:solidFill>
                  <a:schemeClr val="bg1"/>
                </a:solidFill>
                <a:latin typeface="WinSoft Pro Medium" pitchFamily="34" charset="0"/>
                <a:ea typeface="WinSoft Pro Medium" pitchFamily="34" charset="-122"/>
                <a:cs typeface="WinSoft Pro Medium" pitchFamily="34" charset="-120"/>
              </a:rPr>
              <a:t>اطرح الأسئلة عند الحاجة</a:t>
            </a:r>
            <a:endParaRPr lang="ar-SA" sz="2400" dirty="0">
              <a:solidFill>
                <a:schemeClr val="bg1"/>
              </a:solidFill>
            </a:endParaRPr>
          </a:p>
          <a:p>
            <a:pPr marL="243840" indent="-243840" algn="r" rtl="1">
              <a:lnSpc>
                <a:spcPct val="113000"/>
              </a:lnSpc>
              <a:buSzPct val="100000"/>
              <a:buChar char="•"/>
            </a:pPr>
            <a:r>
              <a:rPr lang="ar-SA" altLang="en-US" sz="2400" dirty="0">
                <a:solidFill>
                  <a:schemeClr val="bg1"/>
                </a:solidFill>
                <a:latin typeface="WinSoft Pro Medium" pitchFamily="34" charset="0"/>
                <a:ea typeface="WinSoft Pro Medium" pitchFamily="34" charset="-122"/>
                <a:cs typeface="WinSoft Pro Medium" pitchFamily="34" charset="-120"/>
              </a:rPr>
              <a:t>احترم آراء زملائك</a:t>
            </a:r>
            <a:endParaRPr lang="ar-SA" sz="2400" dirty="0">
              <a:solidFill>
                <a:schemeClr val="bg1"/>
              </a:solidFill>
            </a:endParaRPr>
          </a:p>
        </p:txBody>
      </p:sp>
      <p:sp>
        <p:nvSpPr>
          <p:cNvPr id="8" name="Shape 5"/>
          <p:cNvSpPr/>
          <p:nvPr/>
        </p:nvSpPr>
        <p:spPr>
          <a:xfrm>
            <a:off x="631908" y="1529755"/>
            <a:ext cx="5408676" cy="2214364"/>
          </a:xfrm>
          <a:prstGeom prst="roundRect">
            <a:avLst>
              <a:gd name="adj" fmla="val 10701"/>
            </a:avLst>
          </a:prstGeom>
          <a:solidFill>
            <a:srgbClr val="00AEEF"/>
          </a:solidFill>
          <a:ln w="6350">
            <a:solidFill>
              <a:srgbClr val="00AEEF"/>
            </a:solidFill>
            <a:prstDash val="solid"/>
          </a:ln>
        </p:spPr>
      </p:sp>
      <p:sp>
        <p:nvSpPr>
          <p:cNvPr id="9" name="Shape 6"/>
          <p:cNvSpPr/>
          <p:nvPr/>
        </p:nvSpPr>
        <p:spPr>
          <a:xfrm>
            <a:off x="5402425" y="1694061"/>
            <a:ext cx="473857" cy="473869"/>
          </a:xfrm>
          <a:prstGeom prst="ellipse">
            <a:avLst/>
          </a:prstGeom>
          <a:solidFill>
            <a:srgbClr val="00AEEF"/>
          </a:solidFill>
          <a:ln/>
        </p:spPr>
      </p:sp>
      <p:pic>
        <p:nvPicPr>
          <p:cNvPr id="10"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468479" y="1734416"/>
            <a:ext cx="454014" cy="454025"/>
          </a:xfrm>
          <a:prstGeom prst="rect">
            <a:avLst/>
          </a:prstGeom>
        </p:spPr>
      </p:pic>
      <p:sp>
        <p:nvSpPr>
          <p:cNvPr id="11" name="Text 7"/>
          <p:cNvSpPr/>
          <p:nvPr/>
        </p:nvSpPr>
        <p:spPr>
          <a:xfrm>
            <a:off x="651752" y="1761627"/>
            <a:ext cx="4747452" cy="350982"/>
          </a:xfrm>
          <a:prstGeom prst="rect">
            <a:avLst/>
          </a:prstGeom>
          <a:noFill/>
          <a:ln/>
        </p:spPr>
        <p:txBody>
          <a:bodyPr wrap="none" lIns="0" tIns="0" rIns="0" bIns="0" rtlCol="0" anchor="t"/>
          <a:lstStyle/>
          <a:p>
            <a:pPr marL="0" indent="0" algn="r" rtl="1">
              <a:lnSpc>
                <a:spcPct val="104000"/>
              </a:lnSpc>
              <a:buNone/>
            </a:pPr>
            <a:r>
              <a:rPr lang="ar-SA" altLang="en-US" sz="2000" b="1" dirty="0">
                <a:solidFill>
                  <a:schemeClr val="bg1"/>
                </a:solidFill>
                <a:latin typeface="GE SS Two Light" pitchFamily="34" charset="0"/>
                <a:ea typeface="GE SS Two Light" pitchFamily="34" charset="-122"/>
                <a:cs typeface="GE SS Two Light" pitchFamily="34" charset="-120"/>
              </a:rPr>
              <a:t>التعلم التعاوني</a:t>
            </a:r>
            <a:endParaRPr lang="ar-SA" sz="2000" b="1" dirty="0">
              <a:solidFill>
                <a:schemeClr val="bg1"/>
              </a:solidFill>
            </a:endParaRPr>
          </a:p>
        </p:txBody>
      </p:sp>
      <p:sp>
        <p:nvSpPr>
          <p:cNvPr id="12" name="Text 8"/>
          <p:cNvSpPr/>
          <p:nvPr/>
        </p:nvSpPr>
        <p:spPr>
          <a:xfrm>
            <a:off x="796211" y="2054720"/>
            <a:ext cx="5080071" cy="1165560"/>
          </a:xfrm>
          <a:prstGeom prst="rect">
            <a:avLst/>
          </a:prstGeom>
          <a:noFill/>
          <a:ln/>
        </p:spPr>
        <p:txBody>
          <a:bodyPr wrap="square" lIns="0" tIns="0" rIns="63192" bIns="0" rtlCol="0" anchor="t">
            <a:noAutofit/>
          </a:bodyPr>
          <a:lstStyle/>
          <a:p>
            <a:pPr marL="243840" indent="-243840" algn="r" rtl="1">
              <a:lnSpc>
                <a:spcPct val="113000"/>
              </a:lnSpc>
              <a:buSzPct val="100000"/>
              <a:buChar char="•"/>
            </a:pPr>
            <a:r>
              <a:rPr lang="ar-SA" altLang="en-US" sz="2400" dirty="0">
                <a:solidFill>
                  <a:schemeClr val="bg1"/>
                </a:solidFill>
                <a:latin typeface="WinSoft Pro Medium" pitchFamily="34" charset="0"/>
                <a:ea typeface="WinSoft Pro Medium" pitchFamily="34" charset="-122"/>
                <a:cs typeface="WinSoft Pro Medium" pitchFamily="34" charset="-120"/>
              </a:rPr>
              <a:t>تعاون مع أعضاء مجموعتك</a:t>
            </a:r>
            <a:endParaRPr lang="ar-SA" sz="2400" dirty="0">
              <a:solidFill>
                <a:schemeClr val="bg1"/>
              </a:solidFill>
            </a:endParaRPr>
          </a:p>
          <a:p>
            <a:pPr marL="243840" indent="-243840" algn="r" rtl="1">
              <a:lnSpc>
                <a:spcPct val="113000"/>
              </a:lnSpc>
              <a:buSzPct val="100000"/>
              <a:buChar char="•"/>
            </a:pPr>
            <a:r>
              <a:rPr lang="ar-SA" altLang="en-US" sz="2400" dirty="0">
                <a:solidFill>
                  <a:schemeClr val="bg1"/>
                </a:solidFill>
                <a:latin typeface="WinSoft Pro Medium" pitchFamily="34" charset="0"/>
                <a:ea typeface="WinSoft Pro Medium" pitchFamily="34" charset="-122"/>
                <a:cs typeface="WinSoft Pro Medium" pitchFamily="34" charset="-120"/>
              </a:rPr>
              <a:t>ساهم في إعداد وعرض نتائج العمل الجماعي</a:t>
            </a:r>
            <a:endParaRPr lang="ar-SA" sz="2400" dirty="0">
              <a:solidFill>
                <a:schemeClr val="bg1"/>
              </a:solidFill>
            </a:endParaRPr>
          </a:p>
        </p:txBody>
      </p:sp>
      <p:sp>
        <p:nvSpPr>
          <p:cNvPr id="13" name="Shape 9"/>
          <p:cNvSpPr/>
          <p:nvPr/>
        </p:nvSpPr>
        <p:spPr>
          <a:xfrm>
            <a:off x="6151111" y="3854648"/>
            <a:ext cx="5408676" cy="2214364"/>
          </a:xfrm>
          <a:prstGeom prst="roundRect">
            <a:avLst>
              <a:gd name="adj" fmla="val 10701"/>
            </a:avLst>
          </a:prstGeom>
          <a:solidFill>
            <a:srgbClr val="00AEEF"/>
          </a:solidFill>
          <a:ln w="6350">
            <a:solidFill>
              <a:srgbClr val="00AEEF"/>
            </a:solidFill>
            <a:prstDash val="solid"/>
          </a:ln>
        </p:spPr>
      </p:sp>
      <p:sp>
        <p:nvSpPr>
          <p:cNvPr id="14" name="Shape 10"/>
          <p:cNvSpPr/>
          <p:nvPr/>
        </p:nvSpPr>
        <p:spPr>
          <a:xfrm>
            <a:off x="10956306" y="4008273"/>
            <a:ext cx="473857" cy="473869"/>
          </a:xfrm>
          <a:prstGeom prst="ellipse">
            <a:avLst/>
          </a:prstGeom>
          <a:solidFill>
            <a:srgbClr val="00AEEF"/>
          </a:solidFill>
          <a:ln/>
        </p:spPr>
      </p:sp>
      <p:pic>
        <p:nvPicPr>
          <p:cNvPr id="15"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945576" y="4006942"/>
            <a:ext cx="454113" cy="454124"/>
          </a:xfrm>
          <a:prstGeom prst="rect">
            <a:avLst/>
          </a:prstGeom>
        </p:spPr>
      </p:pic>
      <p:sp>
        <p:nvSpPr>
          <p:cNvPr id="16" name="Text 11"/>
          <p:cNvSpPr/>
          <p:nvPr/>
        </p:nvSpPr>
        <p:spPr>
          <a:xfrm>
            <a:off x="6170954" y="4086521"/>
            <a:ext cx="4747452" cy="350982"/>
          </a:xfrm>
          <a:prstGeom prst="rect">
            <a:avLst/>
          </a:prstGeom>
          <a:noFill/>
          <a:ln/>
        </p:spPr>
        <p:txBody>
          <a:bodyPr wrap="none" lIns="0" tIns="0" rIns="0" bIns="0" rtlCol="0" anchor="t"/>
          <a:lstStyle/>
          <a:p>
            <a:pPr marL="0" indent="0" algn="r" rtl="1">
              <a:lnSpc>
                <a:spcPct val="104000"/>
              </a:lnSpc>
              <a:buNone/>
            </a:pPr>
            <a:r>
              <a:rPr lang="ar-SA" altLang="en-US" sz="2000" b="1" dirty="0">
                <a:solidFill>
                  <a:schemeClr val="bg1"/>
                </a:solidFill>
                <a:latin typeface="GE SS Two Light" pitchFamily="34" charset="0"/>
                <a:ea typeface="GE SS Two Light" pitchFamily="34" charset="-122"/>
                <a:cs typeface="GE SS Two Light" pitchFamily="34" charset="-120"/>
              </a:rPr>
              <a:t>الأنشطة التطبيقية</a:t>
            </a:r>
            <a:endParaRPr lang="ar-SA" sz="2000" b="1" dirty="0">
              <a:solidFill>
                <a:schemeClr val="bg1"/>
              </a:solidFill>
            </a:endParaRPr>
          </a:p>
        </p:txBody>
      </p:sp>
      <p:sp>
        <p:nvSpPr>
          <p:cNvPr id="17" name="Text 12"/>
          <p:cNvSpPr/>
          <p:nvPr/>
        </p:nvSpPr>
        <p:spPr>
          <a:xfrm>
            <a:off x="6315413" y="4379614"/>
            <a:ext cx="5080071" cy="1796491"/>
          </a:xfrm>
          <a:prstGeom prst="rect">
            <a:avLst/>
          </a:prstGeom>
          <a:noFill/>
          <a:ln/>
        </p:spPr>
        <p:txBody>
          <a:bodyPr wrap="square" lIns="0" tIns="0" rIns="63192" bIns="0" rtlCol="0" anchor="t">
            <a:normAutofit/>
          </a:bodyPr>
          <a:lstStyle/>
          <a:p>
            <a:pPr marL="243840" indent="-243840" algn="r" rtl="1">
              <a:lnSpc>
                <a:spcPct val="113000"/>
              </a:lnSpc>
              <a:buSzPct val="100000"/>
              <a:buChar char="•"/>
            </a:pPr>
            <a:r>
              <a:rPr lang="ar-SA" altLang="en-US" sz="2400" dirty="0">
                <a:solidFill>
                  <a:schemeClr val="bg1"/>
                </a:solidFill>
                <a:latin typeface="WinSoft Pro Medium" pitchFamily="34" charset="0"/>
                <a:ea typeface="WinSoft Pro Medium" pitchFamily="34" charset="-122"/>
                <a:cs typeface="WinSoft Pro Medium" pitchFamily="34" charset="-120"/>
              </a:rPr>
              <a:t>استخدم البيانات الحقيقية من بيئة عملك</a:t>
            </a:r>
            <a:endParaRPr lang="ar-SA" sz="2400" dirty="0">
              <a:solidFill>
                <a:schemeClr val="bg1"/>
              </a:solidFill>
            </a:endParaRPr>
          </a:p>
          <a:p>
            <a:pPr marL="243840" indent="-243840" algn="r" rtl="1">
              <a:lnSpc>
                <a:spcPct val="113000"/>
              </a:lnSpc>
              <a:buSzPct val="100000"/>
              <a:buChar char="•"/>
            </a:pPr>
            <a:r>
              <a:rPr lang="ar-SA" altLang="en-US" sz="2400" dirty="0">
                <a:solidFill>
                  <a:schemeClr val="bg1"/>
                </a:solidFill>
                <a:latin typeface="WinSoft Pro Medium" pitchFamily="34" charset="0"/>
                <a:ea typeface="WinSoft Pro Medium" pitchFamily="34" charset="-122"/>
                <a:cs typeface="WinSoft Pro Medium" pitchFamily="34" charset="-120"/>
              </a:rPr>
              <a:t>تأكد من صحة الحسابات والقياسات</a:t>
            </a:r>
            <a:endParaRPr lang="ar-SA" sz="2400" dirty="0">
              <a:solidFill>
                <a:schemeClr val="bg1"/>
              </a:solidFill>
            </a:endParaRPr>
          </a:p>
          <a:p>
            <a:pPr marL="243840" indent="-243840" algn="r" rtl="1">
              <a:lnSpc>
                <a:spcPct val="113000"/>
              </a:lnSpc>
              <a:buSzPct val="100000"/>
              <a:buChar char="•"/>
            </a:pPr>
            <a:r>
              <a:rPr lang="ar-SA" altLang="en-US" sz="2400" dirty="0">
                <a:solidFill>
                  <a:schemeClr val="bg1"/>
                </a:solidFill>
                <a:latin typeface="WinSoft Pro Medium" pitchFamily="34" charset="0"/>
                <a:ea typeface="WinSoft Pro Medium" pitchFamily="34" charset="-122"/>
                <a:cs typeface="WinSoft Pro Medium" pitchFamily="34" charset="-120"/>
              </a:rPr>
              <a:t>احتفظ بأوراق العمل ضمن ملف الإنجاز</a:t>
            </a:r>
            <a:endParaRPr lang="ar-SA" sz="2400" dirty="0">
              <a:solidFill>
                <a:schemeClr val="bg1"/>
              </a:solidFill>
            </a:endParaRPr>
          </a:p>
        </p:txBody>
      </p:sp>
      <p:sp>
        <p:nvSpPr>
          <p:cNvPr id="18" name="Shape 13"/>
          <p:cNvSpPr/>
          <p:nvPr/>
        </p:nvSpPr>
        <p:spPr>
          <a:xfrm>
            <a:off x="631908" y="3854648"/>
            <a:ext cx="5408676" cy="2214364"/>
          </a:xfrm>
          <a:prstGeom prst="roundRect">
            <a:avLst>
              <a:gd name="adj" fmla="val 10701"/>
            </a:avLst>
          </a:prstGeom>
          <a:solidFill>
            <a:srgbClr val="00AEEF"/>
          </a:solidFill>
          <a:ln w="6350">
            <a:solidFill>
              <a:srgbClr val="00AEEF"/>
            </a:solidFill>
            <a:prstDash val="solid"/>
          </a:ln>
        </p:spPr>
      </p:sp>
      <p:sp>
        <p:nvSpPr>
          <p:cNvPr id="19" name="Shape 14"/>
          <p:cNvSpPr/>
          <p:nvPr/>
        </p:nvSpPr>
        <p:spPr>
          <a:xfrm>
            <a:off x="5402425" y="4018955"/>
            <a:ext cx="473857" cy="473869"/>
          </a:xfrm>
          <a:prstGeom prst="ellipse">
            <a:avLst/>
          </a:prstGeom>
          <a:solidFill>
            <a:srgbClr val="00AEEF"/>
          </a:solidFill>
          <a:ln/>
        </p:spPr>
        <p:txBody>
          <a:bodyPr/>
          <a:lstStyle/>
          <a:p>
            <a:endParaRPr lang="en-US" dirty="0"/>
          </a:p>
        </p:txBody>
      </p:sp>
      <p:pic>
        <p:nvPicPr>
          <p:cNvPr id="20"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468479" y="4013195"/>
            <a:ext cx="418154" cy="418164"/>
          </a:xfrm>
          <a:prstGeom prst="rect">
            <a:avLst/>
          </a:prstGeom>
        </p:spPr>
      </p:pic>
      <p:sp>
        <p:nvSpPr>
          <p:cNvPr id="21" name="Text 15"/>
          <p:cNvSpPr/>
          <p:nvPr/>
        </p:nvSpPr>
        <p:spPr>
          <a:xfrm>
            <a:off x="651752" y="4086521"/>
            <a:ext cx="4747452" cy="350982"/>
          </a:xfrm>
          <a:prstGeom prst="rect">
            <a:avLst/>
          </a:prstGeom>
          <a:noFill/>
          <a:ln/>
        </p:spPr>
        <p:txBody>
          <a:bodyPr wrap="none" lIns="0" tIns="0" rIns="0" bIns="0" rtlCol="0" anchor="t"/>
          <a:lstStyle/>
          <a:p>
            <a:pPr marL="0" indent="0" algn="r" rtl="1">
              <a:lnSpc>
                <a:spcPct val="104000"/>
              </a:lnSpc>
              <a:buNone/>
            </a:pPr>
            <a:r>
              <a:rPr lang="ar-SA" altLang="en-US" sz="2000" b="1" dirty="0">
                <a:solidFill>
                  <a:schemeClr val="bg1"/>
                </a:solidFill>
                <a:latin typeface="GE SS Two Light" pitchFamily="34" charset="0"/>
                <a:ea typeface="GE SS Two Light" pitchFamily="34" charset="-122"/>
                <a:cs typeface="GE SS Two Light" pitchFamily="34" charset="-120"/>
              </a:rPr>
              <a:t>عند التدريب عن بعد</a:t>
            </a:r>
            <a:endParaRPr lang="ar-SA" sz="2000" b="1" dirty="0">
              <a:solidFill>
                <a:schemeClr val="bg1"/>
              </a:solidFill>
            </a:endParaRPr>
          </a:p>
        </p:txBody>
      </p:sp>
      <p:sp>
        <p:nvSpPr>
          <p:cNvPr id="22" name="Text 16"/>
          <p:cNvSpPr/>
          <p:nvPr/>
        </p:nvSpPr>
        <p:spPr>
          <a:xfrm>
            <a:off x="796211" y="4379613"/>
            <a:ext cx="5080071" cy="2427423"/>
          </a:xfrm>
          <a:prstGeom prst="rect">
            <a:avLst/>
          </a:prstGeom>
          <a:noFill/>
          <a:ln/>
        </p:spPr>
        <p:txBody>
          <a:bodyPr wrap="square" lIns="0" tIns="0" rIns="63192" bIns="0" rtlCol="0" anchor="t">
            <a:normAutofit/>
          </a:bodyPr>
          <a:lstStyle/>
          <a:p>
            <a:pPr marL="243840" indent="-243840" algn="r" rtl="1">
              <a:lnSpc>
                <a:spcPct val="113000"/>
              </a:lnSpc>
              <a:buSzPct val="100000"/>
              <a:buChar char="•"/>
            </a:pPr>
            <a:r>
              <a:rPr lang="ar-SA" altLang="en-US" sz="2400" dirty="0">
                <a:solidFill>
                  <a:schemeClr val="bg1"/>
                </a:solidFill>
                <a:latin typeface="WinSoft Pro Medium" pitchFamily="34" charset="0"/>
                <a:ea typeface="WinSoft Pro Medium" pitchFamily="34" charset="-122"/>
                <a:cs typeface="WinSoft Pro Medium" pitchFamily="34" charset="-120"/>
              </a:rPr>
              <a:t>تأكد من اتصال جيد بالإنترنت</a:t>
            </a:r>
            <a:endParaRPr lang="ar-SA" sz="2400" dirty="0">
              <a:solidFill>
                <a:schemeClr val="bg1"/>
              </a:solidFill>
            </a:endParaRPr>
          </a:p>
          <a:p>
            <a:pPr marL="243840" indent="-243840" algn="r" rtl="1">
              <a:lnSpc>
                <a:spcPct val="113000"/>
              </a:lnSpc>
              <a:buSzPct val="100000"/>
              <a:buChar char="•"/>
            </a:pPr>
            <a:r>
              <a:rPr lang="ar-SA" altLang="en-US" sz="2400" dirty="0">
                <a:solidFill>
                  <a:schemeClr val="bg1"/>
                </a:solidFill>
                <a:latin typeface="WinSoft Pro Medium" pitchFamily="34" charset="0"/>
                <a:ea typeface="WinSoft Pro Medium" pitchFamily="34" charset="-122"/>
                <a:cs typeface="WinSoft Pro Medium" pitchFamily="34" charset="-120"/>
              </a:rPr>
              <a:t>ادخل قبل موعد الجلسة بخمس دقائق</a:t>
            </a:r>
            <a:endParaRPr lang="ar-SA" sz="2400" dirty="0">
              <a:solidFill>
                <a:schemeClr val="bg1"/>
              </a:solidFill>
            </a:endParaRPr>
          </a:p>
          <a:p>
            <a:pPr marL="243840" indent="-243840" algn="r" rtl="1">
              <a:lnSpc>
                <a:spcPct val="113000"/>
              </a:lnSpc>
              <a:buSzPct val="100000"/>
              <a:buChar char="•"/>
            </a:pPr>
            <a:r>
              <a:rPr lang="ar-SA" altLang="en-US" sz="2400" dirty="0">
                <a:solidFill>
                  <a:schemeClr val="bg1"/>
                </a:solidFill>
                <a:latin typeface="WinSoft Pro Medium" pitchFamily="34" charset="0"/>
                <a:ea typeface="WinSoft Pro Medium" pitchFamily="34" charset="-122"/>
                <a:cs typeface="WinSoft Pro Medium" pitchFamily="34" charset="-120"/>
              </a:rPr>
              <a:t>أغلق الميكروفون أثناء حديث الآخرين</a:t>
            </a:r>
            <a:endParaRPr lang="ar-SA" sz="2400" dirty="0">
              <a:solidFill>
                <a:schemeClr val="bg1"/>
              </a:solidFill>
            </a:endParaRPr>
          </a:p>
          <a:p>
            <a:pPr marL="243840" indent="-243840" algn="r" rtl="1">
              <a:lnSpc>
                <a:spcPct val="113000"/>
              </a:lnSpc>
              <a:buSzPct val="100000"/>
              <a:buChar char="•"/>
            </a:pPr>
            <a:r>
              <a:rPr lang="ar-SA" altLang="en-US" sz="2400" dirty="0">
                <a:solidFill>
                  <a:schemeClr val="bg1"/>
                </a:solidFill>
                <a:latin typeface="WinSoft Pro Medium" pitchFamily="34" charset="0"/>
                <a:ea typeface="WinSoft Pro Medium" pitchFamily="34" charset="-122"/>
                <a:cs typeface="WinSoft Pro Medium" pitchFamily="34" charset="-120"/>
              </a:rPr>
              <a:t>افتح الكاميرا لتعزيز التفاعل</a:t>
            </a:r>
            <a:endParaRPr lang="ar-SA" sz="2400" dirty="0">
              <a:solidFill>
                <a:schemeClr val="bg1"/>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631908" y="642902"/>
            <a:ext cx="10927878" cy="742355"/>
          </a:xfrm>
          <a:prstGeom prst="rect">
            <a:avLst/>
          </a:prstGeom>
          <a:noFill/>
          <a:ln/>
        </p:spPr>
        <p:txBody>
          <a:bodyPr wrap="none" lIns="0" tIns="0" rIns="0" bIns="0" rtlCol="0" anchor="t"/>
          <a:lstStyle/>
          <a:p>
            <a:pPr marL="0" indent="0" algn="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ملف الإنجاز (</a:t>
            </a:r>
            <a:r>
              <a:rPr lang="ar-SA" altLang="en-US" sz="4650" dirty="0">
                <a:solidFill>
                  <a:srgbClr val="2E3C4E"/>
                </a:solidFill>
                <a:latin typeface="Myriad Headline" panose="020B0500000000000000" pitchFamily="34" charset="0"/>
                <a:ea typeface="GE SS Two Light" pitchFamily="34" charset="-122"/>
                <a:cs typeface="GE SS Two Light" pitchFamily="34" charset="-120"/>
              </a:rPr>
              <a:t>Portfolio</a:t>
            </a:r>
            <a:r>
              <a:rPr lang="ar-SA" altLang="en-US" sz="4650" dirty="0">
                <a:solidFill>
                  <a:srgbClr val="2E3C4E"/>
                </a:solidFill>
                <a:latin typeface="GE SS Two Light" pitchFamily="34" charset="0"/>
                <a:ea typeface="GE SS Two Light" pitchFamily="34" charset="-122"/>
                <a:cs typeface="GE SS Two Light" pitchFamily="34" charset="-120"/>
              </a:rPr>
              <a:t>)</a:t>
            </a:r>
            <a:endParaRPr lang="ar-SA" sz="4650" dirty="0"/>
          </a:p>
        </p:txBody>
      </p:sp>
      <p:sp>
        <p:nvSpPr>
          <p:cNvPr id="3" name="Text 1"/>
          <p:cNvSpPr/>
          <p:nvPr/>
        </p:nvSpPr>
        <p:spPr>
          <a:xfrm>
            <a:off x="22324" y="1656025"/>
            <a:ext cx="11537463" cy="361156"/>
          </a:xfrm>
          <a:prstGeom prst="rect">
            <a:avLst/>
          </a:prstGeom>
          <a:noFill/>
          <a:ln/>
        </p:spPr>
        <p:txBody>
          <a:bodyPr wrap="none" lIns="0" tIns="0" rIns="0" bIns="0" rtlCol="0" anchor="t"/>
          <a:lstStyle/>
          <a:p>
            <a:pPr marL="0" indent="0" algn="r" rtl="1">
              <a:lnSpc>
                <a:spcPct val="133000"/>
              </a:lnSpc>
              <a:buNone/>
            </a:pPr>
            <a:r>
              <a:rPr lang="ar-SA" altLang="en-US" sz="2400" dirty="0">
                <a:solidFill>
                  <a:srgbClr val="384653"/>
                </a:solidFill>
                <a:latin typeface="WinSoft Pro Medium" pitchFamily="34" charset="0"/>
                <a:ea typeface="WinSoft Pro Medium" pitchFamily="34" charset="-122"/>
                <a:cs typeface="WinSoft Pro Medium" pitchFamily="34" charset="-120"/>
              </a:rPr>
              <a:t>خلال هذه الوحدة سيطلب منك الاحتفاظ بالأدلة التي تثبت تعلمك وإنجازك للأنشطة المختلفة.</a:t>
            </a:r>
            <a:endParaRPr lang="ar-JO" altLang="en-US" sz="2400" dirty="0">
              <a:solidFill>
                <a:srgbClr val="384653"/>
              </a:solidFill>
              <a:latin typeface="WinSoft Pro Medium" pitchFamily="34" charset="0"/>
              <a:ea typeface="WinSoft Pro Medium" pitchFamily="34" charset="-122"/>
              <a:cs typeface="WinSoft Pro Medium" pitchFamily="34" charset="-120"/>
            </a:endParaRPr>
          </a:p>
          <a:p>
            <a:pPr marL="0" indent="0" algn="r" rtl="1">
              <a:lnSpc>
                <a:spcPct val="133000"/>
              </a:lnSpc>
              <a:buNone/>
            </a:pPr>
            <a:r>
              <a:rPr lang="ar-SA" altLang="en-US" sz="2400" dirty="0">
                <a:solidFill>
                  <a:srgbClr val="384653"/>
                </a:solidFill>
                <a:latin typeface="WinSoft Pro Medium" pitchFamily="34" charset="0"/>
                <a:ea typeface="WinSoft Pro Medium" pitchFamily="34" charset="-122"/>
                <a:cs typeface="WinSoft Pro Medium" pitchFamily="34" charset="-120"/>
              </a:rPr>
              <a:t> ويعتبر ملف الإنجاز جزءاً مهماً من عملية التقييم.</a:t>
            </a:r>
            <a:endParaRPr lang="ar-SA" sz="2400" dirty="0"/>
          </a:p>
        </p:txBody>
      </p:sp>
      <p:sp>
        <p:nvSpPr>
          <p:cNvPr id="4" name="Shape 2"/>
          <p:cNvSpPr/>
          <p:nvPr/>
        </p:nvSpPr>
        <p:spPr>
          <a:xfrm>
            <a:off x="6208656" y="2835970"/>
            <a:ext cx="5351130" cy="847824"/>
          </a:xfrm>
          <a:prstGeom prst="roundRect">
            <a:avLst>
              <a:gd name="adj" fmla="val 39929"/>
            </a:avLst>
          </a:prstGeom>
          <a:solidFill>
            <a:srgbClr val="00AEEF"/>
          </a:solidFill>
          <a:ln w="12700">
            <a:solidFill>
              <a:srgbClr val="0094D5"/>
            </a:solidFill>
            <a:prstDash val="solid"/>
          </a:ln>
        </p:spPr>
      </p:sp>
      <p:sp>
        <p:nvSpPr>
          <p:cNvPr id="5" name="Text 3"/>
          <p:cNvSpPr/>
          <p:nvPr/>
        </p:nvSpPr>
        <p:spPr>
          <a:xfrm>
            <a:off x="6446974" y="3074293"/>
            <a:ext cx="4874495" cy="371177"/>
          </a:xfrm>
          <a:prstGeom prst="rect">
            <a:avLst/>
          </a:prstGeom>
          <a:noFill/>
          <a:ln/>
        </p:spPr>
        <p:txBody>
          <a:bodyPr wrap="none" lIns="0" tIns="0" rIns="0" bIns="0" rtlCol="0" anchor="t"/>
          <a:lstStyle/>
          <a:p>
            <a:pPr marL="0" indent="0" algn="ct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أوراق العمل</a:t>
            </a:r>
            <a:endParaRPr lang="ar-SA" sz="2800" dirty="0">
              <a:solidFill>
                <a:schemeClr val="bg1"/>
              </a:solidFill>
            </a:endParaRPr>
          </a:p>
        </p:txBody>
      </p:sp>
      <p:sp>
        <p:nvSpPr>
          <p:cNvPr id="6" name="Shape 4"/>
          <p:cNvSpPr/>
          <p:nvPr/>
        </p:nvSpPr>
        <p:spPr>
          <a:xfrm>
            <a:off x="631908" y="2835970"/>
            <a:ext cx="5351130" cy="847824"/>
          </a:xfrm>
          <a:prstGeom prst="roundRect">
            <a:avLst>
              <a:gd name="adj" fmla="val 39929"/>
            </a:avLst>
          </a:prstGeom>
          <a:solidFill>
            <a:srgbClr val="00AEEF"/>
          </a:solidFill>
          <a:ln w="12700">
            <a:solidFill>
              <a:srgbClr val="0094D5"/>
            </a:solidFill>
            <a:prstDash val="solid"/>
          </a:ln>
        </p:spPr>
      </p:sp>
      <p:sp>
        <p:nvSpPr>
          <p:cNvPr id="7" name="Text 5"/>
          <p:cNvSpPr/>
          <p:nvPr/>
        </p:nvSpPr>
        <p:spPr>
          <a:xfrm>
            <a:off x="870226" y="3074293"/>
            <a:ext cx="4874495" cy="371177"/>
          </a:xfrm>
          <a:prstGeom prst="rect">
            <a:avLst/>
          </a:prstGeom>
          <a:noFill/>
          <a:ln/>
        </p:spPr>
        <p:txBody>
          <a:bodyPr wrap="none" lIns="0" tIns="0" rIns="0" bIns="0" rtlCol="0" anchor="t"/>
          <a:lstStyle/>
          <a:p>
            <a:pPr marL="0" indent="0" algn="ct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مخططات الورش</a:t>
            </a:r>
            <a:endParaRPr lang="ar-SA" sz="2800" dirty="0">
              <a:solidFill>
                <a:schemeClr val="bg1"/>
              </a:solidFill>
            </a:endParaRPr>
          </a:p>
        </p:txBody>
      </p:sp>
      <p:sp>
        <p:nvSpPr>
          <p:cNvPr id="8" name="Shape 6"/>
          <p:cNvSpPr/>
          <p:nvPr/>
        </p:nvSpPr>
        <p:spPr>
          <a:xfrm>
            <a:off x="6208656" y="3909417"/>
            <a:ext cx="5351130" cy="847824"/>
          </a:xfrm>
          <a:prstGeom prst="roundRect">
            <a:avLst>
              <a:gd name="adj" fmla="val 39929"/>
            </a:avLst>
          </a:prstGeom>
          <a:solidFill>
            <a:srgbClr val="00AEEF"/>
          </a:solidFill>
          <a:ln w="12700">
            <a:solidFill>
              <a:srgbClr val="0094D5"/>
            </a:solidFill>
            <a:prstDash val="solid"/>
          </a:ln>
        </p:spPr>
      </p:sp>
      <p:sp>
        <p:nvSpPr>
          <p:cNvPr id="9" name="Text 7"/>
          <p:cNvSpPr/>
          <p:nvPr/>
        </p:nvSpPr>
        <p:spPr>
          <a:xfrm>
            <a:off x="6446974" y="4147741"/>
            <a:ext cx="4874495" cy="371177"/>
          </a:xfrm>
          <a:prstGeom prst="rect">
            <a:avLst/>
          </a:prstGeom>
          <a:noFill/>
          <a:ln/>
        </p:spPr>
        <p:txBody>
          <a:bodyPr wrap="none" lIns="0" tIns="0" rIns="0" bIns="0" rtlCol="0" anchor="t"/>
          <a:lstStyle/>
          <a:p>
            <a:pPr marL="0" indent="0" algn="ct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قوائم التحقق</a:t>
            </a:r>
            <a:endParaRPr lang="ar-SA" sz="2800" dirty="0">
              <a:solidFill>
                <a:schemeClr val="bg1"/>
              </a:solidFill>
            </a:endParaRPr>
          </a:p>
        </p:txBody>
      </p:sp>
      <p:sp>
        <p:nvSpPr>
          <p:cNvPr id="10" name="Shape 8"/>
          <p:cNvSpPr/>
          <p:nvPr/>
        </p:nvSpPr>
        <p:spPr>
          <a:xfrm>
            <a:off x="631908" y="3909417"/>
            <a:ext cx="5351130" cy="847824"/>
          </a:xfrm>
          <a:prstGeom prst="roundRect">
            <a:avLst>
              <a:gd name="adj" fmla="val 39929"/>
            </a:avLst>
          </a:prstGeom>
          <a:solidFill>
            <a:srgbClr val="00AEEF"/>
          </a:solidFill>
          <a:ln w="12700">
            <a:solidFill>
              <a:srgbClr val="0094D5"/>
            </a:solidFill>
            <a:prstDash val="solid"/>
          </a:ln>
        </p:spPr>
      </p:sp>
      <p:sp>
        <p:nvSpPr>
          <p:cNvPr id="11" name="Text 9"/>
          <p:cNvSpPr/>
          <p:nvPr/>
        </p:nvSpPr>
        <p:spPr>
          <a:xfrm>
            <a:off x="870226" y="4147741"/>
            <a:ext cx="4874495" cy="371177"/>
          </a:xfrm>
          <a:prstGeom prst="rect">
            <a:avLst/>
          </a:prstGeom>
          <a:noFill/>
          <a:ln/>
        </p:spPr>
        <p:txBody>
          <a:bodyPr wrap="none" lIns="0" tIns="0" rIns="0" bIns="0" rtlCol="0" anchor="t"/>
          <a:lstStyle/>
          <a:p>
            <a:pPr marL="0" indent="0" algn="ct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سجلات التدريب</a:t>
            </a:r>
            <a:endParaRPr lang="ar-SA" sz="2800" dirty="0">
              <a:solidFill>
                <a:schemeClr val="bg1"/>
              </a:solidFill>
            </a:endParaRPr>
          </a:p>
        </p:txBody>
      </p:sp>
      <p:sp>
        <p:nvSpPr>
          <p:cNvPr id="12" name="Shape 10"/>
          <p:cNvSpPr/>
          <p:nvPr/>
        </p:nvSpPr>
        <p:spPr>
          <a:xfrm>
            <a:off x="6208656" y="4982865"/>
            <a:ext cx="5351130" cy="847824"/>
          </a:xfrm>
          <a:prstGeom prst="roundRect">
            <a:avLst>
              <a:gd name="adj" fmla="val 39929"/>
            </a:avLst>
          </a:prstGeom>
          <a:solidFill>
            <a:srgbClr val="00AEEF"/>
          </a:solidFill>
          <a:ln w="12700">
            <a:solidFill>
              <a:srgbClr val="0094D5"/>
            </a:solidFill>
            <a:prstDash val="solid"/>
          </a:ln>
        </p:spPr>
      </p:sp>
      <p:sp>
        <p:nvSpPr>
          <p:cNvPr id="13" name="Text 11"/>
          <p:cNvSpPr/>
          <p:nvPr/>
        </p:nvSpPr>
        <p:spPr>
          <a:xfrm>
            <a:off x="6446974" y="5221188"/>
            <a:ext cx="4874495" cy="371177"/>
          </a:xfrm>
          <a:prstGeom prst="rect">
            <a:avLst/>
          </a:prstGeom>
          <a:noFill/>
          <a:ln/>
        </p:spPr>
        <p:txBody>
          <a:bodyPr wrap="none" lIns="0" tIns="0" rIns="0" bIns="0" rtlCol="0" anchor="t"/>
          <a:lstStyle/>
          <a:p>
            <a:pPr marL="0" indent="0" algn="ct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التقارير القصيرة</a:t>
            </a:r>
            <a:endParaRPr lang="ar-SA" sz="2800" dirty="0">
              <a:solidFill>
                <a:schemeClr val="bg1"/>
              </a:solidFill>
            </a:endParaRPr>
          </a:p>
        </p:txBody>
      </p:sp>
      <p:sp>
        <p:nvSpPr>
          <p:cNvPr id="14" name="Shape 12"/>
          <p:cNvSpPr/>
          <p:nvPr/>
        </p:nvSpPr>
        <p:spPr>
          <a:xfrm>
            <a:off x="631908" y="4982865"/>
            <a:ext cx="5351130" cy="847824"/>
          </a:xfrm>
          <a:prstGeom prst="roundRect">
            <a:avLst>
              <a:gd name="adj" fmla="val 39929"/>
            </a:avLst>
          </a:prstGeom>
          <a:solidFill>
            <a:srgbClr val="00AEEF"/>
          </a:solidFill>
          <a:ln w="12700">
            <a:solidFill>
              <a:srgbClr val="0094D5"/>
            </a:solidFill>
            <a:prstDash val="solid"/>
          </a:ln>
        </p:spPr>
      </p:sp>
      <p:sp>
        <p:nvSpPr>
          <p:cNvPr id="15" name="Text 13"/>
          <p:cNvSpPr/>
          <p:nvPr/>
        </p:nvSpPr>
        <p:spPr>
          <a:xfrm>
            <a:off x="870226" y="5221188"/>
            <a:ext cx="4874495" cy="371177"/>
          </a:xfrm>
          <a:prstGeom prst="rect">
            <a:avLst/>
          </a:prstGeom>
          <a:noFill/>
          <a:ln/>
        </p:spPr>
        <p:txBody>
          <a:bodyPr wrap="none" lIns="0" tIns="0" rIns="0" bIns="0" rtlCol="0" anchor="t"/>
          <a:lstStyle/>
          <a:p>
            <a:pPr marL="0" indent="0" algn="ct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نتائج الأنشطة</a:t>
            </a:r>
            <a:endParaRPr lang="ar-SA" sz="2800" dirty="0">
              <a:solidFill>
                <a:schemeClr val="bg1"/>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631908" y="609131"/>
            <a:ext cx="10927878" cy="742355"/>
          </a:xfrm>
          <a:prstGeom prst="rect">
            <a:avLst/>
          </a:prstGeom>
          <a:noFill/>
          <a:ln/>
        </p:spPr>
        <p:txBody>
          <a:bodyPr wrap="none" lIns="0" tIns="0" rIns="0" bIns="0" rtlCol="0" anchor="t"/>
          <a:lstStyle/>
          <a:p>
            <a:pPr marL="0" indent="0" algn="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لماذا هذه الوحدة مهمة لك؟</a:t>
            </a:r>
            <a:endParaRPr lang="ar-SA" sz="4650" dirty="0"/>
          </a:p>
        </p:txBody>
      </p:sp>
      <p:sp>
        <p:nvSpPr>
          <p:cNvPr id="3" name="Text 1"/>
          <p:cNvSpPr/>
          <p:nvPr/>
        </p:nvSpPr>
        <p:spPr>
          <a:xfrm>
            <a:off x="631908" y="1665795"/>
            <a:ext cx="10927878"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2E3C4E"/>
                </a:solidFill>
                <a:latin typeface="GE SS Two Light" pitchFamily="34" charset="0"/>
                <a:ea typeface="GE SS Two Light" pitchFamily="34" charset="-122"/>
                <a:cs typeface="GE SS Two Light" pitchFamily="34" charset="-120"/>
              </a:rPr>
              <a:t>ما تحتاجه المؤسسات التدريبية الحديثة</a:t>
            </a:r>
            <a:endParaRPr lang="ar-SA" sz="2300" dirty="0"/>
          </a:p>
        </p:txBody>
      </p:sp>
      <p:sp>
        <p:nvSpPr>
          <p:cNvPr id="4" name="Text 2"/>
          <p:cNvSpPr/>
          <p:nvPr/>
        </p:nvSpPr>
        <p:spPr>
          <a:xfrm>
            <a:off x="631908" y="2351385"/>
            <a:ext cx="10927878" cy="2121694"/>
          </a:xfrm>
          <a:prstGeom prst="rect">
            <a:avLst/>
          </a:prstGeom>
          <a:noFill/>
          <a:ln/>
        </p:spPr>
        <p:txBody>
          <a:bodyPr wrap="square" lIns="0" tIns="0" rIns="90274" bIns="0" rtlCol="0" anchor="t">
            <a:noAutofit/>
          </a:bodyPr>
          <a:lstStyle/>
          <a:p>
            <a:pPr marL="355600" indent="-355600" algn="r" rtl="1">
              <a:lnSpc>
                <a:spcPct val="133000"/>
              </a:lnSpc>
              <a:buSzPct val="100000"/>
              <a:buChar char="•"/>
            </a:pPr>
            <a:r>
              <a:rPr lang="ar-SA" altLang="en-US" sz="2800" dirty="0">
                <a:solidFill>
                  <a:srgbClr val="384653"/>
                </a:solidFill>
                <a:latin typeface="WinSoft Pro Medium" pitchFamily="34" charset="0"/>
                <a:ea typeface="WinSoft Pro Medium" pitchFamily="34" charset="-122"/>
                <a:cs typeface="WinSoft Pro Medium" pitchFamily="34" charset="-120"/>
              </a:rPr>
              <a:t>التخطيط للورش والقاعات التدريبية.</a:t>
            </a:r>
            <a:endParaRPr lang="ar-SA" sz="2800" dirty="0"/>
          </a:p>
          <a:p>
            <a:pPr marL="355600" indent="-355600" algn="r" rtl="1">
              <a:lnSpc>
                <a:spcPct val="133000"/>
              </a:lnSpc>
              <a:buSzPct val="100000"/>
              <a:buChar char="•"/>
            </a:pPr>
            <a:r>
              <a:rPr lang="ar-SA" altLang="en-US" sz="2800" dirty="0">
                <a:solidFill>
                  <a:srgbClr val="384653"/>
                </a:solidFill>
                <a:latin typeface="WinSoft Pro Medium" pitchFamily="34" charset="0"/>
                <a:ea typeface="WinSoft Pro Medium" pitchFamily="34" charset="-122"/>
                <a:cs typeface="WinSoft Pro Medium" pitchFamily="34" charset="-120"/>
              </a:rPr>
              <a:t>تجهيز المعدات والمواد اللازمة للتدريب.</a:t>
            </a:r>
            <a:endParaRPr lang="ar-SA" sz="2800" dirty="0"/>
          </a:p>
          <a:p>
            <a:pPr marL="355600" indent="-355600" algn="r" rtl="1">
              <a:lnSpc>
                <a:spcPct val="133000"/>
              </a:lnSpc>
              <a:buSzPct val="100000"/>
              <a:buChar char="•"/>
            </a:pPr>
            <a:r>
              <a:rPr lang="ar-SA" altLang="en-US" sz="2800" dirty="0">
                <a:solidFill>
                  <a:srgbClr val="384653"/>
                </a:solidFill>
                <a:latin typeface="WinSoft Pro Medium" pitchFamily="34" charset="0"/>
                <a:ea typeface="WinSoft Pro Medium" pitchFamily="34" charset="-122"/>
                <a:cs typeface="WinSoft Pro Medium" pitchFamily="34" charset="-120"/>
              </a:rPr>
              <a:t>إدارة السجلات والوثائق التدريبية.</a:t>
            </a:r>
            <a:endParaRPr lang="ar-SA" sz="2800" dirty="0"/>
          </a:p>
          <a:p>
            <a:pPr marL="355600" indent="-355600" algn="r" rtl="1">
              <a:lnSpc>
                <a:spcPct val="133000"/>
              </a:lnSpc>
              <a:buSzPct val="100000"/>
              <a:buChar char="•"/>
            </a:pPr>
            <a:r>
              <a:rPr lang="ar-SA" altLang="en-US" sz="2800" dirty="0">
                <a:solidFill>
                  <a:srgbClr val="384653"/>
                </a:solidFill>
                <a:latin typeface="WinSoft Pro Medium" pitchFamily="34" charset="0"/>
                <a:ea typeface="WinSoft Pro Medium" pitchFamily="34" charset="-122"/>
                <a:cs typeface="WinSoft Pro Medium" pitchFamily="34" charset="-120"/>
              </a:rPr>
              <a:t>تنظيم عملية التعلم داخل الصفوف والورش.</a:t>
            </a:r>
            <a:endParaRPr lang="ar-SA" sz="2800" dirty="0"/>
          </a:p>
          <a:p>
            <a:pPr marL="355600" indent="-355600" algn="r" rtl="1">
              <a:lnSpc>
                <a:spcPct val="133000"/>
              </a:lnSpc>
              <a:buSzPct val="100000"/>
              <a:buChar char="•"/>
            </a:pPr>
            <a:r>
              <a:rPr lang="ar-SA" altLang="en-US" sz="2800" dirty="0">
                <a:solidFill>
                  <a:srgbClr val="384653"/>
                </a:solidFill>
                <a:latin typeface="WinSoft Pro Medium" pitchFamily="34" charset="0"/>
                <a:ea typeface="WinSoft Pro Medium" pitchFamily="34" charset="-122"/>
                <a:cs typeface="WinSoft Pro Medium" pitchFamily="34" charset="-120"/>
              </a:rPr>
              <a:t>الامتثال لمتطلبات الجودة والسلامة المهنية.</a:t>
            </a:r>
            <a:endParaRPr lang="ar-SA" sz="2800" dirty="0"/>
          </a:p>
        </p:txBody>
      </p:sp>
      <p:sp>
        <p:nvSpPr>
          <p:cNvPr id="5" name="Shape 3"/>
          <p:cNvSpPr/>
          <p:nvPr/>
        </p:nvSpPr>
        <p:spPr>
          <a:xfrm>
            <a:off x="631908" y="5379012"/>
            <a:ext cx="10927878" cy="902593"/>
          </a:xfrm>
          <a:prstGeom prst="roundRect">
            <a:avLst>
              <a:gd name="adj" fmla="val 37506"/>
            </a:avLst>
          </a:prstGeom>
          <a:solidFill>
            <a:srgbClr val="D4E9F7"/>
          </a:solidFill>
          <a:ln/>
        </p:spPr>
      </p:sp>
      <p:pic>
        <p:nvPicPr>
          <p:cNvPr id="6" name="Image 0" descr="preencoded.png"/>
          <p:cNvPicPr>
            <a:picLocks noChangeAspect="1"/>
          </p:cNvPicPr>
          <p:nvPr/>
        </p:nvPicPr>
        <p:blipFill>
          <a:blip r:embed="rId3"/>
          <a:stretch>
            <a:fillRect/>
          </a:stretch>
        </p:blipFill>
        <p:spPr>
          <a:xfrm>
            <a:off x="857526" y="5704846"/>
            <a:ext cx="282072" cy="225623"/>
          </a:xfrm>
          <a:prstGeom prst="rect">
            <a:avLst/>
          </a:prstGeom>
        </p:spPr>
      </p:pic>
      <p:sp>
        <p:nvSpPr>
          <p:cNvPr id="7" name="Text 4"/>
          <p:cNvSpPr/>
          <p:nvPr/>
        </p:nvSpPr>
        <p:spPr>
          <a:xfrm>
            <a:off x="755631" y="5660992"/>
            <a:ext cx="10578538" cy="361156"/>
          </a:xfrm>
          <a:prstGeom prst="rect">
            <a:avLst/>
          </a:prstGeom>
          <a:noFill/>
          <a:ln/>
        </p:spPr>
        <p:txBody>
          <a:bodyPr wrap="none" lIns="0" tIns="0" rIns="0" bIns="0" rtlCol="0" anchor="t"/>
          <a:lstStyle/>
          <a:p>
            <a:pPr marL="0" indent="0" algn="r" rtl="1">
              <a:lnSpc>
                <a:spcPct val="133000"/>
              </a:lnSpc>
              <a:buNone/>
            </a:pPr>
            <a:r>
              <a:rPr lang="ar-SA" altLang="en-US" sz="1750" dirty="0">
                <a:solidFill>
                  <a:srgbClr val="000000"/>
                </a:solidFill>
                <a:latin typeface="WinSoft Pro Medium" pitchFamily="34" charset="0"/>
                <a:ea typeface="WinSoft Pro Medium" pitchFamily="34" charset="-122"/>
                <a:cs typeface="WinSoft Pro Medium" pitchFamily="34" charset="-120"/>
              </a:rPr>
              <a:t>هذه الوحدة تساعدك على تطوير مجموعة متكاملة من المعارف والمهارات العملية التي تحتاجها للقيام بهذه المهام بكفاءة وثقة.</a:t>
            </a:r>
            <a:endParaRPr lang="ar-SA" sz="17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631908" y="808434"/>
            <a:ext cx="10927878" cy="1484709"/>
          </a:xfrm>
          <a:prstGeom prst="rect">
            <a:avLst/>
          </a:prstGeom>
          <a:noFill/>
          <a:ln/>
        </p:spPr>
        <p:txBody>
          <a:bodyPr wrap="square" lIns="0" tIns="0" rIns="0" bIns="0" rtlCol="0" anchor="t">
            <a:normAutofit/>
          </a:bodyPr>
          <a:lstStyle/>
          <a:p>
            <a:pPr marL="0" indent="0" algn="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من خلال دراسة هذه الوحدة سوف تتمكن من:</a:t>
            </a:r>
            <a:endParaRPr lang="ar-SA" sz="4650" dirty="0"/>
          </a:p>
        </p:txBody>
      </p:sp>
      <p:pic>
        <p:nvPicPr>
          <p:cNvPr id="3" name="Image 0" descr="preencoded.png"/>
          <p:cNvPicPr>
            <a:picLocks noChangeAspect="1"/>
          </p:cNvPicPr>
          <p:nvPr/>
        </p:nvPicPr>
        <p:blipFill>
          <a:blip r:embed="rId3"/>
          <a:stretch>
            <a:fillRect/>
          </a:stretch>
        </p:blipFill>
        <p:spPr>
          <a:xfrm>
            <a:off x="6095848" y="1875810"/>
            <a:ext cx="5463939" cy="902692"/>
          </a:xfrm>
          <a:prstGeom prst="rect">
            <a:avLst/>
          </a:prstGeom>
        </p:spPr>
      </p:pic>
      <p:sp>
        <p:nvSpPr>
          <p:cNvPr id="4" name="Text 1"/>
          <p:cNvSpPr/>
          <p:nvPr/>
        </p:nvSpPr>
        <p:spPr>
          <a:xfrm>
            <a:off x="6321465" y="3187005"/>
            <a:ext cx="5012704" cy="371177"/>
          </a:xfrm>
          <a:prstGeom prst="rect">
            <a:avLst/>
          </a:prstGeom>
          <a:noFill/>
          <a:ln/>
        </p:spPr>
        <p:txBody>
          <a:bodyPr wrap="none" lIns="0" tIns="0" rIns="0" bIns="0" rtlCol="0" anchor="t"/>
          <a:lstStyle/>
          <a:p>
            <a:pPr marL="0" indent="0" algn="r" rtl="1">
              <a:lnSpc>
                <a:spcPct val="104000"/>
              </a:lnSpc>
              <a:buNone/>
            </a:pPr>
            <a:r>
              <a:rPr lang="ar-SA" altLang="en-US" sz="2800" b="1" dirty="0">
                <a:solidFill>
                  <a:srgbClr val="384653"/>
                </a:solidFill>
                <a:latin typeface="GE SS Two Light" pitchFamily="34" charset="0"/>
                <a:ea typeface="GE SS Two Light" pitchFamily="34" charset="-122"/>
                <a:cs typeface="GE SS Two Light" pitchFamily="34" charset="-120"/>
              </a:rPr>
              <a:t>أولاً: </a:t>
            </a:r>
            <a:r>
              <a:rPr lang="ar-JO" altLang="en-US" sz="2800" b="1" dirty="0">
                <a:solidFill>
                  <a:srgbClr val="384653"/>
                </a:solidFill>
                <a:latin typeface="GE SS Two Light" pitchFamily="34" charset="0"/>
                <a:ea typeface="GE SS Two Light" pitchFamily="34" charset="-122"/>
                <a:cs typeface="GE SS Two Light" pitchFamily="34" charset="-120"/>
              </a:rPr>
              <a:t>تحسين قدرتك على تصميم</a:t>
            </a:r>
          </a:p>
          <a:p>
            <a:pPr marL="0" indent="0" algn="r" rtl="1">
              <a:lnSpc>
                <a:spcPct val="104000"/>
              </a:lnSpc>
              <a:buNone/>
            </a:pPr>
            <a:r>
              <a:rPr lang="ar-JO" altLang="en-US" sz="2800" b="1" dirty="0">
                <a:solidFill>
                  <a:srgbClr val="384653"/>
                </a:solidFill>
                <a:latin typeface="GE SS Two Light" pitchFamily="34" charset="0"/>
                <a:ea typeface="GE SS Two Light" pitchFamily="34" charset="-122"/>
                <a:cs typeface="GE SS Two Light" pitchFamily="34" charset="-120"/>
              </a:rPr>
              <a:t> بيئات تعلم فعالة </a:t>
            </a:r>
            <a:endParaRPr lang="ar-SA" sz="2800" b="1" dirty="0"/>
          </a:p>
        </p:txBody>
      </p:sp>
      <p:sp>
        <p:nvSpPr>
          <p:cNvPr id="5" name="Text 2"/>
          <p:cNvSpPr/>
          <p:nvPr/>
        </p:nvSpPr>
        <p:spPr>
          <a:xfrm>
            <a:off x="6321465" y="4150716"/>
            <a:ext cx="5012704" cy="2547263"/>
          </a:xfrm>
          <a:prstGeom prst="rect">
            <a:avLst/>
          </a:prstGeom>
          <a:noFill/>
          <a:ln/>
        </p:spPr>
        <p:txBody>
          <a:bodyPr wrap="square" lIns="0" tIns="0" rIns="0" bIns="0" rtlCol="0" anchor="t">
            <a:normAutofit/>
          </a:bodyPr>
          <a:lstStyle/>
          <a:p>
            <a:pPr marL="0" indent="0" algn="justLow" rtl="1">
              <a:lnSpc>
                <a:spcPct val="133000"/>
              </a:lnSpc>
              <a:buNone/>
            </a:pPr>
            <a:r>
              <a:rPr lang="ar-SA" altLang="en-US" sz="2400" dirty="0">
                <a:solidFill>
                  <a:srgbClr val="384653"/>
                </a:solidFill>
                <a:latin typeface="WinSoft Pro Medium" pitchFamily="34" charset="0"/>
                <a:ea typeface="WinSoft Pro Medium" pitchFamily="34" charset="-122"/>
                <a:cs typeface="WinSoft Pro Medium" pitchFamily="34" charset="-120"/>
              </a:rPr>
              <a:t>ستتعلم كيفية تحديد المساحات التدريبية المناسبة، وتنظيم مواقع العمل داخل الورش والمختبرات، وتطبيق معايير السلامة المهنية الدولية، بما يضمن توفير بيئة تدريبية آمنة ومريحة تدعم التعلم العملي وتقلل من المخاطر المحتملة.</a:t>
            </a:r>
            <a:endParaRPr lang="ar-SA" sz="2400" dirty="0"/>
          </a:p>
        </p:txBody>
      </p:sp>
      <p:pic>
        <p:nvPicPr>
          <p:cNvPr id="6" name="Image 1" descr="preencoded.png"/>
          <p:cNvPicPr>
            <a:picLocks noChangeAspect="1"/>
          </p:cNvPicPr>
          <p:nvPr/>
        </p:nvPicPr>
        <p:blipFill>
          <a:blip r:embed="rId4"/>
          <a:stretch>
            <a:fillRect/>
          </a:stretch>
        </p:blipFill>
        <p:spPr>
          <a:xfrm>
            <a:off x="631908" y="1875810"/>
            <a:ext cx="5463939" cy="902692"/>
          </a:xfrm>
          <a:prstGeom prst="rect">
            <a:avLst/>
          </a:prstGeom>
        </p:spPr>
      </p:pic>
      <p:sp>
        <p:nvSpPr>
          <p:cNvPr id="7" name="Text 3"/>
          <p:cNvSpPr/>
          <p:nvPr/>
        </p:nvSpPr>
        <p:spPr>
          <a:xfrm>
            <a:off x="857526" y="3187005"/>
            <a:ext cx="5012704" cy="371177"/>
          </a:xfrm>
          <a:prstGeom prst="rect">
            <a:avLst/>
          </a:prstGeom>
          <a:noFill/>
          <a:ln/>
        </p:spPr>
        <p:txBody>
          <a:bodyPr wrap="none" lIns="0" tIns="0" rIns="0" bIns="0" rtlCol="0" anchor="t"/>
          <a:lstStyle/>
          <a:p>
            <a:pPr marL="0" indent="0" algn="r" rtl="1">
              <a:lnSpc>
                <a:spcPct val="104000"/>
              </a:lnSpc>
              <a:buNone/>
            </a:pPr>
            <a:r>
              <a:rPr lang="ar-SA" altLang="en-US" sz="2800" b="1" dirty="0">
                <a:solidFill>
                  <a:srgbClr val="384653"/>
                </a:solidFill>
                <a:latin typeface="GE SS Two Light" pitchFamily="34" charset="0"/>
                <a:ea typeface="GE SS Two Light" pitchFamily="34" charset="-122"/>
                <a:cs typeface="GE SS Two Light" pitchFamily="34" charset="-120"/>
              </a:rPr>
              <a:t>ثانياً: </a:t>
            </a:r>
            <a:r>
              <a:rPr lang="ar-JO" altLang="en-US" sz="2800" b="1" dirty="0">
                <a:solidFill>
                  <a:srgbClr val="384653"/>
                </a:solidFill>
                <a:latin typeface="GE SS Two Light" pitchFamily="34" charset="0"/>
                <a:ea typeface="GE SS Two Light" pitchFamily="34" charset="-122"/>
                <a:cs typeface="GE SS Two Light" pitchFamily="34" charset="-120"/>
              </a:rPr>
              <a:t>تعزيز كفاءتك في إدارة الموارد</a:t>
            </a:r>
          </a:p>
          <a:p>
            <a:pPr marL="0" indent="0" algn="r" rtl="1">
              <a:lnSpc>
                <a:spcPct val="104000"/>
              </a:lnSpc>
              <a:buNone/>
            </a:pPr>
            <a:r>
              <a:rPr lang="ar-JO" altLang="en-US" sz="2800" b="1" dirty="0">
                <a:solidFill>
                  <a:srgbClr val="384653"/>
                </a:solidFill>
                <a:latin typeface="GE SS Two Light" pitchFamily="34" charset="0"/>
                <a:ea typeface="GE SS Two Light" pitchFamily="34" charset="-122"/>
                <a:cs typeface="GE SS Two Light" pitchFamily="34" charset="-120"/>
              </a:rPr>
              <a:t> والتجهيزان التدريبية </a:t>
            </a:r>
            <a:endParaRPr lang="ar-SA" sz="2800" b="1" dirty="0"/>
          </a:p>
        </p:txBody>
      </p:sp>
      <p:sp>
        <p:nvSpPr>
          <p:cNvPr id="8" name="Text 4"/>
          <p:cNvSpPr/>
          <p:nvPr/>
        </p:nvSpPr>
        <p:spPr>
          <a:xfrm>
            <a:off x="857526" y="4150716"/>
            <a:ext cx="5012704" cy="2547263"/>
          </a:xfrm>
          <a:prstGeom prst="rect">
            <a:avLst/>
          </a:prstGeom>
          <a:noFill/>
          <a:ln/>
        </p:spPr>
        <p:txBody>
          <a:bodyPr wrap="square" lIns="0" tIns="0" rIns="0" bIns="0" rtlCol="0" anchor="t">
            <a:normAutofit/>
          </a:bodyPr>
          <a:lstStyle/>
          <a:p>
            <a:pPr marL="0" indent="0" algn="justLow" rtl="1">
              <a:lnSpc>
                <a:spcPct val="133000"/>
              </a:lnSpc>
              <a:buNone/>
            </a:pPr>
            <a:r>
              <a:rPr lang="ar-SA" altLang="en-US" sz="2400" dirty="0">
                <a:solidFill>
                  <a:srgbClr val="384653"/>
                </a:solidFill>
                <a:latin typeface="WinSoft Pro Medium" pitchFamily="34" charset="0"/>
                <a:ea typeface="WinSoft Pro Medium" pitchFamily="34" charset="-122"/>
                <a:cs typeface="WinSoft Pro Medium" pitchFamily="34" charset="-120"/>
              </a:rPr>
              <a:t>ستكتسب مهارات تحليل المناهج ومخرجات التعلم لتحديد المعدات والأدوات والمواد الاستهلاكية اللازمة للتدريب، وإعداد قوائم الفحص والتأكد من جاهزية التسهيلات التدريبية قبل بدء تنفيذ البرامج التدريبية.</a:t>
            </a:r>
            <a:endParaRPr lang="ar-SA" sz="2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631908" y="803374"/>
            <a:ext cx="10927878" cy="1484709"/>
          </a:xfrm>
          <a:prstGeom prst="rect">
            <a:avLst/>
          </a:prstGeom>
          <a:noFill/>
          <a:ln/>
        </p:spPr>
        <p:txBody>
          <a:bodyPr wrap="square" lIns="0" tIns="0" rIns="0" bIns="0" rtlCol="0" anchor="t">
            <a:normAutofit/>
          </a:bodyPr>
          <a:lstStyle/>
          <a:p>
            <a:pPr marL="0" indent="0" algn="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من خلال دراسة هذه الوحدة سوف تتمكن من:</a:t>
            </a:r>
            <a:endParaRPr lang="ar-SA" sz="4650" dirty="0"/>
          </a:p>
        </p:txBody>
      </p:sp>
      <p:pic>
        <p:nvPicPr>
          <p:cNvPr id="3" name="Image 0" descr="preencoded.png"/>
          <p:cNvPicPr>
            <a:picLocks noChangeAspect="1"/>
          </p:cNvPicPr>
          <p:nvPr/>
        </p:nvPicPr>
        <p:blipFill>
          <a:blip r:embed="rId3"/>
          <a:stretch>
            <a:fillRect/>
          </a:stretch>
        </p:blipFill>
        <p:spPr>
          <a:xfrm>
            <a:off x="6095848" y="1756450"/>
            <a:ext cx="5463939" cy="902692"/>
          </a:xfrm>
          <a:prstGeom prst="rect">
            <a:avLst/>
          </a:prstGeom>
        </p:spPr>
      </p:pic>
      <p:sp>
        <p:nvSpPr>
          <p:cNvPr id="4" name="Text 1"/>
          <p:cNvSpPr/>
          <p:nvPr/>
        </p:nvSpPr>
        <p:spPr>
          <a:xfrm>
            <a:off x="6321465" y="2884765"/>
            <a:ext cx="5012704" cy="742355"/>
          </a:xfrm>
          <a:prstGeom prst="rect">
            <a:avLst/>
          </a:prstGeom>
          <a:noFill/>
          <a:ln/>
        </p:spPr>
        <p:txBody>
          <a:bodyPr wrap="square" lIns="0" tIns="0" rIns="0" bIns="0" rtlCol="0" anchor="t">
            <a:noAutofit/>
          </a:bodyPr>
          <a:lstStyle/>
          <a:p>
            <a:pPr marL="0" indent="0" algn="justLow" rtl="1">
              <a:lnSpc>
                <a:spcPct val="104000"/>
              </a:lnSpc>
              <a:buNone/>
            </a:pPr>
            <a:r>
              <a:rPr lang="ar-SA" altLang="en-US" sz="2800" b="1" dirty="0">
                <a:solidFill>
                  <a:srgbClr val="384653"/>
                </a:solidFill>
                <a:latin typeface="GE SS Two Light" pitchFamily="34" charset="0"/>
                <a:ea typeface="GE SS Two Light" pitchFamily="34" charset="-122"/>
                <a:cs typeface="GE SS Two Light" pitchFamily="34" charset="-120"/>
              </a:rPr>
              <a:t>ثالثاً: </a:t>
            </a:r>
            <a:r>
              <a:rPr lang="ar-JO" altLang="en-US" sz="2800" b="1" dirty="0">
                <a:solidFill>
                  <a:srgbClr val="384653"/>
                </a:solidFill>
                <a:latin typeface="GE SS Two Light" pitchFamily="34" charset="0"/>
                <a:ea typeface="GE SS Two Light" pitchFamily="34" charset="-122"/>
                <a:cs typeface="GE SS Two Light" pitchFamily="34" charset="-120"/>
              </a:rPr>
              <a:t>تطوير مهاراتك في إدارة العمليات الإدارية المرتبطة بالتدريب </a:t>
            </a:r>
            <a:endParaRPr lang="ar-SA" sz="2800" b="1" dirty="0"/>
          </a:p>
        </p:txBody>
      </p:sp>
      <p:sp>
        <p:nvSpPr>
          <p:cNvPr id="5" name="Text 2"/>
          <p:cNvSpPr/>
          <p:nvPr/>
        </p:nvSpPr>
        <p:spPr>
          <a:xfrm>
            <a:off x="6321465" y="4425394"/>
            <a:ext cx="5012704" cy="2204006"/>
          </a:xfrm>
          <a:prstGeom prst="rect">
            <a:avLst/>
          </a:prstGeom>
          <a:noFill/>
          <a:ln/>
        </p:spPr>
        <p:txBody>
          <a:bodyPr wrap="square" lIns="0" tIns="0" rIns="0" bIns="0" rtlCol="0" anchor="t">
            <a:normAutofit/>
          </a:bodyPr>
          <a:lstStyle/>
          <a:p>
            <a:pPr marL="0" indent="0" algn="justLow" rtl="1">
              <a:lnSpc>
                <a:spcPct val="133000"/>
              </a:lnSpc>
              <a:buNone/>
            </a:pPr>
            <a:r>
              <a:rPr lang="ar-SA" altLang="en-US" sz="2400" dirty="0">
                <a:solidFill>
                  <a:srgbClr val="384653"/>
                </a:solidFill>
                <a:latin typeface="WinSoft Pro Medium" pitchFamily="34" charset="0"/>
                <a:ea typeface="WinSoft Pro Medium" pitchFamily="34" charset="-122"/>
                <a:cs typeface="WinSoft Pro Medium" pitchFamily="34" charset="-120"/>
              </a:rPr>
              <a:t>ستتعرف على الأساليب الفعالة لإدارة سجلات التسجيل والحضور والتقييم والتقارير التدريبية، بما يسهم في تحسين عملية المتابعة والتوثيق وإعداد التقارير واتخاذ القرارات المبنية على البيانات.</a:t>
            </a:r>
            <a:endParaRPr lang="ar-SA" sz="2400" dirty="0"/>
          </a:p>
        </p:txBody>
      </p:sp>
      <p:pic>
        <p:nvPicPr>
          <p:cNvPr id="6" name="Image 1" descr="preencoded.png"/>
          <p:cNvPicPr>
            <a:picLocks noChangeAspect="1"/>
          </p:cNvPicPr>
          <p:nvPr/>
        </p:nvPicPr>
        <p:blipFill>
          <a:blip r:embed="rId4"/>
          <a:stretch>
            <a:fillRect/>
          </a:stretch>
        </p:blipFill>
        <p:spPr>
          <a:xfrm>
            <a:off x="631908" y="1756450"/>
            <a:ext cx="5463939" cy="902692"/>
          </a:xfrm>
          <a:prstGeom prst="rect">
            <a:avLst/>
          </a:prstGeom>
        </p:spPr>
      </p:pic>
      <p:sp>
        <p:nvSpPr>
          <p:cNvPr id="7" name="Text 3"/>
          <p:cNvSpPr/>
          <p:nvPr/>
        </p:nvSpPr>
        <p:spPr>
          <a:xfrm>
            <a:off x="857526" y="2884765"/>
            <a:ext cx="5012704" cy="742355"/>
          </a:xfrm>
          <a:prstGeom prst="rect">
            <a:avLst/>
          </a:prstGeom>
          <a:noFill/>
          <a:ln/>
        </p:spPr>
        <p:txBody>
          <a:bodyPr wrap="square" lIns="0" tIns="0" rIns="0" bIns="0" rtlCol="0" anchor="t">
            <a:noAutofit/>
          </a:bodyPr>
          <a:lstStyle/>
          <a:p>
            <a:pPr marL="0" indent="0" algn="justLow" rtl="1">
              <a:lnSpc>
                <a:spcPct val="104000"/>
              </a:lnSpc>
              <a:buNone/>
            </a:pPr>
            <a:r>
              <a:rPr lang="ar-SA" altLang="en-US" sz="2800" b="1" dirty="0">
                <a:solidFill>
                  <a:srgbClr val="384653"/>
                </a:solidFill>
                <a:latin typeface="GE SS Two Light" pitchFamily="34" charset="0"/>
                <a:ea typeface="GE SS Two Light" pitchFamily="34" charset="-122"/>
                <a:cs typeface="GE SS Two Light" pitchFamily="34" charset="-120"/>
              </a:rPr>
              <a:t>رابعاً: </a:t>
            </a:r>
            <a:r>
              <a:rPr lang="ar-JO" altLang="en-US" sz="2800" b="1" dirty="0">
                <a:solidFill>
                  <a:srgbClr val="384653"/>
                </a:solidFill>
                <a:latin typeface="GE SS Two Light" pitchFamily="34" charset="0"/>
                <a:ea typeface="GE SS Two Light" pitchFamily="34" charset="-122"/>
                <a:cs typeface="GE SS Two Light" pitchFamily="34" charset="-120"/>
              </a:rPr>
              <a:t>تحسين قدرتك علة إدارة التعلم داخل القاعات والورش التدريبية </a:t>
            </a:r>
            <a:endParaRPr lang="ar-SA" sz="2800" b="1" dirty="0"/>
          </a:p>
        </p:txBody>
      </p:sp>
      <p:sp>
        <p:nvSpPr>
          <p:cNvPr id="8" name="Text 4"/>
          <p:cNvSpPr/>
          <p:nvPr/>
        </p:nvSpPr>
        <p:spPr>
          <a:xfrm>
            <a:off x="857526" y="4425394"/>
            <a:ext cx="5012704" cy="2204006"/>
          </a:xfrm>
          <a:prstGeom prst="rect">
            <a:avLst/>
          </a:prstGeom>
          <a:noFill/>
          <a:ln/>
        </p:spPr>
        <p:txBody>
          <a:bodyPr wrap="square" lIns="0" tIns="0" rIns="0" bIns="0" rtlCol="0" anchor="t">
            <a:normAutofit/>
          </a:bodyPr>
          <a:lstStyle/>
          <a:p>
            <a:pPr marL="0" indent="0" algn="justLow" rtl="1">
              <a:lnSpc>
                <a:spcPct val="133000"/>
              </a:lnSpc>
              <a:buNone/>
            </a:pPr>
            <a:r>
              <a:rPr lang="ar-SA" altLang="en-US" sz="2400" dirty="0">
                <a:solidFill>
                  <a:srgbClr val="384653"/>
                </a:solidFill>
                <a:latin typeface="WinSoft Pro Medium" pitchFamily="34" charset="0"/>
                <a:ea typeface="WinSoft Pro Medium" pitchFamily="34" charset="-122"/>
                <a:cs typeface="WinSoft Pro Medium" pitchFamily="34" charset="-120"/>
              </a:rPr>
              <a:t>ستتعلم كيفية تنظيم بيئة التعلم، وإدارة الوقت، وتحفيز المتدربين، والتعامل مع التحديات والمواقف المختلفة التي قد تواجهك أثناء تنفيذ البرامج التدريبية.</a:t>
            </a:r>
            <a:endParaRPr lang="ar-SA" sz="2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631908" y="622796"/>
            <a:ext cx="10927878" cy="1484709"/>
          </a:xfrm>
          <a:prstGeom prst="rect">
            <a:avLst/>
          </a:prstGeom>
          <a:noFill/>
          <a:ln/>
        </p:spPr>
        <p:txBody>
          <a:bodyPr wrap="square" lIns="0" tIns="0" rIns="0" bIns="0" rtlCol="0" anchor="t">
            <a:normAutofit/>
          </a:bodyPr>
          <a:lstStyle/>
          <a:p>
            <a:pPr marL="0" indent="0" algn="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من خلال دراسة هذه الوحدة سوف تتمكن من:</a:t>
            </a:r>
            <a:endParaRPr lang="ar-SA" sz="4650" dirty="0"/>
          </a:p>
        </p:txBody>
      </p:sp>
      <p:pic>
        <p:nvPicPr>
          <p:cNvPr id="3" name="Image 0" descr="preencoded.png"/>
          <p:cNvPicPr>
            <a:picLocks noChangeAspect="1"/>
          </p:cNvPicPr>
          <p:nvPr/>
        </p:nvPicPr>
        <p:blipFill>
          <a:blip r:embed="rId3"/>
          <a:stretch>
            <a:fillRect/>
          </a:stretch>
        </p:blipFill>
        <p:spPr>
          <a:xfrm>
            <a:off x="6095848" y="1758752"/>
            <a:ext cx="5463939" cy="902692"/>
          </a:xfrm>
          <a:prstGeom prst="rect">
            <a:avLst/>
          </a:prstGeom>
        </p:spPr>
      </p:pic>
      <p:sp>
        <p:nvSpPr>
          <p:cNvPr id="4" name="Text 1"/>
          <p:cNvSpPr/>
          <p:nvPr/>
        </p:nvSpPr>
        <p:spPr>
          <a:xfrm>
            <a:off x="6321465" y="2887067"/>
            <a:ext cx="5012704" cy="877689"/>
          </a:xfrm>
          <a:prstGeom prst="rect">
            <a:avLst/>
          </a:prstGeom>
          <a:noFill/>
          <a:ln/>
        </p:spPr>
        <p:txBody>
          <a:bodyPr wrap="square" lIns="0" tIns="0" rIns="0" bIns="0" rtlCol="0" anchor="t">
            <a:normAutofit lnSpcReduction="10000"/>
          </a:bodyPr>
          <a:lstStyle/>
          <a:p>
            <a:pPr marL="0" indent="0" algn="r" rtl="1">
              <a:lnSpc>
                <a:spcPct val="104000"/>
              </a:lnSpc>
              <a:buNone/>
            </a:pPr>
            <a:r>
              <a:rPr lang="ar-SA" altLang="en-US" sz="2800" b="1" dirty="0">
                <a:solidFill>
                  <a:srgbClr val="384653"/>
                </a:solidFill>
                <a:latin typeface="GE SS Two Light" pitchFamily="34" charset="0"/>
                <a:ea typeface="GE SS Two Light" pitchFamily="34" charset="-122"/>
                <a:cs typeface="GE SS Two Light" pitchFamily="34" charset="-120"/>
              </a:rPr>
              <a:t>خامساً: تعزيز التزامك بمعايير الجودة والسلامة المهنية</a:t>
            </a:r>
            <a:endParaRPr lang="ar-SA" sz="2800" b="1" dirty="0"/>
          </a:p>
        </p:txBody>
      </p:sp>
      <p:sp>
        <p:nvSpPr>
          <p:cNvPr id="5" name="Text 2"/>
          <p:cNvSpPr/>
          <p:nvPr/>
        </p:nvSpPr>
        <p:spPr>
          <a:xfrm>
            <a:off x="6324447" y="4153375"/>
            <a:ext cx="5238322" cy="2253559"/>
          </a:xfrm>
          <a:prstGeom prst="rect">
            <a:avLst/>
          </a:prstGeom>
          <a:noFill/>
          <a:ln/>
        </p:spPr>
        <p:txBody>
          <a:bodyPr wrap="square" lIns="0" tIns="0" rIns="0" bIns="0" rtlCol="0" anchor="t">
            <a:normAutofit/>
          </a:bodyPr>
          <a:lstStyle/>
          <a:p>
            <a:pPr marL="0" indent="0" algn="justLow" rtl="1">
              <a:lnSpc>
                <a:spcPct val="133000"/>
              </a:lnSpc>
              <a:buNone/>
            </a:pPr>
            <a:r>
              <a:rPr lang="ar-SA" altLang="en-US" sz="2400" dirty="0">
                <a:solidFill>
                  <a:srgbClr val="384653"/>
                </a:solidFill>
                <a:latin typeface="WinSoft Pro Medium" pitchFamily="34" charset="0"/>
                <a:ea typeface="WinSoft Pro Medium" pitchFamily="34" charset="-122"/>
                <a:cs typeface="WinSoft Pro Medium" pitchFamily="34" charset="-120"/>
              </a:rPr>
              <a:t>تساعدك هذه الوحدة على فهم وتطبيق المتطلبات الأساسية للجودة والسلامة والصحة المهنية في بيئات التدريب المهني والتقني، بما ينسجم مع الممارسات الدولية ومتطلبات مؤسسات التدريب الحديثة.</a:t>
            </a:r>
            <a:endParaRPr lang="ar-SA" sz="2400" dirty="0"/>
          </a:p>
        </p:txBody>
      </p:sp>
      <p:pic>
        <p:nvPicPr>
          <p:cNvPr id="6" name="Image 1" descr="preencoded.png"/>
          <p:cNvPicPr>
            <a:picLocks noChangeAspect="1"/>
          </p:cNvPicPr>
          <p:nvPr/>
        </p:nvPicPr>
        <p:blipFill>
          <a:blip r:embed="rId4"/>
          <a:stretch>
            <a:fillRect/>
          </a:stretch>
        </p:blipFill>
        <p:spPr>
          <a:xfrm>
            <a:off x="631908" y="1758752"/>
            <a:ext cx="5463939" cy="902692"/>
          </a:xfrm>
          <a:prstGeom prst="rect">
            <a:avLst/>
          </a:prstGeom>
        </p:spPr>
      </p:pic>
      <p:sp>
        <p:nvSpPr>
          <p:cNvPr id="7" name="Text 3"/>
          <p:cNvSpPr/>
          <p:nvPr/>
        </p:nvSpPr>
        <p:spPr>
          <a:xfrm>
            <a:off x="857526" y="2887067"/>
            <a:ext cx="5012704" cy="877689"/>
          </a:xfrm>
          <a:prstGeom prst="rect">
            <a:avLst/>
          </a:prstGeom>
          <a:noFill/>
          <a:ln/>
        </p:spPr>
        <p:txBody>
          <a:bodyPr wrap="square" lIns="0" tIns="0" rIns="0" bIns="0" rtlCol="0" anchor="t">
            <a:noAutofit/>
          </a:bodyPr>
          <a:lstStyle/>
          <a:p>
            <a:pPr marL="0" indent="0" algn="r" rtl="1">
              <a:lnSpc>
                <a:spcPct val="104000"/>
              </a:lnSpc>
              <a:buNone/>
            </a:pPr>
            <a:r>
              <a:rPr lang="ar-SA" altLang="en-US" sz="2800" b="1" dirty="0">
                <a:solidFill>
                  <a:srgbClr val="384653"/>
                </a:solidFill>
                <a:latin typeface="GE SS Two Light" pitchFamily="34" charset="0"/>
                <a:ea typeface="GE SS Two Light" pitchFamily="34" charset="-122"/>
                <a:cs typeface="GE SS Two Light" pitchFamily="34" charset="-120"/>
              </a:rPr>
              <a:t>سادساً: دعم تطورك المهني كمدرب في التعليم والتدريب المهني والتقني</a:t>
            </a:r>
            <a:endParaRPr lang="ar-SA" sz="2800" b="1" dirty="0"/>
          </a:p>
        </p:txBody>
      </p:sp>
      <p:sp>
        <p:nvSpPr>
          <p:cNvPr id="8" name="Text 4"/>
          <p:cNvSpPr/>
          <p:nvPr/>
        </p:nvSpPr>
        <p:spPr>
          <a:xfrm>
            <a:off x="631908" y="4290536"/>
            <a:ext cx="5238322" cy="3004744"/>
          </a:xfrm>
          <a:prstGeom prst="rect">
            <a:avLst/>
          </a:prstGeom>
          <a:noFill/>
          <a:ln/>
        </p:spPr>
        <p:txBody>
          <a:bodyPr wrap="square" lIns="0" tIns="0" rIns="0" bIns="0" rtlCol="0" anchor="t">
            <a:normAutofit/>
          </a:bodyPr>
          <a:lstStyle/>
          <a:p>
            <a:pPr marL="0" indent="0" algn="justLow" rtl="1">
              <a:lnSpc>
                <a:spcPct val="133000"/>
              </a:lnSpc>
              <a:buNone/>
            </a:pPr>
            <a:r>
              <a:rPr lang="ar-SA" altLang="en-US" sz="2400" dirty="0">
                <a:solidFill>
                  <a:srgbClr val="384653"/>
                </a:solidFill>
                <a:latin typeface="WinSoft Pro Medium" pitchFamily="34" charset="0"/>
                <a:ea typeface="WinSoft Pro Medium" pitchFamily="34" charset="-122"/>
                <a:cs typeface="WinSoft Pro Medium" pitchFamily="34" charset="-120"/>
              </a:rPr>
              <a:t>تسهم هذه الوحدة في تطوير كفاياتك المهنية وتوسيع أدوارك لتشمل التخطيط والتنظيم والإشراف والتقييم والتحسين المستمر، وهي كفايات مطلوبة في المؤسسات التدريبية الوطنية والدولية ومشاريع تطوير التعليم والتدريب المهني والتقني.</a:t>
            </a:r>
            <a:endParaRPr lang="ar-SA" sz="2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631908" y="798711"/>
            <a:ext cx="10927878" cy="742355"/>
          </a:xfrm>
          <a:prstGeom prst="rect">
            <a:avLst/>
          </a:prstGeom>
          <a:noFill/>
          <a:ln/>
        </p:spPr>
        <p:txBody>
          <a:bodyPr wrap="none" lIns="0" tIns="0" rIns="0" bIns="0" rtlCol="0" anchor="t"/>
          <a:lstStyle/>
          <a:p>
            <a:pPr marL="0" indent="0" algn="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آلية التقييم</a:t>
            </a:r>
            <a:endParaRPr lang="ar-SA" sz="4650" dirty="0"/>
          </a:p>
        </p:txBody>
      </p:sp>
      <p:sp>
        <p:nvSpPr>
          <p:cNvPr id="3" name="Text 1"/>
          <p:cNvSpPr/>
          <p:nvPr/>
        </p:nvSpPr>
        <p:spPr>
          <a:xfrm>
            <a:off x="631908" y="2105223"/>
            <a:ext cx="5188614" cy="371177"/>
          </a:xfrm>
          <a:prstGeom prst="rect">
            <a:avLst/>
          </a:prstGeom>
          <a:noFill/>
          <a:ln/>
        </p:spPr>
        <p:txBody>
          <a:bodyPr wrap="none" lIns="0" tIns="0" rIns="0" bIns="0" rtlCol="0" anchor="t"/>
          <a:lstStyle/>
          <a:p>
            <a:pPr marL="0" indent="0" algn="r" rtl="1">
              <a:lnSpc>
                <a:spcPct val="104000"/>
              </a:lnSpc>
              <a:buNone/>
            </a:pPr>
            <a:r>
              <a:rPr lang="ar-SA" altLang="en-US" sz="2800" b="1" dirty="0">
                <a:solidFill>
                  <a:srgbClr val="2E3C4E"/>
                </a:solidFill>
                <a:latin typeface="GE SS Two Light" pitchFamily="34" charset="0"/>
                <a:ea typeface="GE SS Two Light" pitchFamily="34" charset="-122"/>
                <a:cs typeface="GE SS Two Light" pitchFamily="34" charset="-120"/>
              </a:rPr>
              <a:t>أساليب التقييم تشمل:</a:t>
            </a:r>
            <a:endParaRPr lang="ar-SA" sz="2800" b="1" dirty="0"/>
          </a:p>
        </p:txBody>
      </p:sp>
      <p:sp>
        <p:nvSpPr>
          <p:cNvPr id="4" name="Text 2"/>
          <p:cNvSpPr/>
          <p:nvPr/>
        </p:nvSpPr>
        <p:spPr>
          <a:xfrm>
            <a:off x="631908" y="2702023"/>
            <a:ext cx="5188614" cy="2963053"/>
          </a:xfrm>
          <a:prstGeom prst="rect">
            <a:avLst/>
          </a:prstGeom>
          <a:noFill/>
          <a:ln/>
        </p:spPr>
        <p:txBody>
          <a:bodyPr wrap="square" lIns="0" tIns="0" rIns="90274" bIns="0" rtlCol="0" anchor="t">
            <a:normAutofit/>
          </a:bodyPr>
          <a:lstStyle/>
          <a:p>
            <a:pPr marL="355600" indent="-355600" algn="r" rtl="1">
              <a:lnSpc>
                <a:spcPct val="133000"/>
              </a:lnSpc>
              <a:buSzPct val="100000"/>
              <a:buChar char="•"/>
            </a:pPr>
            <a:r>
              <a:rPr lang="ar-SA" altLang="en-US" sz="2000" dirty="0">
                <a:solidFill>
                  <a:srgbClr val="384653"/>
                </a:solidFill>
                <a:latin typeface="WinSoft Pro Medium" pitchFamily="34" charset="0"/>
                <a:ea typeface="WinSoft Pro Medium" pitchFamily="34" charset="-122"/>
                <a:cs typeface="WinSoft Pro Medium" pitchFamily="34" charset="-120"/>
              </a:rPr>
              <a:t>المشاركة في الأنشطة التدريبية.</a:t>
            </a:r>
            <a:endParaRPr lang="ar-SA" sz="2000" dirty="0"/>
          </a:p>
          <a:p>
            <a:pPr marL="355600" indent="-355600" algn="r" rtl="1">
              <a:lnSpc>
                <a:spcPct val="133000"/>
              </a:lnSpc>
              <a:buSzPct val="100000"/>
              <a:buChar char="•"/>
            </a:pPr>
            <a:r>
              <a:rPr lang="ar-SA" altLang="en-US" sz="2000" dirty="0">
                <a:solidFill>
                  <a:srgbClr val="384653"/>
                </a:solidFill>
                <a:latin typeface="WinSoft Pro Medium" pitchFamily="34" charset="0"/>
                <a:ea typeface="WinSoft Pro Medium" pitchFamily="34" charset="-122"/>
                <a:cs typeface="WinSoft Pro Medium" pitchFamily="34" charset="-120"/>
              </a:rPr>
              <a:t>تنفيذ التمارين العملية.</a:t>
            </a:r>
            <a:endParaRPr lang="ar-SA" sz="2000" dirty="0"/>
          </a:p>
          <a:p>
            <a:pPr marL="355600" indent="-355600" algn="r" rtl="1">
              <a:lnSpc>
                <a:spcPct val="133000"/>
              </a:lnSpc>
              <a:buSzPct val="100000"/>
              <a:buChar char="•"/>
            </a:pPr>
            <a:r>
              <a:rPr lang="ar-SA" altLang="en-US" sz="2000" dirty="0">
                <a:solidFill>
                  <a:srgbClr val="384653"/>
                </a:solidFill>
                <a:latin typeface="WinSoft Pro Medium" pitchFamily="34" charset="0"/>
                <a:ea typeface="WinSoft Pro Medium" pitchFamily="34" charset="-122"/>
                <a:cs typeface="WinSoft Pro Medium" pitchFamily="34" charset="-120"/>
              </a:rPr>
              <a:t>استكمال أوراق العمل.</a:t>
            </a:r>
            <a:endParaRPr lang="ar-SA" sz="2000" dirty="0"/>
          </a:p>
          <a:p>
            <a:pPr marL="355600" indent="-355600" algn="r" rtl="1">
              <a:lnSpc>
                <a:spcPct val="133000"/>
              </a:lnSpc>
              <a:buSzPct val="100000"/>
              <a:buChar char="•"/>
            </a:pPr>
            <a:r>
              <a:rPr lang="ar-SA" altLang="en-US" sz="2000" dirty="0">
                <a:solidFill>
                  <a:srgbClr val="384653"/>
                </a:solidFill>
                <a:latin typeface="WinSoft Pro Medium" pitchFamily="34" charset="0"/>
                <a:ea typeface="WinSoft Pro Medium" pitchFamily="34" charset="-122"/>
                <a:cs typeface="WinSoft Pro Medium" pitchFamily="34" charset="-120"/>
              </a:rPr>
              <a:t>أداء المهام التطبيقية.</a:t>
            </a:r>
            <a:endParaRPr lang="ar-SA" sz="2000" dirty="0"/>
          </a:p>
          <a:p>
            <a:pPr marL="355600" indent="-355600" algn="r" rtl="1">
              <a:lnSpc>
                <a:spcPct val="133000"/>
              </a:lnSpc>
              <a:buSzPct val="100000"/>
              <a:buChar char="•"/>
            </a:pPr>
            <a:r>
              <a:rPr lang="ar-SA" altLang="en-US" sz="2000" dirty="0">
                <a:solidFill>
                  <a:srgbClr val="384653"/>
                </a:solidFill>
                <a:latin typeface="WinSoft Pro Medium" pitchFamily="34" charset="0"/>
                <a:ea typeface="WinSoft Pro Medium" pitchFamily="34" charset="-122"/>
                <a:cs typeface="WinSoft Pro Medium" pitchFamily="34" charset="-120"/>
              </a:rPr>
              <a:t>المشروع أو المهمة الختامية إن وجدت.</a:t>
            </a:r>
            <a:endParaRPr lang="ar-SA" sz="2000" dirty="0"/>
          </a:p>
        </p:txBody>
      </p:sp>
      <p:sp>
        <p:nvSpPr>
          <p:cNvPr id="5" name="Shape 3"/>
          <p:cNvSpPr/>
          <p:nvPr/>
        </p:nvSpPr>
        <p:spPr>
          <a:xfrm>
            <a:off x="6215006" y="1879600"/>
            <a:ext cx="5513646" cy="3023096"/>
          </a:xfrm>
          <a:prstGeom prst="roundRect">
            <a:avLst>
              <a:gd name="adj" fmla="val 17917"/>
            </a:avLst>
          </a:prstGeom>
          <a:solidFill>
            <a:srgbClr val="75BAE6"/>
          </a:solidFill>
          <a:ln/>
        </p:spPr>
      </p:sp>
      <p:sp>
        <p:nvSpPr>
          <p:cNvPr id="6" name="Text 4"/>
          <p:cNvSpPr/>
          <p:nvPr/>
        </p:nvSpPr>
        <p:spPr>
          <a:xfrm>
            <a:off x="6440624" y="2105223"/>
            <a:ext cx="5062411" cy="520464"/>
          </a:xfrm>
          <a:prstGeom prst="rect">
            <a:avLst/>
          </a:prstGeom>
          <a:noFill/>
          <a:ln/>
        </p:spPr>
        <p:txBody>
          <a:bodyPr wrap="none" lIns="0" tIns="0" rIns="0" bIns="0" rtlCol="0" anchor="t"/>
          <a:lstStyle/>
          <a:p>
            <a:pPr marL="0" indent="0" algn="r" rtl="1">
              <a:lnSpc>
                <a:spcPct val="104000"/>
              </a:lnSpc>
              <a:buNone/>
            </a:pPr>
            <a:r>
              <a:rPr lang="ar-SA" altLang="en-US" sz="2800" b="1" dirty="0">
                <a:solidFill>
                  <a:schemeClr val="bg1"/>
                </a:solidFill>
                <a:latin typeface="GE SS Two Light" pitchFamily="34" charset="0"/>
                <a:ea typeface="GE SS Two Light" pitchFamily="34" charset="-122"/>
                <a:cs typeface="GE SS Two Light" pitchFamily="34" charset="-120"/>
              </a:rPr>
              <a:t>التقييم القائم على الأداء</a:t>
            </a:r>
            <a:endParaRPr lang="ar-SA" sz="2800" b="1" dirty="0">
              <a:solidFill>
                <a:schemeClr val="bg1"/>
              </a:solidFill>
            </a:endParaRPr>
          </a:p>
        </p:txBody>
      </p:sp>
      <p:sp>
        <p:nvSpPr>
          <p:cNvPr id="7" name="Text 5"/>
          <p:cNvSpPr/>
          <p:nvPr/>
        </p:nvSpPr>
        <p:spPr>
          <a:xfrm>
            <a:off x="6440624" y="2702024"/>
            <a:ext cx="5062411" cy="2121694"/>
          </a:xfrm>
          <a:prstGeom prst="rect">
            <a:avLst/>
          </a:prstGeom>
          <a:noFill/>
          <a:ln/>
        </p:spPr>
        <p:txBody>
          <a:bodyPr wrap="square" lIns="0" tIns="0" rIns="0" bIns="0" rtlCol="0" anchor="t">
            <a:noAutofit/>
          </a:bodyPr>
          <a:lstStyle/>
          <a:p>
            <a:pPr marL="0" indent="0" algn="justLow" rtl="1">
              <a:lnSpc>
                <a:spcPct val="133000"/>
              </a:lnSpc>
              <a:buNone/>
            </a:pPr>
            <a:r>
              <a:rPr lang="ar-SA" altLang="en-US" sz="2400" dirty="0">
                <a:solidFill>
                  <a:schemeClr val="bg1"/>
                </a:solidFill>
                <a:latin typeface="WinSoft Pro Medium" pitchFamily="34" charset="0"/>
                <a:ea typeface="WinSoft Pro Medium" pitchFamily="34" charset="-122"/>
                <a:cs typeface="WinSoft Pro Medium" pitchFamily="34" charset="-120"/>
              </a:rPr>
              <a:t>يعتمد تقييمك على أسلوب التقييم القائم على الأداء (Competency-Based Assessment). لا يوجد امتحان تحريري تقليدي — كل نشاط يُقيَّم بشكل مستقل فور إنجازه.</a:t>
            </a:r>
            <a:endParaRPr lang="ar-SA" sz="2400" dirty="0">
              <a:solidFill>
                <a:schemeClr val="bg1"/>
              </a:solidFill>
            </a:endParaRPr>
          </a:p>
        </p:txBody>
      </p:sp>
      <p:sp>
        <p:nvSpPr>
          <p:cNvPr id="8" name="Shape 6"/>
          <p:cNvSpPr/>
          <p:nvPr/>
        </p:nvSpPr>
        <p:spPr>
          <a:xfrm>
            <a:off x="631908" y="5328873"/>
            <a:ext cx="10927878" cy="902593"/>
          </a:xfrm>
          <a:prstGeom prst="roundRect">
            <a:avLst>
              <a:gd name="adj" fmla="val 37506"/>
            </a:avLst>
          </a:prstGeom>
          <a:solidFill>
            <a:srgbClr val="D4E9F7"/>
          </a:solidFill>
          <a:ln/>
        </p:spPr>
      </p:sp>
      <p:pic>
        <p:nvPicPr>
          <p:cNvPr id="9" name="Image 0" descr="preencoded.png"/>
          <p:cNvPicPr>
            <a:picLocks noChangeAspect="1"/>
          </p:cNvPicPr>
          <p:nvPr/>
        </p:nvPicPr>
        <p:blipFill>
          <a:blip r:embed="rId3"/>
          <a:stretch>
            <a:fillRect/>
          </a:stretch>
        </p:blipFill>
        <p:spPr>
          <a:xfrm>
            <a:off x="857526" y="5654707"/>
            <a:ext cx="282072" cy="225623"/>
          </a:xfrm>
          <a:prstGeom prst="rect">
            <a:avLst/>
          </a:prstGeom>
        </p:spPr>
      </p:pic>
      <p:sp>
        <p:nvSpPr>
          <p:cNvPr id="10" name="Text 7"/>
          <p:cNvSpPr/>
          <p:nvPr/>
        </p:nvSpPr>
        <p:spPr>
          <a:xfrm>
            <a:off x="755631" y="5438577"/>
            <a:ext cx="10578538" cy="361156"/>
          </a:xfrm>
          <a:prstGeom prst="rect">
            <a:avLst/>
          </a:prstGeom>
          <a:noFill/>
          <a:ln/>
        </p:spPr>
        <p:txBody>
          <a:bodyPr wrap="none" lIns="0" tIns="0" rIns="0" bIns="0" rtlCol="0" anchor="t"/>
          <a:lstStyle/>
          <a:p>
            <a:pPr marL="0" indent="0" algn="r" rtl="1">
              <a:lnSpc>
                <a:spcPct val="133000"/>
              </a:lnSpc>
              <a:buNone/>
            </a:pPr>
            <a:r>
              <a:rPr lang="ar-SA" altLang="en-US" sz="2400" dirty="0">
                <a:solidFill>
                  <a:srgbClr val="000000"/>
                </a:solidFill>
                <a:latin typeface="WinSoft Pro Medium" pitchFamily="34" charset="0"/>
                <a:ea typeface="WinSoft Pro Medium" pitchFamily="34" charset="-122"/>
                <a:cs typeface="WinSoft Pro Medium" pitchFamily="34" charset="-120"/>
              </a:rPr>
              <a:t>يهدف التقييم إلى دعم تعلمك وتحسين أدائك وليس فقط قياس مستواك.</a:t>
            </a:r>
            <a:endParaRPr lang="ar-SA" sz="24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631908" y="812006"/>
            <a:ext cx="10927878" cy="742355"/>
          </a:xfrm>
          <a:prstGeom prst="rect">
            <a:avLst/>
          </a:prstGeom>
          <a:noFill/>
          <a:ln/>
        </p:spPr>
        <p:txBody>
          <a:bodyPr wrap="none" lIns="0" tIns="0" rIns="0" bIns="0" rtlCol="0" anchor="t"/>
          <a:lstStyle/>
          <a:p>
            <a:pPr marL="0" indent="0" algn="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دور المتدرب</a:t>
            </a:r>
            <a:endParaRPr lang="ar-SA" sz="4650" dirty="0"/>
          </a:p>
        </p:txBody>
      </p:sp>
      <p:sp>
        <p:nvSpPr>
          <p:cNvPr id="3" name="Text 1"/>
          <p:cNvSpPr/>
          <p:nvPr/>
        </p:nvSpPr>
        <p:spPr>
          <a:xfrm>
            <a:off x="22324" y="2005707"/>
            <a:ext cx="11537463" cy="361156"/>
          </a:xfrm>
          <a:prstGeom prst="rect">
            <a:avLst/>
          </a:prstGeom>
          <a:noFill/>
          <a:ln/>
        </p:spPr>
        <p:txBody>
          <a:bodyPr wrap="none" lIns="0" tIns="0" rIns="0" bIns="0" rtlCol="0" anchor="t"/>
          <a:lstStyle/>
          <a:p>
            <a:pPr marL="0" indent="0" algn="r"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بصفتك مدربًا رئيسيًا أو مدربًا في مؤسسة للتعليم والتدريب التقني والمهني، يُتوقع منك المشاركة الفاعلة في تخطيط وتنظيم وتجهيز بيئات التدريب.</a:t>
            </a:r>
            <a:endParaRPr lang="ar-SA" sz="1750" dirty="0"/>
          </a:p>
        </p:txBody>
      </p:sp>
      <p:sp>
        <p:nvSpPr>
          <p:cNvPr id="4" name="Shape 2"/>
          <p:cNvSpPr/>
          <p:nvPr/>
        </p:nvSpPr>
        <p:spPr>
          <a:xfrm>
            <a:off x="11051998" y="2620764"/>
            <a:ext cx="507789" cy="507802"/>
          </a:xfrm>
          <a:prstGeom prst="ellipse">
            <a:avLst/>
          </a:prstGeom>
          <a:solidFill>
            <a:srgbClr val="00AEEF"/>
          </a:solidFill>
          <a:ln w="12700">
            <a:solidFill>
              <a:srgbClr val="0094D5"/>
            </a:solidFill>
            <a:prstDash val="solid"/>
          </a:ln>
        </p:spPr>
      </p:sp>
      <p:pic>
        <p:nvPicPr>
          <p:cNvPr id="5"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127749" y="2696518"/>
            <a:ext cx="356286" cy="356295"/>
          </a:xfrm>
          <a:prstGeom prst="rect">
            <a:avLst/>
          </a:prstGeom>
        </p:spPr>
      </p:pic>
      <p:sp>
        <p:nvSpPr>
          <p:cNvPr id="6" name="Text 3"/>
          <p:cNvSpPr/>
          <p:nvPr/>
        </p:nvSpPr>
        <p:spPr>
          <a:xfrm>
            <a:off x="8105275" y="2698254"/>
            <a:ext cx="2721105" cy="371177"/>
          </a:xfrm>
          <a:prstGeom prst="rect">
            <a:avLst/>
          </a:prstGeom>
          <a:noFill/>
          <a:ln/>
        </p:spPr>
        <p:txBody>
          <a:bodyPr wrap="none" lIns="0" tIns="0" rIns="0" bIns="0" rtlCol="0" anchor="t"/>
          <a:lstStyle/>
          <a:p>
            <a:pPr marL="0" indent="0" algn="r" rtl="1">
              <a:lnSpc>
                <a:spcPct val="104000"/>
              </a:lnSpc>
              <a:buNone/>
            </a:pPr>
            <a:r>
              <a:rPr lang="ar-SA" altLang="en-US" sz="2400" b="1" dirty="0">
                <a:solidFill>
                  <a:srgbClr val="384653"/>
                </a:solidFill>
                <a:latin typeface="GE SS Two Light" pitchFamily="34" charset="0"/>
                <a:ea typeface="GE SS Two Light" pitchFamily="34" charset="-122"/>
                <a:cs typeface="GE SS Two Light" pitchFamily="34" charset="-120"/>
              </a:rPr>
              <a:t>التخطيط والتصميم</a:t>
            </a:r>
            <a:endParaRPr lang="ar-SA" sz="2400" b="1" dirty="0"/>
          </a:p>
        </p:txBody>
      </p:sp>
      <p:sp>
        <p:nvSpPr>
          <p:cNvPr id="7" name="Text 4"/>
          <p:cNvSpPr/>
          <p:nvPr/>
        </p:nvSpPr>
        <p:spPr>
          <a:xfrm>
            <a:off x="8105275" y="3204766"/>
            <a:ext cx="2721105" cy="1605773"/>
          </a:xfrm>
          <a:prstGeom prst="rect">
            <a:avLst/>
          </a:prstGeom>
          <a:noFill/>
          <a:ln/>
        </p:spPr>
        <p:txBody>
          <a:bodyPr wrap="square" lIns="0" tIns="0" rIns="0" bIns="0" rtlCol="0" anchor="t">
            <a:normAutofit/>
          </a:bodyPr>
          <a:lstStyle/>
          <a:p>
            <a:pPr marL="0" indent="0" algn="justLow" rtl="1">
              <a:lnSpc>
                <a:spcPct val="133000"/>
              </a:lnSpc>
              <a:buNone/>
            </a:pPr>
            <a:r>
              <a:rPr lang="ar-SA" altLang="en-US" dirty="0">
                <a:solidFill>
                  <a:srgbClr val="384653"/>
                </a:solidFill>
                <a:latin typeface="WinSoft Pro Medium" pitchFamily="34" charset="0"/>
                <a:ea typeface="WinSoft Pro Medium" pitchFamily="34" charset="-122"/>
                <a:cs typeface="WinSoft Pro Medium" pitchFamily="34" charset="-120"/>
              </a:rPr>
              <a:t>توظيف معارفك وخبراتك في تحليل أماكن التدريب وتصميمها. تحديد المعدات والأدوات والمواد والتسهيلات اللازمة.</a:t>
            </a:r>
            <a:endParaRPr lang="ar-SA" dirty="0"/>
          </a:p>
        </p:txBody>
      </p:sp>
      <p:sp>
        <p:nvSpPr>
          <p:cNvPr id="8" name="Shape 5"/>
          <p:cNvSpPr/>
          <p:nvPr/>
        </p:nvSpPr>
        <p:spPr>
          <a:xfrm>
            <a:off x="7315414" y="2620764"/>
            <a:ext cx="507789" cy="507802"/>
          </a:xfrm>
          <a:prstGeom prst="ellipse">
            <a:avLst/>
          </a:prstGeom>
          <a:solidFill>
            <a:srgbClr val="00AEEF"/>
          </a:solidFill>
          <a:ln w="12700">
            <a:solidFill>
              <a:srgbClr val="0094D5"/>
            </a:solidFill>
            <a:prstDash val="solid"/>
          </a:ln>
        </p:spPr>
      </p:sp>
      <p:pic>
        <p:nvPicPr>
          <p:cNvPr id="9"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391165" y="2696518"/>
            <a:ext cx="356286" cy="356295"/>
          </a:xfrm>
          <a:prstGeom prst="rect">
            <a:avLst/>
          </a:prstGeom>
        </p:spPr>
      </p:pic>
      <p:sp>
        <p:nvSpPr>
          <p:cNvPr id="10" name="Text 6"/>
          <p:cNvSpPr/>
          <p:nvPr/>
        </p:nvSpPr>
        <p:spPr>
          <a:xfrm>
            <a:off x="4368591" y="2698254"/>
            <a:ext cx="2721205" cy="371177"/>
          </a:xfrm>
          <a:prstGeom prst="rect">
            <a:avLst/>
          </a:prstGeom>
          <a:noFill/>
          <a:ln/>
        </p:spPr>
        <p:txBody>
          <a:bodyPr wrap="none" lIns="0" tIns="0" rIns="0" bIns="0" rtlCol="0" anchor="t"/>
          <a:lstStyle/>
          <a:p>
            <a:pPr marL="0" indent="0" algn="r" rtl="1">
              <a:lnSpc>
                <a:spcPct val="104000"/>
              </a:lnSpc>
              <a:buNone/>
            </a:pPr>
            <a:r>
              <a:rPr lang="ar-SA" altLang="en-US" sz="2400" b="1" dirty="0">
                <a:solidFill>
                  <a:srgbClr val="384653"/>
                </a:solidFill>
                <a:latin typeface="GE SS Two Light" pitchFamily="34" charset="0"/>
                <a:ea typeface="GE SS Two Light" pitchFamily="34" charset="-122"/>
                <a:cs typeface="GE SS Two Light" pitchFamily="34" charset="-120"/>
              </a:rPr>
              <a:t>التنظيم والإدارة</a:t>
            </a:r>
            <a:endParaRPr lang="ar-SA" sz="2400" b="1" dirty="0"/>
          </a:p>
        </p:txBody>
      </p:sp>
      <p:sp>
        <p:nvSpPr>
          <p:cNvPr id="11" name="Text 7"/>
          <p:cNvSpPr/>
          <p:nvPr/>
        </p:nvSpPr>
        <p:spPr>
          <a:xfrm>
            <a:off x="4368591" y="3204766"/>
            <a:ext cx="2721205" cy="802887"/>
          </a:xfrm>
          <a:prstGeom prst="rect">
            <a:avLst/>
          </a:prstGeom>
          <a:noFill/>
          <a:ln/>
        </p:spPr>
        <p:txBody>
          <a:bodyPr wrap="square" lIns="0" tIns="0" rIns="0" bIns="0" rtlCol="0" anchor="t">
            <a:normAutofit/>
          </a:bodyPr>
          <a:lstStyle/>
          <a:p>
            <a:pPr marL="0" indent="0" algn="justLow" rtl="1">
              <a:lnSpc>
                <a:spcPct val="133000"/>
              </a:lnSpc>
              <a:buNone/>
            </a:pPr>
            <a:r>
              <a:rPr lang="ar-SA" altLang="en-US" dirty="0">
                <a:solidFill>
                  <a:srgbClr val="384653"/>
                </a:solidFill>
                <a:latin typeface="WinSoft Pro Medium" pitchFamily="34" charset="0"/>
                <a:ea typeface="WinSoft Pro Medium" pitchFamily="34" charset="-122"/>
                <a:cs typeface="WinSoft Pro Medium" pitchFamily="34" charset="-120"/>
              </a:rPr>
              <a:t>تنظيم السجلات والبيانات التدريبية. إدارة التعلم داخل القاعات والورش.</a:t>
            </a:r>
            <a:endParaRPr lang="ar-SA" dirty="0"/>
          </a:p>
        </p:txBody>
      </p:sp>
      <p:sp>
        <p:nvSpPr>
          <p:cNvPr id="12" name="Shape 8"/>
          <p:cNvSpPr/>
          <p:nvPr/>
        </p:nvSpPr>
        <p:spPr>
          <a:xfrm>
            <a:off x="3578731" y="2620764"/>
            <a:ext cx="507789" cy="507802"/>
          </a:xfrm>
          <a:prstGeom prst="ellipse">
            <a:avLst/>
          </a:prstGeom>
          <a:solidFill>
            <a:srgbClr val="00AEEF"/>
          </a:solidFill>
          <a:ln w="12700">
            <a:solidFill>
              <a:srgbClr val="0094D5"/>
            </a:solidFill>
            <a:prstDash val="solid"/>
          </a:ln>
        </p:spPr>
      </p:sp>
      <p:pic>
        <p:nvPicPr>
          <p:cNvPr id="13"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654482" y="2696518"/>
            <a:ext cx="356286" cy="356295"/>
          </a:xfrm>
          <a:prstGeom prst="rect">
            <a:avLst/>
          </a:prstGeom>
        </p:spPr>
      </p:pic>
      <p:sp>
        <p:nvSpPr>
          <p:cNvPr id="14" name="Text 9"/>
          <p:cNvSpPr/>
          <p:nvPr/>
        </p:nvSpPr>
        <p:spPr>
          <a:xfrm>
            <a:off x="632008" y="2698254"/>
            <a:ext cx="2721105" cy="371177"/>
          </a:xfrm>
          <a:prstGeom prst="rect">
            <a:avLst/>
          </a:prstGeom>
          <a:noFill/>
          <a:ln/>
        </p:spPr>
        <p:txBody>
          <a:bodyPr wrap="none" lIns="0" tIns="0" rIns="0" bIns="0" rtlCol="0" anchor="t"/>
          <a:lstStyle/>
          <a:p>
            <a:pPr marL="0" indent="0" algn="r" rtl="1">
              <a:lnSpc>
                <a:spcPct val="104000"/>
              </a:lnSpc>
              <a:buNone/>
            </a:pPr>
            <a:r>
              <a:rPr lang="ar-SA" altLang="en-US" sz="2400" b="1" dirty="0">
                <a:solidFill>
                  <a:srgbClr val="384653"/>
                </a:solidFill>
                <a:latin typeface="GE SS Two Light" pitchFamily="34" charset="0"/>
                <a:ea typeface="GE SS Two Light" pitchFamily="34" charset="-122"/>
                <a:cs typeface="GE SS Two Light" pitchFamily="34" charset="-120"/>
              </a:rPr>
              <a:t>المشاركة والتطبيق</a:t>
            </a:r>
            <a:endParaRPr lang="ar-SA" sz="2400" b="1" dirty="0"/>
          </a:p>
        </p:txBody>
      </p:sp>
      <p:sp>
        <p:nvSpPr>
          <p:cNvPr id="15" name="Text 10"/>
          <p:cNvSpPr/>
          <p:nvPr/>
        </p:nvSpPr>
        <p:spPr>
          <a:xfrm>
            <a:off x="632008" y="3204766"/>
            <a:ext cx="2721105" cy="1605773"/>
          </a:xfrm>
          <a:prstGeom prst="rect">
            <a:avLst/>
          </a:prstGeom>
          <a:noFill/>
          <a:ln/>
        </p:spPr>
        <p:txBody>
          <a:bodyPr wrap="square" lIns="0" tIns="0" rIns="0" bIns="0" rtlCol="0" anchor="t">
            <a:normAutofit/>
          </a:bodyPr>
          <a:lstStyle/>
          <a:p>
            <a:pPr marL="0" indent="0" algn="justLow" rtl="1">
              <a:lnSpc>
                <a:spcPct val="133000"/>
              </a:lnSpc>
              <a:buNone/>
            </a:pPr>
            <a:r>
              <a:rPr lang="ar-SA" altLang="en-US" dirty="0">
                <a:solidFill>
                  <a:srgbClr val="384653"/>
                </a:solidFill>
                <a:latin typeface="WinSoft Pro Medium" pitchFamily="34" charset="0"/>
                <a:ea typeface="WinSoft Pro Medium" pitchFamily="34" charset="-122"/>
                <a:cs typeface="WinSoft Pro Medium" pitchFamily="34" charset="-120"/>
              </a:rPr>
              <a:t>المشاركة في الأنشطة العملية ودراسات الحالة والمحاكاة والعمل الجماعي. تنفيذ المهام والتكليفات المطلوبة.</a:t>
            </a:r>
            <a:endParaRPr lang="ar-SA" dirty="0"/>
          </a:p>
        </p:txBody>
      </p:sp>
      <p:sp>
        <p:nvSpPr>
          <p:cNvPr id="16" name="Shape 11"/>
          <p:cNvSpPr/>
          <p:nvPr/>
        </p:nvSpPr>
        <p:spPr>
          <a:xfrm>
            <a:off x="9590751" y="4993157"/>
            <a:ext cx="507789" cy="507802"/>
          </a:xfrm>
          <a:prstGeom prst="ellipse">
            <a:avLst/>
          </a:prstGeom>
          <a:solidFill>
            <a:srgbClr val="00AEEF"/>
          </a:solidFill>
          <a:ln w="12700">
            <a:solidFill>
              <a:srgbClr val="0094D5"/>
            </a:solidFill>
            <a:prstDash val="solid"/>
          </a:ln>
        </p:spPr>
      </p:sp>
      <p:pic>
        <p:nvPicPr>
          <p:cNvPr id="17"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9666502" y="5068910"/>
            <a:ext cx="356286" cy="356295"/>
          </a:xfrm>
          <a:prstGeom prst="rect">
            <a:avLst/>
          </a:prstGeom>
        </p:spPr>
      </p:pic>
      <p:sp>
        <p:nvSpPr>
          <p:cNvPr id="18" name="Text 12"/>
          <p:cNvSpPr/>
          <p:nvPr/>
        </p:nvSpPr>
        <p:spPr>
          <a:xfrm>
            <a:off x="6361955" y="5070647"/>
            <a:ext cx="3003177" cy="371177"/>
          </a:xfrm>
          <a:prstGeom prst="rect">
            <a:avLst/>
          </a:prstGeom>
          <a:noFill/>
          <a:ln/>
        </p:spPr>
        <p:txBody>
          <a:bodyPr wrap="none" lIns="0" tIns="0" rIns="0" bIns="0" rtlCol="0" anchor="t"/>
          <a:lstStyle/>
          <a:p>
            <a:pPr marL="0" indent="0" algn="r" rtl="1">
              <a:lnSpc>
                <a:spcPct val="104000"/>
              </a:lnSpc>
              <a:buNone/>
            </a:pPr>
            <a:r>
              <a:rPr lang="ar-SA" altLang="en-US" sz="2400" b="1" dirty="0">
                <a:solidFill>
                  <a:srgbClr val="384653"/>
                </a:solidFill>
                <a:latin typeface="GE SS Two Light" pitchFamily="34" charset="0"/>
                <a:ea typeface="GE SS Two Light" pitchFamily="34" charset="-122"/>
                <a:cs typeface="GE SS Two Light" pitchFamily="34" charset="-120"/>
              </a:rPr>
              <a:t>التطوير والتحسين</a:t>
            </a:r>
            <a:endParaRPr lang="ar-SA" sz="2400" b="1" dirty="0"/>
          </a:p>
        </p:txBody>
      </p:sp>
      <p:sp>
        <p:nvSpPr>
          <p:cNvPr id="19" name="Text 13"/>
          <p:cNvSpPr/>
          <p:nvPr/>
        </p:nvSpPr>
        <p:spPr>
          <a:xfrm>
            <a:off x="1604681" y="5577157"/>
            <a:ext cx="7760451" cy="401443"/>
          </a:xfrm>
          <a:prstGeom prst="rect">
            <a:avLst/>
          </a:prstGeom>
          <a:noFill/>
          <a:ln/>
        </p:spPr>
        <p:txBody>
          <a:bodyPr wrap="none" lIns="0" tIns="0" rIns="0" bIns="0" rtlCol="0" anchor="t"/>
          <a:lstStyle/>
          <a:p>
            <a:pPr marL="0" indent="0" algn="justLow" rtl="1">
              <a:lnSpc>
                <a:spcPct val="133000"/>
              </a:lnSpc>
              <a:buNone/>
            </a:pPr>
            <a:r>
              <a:rPr lang="ar-SA" altLang="en-US" dirty="0">
                <a:solidFill>
                  <a:srgbClr val="384653"/>
                </a:solidFill>
                <a:latin typeface="WinSoft Pro Medium" pitchFamily="34" charset="0"/>
                <a:ea typeface="WinSoft Pro Medium" pitchFamily="34" charset="-122"/>
                <a:cs typeface="WinSoft Pro Medium" pitchFamily="34" charset="-120"/>
              </a:rPr>
              <a:t>تطوير مقترحات وحلول عملية لتحسين بيئة التدريب وإدارتها. تطبيق ما تعلمته في سياق مؤسسي واقعي.</a:t>
            </a:r>
            <a:endParaRPr lang="ar-SA"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nvSpPr>
        <p:spPr>
          <a:xfrm>
            <a:off x="631908" y="835620"/>
            <a:ext cx="10927878" cy="705247"/>
          </a:xfrm>
          <a:prstGeom prst="rect">
            <a:avLst/>
          </a:prstGeom>
          <a:noFill/>
          <a:ln/>
        </p:spPr>
        <p:txBody>
          <a:bodyPr wrap="none" lIns="0" tIns="0" rIns="0" bIns="0" rtlCol="0" anchor="t"/>
          <a:lstStyle/>
          <a:p>
            <a:pPr marL="0" indent="0" algn="r" rtl="1">
              <a:lnSpc>
                <a:spcPct val="104000"/>
              </a:lnSpc>
              <a:buNone/>
            </a:pPr>
            <a:r>
              <a:rPr lang="ar-SA" altLang="en-US" sz="4400" dirty="0">
                <a:solidFill>
                  <a:srgbClr val="2E3C4E"/>
                </a:solidFill>
                <a:latin typeface="GE SS Two Light" pitchFamily="34" charset="0"/>
                <a:ea typeface="GE SS Two Light" pitchFamily="34" charset="-122"/>
                <a:cs typeface="GE SS Two Light" pitchFamily="34" charset="-120"/>
              </a:rPr>
              <a:t>دور الميسّر</a:t>
            </a:r>
            <a:endParaRPr lang="ar-SA" sz="4400" dirty="0"/>
          </a:p>
        </p:txBody>
      </p:sp>
      <p:sp>
        <p:nvSpPr>
          <p:cNvPr id="3" name="Text 1"/>
          <p:cNvSpPr/>
          <p:nvPr/>
        </p:nvSpPr>
        <p:spPr>
          <a:xfrm>
            <a:off x="631908" y="1948160"/>
            <a:ext cx="10927878" cy="668933"/>
          </a:xfrm>
          <a:prstGeom prst="rect">
            <a:avLst/>
          </a:prstGeom>
          <a:noFill/>
          <a:ln/>
        </p:spPr>
        <p:txBody>
          <a:bodyPr wrap="square" lIns="0" tIns="0" rIns="0" bIns="0" rtlCol="0" anchor="t">
            <a:normAutofit/>
          </a:bodyPr>
          <a:lstStyle/>
          <a:p>
            <a:pPr marL="0" indent="0" algn="r" rtl="1">
              <a:lnSpc>
                <a:spcPct val="130000"/>
              </a:lnSpc>
              <a:buNone/>
            </a:pPr>
            <a:r>
              <a:rPr lang="ar-SA" altLang="en-US" sz="1650" dirty="0">
                <a:solidFill>
                  <a:srgbClr val="384653"/>
                </a:solidFill>
                <a:latin typeface="WinSoft Pro Medium" pitchFamily="34" charset="0"/>
                <a:ea typeface="WinSoft Pro Medium" pitchFamily="34" charset="-122"/>
                <a:cs typeface="WinSoft Pro Medium" pitchFamily="34" charset="-120"/>
              </a:rPr>
              <a:t>يتولى الميسّر تهيئة بيئة تعلم تفاعلية وعملية تساعد المشاركين على تطوير مهارات تخطيط وتجهيز وإدارة التسهيلات التدريبية في مؤسسات التعليم والتدريب التقني والمهني.</a:t>
            </a:r>
            <a:endParaRPr lang="ar-SA" sz="1650" dirty="0"/>
          </a:p>
        </p:txBody>
      </p:sp>
      <p:sp>
        <p:nvSpPr>
          <p:cNvPr id="4" name="Shape 2"/>
          <p:cNvSpPr/>
          <p:nvPr/>
        </p:nvSpPr>
        <p:spPr>
          <a:xfrm>
            <a:off x="11077397" y="2846189"/>
            <a:ext cx="482389" cy="482402"/>
          </a:xfrm>
          <a:prstGeom prst="ellipse">
            <a:avLst/>
          </a:prstGeom>
          <a:solidFill>
            <a:srgbClr val="00AEEF"/>
          </a:solidFill>
          <a:ln w="12700">
            <a:solidFill>
              <a:srgbClr val="0094D5"/>
            </a:solidFill>
            <a:prstDash val="solid"/>
          </a:ln>
        </p:spPr>
      </p:sp>
      <p:pic>
        <p:nvPicPr>
          <p:cNvPr id="5"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149329" y="2918073"/>
            <a:ext cx="338526" cy="338534"/>
          </a:xfrm>
          <a:prstGeom prst="rect">
            <a:avLst/>
          </a:prstGeom>
        </p:spPr>
      </p:pic>
      <p:sp>
        <p:nvSpPr>
          <p:cNvPr id="6" name="Text 3"/>
          <p:cNvSpPr/>
          <p:nvPr/>
        </p:nvSpPr>
        <p:spPr>
          <a:xfrm>
            <a:off x="8086920" y="2919809"/>
            <a:ext cx="2786886" cy="352524"/>
          </a:xfrm>
          <a:prstGeom prst="rect">
            <a:avLst/>
          </a:prstGeom>
          <a:noFill/>
          <a:ln/>
        </p:spPr>
        <p:txBody>
          <a:bodyPr wrap="none" lIns="0" tIns="0" rIns="0" bIns="0" rtlCol="0" anchor="t"/>
          <a:lstStyle/>
          <a:p>
            <a:pPr marL="0" indent="0" algn="r" rtl="1">
              <a:lnSpc>
                <a:spcPct val="104000"/>
              </a:lnSpc>
              <a:buNone/>
            </a:pPr>
            <a:r>
              <a:rPr lang="ar-SA" altLang="en-US" sz="2400" b="1" dirty="0">
                <a:solidFill>
                  <a:srgbClr val="384653"/>
                </a:solidFill>
                <a:latin typeface="GE SS Two Light" pitchFamily="34" charset="0"/>
                <a:ea typeface="GE SS Two Light" pitchFamily="34" charset="-122"/>
                <a:cs typeface="GE SS Two Light" pitchFamily="34" charset="-120"/>
              </a:rPr>
              <a:t>التيسير والتوجيه</a:t>
            </a:r>
            <a:endParaRPr lang="ar-SA" sz="2400" b="1" dirty="0"/>
          </a:p>
        </p:txBody>
      </p:sp>
      <p:sp>
        <p:nvSpPr>
          <p:cNvPr id="7" name="Text 4"/>
          <p:cNvSpPr/>
          <p:nvPr/>
        </p:nvSpPr>
        <p:spPr>
          <a:xfrm>
            <a:off x="8086920" y="3394472"/>
            <a:ext cx="2786886" cy="1745158"/>
          </a:xfrm>
          <a:prstGeom prst="rect">
            <a:avLst/>
          </a:prstGeom>
          <a:noFill/>
          <a:ln/>
        </p:spPr>
        <p:txBody>
          <a:bodyPr wrap="square" lIns="0" tIns="0" rIns="0" bIns="0" rtlCol="0" anchor="t">
            <a:normAutofit/>
          </a:bodyPr>
          <a:lstStyle/>
          <a:p>
            <a:pPr marL="0" indent="0" algn="r" rtl="1">
              <a:lnSpc>
                <a:spcPct val="130000"/>
              </a:lnSpc>
              <a:buNone/>
            </a:pPr>
            <a:r>
              <a:rPr lang="ar-SA" altLang="en-US" dirty="0">
                <a:solidFill>
                  <a:srgbClr val="384653"/>
                </a:solidFill>
                <a:latin typeface="WinSoft Pro Medium" pitchFamily="34" charset="0"/>
                <a:ea typeface="WinSoft Pro Medium" pitchFamily="34" charset="-122"/>
                <a:cs typeface="WinSoft Pro Medium" pitchFamily="34" charset="-120"/>
              </a:rPr>
              <a:t>تيسير المناقشات والأنشطة العملية ودراسات الحالة والمحاكاة. تقديم العروض التوضيحية والإرشادات الفنية المتعلقة بتصميم أماكن التدريب.</a:t>
            </a:r>
            <a:endParaRPr lang="ar-SA" dirty="0"/>
          </a:p>
        </p:txBody>
      </p:sp>
      <p:sp>
        <p:nvSpPr>
          <p:cNvPr id="8" name="Shape 5"/>
          <p:cNvSpPr/>
          <p:nvPr/>
        </p:nvSpPr>
        <p:spPr>
          <a:xfrm>
            <a:off x="7349941" y="2846189"/>
            <a:ext cx="482389" cy="482402"/>
          </a:xfrm>
          <a:prstGeom prst="ellipse">
            <a:avLst/>
          </a:prstGeom>
          <a:solidFill>
            <a:srgbClr val="00AEEF"/>
          </a:solidFill>
          <a:ln w="12700">
            <a:solidFill>
              <a:srgbClr val="0094D5"/>
            </a:solidFill>
            <a:prstDash val="solid"/>
          </a:ln>
        </p:spPr>
      </p:sp>
      <p:pic>
        <p:nvPicPr>
          <p:cNvPr id="9"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421873" y="2918073"/>
            <a:ext cx="338526" cy="338534"/>
          </a:xfrm>
          <a:prstGeom prst="rect">
            <a:avLst/>
          </a:prstGeom>
        </p:spPr>
      </p:pic>
      <p:sp>
        <p:nvSpPr>
          <p:cNvPr id="10" name="Text 6"/>
          <p:cNvSpPr/>
          <p:nvPr/>
        </p:nvSpPr>
        <p:spPr>
          <a:xfrm>
            <a:off x="4359464" y="2919809"/>
            <a:ext cx="2786886" cy="352524"/>
          </a:xfrm>
          <a:prstGeom prst="rect">
            <a:avLst/>
          </a:prstGeom>
          <a:noFill/>
          <a:ln/>
        </p:spPr>
        <p:txBody>
          <a:bodyPr wrap="none" lIns="0" tIns="0" rIns="0" bIns="0" rtlCol="0" anchor="t"/>
          <a:lstStyle/>
          <a:p>
            <a:pPr marL="0" indent="0" algn="r" rtl="1">
              <a:lnSpc>
                <a:spcPct val="104000"/>
              </a:lnSpc>
              <a:buNone/>
            </a:pPr>
            <a:r>
              <a:rPr lang="ar-SA" altLang="en-US" sz="2400" b="1" dirty="0">
                <a:solidFill>
                  <a:srgbClr val="384653"/>
                </a:solidFill>
                <a:latin typeface="GE SS Two Light" pitchFamily="34" charset="0"/>
                <a:ea typeface="GE SS Two Light" pitchFamily="34" charset="-122"/>
                <a:cs typeface="GE SS Two Light" pitchFamily="34" charset="-120"/>
              </a:rPr>
              <a:t>التجهيز والإدارة</a:t>
            </a:r>
            <a:endParaRPr lang="ar-SA" sz="2400" b="1" dirty="0"/>
          </a:p>
        </p:txBody>
      </p:sp>
      <p:sp>
        <p:nvSpPr>
          <p:cNvPr id="11" name="Text 7"/>
          <p:cNvSpPr/>
          <p:nvPr/>
        </p:nvSpPr>
        <p:spPr>
          <a:xfrm>
            <a:off x="4359464" y="3394472"/>
            <a:ext cx="2786886" cy="1745158"/>
          </a:xfrm>
          <a:prstGeom prst="rect">
            <a:avLst/>
          </a:prstGeom>
          <a:noFill/>
          <a:ln/>
        </p:spPr>
        <p:txBody>
          <a:bodyPr wrap="square" lIns="0" tIns="0" rIns="0" bIns="0" rtlCol="0" anchor="t">
            <a:normAutofit/>
          </a:bodyPr>
          <a:lstStyle/>
          <a:p>
            <a:pPr marL="0" indent="0" algn="r" rtl="1">
              <a:lnSpc>
                <a:spcPct val="130000"/>
              </a:lnSpc>
              <a:buNone/>
            </a:pPr>
            <a:r>
              <a:rPr lang="ar-SA" altLang="en-US" dirty="0">
                <a:solidFill>
                  <a:srgbClr val="384653"/>
                </a:solidFill>
                <a:latin typeface="WinSoft Pro Medium" pitchFamily="34" charset="0"/>
                <a:ea typeface="WinSoft Pro Medium" pitchFamily="34" charset="-122"/>
                <a:cs typeface="WinSoft Pro Medium" pitchFamily="34" charset="-120"/>
              </a:rPr>
              <a:t>تجهيز المعدات والمواد وإدارة السجلات والقاعات والورش. ربط محتوى الوحدة بخبرات المشاركين وسياقات مؤسساتهم.</a:t>
            </a:r>
            <a:endParaRPr lang="ar-SA" dirty="0"/>
          </a:p>
        </p:txBody>
      </p:sp>
      <p:sp>
        <p:nvSpPr>
          <p:cNvPr id="12" name="Shape 8"/>
          <p:cNvSpPr/>
          <p:nvPr/>
        </p:nvSpPr>
        <p:spPr>
          <a:xfrm>
            <a:off x="3622485" y="2846189"/>
            <a:ext cx="482389" cy="482402"/>
          </a:xfrm>
          <a:prstGeom prst="ellipse">
            <a:avLst/>
          </a:prstGeom>
          <a:solidFill>
            <a:srgbClr val="00AEEF"/>
          </a:solidFill>
          <a:ln w="12700">
            <a:solidFill>
              <a:srgbClr val="0094D5"/>
            </a:solidFill>
            <a:prstDash val="solid"/>
          </a:ln>
        </p:spPr>
      </p:sp>
      <p:pic>
        <p:nvPicPr>
          <p:cNvPr id="13"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694417" y="2918073"/>
            <a:ext cx="338526" cy="338534"/>
          </a:xfrm>
          <a:prstGeom prst="rect">
            <a:avLst/>
          </a:prstGeom>
        </p:spPr>
      </p:pic>
      <p:sp>
        <p:nvSpPr>
          <p:cNvPr id="14" name="Text 9"/>
          <p:cNvSpPr/>
          <p:nvPr/>
        </p:nvSpPr>
        <p:spPr>
          <a:xfrm>
            <a:off x="631908" y="2919809"/>
            <a:ext cx="2786985" cy="352524"/>
          </a:xfrm>
          <a:prstGeom prst="rect">
            <a:avLst/>
          </a:prstGeom>
          <a:noFill/>
          <a:ln/>
        </p:spPr>
        <p:txBody>
          <a:bodyPr wrap="none" lIns="0" tIns="0" rIns="0" bIns="0" rtlCol="0" anchor="t"/>
          <a:lstStyle/>
          <a:p>
            <a:pPr marL="0" indent="0" algn="r" rtl="1">
              <a:lnSpc>
                <a:spcPct val="104000"/>
              </a:lnSpc>
              <a:buNone/>
            </a:pPr>
            <a:r>
              <a:rPr lang="ar-SA" altLang="en-US" sz="2400" b="1" dirty="0">
                <a:solidFill>
                  <a:srgbClr val="384653"/>
                </a:solidFill>
                <a:latin typeface="GE SS Two Light" pitchFamily="34" charset="0"/>
                <a:ea typeface="GE SS Two Light" pitchFamily="34" charset="-122"/>
                <a:cs typeface="GE SS Two Light" pitchFamily="34" charset="-120"/>
              </a:rPr>
              <a:t>التحليل والتطبيق</a:t>
            </a:r>
            <a:endParaRPr lang="ar-SA" sz="2400" b="1" dirty="0"/>
          </a:p>
        </p:txBody>
      </p:sp>
      <p:sp>
        <p:nvSpPr>
          <p:cNvPr id="15" name="Text 10"/>
          <p:cNvSpPr/>
          <p:nvPr/>
        </p:nvSpPr>
        <p:spPr>
          <a:xfrm>
            <a:off x="631908" y="3394472"/>
            <a:ext cx="2786985" cy="1745158"/>
          </a:xfrm>
          <a:prstGeom prst="rect">
            <a:avLst/>
          </a:prstGeom>
          <a:noFill/>
          <a:ln/>
        </p:spPr>
        <p:txBody>
          <a:bodyPr wrap="square" lIns="0" tIns="0" rIns="0" bIns="0" rtlCol="0" anchor="t">
            <a:normAutofit/>
          </a:bodyPr>
          <a:lstStyle/>
          <a:p>
            <a:pPr marL="0" indent="0" algn="r" rtl="1">
              <a:lnSpc>
                <a:spcPct val="130000"/>
              </a:lnSpc>
              <a:buNone/>
            </a:pPr>
            <a:r>
              <a:rPr lang="ar-SA" altLang="en-US" dirty="0">
                <a:solidFill>
                  <a:srgbClr val="384653"/>
                </a:solidFill>
                <a:latin typeface="WinSoft Pro Medium" pitchFamily="34" charset="0"/>
                <a:ea typeface="WinSoft Pro Medium" pitchFamily="34" charset="-122"/>
                <a:cs typeface="WinSoft Pro Medium" pitchFamily="34" charset="-120"/>
              </a:rPr>
              <a:t>طرح أسئلة ومواقف تطبيقية تساعد على تحليل المشكلات واتخاذ القرارات. تقديم التغذية الراجعة المستمرة على أداء المشاركين وتكليفاتهم.</a:t>
            </a:r>
            <a:endParaRPr lang="ar-SA" dirty="0"/>
          </a:p>
        </p:txBody>
      </p:sp>
      <p:sp>
        <p:nvSpPr>
          <p:cNvPr id="16" name="Shape 11"/>
          <p:cNvSpPr/>
          <p:nvPr/>
        </p:nvSpPr>
        <p:spPr>
          <a:xfrm>
            <a:off x="9938882" y="5103770"/>
            <a:ext cx="482389" cy="482402"/>
          </a:xfrm>
          <a:prstGeom prst="ellipse">
            <a:avLst/>
          </a:prstGeom>
          <a:solidFill>
            <a:srgbClr val="00AEEF"/>
          </a:solidFill>
          <a:ln w="12700">
            <a:solidFill>
              <a:srgbClr val="0094D5"/>
            </a:solidFill>
            <a:prstDash val="solid"/>
          </a:ln>
        </p:spPr>
        <p:txBody>
          <a:bodyPr/>
          <a:lstStyle/>
          <a:p>
            <a:endParaRPr lang="en-US" dirty="0"/>
          </a:p>
        </p:txBody>
      </p:sp>
      <p:pic>
        <p:nvPicPr>
          <p:cNvPr id="17"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010814" y="5175654"/>
            <a:ext cx="338526" cy="338534"/>
          </a:xfrm>
          <a:prstGeom prst="rect">
            <a:avLst/>
          </a:prstGeom>
        </p:spPr>
      </p:pic>
      <p:sp>
        <p:nvSpPr>
          <p:cNvPr id="18" name="Text 12"/>
          <p:cNvSpPr/>
          <p:nvPr/>
        </p:nvSpPr>
        <p:spPr>
          <a:xfrm>
            <a:off x="-506607" y="5177391"/>
            <a:ext cx="10241897" cy="352524"/>
          </a:xfrm>
          <a:prstGeom prst="rect">
            <a:avLst/>
          </a:prstGeom>
          <a:noFill/>
          <a:ln/>
        </p:spPr>
        <p:txBody>
          <a:bodyPr wrap="none" lIns="0" tIns="0" rIns="0" bIns="0" rtlCol="0" anchor="t"/>
          <a:lstStyle/>
          <a:p>
            <a:pPr marL="0" indent="0" algn="r" rtl="1">
              <a:lnSpc>
                <a:spcPct val="104000"/>
              </a:lnSpc>
              <a:buNone/>
            </a:pPr>
            <a:r>
              <a:rPr lang="ar-SA" altLang="en-US" sz="2400" b="1" dirty="0">
                <a:solidFill>
                  <a:srgbClr val="384653"/>
                </a:solidFill>
                <a:latin typeface="GE SS Two Light" pitchFamily="34" charset="0"/>
                <a:ea typeface="GE SS Two Light" pitchFamily="34" charset="-122"/>
                <a:cs typeface="GE SS Two Light" pitchFamily="34" charset="-120"/>
              </a:rPr>
              <a:t>الدعم والتطوير</a:t>
            </a:r>
            <a:endParaRPr lang="ar-SA" sz="2400" b="1" dirty="0"/>
          </a:p>
        </p:txBody>
      </p:sp>
      <p:sp>
        <p:nvSpPr>
          <p:cNvPr id="19" name="Text 13"/>
          <p:cNvSpPr/>
          <p:nvPr/>
        </p:nvSpPr>
        <p:spPr>
          <a:xfrm>
            <a:off x="-506607" y="5652052"/>
            <a:ext cx="10241897" cy="436289"/>
          </a:xfrm>
          <a:prstGeom prst="rect">
            <a:avLst/>
          </a:prstGeom>
          <a:noFill/>
          <a:ln/>
        </p:spPr>
        <p:txBody>
          <a:bodyPr wrap="none" lIns="0" tIns="0" rIns="0" bIns="0" rtlCol="0" anchor="t"/>
          <a:lstStyle/>
          <a:p>
            <a:pPr marL="0" indent="0" algn="r" rtl="1">
              <a:lnSpc>
                <a:spcPct val="130000"/>
              </a:lnSpc>
              <a:buNone/>
            </a:pPr>
            <a:r>
              <a:rPr lang="ar-SA" altLang="en-US" dirty="0">
                <a:solidFill>
                  <a:srgbClr val="384653"/>
                </a:solidFill>
                <a:latin typeface="WinSoft Pro Medium" pitchFamily="34" charset="0"/>
                <a:ea typeface="WinSoft Pro Medium" pitchFamily="34" charset="-122"/>
                <a:cs typeface="WinSoft Pro Medium" pitchFamily="34" charset="-120"/>
              </a:rPr>
              <a:t>دعم المشاركين في الانتقال من اكتساب المعرفة إلى تطبيق المهارات. تحسين ممارسات التسهيلات التدريبية في بيئة العمل.</a:t>
            </a:r>
            <a:endParaRPr lang="ar-SA"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nvSpPr>
        <p:spPr>
          <a:xfrm>
            <a:off x="631908" y="663178"/>
            <a:ext cx="10927878" cy="547985"/>
          </a:xfrm>
          <a:prstGeom prst="rect">
            <a:avLst/>
          </a:prstGeom>
          <a:noFill/>
          <a:ln/>
        </p:spPr>
        <p:txBody>
          <a:bodyPr wrap="none" lIns="0" tIns="0" rIns="0" bIns="0" rtlCol="0" anchor="t"/>
          <a:lstStyle/>
          <a:p>
            <a:pPr marL="0" indent="0" algn="r" rtl="1">
              <a:lnSpc>
                <a:spcPct val="104000"/>
              </a:lnSpc>
              <a:buNone/>
            </a:pPr>
            <a:r>
              <a:rPr lang="ar-SA" altLang="en-US" sz="3450" dirty="0">
                <a:solidFill>
                  <a:srgbClr val="2E3C4E"/>
                </a:solidFill>
                <a:latin typeface="GE SS Two Light" pitchFamily="34" charset="0"/>
                <a:ea typeface="GE SS Two Light" pitchFamily="34" charset="-122"/>
                <a:cs typeface="GE SS Two Light" pitchFamily="34" charset="-120"/>
              </a:rPr>
              <a:t>أساليب وأدوات التقييم</a:t>
            </a:r>
            <a:endParaRPr lang="ar-SA" sz="3450" dirty="0"/>
          </a:p>
        </p:txBody>
      </p:sp>
      <p:sp>
        <p:nvSpPr>
          <p:cNvPr id="3" name="Text 1"/>
          <p:cNvSpPr/>
          <p:nvPr/>
        </p:nvSpPr>
        <p:spPr>
          <a:xfrm>
            <a:off x="22325" y="1364975"/>
            <a:ext cx="11533572" cy="310478"/>
          </a:xfrm>
          <a:prstGeom prst="rect">
            <a:avLst/>
          </a:prstGeom>
          <a:noFill/>
          <a:ln/>
        </p:spPr>
        <p:txBody>
          <a:bodyPr wrap="none" lIns="0" tIns="0" rIns="0" bIns="0" rtlCol="0" anchor="t"/>
          <a:lstStyle/>
          <a:p>
            <a:pPr marL="0" indent="0" algn="r" rtl="1">
              <a:lnSpc>
                <a:spcPct val="116000"/>
              </a:lnSpc>
              <a:buNone/>
            </a:pPr>
            <a:r>
              <a:rPr lang="ar-SA" altLang="en-US" dirty="0">
                <a:solidFill>
                  <a:srgbClr val="384653"/>
                </a:solidFill>
                <a:latin typeface="WinSoft Pro Medium" pitchFamily="34" charset="0"/>
                <a:ea typeface="WinSoft Pro Medium" pitchFamily="34" charset="-122"/>
                <a:cs typeface="WinSoft Pro Medium" pitchFamily="34" charset="-120"/>
              </a:rPr>
              <a:t>يستند تقييم التعلم إلى نهج التقييم القائم على الكفايات، ويمكن أن تشمل أساليب التقييم:</a:t>
            </a:r>
            <a:endParaRPr lang="ar-SA" dirty="0"/>
          </a:p>
        </p:txBody>
      </p:sp>
      <p:pic>
        <p:nvPicPr>
          <p:cNvPr id="4"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31908" y="1827014"/>
            <a:ext cx="10927878" cy="999728"/>
          </a:xfrm>
          <a:prstGeom prst="rect">
            <a:avLst/>
          </a:prstGeom>
        </p:spPr>
      </p:pic>
      <p:pic>
        <p:nvPicPr>
          <p:cNvPr id="5"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927823" y="2050301"/>
            <a:ext cx="401484" cy="401494"/>
          </a:xfrm>
          <a:prstGeom prst="rect">
            <a:avLst/>
          </a:prstGeom>
        </p:spPr>
      </p:pic>
      <p:sp>
        <p:nvSpPr>
          <p:cNvPr id="6" name="Text 2"/>
          <p:cNvSpPr/>
          <p:nvPr/>
        </p:nvSpPr>
        <p:spPr>
          <a:xfrm>
            <a:off x="817542" y="2012652"/>
            <a:ext cx="9933830" cy="274042"/>
          </a:xfrm>
          <a:prstGeom prst="rect">
            <a:avLst/>
          </a:prstGeom>
          <a:noFill/>
          <a:ln/>
        </p:spPr>
        <p:txBody>
          <a:bodyPr wrap="none" lIns="0" tIns="0" rIns="0" bIns="0" rtlCol="0" anchor="t"/>
          <a:lstStyle/>
          <a:p>
            <a:pPr marL="0" indent="0" algn="r" rtl="1">
              <a:lnSpc>
                <a:spcPct val="104000"/>
              </a:lnSpc>
              <a:buNone/>
            </a:pPr>
            <a:r>
              <a:rPr lang="ar-SA" altLang="en-US" sz="2000" b="1" dirty="0">
                <a:solidFill>
                  <a:srgbClr val="384653"/>
                </a:solidFill>
                <a:latin typeface="GE SS Two Light" pitchFamily="34" charset="0"/>
                <a:ea typeface="GE SS Two Light" pitchFamily="34" charset="-122"/>
                <a:cs typeface="GE SS Two Light" pitchFamily="34" charset="-120"/>
              </a:rPr>
              <a:t>المشاركة والملاحظة</a:t>
            </a:r>
            <a:endParaRPr lang="ar-SA" sz="2000" b="1" dirty="0"/>
          </a:p>
        </p:txBody>
      </p:sp>
      <p:sp>
        <p:nvSpPr>
          <p:cNvPr id="7" name="Text 3"/>
          <p:cNvSpPr/>
          <p:nvPr/>
        </p:nvSpPr>
        <p:spPr>
          <a:xfrm>
            <a:off x="817542" y="2386918"/>
            <a:ext cx="9933830" cy="231577"/>
          </a:xfrm>
          <a:prstGeom prst="rect">
            <a:avLst/>
          </a:prstGeom>
          <a:noFill/>
          <a:ln/>
        </p:spPr>
        <p:txBody>
          <a:bodyPr wrap="none" lIns="0" tIns="0" rIns="0" bIns="0" rtlCol="0" anchor="t"/>
          <a:lstStyle/>
          <a:p>
            <a:pPr marL="0" indent="0" algn="r" rtl="1">
              <a:lnSpc>
                <a:spcPct val="116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المشاركة الفاعلة في الأنشطة والملاحظة المباشرة للأداء العملي.</a:t>
            </a:r>
            <a:endParaRPr lang="ar-SA" sz="2000" dirty="0"/>
          </a:p>
        </p:txBody>
      </p:sp>
      <p:pic>
        <p:nvPicPr>
          <p:cNvPr id="8" name="Image 2"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31908" y="2949674"/>
            <a:ext cx="10927878" cy="999728"/>
          </a:xfrm>
          <a:prstGeom prst="rect">
            <a:avLst/>
          </a:prstGeom>
        </p:spPr>
      </p:pic>
      <p:pic>
        <p:nvPicPr>
          <p:cNvPr id="9" name="Image 3"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927823" y="3172961"/>
            <a:ext cx="401484" cy="401494"/>
          </a:xfrm>
          <a:prstGeom prst="rect">
            <a:avLst/>
          </a:prstGeom>
        </p:spPr>
      </p:pic>
      <p:sp>
        <p:nvSpPr>
          <p:cNvPr id="10" name="Text 4"/>
          <p:cNvSpPr/>
          <p:nvPr/>
        </p:nvSpPr>
        <p:spPr>
          <a:xfrm>
            <a:off x="817542" y="3135313"/>
            <a:ext cx="9933830" cy="274042"/>
          </a:xfrm>
          <a:prstGeom prst="rect">
            <a:avLst/>
          </a:prstGeom>
          <a:noFill/>
          <a:ln/>
        </p:spPr>
        <p:txBody>
          <a:bodyPr wrap="none" lIns="0" tIns="0" rIns="0" bIns="0" rtlCol="0" anchor="t"/>
          <a:lstStyle/>
          <a:p>
            <a:pPr marL="0" indent="0" algn="r" rtl="1">
              <a:lnSpc>
                <a:spcPct val="104000"/>
              </a:lnSpc>
              <a:buNone/>
            </a:pPr>
            <a:r>
              <a:rPr lang="ar-SA" altLang="en-US" sz="2000" b="1" dirty="0">
                <a:solidFill>
                  <a:srgbClr val="384653"/>
                </a:solidFill>
                <a:latin typeface="GE SS Two Light" pitchFamily="34" charset="0"/>
                <a:ea typeface="GE SS Two Light" pitchFamily="34" charset="-122"/>
                <a:cs typeface="GE SS Two Light" pitchFamily="34" charset="-120"/>
              </a:rPr>
              <a:t>دراسات الحالة</a:t>
            </a:r>
            <a:endParaRPr lang="ar-SA" sz="2000" b="1" dirty="0"/>
          </a:p>
        </p:txBody>
      </p:sp>
      <p:sp>
        <p:nvSpPr>
          <p:cNvPr id="11" name="Text 5"/>
          <p:cNvSpPr/>
          <p:nvPr/>
        </p:nvSpPr>
        <p:spPr>
          <a:xfrm>
            <a:off x="817542" y="3509578"/>
            <a:ext cx="9933830" cy="231577"/>
          </a:xfrm>
          <a:prstGeom prst="rect">
            <a:avLst/>
          </a:prstGeom>
          <a:noFill/>
          <a:ln/>
        </p:spPr>
        <p:txBody>
          <a:bodyPr wrap="none" lIns="0" tIns="0" rIns="0" bIns="0" rtlCol="0" anchor="t"/>
          <a:lstStyle/>
          <a:p>
            <a:pPr marL="0" indent="0" algn="r" rtl="1">
              <a:lnSpc>
                <a:spcPct val="116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تحليل دراسات الحالة وتنفيذ المهام الفردية والجماعية.</a:t>
            </a:r>
            <a:endParaRPr lang="ar-SA" sz="2000" dirty="0"/>
          </a:p>
        </p:txBody>
      </p:sp>
      <p:pic>
        <p:nvPicPr>
          <p:cNvPr id="12" name="Image 4"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31908" y="4072334"/>
            <a:ext cx="10927878" cy="999728"/>
          </a:xfrm>
          <a:prstGeom prst="rect">
            <a:avLst/>
          </a:prstGeom>
        </p:spPr>
      </p:pic>
      <p:pic>
        <p:nvPicPr>
          <p:cNvPr id="13" name="Image 5"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927823" y="4295621"/>
            <a:ext cx="401484" cy="401494"/>
          </a:xfrm>
          <a:prstGeom prst="rect">
            <a:avLst/>
          </a:prstGeom>
        </p:spPr>
      </p:pic>
      <p:sp>
        <p:nvSpPr>
          <p:cNvPr id="14" name="Text 6"/>
          <p:cNvSpPr/>
          <p:nvPr/>
        </p:nvSpPr>
        <p:spPr>
          <a:xfrm>
            <a:off x="817542" y="4257973"/>
            <a:ext cx="9933830" cy="274042"/>
          </a:xfrm>
          <a:prstGeom prst="rect">
            <a:avLst/>
          </a:prstGeom>
          <a:noFill/>
          <a:ln/>
        </p:spPr>
        <p:txBody>
          <a:bodyPr wrap="none" lIns="0" tIns="0" rIns="0" bIns="0" rtlCol="0" anchor="t"/>
          <a:lstStyle/>
          <a:p>
            <a:pPr marL="0" indent="0" algn="r" rtl="1">
              <a:lnSpc>
                <a:spcPct val="104000"/>
              </a:lnSpc>
              <a:buNone/>
            </a:pPr>
            <a:r>
              <a:rPr lang="ar-SA" altLang="en-US" sz="2000" b="1" dirty="0">
                <a:solidFill>
                  <a:srgbClr val="384653"/>
                </a:solidFill>
                <a:latin typeface="GE SS Two Light" pitchFamily="34" charset="0"/>
                <a:ea typeface="GE SS Two Light" pitchFamily="34" charset="-122"/>
                <a:cs typeface="GE SS Two Light" pitchFamily="34" charset="-120"/>
              </a:rPr>
              <a:t>المحاكاة ولعب الأدوار</a:t>
            </a:r>
            <a:endParaRPr lang="ar-SA" sz="2000" b="1" dirty="0"/>
          </a:p>
        </p:txBody>
      </p:sp>
      <p:sp>
        <p:nvSpPr>
          <p:cNvPr id="15" name="Text 7"/>
          <p:cNvSpPr/>
          <p:nvPr/>
        </p:nvSpPr>
        <p:spPr>
          <a:xfrm>
            <a:off x="817542" y="4632238"/>
            <a:ext cx="9933830" cy="231577"/>
          </a:xfrm>
          <a:prstGeom prst="rect">
            <a:avLst/>
          </a:prstGeom>
          <a:noFill/>
          <a:ln/>
        </p:spPr>
        <p:txBody>
          <a:bodyPr wrap="none" lIns="0" tIns="0" rIns="0" bIns="0" rtlCol="0" anchor="t"/>
          <a:lstStyle/>
          <a:p>
            <a:pPr marL="0" indent="0" algn="r" rtl="1">
              <a:lnSpc>
                <a:spcPct val="116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إعداد المخططات وقوائم التدقيق والسجلات والنماذج العملية.</a:t>
            </a:r>
            <a:endParaRPr lang="ar-SA" sz="2000" dirty="0"/>
          </a:p>
        </p:txBody>
      </p:sp>
      <p:pic>
        <p:nvPicPr>
          <p:cNvPr id="16" name="Image 6"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31908" y="5194995"/>
            <a:ext cx="10927878" cy="999728"/>
          </a:xfrm>
          <a:prstGeom prst="rect">
            <a:avLst/>
          </a:prstGeom>
        </p:spPr>
      </p:pic>
      <p:pic>
        <p:nvPicPr>
          <p:cNvPr id="17" name="Image 7"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0890176" y="5380633"/>
            <a:ext cx="439131" cy="439142"/>
          </a:xfrm>
          <a:prstGeom prst="rect">
            <a:avLst/>
          </a:prstGeom>
        </p:spPr>
      </p:pic>
      <p:sp>
        <p:nvSpPr>
          <p:cNvPr id="18" name="Text 8"/>
          <p:cNvSpPr/>
          <p:nvPr/>
        </p:nvSpPr>
        <p:spPr>
          <a:xfrm>
            <a:off x="817542" y="5380633"/>
            <a:ext cx="9933830" cy="274042"/>
          </a:xfrm>
          <a:prstGeom prst="rect">
            <a:avLst/>
          </a:prstGeom>
          <a:noFill/>
          <a:ln/>
        </p:spPr>
        <p:txBody>
          <a:bodyPr wrap="none" lIns="0" tIns="0" rIns="0" bIns="0" rtlCol="0" anchor="t"/>
          <a:lstStyle/>
          <a:p>
            <a:pPr marL="0" indent="0" algn="r" rtl="1">
              <a:lnSpc>
                <a:spcPct val="104000"/>
              </a:lnSpc>
              <a:buNone/>
            </a:pPr>
            <a:r>
              <a:rPr lang="ar-SA" altLang="en-US" sz="2000" b="1" dirty="0">
                <a:solidFill>
                  <a:srgbClr val="384653"/>
                </a:solidFill>
                <a:latin typeface="GE SS Two Light" pitchFamily="34" charset="0"/>
                <a:ea typeface="GE SS Two Light" pitchFamily="34" charset="-122"/>
                <a:cs typeface="GE SS Two Light" pitchFamily="34" charset="-120"/>
              </a:rPr>
              <a:t>التقييم الذاتي والختامي</a:t>
            </a:r>
            <a:endParaRPr lang="ar-SA" sz="2000" b="1" dirty="0"/>
          </a:p>
        </p:txBody>
      </p:sp>
      <p:sp>
        <p:nvSpPr>
          <p:cNvPr id="19" name="Text 9"/>
          <p:cNvSpPr/>
          <p:nvPr/>
        </p:nvSpPr>
        <p:spPr>
          <a:xfrm>
            <a:off x="817542" y="5728395"/>
            <a:ext cx="9933830" cy="231577"/>
          </a:xfrm>
          <a:prstGeom prst="rect">
            <a:avLst/>
          </a:prstGeom>
          <a:noFill/>
          <a:ln/>
        </p:spPr>
        <p:txBody>
          <a:bodyPr wrap="none" lIns="0" tIns="0" rIns="0" bIns="0" rtlCol="0" anchor="t"/>
          <a:lstStyle/>
          <a:p>
            <a:pPr marL="0" indent="0" algn="r" rtl="1">
              <a:lnSpc>
                <a:spcPct val="116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التقييم الذاتي </a:t>
            </a:r>
            <a:r>
              <a:rPr lang="ar-SA" altLang="en-US" sz="2400" dirty="0">
                <a:solidFill>
                  <a:srgbClr val="384653"/>
                </a:solidFill>
                <a:latin typeface="WinSoft Pro Medium" pitchFamily="34" charset="0"/>
                <a:ea typeface="WinSoft Pro Medium" pitchFamily="34" charset="-122"/>
                <a:cs typeface="WinSoft Pro Medium" pitchFamily="34" charset="-120"/>
              </a:rPr>
              <a:t>وتقييم</a:t>
            </a:r>
            <a:r>
              <a:rPr lang="ar-SA" altLang="en-US" sz="2000" dirty="0">
                <a:solidFill>
                  <a:srgbClr val="384653"/>
                </a:solidFill>
                <a:latin typeface="WinSoft Pro Medium" pitchFamily="34" charset="0"/>
                <a:ea typeface="WinSoft Pro Medium" pitchFamily="34" charset="-122"/>
                <a:cs typeface="WinSoft Pro Medium" pitchFamily="34" charset="-120"/>
              </a:rPr>
              <a:t> الأقران والاختبارات القصيرة كأدوات تكميلية.</a:t>
            </a:r>
            <a:endParaRPr lang="ar-SA" sz="2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0" y="0"/>
            <a:ext cx="4800480" cy="6858000"/>
          </a:xfrm>
          <a:custGeom>
            <a:avLst/>
            <a:gdLst/>
            <a:ahLst/>
            <a:cxnLst/>
            <a:rect l="0" t="0" r="100000" b="100000"/>
            <a:pathLst>
              <a:path w="100000" h="100000">
                <a:moveTo>
                  <a:pt x="0" y="0"/>
                </a:moveTo>
                <a:lnTo>
                  <a:pt x="90530" y="100"/>
                </a:lnTo>
                <a:lnTo>
                  <a:pt x="93070" y="6350"/>
                </a:lnTo>
                <a:lnTo>
                  <a:pt x="94920" y="12210"/>
                </a:lnTo>
                <a:lnTo>
                  <a:pt x="96680" y="19820"/>
                </a:lnTo>
                <a:lnTo>
                  <a:pt x="97560" y="25880"/>
                </a:lnTo>
                <a:lnTo>
                  <a:pt x="97950" y="30960"/>
                </a:lnTo>
                <a:lnTo>
                  <a:pt x="97950" y="39060"/>
                </a:lnTo>
                <a:lnTo>
                  <a:pt x="97270" y="46480"/>
                </a:lnTo>
                <a:lnTo>
                  <a:pt x="96190" y="52640"/>
                </a:lnTo>
                <a:lnTo>
                  <a:pt x="94730" y="58500"/>
                </a:lnTo>
                <a:lnTo>
                  <a:pt x="92480" y="65230"/>
                </a:lnTo>
                <a:lnTo>
                  <a:pt x="89550" y="72070"/>
                </a:lnTo>
                <a:lnTo>
                  <a:pt x="86820" y="77340"/>
                </a:lnTo>
                <a:lnTo>
                  <a:pt x="83500" y="82810"/>
                </a:lnTo>
                <a:lnTo>
                  <a:pt x="79200" y="88870"/>
                </a:lnTo>
                <a:lnTo>
                  <a:pt x="75880" y="92770"/>
                </a:lnTo>
                <a:lnTo>
                  <a:pt x="75880" y="92970"/>
                </a:lnTo>
                <a:lnTo>
                  <a:pt x="74510" y="94340"/>
                </a:lnTo>
                <a:lnTo>
                  <a:pt x="74510" y="94530"/>
                </a:lnTo>
                <a:lnTo>
                  <a:pt x="69240" y="100000"/>
                </a:lnTo>
                <a:lnTo>
                  <a:pt x="0" y="100000"/>
                </a:lnTo>
                <a:close/>
              </a:path>
            </a:pathLst>
          </a:custGeom>
        </p:spPr>
      </p:pic>
      <p:pic>
        <p:nvPicPr>
          <p:cNvPr id="3" name="Image 1" descr="preencoded.png"/>
          <p:cNvPicPr>
            <a:picLocks noChangeAspect="1"/>
          </p:cNvPicPr>
          <p:nvPr/>
        </p:nvPicPr>
        <p:blipFill>
          <a:blip r:embed="rId4"/>
          <a:stretch>
            <a:fillRect/>
          </a:stretch>
        </p:blipFill>
        <p:spPr>
          <a:xfrm>
            <a:off x="112809" y="821234"/>
            <a:ext cx="3476935" cy="5215533"/>
          </a:xfrm>
          <a:prstGeom prst="rect">
            <a:avLst/>
          </a:prstGeom>
        </p:spPr>
      </p:pic>
      <p:sp>
        <p:nvSpPr>
          <p:cNvPr id="4" name="Text 0"/>
          <p:cNvSpPr/>
          <p:nvPr/>
        </p:nvSpPr>
        <p:spPr>
          <a:xfrm>
            <a:off x="5203794" y="1596430"/>
            <a:ext cx="6355993"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2E3C4E"/>
                </a:solidFill>
                <a:latin typeface="GE SS Two Light" pitchFamily="34" charset="0"/>
                <a:ea typeface="GE SS Two Light" pitchFamily="34" charset="-122"/>
                <a:cs typeface="GE SS Two Light" pitchFamily="34" charset="-120"/>
              </a:rPr>
              <a:t>النتاج التمكيني الأول</a:t>
            </a:r>
            <a:endParaRPr lang="ar-SA" sz="2300" dirty="0"/>
          </a:p>
        </p:txBody>
      </p:sp>
      <p:sp>
        <p:nvSpPr>
          <p:cNvPr id="5" name="Text 1"/>
          <p:cNvSpPr/>
          <p:nvPr/>
        </p:nvSpPr>
        <p:spPr>
          <a:xfrm>
            <a:off x="5203794" y="2057797"/>
            <a:ext cx="6355993" cy="1781770"/>
          </a:xfrm>
          <a:prstGeom prst="rect">
            <a:avLst/>
          </a:prstGeom>
          <a:noFill/>
          <a:ln/>
        </p:spPr>
        <p:txBody>
          <a:bodyPr wrap="square" lIns="0" tIns="0" rIns="0" bIns="0" rtlCol="0" anchor="t">
            <a:normAutofit/>
          </a:bodyPr>
          <a:lstStyle/>
          <a:p>
            <a:pPr marL="0" indent="0" algn="r" rtl="1">
              <a:lnSpc>
                <a:spcPct val="104000"/>
              </a:lnSpc>
              <a:buNone/>
            </a:pPr>
            <a:r>
              <a:rPr lang="ar-SA" altLang="en-US" sz="3700" dirty="0">
                <a:solidFill>
                  <a:srgbClr val="2E3C4E"/>
                </a:solidFill>
                <a:latin typeface="GE SS Two Light" pitchFamily="34" charset="0"/>
                <a:ea typeface="GE SS Two Light" pitchFamily="34" charset="-122"/>
                <a:cs typeface="GE SS Two Light" pitchFamily="34" charset="-120"/>
              </a:rPr>
              <a:t>تصميم مخطط أماكن التدريب والمشاغل/محطات العمل وتحديدها.</a:t>
            </a:r>
            <a:endParaRPr lang="ar-SA" sz="3700" dirty="0"/>
          </a:p>
        </p:txBody>
      </p:sp>
      <p:sp>
        <p:nvSpPr>
          <p:cNvPr id="6" name="Text 2"/>
          <p:cNvSpPr/>
          <p:nvPr/>
        </p:nvSpPr>
        <p:spPr>
          <a:xfrm>
            <a:off x="5203794" y="4178102"/>
            <a:ext cx="6355993" cy="1083469"/>
          </a:xfrm>
          <a:prstGeom prst="rect">
            <a:avLst/>
          </a:prstGeom>
          <a:noFill/>
          <a:ln/>
        </p:spPr>
        <p:txBody>
          <a:bodyPr wrap="square" lIns="0" tIns="0" rIns="0" bIns="0" rtlCol="0" anchor="t">
            <a:noAutofit/>
          </a:bodyPr>
          <a:lstStyle/>
          <a:p>
            <a:pPr marL="0" indent="0" algn="justLow"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يعد تصميم أماكن التدريب ومخططات الورش أحد العناصر الأساسية في إدارة التدريب المهني والتقني. فالتصميم الجيد يسهم في تحسين فاعلية التعلم، وزيادة الإنتاجية، والحد من الحوادث، وضمان الامتثال لمعايير الصحة والسلامة المهنية الدولية.</a:t>
            </a:r>
            <a:endParaRPr lang="ar-SA" sz="20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p:nvPr/>
        </p:nvSpPr>
        <p:spPr>
          <a:xfrm>
            <a:off x="631908" y="2037159"/>
            <a:ext cx="10927878" cy="742355"/>
          </a:xfrm>
          <a:prstGeom prst="rect">
            <a:avLst/>
          </a:prstGeom>
          <a:noFill/>
          <a:ln/>
        </p:spPr>
        <p:txBody>
          <a:bodyPr wrap="none" lIns="0" tIns="0" rIns="0" bIns="0" rtlCol="0" anchor="t"/>
          <a:lstStyle/>
          <a:p>
            <a:pPr marL="0" indent="0" algn="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عناصر التصميم الجيد لبيئة التدريب</a:t>
            </a:r>
            <a:endParaRPr lang="ar-SA" sz="4650" dirty="0"/>
          </a:p>
        </p:txBody>
      </p:sp>
      <p:pic>
        <p:nvPicPr>
          <p:cNvPr id="3"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995643" y="3230860"/>
            <a:ext cx="564144" cy="564158"/>
          </a:xfrm>
          <a:prstGeom prst="rect">
            <a:avLst/>
          </a:prstGeom>
        </p:spPr>
      </p:pic>
      <p:sp>
        <p:nvSpPr>
          <p:cNvPr id="4" name="Text 1"/>
          <p:cNvSpPr/>
          <p:nvPr/>
        </p:nvSpPr>
        <p:spPr>
          <a:xfrm>
            <a:off x="8105275" y="3230860"/>
            <a:ext cx="2608296" cy="371177"/>
          </a:xfrm>
          <a:prstGeom prst="rect">
            <a:avLst/>
          </a:prstGeom>
          <a:noFill/>
          <a:ln/>
        </p:spPr>
        <p:txBody>
          <a:bodyPr wrap="none" lIns="0" tIns="0" rIns="0" bIns="0" rtlCol="0" anchor="t"/>
          <a:lstStyle/>
          <a:p>
            <a:pPr marL="0" indent="0" algn="r" rtl="1">
              <a:lnSpc>
                <a:spcPct val="104000"/>
              </a:lnSpc>
              <a:buNone/>
            </a:pPr>
            <a:r>
              <a:rPr lang="ar-SA" altLang="en-US" sz="2800" b="1" dirty="0">
                <a:solidFill>
                  <a:srgbClr val="384653"/>
                </a:solidFill>
                <a:latin typeface="GE SS Two Light" pitchFamily="34" charset="0"/>
                <a:ea typeface="GE SS Two Light" pitchFamily="34" charset="-122"/>
                <a:cs typeface="GE SS Two Light" pitchFamily="34" charset="-120"/>
              </a:rPr>
              <a:t>الأبعاد والمساحات</a:t>
            </a:r>
            <a:endParaRPr lang="ar-SA" sz="2800" b="1" dirty="0"/>
          </a:p>
        </p:txBody>
      </p:sp>
      <p:sp>
        <p:nvSpPr>
          <p:cNvPr id="5" name="Text 2"/>
          <p:cNvSpPr/>
          <p:nvPr/>
        </p:nvSpPr>
        <p:spPr>
          <a:xfrm>
            <a:off x="8105275" y="3737372"/>
            <a:ext cx="2608296" cy="2160508"/>
          </a:xfrm>
          <a:prstGeom prst="rect">
            <a:avLst/>
          </a:prstGeom>
          <a:noFill/>
          <a:ln/>
        </p:spPr>
        <p:txBody>
          <a:bodyPr wrap="square" lIns="0" tIns="0" rIns="0" bIns="0" rtlCol="0" anchor="t">
            <a:normAutofit/>
          </a:bodyPr>
          <a:lstStyle/>
          <a:p>
            <a:pPr marL="0" indent="0" algn="justLow" rtl="1">
              <a:lnSpc>
                <a:spcPct val="133000"/>
              </a:lnSpc>
              <a:buNone/>
            </a:pPr>
            <a:r>
              <a:rPr lang="ar-SA" altLang="en-US" sz="2400" dirty="0">
                <a:solidFill>
                  <a:srgbClr val="384653"/>
                </a:solidFill>
                <a:latin typeface="WinSoft Pro Medium" pitchFamily="34" charset="0"/>
                <a:ea typeface="WinSoft Pro Medium" pitchFamily="34" charset="-122"/>
                <a:cs typeface="WinSoft Pro Medium" pitchFamily="34" charset="-120"/>
              </a:rPr>
              <a:t>مساحات كافية للمتدربين والمدربين والمعدات ومساحات الحركة والإخلاء.</a:t>
            </a:r>
            <a:endParaRPr lang="ar-SA" sz="2400" dirty="0"/>
          </a:p>
        </p:txBody>
      </p:sp>
      <p:pic>
        <p:nvPicPr>
          <p:cNvPr id="6"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259059" y="3230860"/>
            <a:ext cx="564144" cy="564158"/>
          </a:xfrm>
          <a:prstGeom prst="rect">
            <a:avLst/>
          </a:prstGeom>
        </p:spPr>
      </p:pic>
      <p:sp>
        <p:nvSpPr>
          <p:cNvPr id="7" name="Text 3"/>
          <p:cNvSpPr/>
          <p:nvPr/>
        </p:nvSpPr>
        <p:spPr>
          <a:xfrm>
            <a:off x="4368591" y="3230860"/>
            <a:ext cx="2608396" cy="371177"/>
          </a:xfrm>
          <a:prstGeom prst="rect">
            <a:avLst/>
          </a:prstGeom>
          <a:noFill/>
          <a:ln/>
        </p:spPr>
        <p:txBody>
          <a:bodyPr wrap="none" lIns="0" tIns="0" rIns="0" bIns="0" rtlCol="0" anchor="t"/>
          <a:lstStyle/>
          <a:p>
            <a:pPr marL="0" indent="0" algn="r" rtl="1">
              <a:lnSpc>
                <a:spcPct val="104000"/>
              </a:lnSpc>
              <a:buNone/>
            </a:pPr>
            <a:r>
              <a:rPr lang="ar-SA" altLang="en-US" sz="2800" b="1" dirty="0">
                <a:solidFill>
                  <a:srgbClr val="384653"/>
                </a:solidFill>
                <a:latin typeface="GE SS Two Light" pitchFamily="34" charset="0"/>
                <a:ea typeface="GE SS Two Light" pitchFamily="34" charset="-122"/>
                <a:cs typeface="GE SS Two Light" pitchFamily="34" charset="-120"/>
              </a:rPr>
              <a:t>مسافات الأمان</a:t>
            </a:r>
            <a:endParaRPr lang="ar-SA" sz="2800" b="1" dirty="0"/>
          </a:p>
        </p:txBody>
      </p:sp>
      <p:sp>
        <p:nvSpPr>
          <p:cNvPr id="8" name="Text 4"/>
          <p:cNvSpPr/>
          <p:nvPr/>
        </p:nvSpPr>
        <p:spPr>
          <a:xfrm>
            <a:off x="4368591" y="3737372"/>
            <a:ext cx="2608396" cy="2160508"/>
          </a:xfrm>
          <a:prstGeom prst="rect">
            <a:avLst/>
          </a:prstGeom>
          <a:noFill/>
          <a:ln/>
        </p:spPr>
        <p:txBody>
          <a:bodyPr wrap="square" lIns="0" tIns="0" rIns="0" bIns="0" rtlCol="0" anchor="t">
            <a:normAutofit/>
          </a:bodyPr>
          <a:lstStyle/>
          <a:p>
            <a:pPr marL="0" indent="0" algn="justLow" rtl="1">
              <a:lnSpc>
                <a:spcPct val="133000"/>
              </a:lnSpc>
              <a:buNone/>
            </a:pPr>
            <a:r>
              <a:rPr lang="ar-SA" altLang="en-US" sz="2400" dirty="0">
                <a:solidFill>
                  <a:srgbClr val="384653"/>
                </a:solidFill>
                <a:latin typeface="WinSoft Pro Medium" pitchFamily="34" charset="0"/>
                <a:ea typeface="WinSoft Pro Medium" pitchFamily="34" charset="-122"/>
                <a:cs typeface="WinSoft Pro Medium" pitchFamily="34" charset="-120"/>
              </a:rPr>
              <a:t>مخارج الطوارئ والتهوية والإضاءة وإمكانية الوصول ومتطلبات Ergonomics.</a:t>
            </a:r>
            <a:endParaRPr lang="ar-SA" sz="2400" dirty="0"/>
          </a:p>
        </p:txBody>
      </p:sp>
      <p:pic>
        <p:nvPicPr>
          <p:cNvPr id="9"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522376" y="3230860"/>
            <a:ext cx="564144" cy="564158"/>
          </a:xfrm>
          <a:prstGeom prst="rect">
            <a:avLst/>
          </a:prstGeom>
        </p:spPr>
      </p:pic>
      <p:sp>
        <p:nvSpPr>
          <p:cNvPr id="10" name="Text 5"/>
          <p:cNvSpPr/>
          <p:nvPr/>
        </p:nvSpPr>
        <p:spPr>
          <a:xfrm>
            <a:off x="632008" y="3230860"/>
            <a:ext cx="2608296" cy="371177"/>
          </a:xfrm>
          <a:prstGeom prst="rect">
            <a:avLst/>
          </a:prstGeom>
          <a:noFill/>
          <a:ln/>
        </p:spPr>
        <p:txBody>
          <a:bodyPr wrap="none" lIns="0" tIns="0" rIns="0" bIns="0" rtlCol="0" anchor="t"/>
          <a:lstStyle/>
          <a:p>
            <a:pPr marL="0" indent="0" algn="r" rtl="1">
              <a:lnSpc>
                <a:spcPct val="104000"/>
              </a:lnSpc>
              <a:buNone/>
            </a:pPr>
            <a:r>
              <a:rPr lang="ar-SA" altLang="en-US" sz="2800" b="1" dirty="0">
                <a:solidFill>
                  <a:srgbClr val="384653"/>
                </a:solidFill>
                <a:latin typeface="GE SS Two Light" pitchFamily="34" charset="0"/>
                <a:ea typeface="GE SS Two Light" pitchFamily="34" charset="-122"/>
                <a:cs typeface="GE SS Two Light" pitchFamily="34" charset="-120"/>
              </a:rPr>
              <a:t>المعايير الدولية</a:t>
            </a:r>
            <a:endParaRPr lang="ar-SA" sz="2800" b="1" dirty="0"/>
          </a:p>
        </p:txBody>
      </p:sp>
      <p:sp>
        <p:nvSpPr>
          <p:cNvPr id="11" name="Text 6"/>
          <p:cNvSpPr/>
          <p:nvPr/>
        </p:nvSpPr>
        <p:spPr>
          <a:xfrm>
            <a:off x="632008" y="3737372"/>
            <a:ext cx="2608296" cy="2160508"/>
          </a:xfrm>
          <a:prstGeom prst="rect">
            <a:avLst/>
          </a:prstGeom>
          <a:noFill/>
          <a:ln/>
        </p:spPr>
        <p:txBody>
          <a:bodyPr wrap="square" lIns="0" tIns="0" rIns="0" bIns="0" rtlCol="0" anchor="t">
            <a:noAutofit/>
          </a:bodyPr>
          <a:lstStyle/>
          <a:p>
            <a:pPr marL="0" indent="0" algn="justLow" rtl="1">
              <a:lnSpc>
                <a:spcPct val="133000"/>
              </a:lnSpc>
              <a:buNone/>
            </a:pPr>
            <a:r>
              <a:rPr lang="ar-SA" altLang="en-US" sz="2400" dirty="0">
                <a:solidFill>
                  <a:srgbClr val="384653"/>
                </a:solidFill>
                <a:latin typeface="WinSoft Pro Medium" pitchFamily="34" charset="0"/>
                <a:ea typeface="WinSoft Pro Medium" pitchFamily="34" charset="-122"/>
                <a:cs typeface="WinSoft Pro Medium" pitchFamily="34" charset="-120"/>
              </a:rPr>
              <a:t>المعيار الأوروبي EN 13857 وغيره من اللوائح المعترف بها في مجال السلامة المهنية.</a:t>
            </a:r>
            <a:endParaRPr lang="ar-SA" sz="24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7391215" y="0"/>
            <a:ext cx="4800480" cy="6858000"/>
          </a:xfrm>
          <a:custGeom>
            <a:avLst/>
            <a:gdLst/>
            <a:ahLst/>
            <a:cxnLst/>
            <a:rect l="0" t="0" r="100000" b="100000"/>
            <a:pathLst>
              <a:path w="100000" h="100000">
                <a:moveTo>
                  <a:pt x="9570" y="0"/>
                </a:moveTo>
                <a:lnTo>
                  <a:pt x="100000" y="0"/>
                </a:lnTo>
                <a:lnTo>
                  <a:pt x="100000" y="100000"/>
                </a:lnTo>
                <a:lnTo>
                  <a:pt x="30760" y="100000"/>
                </a:lnTo>
                <a:lnTo>
                  <a:pt x="26370" y="95510"/>
                </a:lnTo>
                <a:lnTo>
                  <a:pt x="26370" y="95310"/>
                </a:lnTo>
                <a:lnTo>
                  <a:pt x="25490" y="94530"/>
                </a:lnTo>
                <a:lnTo>
                  <a:pt x="25490" y="94340"/>
                </a:lnTo>
                <a:lnTo>
                  <a:pt x="22660" y="91210"/>
                </a:lnTo>
                <a:lnTo>
                  <a:pt x="18360" y="85550"/>
                </a:lnTo>
                <a:lnTo>
                  <a:pt x="15140" y="80660"/>
                </a:lnTo>
                <a:lnTo>
                  <a:pt x="11910" y="75000"/>
                </a:lnTo>
                <a:lnTo>
                  <a:pt x="9280" y="69530"/>
                </a:lnTo>
                <a:lnTo>
                  <a:pt x="6840" y="63380"/>
                </a:lnTo>
                <a:lnTo>
                  <a:pt x="4790" y="56740"/>
                </a:lnTo>
                <a:lnTo>
                  <a:pt x="3320" y="50200"/>
                </a:lnTo>
                <a:lnTo>
                  <a:pt x="2440" y="44140"/>
                </a:lnTo>
                <a:lnTo>
                  <a:pt x="2050" y="39060"/>
                </a:lnTo>
                <a:lnTo>
                  <a:pt x="2050" y="30860"/>
                </a:lnTo>
                <a:lnTo>
                  <a:pt x="2540" y="25000"/>
                </a:lnTo>
                <a:lnTo>
                  <a:pt x="3320" y="19820"/>
                </a:lnTo>
                <a:lnTo>
                  <a:pt x="4880" y="12890"/>
                </a:lnTo>
                <a:lnTo>
                  <a:pt x="6930" y="6350"/>
                </a:lnTo>
                <a:close/>
              </a:path>
            </a:pathLst>
          </a:custGeom>
        </p:spPr>
      </p:pic>
      <p:pic>
        <p:nvPicPr>
          <p:cNvPr id="3" name="Image 1" descr="preencoded.png"/>
          <p:cNvPicPr>
            <a:picLocks noChangeAspect="1"/>
          </p:cNvPicPr>
          <p:nvPr/>
        </p:nvPicPr>
        <p:blipFill>
          <a:blip r:embed="rId4"/>
          <a:stretch>
            <a:fillRect/>
          </a:stretch>
        </p:blipFill>
        <p:spPr>
          <a:xfrm>
            <a:off x="8601852" y="821234"/>
            <a:ext cx="3476935" cy="5215533"/>
          </a:xfrm>
          <a:prstGeom prst="rect">
            <a:avLst/>
          </a:prstGeom>
        </p:spPr>
      </p:pic>
      <p:sp>
        <p:nvSpPr>
          <p:cNvPr id="4" name="Text 0"/>
          <p:cNvSpPr/>
          <p:nvPr/>
        </p:nvSpPr>
        <p:spPr>
          <a:xfrm>
            <a:off x="631908" y="1036439"/>
            <a:ext cx="6355993" cy="742355"/>
          </a:xfrm>
          <a:prstGeom prst="rect">
            <a:avLst/>
          </a:prstGeom>
          <a:noFill/>
          <a:ln/>
        </p:spPr>
        <p:txBody>
          <a:bodyPr wrap="none" lIns="0" tIns="0" rIns="0" bIns="0" rtlCol="0" anchor="t"/>
          <a:lstStyle/>
          <a:p>
            <a:pPr marL="0" indent="0" algn="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النشاط</a:t>
            </a:r>
            <a:r>
              <a:rPr lang="en-US" altLang="en-US" sz="4650" dirty="0">
                <a:solidFill>
                  <a:srgbClr val="2E3C4E"/>
                </a:solidFill>
                <a:latin typeface="Myriad Headline" panose="020B0500000000000000" pitchFamily="34" charset="0"/>
                <a:ea typeface="GE SS Two Light" pitchFamily="34" charset="-122"/>
                <a:cs typeface="GE SS Two Light" pitchFamily="34" charset="-120"/>
              </a:rPr>
              <a:t>1.1</a:t>
            </a:r>
            <a:endParaRPr lang="ar-SA" sz="4650" dirty="0"/>
          </a:p>
        </p:txBody>
      </p:sp>
      <p:sp>
        <p:nvSpPr>
          <p:cNvPr id="5" name="Text 1"/>
          <p:cNvSpPr/>
          <p:nvPr/>
        </p:nvSpPr>
        <p:spPr>
          <a:xfrm>
            <a:off x="631908" y="1868984"/>
            <a:ext cx="6355993" cy="1187847"/>
          </a:xfrm>
          <a:prstGeom prst="rect">
            <a:avLst/>
          </a:prstGeom>
          <a:noFill/>
          <a:ln/>
        </p:spPr>
        <p:txBody>
          <a:bodyPr wrap="square" lIns="0" tIns="0" rIns="0" bIns="0" rtlCol="0" anchor="t">
            <a:normAutofit/>
          </a:bodyPr>
          <a:lstStyle/>
          <a:p>
            <a:pPr marL="0" indent="0" algn="r" rtl="1">
              <a:lnSpc>
                <a:spcPct val="104000"/>
              </a:lnSpc>
              <a:buNone/>
            </a:pPr>
            <a:r>
              <a:rPr lang="ar-SA" altLang="en-US" sz="3700" dirty="0">
                <a:solidFill>
                  <a:srgbClr val="2E3C4E"/>
                </a:solidFill>
                <a:latin typeface="GE SS Two Light" pitchFamily="34" charset="0"/>
                <a:ea typeface="GE SS Two Light" pitchFamily="34" charset="-122"/>
                <a:cs typeface="GE SS Two Light" pitchFamily="34" charset="-120"/>
              </a:rPr>
              <a:t>قياس أبعاد قاعات التدريب والورش وحساب المساحات</a:t>
            </a:r>
            <a:endParaRPr lang="ar-SA" sz="3700" dirty="0"/>
          </a:p>
        </p:txBody>
      </p:sp>
      <p:sp>
        <p:nvSpPr>
          <p:cNvPr id="6" name="Shape 2"/>
          <p:cNvSpPr/>
          <p:nvPr/>
        </p:nvSpPr>
        <p:spPr>
          <a:xfrm>
            <a:off x="6480112" y="3395365"/>
            <a:ext cx="507789" cy="507802"/>
          </a:xfrm>
          <a:prstGeom prst="ellipse">
            <a:avLst/>
          </a:prstGeom>
          <a:solidFill>
            <a:srgbClr val="00AEEF"/>
          </a:solidFill>
          <a:ln w="12700">
            <a:solidFill>
              <a:srgbClr val="0094D5"/>
            </a:solidFill>
            <a:prstDash val="solid"/>
          </a:ln>
        </p:spPr>
      </p:sp>
      <p:pic>
        <p:nvPicPr>
          <p:cNvPr id="7"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555864" y="3471118"/>
            <a:ext cx="356286" cy="356295"/>
          </a:xfrm>
          <a:prstGeom prst="rect">
            <a:avLst/>
          </a:prstGeom>
        </p:spPr>
      </p:pic>
      <p:sp>
        <p:nvSpPr>
          <p:cNvPr id="8" name="Text 3"/>
          <p:cNvSpPr/>
          <p:nvPr/>
        </p:nvSpPr>
        <p:spPr>
          <a:xfrm>
            <a:off x="3950990" y="3472855"/>
            <a:ext cx="2303504" cy="371177"/>
          </a:xfrm>
          <a:prstGeom prst="rect">
            <a:avLst/>
          </a:prstGeom>
          <a:noFill/>
          <a:ln/>
        </p:spPr>
        <p:txBody>
          <a:bodyPr wrap="none" lIns="0" tIns="0" rIns="0" bIns="0" rtlCol="0" anchor="t"/>
          <a:lstStyle/>
          <a:p>
            <a:pPr marL="0" indent="0" algn="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المدة: ساعتان</a:t>
            </a:r>
            <a:endParaRPr lang="ar-SA" sz="2400" dirty="0"/>
          </a:p>
        </p:txBody>
      </p:sp>
      <p:sp>
        <p:nvSpPr>
          <p:cNvPr id="9" name="Shape 4"/>
          <p:cNvSpPr/>
          <p:nvPr/>
        </p:nvSpPr>
        <p:spPr>
          <a:xfrm>
            <a:off x="3161130" y="3933245"/>
            <a:ext cx="507789" cy="507802"/>
          </a:xfrm>
          <a:prstGeom prst="ellipse">
            <a:avLst/>
          </a:prstGeom>
          <a:solidFill>
            <a:srgbClr val="00AEEF"/>
          </a:solidFill>
          <a:ln w="12700">
            <a:solidFill>
              <a:srgbClr val="0094D5"/>
            </a:solidFill>
            <a:prstDash val="solid"/>
          </a:ln>
        </p:spPr>
      </p:sp>
      <p:pic>
        <p:nvPicPr>
          <p:cNvPr id="10"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3236881" y="4008998"/>
            <a:ext cx="356286" cy="356295"/>
          </a:xfrm>
          <a:prstGeom prst="rect">
            <a:avLst/>
          </a:prstGeom>
        </p:spPr>
      </p:pic>
      <p:sp>
        <p:nvSpPr>
          <p:cNvPr id="11" name="Text 5"/>
          <p:cNvSpPr/>
          <p:nvPr/>
        </p:nvSpPr>
        <p:spPr>
          <a:xfrm>
            <a:off x="631908" y="4010735"/>
            <a:ext cx="2303603" cy="371177"/>
          </a:xfrm>
          <a:prstGeom prst="rect">
            <a:avLst/>
          </a:prstGeom>
          <a:noFill/>
          <a:ln/>
        </p:spPr>
        <p:txBody>
          <a:bodyPr wrap="none" lIns="0" tIns="0" rIns="0" bIns="0" rtlCol="0" anchor="t"/>
          <a:lstStyle/>
          <a:p>
            <a:pPr marL="0" indent="0" algn="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عروض توضيحية</a:t>
            </a:r>
            <a:endParaRPr lang="ar-SA" sz="2400" dirty="0"/>
          </a:p>
        </p:txBody>
      </p:sp>
      <p:sp>
        <p:nvSpPr>
          <p:cNvPr id="12" name="Shape 6"/>
          <p:cNvSpPr/>
          <p:nvPr/>
        </p:nvSpPr>
        <p:spPr>
          <a:xfrm>
            <a:off x="6480112" y="4354513"/>
            <a:ext cx="507789" cy="507802"/>
          </a:xfrm>
          <a:prstGeom prst="ellipse">
            <a:avLst/>
          </a:prstGeom>
          <a:solidFill>
            <a:srgbClr val="00AEEF"/>
          </a:solidFill>
          <a:ln w="12700">
            <a:solidFill>
              <a:srgbClr val="0094D5"/>
            </a:solidFill>
            <a:prstDash val="solid"/>
          </a:ln>
        </p:spPr>
      </p:sp>
      <p:pic>
        <p:nvPicPr>
          <p:cNvPr id="13"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555864" y="4430266"/>
            <a:ext cx="356286" cy="356295"/>
          </a:xfrm>
          <a:prstGeom prst="rect">
            <a:avLst/>
          </a:prstGeom>
        </p:spPr>
      </p:pic>
      <p:sp>
        <p:nvSpPr>
          <p:cNvPr id="14" name="Text 7"/>
          <p:cNvSpPr/>
          <p:nvPr/>
        </p:nvSpPr>
        <p:spPr>
          <a:xfrm>
            <a:off x="3950990" y="4432002"/>
            <a:ext cx="2303504" cy="371177"/>
          </a:xfrm>
          <a:prstGeom prst="rect">
            <a:avLst/>
          </a:prstGeom>
          <a:noFill/>
          <a:ln/>
        </p:spPr>
        <p:txBody>
          <a:bodyPr wrap="none" lIns="0" tIns="0" rIns="0" bIns="0" rtlCol="0" anchor="t"/>
          <a:lstStyle/>
          <a:p>
            <a:pPr marL="0" indent="0" algn="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عمل جماعي</a:t>
            </a:r>
            <a:endParaRPr lang="ar-SA" sz="2400" dirty="0"/>
          </a:p>
        </p:txBody>
      </p:sp>
      <p:sp>
        <p:nvSpPr>
          <p:cNvPr id="15" name="Shape 8"/>
          <p:cNvSpPr/>
          <p:nvPr/>
        </p:nvSpPr>
        <p:spPr>
          <a:xfrm>
            <a:off x="3161130" y="4892393"/>
            <a:ext cx="507789" cy="507802"/>
          </a:xfrm>
          <a:prstGeom prst="ellipse">
            <a:avLst/>
          </a:prstGeom>
          <a:solidFill>
            <a:srgbClr val="00AEEF"/>
          </a:solidFill>
          <a:ln w="12700">
            <a:solidFill>
              <a:srgbClr val="0094D5"/>
            </a:solidFill>
            <a:prstDash val="solid"/>
          </a:ln>
        </p:spPr>
      </p:sp>
      <p:pic>
        <p:nvPicPr>
          <p:cNvPr id="16" name="Image 5"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3236881" y="4968146"/>
            <a:ext cx="356286" cy="356295"/>
          </a:xfrm>
          <a:prstGeom prst="rect">
            <a:avLst/>
          </a:prstGeom>
        </p:spPr>
      </p:pic>
      <p:sp>
        <p:nvSpPr>
          <p:cNvPr id="17" name="Text 9"/>
          <p:cNvSpPr/>
          <p:nvPr/>
        </p:nvSpPr>
        <p:spPr>
          <a:xfrm>
            <a:off x="631908" y="4969882"/>
            <a:ext cx="2303603" cy="371177"/>
          </a:xfrm>
          <a:prstGeom prst="rect">
            <a:avLst/>
          </a:prstGeom>
          <a:noFill/>
          <a:ln/>
        </p:spPr>
        <p:txBody>
          <a:bodyPr wrap="none" lIns="0" tIns="0" rIns="0" bIns="0" rtlCol="0" anchor="t"/>
          <a:lstStyle/>
          <a:p>
            <a:pPr marL="0" indent="0" algn="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تكليفات</a:t>
            </a:r>
            <a:endParaRPr lang="ar-SA" sz="2400" dirty="0"/>
          </a:p>
        </p:txBody>
      </p:sp>
      <p:sp>
        <p:nvSpPr>
          <p:cNvPr id="18" name="Shape 10"/>
          <p:cNvSpPr/>
          <p:nvPr/>
        </p:nvSpPr>
        <p:spPr>
          <a:xfrm>
            <a:off x="6480112" y="5313660"/>
            <a:ext cx="507789" cy="507802"/>
          </a:xfrm>
          <a:prstGeom prst="ellipse">
            <a:avLst/>
          </a:prstGeom>
          <a:solidFill>
            <a:srgbClr val="00AEEF"/>
          </a:solidFill>
          <a:ln w="12700">
            <a:solidFill>
              <a:srgbClr val="0094D5"/>
            </a:solidFill>
            <a:prstDash val="solid"/>
          </a:ln>
        </p:spPr>
      </p:sp>
      <p:pic>
        <p:nvPicPr>
          <p:cNvPr id="19" name="Image 6" descr="preencoded.png"/>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6555864" y="5389414"/>
            <a:ext cx="356286" cy="356295"/>
          </a:xfrm>
          <a:prstGeom prst="rect">
            <a:avLst/>
          </a:prstGeom>
        </p:spPr>
      </p:pic>
      <p:sp>
        <p:nvSpPr>
          <p:cNvPr id="20" name="Text 11"/>
          <p:cNvSpPr/>
          <p:nvPr/>
        </p:nvSpPr>
        <p:spPr>
          <a:xfrm>
            <a:off x="631908" y="5391150"/>
            <a:ext cx="5622586" cy="371177"/>
          </a:xfrm>
          <a:prstGeom prst="rect">
            <a:avLst/>
          </a:prstGeom>
          <a:noFill/>
          <a:ln/>
        </p:spPr>
        <p:txBody>
          <a:bodyPr wrap="none" lIns="0" tIns="0" rIns="0" bIns="0" rtlCol="0" anchor="t"/>
          <a:lstStyle/>
          <a:p>
            <a:pPr marL="0" indent="0" algn="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تمارين فردية</a:t>
            </a:r>
            <a:endParaRPr lang="ar-SA" sz="24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p:nvPr/>
        </p:nvSpPr>
        <p:spPr>
          <a:xfrm>
            <a:off x="631908" y="849610"/>
            <a:ext cx="10927878" cy="742355"/>
          </a:xfrm>
          <a:prstGeom prst="rect">
            <a:avLst/>
          </a:prstGeom>
          <a:noFill/>
          <a:ln/>
        </p:spPr>
        <p:txBody>
          <a:bodyPr wrap="none" lIns="0" tIns="0" rIns="0" bIns="0" rtlCol="0" anchor="t"/>
          <a:lstStyle/>
          <a:p>
            <a:pPr algn="r" rtl="1">
              <a:lnSpc>
                <a:spcPct val="104000"/>
              </a:lnSpc>
            </a:pPr>
            <a:r>
              <a:rPr lang="ar-SA" altLang="en-US" sz="4650" dirty="0">
                <a:solidFill>
                  <a:srgbClr val="2E3C4E"/>
                </a:solidFill>
                <a:latin typeface="GE SS Two Light" pitchFamily="34" charset="0"/>
                <a:ea typeface="GE SS Two Light" pitchFamily="34" charset="-122"/>
                <a:cs typeface="GE SS Two Light" pitchFamily="34" charset="-120"/>
              </a:rPr>
              <a:t>نتاجات النشاط </a:t>
            </a:r>
            <a:r>
              <a:rPr lang="en-US" altLang="en-US" sz="4650" dirty="0">
                <a:solidFill>
                  <a:srgbClr val="2E3C4E"/>
                </a:solidFill>
                <a:latin typeface="Myriad Headline" panose="020B0500000000000000" pitchFamily="34" charset="0"/>
                <a:ea typeface="GE SS Two Light" pitchFamily="34" charset="-122"/>
                <a:cs typeface="GE SS Two Light" pitchFamily="34" charset="-120"/>
              </a:rPr>
              <a:t>1.1</a:t>
            </a:r>
            <a:endParaRPr lang="ar-SA" sz="4650" dirty="0"/>
          </a:p>
        </p:txBody>
      </p:sp>
      <p:sp>
        <p:nvSpPr>
          <p:cNvPr id="3" name="Text 1"/>
          <p:cNvSpPr/>
          <p:nvPr/>
        </p:nvSpPr>
        <p:spPr>
          <a:xfrm>
            <a:off x="631908" y="1682155"/>
            <a:ext cx="10927878"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2E3C4E"/>
                </a:solidFill>
                <a:latin typeface="GE SS Two Light" pitchFamily="34" charset="0"/>
                <a:ea typeface="GE SS Two Light" pitchFamily="34" charset="-122"/>
                <a:cs typeface="GE SS Two Light" pitchFamily="34" charset="-120"/>
              </a:rPr>
              <a:t>بنهاية هذا النشاط ستكون قادراً على:</a:t>
            </a:r>
            <a:endParaRPr lang="ar-SA" sz="2300" dirty="0"/>
          </a:p>
        </p:txBody>
      </p:sp>
      <p:pic>
        <p:nvPicPr>
          <p:cNvPr id="4"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067572" y="2391866"/>
            <a:ext cx="3492214" cy="2101652"/>
          </a:xfrm>
          <a:prstGeom prst="rect">
            <a:avLst/>
          </a:prstGeom>
        </p:spPr>
      </p:pic>
      <p:pic>
        <p:nvPicPr>
          <p:cNvPr id="5"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678349" y="2594967"/>
            <a:ext cx="270761" cy="270768"/>
          </a:xfrm>
          <a:prstGeom prst="rect">
            <a:avLst/>
          </a:prstGeom>
        </p:spPr>
      </p:pic>
      <p:sp>
        <p:nvSpPr>
          <p:cNvPr id="6" name="Text 2"/>
          <p:cNvSpPr/>
          <p:nvPr/>
        </p:nvSpPr>
        <p:spPr>
          <a:xfrm>
            <a:off x="8318590" y="3141744"/>
            <a:ext cx="2982198" cy="1349135"/>
          </a:xfrm>
          <a:prstGeom prst="rect">
            <a:avLst/>
          </a:prstGeom>
          <a:noFill/>
          <a:ln/>
        </p:spPr>
        <p:txBody>
          <a:bodyPr wrap="square" lIns="0" tIns="0" rIns="0" bIns="0" rtlCol="0" anchor="t">
            <a:normAutofit fontScale="92500"/>
          </a:bodyPr>
          <a:lstStyle/>
          <a:p>
            <a:pPr marL="0" indent="0" algn="ctr" rtl="1">
              <a:lnSpc>
                <a:spcPct val="133000"/>
              </a:lnSpc>
              <a:buNone/>
            </a:pPr>
            <a:r>
              <a:rPr lang="ar-SA" altLang="en-US" sz="2400" dirty="0">
                <a:solidFill>
                  <a:srgbClr val="384653"/>
                </a:solidFill>
                <a:latin typeface="WinSoft Pro Medium" pitchFamily="34" charset="0"/>
                <a:ea typeface="WinSoft Pro Medium" pitchFamily="34" charset="-122"/>
                <a:cs typeface="WinSoft Pro Medium" pitchFamily="34" charset="-120"/>
              </a:rPr>
              <a:t>استخدام أدوات القياس المناسبة لقياس أبعاد قاعة التدريب أو الورشة.</a:t>
            </a:r>
            <a:endParaRPr lang="ar-SA" sz="2400" dirty="0"/>
          </a:p>
        </p:txBody>
      </p:sp>
      <p:pic>
        <p:nvPicPr>
          <p:cNvPr id="7" name="Image 2"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349740" y="2391866"/>
            <a:ext cx="3492214" cy="2101652"/>
          </a:xfrm>
          <a:prstGeom prst="rect">
            <a:avLst/>
          </a:prstGeom>
        </p:spPr>
      </p:pic>
      <p:pic>
        <p:nvPicPr>
          <p:cNvPr id="8" name="Image 3"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960517" y="2594967"/>
            <a:ext cx="270761" cy="270768"/>
          </a:xfrm>
          <a:prstGeom prst="rect">
            <a:avLst/>
          </a:prstGeom>
        </p:spPr>
      </p:pic>
      <p:sp>
        <p:nvSpPr>
          <p:cNvPr id="9" name="Text 3"/>
          <p:cNvSpPr/>
          <p:nvPr/>
        </p:nvSpPr>
        <p:spPr>
          <a:xfrm>
            <a:off x="4600758" y="3141744"/>
            <a:ext cx="2982198" cy="1349135"/>
          </a:xfrm>
          <a:prstGeom prst="rect">
            <a:avLst/>
          </a:prstGeom>
          <a:noFill/>
          <a:ln/>
        </p:spPr>
        <p:txBody>
          <a:bodyPr wrap="square" lIns="0" tIns="0" rIns="0" bIns="0" rtlCol="0" anchor="t">
            <a:normAutofit/>
          </a:bodyPr>
          <a:lstStyle/>
          <a:p>
            <a:pPr marL="0" indent="0" algn="ctr" rtl="1">
              <a:lnSpc>
                <a:spcPct val="133000"/>
              </a:lnSpc>
              <a:buNone/>
            </a:pPr>
            <a:r>
              <a:rPr lang="ar-SA" altLang="en-US" sz="2400" dirty="0">
                <a:solidFill>
                  <a:srgbClr val="384653"/>
                </a:solidFill>
                <a:latin typeface="WinSoft Pro Medium" pitchFamily="34" charset="0"/>
                <a:ea typeface="WinSoft Pro Medium" pitchFamily="34" charset="-122"/>
                <a:cs typeface="WinSoft Pro Medium" pitchFamily="34" charset="-120"/>
              </a:rPr>
              <a:t>تحديد الطول والعرض والارتفاع للمكان التدريبي.</a:t>
            </a:r>
            <a:endParaRPr lang="ar-SA" sz="2400" dirty="0"/>
          </a:p>
        </p:txBody>
      </p:sp>
      <p:pic>
        <p:nvPicPr>
          <p:cNvPr id="10" name="Image 4"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31908" y="2396874"/>
            <a:ext cx="3482892" cy="2096042"/>
          </a:xfrm>
          <a:prstGeom prst="rect">
            <a:avLst/>
          </a:prstGeom>
        </p:spPr>
      </p:pic>
      <p:pic>
        <p:nvPicPr>
          <p:cNvPr id="11" name="Image 5"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2242685" y="2594967"/>
            <a:ext cx="270761" cy="270768"/>
          </a:xfrm>
          <a:prstGeom prst="rect">
            <a:avLst/>
          </a:prstGeom>
        </p:spPr>
      </p:pic>
      <p:sp>
        <p:nvSpPr>
          <p:cNvPr id="12" name="Text 4"/>
          <p:cNvSpPr/>
          <p:nvPr/>
        </p:nvSpPr>
        <p:spPr>
          <a:xfrm>
            <a:off x="882926" y="3141744"/>
            <a:ext cx="2982198" cy="1349135"/>
          </a:xfrm>
          <a:prstGeom prst="rect">
            <a:avLst/>
          </a:prstGeom>
          <a:noFill/>
          <a:ln/>
        </p:spPr>
        <p:txBody>
          <a:bodyPr wrap="square" lIns="0" tIns="0" rIns="0" bIns="0" rtlCol="0" anchor="t">
            <a:normAutofit fontScale="92500"/>
          </a:bodyPr>
          <a:lstStyle/>
          <a:p>
            <a:pPr marL="0" indent="0" algn="ctr" rtl="1">
              <a:lnSpc>
                <a:spcPct val="133000"/>
              </a:lnSpc>
              <a:buNone/>
            </a:pPr>
            <a:r>
              <a:rPr lang="ar-SA" altLang="en-US" sz="2400" dirty="0">
                <a:solidFill>
                  <a:srgbClr val="384653"/>
                </a:solidFill>
                <a:latin typeface="WinSoft Pro Medium" pitchFamily="34" charset="0"/>
                <a:ea typeface="WinSoft Pro Medium" pitchFamily="34" charset="-122"/>
                <a:cs typeface="WinSoft Pro Medium" pitchFamily="34" charset="-120"/>
              </a:rPr>
              <a:t>حساب المساحة الكلية والمساحة الصالحة للاستخدام التدريبي.</a:t>
            </a:r>
            <a:endParaRPr lang="ar-SA" sz="2400" dirty="0"/>
          </a:p>
        </p:txBody>
      </p:sp>
      <p:pic>
        <p:nvPicPr>
          <p:cNvPr id="13" name="Image 6"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31908" y="4493518"/>
            <a:ext cx="10927878" cy="1514872"/>
          </a:xfrm>
          <a:prstGeom prst="rect">
            <a:avLst/>
          </a:prstGeom>
        </p:spPr>
      </p:pic>
      <p:pic>
        <p:nvPicPr>
          <p:cNvPr id="14" name="Image 7"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5960517" y="4696619"/>
            <a:ext cx="270761" cy="270768"/>
          </a:xfrm>
          <a:prstGeom prst="rect">
            <a:avLst/>
          </a:prstGeom>
        </p:spPr>
      </p:pic>
      <p:sp>
        <p:nvSpPr>
          <p:cNvPr id="15" name="Text 5"/>
          <p:cNvSpPr/>
          <p:nvPr/>
        </p:nvSpPr>
        <p:spPr>
          <a:xfrm>
            <a:off x="882926" y="5190469"/>
            <a:ext cx="10425844" cy="713356"/>
          </a:xfrm>
          <a:prstGeom prst="rect">
            <a:avLst/>
          </a:prstGeom>
          <a:noFill/>
          <a:ln/>
        </p:spPr>
        <p:txBody>
          <a:bodyPr wrap="none" lIns="0" tIns="0" rIns="0" bIns="0" rtlCol="0" anchor="t"/>
          <a:lstStyle/>
          <a:p>
            <a:pPr marL="0" indent="0" algn="ctr" rtl="1">
              <a:lnSpc>
                <a:spcPct val="133000"/>
              </a:lnSpc>
              <a:buNone/>
            </a:pPr>
            <a:r>
              <a:rPr lang="ar-SA" altLang="en-US" sz="2400" dirty="0">
                <a:solidFill>
                  <a:srgbClr val="384653"/>
                </a:solidFill>
                <a:latin typeface="WinSoft Pro Medium" pitchFamily="34" charset="0"/>
                <a:ea typeface="WinSoft Pro Medium" pitchFamily="34" charset="-122"/>
                <a:cs typeface="WinSoft Pro Medium" pitchFamily="34" charset="-120"/>
              </a:rPr>
              <a:t>تحديد الطاقة الاستيعابية للمكان التدريبي وفق المساحة المتاحة.</a:t>
            </a:r>
            <a:endParaRPr lang="ar-SA" sz="24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Shape 0"/>
          <p:cNvSpPr/>
          <p:nvPr/>
        </p:nvSpPr>
        <p:spPr>
          <a:xfrm>
            <a:off x="11058149" y="630535"/>
            <a:ext cx="501637" cy="291604"/>
          </a:xfrm>
          <a:prstGeom prst="roundRect">
            <a:avLst>
              <a:gd name="adj" fmla="val 49999"/>
            </a:avLst>
          </a:prstGeom>
          <a:solidFill>
            <a:srgbClr val="D4E9F7"/>
          </a:solidFill>
          <a:ln/>
        </p:spPr>
      </p:sp>
      <p:sp>
        <p:nvSpPr>
          <p:cNvPr id="3" name="Text 1"/>
          <p:cNvSpPr/>
          <p:nvPr/>
        </p:nvSpPr>
        <p:spPr>
          <a:xfrm>
            <a:off x="10563655" y="688082"/>
            <a:ext cx="881040" cy="176510"/>
          </a:xfrm>
          <a:prstGeom prst="rect">
            <a:avLst/>
          </a:prstGeom>
          <a:noFill/>
          <a:ln/>
        </p:spPr>
        <p:txBody>
          <a:bodyPr wrap="none" lIns="0" tIns="0" rIns="0" bIns="0" rtlCol="0" anchor="t"/>
          <a:lstStyle/>
          <a:p>
            <a:pPr marL="0" indent="0" algn="r" rtl="1">
              <a:lnSpc>
                <a:spcPct val="96000"/>
              </a:lnSpc>
              <a:buNone/>
            </a:pPr>
            <a:r>
              <a:rPr lang="ar-SA" altLang="en-US" sz="1200" dirty="0">
                <a:solidFill>
                  <a:srgbClr val="384653"/>
                </a:solidFill>
                <a:latin typeface="WinSoft Pro Medium" pitchFamily="34" charset="0"/>
                <a:ea typeface="WinSoft Pro Medium" pitchFamily="34" charset="-122"/>
                <a:cs typeface="WinSoft Pro Medium" pitchFamily="34" charset="-120"/>
              </a:rPr>
              <a:t>تمرين</a:t>
            </a:r>
            <a:endParaRPr lang="ar-SA" sz="1200" dirty="0"/>
          </a:p>
        </p:txBody>
      </p:sp>
      <p:sp>
        <p:nvSpPr>
          <p:cNvPr id="4" name="Text 2"/>
          <p:cNvSpPr/>
          <p:nvPr/>
        </p:nvSpPr>
        <p:spPr>
          <a:xfrm>
            <a:off x="631908" y="987326"/>
            <a:ext cx="10927878" cy="631031"/>
          </a:xfrm>
          <a:prstGeom prst="rect">
            <a:avLst/>
          </a:prstGeom>
          <a:noFill/>
          <a:ln/>
        </p:spPr>
        <p:txBody>
          <a:bodyPr wrap="none" lIns="0" tIns="0" rIns="0" bIns="0" rtlCol="0" anchor="t"/>
          <a:lstStyle/>
          <a:p>
            <a:pPr marL="0" indent="0" algn="r" rtl="1">
              <a:lnSpc>
                <a:spcPct val="104000"/>
              </a:lnSpc>
              <a:buNone/>
            </a:pPr>
            <a:r>
              <a:rPr lang="ar-SA" altLang="en-US" sz="3950" dirty="0">
                <a:solidFill>
                  <a:srgbClr val="2E3C4E"/>
                </a:solidFill>
                <a:latin typeface="GE SS Two Light" pitchFamily="34" charset="0"/>
                <a:ea typeface="GE SS Two Light" pitchFamily="34" charset="-122"/>
                <a:cs typeface="GE SS Two Light" pitchFamily="34" charset="-120"/>
              </a:rPr>
              <a:t>تمرين: مقارنة مشاغل التدريب</a:t>
            </a:r>
            <a:endParaRPr lang="ar-SA" sz="3950" dirty="0"/>
          </a:p>
        </p:txBody>
      </p:sp>
      <p:sp>
        <p:nvSpPr>
          <p:cNvPr id="5" name="Text 3"/>
          <p:cNvSpPr/>
          <p:nvPr/>
        </p:nvSpPr>
        <p:spPr>
          <a:xfrm>
            <a:off x="22324" y="1725771"/>
            <a:ext cx="11537463" cy="283766"/>
          </a:xfrm>
          <a:prstGeom prst="rect">
            <a:avLst/>
          </a:prstGeom>
          <a:noFill/>
          <a:ln/>
        </p:spPr>
        <p:txBody>
          <a:bodyPr wrap="none" lIns="0" tIns="0" rIns="0" bIns="0" rtlCol="0" anchor="t"/>
          <a:lstStyle/>
          <a:p>
            <a:pPr marL="0" indent="0" algn="r" rtl="1">
              <a:lnSpc>
                <a:spcPct val="123000"/>
              </a:lnSpc>
              <a:buNone/>
            </a:pPr>
            <a:r>
              <a:rPr lang="ar-SA" altLang="en-US" sz="2400" dirty="0">
                <a:solidFill>
                  <a:srgbClr val="384653"/>
                </a:solidFill>
                <a:latin typeface="WinSoft Pro Medium" pitchFamily="34" charset="0"/>
                <a:ea typeface="WinSoft Pro Medium" pitchFamily="34" charset="-122"/>
                <a:cs typeface="WinSoft Pro Medium" pitchFamily="34" charset="-120"/>
              </a:rPr>
              <a:t>أمامك مجموعة من الصور لمشاغل تدريب، والمطلوب المقارنة بينها من حيث:</a:t>
            </a:r>
            <a:endParaRPr lang="ar-SA" sz="2400" dirty="0"/>
          </a:p>
        </p:txBody>
      </p:sp>
      <p:sp>
        <p:nvSpPr>
          <p:cNvPr id="6" name="Shape 4"/>
          <p:cNvSpPr/>
          <p:nvPr/>
        </p:nvSpPr>
        <p:spPr>
          <a:xfrm>
            <a:off x="8025902" y="2330053"/>
            <a:ext cx="3533885" cy="1450280"/>
          </a:xfrm>
          <a:prstGeom prst="roundRect">
            <a:avLst>
              <a:gd name="adj" fmla="val 19841"/>
            </a:avLst>
          </a:prstGeom>
          <a:solidFill>
            <a:srgbClr val="00AEEF"/>
          </a:solidFill>
          <a:ln w="6350">
            <a:solidFill>
              <a:srgbClr val="00AEEF"/>
            </a:solidFill>
            <a:prstDash val="solid"/>
          </a:ln>
        </p:spPr>
      </p:sp>
      <p:sp>
        <p:nvSpPr>
          <p:cNvPr id="7" name="Shape 5"/>
          <p:cNvSpPr/>
          <p:nvPr/>
        </p:nvSpPr>
        <p:spPr>
          <a:xfrm>
            <a:off x="10786197" y="2528193"/>
            <a:ext cx="575454" cy="575469"/>
          </a:xfrm>
          <a:prstGeom prst="ellipse">
            <a:avLst/>
          </a:prstGeom>
          <a:solidFill>
            <a:srgbClr val="00AEEF"/>
          </a:solidFill>
          <a:ln/>
        </p:spPr>
      </p:sp>
      <p:pic>
        <p:nvPicPr>
          <p:cNvPr id="8"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618421" y="2541745"/>
            <a:ext cx="580217" cy="580233"/>
          </a:xfrm>
          <a:prstGeom prst="rect">
            <a:avLst/>
          </a:prstGeom>
        </p:spPr>
      </p:pic>
      <p:sp>
        <p:nvSpPr>
          <p:cNvPr id="9" name="Text 6"/>
          <p:cNvSpPr/>
          <p:nvPr/>
        </p:nvSpPr>
        <p:spPr>
          <a:xfrm>
            <a:off x="8224036" y="3152378"/>
            <a:ext cx="3137615" cy="315516"/>
          </a:xfrm>
          <a:prstGeom prst="rect">
            <a:avLst/>
          </a:prstGeom>
          <a:noFill/>
          <a:ln/>
        </p:spPr>
        <p:txBody>
          <a:bodyPr wrap="none" lIns="0" tIns="0" rIns="0" bIns="0" rtlCol="0" anchor="t"/>
          <a:lstStyle/>
          <a:p>
            <a:pPr marL="0" indent="0" algn="ct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سهولة الحركة</a:t>
            </a:r>
            <a:endParaRPr lang="ar-SA" sz="2800" dirty="0">
              <a:solidFill>
                <a:schemeClr val="bg1"/>
              </a:solidFill>
            </a:endParaRPr>
          </a:p>
        </p:txBody>
      </p:sp>
      <p:sp>
        <p:nvSpPr>
          <p:cNvPr id="10" name="Shape 7"/>
          <p:cNvSpPr/>
          <p:nvPr/>
        </p:nvSpPr>
        <p:spPr>
          <a:xfrm>
            <a:off x="4328905" y="2330053"/>
            <a:ext cx="3533984" cy="1450280"/>
          </a:xfrm>
          <a:prstGeom prst="roundRect">
            <a:avLst>
              <a:gd name="adj" fmla="val 19841"/>
            </a:avLst>
          </a:prstGeom>
          <a:solidFill>
            <a:srgbClr val="00AEEF"/>
          </a:solidFill>
          <a:ln w="6350">
            <a:solidFill>
              <a:srgbClr val="00AEEF"/>
            </a:solidFill>
            <a:prstDash val="solid"/>
          </a:ln>
        </p:spPr>
      </p:sp>
      <p:sp>
        <p:nvSpPr>
          <p:cNvPr id="11" name="Shape 8"/>
          <p:cNvSpPr/>
          <p:nvPr/>
        </p:nvSpPr>
        <p:spPr>
          <a:xfrm>
            <a:off x="7197286" y="2473424"/>
            <a:ext cx="575454" cy="575469"/>
          </a:xfrm>
          <a:prstGeom prst="ellipse">
            <a:avLst/>
          </a:prstGeom>
          <a:solidFill>
            <a:srgbClr val="00AEEF"/>
          </a:solidFill>
          <a:ln/>
        </p:spPr>
      </p:sp>
      <p:pic>
        <p:nvPicPr>
          <p:cNvPr id="12"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999150" y="2563548"/>
            <a:ext cx="507354" cy="507368"/>
          </a:xfrm>
          <a:prstGeom prst="rect">
            <a:avLst/>
          </a:prstGeom>
        </p:spPr>
      </p:pic>
      <p:sp>
        <p:nvSpPr>
          <p:cNvPr id="13" name="Text 9"/>
          <p:cNvSpPr/>
          <p:nvPr/>
        </p:nvSpPr>
        <p:spPr>
          <a:xfrm>
            <a:off x="4527040" y="3152378"/>
            <a:ext cx="3137714" cy="315516"/>
          </a:xfrm>
          <a:prstGeom prst="rect">
            <a:avLst/>
          </a:prstGeom>
          <a:noFill/>
          <a:ln/>
        </p:spPr>
        <p:txBody>
          <a:bodyPr wrap="none" lIns="0" tIns="0" rIns="0" bIns="0" rtlCol="0" anchor="t"/>
          <a:lstStyle/>
          <a:p>
            <a:pPr marL="0" indent="0" algn="ct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مستوى السلامة</a:t>
            </a:r>
            <a:endParaRPr lang="ar-SA" sz="2800" dirty="0">
              <a:solidFill>
                <a:schemeClr val="bg1"/>
              </a:solidFill>
            </a:endParaRPr>
          </a:p>
        </p:txBody>
      </p:sp>
      <p:sp>
        <p:nvSpPr>
          <p:cNvPr id="14" name="Shape 10"/>
          <p:cNvSpPr/>
          <p:nvPr/>
        </p:nvSpPr>
        <p:spPr>
          <a:xfrm>
            <a:off x="631908" y="2330053"/>
            <a:ext cx="3533984" cy="1450280"/>
          </a:xfrm>
          <a:prstGeom prst="roundRect">
            <a:avLst>
              <a:gd name="adj" fmla="val 19841"/>
            </a:avLst>
          </a:prstGeom>
          <a:solidFill>
            <a:srgbClr val="00AEEF"/>
          </a:solidFill>
          <a:ln w="6350">
            <a:solidFill>
              <a:srgbClr val="00AEEF"/>
            </a:solidFill>
            <a:prstDash val="solid"/>
          </a:ln>
        </p:spPr>
      </p:sp>
      <p:sp>
        <p:nvSpPr>
          <p:cNvPr id="15" name="Shape 11"/>
          <p:cNvSpPr/>
          <p:nvPr/>
        </p:nvSpPr>
        <p:spPr>
          <a:xfrm>
            <a:off x="3392303" y="2528193"/>
            <a:ext cx="575454" cy="575469"/>
          </a:xfrm>
          <a:prstGeom prst="ellipse">
            <a:avLst/>
          </a:prstGeom>
          <a:solidFill>
            <a:srgbClr val="00AEEF"/>
          </a:solidFill>
          <a:ln/>
        </p:spPr>
      </p:sp>
      <p:pic>
        <p:nvPicPr>
          <p:cNvPr id="16"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320084" y="2581479"/>
            <a:ext cx="507353" cy="507367"/>
          </a:xfrm>
          <a:prstGeom prst="rect">
            <a:avLst/>
          </a:prstGeom>
        </p:spPr>
      </p:pic>
      <p:sp>
        <p:nvSpPr>
          <p:cNvPr id="17" name="Text 12"/>
          <p:cNvSpPr/>
          <p:nvPr/>
        </p:nvSpPr>
        <p:spPr>
          <a:xfrm>
            <a:off x="830043" y="3152378"/>
            <a:ext cx="3137714" cy="315516"/>
          </a:xfrm>
          <a:prstGeom prst="rect">
            <a:avLst/>
          </a:prstGeom>
          <a:noFill/>
          <a:ln/>
        </p:spPr>
        <p:txBody>
          <a:bodyPr wrap="none" lIns="0" tIns="0" rIns="0" bIns="0" rtlCol="0" anchor="t"/>
          <a:lstStyle/>
          <a:p>
            <a:pPr marL="0" indent="0" algn="ct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استغلال المساحة</a:t>
            </a:r>
            <a:endParaRPr lang="ar-SA" sz="2800" dirty="0">
              <a:solidFill>
                <a:schemeClr val="bg1"/>
              </a:solidFill>
            </a:endParaRPr>
          </a:p>
        </p:txBody>
      </p:sp>
      <p:sp>
        <p:nvSpPr>
          <p:cNvPr id="18" name="Shape 13"/>
          <p:cNvSpPr/>
          <p:nvPr/>
        </p:nvSpPr>
        <p:spPr>
          <a:xfrm>
            <a:off x="6177403" y="3943350"/>
            <a:ext cx="5382383" cy="1450280"/>
          </a:xfrm>
          <a:prstGeom prst="roundRect">
            <a:avLst>
              <a:gd name="adj" fmla="val 19841"/>
            </a:avLst>
          </a:prstGeom>
          <a:solidFill>
            <a:srgbClr val="00AEEF"/>
          </a:solidFill>
          <a:ln w="6350">
            <a:solidFill>
              <a:srgbClr val="00AEEF"/>
            </a:solidFill>
            <a:prstDash val="solid"/>
          </a:ln>
        </p:spPr>
      </p:sp>
      <p:sp>
        <p:nvSpPr>
          <p:cNvPr id="19" name="Shape 14"/>
          <p:cNvSpPr/>
          <p:nvPr/>
        </p:nvSpPr>
        <p:spPr>
          <a:xfrm>
            <a:off x="10786197" y="4141490"/>
            <a:ext cx="575454" cy="575469"/>
          </a:xfrm>
          <a:prstGeom prst="ellipse">
            <a:avLst/>
          </a:prstGeom>
          <a:solidFill>
            <a:srgbClr val="00AEEF"/>
          </a:solidFill>
          <a:ln/>
        </p:spPr>
      </p:sp>
      <p:pic>
        <p:nvPicPr>
          <p:cNvPr id="20"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528771" y="4179898"/>
            <a:ext cx="584980" cy="584996"/>
          </a:xfrm>
          <a:prstGeom prst="rect">
            <a:avLst/>
          </a:prstGeom>
        </p:spPr>
      </p:pic>
      <p:sp>
        <p:nvSpPr>
          <p:cNvPr id="21" name="Text 15"/>
          <p:cNvSpPr/>
          <p:nvPr/>
        </p:nvSpPr>
        <p:spPr>
          <a:xfrm>
            <a:off x="6375538" y="4765675"/>
            <a:ext cx="4986114" cy="315516"/>
          </a:xfrm>
          <a:prstGeom prst="rect">
            <a:avLst/>
          </a:prstGeom>
          <a:noFill/>
          <a:ln/>
        </p:spPr>
        <p:txBody>
          <a:bodyPr wrap="none" lIns="0" tIns="0" rIns="0" bIns="0" rtlCol="0" anchor="t"/>
          <a:lstStyle/>
          <a:p>
            <a:pPr marL="0" indent="0" algn="ct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قدرة المدرب على الإشراف</a:t>
            </a:r>
            <a:endParaRPr lang="ar-SA" sz="2800" dirty="0">
              <a:solidFill>
                <a:schemeClr val="bg1"/>
              </a:solidFill>
            </a:endParaRPr>
          </a:p>
        </p:txBody>
      </p:sp>
      <p:sp>
        <p:nvSpPr>
          <p:cNvPr id="22" name="Shape 16"/>
          <p:cNvSpPr/>
          <p:nvPr/>
        </p:nvSpPr>
        <p:spPr>
          <a:xfrm>
            <a:off x="631908" y="3943350"/>
            <a:ext cx="5382483" cy="1450280"/>
          </a:xfrm>
          <a:prstGeom prst="roundRect">
            <a:avLst>
              <a:gd name="adj" fmla="val 19841"/>
            </a:avLst>
          </a:prstGeom>
          <a:solidFill>
            <a:srgbClr val="00AEEF"/>
          </a:solidFill>
          <a:ln w="6350">
            <a:solidFill>
              <a:srgbClr val="00AEEF"/>
            </a:solidFill>
            <a:prstDash val="solid"/>
          </a:ln>
        </p:spPr>
      </p:sp>
      <p:sp>
        <p:nvSpPr>
          <p:cNvPr id="23" name="Shape 17"/>
          <p:cNvSpPr/>
          <p:nvPr/>
        </p:nvSpPr>
        <p:spPr>
          <a:xfrm>
            <a:off x="5134581" y="4034134"/>
            <a:ext cx="652585" cy="729656"/>
          </a:xfrm>
          <a:prstGeom prst="ellipse">
            <a:avLst/>
          </a:prstGeom>
          <a:solidFill>
            <a:srgbClr val="00AEEF"/>
          </a:solidFill>
          <a:ln/>
        </p:spPr>
        <p:txBody>
          <a:bodyPr/>
          <a:lstStyle/>
          <a:p>
            <a:endParaRPr lang="en-US" dirty="0"/>
          </a:p>
        </p:txBody>
      </p:sp>
      <p:pic>
        <p:nvPicPr>
          <p:cNvPr id="24"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4871601" y="4219059"/>
            <a:ext cx="580217" cy="580233"/>
          </a:xfrm>
          <a:prstGeom prst="rect">
            <a:avLst/>
          </a:prstGeom>
        </p:spPr>
      </p:pic>
      <p:sp>
        <p:nvSpPr>
          <p:cNvPr id="25" name="Text 18"/>
          <p:cNvSpPr/>
          <p:nvPr/>
        </p:nvSpPr>
        <p:spPr>
          <a:xfrm>
            <a:off x="830043" y="4765675"/>
            <a:ext cx="4986213" cy="315516"/>
          </a:xfrm>
          <a:prstGeom prst="rect">
            <a:avLst/>
          </a:prstGeom>
          <a:noFill/>
          <a:ln/>
        </p:spPr>
        <p:txBody>
          <a:bodyPr wrap="none" lIns="0" tIns="0" rIns="0" bIns="0" rtlCol="0" anchor="t"/>
          <a:lstStyle/>
          <a:p>
            <a:pPr marL="0" indent="0" algn="ct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ملاءمة البيئة التدريبية</a:t>
            </a:r>
            <a:endParaRPr lang="ar-SA" sz="2800" dirty="0">
              <a:solidFill>
                <a:schemeClr val="bg1"/>
              </a:solidFill>
            </a:endParaRPr>
          </a:p>
        </p:txBody>
      </p:sp>
      <p:sp>
        <p:nvSpPr>
          <p:cNvPr id="26" name="Text 19"/>
          <p:cNvSpPr/>
          <p:nvPr/>
        </p:nvSpPr>
        <p:spPr>
          <a:xfrm>
            <a:off x="22324" y="5760343"/>
            <a:ext cx="11249736" cy="283766"/>
          </a:xfrm>
          <a:prstGeom prst="rect">
            <a:avLst/>
          </a:prstGeom>
          <a:noFill/>
          <a:ln/>
        </p:spPr>
        <p:txBody>
          <a:bodyPr wrap="none" lIns="0" tIns="0" rIns="0" bIns="0" rtlCol="0" anchor="t"/>
          <a:lstStyle/>
          <a:p>
            <a:pPr marL="0" indent="0" algn="r" rtl="1">
              <a:lnSpc>
                <a:spcPct val="123000"/>
              </a:lnSpc>
              <a:buNone/>
            </a:pPr>
            <a:r>
              <a:rPr lang="ar-SA" altLang="en-US" sz="2800" dirty="0">
                <a:solidFill>
                  <a:srgbClr val="384653"/>
                </a:solidFill>
                <a:latin typeface="WinSoft Pro Medium" pitchFamily="34" charset="0"/>
                <a:ea typeface="WinSoft Pro Medium" pitchFamily="34" charset="-122"/>
                <a:cs typeface="WinSoft Pro Medium" pitchFamily="34" charset="-120"/>
              </a:rPr>
              <a:t>هل يمكن أن تؤثر مساحة الورشة أو طريقة توزيعها على جودة التدريب وسلامة المتدربين؟ ولماذا؟</a:t>
            </a:r>
            <a:endParaRPr lang="ar-SA" sz="2800" dirty="0"/>
          </a:p>
        </p:txBody>
      </p:sp>
      <p:sp>
        <p:nvSpPr>
          <p:cNvPr id="27" name="Shape 20"/>
          <p:cNvSpPr/>
          <p:nvPr/>
        </p:nvSpPr>
        <p:spPr>
          <a:xfrm>
            <a:off x="11534387" y="5576987"/>
            <a:ext cx="25399" cy="650478"/>
          </a:xfrm>
          <a:prstGeom prst="roundRect">
            <a:avLst>
              <a:gd name="adj" fmla="val 50001"/>
            </a:avLst>
          </a:prstGeom>
          <a:solidFill>
            <a:srgbClr val="75BAE6"/>
          </a:solidFill>
          <a:ln/>
        </p:spPr>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631908" y="1954549"/>
            <a:ext cx="3408178" cy="3408263"/>
          </a:xfrm>
          <a:prstGeom prst="rect">
            <a:avLst/>
          </a:prstGeom>
        </p:spPr>
      </p:pic>
      <p:pic>
        <p:nvPicPr>
          <p:cNvPr id="3" name="Image 1" descr="preencoded.png"/>
          <p:cNvPicPr>
            <a:picLocks noChangeAspect="1"/>
          </p:cNvPicPr>
          <p:nvPr/>
        </p:nvPicPr>
        <p:blipFill>
          <a:blip r:embed="rId4"/>
          <a:stretch>
            <a:fillRect/>
          </a:stretch>
        </p:blipFill>
        <p:spPr>
          <a:xfrm>
            <a:off x="4422032" y="1954548"/>
            <a:ext cx="3408178" cy="3408264"/>
          </a:xfrm>
          <a:prstGeom prst="rect">
            <a:avLst/>
          </a:prstGeom>
        </p:spPr>
      </p:pic>
      <p:pic>
        <p:nvPicPr>
          <p:cNvPr id="4" name="Image 2" descr="preencoded.png"/>
          <p:cNvPicPr>
            <a:picLocks noChangeAspect="1"/>
          </p:cNvPicPr>
          <p:nvPr/>
        </p:nvPicPr>
        <p:blipFill>
          <a:blip r:embed="rId5"/>
          <a:stretch>
            <a:fillRect/>
          </a:stretch>
        </p:blipFill>
        <p:spPr>
          <a:xfrm>
            <a:off x="8278424" y="1954549"/>
            <a:ext cx="3408178" cy="3408263"/>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207840" y="1397015"/>
            <a:ext cx="3735195" cy="3735288"/>
          </a:xfrm>
          <a:prstGeom prst="rect">
            <a:avLst/>
          </a:prstGeom>
        </p:spPr>
      </p:pic>
      <p:pic>
        <p:nvPicPr>
          <p:cNvPr id="3" name="Image 1" descr="preencoded.png"/>
          <p:cNvPicPr>
            <a:picLocks noChangeAspect="1"/>
          </p:cNvPicPr>
          <p:nvPr/>
        </p:nvPicPr>
        <p:blipFill>
          <a:blip r:embed="rId4"/>
          <a:stretch>
            <a:fillRect/>
          </a:stretch>
        </p:blipFill>
        <p:spPr>
          <a:xfrm>
            <a:off x="4316015" y="1397015"/>
            <a:ext cx="3735195" cy="3735288"/>
          </a:xfrm>
          <a:prstGeom prst="rect">
            <a:avLst/>
          </a:prstGeom>
        </p:spPr>
      </p:pic>
      <p:pic>
        <p:nvPicPr>
          <p:cNvPr id="4" name="Image 2" descr="preencoded.png"/>
          <p:cNvPicPr>
            <a:picLocks noChangeAspect="1"/>
          </p:cNvPicPr>
          <p:nvPr/>
        </p:nvPicPr>
        <p:blipFill>
          <a:blip r:embed="rId5"/>
          <a:stretch>
            <a:fillRect/>
          </a:stretch>
        </p:blipFill>
        <p:spPr>
          <a:xfrm>
            <a:off x="8344676" y="1397015"/>
            <a:ext cx="3735195" cy="3735288"/>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592152" y="624283"/>
            <a:ext cx="4117574" cy="2745085"/>
          </a:xfrm>
          <a:prstGeom prst="rect">
            <a:avLst/>
          </a:prstGeom>
        </p:spPr>
      </p:pic>
      <p:pic>
        <p:nvPicPr>
          <p:cNvPr id="3" name="Image 1" descr="preencoded.png"/>
          <p:cNvPicPr>
            <a:picLocks noChangeAspect="1"/>
          </p:cNvPicPr>
          <p:nvPr/>
        </p:nvPicPr>
        <p:blipFill>
          <a:blip r:embed="rId4"/>
          <a:stretch>
            <a:fillRect/>
          </a:stretch>
        </p:blipFill>
        <p:spPr>
          <a:xfrm>
            <a:off x="7589298" y="624282"/>
            <a:ext cx="4117574" cy="2745085"/>
          </a:xfrm>
          <a:prstGeom prst="rect">
            <a:avLst/>
          </a:prstGeom>
        </p:spPr>
      </p:pic>
      <p:pic>
        <p:nvPicPr>
          <p:cNvPr id="4" name="Image 2" descr="preencoded.png"/>
          <p:cNvPicPr>
            <a:picLocks noChangeAspect="1"/>
          </p:cNvPicPr>
          <p:nvPr/>
        </p:nvPicPr>
        <p:blipFill>
          <a:blip r:embed="rId5"/>
          <a:stretch>
            <a:fillRect/>
          </a:stretch>
        </p:blipFill>
        <p:spPr>
          <a:xfrm>
            <a:off x="3838939" y="3910826"/>
            <a:ext cx="4117574" cy="2745085"/>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353612" y="518198"/>
            <a:ext cx="4117574" cy="2745085"/>
          </a:xfrm>
          <a:prstGeom prst="rect">
            <a:avLst/>
          </a:prstGeom>
        </p:spPr>
      </p:pic>
      <p:pic>
        <p:nvPicPr>
          <p:cNvPr id="3" name="Image 1" descr="preencoded.png"/>
          <p:cNvPicPr>
            <a:picLocks noChangeAspect="1"/>
          </p:cNvPicPr>
          <p:nvPr/>
        </p:nvPicPr>
        <p:blipFill>
          <a:blip r:embed="rId4"/>
          <a:stretch>
            <a:fillRect/>
          </a:stretch>
        </p:blipFill>
        <p:spPr>
          <a:xfrm>
            <a:off x="7889399" y="412179"/>
            <a:ext cx="4117574" cy="2745085"/>
          </a:xfrm>
          <a:prstGeom prst="rect">
            <a:avLst/>
          </a:prstGeom>
        </p:spPr>
      </p:pic>
      <p:pic>
        <p:nvPicPr>
          <p:cNvPr id="4" name="Image 2" descr="preencoded.png"/>
          <p:cNvPicPr>
            <a:picLocks noChangeAspect="1"/>
          </p:cNvPicPr>
          <p:nvPr/>
        </p:nvPicPr>
        <p:blipFill>
          <a:blip r:embed="rId5"/>
          <a:stretch>
            <a:fillRect/>
          </a:stretch>
        </p:blipFill>
        <p:spPr>
          <a:xfrm>
            <a:off x="4249751" y="3382552"/>
            <a:ext cx="4117574" cy="3275211"/>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p:nvPr/>
        </p:nvSpPr>
        <p:spPr>
          <a:xfrm>
            <a:off x="631908" y="327898"/>
            <a:ext cx="10927878" cy="668040"/>
          </a:xfrm>
          <a:prstGeom prst="rect">
            <a:avLst/>
          </a:prstGeom>
          <a:noFill/>
          <a:ln/>
        </p:spPr>
        <p:txBody>
          <a:bodyPr wrap="none" lIns="0" tIns="0" rIns="0" bIns="0" rtlCol="0" anchor="t"/>
          <a:lstStyle/>
          <a:p>
            <a:pPr marL="0" indent="0" algn="r" rtl="1">
              <a:lnSpc>
                <a:spcPct val="104000"/>
              </a:lnSpc>
              <a:buNone/>
            </a:pPr>
            <a:r>
              <a:rPr lang="ar-SA" altLang="en-US" sz="4200" dirty="0">
                <a:latin typeface="GE SS Two Light" pitchFamily="34" charset="0"/>
                <a:ea typeface="GE SS Two Light" pitchFamily="34" charset="-122"/>
                <a:cs typeface="GE SS Two Light" pitchFamily="34" charset="-120"/>
              </a:rPr>
              <a:t>مفهوم بيئة التدريب وأهمية قياس المساحات</a:t>
            </a:r>
            <a:endParaRPr lang="ar-SA" sz="4200" dirty="0"/>
          </a:p>
        </p:txBody>
      </p:sp>
      <p:sp>
        <p:nvSpPr>
          <p:cNvPr id="4" name="Text 2"/>
          <p:cNvSpPr/>
          <p:nvPr/>
        </p:nvSpPr>
        <p:spPr>
          <a:xfrm>
            <a:off x="688759" y="1407120"/>
            <a:ext cx="5102494" cy="334070"/>
          </a:xfrm>
          <a:prstGeom prst="rect">
            <a:avLst/>
          </a:prstGeom>
          <a:noFill/>
          <a:ln/>
        </p:spPr>
        <p:txBody>
          <a:bodyPr wrap="none" lIns="0" tIns="0" rIns="0" bIns="0" rtlCol="0" anchor="t"/>
          <a:lstStyle/>
          <a:p>
            <a:pPr marL="0" indent="0" algn="ctr" rtl="1">
              <a:lnSpc>
                <a:spcPct val="104000"/>
              </a:lnSpc>
              <a:buNone/>
            </a:pPr>
            <a:r>
              <a:rPr lang="ar-SA" altLang="en-US" sz="2800" b="1" dirty="0">
                <a:latin typeface="GE SS Two Light" pitchFamily="34" charset="0"/>
                <a:ea typeface="GE SS Two Light" pitchFamily="34" charset="-122"/>
                <a:cs typeface="GE SS Two Light" pitchFamily="34" charset="-120"/>
              </a:rPr>
              <a:t>أهمية قياس المساحات</a:t>
            </a:r>
            <a:endParaRPr lang="ar-SA" sz="2800" b="1" dirty="0"/>
          </a:p>
        </p:txBody>
      </p:sp>
      <p:pic>
        <p:nvPicPr>
          <p:cNvPr id="5"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283465" y="2289671"/>
            <a:ext cx="507789" cy="507802"/>
          </a:xfrm>
          <a:prstGeom prst="rect">
            <a:avLst/>
          </a:prstGeom>
        </p:spPr>
      </p:pic>
      <p:sp>
        <p:nvSpPr>
          <p:cNvPr id="6" name="Text 3"/>
          <p:cNvSpPr/>
          <p:nvPr/>
        </p:nvSpPr>
        <p:spPr>
          <a:xfrm>
            <a:off x="3311494" y="2335431"/>
            <a:ext cx="1786286" cy="910690"/>
          </a:xfrm>
          <a:prstGeom prst="rect">
            <a:avLst/>
          </a:prstGeom>
        </p:spPr>
        <p:txBody>
          <a:bodyPr wrap="square" lIns="0" tIns="0" rIns="0" bIns="0" rtlCol="0" anchor="t">
            <a:normAutofit lnSpcReduction="10000"/>
          </a:bodyPr>
          <a:lstStyle/>
          <a:p>
            <a:pPr marL="0" indent="0" algn="r" rtl="1">
              <a:lnSpc>
                <a:spcPct val="104000"/>
              </a:lnSpc>
              <a:buNone/>
            </a:pPr>
            <a:r>
              <a:rPr lang="ar-SA" altLang="en-US" sz="2100" dirty="0">
                <a:latin typeface="GE SS Two Light" pitchFamily="34" charset="0"/>
                <a:ea typeface="GE SS Two Light" pitchFamily="34" charset="-122"/>
                <a:cs typeface="GE SS Two Light" pitchFamily="34" charset="-120"/>
              </a:rPr>
              <a:t>تحديد السعة الاستيعابية المناسبة</a:t>
            </a:r>
            <a:endParaRPr lang="ar-SA" sz="2100" dirty="0"/>
          </a:p>
        </p:txBody>
      </p:sp>
      <p:pic>
        <p:nvPicPr>
          <p:cNvPr id="7"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297980" y="2289671"/>
            <a:ext cx="507789" cy="507802"/>
          </a:xfrm>
          <a:prstGeom prst="rect">
            <a:avLst/>
          </a:prstGeom>
        </p:spPr>
      </p:pic>
      <p:sp>
        <p:nvSpPr>
          <p:cNvPr id="8" name="Text 4"/>
          <p:cNvSpPr/>
          <p:nvPr/>
        </p:nvSpPr>
        <p:spPr>
          <a:xfrm>
            <a:off x="368719" y="2289671"/>
            <a:ext cx="1700765" cy="668139"/>
          </a:xfrm>
          <a:prstGeom prst="rect">
            <a:avLst/>
          </a:prstGeom>
          <a:noFill/>
          <a:ln/>
        </p:spPr>
        <p:txBody>
          <a:bodyPr wrap="square" lIns="0" tIns="0" rIns="0" bIns="0" rtlCol="0" anchor="t">
            <a:normAutofit/>
          </a:bodyPr>
          <a:lstStyle/>
          <a:p>
            <a:pPr marL="0" indent="0" algn="r" rtl="1">
              <a:lnSpc>
                <a:spcPct val="104000"/>
              </a:lnSpc>
              <a:buNone/>
            </a:pPr>
            <a:r>
              <a:rPr lang="ar-SA" altLang="en-US" sz="2100" dirty="0">
                <a:latin typeface="GE SS Two Light" pitchFamily="34" charset="0"/>
                <a:ea typeface="GE SS Two Light" pitchFamily="34" charset="-122"/>
                <a:cs typeface="GE SS Two Light" pitchFamily="34" charset="-120"/>
              </a:rPr>
              <a:t>منع الاكتظاظ داخل الورش</a:t>
            </a:r>
            <a:endParaRPr lang="ar-SA" sz="2100" dirty="0"/>
          </a:p>
        </p:txBody>
      </p:sp>
      <p:pic>
        <p:nvPicPr>
          <p:cNvPr id="9"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283465" y="3657402"/>
            <a:ext cx="507789" cy="507802"/>
          </a:xfrm>
          <a:prstGeom prst="rect">
            <a:avLst/>
          </a:prstGeom>
        </p:spPr>
      </p:pic>
      <p:sp>
        <p:nvSpPr>
          <p:cNvPr id="10" name="Text 5"/>
          <p:cNvSpPr/>
          <p:nvPr/>
        </p:nvSpPr>
        <p:spPr>
          <a:xfrm>
            <a:off x="3354304" y="3657402"/>
            <a:ext cx="1700666" cy="668139"/>
          </a:xfrm>
          <a:prstGeom prst="rect">
            <a:avLst/>
          </a:prstGeom>
          <a:noFill/>
          <a:ln/>
        </p:spPr>
        <p:txBody>
          <a:bodyPr wrap="square" lIns="0" tIns="0" rIns="0" bIns="0" rtlCol="0" anchor="t">
            <a:normAutofit/>
          </a:bodyPr>
          <a:lstStyle/>
          <a:p>
            <a:pPr marL="0" indent="0" algn="r" rtl="1">
              <a:lnSpc>
                <a:spcPct val="104000"/>
              </a:lnSpc>
              <a:buNone/>
            </a:pPr>
            <a:r>
              <a:rPr lang="ar-SA" altLang="en-US" sz="2100" dirty="0">
                <a:latin typeface="GE SS Two Light" pitchFamily="34" charset="0"/>
                <a:ea typeface="GE SS Two Light" pitchFamily="34" charset="-122"/>
                <a:cs typeface="GE SS Two Light" pitchFamily="34" charset="-120"/>
              </a:rPr>
              <a:t>تحسين توزيع المعدات</a:t>
            </a:r>
            <a:endParaRPr lang="ar-SA" sz="2100" dirty="0"/>
          </a:p>
        </p:txBody>
      </p:sp>
      <p:pic>
        <p:nvPicPr>
          <p:cNvPr id="11"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2297980" y="3657402"/>
            <a:ext cx="507789" cy="507802"/>
          </a:xfrm>
          <a:prstGeom prst="rect">
            <a:avLst/>
          </a:prstGeom>
        </p:spPr>
      </p:pic>
      <p:sp>
        <p:nvSpPr>
          <p:cNvPr id="12" name="Text 6"/>
          <p:cNvSpPr/>
          <p:nvPr/>
        </p:nvSpPr>
        <p:spPr>
          <a:xfrm>
            <a:off x="368719" y="3657402"/>
            <a:ext cx="1700765" cy="668139"/>
          </a:xfrm>
          <a:prstGeom prst="rect">
            <a:avLst/>
          </a:prstGeom>
          <a:noFill/>
          <a:ln/>
        </p:spPr>
        <p:txBody>
          <a:bodyPr wrap="square" lIns="0" tIns="0" rIns="0" bIns="0" rtlCol="0" anchor="t">
            <a:normAutofit/>
          </a:bodyPr>
          <a:lstStyle/>
          <a:p>
            <a:pPr marL="0" indent="0" algn="r" rtl="1">
              <a:lnSpc>
                <a:spcPct val="104000"/>
              </a:lnSpc>
              <a:buNone/>
            </a:pPr>
            <a:r>
              <a:rPr lang="ar-SA" altLang="en-US" sz="2100" dirty="0">
                <a:latin typeface="GE SS Two Light" pitchFamily="34" charset="0"/>
                <a:ea typeface="GE SS Two Light" pitchFamily="34" charset="-122"/>
                <a:cs typeface="GE SS Two Light" pitchFamily="34" charset="-120"/>
              </a:rPr>
              <a:t>تسهيل حركة المتدربين</a:t>
            </a:r>
            <a:endParaRPr lang="ar-SA" sz="2100" dirty="0"/>
          </a:p>
        </p:txBody>
      </p:sp>
      <p:pic>
        <p:nvPicPr>
          <p:cNvPr id="13"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283465" y="4691062"/>
            <a:ext cx="507789" cy="507802"/>
          </a:xfrm>
          <a:prstGeom prst="rect">
            <a:avLst/>
          </a:prstGeom>
        </p:spPr>
      </p:pic>
      <p:sp>
        <p:nvSpPr>
          <p:cNvPr id="14" name="Text 7"/>
          <p:cNvSpPr/>
          <p:nvPr/>
        </p:nvSpPr>
        <p:spPr>
          <a:xfrm>
            <a:off x="3354304" y="4691062"/>
            <a:ext cx="1700666" cy="1336278"/>
          </a:xfrm>
          <a:prstGeom prst="rect">
            <a:avLst/>
          </a:prstGeom>
          <a:noFill/>
          <a:ln/>
        </p:spPr>
        <p:txBody>
          <a:bodyPr wrap="square" lIns="0" tIns="0" rIns="0" bIns="0" rtlCol="0" anchor="t">
            <a:normAutofit/>
          </a:bodyPr>
          <a:lstStyle/>
          <a:p>
            <a:pPr marL="0" indent="0" algn="r" rtl="1">
              <a:lnSpc>
                <a:spcPct val="104000"/>
              </a:lnSpc>
              <a:buNone/>
            </a:pPr>
            <a:r>
              <a:rPr lang="ar-SA" altLang="en-US" sz="2100" dirty="0">
                <a:latin typeface="GE SS Two Light" pitchFamily="34" charset="0"/>
                <a:ea typeface="GE SS Two Light" pitchFamily="34" charset="-122"/>
                <a:cs typeface="GE SS Two Light" pitchFamily="34" charset="-120"/>
              </a:rPr>
              <a:t>الالتزام بمتطلبات السلامة المهنية</a:t>
            </a:r>
            <a:endParaRPr lang="ar-SA" sz="2100" dirty="0"/>
          </a:p>
        </p:txBody>
      </p:sp>
      <p:pic>
        <p:nvPicPr>
          <p:cNvPr id="15" name="Image 5"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2297980" y="4691062"/>
            <a:ext cx="507789" cy="507802"/>
          </a:xfrm>
          <a:prstGeom prst="rect">
            <a:avLst/>
          </a:prstGeom>
        </p:spPr>
      </p:pic>
      <p:sp>
        <p:nvSpPr>
          <p:cNvPr id="16" name="Text 8"/>
          <p:cNvSpPr/>
          <p:nvPr/>
        </p:nvSpPr>
        <p:spPr>
          <a:xfrm>
            <a:off x="368719" y="4691062"/>
            <a:ext cx="1700765" cy="1336278"/>
          </a:xfrm>
          <a:prstGeom prst="rect">
            <a:avLst/>
          </a:prstGeom>
          <a:noFill/>
          <a:ln/>
        </p:spPr>
        <p:txBody>
          <a:bodyPr wrap="square" lIns="0" tIns="0" rIns="0" bIns="0" rtlCol="0" anchor="t">
            <a:normAutofit/>
          </a:bodyPr>
          <a:lstStyle/>
          <a:p>
            <a:pPr marL="0" indent="0" algn="r" rtl="1">
              <a:lnSpc>
                <a:spcPct val="104000"/>
              </a:lnSpc>
              <a:buNone/>
            </a:pPr>
            <a:r>
              <a:rPr lang="ar-SA" altLang="en-US" sz="2100" dirty="0">
                <a:latin typeface="GE SS Two Light" pitchFamily="34" charset="0"/>
                <a:ea typeface="GE SS Two Light" pitchFamily="34" charset="-122"/>
                <a:cs typeface="GE SS Two Light" pitchFamily="34" charset="-120"/>
              </a:rPr>
              <a:t>التخطيط السليم للأنشطة العملية</a:t>
            </a:r>
            <a:endParaRPr lang="ar-SA" sz="2100" dirty="0"/>
          </a:p>
        </p:txBody>
      </p:sp>
      <p:sp>
        <p:nvSpPr>
          <p:cNvPr id="17" name="Text 9"/>
          <p:cNvSpPr/>
          <p:nvPr/>
        </p:nvSpPr>
        <p:spPr>
          <a:xfrm>
            <a:off x="6349940" y="1407120"/>
            <a:ext cx="5216196" cy="334070"/>
          </a:xfrm>
          <a:prstGeom prst="rect">
            <a:avLst/>
          </a:prstGeom>
          <a:noFill/>
          <a:ln/>
        </p:spPr>
        <p:txBody>
          <a:bodyPr wrap="none" lIns="0" tIns="0" rIns="0" bIns="0" rtlCol="0" anchor="t"/>
          <a:lstStyle/>
          <a:p>
            <a:pPr marL="0" indent="0" algn="r" rtl="1">
              <a:lnSpc>
                <a:spcPct val="104000"/>
              </a:lnSpc>
              <a:buNone/>
            </a:pPr>
            <a:r>
              <a:rPr lang="ar-SA" altLang="en-US" sz="2800" b="1" dirty="0">
                <a:latin typeface="GE SS Two Light" pitchFamily="34" charset="0"/>
                <a:ea typeface="GE SS Two Light" pitchFamily="34" charset="-122"/>
                <a:cs typeface="GE SS Two Light" pitchFamily="34" charset="-120"/>
              </a:rPr>
              <a:t>مكونات بيئة التدريب</a:t>
            </a:r>
            <a:endParaRPr lang="ar-SA" sz="2800" b="1" dirty="0"/>
          </a:p>
        </p:txBody>
      </p:sp>
      <p:pic>
        <p:nvPicPr>
          <p:cNvPr id="18" name="Image 6" descr="preencoded.png"/>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11058348" y="2289671"/>
            <a:ext cx="507789" cy="507802"/>
          </a:xfrm>
          <a:prstGeom prst="rect">
            <a:avLst/>
          </a:prstGeom>
        </p:spPr>
      </p:pic>
      <p:sp>
        <p:nvSpPr>
          <p:cNvPr id="19" name="Text 10"/>
          <p:cNvSpPr/>
          <p:nvPr/>
        </p:nvSpPr>
        <p:spPr>
          <a:xfrm>
            <a:off x="9072336" y="2381111"/>
            <a:ext cx="1757517" cy="334070"/>
          </a:xfrm>
          <a:prstGeom prst="rect">
            <a:avLst/>
          </a:prstGeom>
          <a:noFill/>
          <a:ln/>
        </p:spPr>
        <p:txBody>
          <a:bodyPr wrap="none" lIns="0" tIns="0" rIns="0" bIns="0" rtlCol="0" anchor="t"/>
          <a:lstStyle/>
          <a:p>
            <a:pPr marL="0" indent="0" algn="r" rtl="1">
              <a:lnSpc>
                <a:spcPct val="104000"/>
              </a:lnSpc>
              <a:buNone/>
            </a:pPr>
            <a:r>
              <a:rPr lang="ar-SA" altLang="en-US" sz="2400" dirty="0">
                <a:latin typeface="GE SS Two Light" pitchFamily="34" charset="0"/>
                <a:ea typeface="GE SS Two Light" pitchFamily="34" charset="-122"/>
                <a:cs typeface="GE SS Two Light" pitchFamily="34" charset="-120"/>
              </a:rPr>
              <a:t>القاعات الصفية</a:t>
            </a:r>
            <a:endParaRPr lang="ar-SA" sz="2400" dirty="0"/>
          </a:p>
        </p:txBody>
      </p:sp>
      <p:pic>
        <p:nvPicPr>
          <p:cNvPr id="20" name="Image 7" descr="preencoded.png"/>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11124972" y="5238611"/>
            <a:ext cx="507789" cy="507802"/>
          </a:xfrm>
          <a:prstGeom prst="rect">
            <a:avLst/>
          </a:prstGeom>
        </p:spPr>
      </p:pic>
      <p:sp>
        <p:nvSpPr>
          <p:cNvPr id="21" name="Text 11"/>
          <p:cNvSpPr/>
          <p:nvPr/>
        </p:nvSpPr>
        <p:spPr>
          <a:xfrm>
            <a:off x="9138860" y="5284331"/>
            <a:ext cx="1757616" cy="334070"/>
          </a:xfrm>
          <a:prstGeom prst="rect">
            <a:avLst/>
          </a:prstGeom>
          <a:noFill/>
          <a:ln/>
        </p:spPr>
        <p:txBody>
          <a:bodyPr wrap="none" lIns="0" tIns="0" rIns="0" bIns="0" rtlCol="0" anchor="t"/>
          <a:lstStyle/>
          <a:p>
            <a:pPr marL="0" indent="0" algn="r" rtl="1">
              <a:lnSpc>
                <a:spcPct val="104000"/>
              </a:lnSpc>
              <a:buNone/>
            </a:pPr>
            <a:r>
              <a:rPr lang="ar-SA" altLang="en-US" sz="2400" dirty="0">
                <a:latin typeface="GE SS Two Light" pitchFamily="34" charset="0"/>
                <a:ea typeface="GE SS Two Light" pitchFamily="34" charset="-122"/>
                <a:cs typeface="GE SS Two Light" pitchFamily="34" charset="-120"/>
              </a:rPr>
              <a:t>المختبرات</a:t>
            </a:r>
            <a:endParaRPr lang="ar-SA" sz="2400" dirty="0"/>
          </a:p>
        </p:txBody>
      </p:sp>
      <p:pic>
        <p:nvPicPr>
          <p:cNvPr id="22" name="Image 8" descr="preencoded.png"/>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11058348" y="3162995"/>
            <a:ext cx="507789" cy="507802"/>
          </a:xfrm>
          <a:prstGeom prst="rect">
            <a:avLst/>
          </a:prstGeom>
        </p:spPr>
      </p:pic>
      <p:sp>
        <p:nvSpPr>
          <p:cNvPr id="23" name="Text 12"/>
          <p:cNvSpPr/>
          <p:nvPr/>
        </p:nvSpPr>
        <p:spPr>
          <a:xfrm>
            <a:off x="9072336" y="3223260"/>
            <a:ext cx="1757517" cy="342385"/>
          </a:xfrm>
          <a:prstGeom prst="rect">
            <a:avLst/>
          </a:prstGeom>
          <a:noFill/>
          <a:ln/>
        </p:spPr>
        <p:txBody>
          <a:bodyPr wrap="none" lIns="0" tIns="0" rIns="0" bIns="0" rtlCol="0" anchor="t"/>
          <a:lstStyle/>
          <a:p>
            <a:pPr marL="0" indent="0" algn="r" rtl="1">
              <a:lnSpc>
                <a:spcPct val="104000"/>
              </a:lnSpc>
              <a:buNone/>
            </a:pPr>
            <a:r>
              <a:rPr lang="ar-SA" altLang="en-US" sz="2400" dirty="0">
                <a:latin typeface="GE SS Two Light" pitchFamily="34" charset="0"/>
                <a:ea typeface="GE SS Two Light" pitchFamily="34" charset="-122"/>
                <a:cs typeface="GE SS Two Light" pitchFamily="34" charset="-120"/>
              </a:rPr>
              <a:t>الورش المهنية</a:t>
            </a:r>
            <a:endParaRPr lang="ar-SA" sz="2400" dirty="0"/>
          </a:p>
        </p:txBody>
      </p:sp>
      <p:pic>
        <p:nvPicPr>
          <p:cNvPr id="24" name="Image 9" descr="preencoded.png"/>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11172177" y="5974775"/>
            <a:ext cx="506304" cy="507802"/>
          </a:xfrm>
          <a:prstGeom prst="rect">
            <a:avLst/>
          </a:prstGeom>
        </p:spPr>
      </p:pic>
      <p:sp>
        <p:nvSpPr>
          <p:cNvPr id="25" name="Text 13"/>
          <p:cNvSpPr/>
          <p:nvPr/>
        </p:nvSpPr>
        <p:spPr>
          <a:xfrm>
            <a:off x="8298180" y="6066215"/>
            <a:ext cx="2644016" cy="668139"/>
          </a:xfrm>
          <a:prstGeom prst="rect">
            <a:avLst/>
          </a:prstGeom>
          <a:noFill/>
          <a:ln/>
        </p:spPr>
        <p:txBody>
          <a:bodyPr wrap="square" lIns="0" tIns="0" rIns="0" bIns="0" rtlCol="0" anchor="t">
            <a:normAutofit/>
          </a:bodyPr>
          <a:lstStyle/>
          <a:p>
            <a:pPr marL="0" indent="0" algn="r" rtl="1">
              <a:lnSpc>
                <a:spcPct val="104000"/>
              </a:lnSpc>
              <a:buNone/>
            </a:pPr>
            <a:r>
              <a:rPr lang="ar-SA" altLang="en-US" sz="2400" dirty="0">
                <a:latin typeface="GE SS Two Light" pitchFamily="34" charset="0"/>
                <a:ea typeface="GE SS Two Light" pitchFamily="34" charset="-122"/>
                <a:cs typeface="GE SS Two Light" pitchFamily="34" charset="-120"/>
              </a:rPr>
              <a:t>المعدات والتجهيزات</a:t>
            </a:r>
            <a:endParaRPr lang="ar-SA" sz="2400" dirty="0"/>
          </a:p>
        </p:txBody>
      </p:sp>
      <p:pic>
        <p:nvPicPr>
          <p:cNvPr id="26" name="Image 10" descr="preencoded.png"/>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11211776" y="4170151"/>
            <a:ext cx="507789" cy="507802"/>
          </a:xfrm>
          <a:prstGeom prst="rect">
            <a:avLst/>
          </a:prstGeom>
        </p:spPr>
      </p:pic>
      <p:sp>
        <p:nvSpPr>
          <p:cNvPr id="27" name="Text 14"/>
          <p:cNvSpPr/>
          <p:nvPr/>
        </p:nvSpPr>
        <p:spPr>
          <a:xfrm>
            <a:off x="8069580" y="4215871"/>
            <a:ext cx="2913700" cy="668139"/>
          </a:xfrm>
          <a:prstGeom prst="rect">
            <a:avLst/>
          </a:prstGeom>
          <a:noFill/>
          <a:ln/>
        </p:spPr>
        <p:txBody>
          <a:bodyPr wrap="square" lIns="0" tIns="0" rIns="0" bIns="0" rtlCol="0" anchor="t">
            <a:normAutofit fontScale="92500"/>
          </a:bodyPr>
          <a:lstStyle/>
          <a:p>
            <a:pPr marL="0" indent="0" algn="r" rtl="1">
              <a:lnSpc>
                <a:spcPct val="104000"/>
              </a:lnSpc>
              <a:buNone/>
            </a:pPr>
            <a:r>
              <a:rPr lang="ar-SA" altLang="en-US" sz="2400" dirty="0">
                <a:latin typeface="GE SS Two Light" pitchFamily="34" charset="0"/>
                <a:ea typeface="GE SS Two Light" pitchFamily="34" charset="-122"/>
                <a:cs typeface="GE SS Two Light" pitchFamily="34" charset="-120"/>
              </a:rPr>
              <a:t>الممرات ومخارج الطوارئ</a:t>
            </a:r>
            <a:endParaRPr lang="ar-SA" sz="24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p:nvPr/>
        </p:nvSpPr>
        <p:spPr>
          <a:xfrm>
            <a:off x="631908" y="960636"/>
            <a:ext cx="10927878" cy="668040"/>
          </a:xfrm>
          <a:prstGeom prst="rect">
            <a:avLst/>
          </a:prstGeom>
          <a:noFill/>
          <a:ln/>
        </p:spPr>
        <p:txBody>
          <a:bodyPr wrap="none" lIns="0" tIns="0" rIns="0" bIns="0" rtlCol="0" anchor="t"/>
          <a:lstStyle/>
          <a:p>
            <a:pPr marL="0" indent="0" algn="r" rtl="1">
              <a:lnSpc>
                <a:spcPct val="104000"/>
              </a:lnSpc>
              <a:buNone/>
            </a:pPr>
            <a:r>
              <a:rPr lang="ar-SA" altLang="en-US" sz="4200" dirty="0">
                <a:solidFill>
                  <a:srgbClr val="2E3C4E"/>
                </a:solidFill>
                <a:latin typeface="GE SS Two Light" pitchFamily="34" charset="0"/>
                <a:ea typeface="GE SS Two Light" pitchFamily="34" charset="-122"/>
                <a:cs typeface="GE SS Two Light" pitchFamily="34" charset="-120"/>
              </a:rPr>
              <a:t>أنواع المساحات داخل الورش التدريبية</a:t>
            </a:r>
            <a:endParaRPr lang="ar-SA" sz="4200" dirty="0"/>
          </a:p>
        </p:txBody>
      </p:sp>
      <p:sp>
        <p:nvSpPr>
          <p:cNvPr id="3" name="Shape 1"/>
          <p:cNvSpPr/>
          <p:nvPr/>
        </p:nvSpPr>
        <p:spPr>
          <a:xfrm>
            <a:off x="485664" y="1741447"/>
            <a:ext cx="5526516" cy="4971221"/>
          </a:xfrm>
          <a:prstGeom prst="roundRect">
            <a:avLst>
              <a:gd name="adj" fmla="val 12204"/>
            </a:avLst>
          </a:prstGeom>
          <a:solidFill>
            <a:srgbClr val="75BAE6"/>
          </a:solidFill>
          <a:ln/>
        </p:spPr>
      </p:sp>
      <p:sp>
        <p:nvSpPr>
          <p:cNvPr id="4" name="Text 2"/>
          <p:cNvSpPr/>
          <p:nvPr/>
        </p:nvSpPr>
        <p:spPr>
          <a:xfrm>
            <a:off x="688759" y="2085578"/>
            <a:ext cx="5102494" cy="334070"/>
          </a:xfrm>
          <a:prstGeom prst="rect">
            <a:avLst/>
          </a:prstGeom>
          <a:noFill/>
          <a:ln/>
        </p:spPr>
        <p:txBody>
          <a:bodyPr wrap="none" lIns="0" tIns="0" rIns="0" bIns="0" rtlCol="0" anchor="t"/>
          <a:lstStyle/>
          <a:p>
            <a:pPr marL="0" indent="0" algn="r" rtl="1">
              <a:lnSpc>
                <a:spcPct val="104000"/>
              </a:lnSpc>
              <a:buNone/>
            </a:pPr>
            <a:r>
              <a:rPr lang="ar-SA" altLang="en-US" sz="2800" b="1" dirty="0">
                <a:solidFill>
                  <a:schemeClr val="bg1"/>
                </a:solidFill>
                <a:latin typeface="GE SS Two Light" pitchFamily="34" charset="0"/>
                <a:ea typeface="GE SS Two Light" pitchFamily="34" charset="-122"/>
                <a:cs typeface="GE SS Two Light" pitchFamily="34" charset="-120"/>
              </a:rPr>
              <a:t>ب. المساحة الصافية</a:t>
            </a:r>
            <a:endParaRPr lang="ar-JO" altLang="en-US" sz="2800" b="1" dirty="0">
              <a:solidFill>
                <a:schemeClr val="bg1"/>
              </a:solidFill>
              <a:latin typeface="GE SS Two Light" pitchFamily="34" charset="0"/>
              <a:ea typeface="GE SS Two Light" pitchFamily="34" charset="-122"/>
              <a:cs typeface="GE SS Two Light" pitchFamily="34" charset="-120"/>
            </a:endParaRPr>
          </a:p>
          <a:p>
            <a:pPr marL="0" indent="0" algn="r" rtl="1">
              <a:lnSpc>
                <a:spcPct val="104000"/>
              </a:lnSpc>
              <a:buNone/>
            </a:pPr>
            <a:r>
              <a:rPr lang="ar-SA" altLang="en-US" sz="2800" b="1" dirty="0">
                <a:solidFill>
                  <a:schemeClr val="bg1"/>
                </a:solidFill>
                <a:latin typeface="GE SS Two Light" pitchFamily="34" charset="0"/>
                <a:ea typeface="GE SS Two Light" pitchFamily="34" charset="-122"/>
                <a:cs typeface="GE SS Two Light" pitchFamily="34" charset="-120"/>
              </a:rPr>
              <a:t> (</a:t>
            </a:r>
            <a:r>
              <a:rPr lang="ar-SA" altLang="en-US" sz="2800" b="1" dirty="0">
                <a:solidFill>
                  <a:schemeClr val="bg1"/>
                </a:solidFill>
                <a:latin typeface="Myriad Headline" panose="020B0500000000000000" pitchFamily="34" charset="0"/>
                <a:ea typeface="GE SS Two Light" pitchFamily="34" charset="-122"/>
                <a:cs typeface="GE SS Two Light" pitchFamily="34" charset="-120"/>
              </a:rPr>
              <a:t>Net</a:t>
            </a:r>
            <a:r>
              <a:rPr lang="ar-SA" altLang="en-US" sz="2800" b="1" dirty="0">
                <a:solidFill>
                  <a:schemeClr val="bg1"/>
                </a:solidFill>
                <a:latin typeface="GE SS Two Light" pitchFamily="34" charset="0"/>
                <a:ea typeface="GE SS Two Light" pitchFamily="34" charset="-122"/>
                <a:cs typeface="GE SS Two Light" pitchFamily="34" charset="-120"/>
              </a:rPr>
              <a:t> </a:t>
            </a:r>
            <a:r>
              <a:rPr lang="ar-SA" altLang="en-US" sz="2800" b="1" dirty="0">
                <a:solidFill>
                  <a:schemeClr val="bg1"/>
                </a:solidFill>
                <a:latin typeface="Myriad Headline" panose="020B0500000000000000" pitchFamily="34" charset="0"/>
                <a:ea typeface="GE SS Two Light" pitchFamily="34" charset="-122"/>
                <a:cs typeface="GE SS Two Light" pitchFamily="34" charset="-120"/>
              </a:rPr>
              <a:t>Training</a:t>
            </a:r>
            <a:r>
              <a:rPr lang="ar-SA" altLang="en-US" sz="2800" b="1" dirty="0">
                <a:solidFill>
                  <a:schemeClr val="bg1"/>
                </a:solidFill>
                <a:latin typeface="GE SS Two Light" pitchFamily="34" charset="0"/>
                <a:ea typeface="GE SS Two Light" pitchFamily="34" charset="-122"/>
                <a:cs typeface="GE SS Two Light" pitchFamily="34" charset="-120"/>
              </a:rPr>
              <a:t> </a:t>
            </a:r>
            <a:r>
              <a:rPr lang="ar-SA" altLang="en-US" sz="2800" b="1" dirty="0">
                <a:solidFill>
                  <a:schemeClr val="bg1"/>
                </a:solidFill>
                <a:latin typeface="Myriad Headline" panose="020B0500000000000000" pitchFamily="34" charset="0"/>
                <a:ea typeface="GE SS Two Light" pitchFamily="34" charset="-122"/>
                <a:cs typeface="GE SS Two Light" pitchFamily="34" charset="-120"/>
              </a:rPr>
              <a:t>Area</a:t>
            </a:r>
            <a:r>
              <a:rPr lang="ar-SA" altLang="en-US" sz="2800" b="1" dirty="0">
                <a:solidFill>
                  <a:schemeClr val="bg1"/>
                </a:solidFill>
                <a:latin typeface="GE SS Two Light" pitchFamily="34" charset="0"/>
                <a:ea typeface="GE SS Two Light" pitchFamily="34" charset="-122"/>
                <a:cs typeface="GE SS Two Light" pitchFamily="34" charset="-120"/>
              </a:rPr>
              <a:t>)</a:t>
            </a:r>
            <a:endParaRPr lang="ar-SA" sz="2800" b="1" dirty="0">
              <a:solidFill>
                <a:schemeClr val="bg1"/>
              </a:solidFill>
            </a:endParaRPr>
          </a:p>
        </p:txBody>
      </p:sp>
      <p:sp>
        <p:nvSpPr>
          <p:cNvPr id="5" name="Text 3"/>
          <p:cNvSpPr/>
          <p:nvPr/>
        </p:nvSpPr>
        <p:spPr>
          <a:xfrm>
            <a:off x="79175" y="3311069"/>
            <a:ext cx="5712079" cy="300811"/>
          </a:xfrm>
          <a:prstGeom prst="rect">
            <a:avLst/>
          </a:prstGeom>
          <a:noFill/>
          <a:ln/>
        </p:spPr>
        <p:txBody>
          <a:bodyPr wrap="none" lIns="0" tIns="0" rIns="0" bIns="0" rtlCol="0" anchor="t"/>
          <a:lstStyle/>
          <a:p>
            <a:pPr marL="0" indent="0" algn="r" rtl="1">
              <a:lnSpc>
                <a:spcPct val="127000"/>
              </a:lnSpc>
              <a:buNone/>
            </a:pPr>
            <a:r>
              <a:rPr lang="ar-SA" altLang="en-US" sz="2400" dirty="0">
                <a:solidFill>
                  <a:schemeClr val="bg1"/>
                </a:solidFill>
                <a:latin typeface="WinSoft Pro Medium" pitchFamily="34" charset="0"/>
                <a:ea typeface="WinSoft Pro Medium" pitchFamily="34" charset="-122"/>
                <a:cs typeface="WinSoft Pro Medium" pitchFamily="34" charset="-120"/>
              </a:rPr>
              <a:t>وهي المساحة المتاحة فعلياً للتدريب بعد استبعاد:</a:t>
            </a:r>
            <a:endParaRPr lang="ar-SA" sz="2400" dirty="0">
              <a:solidFill>
                <a:schemeClr val="bg1"/>
              </a:solidFill>
            </a:endParaRPr>
          </a:p>
        </p:txBody>
      </p:sp>
      <p:pic>
        <p:nvPicPr>
          <p:cNvPr id="6"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283465" y="4122499"/>
            <a:ext cx="509433" cy="509446"/>
          </a:xfrm>
          <a:prstGeom prst="rect">
            <a:avLst/>
          </a:prstGeom>
        </p:spPr>
      </p:pic>
      <p:sp>
        <p:nvSpPr>
          <p:cNvPr id="7" name="Text 4"/>
          <p:cNvSpPr/>
          <p:nvPr/>
        </p:nvSpPr>
        <p:spPr>
          <a:xfrm>
            <a:off x="3354303" y="4122498"/>
            <a:ext cx="1706171" cy="335151"/>
          </a:xfrm>
          <a:prstGeom prst="rect">
            <a:avLst/>
          </a:prstGeom>
          <a:noFill/>
          <a:ln/>
        </p:spPr>
        <p:txBody>
          <a:bodyPr wrap="none" lIns="0" tIns="0" rIns="0" bIns="0" rtlCol="0" anchor="t"/>
          <a:lstStyle/>
          <a:p>
            <a:pPr marL="0" indent="0" algn="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الممرات</a:t>
            </a:r>
            <a:endParaRPr lang="ar-SA" sz="2400" dirty="0">
              <a:solidFill>
                <a:schemeClr val="bg1"/>
              </a:solidFill>
            </a:endParaRPr>
          </a:p>
        </p:txBody>
      </p:sp>
      <p:pic>
        <p:nvPicPr>
          <p:cNvPr id="8"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618020" y="4122499"/>
            <a:ext cx="509433" cy="509446"/>
          </a:xfrm>
          <a:prstGeom prst="rect">
            <a:avLst/>
          </a:prstGeom>
        </p:spPr>
      </p:pic>
      <p:sp>
        <p:nvSpPr>
          <p:cNvPr id="9" name="Text 5"/>
          <p:cNvSpPr/>
          <p:nvPr/>
        </p:nvSpPr>
        <p:spPr>
          <a:xfrm>
            <a:off x="688759" y="4122498"/>
            <a:ext cx="1706270" cy="335151"/>
          </a:xfrm>
          <a:prstGeom prst="rect">
            <a:avLst/>
          </a:prstGeom>
          <a:noFill/>
          <a:ln/>
        </p:spPr>
        <p:txBody>
          <a:bodyPr wrap="none" lIns="0" tIns="0" rIns="0" bIns="0" rtlCol="0" anchor="t"/>
          <a:lstStyle/>
          <a:p>
            <a:pPr marL="0" indent="0" algn="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مخارج الطوارئ</a:t>
            </a:r>
            <a:endParaRPr lang="ar-SA" sz="2400" dirty="0">
              <a:solidFill>
                <a:schemeClr val="bg1"/>
              </a:solidFill>
            </a:endParaRPr>
          </a:p>
        </p:txBody>
      </p:sp>
      <p:pic>
        <p:nvPicPr>
          <p:cNvPr id="10"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283465" y="4995823"/>
            <a:ext cx="507789" cy="507802"/>
          </a:xfrm>
          <a:prstGeom prst="rect">
            <a:avLst/>
          </a:prstGeom>
        </p:spPr>
      </p:pic>
      <p:sp>
        <p:nvSpPr>
          <p:cNvPr id="11" name="Text 6"/>
          <p:cNvSpPr/>
          <p:nvPr/>
        </p:nvSpPr>
        <p:spPr>
          <a:xfrm>
            <a:off x="3354304" y="4995823"/>
            <a:ext cx="1700666" cy="334070"/>
          </a:xfrm>
          <a:prstGeom prst="rect">
            <a:avLst/>
          </a:prstGeom>
          <a:noFill/>
          <a:ln/>
        </p:spPr>
        <p:txBody>
          <a:bodyPr wrap="none" lIns="0" tIns="0" rIns="0" bIns="0" rtlCol="0" anchor="t"/>
          <a:lstStyle/>
          <a:p>
            <a:pPr marL="0" indent="0" algn="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مناطق التخزين</a:t>
            </a:r>
            <a:endParaRPr lang="ar-SA" sz="2400" dirty="0">
              <a:solidFill>
                <a:schemeClr val="bg1"/>
              </a:solidFill>
            </a:endParaRPr>
          </a:p>
        </p:txBody>
      </p:sp>
      <p:pic>
        <p:nvPicPr>
          <p:cNvPr id="12"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2618020" y="4995823"/>
            <a:ext cx="507789" cy="507802"/>
          </a:xfrm>
          <a:prstGeom prst="rect">
            <a:avLst/>
          </a:prstGeom>
        </p:spPr>
      </p:pic>
      <p:sp>
        <p:nvSpPr>
          <p:cNvPr id="13" name="Text 7"/>
          <p:cNvSpPr/>
          <p:nvPr/>
        </p:nvSpPr>
        <p:spPr>
          <a:xfrm>
            <a:off x="688759" y="4995823"/>
            <a:ext cx="1706270" cy="670302"/>
          </a:xfrm>
          <a:prstGeom prst="rect">
            <a:avLst/>
          </a:prstGeom>
          <a:noFill/>
          <a:ln/>
        </p:spPr>
        <p:txBody>
          <a:bodyPr wrap="square" lIns="0" tIns="0" rIns="0" bIns="0" rtlCol="0" anchor="t">
            <a:noAutofit/>
          </a:bodyPr>
          <a:lstStyle/>
          <a:p>
            <a:pPr marL="0" indent="0" algn="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مناطق الخدمات</a:t>
            </a:r>
            <a:endParaRPr lang="ar-SA" sz="2400" dirty="0">
              <a:solidFill>
                <a:schemeClr val="bg1"/>
              </a:solidFill>
            </a:endParaRPr>
          </a:p>
        </p:txBody>
      </p:sp>
      <p:pic>
        <p:nvPicPr>
          <p:cNvPr id="14"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4049254" y="6042736"/>
            <a:ext cx="507789" cy="507802"/>
          </a:xfrm>
          <a:prstGeom prst="rect">
            <a:avLst/>
          </a:prstGeom>
        </p:spPr>
      </p:pic>
      <p:sp>
        <p:nvSpPr>
          <p:cNvPr id="15" name="Text 8"/>
          <p:cNvSpPr/>
          <p:nvPr/>
        </p:nvSpPr>
        <p:spPr>
          <a:xfrm>
            <a:off x="2119993" y="6042736"/>
            <a:ext cx="1700765" cy="668139"/>
          </a:xfrm>
          <a:prstGeom prst="rect">
            <a:avLst/>
          </a:prstGeom>
          <a:noFill/>
          <a:ln/>
        </p:spPr>
        <p:txBody>
          <a:bodyPr wrap="square" lIns="0" tIns="0" rIns="0" bIns="0" rtlCol="0" anchor="t">
            <a:normAutofit fontScale="92500" lnSpcReduction="10000"/>
          </a:bodyPr>
          <a:lstStyle/>
          <a:p>
            <a:pPr marL="0" indent="0" algn="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أماكن المعدات الثابتة</a:t>
            </a:r>
            <a:endParaRPr lang="ar-SA" sz="2400" dirty="0">
              <a:solidFill>
                <a:schemeClr val="bg1"/>
              </a:solidFill>
            </a:endParaRPr>
          </a:p>
        </p:txBody>
      </p:sp>
      <p:sp>
        <p:nvSpPr>
          <p:cNvPr id="16" name="Text 9"/>
          <p:cNvSpPr/>
          <p:nvPr/>
        </p:nvSpPr>
        <p:spPr>
          <a:xfrm>
            <a:off x="6349940" y="2085578"/>
            <a:ext cx="5216196" cy="334070"/>
          </a:xfrm>
          <a:prstGeom prst="rect">
            <a:avLst/>
          </a:prstGeom>
          <a:noFill/>
          <a:ln/>
        </p:spPr>
        <p:txBody>
          <a:bodyPr wrap="none" lIns="0" tIns="0" rIns="0" bIns="0" rtlCol="0" anchor="t"/>
          <a:lstStyle/>
          <a:p>
            <a:pPr marL="0" indent="0" algn="r" rtl="1">
              <a:lnSpc>
                <a:spcPct val="104000"/>
              </a:lnSpc>
              <a:buNone/>
            </a:pPr>
            <a:r>
              <a:rPr lang="ar-SA" altLang="en-US" sz="2400" b="1" dirty="0">
                <a:solidFill>
                  <a:srgbClr val="2E3C4E"/>
                </a:solidFill>
                <a:latin typeface="GE SS Two Light" pitchFamily="34" charset="0"/>
                <a:ea typeface="GE SS Two Light" pitchFamily="34" charset="-122"/>
                <a:cs typeface="GE SS Two Light" pitchFamily="34" charset="-120"/>
              </a:rPr>
              <a:t>أ. المساحة الكلية (</a:t>
            </a:r>
            <a:r>
              <a:rPr lang="ar-SA" altLang="en-US" sz="2400" b="1" dirty="0">
                <a:solidFill>
                  <a:srgbClr val="2E3C4E"/>
                </a:solidFill>
                <a:latin typeface="Myriad Headline" panose="020B0500000000000000" pitchFamily="34" charset="0"/>
                <a:ea typeface="GE SS Two Light" pitchFamily="34" charset="-122"/>
                <a:cs typeface="GE SS Two Light" pitchFamily="34" charset="-120"/>
              </a:rPr>
              <a:t>Gross</a:t>
            </a:r>
            <a:r>
              <a:rPr lang="ar-SA" altLang="en-US" sz="2400" b="1" dirty="0">
                <a:solidFill>
                  <a:srgbClr val="2E3C4E"/>
                </a:solidFill>
                <a:latin typeface="GE SS Two Light" pitchFamily="34" charset="0"/>
                <a:ea typeface="GE SS Two Light" pitchFamily="34" charset="-122"/>
                <a:cs typeface="GE SS Two Light" pitchFamily="34" charset="-120"/>
              </a:rPr>
              <a:t> </a:t>
            </a:r>
            <a:r>
              <a:rPr lang="ar-SA" altLang="en-US" sz="2400" b="1" dirty="0">
                <a:solidFill>
                  <a:srgbClr val="2E3C4E"/>
                </a:solidFill>
                <a:latin typeface="Myriad Headline" panose="020B0500000000000000" pitchFamily="34" charset="0"/>
                <a:ea typeface="GE SS Two Light" pitchFamily="34" charset="-122"/>
                <a:cs typeface="GE SS Two Light" pitchFamily="34" charset="-120"/>
              </a:rPr>
              <a:t>Area</a:t>
            </a:r>
            <a:r>
              <a:rPr lang="ar-SA" altLang="en-US" sz="2400" b="1" dirty="0">
                <a:solidFill>
                  <a:srgbClr val="2E3C4E"/>
                </a:solidFill>
                <a:latin typeface="GE SS Two Light" pitchFamily="34" charset="0"/>
                <a:ea typeface="GE SS Two Light" pitchFamily="34" charset="-122"/>
                <a:cs typeface="GE SS Two Light" pitchFamily="34" charset="-120"/>
              </a:rPr>
              <a:t>)</a:t>
            </a:r>
            <a:endParaRPr lang="ar-SA" sz="2400" b="1" dirty="0"/>
          </a:p>
        </p:txBody>
      </p:sp>
      <p:sp>
        <p:nvSpPr>
          <p:cNvPr id="17" name="Text 10"/>
          <p:cNvSpPr/>
          <p:nvPr/>
        </p:nvSpPr>
        <p:spPr>
          <a:xfrm>
            <a:off x="5740356" y="2602409"/>
            <a:ext cx="5825781" cy="308670"/>
          </a:xfrm>
          <a:prstGeom prst="rect">
            <a:avLst/>
          </a:prstGeom>
          <a:noFill/>
          <a:ln/>
        </p:spPr>
        <p:txBody>
          <a:bodyPr wrap="none" lIns="0" tIns="0" rIns="0" bIns="0" rtlCol="0" anchor="t"/>
          <a:lstStyle/>
          <a:p>
            <a:pPr marL="0" indent="0" algn="r" rtl="1">
              <a:lnSpc>
                <a:spcPct val="127000"/>
              </a:lnSpc>
              <a:buNone/>
            </a:pPr>
            <a:r>
              <a:rPr lang="ar-SA" altLang="en-US" sz="2400" dirty="0">
                <a:solidFill>
                  <a:srgbClr val="384653"/>
                </a:solidFill>
                <a:latin typeface="WinSoft Pro Medium" pitchFamily="34" charset="0"/>
                <a:ea typeface="WinSoft Pro Medium" pitchFamily="34" charset="-122"/>
                <a:cs typeface="WinSoft Pro Medium" pitchFamily="34" charset="-120"/>
              </a:rPr>
              <a:t>وهي إجمالي مساحة المكان التدريبي محسوبة</a:t>
            </a:r>
            <a:endParaRPr lang="ar-JO" altLang="en-US" sz="2400" dirty="0">
              <a:solidFill>
                <a:srgbClr val="384653"/>
              </a:solidFill>
              <a:latin typeface="WinSoft Pro Medium" pitchFamily="34" charset="0"/>
              <a:ea typeface="WinSoft Pro Medium" pitchFamily="34" charset="-122"/>
              <a:cs typeface="WinSoft Pro Medium" pitchFamily="34" charset="-120"/>
            </a:endParaRPr>
          </a:p>
          <a:p>
            <a:pPr marL="0" indent="0" algn="r" rtl="1">
              <a:lnSpc>
                <a:spcPct val="127000"/>
              </a:lnSpc>
              <a:buNone/>
            </a:pPr>
            <a:r>
              <a:rPr lang="ar-SA" altLang="en-US" sz="2400" dirty="0">
                <a:solidFill>
                  <a:srgbClr val="384653"/>
                </a:solidFill>
                <a:latin typeface="WinSoft Pro Medium" pitchFamily="34" charset="0"/>
                <a:ea typeface="WinSoft Pro Medium" pitchFamily="34" charset="-122"/>
                <a:cs typeface="WinSoft Pro Medium" pitchFamily="34" charset="-120"/>
              </a:rPr>
              <a:t> بالمتر المربع.</a:t>
            </a:r>
            <a:endParaRPr lang="ar-SA" sz="2400" dirty="0"/>
          </a:p>
        </p:txBody>
      </p:sp>
      <p:sp>
        <p:nvSpPr>
          <p:cNvPr id="18" name="Shape 11"/>
          <p:cNvSpPr/>
          <p:nvPr/>
        </p:nvSpPr>
        <p:spPr>
          <a:xfrm>
            <a:off x="6349940" y="4533979"/>
            <a:ext cx="5216196" cy="739080"/>
          </a:xfrm>
          <a:prstGeom prst="roundRect">
            <a:avLst>
              <a:gd name="adj" fmla="val 41223"/>
            </a:avLst>
          </a:prstGeom>
          <a:solidFill>
            <a:srgbClr val="D4E9F7"/>
          </a:solidFill>
          <a:ln/>
        </p:spPr>
      </p:sp>
      <p:pic>
        <p:nvPicPr>
          <p:cNvPr id="19" name="Image 5" descr="preencoded.png"/>
          <p:cNvPicPr>
            <a:picLocks noChangeAspect="1"/>
          </p:cNvPicPr>
          <p:nvPr/>
        </p:nvPicPr>
        <p:blipFill>
          <a:blip r:embed="rId8"/>
          <a:stretch>
            <a:fillRect/>
          </a:stretch>
        </p:blipFill>
        <p:spPr>
          <a:xfrm>
            <a:off x="6553036" y="4773791"/>
            <a:ext cx="253894" cy="203101"/>
          </a:xfrm>
          <a:prstGeom prst="rect">
            <a:avLst/>
          </a:prstGeom>
        </p:spPr>
      </p:pic>
      <p:sp>
        <p:nvSpPr>
          <p:cNvPr id="20" name="Text 12"/>
          <p:cNvSpPr/>
          <p:nvPr/>
        </p:nvSpPr>
        <p:spPr>
          <a:xfrm>
            <a:off x="6400441" y="4657745"/>
            <a:ext cx="4962599" cy="308670"/>
          </a:xfrm>
          <a:prstGeom prst="rect">
            <a:avLst/>
          </a:prstGeom>
          <a:noFill/>
          <a:ln/>
        </p:spPr>
        <p:txBody>
          <a:bodyPr wrap="none" lIns="0" tIns="0" rIns="0" bIns="0" rtlCol="0" anchor="t"/>
          <a:lstStyle/>
          <a:p>
            <a:pPr marL="0" indent="0" algn="r" rtl="1">
              <a:lnSpc>
                <a:spcPct val="127000"/>
              </a:lnSpc>
              <a:buNone/>
            </a:pPr>
            <a:r>
              <a:rPr lang="ar-SA" altLang="en-US" sz="2400" b="1" dirty="0">
                <a:solidFill>
                  <a:srgbClr val="000000"/>
                </a:solidFill>
                <a:latin typeface="WinSoft Pro Medium" pitchFamily="34" charset="0"/>
                <a:ea typeface="WinSoft Pro Medium" pitchFamily="34" charset="-122"/>
                <a:cs typeface="WinSoft Pro Medium" pitchFamily="34" charset="-120"/>
              </a:rPr>
              <a:t>المعادلة:</a:t>
            </a:r>
            <a:r>
              <a:rPr lang="ar-SA" altLang="en-US" sz="2400" dirty="0">
                <a:solidFill>
                  <a:srgbClr val="000000"/>
                </a:solidFill>
                <a:latin typeface="WinSoft Pro Medium" pitchFamily="34" charset="0"/>
                <a:ea typeface="WinSoft Pro Medium" pitchFamily="34" charset="-122"/>
                <a:cs typeface="WinSoft Pro Medium" pitchFamily="34" charset="-120"/>
              </a:rPr>
              <a:t> المساحة = الطول × العرض</a:t>
            </a:r>
            <a:endParaRPr lang="ar-SA" sz="24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p:nvPr/>
        </p:nvSpPr>
        <p:spPr>
          <a:xfrm>
            <a:off x="631908" y="1708646"/>
            <a:ext cx="10927878" cy="742355"/>
          </a:xfrm>
          <a:prstGeom prst="rect">
            <a:avLst/>
          </a:prstGeom>
          <a:noFill/>
          <a:ln/>
        </p:spPr>
        <p:txBody>
          <a:bodyPr wrap="none" lIns="0" tIns="0" rIns="0" bIns="0" rtlCol="0" anchor="t"/>
          <a:lstStyle/>
          <a:p>
            <a:pPr marL="0" indent="0" algn="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أدوات القياس</a:t>
            </a:r>
            <a:endParaRPr lang="ar-SA" sz="4650" dirty="0"/>
          </a:p>
        </p:txBody>
      </p:sp>
      <p:sp>
        <p:nvSpPr>
          <p:cNvPr id="3" name="Shape 1"/>
          <p:cNvSpPr/>
          <p:nvPr/>
        </p:nvSpPr>
        <p:spPr>
          <a:xfrm>
            <a:off x="8067572" y="2902347"/>
            <a:ext cx="3492214" cy="3041253"/>
          </a:xfrm>
          <a:prstGeom prst="roundRect">
            <a:avLst>
              <a:gd name="adj" fmla="val 15066"/>
            </a:avLst>
          </a:prstGeom>
          <a:solidFill>
            <a:srgbClr val="00AEEF"/>
          </a:solidFill>
          <a:ln w="12700">
            <a:solidFill>
              <a:srgbClr val="00AEEF"/>
            </a:solidFill>
            <a:prstDash val="solid"/>
          </a:ln>
        </p:spPr>
      </p:sp>
      <p:sp>
        <p:nvSpPr>
          <p:cNvPr id="4" name="Shape 2"/>
          <p:cNvSpPr/>
          <p:nvPr/>
        </p:nvSpPr>
        <p:spPr>
          <a:xfrm>
            <a:off x="10644417" y="3140670"/>
            <a:ext cx="677052" cy="677069"/>
          </a:xfrm>
          <a:prstGeom prst="ellipse">
            <a:avLst/>
          </a:prstGeom>
          <a:solidFill>
            <a:srgbClr val="00AEEF"/>
          </a:solidFill>
          <a:ln/>
        </p:spPr>
      </p:sp>
      <p:pic>
        <p:nvPicPr>
          <p:cNvPr id="5"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830645" y="3326904"/>
            <a:ext cx="490823" cy="490836"/>
          </a:xfrm>
          <a:prstGeom prst="rect">
            <a:avLst/>
          </a:prstGeom>
        </p:spPr>
      </p:pic>
      <p:sp>
        <p:nvSpPr>
          <p:cNvPr id="6" name="Text 3"/>
          <p:cNvSpPr/>
          <p:nvPr/>
        </p:nvSpPr>
        <p:spPr>
          <a:xfrm>
            <a:off x="8067572" y="3314494"/>
            <a:ext cx="2684053" cy="371177"/>
          </a:xfrm>
          <a:prstGeom prst="rect">
            <a:avLst/>
          </a:prstGeom>
          <a:noFill/>
          <a:ln/>
        </p:spPr>
        <p:txBody>
          <a:bodyPr wrap="none" lIns="0" tIns="0" rIns="0" bIns="0" rtlCol="0" anchor="t"/>
          <a:lstStyle/>
          <a:p>
            <a:pPr marL="0" indent="0" algn="r" rtl="1">
              <a:lnSpc>
                <a:spcPct val="104000"/>
              </a:lnSpc>
              <a:buNone/>
            </a:pPr>
            <a:r>
              <a:rPr lang="ar-SA" altLang="en-US" sz="2800" b="1" dirty="0">
                <a:solidFill>
                  <a:schemeClr val="bg1"/>
                </a:solidFill>
                <a:latin typeface="GE SS Two Light" pitchFamily="34" charset="0"/>
                <a:ea typeface="GE SS Two Light" pitchFamily="34" charset="-122"/>
                <a:cs typeface="GE SS Two Light" pitchFamily="34" charset="-120"/>
              </a:rPr>
              <a:t>شريط القياس</a:t>
            </a:r>
            <a:endParaRPr lang="ar-SA" sz="2800" b="1" dirty="0">
              <a:solidFill>
                <a:schemeClr val="bg1"/>
              </a:solidFill>
            </a:endParaRPr>
          </a:p>
        </p:txBody>
      </p:sp>
      <p:sp>
        <p:nvSpPr>
          <p:cNvPr id="7" name="Text 4"/>
          <p:cNvSpPr/>
          <p:nvPr/>
        </p:nvSpPr>
        <p:spPr>
          <a:xfrm>
            <a:off x="8305890" y="4178813"/>
            <a:ext cx="3015579" cy="750995"/>
          </a:xfrm>
          <a:prstGeom prst="rect">
            <a:avLst/>
          </a:prstGeom>
          <a:noFill/>
          <a:ln/>
        </p:spPr>
        <p:txBody>
          <a:bodyPr wrap="none" lIns="0" tIns="0" rIns="0" bIns="0" rtlCol="0" anchor="t"/>
          <a:lstStyle/>
          <a:p>
            <a:pPr marL="0" indent="0" algn="ctr" rtl="1">
              <a:lnSpc>
                <a:spcPct val="133000"/>
              </a:lnSpc>
              <a:buNone/>
            </a:pPr>
            <a:r>
              <a:rPr lang="ar-SA" altLang="en-US" sz="2800" dirty="0">
                <a:solidFill>
                  <a:schemeClr val="bg1"/>
                </a:solidFill>
                <a:latin typeface="WinSoft Pro Medium" pitchFamily="34" charset="0"/>
                <a:ea typeface="WinSoft Pro Medium" pitchFamily="34" charset="-122"/>
                <a:cs typeface="WinSoft Pro Medium" pitchFamily="34" charset="-120"/>
              </a:rPr>
              <a:t>الأداة الأكثر استخداماً في </a:t>
            </a:r>
            <a:endParaRPr lang="ar-JO" altLang="en-US" sz="2800" dirty="0">
              <a:solidFill>
                <a:schemeClr val="bg1"/>
              </a:solidFill>
              <a:latin typeface="WinSoft Pro Medium" pitchFamily="34" charset="0"/>
              <a:ea typeface="WinSoft Pro Medium" pitchFamily="34" charset="-122"/>
              <a:cs typeface="WinSoft Pro Medium" pitchFamily="34" charset="-120"/>
            </a:endParaRPr>
          </a:p>
          <a:p>
            <a:pPr marL="0" indent="0" algn="ctr" rtl="1">
              <a:lnSpc>
                <a:spcPct val="133000"/>
              </a:lnSpc>
              <a:buNone/>
            </a:pPr>
            <a:r>
              <a:rPr lang="ar-SA" altLang="en-US" sz="2800" dirty="0">
                <a:solidFill>
                  <a:schemeClr val="bg1"/>
                </a:solidFill>
                <a:latin typeface="WinSoft Pro Medium" pitchFamily="34" charset="0"/>
                <a:ea typeface="WinSoft Pro Medium" pitchFamily="34" charset="-122"/>
                <a:cs typeface="WinSoft Pro Medium" pitchFamily="34" charset="-120"/>
              </a:rPr>
              <a:t>الورش</a:t>
            </a:r>
            <a:r>
              <a:rPr lang="ar-JO" altLang="en-US" sz="2800" dirty="0">
                <a:solidFill>
                  <a:schemeClr val="bg1"/>
                </a:solidFill>
                <a:latin typeface="WinSoft Pro Medium" pitchFamily="34" charset="0"/>
                <a:ea typeface="WinSoft Pro Medium" pitchFamily="34" charset="-122"/>
                <a:cs typeface="WinSoft Pro Medium" pitchFamily="34" charset="-120"/>
              </a:rPr>
              <a:t> </a:t>
            </a:r>
            <a:r>
              <a:rPr lang="ar-SA" altLang="en-US" sz="2800" dirty="0">
                <a:solidFill>
                  <a:schemeClr val="bg1"/>
                </a:solidFill>
                <a:latin typeface="WinSoft Pro Medium" pitchFamily="34" charset="0"/>
                <a:ea typeface="WinSoft Pro Medium" pitchFamily="34" charset="-122"/>
                <a:cs typeface="WinSoft Pro Medium" pitchFamily="34" charset="-120"/>
              </a:rPr>
              <a:t>التدريبية.</a:t>
            </a:r>
            <a:endParaRPr lang="ar-SA" sz="2800" dirty="0">
              <a:solidFill>
                <a:schemeClr val="bg1"/>
              </a:solidFill>
            </a:endParaRPr>
          </a:p>
        </p:txBody>
      </p:sp>
      <p:sp>
        <p:nvSpPr>
          <p:cNvPr id="8" name="Shape 5"/>
          <p:cNvSpPr/>
          <p:nvPr/>
        </p:nvSpPr>
        <p:spPr>
          <a:xfrm>
            <a:off x="4349740" y="2902347"/>
            <a:ext cx="3492214" cy="3041253"/>
          </a:xfrm>
          <a:prstGeom prst="roundRect">
            <a:avLst>
              <a:gd name="adj" fmla="val 15066"/>
            </a:avLst>
          </a:prstGeom>
          <a:solidFill>
            <a:srgbClr val="00AEEF"/>
          </a:solidFill>
          <a:ln w="12700">
            <a:solidFill>
              <a:srgbClr val="00AEEF"/>
            </a:solidFill>
            <a:prstDash val="solid"/>
          </a:ln>
        </p:spPr>
      </p:sp>
      <p:sp>
        <p:nvSpPr>
          <p:cNvPr id="9" name="Shape 6"/>
          <p:cNvSpPr/>
          <p:nvPr/>
        </p:nvSpPr>
        <p:spPr>
          <a:xfrm>
            <a:off x="6926585" y="3140670"/>
            <a:ext cx="677052" cy="677069"/>
          </a:xfrm>
          <a:prstGeom prst="ellipse">
            <a:avLst/>
          </a:prstGeom>
          <a:solidFill>
            <a:srgbClr val="00AEEF"/>
          </a:solidFill>
          <a:ln/>
        </p:spPr>
      </p:sp>
      <p:pic>
        <p:nvPicPr>
          <p:cNvPr id="10"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112813" y="3326904"/>
            <a:ext cx="569843" cy="569858"/>
          </a:xfrm>
          <a:prstGeom prst="rect">
            <a:avLst/>
          </a:prstGeom>
        </p:spPr>
      </p:pic>
      <p:sp>
        <p:nvSpPr>
          <p:cNvPr id="11" name="Text 7"/>
          <p:cNvSpPr/>
          <p:nvPr/>
        </p:nvSpPr>
        <p:spPr>
          <a:xfrm>
            <a:off x="4349740" y="3314494"/>
            <a:ext cx="2684053" cy="371177"/>
          </a:xfrm>
          <a:prstGeom prst="rect">
            <a:avLst/>
          </a:prstGeom>
          <a:noFill/>
          <a:ln/>
        </p:spPr>
        <p:txBody>
          <a:bodyPr wrap="none" lIns="0" tIns="0" rIns="0" bIns="0" rtlCol="0" anchor="t"/>
          <a:lstStyle/>
          <a:p>
            <a:pPr marL="0" indent="0" algn="r" rtl="1">
              <a:lnSpc>
                <a:spcPct val="104000"/>
              </a:lnSpc>
              <a:buNone/>
            </a:pPr>
            <a:r>
              <a:rPr lang="ar-SA" altLang="en-US" sz="2800" b="1" dirty="0">
                <a:solidFill>
                  <a:schemeClr val="bg1"/>
                </a:solidFill>
                <a:latin typeface="GE SS Two Light" pitchFamily="34" charset="0"/>
                <a:ea typeface="GE SS Two Light" pitchFamily="34" charset="-122"/>
                <a:cs typeface="GE SS Two Light" pitchFamily="34" charset="-120"/>
              </a:rPr>
              <a:t>جهاز القياس</a:t>
            </a:r>
            <a:endParaRPr lang="ar-JO" altLang="en-US" sz="2800" b="1" dirty="0">
              <a:solidFill>
                <a:schemeClr val="bg1"/>
              </a:solidFill>
              <a:latin typeface="GE SS Two Light" pitchFamily="34" charset="0"/>
              <a:ea typeface="GE SS Two Light" pitchFamily="34" charset="-122"/>
              <a:cs typeface="GE SS Two Light" pitchFamily="34" charset="-120"/>
            </a:endParaRPr>
          </a:p>
          <a:p>
            <a:pPr marL="0" indent="0" algn="r" rtl="1">
              <a:lnSpc>
                <a:spcPct val="104000"/>
              </a:lnSpc>
              <a:buNone/>
            </a:pPr>
            <a:r>
              <a:rPr lang="ar-SA" altLang="en-US" sz="2800" b="1" dirty="0">
                <a:solidFill>
                  <a:schemeClr val="bg1"/>
                </a:solidFill>
                <a:latin typeface="GE SS Two Light" pitchFamily="34" charset="0"/>
                <a:ea typeface="GE SS Two Light" pitchFamily="34" charset="-122"/>
                <a:cs typeface="GE SS Two Light" pitchFamily="34" charset="-120"/>
              </a:rPr>
              <a:t> بالليزر</a:t>
            </a:r>
            <a:endParaRPr lang="ar-SA" sz="2800" b="1" dirty="0">
              <a:solidFill>
                <a:schemeClr val="bg1"/>
              </a:solidFill>
            </a:endParaRPr>
          </a:p>
        </p:txBody>
      </p:sp>
      <p:sp>
        <p:nvSpPr>
          <p:cNvPr id="12" name="Text 8"/>
          <p:cNvSpPr/>
          <p:nvPr/>
        </p:nvSpPr>
        <p:spPr>
          <a:xfrm>
            <a:off x="4588058" y="4178813"/>
            <a:ext cx="3015579" cy="750995"/>
          </a:xfrm>
          <a:prstGeom prst="rect">
            <a:avLst/>
          </a:prstGeom>
          <a:noFill/>
          <a:ln/>
        </p:spPr>
        <p:txBody>
          <a:bodyPr wrap="none" lIns="0" tIns="0" rIns="0" bIns="0" rtlCol="0" anchor="t"/>
          <a:lstStyle/>
          <a:p>
            <a:pPr marL="0" indent="0" algn="ctr" rtl="1">
              <a:lnSpc>
                <a:spcPct val="133000"/>
              </a:lnSpc>
              <a:buNone/>
            </a:pPr>
            <a:r>
              <a:rPr lang="ar-SA" altLang="en-US" sz="2800" dirty="0">
                <a:solidFill>
                  <a:schemeClr val="bg1"/>
                </a:solidFill>
                <a:latin typeface="WinSoft Pro Medium" pitchFamily="34" charset="0"/>
                <a:ea typeface="WinSoft Pro Medium" pitchFamily="34" charset="-122"/>
                <a:cs typeface="WinSoft Pro Medium" pitchFamily="34" charset="-120"/>
              </a:rPr>
              <a:t>يتميز بسرعة القياس والدقة</a:t>
            </a:r>
            <a:endParaRPr lang="ar-JO" altLang="en-US" sz="2800" dirty="0">
              <a:solidFill>
                <a:schemeClr val="bg1"/>
              </a:solidFill>
              <a:latin typeface="WinSoft Pro Medium" pitchFamily="34" charset="0"/>
              <a:ea typeface="WinSoft Pro Medium" pitchFamily="34" charset="-122"/>
              <a:cs typeface="WinSoft Pro Medium" pitchFamily="34" charset="-120"/>
            </a:endParaRPr>
          </a:p>
          <a:p>
            <a:pPr marL="0" indent="0" algn="ctr" rtl="1">
              <a:lnSpc>
                <a:spcPct val="133000"/>
              </a:lnSpc>
              <a:buNone/>
            </a:pPr>
            <a:r>
              <a:rPr lang="ar-SA" altLang="en-US" sz="2800" dirty="0">
                <a:solidFill>
                  <a:schemeClr val="bg1"/>
                </a:solidFill>
                <a:latin typeface="WinSoft Pro Medium" pitchFamily="34" charset="0"/>
                <a:ea typeface="WinSoft Pro Medium" pitchFamily="34" charset="-122"/>
                <a:cs typeface="WinSoft Pro Medium" pitchFamily="34" charset="-120"/>
              </a:rPr>
              <a:t> العالية.</a:t>
            </a:r>
            <a:endParaRPr lang="ar-SA" sz="2800" dirty="0">
              <a:solidFill>
                <a:schemeClr val="bg1"/>
              </a:solidFill>
            </a:endParaRPr>
          </a:p>
        </p:txBody>
      </p:sp>
      <p:sp>
        <p:nvSpPr>
          <p:cNvPr id="13" name="Shape 9"/>
          <p:cNvSpPr/>
          <p:nvPr/>
        </p:nvSpPr>
        <p:spPr>
          <a:xfrm>
            <a:off x="274320" y="2902347"/>
            <a:ext cx="3849802" cy="3041253"/>
          </a:xfrm>
          <a:prstGeom prst="roundRect">
            <a:avLst>
              <a:gd name="adj" fmla="val 15066"/>
            </a:avLst>
          </a:prstGeom>
          <a:solidFill>
            <a:srgbClr val="00AEEF"/>
          </a:solidFill>
          <a:ln w="12700">
            <a:solidFill>
              <a:srgbClr val="00AEEF"/>
            </a:solidFill>
            <a:prstDash val="solid"/>
          </a:ln>
        </p:spPr>
      </p:sp>
      <p:sp>
        <p:nvSpPr>
          <p:cNvPr id="14" name="Shape 10"/>
          <p:cNvSpPr/>
          <p:nvPr/>
        </p:nvSpPr>
        <p:spPr>
          <a:xfrm>
            <a:off x="3208753" y="3140670"/>
            <a:ext cx="677052" cy="677069"/>
          </a:xfrm>
          <a:prstGeom prst="ellipse">
            <a:avLst/>
          </a:prstGeom>
          <a:solidFill>
            <a:srgbClr val="00AEEF"/>
          </a:solidFill>
          <a:ln/>
        </p:spPr>
        <p:txBody>
          <a:bodyPr/>
          <a:lstStyle/>
          <a:p>
            <a:endParaRPr lang="en-US" dirty="0"/>
          </a:p>
        </p:txBody>
      </p:sp>
      <p:pic>
        <p:nvPicPr>
          <p:cNvPr id="15"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394982" y="3326903"/>
            <a:ext cx="569844" cy="569859"/>
          </a:xfrm>
          <a:prstGeom prst="rect">
            <a:avLst/>
          </a:prstGeom>
        </p:spPr>
      </p:pic>
      <p:sp>
        <p:nvSpPr>
          <p:cNvPr id="16" name="Text 11"/>
          <p:cNvSpPr/>
          <p:nvPr/>
        </p:nvSpPr>
        <p:spPr>
          <a:xfrm>
            <a:off x="631908" y="3314494"/>
            <a:ext cx="2684053" cy="371177"/>
          </a:xfrm>
          <a:prstGeom prst="rect">
            <a:avLst/>
          </a:prstGeom>
          <a:noFill/>
          <a:ln/>
        </p:spPr>
        <p:txBody>
          <a:bodyPr wrap="none" lIns="0" tIns="0" rIns="0" bIns="0" rtlCol="0" anchor="t"/>
          <a:lstStyle/>
          <a:p>
            <a:pPr marL="0" indent="0" algn="r" rtl="1">
              <a:lnSpc>
                <a:spcPct val="104000"/>
              </a:lnSpc>
              <a:buNone/>
            </a:pPr>
            <a:r>
              <a:rPr lang="ar-SA" altLang="en-US" sz="2800" b="1" dirty="0">
                <a:solidFill>
                  <a:schemeClr val="bg1"/>
                </a:solidFill>
                <a:latin typeface="GE SS Two Light" pitchFamily="34" charset="0"/>
                <a:ea typeface="GE SS Two Light" pitchFamily="34" charset="-122"/>
                <a:cs typeface="GE SS Two Light" pitchFamily="34" charset="-120"/>
              </a:rPr>
              <a:t>المخططات </a:t>
            </a:r>
            <a:endParaRPr lang="ar-JO" altLang="en-US" sz="2800" b="1" dirty="0">
              <a:solidFill>
                <a:schemeClr val="bg1"/>
              </a:solidFill>
              <a:latin typeface="GE SS Two Light" pitchFamily="34" charset="0"/>
              <a:ea typeface="GE SS Two Light" pitchFamily="34" charset="-122"/>
              <a:cs typeface="GE SS Two Light" pitchFamily="34" charset="-120"/>
            </a:endParaRPr>
          </a:p>
          <a:p>
            <a:pPr marL="0" indent="0" algn="r" rtl="1">
              <a:lnSpc>
                <a:spcPct val="104000"/>
              </a:lnSpc>
              <a:buNone/>
            </a:pPr>
            <a:r>
              <a:rPr lang="ar-SA" altLang="en-US" sz="2800" b="1" dirty="0">
                <a:solidFill>
                  <a:schemeClr val="bg1"/>
                </a:solidFill>
                <a:latin typeface="GE SS Two Light" pitchFamily="34" charset="0"/>
                <a:ea typeface="GE SS Two Light" pitchFamily="34" charset="-122"/>
                <a:cs typeface="GE SS Two Light" pitchFamily="34" charset="-120"/>
              </a:rPr>
              <a:t>الهندسية</a:t>
            </a:r>
            <a:endParaRPr lang="ar-SA" sz="2800" b="1" dirty="0">
              <a:solidFill>
                <a:schemeClr val="bg1"/>
              </a:solidFill>
            </a:endParaRPr>
          </a:p>
        </p:txBody>
      </p:sp>
      <p:sp>
        <p:nvSpPr>
          <p:cNvPr id="17" name="Text 12"/>
          <p:cNvSpPr/>
          <p:nvPr/>
        </p:nvSpPr>
        <p:spPr>
          <a:xfrm>
            <a:off x="870226" y="4178813"/>
            <a:ext cx="3015579" cy="750995"/>
          </a:xfrm>
          <a:prstGeom prst="rect">
            <a:avLst/>
          </a:prstGeom>
          <a:noFill/>
          <a:ln/>
        </p:spPr>
        <p:txBody>
          <a:bodyPr wrap="none" lIns="0" tIns="0" rIns="0" bIns="0" rtlCol="0" anchor="t"/>
          <a:lstStyle/>
          <a:p>
            <a:pPr marL="0" indent="0" algn="ctr" rtl="1">
              <a:lnSpc>
                <a:spcPct val="133000"/>
              </a:lnSpc>
              <a:buNone/>
            </a:pPr>
            <a:r>
              <a:rPr lang="ar-SA" altLang="en-US" sz="2800" dirty="0">
                <a:solidFill>
                  <a:schemeClr val="bg1"/>
                </a:solidFill>
                <a:latin typeface="WinSoft Pro Medium" pitchFamily="34" charset="0"/>
                <a:ea typeface="WinSoft Pro Medium" pitchFamily="34" charset="-122"/>
                <a:cs typeface="WinSoft Pro Medium" pitchFamily="34" charset="-120"/>
              </a:rPr>
              <a:t>تستخدم للتحقق من القياسات</a:t>
            </a:r>
            <a:endParaRPr lang="ar-JO" altLang="en-US" sz="2800" dirty="0">
              <a:solidFill>
                <a:schemeClr val="bg1"/>
              </a:solidFill>
              <a:latin typeface="WinSoft Pro Medium" pitchFamily="34" charset="0"/>
              <a:ea typeface="WinSoft Pro Medium" pitchFamily="34" charset="-122"/>
              <a:cs typeface="WinSoft Pro Medium" pitchFamily="34" charset="-120"/>
            </a:endParaRPr>
          </a:p>
          <a:p>
            <a:pPr marL="0" indent="0" algn="ctr" rtl="1">
              <a:lnSpc>
                <a:spcPct val="133000"/>
              </a:lnSpc>
              <a:buNone/>
            </a:pPr>
            <a:r>
              <a:rPr lang="ar-SA" altLang="en-US" sz="2800" dirty="0">
                <a:solidFill>
                  <a:schemeClr val="bg1"/>
                </a:solidFill>
                <a:latin typeface="WinSoft Pro Medium" pitchFamily="34" charset="0"/>
                <a:ea typeface="WinSoft Pro Medium" pitchFamily="34" charset="-122"/>
                <a:cs typeface="WinSoft Pro Medium" pitchFamily="34" charset="-120"/>
              </a:rPr>
              <a:t> الفعلية.</a:t>
            </a:r>
            <a:endParaRPr lang="ar-SA" sz="2800" dirty="0">
              <a:solidFill>
                <a:schemeClr val="bg1"/>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p:nvPr/>
        </p:nvSpPr>
        <p:spPr>
          <a:xfrm>
            <a:off x="631908" y="690463"/>
            <a:ext cx="10927878" cy="668040"/>
          </a:xfrm>
          <a:prstGeom prst="rect">
            <a:avLst/>
          </a:prstGeom>
          <a:noFill/>
          <a:ln/>
        </p:spPr>
        <p:txBody>
          <a:bodyPr wrap="none" lIns="0" tIns="0" rIns="0" bIns="0" rtlCol="0" anchor="t"/>
          <a:lstStyle/>
          <a:p>
            <a:pPr marL="0" indent="0" algn="r" rtl="1">
              <a:lnSpc>
                <a:spcPct val="104000"/>
              </a:lnSpc>
              <a:buNone/>
            </a:pPr>
            <a:r>
              <a:rPr lang="ar-SA" altLang="en-US" sz="4200" dirty="0">
                <a:solidFill>
                  <a:srgbClr val="2E3C4E"/>
                </a:solidFill>
                <a:latin typeface="GE SS Two Light" pitchFamily="34" charset="0"/>
                <a:ea typeface="GE SS Two Light" pitchFamily="34" charset="-122"/>
                <a:cs typeface="GE SS Two Light" pitchFamily="34" charset="-120"/>
              </a:rPr>
              <a:t>حساب الطاقة الاستيعابية</a:t>
            </a:r>
            <a:endParaRPr lang="ar-SA" sz="4200" dirty="0"/>
          </a:p>
        </p:txBody>
      </p:sp>
      <p:sp>
        <p:nvSpPr>
          <p:cNvPr id="3" name="Shape 1"/>
          <p:cNvSpPr/>
          <p:nvPr/>
        </p:nvSpPr>
        <p:spPr>
          <a:xfrm>
            <a:off x="485664" y="1632645"/>
            <a:ext cx="5508686" cy="4534892"/>
          </a:xfrm>
          <a:prstGeom prst="roundRect">
            <a:avLst>
              <a:gd name="adj" fmla="val 10749"/>
            </a:avLst>
          </a:prstGeom>
          <a:solidFill>
            <a:srgbClr val="75BAE6"/>
          </a:solidFill>
          <a:ln/>
        </p:spPr>
      </p:sp>
      <p:sp>
        <p:nvSpPr>
          <p:cNvPr id="4" name="Text 2"/>
          <p:cNvSpPr/>
          <p:nvPr/>
        </p:nvSpPr>
        <p:spPr>
          <a:xfrm>
            <a:off x="688759" y="1815405"/>
            <a:ext cx="5102494" cy="334070"/>
          </a:xfrm>
          <a:prstGeom prst="rect">
            <a:avLst/>
          </a:prstGeom>
          <a:noFill/>
          <a:ln/>
        </p:spPr>
        <p:txBody>
          <a:bodyPr wrap="none" lIns="0" tIns="0" rIns="0" bIns="0" rtlCol="0" anchor="t"/>
          <a:lstStyle/>
          <a:p>
            <a:pPr marL="0" indent="0" algn="r" rtl="1">
              <a:lnSpc>
                <a:spcPct val="104000"/>
              </a:lnSpc>
              <a:buNone/>
            </a:pPr>
            <a:r>
              <a:rPr lang="ar-SA" altLang="en-US" sz="2800" b="1" dirty="0">
                <a:solidFill>
                  <a:srgbClr val="2E3C4E"/>
                </a:solidFill>
                <a:latin typeface="GE SS Two Light" pitchFamily="34" charset="0"/>
                <a:ea typeface="GE SS Two Light" pitchFamily="34" charset="-122"/>
                <a:cs typeface="GE SS Two Light" pitchFamily="34" charset="-120"/>
              </a:rPr>
              <a:t>المعادلة العامة</a:t>
            </a:r>
            <a:endParaRPr lang="ar-SA" sz="2800" b="1" dirty="0"/>
          </a:p>
        </p:txBody>
      </p:sp>
      <p:sp>
        <p:nvSpPr>
          <p:cNvPr id="5" name="Shape 3"/>
          <p:cNvSpPr/>
          <p:nvPr/>
        </p:nvSpPr>
        <p:spPr>
          <a:xfrm>
            <a:off x="688759" y="2355056"/>
            <a:ext cx="5102494" cy="1047750"/>
          </a:xfrm>
          <a:prstGeom prst="roundRect">
            <a:avLst>
              <a:gd name="adj" fmla="val 29079"/>
            </a:avLst>
          </a:prstGeom>
          <a:solidFill>
            <a:srgbClr val="D4E9F7"/>
          </a:solidFill>
          <a:ln/>
        </p:spPr>
      </p:sp>
      <p:pic>
        <p:nvPicPr>
          <p:cNvPr id="6" name="Image 0" descr="preencoded.png"/>
          <p:cNvPicPr>
            <a:picLocks noChangeAspect="1"/>
          </p:cNvPicPr>
          <p:nvPr/>
        </p:nvPicPr>
        <p:blipFill>
          <a:blip r:embed="rId3"/>
          <a:stretch>
            <a:fillRect/>
          </a:stretch>
        </p:blipFill>
        <p:spPr>
          <a:xfrm>
            <a:off x="5341686" y="2570262"/>
            <a:ext cx="385863" cy="308669"/>
          </a:xfrm>
          <a:prstGeom prst="rect">
            <a:avLst/>
          </a:prstGeom>
        </p:spPr>
      </p:pic>
      <p:sp>
        <p:nvSpPr>
          <p:cNvPr id="7" name="Text 4"/>
          <p:cNvSpPr/>
          <p:nvPr/>
        </p:nvSpPr>
        <p:spPr>
          <a:xfrm>
            <a:off x="688759" y="2570262"/>
            <a:ext cx="4573523" cy="617339"/>
          </a:xfrm>
          <a:prstGeom prst="rect">
            <a:avLst/>
          </a:prstGeom>
          <a:noFill/>
          <a:ln/>
        </p:spPr>
        <p:txBody>
          <a:bodyPr wrap="square" lIns="0" tIns="0" rIns="0" bIns="0" rtlCol="0" anchor="t">
            <a:noAutofit/>
          </a:bodyPr>
          <a:lstStyle/>
          <a:p>
            <a:pPr marL="0" indent="0" algn="r" rtl="1">
              <a:lnSpc>
                <a:spcPct val="127000"/>
              </a:lnSpc>
              <a:buNone/>
            </a:pPr>
            <a:r>
              <a:rPr lang="ar-SA" altLang="en-US" sz="2000" dirty="0">
                <a:solidFill>
                  <a:srgbClr val="000000"/>
                </a:solidFill>
                <a:latin typeface="WinSoft Pro Medium" pitchFamily="34" charset="0"/>
                <a:ea typeface="WinSoft Pro Medium" pitchFamily="34" charset="-122"/>
                <a:cs typeface="WinSoft Pro Medium" pitchFamily="34" charset="-120"/>
              </a:rPr>
              <a:t>عدد المتدربين = المساحة الصافية ÷ المساحة المطلوبة لكل متدرب</a:t>
            </a:r>
            <a:endParaRPr lang="ar-SA" sz="2000" dirty="0"/>
          </a:p>
        </p:txBody>
      </p:sp>
      <p:sp>
        <p:nvSpPr>
          <p:cNvPr id="8" name="Text 5"/>
          <p:cNvSpPr/>
          <p:nvPr/>
        </p:nvSpPr>
        <p:spPr>
          <a:xfrm>
            <a:off x="688759" y="3608387"/>
            <a:ext cx="5102494" cy="511230"/>
          </a:xfrm>
          <a:prstGeom prst="rect">
            <a:avLst/>
          </a:prstGeom>
          <a:noFill/>
          <a:ln/>
        </p:spPr>
        <p:txBody>
          <a:bodyPr wrap="none" lIns="0" tIns="0" rIns="0" bIns="0" rtlCol="0" anchor="t"/>
          <a:lstStyle/>
          <a:p>
            <a:pPr marL="0" indent="0" algn="r" rtl="1">
              <a:lnSpc>
                <a:spcPct val="104000"/>
              </a:lnSpc>
              <a:buNone/>
            </a:pPr>
            <a:r>
              <a:rPr lang="ar-SA" altLang="en-US" sz="3600" dirty="0">
                <a:solidFill>
                  <a:srgbClr val="2E3C4E"/>
                </a:solidFill>
                <a:latin typeface="GE SS Two Light" pitchFamily="34" charset="0"/>
                <a:ea typeface="GE SS Two Light" pitchFamily="34" charset="-122"/>
                <a:cs typeface="GE SS Two Light" pitchFamily="34" charset="-120"/>
              </a:rPr>
              <a:t>مثال تطبيقي:</a:t>
            </a:r>
            <a:endParaRPr lang="ar-SA" sz="3600" dirty="0"/>
          </a:p>
        </p:txBody>
      </p:sp>
      <p:sp>
        <p:nvSpPr>
          <p:cNvPr id="9" name="Text 6"/>
          <p:cNvSpPr/>
          <p:nvPr/>
        </p:nvSpPr>
        <p:spPr>
          <a:xfrm>
            <a:off x="688759" y="4125218"/>
            <a:ext cx="5102494" cy="1612642"/>
          </a:xfrm>
          <a:prstGeom prst="rect">
            <a:avLst/>
          </a:prstGeom>
          <a:noFill/>
          <a:ln/>
        </p:spPr>
        <p:txBody>
          <a:bodyPr wrap="square" lIns="0" tIns="0" rIns="81246" bIns="0" rtlCol="0" anchor="t">
            <a:normAutofit/>
          </a:bodyPr>
          <a:lstStyle/>
          <a:p>
            <a:pPr marL="314960" indent="-314960" algn="r" rtl="1">
              <a:lnSpc>
                <a:spcPct val="127000"/>
              </a:lnSpc>
              <a:buSzPct val="100000"/>
              <a:buChar char="•"/>
            </a:pPr>
            <a:r>
              <a:rPr lang="ar-SA" altLang="en-US" sz="2400" dirty="0">
                <a:solidFill>
                  <a:srgbClr val="000000"/>
                </a:solidFill>
                <a:latin typeface="WinSoft Pro Medium" pitchFamily="34" charset="0"/>
                <a:ea typeface="WinSoft Pro Medium" pitchFamily="34" charset="-122"/>
                <a:cs typeface="WinSoft Pro Medium" pitchFamily="34" charset="-120"/>
              </a:rPr>
              <a:t>المساحة الصافية = 90 م²</a:t>
            </a:r>
            <a:endParaRPr lang="ar-SA" sz="2400" dirty="0"/>
          </a:p>
          <a:p>
            <a:pPr marL="314960" indent="-314960" algn="r" rtl="1">
              <a:lnSpc>
                <a:spcPct val="127000"/>
              </a:lnSpc>
              <a:buSzPct val="100000"/>
              <a:buChar char="•"/>
            </a:pPr>
            <a:r>
              <a:rPr lang="ar-SA" altLang="en-US" sz="2400" dirty="0">
                <a:solidFill>
                  <a:srgbClr val="000000"/>
                </a:solidFill>
                <a:latin typeface="WinSoft Pro Medium" pitchFamily="34" charset="0"/>
                <a:ea typeface="WinSoft Pro Medium" pitchFamily="34" charset="-122"/>
                <a:cs typeface="WinSoft Pro Medium" pitchFamily="34" charset="-120"/>
              </a:rPr>
              <a:t>المساحة المطلوبة لكل متدرب = 6 م²</a:t>
            </a:r>
            <a:endParaRPr lang="ar-SA" sz="2400" dirty="0"/>
          </a:p>
          <a:p>
            <a:pPr marL="314960" indent="-314960" algn="r" rtl="1">
              <a:lnSpc>
                <a:spcPct val="127000"/>
              </a:lnSpc>
              <a:buSzPct val="100000"/>
              <a:buChar char="•"/>
            </a:pPr>
            <a:r>
              <a:rPr lang="ar-SA" altLang="en-US" sz="2400" dirty="0">
                <a:solidFill>
                  <a:srgbClr val="000000"/>
                </a:solidFill>
                <a:latin typeface="WinSoft Pro Medium" pitchFamily="34" charset="0"/>
                <a:ea typeface="WinSoft Pro Medium" pitchFamily="34" charset="-122"/>
                <a:cs typeface="WinSoft Pro Medium" pitchFamily="34" charset="-120"/>
              </a:rPr>
              <a:t>السعة الاستيعابية = </a:t>
            </a:r>
            <a:r>
              <a:rPr lang="ar-SA" altLang="en-US" sz="2400" b="1" dirty="0">
                <a:solidFill>
                  <a:srgbClr val="000000"/>
                </a:solidFill>
                <a:latin typeface="WinSoft Pro Medium" pitchFamily="34" charset="0"/>
                <a:ea typeface="WinSoft Pro Medium" pitchFamily="34" charset="-122"/>
                <a:cs typeface="WinSoft Pro Medium" pitchFamily="34" charset="-120"/>
              </a:rPr>
              <a:t>15 متدرباً</a:t>
            </a:r>
            <a:endParaRPr lang="ar-SA" sz="2400" dirty="0"/>
          </a:p>
        </p:txBody>
      </p:sp>
      <p:sp>
        <p:nvSpPr>
          <p:cNvPr id="10" name="Text 7"/>
          <p:cNvSpPr/>
          <p:nvPr/>
        </p:nvSpPr>
        <p:spPr>
          <a:xfrm>
            <a:off x="6349940" y="1678245"/>
            <a:ext cx="5216196" cy="334070"/>
          </a:xfrm>
          <a:prstGeom prst="rect">
            <a:avLst/>
          </a:prstGeom>
          <a:noFill/>
          <a:ln/>
        </p:spPr>
        <p:txBody>
          <a:bodyPr wrap="none" lIns="0" tIns="0" rIns="0" bIns="0" rtlCol="0" anchor="t"/>
          <a:lstStyle/>
          <a:p>
            <a:pPr marL="0" indent="0" algn="r" rtl="1">
              <a:lnSpc>
                <a:spcPct val="104000"/>
              </a:lnSpc>
              <a:buNone/>
            </a:pPr>
            <a:r>
              <a:rPr lang="ar-SA" altLang="en-US" sz="2800" b="1" dirty="0">
                <a:solidFill>
                  <a:srgbClr val="2E3C4E"/>
                </a:solidFill>
                <a:latin typeface="GE SS Two Light" pitchFamily="34" charset="0"/>
                <a:ea typeface="GE SS Two Light" pitchFamily="34" charset="-122"/>
                <a:cs typeface="GE SS Two Light" pitchFamily="34" charset="-120"/>
              </a:rPr>
              <a:t>تعتمد الطاقة الاستيعابية على:</a:t>
            </a:r>
            <a:endParaRPr lang="ar-SA" sz="2800" b="1" dirty="0"/>
          </a:p>
        </p:txBody>
      </p:sp>
      <p:sp>
        <p:nvSpPr>
          <p:cNvPr id="11" name="Shape 8"/>
          <p:cNvSpPr/>
          <p:nvPr/>
        </p:nvSpPr>
        <p:spPr>
          <a:xfrm>
            <a:off x="9049417" y="2355056"/>
            <a:ext cx="2516720" cy="1545034"/>
          </a:xfrm>
          <a:prstGeom prst="roundRect">
            <a:avLst>
              <a:gd name="adj" fmla="val 19720"/>
            </a:avLst>
          </a:prstGeom>
          <a:solidFill>
            <a:srgbClr val="00AEEF"/>
          </a:solidFill>
          <a:ln w="6350">
            <a:solidFill>
              <a:srgbClr val="00AEEF"/>
            </a:solidFill>
            <a:prstDash val="solid"/>
          </a:ln>
        </p:spPr>
      </p:sp>
      <p:sp>
        <p:nvSpPr>
          <p:cNvPr id="12" name="Shape 9"/>
          <p:cNvSpPr/>
          <p:nvPr/>
        </p:nvSpPr>
        <p:spPr>
          <a:xfrm>
            <a:off x="10747404" y="2564507"/>
            <a:ext cx="609287" cy="609302"/>
          </a:xfrm>
          <a:prstGeom prst="ellipse">
            <a:avLst/>
          </a:prstGeom>
          <a:solidFill>
            <a:srgbClr val="00AEEF"/>
          </a:solidFill>
          <a:ln/>
        </p:spPr>
      </p:sp>
      <p:pic>
        <p:nvPicPr>
          <p:cNvPr id="13"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668000" y="2485004"/>
            <a:ext cx="521115" cy="521126"/>
          </a:xfrm>
          <a:prstGeom prst="rect">
            <a:avLst/>
          </a:prstGeom>
        </p:spPr>
      </p:pic>
      <p:sp>
        <p:nvSpPr>
          <p:cNvPr id="14" name="Text 10"/>
          <p:cNvSpPr/>
          <p:nvPr/>
        </p:nvSpPr>
        <p:spPr>
          <a:xfrm>
            <a:off x="9258862" y="3356570"/>
            <a:ext cx="2097829" cy="438796"/>
          </a:xfrm>
          <a:prstGeom prst="rect">
            <a:avLst/>
          </a:prstGeom>
          <a:noFill/>
          <a:ln/>
        </p:spPr>
        <p:txBody>
          <a:bodyPr wrap="none" lIns="0" tIns="0" rIns="0" bIns="0" rtlCol="0" anchor="t"/>
          <a:lstStyle/>
          <a:p>
            <a:pPr marL="0" indent="0" algn="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نوع التخصص</a:t>
            </a:r>
            <a:endParaRPr lang="ar-SA" sz="2800" dirty="0">
              <a:solidFill>
                <a:schemeClr val="bg1"/>
              </a:solidFill>
            </a:endParaRPr>
          </a:p>
        </p:txBody>
      </p:sp>
      <p:sp>
        <p:nvSpPr>
          <p:cNvPr id="15" name="Shape 11"/>
          <p:cNvSpPr/>
          <p:nvPr/>
        </p:nvSpPr>
        <p:spPr>
          <a:xfrm>
            <a:off x="6349940" y="2355056"/>
            <a:ext cx="2516720" cy="1545034"/>
          </a:xfrm>
          <a:prstGeom prst="roundRect">
            <a:avLst>
              <a:gd name="adj" fmla="val 19720"/>
            </a:avLst>
          </a:prstGeom>
          <a:solidFill>
            <a:srgbClr val="00AEEF"/>
          </a:solidFill>
          <a:ln w="6350">
            <a:solidFill>
              <a:srgbClr val="00AEEF"/>
            </a:solidFill>
            <a:prstDash val="solid"/>
          </a:ln>
        </p:spPr>
      </p:sp>
      <p:sp>
        <p:nvSpPr>
          <p:cNvPr id="16" name="Shape 12"/>
          <p:cNvSpPr/>
          <p:nvPr/>
        </p:nvSpPr>
        <p:spPr>
          <a:xfrm>
            <a:off x="8047928" y="2564507"/>
            <a:ext cx="609287" cy="609302"/>
          </a:xfrm>
          <a:prstGeom prst="ellipse">
            <a:avLst/>
          </a:prstGeom>
          <a:solidFill>
            <a:srgbClr val="00AEEF"/>
          </a:solidFill>
          <a:ln/>
        </p:spPr>
      </p:sp>
      <p:pic>
        <p:nvPicPr>
          <p:cNvPr id="17"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951694" y="2468172"/>
            <a:ext cx="537945" cy="537957"/>
          </a:xfrm>
          <a:prstGeom prst="rect">
            <a:avLst/>
          </a:prstGeom>
        </p:spPr>
      </p:pic>
      <p:sp>
        <p:nvSpPr>
          <p:cNvPr id="18" name="Text 13"/>
          <p:cNvSpPr/>
          <p:nvPr/>
        </p:nvSpPr>
        <p:spPr>
          <a:xfrm>
            <a:off x="6559386" y="3356570"/>
            <a:ext cx="2097829" cy="438796"/>
          </a:xfrm>
          <a:prstGeom prst="rect">
            <a:avLst/>
          </a:prstGeom>
          <a:noFill/>
          <a:ln/>
        </p:spPr>
        <p:txBody>
          <a:bodyPr wrap="none" lIns="0" tIns="0" rIns="0" bIns="0" rtlCol="0" anchor="t"/>
          <a:lstStyle/>
          <a:p>
            <a:pPr marL="0" indent="0" algn="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حجم المعدات</a:t>
            </a:r>
            <a:endParaRPr lang="ar-SA" sz="2800" dirty="0">
              <a:solidFill>
                <a:schemeClr val="bg1"/>
              </a:solidFill>
            </a:endParaRPr>
          </a:p>
        </p:txBody>
      </p:sp>
      <p:sp>
        <p:nvSpPr>
          <p:cNvPr id="19" name="Shape 14"/>
          <p:cNvSpPr/>
          <p:nvPr/>
        </p:nvSpPr>
        <p:spPr>
          <a:xfrm>
            <a:off x="9049417" y="4082852"/>
            <a:ext cx="2516720" cy="1879104"/>
          </a:xfrm>
          <a:prstGeom prst="roundRect">
            <a:avLst>
              <a:gd name="adj" fmla="val 16214"/>
            </a:avLst>
          </a:prstGeom>
          <a:solidFill>
            <a:srgbClr val="00AEEF"/>
          </a:solidFill>
          <a:ln w="6350">
            <a:solidFill>
              <a:srgbClr val="00AEEF"/>
            </a:solidFill>
            <a:prstDash val="solid"/>
          </a:ln>
        </p:spPr>
      </p:sp>
      <p:sp>
        <p:nvSpPr>
          <p:cNvPr id="20" name="Shape 15"/>
          <p:cNvSpPr/>
          <p:nvPr/>
        </p:nvSpPr>
        <p:spPr>
          <a:xfrm>
            <a:off x="10747404" y="4292302"/>
            <a:ext cx="609287" cy="609302"/>
          </a:xfrm>
          <a:prstGeom prst="ellipse">
            <a:avLst/>
          </a:prstGeom>
          <a:solidFill>
            <a:srgbClr val="00AEEF"/>
          </a:solidFill>
          <a:ln/>
        </p:spPr>
        <p:txBody>
          <a:bodyPr/>
          <a:lstStyle/>
          <a:p>
            <a:endParaRPr lang="en-US" dirty="0"/>
          </a:p>
        </p:txBody>
      </p:sp>
      <p:pic>
        <p:nvPicPr>
          <p:cNvPr id="21"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668000" y="4212798"/>
            <a:ext cx="521115" cy="521127"/>
          </a:xfrm>
          <a:prstGeom prst="rect">
            <a:avLst/>
          </a:prstGeom>
        </p:spPr>
      </p:pic>
      <p:sp>
        <p:nvSpPr>
          <p:cNvPr id="22" name="Text 16"/>
          <p:cNvSpPr/>
          <p:nvPr/>
        </p:nvSpPr>
        <p:spPr>
          <a:xfrm>
            <a:off x="9258862" y="5084366"/>
            <a:ext cx="2097829" cy="438796"/>
          </a:xfrm>
          <a:prstGeom prst="rect">
            <a:avLst/>
          </a:prstGeom>
          <a:noFill/>
          <a:ln/>
        </p:spPr>
        <p:txBody>
          <a:bodyPr wrap="none" lIns="0" tIns="0" rIns="0" bIns="0" rtlCol="0" anchor="t"/>
          <a:lstStyle/>
          <a:p>
            <a:pPr marL="0" indent="0" algn="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متطلبات</a:t>
            </a:r>
            <a:endParaRPr lang="ar-JO" altLang="en-US" sz="2800" dirty="0">
              <a:solidFill>
                <a:schemeClr val="bg1"/>
              </a:solidFill>
              <a:latin typeface="GE SS Two Light" pitchFamily="34" charset="0"/>
              <a:ea typeface="GE SS Two Light" pitchFamily="34" charset="-122"/>
              <a:cs typeface="GE SS Two Light" pitchFamily="34" charset="-120"/>
            </a:endParaRPr>
          </a:p>
          <a:p>
            <a:pPr marL="0" indent="0" algn="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 السلامة</a:t>
            </a:r>
            <a:endParaRPr lang="ar-SA" sz="2800" dirty="0">
              <a:solidFill>
                <a:schemeClr val="bg1"/>
              </a:solidFill>
            </a:endParaRPr>
          </a:p>
        </p:txBody>
      </p:sp>
      <p:sp>
        <p:nvSpPr>
          <p:cNvPr id="23" name="Shape 17"/>
          <p:cNvSpPr/>
          <p:nvPr/>
        </p:nvSpPr>
        <p:spPr>
          <a:xfrm>
            <a:off x="6349940" y="4082852"/>
            <a:ext cx="2516720" cy="1879104"/>
          </a:xfrm>
          <a:prstGeom prst="roundRect">
            <a:avLst>
              <a:gd name="adj" fmla="val 16214"/>
            </a:avLst>
          </a:prstGeom>
          <a:solidFill>
            <a:srgbClr val="00AEEF"/>
          </a:solidFill>
          <a:ln w="6350">
            <a:solidFill>
              <a:srgbClr val="00AEEF"/>
            </a:solidFill>
            <a:prstDash val="solid"/>
          </a:ln>
        </p:spPr>
      </p:sp>
      <p:sp>
        <p:nvSpPr>
          <p:cNvPr id="24" name="Shape 18"/>
          <p:cNvSpPr/>
          <p:nvPr/>
        </p:nvSpPr>
        <p:spPr>
          <a:xfrm>
            <a:off x="8047928" y="4292302"/>
            <a:ext cx="609287" cy="609302"/>
          </a:xfrm>
          <a:prstGeom prst="ellipse">
            <a:avLst/>
          </a:prstGeom>
          <a:solidFill>
            <a:srgbClr val="00AEEF"/>
          </a:solidFill>
          <a:ln/>
        </p:spPr>
        <p:txBody>
          <a:bodyPr/>
          <a:lstStyle/>
          <a:p>
            <a:endParaRPr lang="en-US" dirty="0"/>
          </a:p>
        </p:txBody>
      </p:sp>
      <p:pic>
        <p:nvPicPr>
          <p:cNvPr id="25"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951694" y="4195968"/>
            <a:ext cx="537945" cy="537957"/>
          </a:xfrm>
          <a:prstGeom prst="rect">
            <a:avLst/>
          </a:prstGeom>
        </p:spPr>
      </p:pic>
      <p:sp>
        <p:nvSpPr>
          <p:cNvPr id="26" name="Text 19"/>
          <p:cNvSpPr/>
          <p:nvPr/>
        </p:nvSpPr>
        <p:spPr>
          <a:xfrm>
            <a:off x="6559386" y="5084366"/>
            <a:ext cx="2097829" cy="877590"/>
          </a:xfrm>
          <a:prstGeom prst="rect">
            <a:avLst/>
          </a:prstGeom>
          <a:noFill/>
          <a:ln/>
        </p:spPr>
        <p:txBody>
          <a:bodyPr wrap="square" lIns="0" tIns="0" rIns="0" bIns="0" rtlCol="0" anchor="t">
            <a:normAutofit/>
          </a:bodyPr>
          <a:lstStyle/>
          <a:p>
            <a:pPr marL="0" indent="0" algn="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طبيعة الأنشطة التدريبية</a:t>
            </a:r>
            <a:endParaRPr lang="ar-SA" sz="2400" dirty="0">
              <a:solidFill>
                <a:schemeClr val="bg1"/>
              </a:solidFil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p:nvPr/>
        </p:nvSpPr>
        <p:spPr>
          <a:xfrm>
            <a:off x="631908" y="919758"/>
            <a:ext cx="10927878" cy="742355"/>
          </a:xfrm>
          <a:prstGeom prst="rect">
            <a:avLst/>
          </a:prstGeom>
          <a:noFill/>
          <a:ln/>
        </p:spPr>
        <p:txBody>
          <a:bodyPr wrap="none" lIns="0" tIns="0" rIns="0" bIns="0" rtlCol="0" anchor="t"/>
          <a:lstStyle/>
          <a:p>
            <a:pPr marL="0" indent="0" algn="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العوامل المؤثرة في المساحة المطلوبة</a:t>
            </a:r>
            <a:endParaRPr lang="ar-SA" sz="4650" dirty="0"/>
          </a:p>
        </p:txBody>
      </p:sp>
      <p:sp>
        <p:nvSpPr>
          <p:cNvPr id="3" name="Text 1"/>
          <p:cNvSpPr/>
          <p:nvPr/>
        </p:nvSpPr>
        <p:spPr>
          <a:xfrm>
            <a:off x="8008142" y="2370534"/>
            <a:ext cx="3551645" cy="371177"/>
          </a:xfrm>
          <a:prstGeom prst="rect">
            <a:avLst/>
          </a:prstGeom>
          <a:noFill/>
          <a:ln/>
        </p:spPr>
        <p:txBody>
          <a:bodyPr wrap="none" lIns="0" tIns="0" rIns="0" bIns="0" rtlCol="0" anchor="t"/>
          <a:lstStyle/>
          <a:p>
            <a:pPr marL="0" indent="0" algn="ctr" rtl="1">
              <a:lnSpc>
                <a:spcPct val="104000"/>
              </a:lnSpc>
              <a:buNone/>
            </a:pPr>
            <a:r>
              <a:rPr lang="ar-SA" altLang="en-US" sz="2800" b="1" dirty="0">
                <a:solidFill>
                  <a:srgbClr val="384653"/>
                </a:solidFill>
                <a:latin typeface="GE SS Two Light" pitchFamily="34" charset="0"/>
                <a:ea typeface="GE SS Two Light" pitchFamily="34" charset="-122"/>
                <a:cs typeface="GE SS Two Light" pitchFamily="34" charset="-120"/>
              </a:rPr>
              <a:t>طبيعة التخصص</a:t>
            </a:r>
            <a:endParaRPr lang="ar-SA" sz="2800" b="1" dirty="0"/>
          </a:p>
        </p:txBody>
      </p:sp>
      <p:sp>
        <p:nvSpPr>
          <p:cNvPr id="4" name="Text 2"/>
          <p:cNvSpPr/>
          <p:nvPr/>
        </p:nvSpPr>
        <p:spPr>
          <a:xfrm>
            <a:off x="8008142" y="2877046"/>
            <a:ext cx="3551645" cy="2111974"/>
          </a:xfrm>
          <a:prstGeom prst="rect">
            <a:avLst/>
          </a:prstGeom>
          <a:noFill/>
          <a:ln/>
        </p:spPr>
        <p:txBody>
          <a:bodyPr wrap="square" lIns="0" tIns="0" rIns="0" bIns="0" rtlCol="0" anchor="t">
            <a:normAutofit/>
          </a:bodyPr>
          <a:lstStyle/>
          <a:p>
            <a:pPr marL="0" indent="0" algn="ctr" rtl="1">
              <a:lnSpc>
                <a:spcPct val="133000"/>
              </a:lnSpc>
              <a:buNone/>
            </a:pPr>
            <a:r>
              <a:rPr lang="ar-SA" altLang="en-US" sz="2400" dirty="0">
                <a:solidFill>
                  <a:srgbClr val="384653"/>
                </a:solidFill>
                <a:latin typeface="WinSoft Pro Medium" pitchFamily="34" charset="0"/>
                <a:ea typeface="WinSoft Pro Medium" pitchFamily="34" charset="-122"/>
                <a:cs typeface="WinSoft Pro Medium" pitchFamily="34" charset="-120"/>
              </a:rPr>
              <a:t>ورش اللحام والميكانيك تحتاج مساحات أكبر من مختبرات الحاسوب.</a:t>
            </a:r>
            <a:endParaRPr lang="ar-SA" sz="2400" dirty="0"/>
          </a:p>
        </p:txBody>
      </p:sp>
      <p:pic>
        <p:nvPicPr>
          <p:cNvPr id="5" name="Image 0" descr="preencoded.png"/>
          <p:cNvPicPr>
            <a:picLocks noChangeAspect="1"/>
          </p:cNvPicPr>
          <p:nvPr/>
        </p:nvPicPr>
        <p:blipFill>
          <a:blip r:embed="rId3"/>
          <a:stretch>
            <a:fillRect/>
          </a:stretch>
        </p:blipFill>
        <p:spPr>
          <a:xfrm>
            <a:off x="4183454" y="2113459"/>
            <a:ext cx="3824688" cy="3824784"/>
          </a:xfrm>
          <a:prstGeom prst="rect">
            <a:avLst/>
          </a:prstGeom>
        </p:spPr>
      </p:pic>
      <p:pic>
        <p:nvPicPr>
          <p:cNvPr id="6"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633500" y="3170734"/>
            <a:ext cx="317294" cy="317302"/>
          </a:xfrm>
          <a:prstGeom prst="rect">
            <a:avLst/>
          </a:prstGeom>
        </p:spPr>
      </p:pic>
      <p:sp>
        <p:nvSpPr>
          <p:cNvPr id="7" name="Text 3"/>
          <p:cNvSpPr/>
          <p:nvPr/>
        </p:nvSpPr>
        <p:spPr>
          <a:xfrm>
            <a:off x="631908" y="2370534"/>
            <a:ext cx="3551546" cy="371177"/>
          </a:xfrm>
          <a:prstGeom prst="rect">
            <a:avLst/>
          </a:prstGeom>
          <a:noFill/>
          <a:ln/>
        </p:spPr>
        <p:txBody>
          <a:bodyPr wrap="none" lIns="0" tIns="0" rIns="0" bIns="0" rtlCol="0" anchor="t"/>
          <a:lstStyle/>
          <a:p>
            <a:pPr marL="0" indent="0" algn="ctr" rtl="1">
              <a:lnSpc>
                <a:spcPct val="104000"/>
              </a:lnSpc>
              <a:buNone/>
            </a:pPr>
            <a:r>
              <a:rPr lang="ar-SA" altLang="en-US" sz="2800" b="1" dirty="0">
                <a:solidFill>
                  <a:srgbClr val="384653"/>
                </a:solidFill>
                <a:latin typeface="GE SS Two Light" pitchFamily="34" charset="0"/>
                <a:ea typeface="GE SS Two Light" pitchFamily="34" charset="-122"/>
                <a:cs typeface="GE SS Two Light" pitchFamily="34" charset="-120"/>
              </a:rPr>
              <a:t>حجم المعدات</a:t>
            </a:r>
            <a:endParaRPr lang="ar-SA" sz="2800" b="1" dirty="0"/>
          </a:p>
        </p:txBody>
      </p:sp>
      <p:sp>
        <p:nvSpPr>
          <p:cNvPr id="8" name="Text 4"/>
          <p:cNvSpPr/>
          <p:nvPr/>
        </p:nvSpPr>
        <p:spPr>
          <a:xfrm>
            <a:off x="631908" y="2877046"/>
            <a:ext cx="3551546" cy="2111974"/>
          </a:xfrm>
          <a:prstGeom prst="rect">
            <a:avLst/>
          </a:prstGeom>
          <a:noFill/>
          <a:ln/>
        </p:spPr>
        <p:txBody>
          <a:bodyPr wrap="square" lIns="0" tIns="0" rIns="0" bIns="0" rtlCol="0" anchor="t">
            <a:noAutofit/>
          </a:bodyPr>
          <a:lstStyle/>
          <a:p>
            <a:pPr marL="0" indent="0" algn="ctr" rtl="1">
              <a:lnSpc>
                <a:spcPct val="133000"/>
              </a:lnSpc>
              <a:buNone/>
            </a:pPr>
            <a:r>
              <a:rPr lang="ar-SA" altLang="en-US" sz="2400" dirty="0">
                <a:solidFill>
                  <a:srgbClr val="384653"/>
                </a:solidFill>
                <a:latin typeface="WinSoft Pro Medium" pitchFamily="34" charset="0"/>
                <a:ea typeface="WinSoft Pro Medium" pitchFamily="34" charset="-122"/>
                <a:cs typeface="WinSoft Pro Medium" pitchFamily="34" charset="-120"/>
              </a:rPr>
              <a:t>كلما زاد حجم المعدات زادت الحاجة إلى مساحات تشغيل وصيانة.</a:t>
            </a:r>
            <a:endParaRPr lang="ar-SA" sz="2400" dirty="0"/>
          </a:p>
        </p:txBody>
      </p:sp>
      <p:pic>
        <p:nvPicPr>
          <p:cNvPr id="9" name="Image 2" descr="preencoded.png"/>
          <p:cNvPicPr>
            <a:picLocks noChangeAspect="1"/>
          </p:cNvPicPr>
          <p:nvPr/>
        </p:nvPicPr>
        <p:blipFill>
          <a:blip r:embed="rId5"/>
          <a:stretch>
            <a:fillRect/>
          </a:stretch>
        </p:blipFill>
        <p:spPr>
          <a:xfrm>
            <a:off x="4183454" y="2113459"/>
            <a:ext cx="3824688" cy="3824784"/>
          </a:xfrm>
          <a:prstGeom prst="rect">
            <a:avLst/>
          </a:prstGeom>
        </p:spPr>
      </p:pic>
      <p:pic>
        <p:nvPicPr>
          <p:cNvPr id="10"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240702" y="3170734"/>
            <a:ext cx="317294" cy="317302"/>
          </a:xfrm>
          <a:prstGeom prst="rect">
            <a:avLst/>
          </a:prstGeom>
        </p:spPr>
      </p:pic>
      <p:sp>
        <p:nvSpPr>
          <p:cNvPr id="11" name="Text 5"/>
          <p:cNvSpPr/>
          <p:nvPr/>
        </p:nvSpPr>
        <p:spPr>
          <a:xfrm>
            <a:off x="631908" y="4632821"/>
            <a:ext cx="3551546" cy="371177"/>
          </a:xfrm>
          <a:prstGeom prst="rect">
            <a:avLst/>
          </a:prstGeom>
          <a:noFill/>
          <a:ln/>
        </p:spPr>
        <p:txBody>
          <a:bodyPr wrap="none" lIns="0" tIns="0" rIns="0" bIns="0" rtlCol="0" anchor="t"/>
          <a:lstStyle/>
          <a:p>
            <a:pPr marL="0" indent="0" algn="ctr" rtl="1">
              <a:lnSpc>
                <a:spcPct val="104000"/>
              </a:lnSpc>
              <a:buNone/>
            </a:pPr>
            <a:r>
              <a:rPr lang="ar-SA" altLang="en-US" sz="2800" b="1" dirty="0">
                <a:solidFill>
                  <a:srgbClr val="384653"/>
                </a:solidFill>
                <a:latin typeface="GE SS Two Light" pitchFamily="34" charset="0"/>
                <a:ea typeface="GE SS Two Light" pitchFamily="34" charset="-122"/>
                <a:cs typeface="GE SS Two Light" pitchFamily="34" charset="-120"/>
              </a:rPr>
              <a:t>متطلبات السلامة</a:t>
            </a:r>
            <a:endParaRPr lang="ar-SA" sz="2800" b="1" dirty="0"/>
          </a:p>
        </p:txBody>
      </p:sp>
      <p:sp>
        <p:nvSpPr>
          <p:cNvPr id="12" name="Text 6"/>
          <p:cNvSpPr/>
          <p:nvPr/>
        </p:nvSpPr>
        <p:spPr>
          <a:xfrm>
            <a:off x="631908" y="5139332"/>
            <a:ext cx="3551546" cy="1055986"/>
          </a:xfrm>
          <a:prstGeom prst="rect">
            <a:avLst/>
          </a:prstGeom>
          <a:noFill/>
          <a:ln/>
        </p:spPr>
        <p:txBody>
          <a:bodyPr wrap="none" lIns="0" tIns="0" rIns="0" bIns="0" rtlCol="0" anchor="t"/>
          <a:lstStyle/>
          <a:p>
            <a:pPr marL="0" indent="0" algn="ctr" rtl="1">
              <a:lnSpc>
                <a:spcPct val="133000"/>
              </a:lnSpc>
              <a:buNone/>
            </a:pPr>
            <a:r>
              <a:rPr lang="ar-SA" altLang="en-US" sz="2400" dirty="0">
                <a:solidFill>
                  <a:srgbClr val="384653"/>
                </a:solidFill>
                <a:latin typeface="WinSoft Pro Medium" pitchFamily="34" charset="0"/>
                <a:ea typeface="WinSoft Pro Medium" pitchFamily="34" charset="-122"/>
                <a:cs typeface="WinSoft Pro Medium" pitchFamily="34" charset="-120"/>
              </a:rPr>
              <a:t>تتطلب المعدات الخطرة مسافات </a:t>
            </a:r>
            <a:endParaRPr lang="ar-JO" altLang="en-US" sz="2400" dirty="0">
              <a:solidFill>
                <a:srgbClr val="384653"/>
              </a:solidFill>
              <a:latin typeface="WinSoft Pro Medium" pitchFamily="34" charset="0"/>
              <a:ea typeface="WinSoft Pro Medium" pitchFamily="34" charset="-122"/>
              <a:cs typeface="WinSoft Pro Medium" pitchFamily="34" charset="-120"/>
            </a:endParaRPr>
          </a:p>
          <a:p>
            <a:pPr marL="0" indent="0" algn="ctr" rtl="1">
              <a:lnSpc>
                <a:spcPct val="133000"/>
              </a:lnSpc>
              <a:buNone/>
            </a:pPr>
            <a:r>
              <a:rPr lang="ar-SA" altLang="en-US" sz="2400" dirty="0">
                <a:solidFill>
                  <a:srgbClr val="384653"/>
                </a:solidFill>
                <a:latin typeface="WinSoft Pro Medium" pitchFamily="34" charset="0"/>
                <a:ea typeface="WinSoft Pro Medium" pitchFamily="34" charset="-122"/>
                <a:cs typeface="WinSoft Pro Medium" pitchFamily="34" charset="-120"/>
              </a:rPr>
              <a:t>أمان إضافية.</a:t>
            </a:r>
            <a:endParaRPr lang="ar-SA" sz="2400" dirty="0"/>
          </a:p>
        </p:txBody>
      </p:sp>
      <p:pic>
        <p:nvPicPr>
          <p:cNvPr id="13" name="Image 4" descr="preencoded.png"/>
          <p:cNvPicPr>
            <a:picLocks noChangeAspect="1"/>
          </p:cNvPicPr>
          <p:nvPr/>
        </p:nvPicPr>
        <p:blipFill>
          <a:blip r:embed="rId7"/>
          <a:stretch>
            <a:fillRect/>
          </a:stretch>
        </p:blipFill>
        <p:spPr>
          <a:xfrm>
            <a:off x="4183454" y="2113459"/>
            <a:ext cx="3824688" cy="3824784"/>
          </a:xfrm>
          <a:prstGeom prst="rect">
            <a:avLst/>
          </a:prstGeom>
        </p:spPr>
      </p:pic>
      <p:pic>
        <p:nvPicPr>
          <p:cNvPr id="14" name="Image 5"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5240702" y="4563566"/>
            <a:ext cx="317294" cy="317302"/>
          </a:xfrm>
          <a:prstGeom prst="rect">
            <a:avLst/>
          </a:prstGeom>
        </p:spPr>
      </p:pic>
      <p:sp>
        <p:nvSpPr>
          <p:cNvPr id="15" name="Text 7"/>
          <p:cNvSpPr/>
          <p:nvPr/>
        </p:nvSpPr>
        <p:spPr>
          <a:xfrm>
            <a:off x="8008142" y="4452243"/>
            <a:ext cx="3551645" cy="371177"/>
          </a:xfrm>
          <a:prstGeom prst="rect">
            <a:avLst/>
          </a:prstGeom>
          <a:noFill/>
          <a:ln/>
        </p:spPr>
        <p:txBody>
          <a:bodyPr wrap="none" lIns="0" tIns="0" rIns="0" bIns="0" rtlCol="0" anchor="t"/>
          <a:lstStyle/>
          <a:p>
            <a:pPr marL="0" indent="0" algn="ctr" rtl="1">
              <a:lnSpc>
                <a:spcPct val="104000"/>
              </a:lnSpc>
              <a:buNone/>
            </a:pPr>
            <a:r>
              <a:rPr lang="ar-SA" altLang="en-US" sz="2800" b="1" dirty="0">
                <a:solidFill>
                  <a:srgbClr val="384653"/>
                </a:solidFill>
                <a:latin typeface="GE SS Two Light" pitchFamily="34" charset="0"/>
                <a:ea typeface="GE SS Two Light" pitchFamily="34" charset="-122"/>
                <a:cs typeface="GE SS Two Light" pitchFamily="34" charset="-120"/>
              </a:rPr>
              <a:t>سهولة الحركة والإشراف</a:t>
            </a:r>
            <a:endParaRPr lang="ar-SA" sz="2800" b="1" dirty="0"/>
          </a:p>
        </p:txBody>
      </p:sp>
      <p:sp>
        <p:nvSpPr>
          <p:cNvPr id="16" name="Text 8"/>
          <p:cNvSpPr/>
          <p:nvPr/>
        </p:nvSpPr>
        <p:spPr>
          <a:xfrm>
            <a:off x="8008142" y="4958755"/>
            <a:ext cx="3551645" cy="2111974"/>
          </a:xfrm>
          <a:prstGeom prst="rect">
            <a:avLst/>
          </a:prstGeom>
          <a:noFill/>
          <a:ln/>
        </p:spPr>
        <p:txBody>
          <a:bodyPr wrap="square" lIns="0" tIns="0" rIns="0" bIns="0" rtlCol="0" anchor="t">
            <a:noAutofit/>
          </a:bodyPr>
          <a:lstStyle/>
          <a:p>
            <a:pPr marL="0" indent="0" algn="ctr" rtl="1">
              <a:lnSpc>
                <a:spcPct val="133000"/>
              </a:lnSpc>
              <a:buNone/>
            </a:pPr>
            <a:r>
              <a:rPr lang="ar-SA" altLang="en-US" sz="2400" dirty="0">
                <a:solidFill>
                  <a:srgbClr val="384653"/>
                </a:solidFill>
                <a:latin typeface="WinSoft Pro Medium" pitchFamily="34" charset="0"/>
                <a:ea typeface="WinSoft Pro Medium" pitchFamily="34" charset="-122"/>
                <a:cs typeface="WinSoft Pro Medium" pitchFamily="34" charset="-120"/>
              </a:rPr>
              <a:t>يجب أن تسمح المساحة للمدرب بمراقبة جميع المتدربين بسهولة.</a:t>
            </a:r>
            <a:endParaRPr lang="ar-SA" sz="2400" dirty="0"/>
          </a:p>
        </p:txBody>
      </p:sp>
      <p:pic>
        <p:nvPicPr>
          <p:cNvPr id="17" name="Image 6" descr="preencoded.png"/>
          <p:cNvPicPr>
            <a:picLocks noChangeAspect="1"/>
          </p:cNvPicPr>
          <p:nvPr/>
        </p:nvPicPr>
        <p:blipFill>
          <a:blip r:embed="rId9"/>
          <a:stretch>
            <a:fillRect/>
          </a:stretch>
        </p:blipFill>
        <p:spPr>
          <a:xfrm>
            <a:off x="4183656" y="2113458"/>
            <a:ext cx="3824688" cy="3824784"/>
          </a:xfrm>
          <a:prstGeom prst="rect">
            <a:avLst/>
          </a:prstGeom>
        </p:spPr>
      </p:pic>
      <p:pic>
        <p:nvPicPr>
          <p:cNvPr id="18" name="Image 7" descr="preencoded.png"/>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6633500" y="4563566"/>
            <a:ext cx="317294" cy="317302"/>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Shape 0"/>
          <p:cNvSpPr/>
          <p:nvPr/>
        </p:nvSpPr>
        <p:spPr>
          <a:xfrm>
            <a:off x="10971434" y="889397"/>
            <a:ext cx="588352" cy="325834"/>
          </a:xfrm>
          <a:prstGeom prst="roundRect">
            <a:avLst>
              <a:gd name="adj" fmla="val 49999"/>
            </a:avLst>
          </a:prstGeom>
          <a:solidFill>
            <a:srgbClr val="D4E9F7"/>
          </a:solidFill>
          <a:ln/>
        </p:spPr>
      </p:sp>
      <p:sp>
        <p:nvSpPr>
          <p:cNvPr id="3" name="Text 1"/>
          <p:cNvSpPr/>
          <p:nvPr/>
        </p:nvSpPr>
        <p:spPr>
          <a:xfrm>
            <a:off x="10490434" y="953691"/>
            <a:ext cx="940769" cy="197247"/>
          </a:xfrm>
          <a:prstGeom prst="rect">
            <a:avLst/>
          </a:prstGeom>
          <a:noFill/>
          <a:ln/>
        </p:spPr>
        <p:txBody>
          <a:bodyPr wrap="none" lIns="0" tIns="0" rIns="0" bIns="0" rtlCol="0" anchor="t"/>
          <a:lstStyle/>
          <a:p>
            <a:pPr marL="0" indent="0" algn="r" rtl="1">
              <a:lnSpc>
                <a:spcPct val="96000"/>
              </a:lnSpc>
              <a:buNone/>
            </a:pPr>
            <a:r>
              <a:rPr lang="ar-SA" altLang="en-US" sz="1350" dirty="0">
                <a:solidFill>
                  <a:srgbClr val="384653"/>
                </a:solidFill>
                <a:latin typeface="WinSoft Pro Medium" pitchFamily="34" charset="0"/>
                <a:ea typeface="WinSoft Pro Medium" pitchFamily="34" charset="-122"/>
                <a:cs typeface="WinSoft Pro Medium" pitchFamily="34" charset="-120"/>
              </a:rPr>
              <a:t>تقييم</a:t>
            </a:r>
            <a:endParaRPr lang="ar-SA" sz="1350" dirty="0"/>
          </a:p>
        </p:txBody>
      </p:sp>
      <p:sp>
        <p:nvSpPr>
          <p:cNvPr id="4" name="Text 2"/>
          <p:cNvSpPr/>
          <p:nvPr/>
        </p:nvSpPr>
        <p:spPr>
          <a:xfrm>
            <a:off x="631908" y="1296690"/>
            <a:ext cx="10927878" cy="705247"/>
          </a:xfrm>
          <a:prstGeom prst="rect">
            <a:avLst/>
          </a:prstGeom>
          <a:noFill/>
          <a:ln/>
        </p:spPr>
        <p:txBody>
          <a:bodyPr wrap="none" lIns="0" tIns="0" rIns="0" bIns="0" rtlCol="0" anchor="t"/>
          <a:lstStyle/>
          <a:p>
            <a:pPr algn="r" rtl="1">
              <a:lnSpc>
                <a:spcPct val="104000"/>
              </a:lnSpc>
            </a:pPr>
            <a:r>
              <a:rPr lang="ar-SA" altLang="en-US" sz="4400" dirty="0">
                <a:solidFill>
                  <a:srgbClr val="2E3C4E"/>
                </a:solidFill>
                <a:latin typeface="GE SS Two Light" pitchFamily="34" charset="0"/>
                <a:ea typeface="GE SS Two Light" pitchFamily="34" charset="-122"/>
                <a:cs typeface="GE SS Two Light" pitchFamily="34" charset="-120"/>
              </a:rPr>
              <a:t>تقييم النشاط</a:t>
            </a:r>
            <a:r>
              <a:rPr lang="en-US" altLang="en-US" sz="4400" dirty="0">
                <a:solidFill>
                  <a:srgbClr val="2E3C4E"/>
                </a:solidFill>
                <a:latin typeface="Myriad Headline" panose="020B0500000000000000" pitchFamily="34" charset="0"/>
                <a:ea typeface="GE SS Two Light" pitchFamily="34" charset="-122"/>
                <a:cs typeface="GE SS Two Light" pitchFamily="34" charset="-120"/>
              </a:rPr>
              <a:t> 1.1</a:t>
            </a:r>
            <a:endParaRPr lang="ar-SA" sz="4400" dirty="0"/>
          </a:p>
        </p:txBody>
      </p:sp>
      <p:sp>
        <p:nvSpPr>
          <p:cNvPr id="5" name="Text 3"/>
          <p:cNvSpPr/>
          <p:nvPr/>
        </p:nvSpPr>
        <p:spPr>
          <a:xfrm>
            <a:off x="631908" y="2083395"/>
            <a:ext cx="10927878" cy="352524"/>
          </a:xfrm>
          <a:prstGeom prst="rect">
            <a:avLst/>
          </a:prstGeom>
          <a:noFill/>
          <a:ln/>
        </p:spPr>
        <p:txBody>
          <a:bodyPr wrap="none" lIns="0" tIns="0" rIns="0" bIns="0" rtlCol="0" anchor="t"/>
          <a:lstStyle/>
          <a:p>
            <a:pPr marL="0" indent="0" algn="r" rtl="1">
              <a:lnSpc>
                <a:spcPct val="104000"/>
              </a:lnSpc>
              <a:buNone/>
            </a:pPr>
            <a:r>
              <a:rPr lang="ar-SA" altLang="en-US" sz="2200" dirty="0">
                <a:solidFill>
                  <a:srgbClr val="2E3C4E"/>
                </a:solidFill>
                <a:latin typeface="GE SS Two Light" pitchFamily="34" charset="0"/>
                <a:ea typeface="GE SS Two Light" pitchFamily="34" charset="-122"/>
                <a:cs typeface="GE SS Two Light" pitchFamily="34" charset="-120"/>
              </a:rPr>
              <a:t>يتم تقييم المتدرب من خلال قدرته على:</a:t>
            </a:r>
            <a:endParaRPr lang="ar-SA" sz="2200" dirty="0"/>
          </a:p>
        </p:txBody>
      </p:sp>
      <p:pic>
        <p:nvPicPr>
          <p:cNvPr id="6"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157861" y="2748062"/>
            <a:ext cx="321560" cy="321568"/>
          </a:xfrm>
          <a:prstGeom prst="rect">
            <a:avLst/>
          </a:prstGeom>
        </p:spPr>
      </p:pic>
      <p:sp>
        <p:nvSpPr>
          <p:cNvPr id="7" name="Text 4"/>
          <p:cNvSpPr/>
          <p:nvPr/>
        </p:nvSpPr>
        <p:spPr>
          <a:xfrm>
            <a:off x="8086920" y="2741413"/>
            <a:ext cx="2776170" cy="844589"/>
          </a:xfrm>
          <a:prstGeom prst="rect">
            <a:avLst/>
          </a:prstGeom>
          <a:noFill/>
          <a:ln/>
        </p:spPr>
        <p:txBody>
          <a:bodyPr wrap="square" lIns="0" tIns="0" rIns="0" bIns="0" rtlCol="0" anchor="t">
            <a:normAutofit fontScale="92500"/>
          </a:bodyPr>
          <a:lstStyle/>
          <a:p>
            <a:pPr marL="0" indent="0" algn="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استخدام أدوات القياس بطريقة صحيحة.</a:t>
            </a:r>
            <a:endParaRPr lang="ar-SA" sz="2400" dirty="0"/>
          </a:p>
        </p:txBody>
      </p:sp>
      <p:pic>
        <p:nvPicPr>
          <p:cNvPr id="8"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430406" y="2748062"/>
            <a:ext cx="321560" cy="321568"/>
          </a:xfrm>
          <a:prstGeom prst="rect">
            <a:avLst/>
          </a:prstGeom>
        </p:spPr>
      </p:pic>
      <p:sp>
        <p:nvSpPr>
          <p:cNvPr id="9" name="Text 5"/>
          <p:cNvSpPr/>
          <p:nvPr/>
        </p:nvSpPr>
        <p:spPr>
          <a:xfrm>
            <a:off x="4359464" y="2741413"/>
            <a:ext cx="2776170" cy="844589"/>
          </a:xfrm>
          <a:prstGeom prst="rect">
            <a:avLst/>
          </a:prstGeom>
          <a:noFill/>
          <a:ln/>
        </p:spPr>
        <p:txBody>
          <a:bodyPr wrap="square" lIns="0" tIns="0" rIns="0" bIns="0" rtlCol="0" anchor="t">
            <a:normAutofit/>
          </a:bodyPr>
          <a:lstStyle/>
          <a:p>
            <a:pPr marL="0" indent="0" algn="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قياس أبعاد المكان التدريبي بدقة.</a:t>
            </a:r>
            <a:endParaRPr lang="ar-SA" sz="2400" dirty="0"/>
          </a:p>
        </p:txBody>
      </p:sp>
      <p:pic>
        <p:nvPicPr>
          <p:cNvPr id="10"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702950" y="2748062"/>
            <a:ext cx="321560" cy="321568"/>
          </a:xfrm>
          <a:prstGeom prst="rect">
            <a:avLst/>
          </a:prstGeom>
        </p:spPr>
      </p:pic>
      <p:sp>
        <p:nvSpPr>
          <p:cNvPr id="11" name="Text 6"/>
          <p:cNvSpPr/>
          <p:nvPr/>
        </p:nvSpPr>
        <p:spPr>
          <a:xfrm>
            <a:off x="631908" y="2741413"/>
            <a:ext cx="2776270" cy="422295"/>
          </a:xfrm>
          <a:prstGeom prst="rect">
            <a:avLst/>
          </a:prstGeom>
          <a:noFill/>
          <a:ln/>
        </p:spPr>
        <p:txBody>
          <a:bodyPr wrap="none" lIns="0" tIns="0" rIns="0" bIns="0" rtlCol="0" anchor="t"/>
          <a:lstStyle/>
          <a:p>
            <a:pPr marL="0" indent="0" algn="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حساب المساحة الكلية.</a:t>
            </a:r>
            <a:endParaRPr lang="ar-SA" sz="2400" dirty="0"/>
          </a:p>
        </p:txBody>
      </p:sp>
      <p:pic>
        <p:nvPicPr>
          <p:cNvPr id="12"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1157861" y="3860403"/>
            <a:ext cx="321560" cy="321568"/>
          </a:xfrm>
          <a:prstGeom prst="rect">
            <a:avLst/>
          </a:prstGeom>
        </p:spPr>
      </p:pic>
      <p:sp>
        <p:nvSpPr>
          <p:cNvPr id="13" name="Text 7"/>
          <p:cNvSpPr/>
          <p:nvPr/>
        </p:nvSpPr>
        <p:spPr>
          <a:xfrm>
            <a:off x="8086920" y="3853755"/>
            <a:ext cx="2776170" cy="1266885"/>
          </a:xfrm>
          <a:prstGeom prst="rect">
            <a:avLst/>
          </a:prstGeom>
          <a:noFill/>
          <a:ln/>
        </p:spPr>
        <p:txBody>
          <a:bodyPr wrap="square" lIns="0" tIns="0" rIns="0" bIns="0" rtlCol="0" anchor="t">
            <a:normAutofit/>
          </a:bodyPr>
          <a:lstStyle/>
          <a:p>
            <a:pPr marL="0" indent="0" algn="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تحديد المساحات غير المستخدمة في التدريب.</a:t>
            </a:r>
            <a:endParaRPr lang="ar-SA" sz="2400" dirty="0"/>
          </a:p>
        </p:txBody>
      </p:sp>
      <p:pic>
        <p:nvPicPr>
          <p:cNvPr id="14"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430406" y="3860403"/>
            <a:ext cx="321560" cy="321568"/>
          </a:xfrm>
          <a:prstGeom prst="rect">
            <a:avLst/>
          </a:prstGeom>
        </p:spPr>
      </p:pic>
      <p:sp>
        <p:nvSpPr>
          <p:cNvPr id="15" name="Text 8"/>
          <p:cNvSpPr/>
          <p:nvPr/>
        </p:nvSpPr>
        <p:spPr>
          <a:xfrm>
            <a:off x="4359464" y="3853755"/>
            <a:ext cx="2776170" cy="1266885"/>
          </a:xfrm>
          <a:prstGeom prst="rect">
            <a:avLst/>
          </a:prstGeom>
          <a:noFill/>
          <a:ln/>
        </p:spPr>
        <p:txBody>
          <a:bodyPr wrap="square" lIns="0" tIns="0" rIns="0" bIns="0" rtlCol="0" anchor="t">
            <a:normAutofit/>
          </a:bodyPr>
          <a:lstStyle/>
          <a:p>
            <a:pPr marL="0" indent="0" algn="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حساب المساحة الصافية المتاحة للتدريب.</a:t>
            </a:r>
            <a:endParaRPr lang="ar-SA" sz="2400" dirty="0"/>
          </a:p>
        </p:txBody>
      </p:sp>
      <p:pic>
        <p:nvPicPr>
          <p:cNvPr id="16" name="Image 5"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3702950" y="3860403"/>
            <a:ext cx="321560" cy="321568"/>
          </a:xfrm>
          <a:prstGeom prst="rect">
            <a:avLst/>
          </a:prstGeom>
        </p:spPr>
      </p:pic>
      <p:sp>
        <p:nvSpPr>
          <p:cNvPr id="17" name="Text 9"/>
          <p:cNvSpPr/>
          <p:nvPr/>
        </p:nvSpPr>
        <p:spPr>
          <a:xfrm>
            <a:off x="631908" y="3853755"/>
            <a:ext cx="2776270" cy="1266885"/>
          </a:xfrm>
          <a:prstGeom prst="rect">
            <a:avLst/>
          </a:prstGeom>
          <a:noFill/>
          <a:ln/>
        </p:spPr>
        <p:txBody>
          <a:bodyPr wrap="square" lIns="0" tIns="0" rIns="0" bIns="0" rtlCol="0" anchor="t">
            <a:normAutofit/>
          </a:bodyPr>
          <a:lstStyle/>
          <a:p>
            <a:pPr marL="0" indent="0" algn="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حساب الطاقة الاستيعابية للمكان التدريبي.</a:t>
            </a:r>
            <a:endParaRPr lang="ar-SA" sz="2400" dirty="0"/>
          </a:p>
        </p:txBody>
      </p:sp>
      <p:pic>
        <p:nvPicPr>
          <p:cNvPr id="18" name="Image 6" descr="preencoded.png"/>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11157861" y="5325269"/>
            <a:ext cx="321560" cy="321568"/>
          </a:xfrm>
          <a:prstGeom prst="rect">
            <a:avLst/>
          </a:prstGeom>
        </p:spPr>
      </p:pic>
      <p:sp>
        <p:nvSpPr>
          <p:cNvPr id="19" name="Text 10"/>
          <p:cNvSpPr/>
          <p:nvPr/>
        </p:nvSpPr>
        <p:spPr>
          <a:xfrm>
            <a:off x="631908" y="5318620"/>
            <a:ext cx="10231182" cy="422295"/>
          </a:xfrm>
          <a:prstGeom prst="rect">
            <a:avLst/>
          </a:prstGeom>
          <a:noFill/>
          <a:ln/>
        </p:spPr>
        <p:txBody>
          <a:bodyPr wrap="none" lIns="0" tIns="0" rIns="0" bIns="0" rtlCol="0" anchor="t"/>
          <a:lstStyle/>
          <a:p>
            <a:pPr marL="0" indent="0" algn="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تعبئة نموذج القياس بصورة صحيحة.</a:t>
            </a:r>
            <a:endParaRPr lang="ar-SA" sz="24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7391215" y="0"/>
            <a:ext cx="4800480" cy="6858000"/>
          </a:xfrm>
          <a:custGeom>
            <a:avLst/>
            <a:gdLst/>
            <a:ahLst/>
            <a:cxnLst/>
            <a:rect l="0" t="0" r="100000" b="100000"/>
            <a:pathLst>
              <a:path w="100000" h="100000">
                <a:moveTo>
                  <a:pt x="9570" y="0"/>
                </a:moveTo>
                <a:lnTo>
                  <a:pt x="100000" y="0"/>
                </a:lnTo>
                <a:lnTo>
                  <a:pt x="100000" y="100000"/>
                </a:lnTo>
                <a:lnTo>
                  <a:pt x="30760" y="100000"/>
                </a:lnTo>
                <a:lnTo>
                  <a:pt x="26370" y="95510"/>
                </a:lnTo>
                <a:lnTo>
                  <a:pt x="26370" y="95310"/>
                </a:lnTo>
                <a:lnTo>
                  <a:pt x="25490" y="94530"/>
                </a:lnTo>
                <a:lnTo>
                  <a:pt x="25490" y="94340"/>
                </a:lnTo>
                <a:lnTo>
                  <a:pt x="22660" y="91210"/>
                </a:lnTo>
                <a:lnTo>
                  <a:pt x="18360" y="85550"/>
                </a:lnTo>
                <a:lnTo>
                  <a:pt x="15140" y="80660"/>
                </a:lnTo>
                <a:lnTo>
                  <a:pt x="11910" y="75000"/>
                </a:lnTo>
                <a:lnTo>
                  <a:pt x="9280" y="69530"/>
                </a:lnTo>
                <a:lnTo>
                  <a:pt x="6840" y="63380"/>
                </a:lnTo>
                <a:lnTo>
                  <a:pt x="4790" y="56740"/>
                </a:lnTo>
                <a:lnTo>
                  <a:pt x="3320" y="50200"/>
                </a:lnTo>
                <a:lnTo>
                  <a:pt x="2440" y="44140"/>
                </a:lnTo>
                <a:lnTo>
                  <a:pt x="2050" y="39060"/>
                </a:lnTo>
                <a:lnTo>
                  <a:pt x="2050" y="30860"/>
                </a:lnTo>
                <a:lnTo>
                  <a:pt x="2540" y="25000"/>
                </a:lnTo>
                <a:lnTo>
                  <a:pt x="3320" y="19820"/>
                </a:lnTo>
                <a:lnTo>
                  <a:pt x="4880" y="12890"/>
                </a:lnTo>
                <a:lnTo>
                  <a:pt x="6930" y="6350"/>
                </a:lnTo>
                <a:close/>
              </a:path>
            </a:pathLst>
          </a:custGeom>
        </p:spPr>
      </p:pic>
      <p:pic>
        <p:nvPicPr>
          <p:cNvPr id="3" name="Image 1" descr="preencoded.png"/>
          <p:cNvPicPr>
            <a:picLocks noChangeAspect="1"/>
          </p:cNvPicPr>
          <p:nvPr/>
        </p:nvPicPr>
        <p:blipFill>
          <a:blip r:embed="rId4"/>
          <a:stretch>
            <a:fillRect/>
          </a:stretch>
        </p:blipFill>
        <p:spPr>
          <a:xfrm>
            <a:off x="8598479" y="814388"/>
            <a:ext cx="3486063" cy="5229225"/>
          </a:xfrm>
          <a:prstGeom prst="rect">
            <a:avLst/>
          </a:prstGeom>
        </p:spPr>
      </p:pic>
      <p:sp>
        <p:nvSpPr>
          <p:cNvPr id="4" name="Shape 0"/>
          <p:cNvSpPr/>
          <p:nvPr/>
        </p:nvSpPr>
        <p:spPr>
          <a:xfrm>
            <a:off x="6075409" y="685006"/>
            <a:ext cx="912492" cy="325834"/>
          </a:xfrm>
          <a:prstGeom prst="roundRect">
            <a:avLst>
              <a:gd name="adj" fmla="val 49999"/>
            </a:avLst>
          </a:prstGeom>
          <a:solidFill>
            <a:srgbClr val="D4E9F7"/>
          </a:solidFill>
          <a:ln/>
        </p:spPr>
      </p:sp>
      <p:sp>
        <p:nvSpPr>
          <p:cNvPr id="5" name="Text 1"/>
          <p:cNvSpPr/>
          <p:nvPr/>
        </p:nvSpPr>
        <p:spPr>
          <a:xfrm>
            <a:off x="5594408" y="749300"/>
            <a:ext cx="1264908" cy="197247"/>
          </a:xfrm>
          <a:prstGeom prst="rect">
            <a:avLst/>
          </a:prstGeom>
          <a:noFill/>
          <a:ln/>
        </p:spPr>
        <p:txBody>
          <a:bodyPr wrap="none" lIns="0" tIns="0" rIns="0" bIns="0" rtlCol="0" anchor="t"/>
          <a:lstStyle/>
          <a:p>
            <a:pPr marL="0" indent="0" algn="r" rtl="1">
              <a:lnSpc>
                <a:spcPct val="96000"/>
              </a:lnSpc>
              <a:buNone/>
            </a:pPr>
            <a:r>
              <a:rPr lang="ar-SA" altLang="en-US" sz="1350" dirty="0">
                <a:solidFill>
                  <a:srgbClr val="384653"/>
                </a:solidFill>
                <a:latin typeface="WinSoft Pro Medium" pitchFamily="34" charset="0"/>
                <a:ea typeface="WinSoft Pro Medium" pitchFamily="34" charset="-122"/>
                <a:cs typeface="WinSoft Pro Medium" pitchFamily="34" charset="-120"/>
              </a:rPr>
              <a:t>مهمة أدائية</a:t>
            </a:r>
            <a:endParaRPr lang="ar-SA" sz="1350" dirty="0"/>
          </a:p>
        </p:txBody>
      </p:sp>
      <p:sp>
        <p:nvSpPr>
          <p:cNvPr id="6" name="Text 2"/>
          <p:cNvSpPr/>
          <p:nvPr/>
        </p:nvSpPr>
        <p:spPr>
          <a:xfrm>
            <a:off x="631908" y="1092299"/>
            <a:ext cx="6355993" cy="705247"/>
          </a:xfrm>
          <a:prstGeom prst="rect">
            <a:avLst/>
          </a:prstGeom>
          <a:noFill/>
          <a:ln/>
        </p:spPr>
        <p:txBody>
          <a:bodyPr wrap="none" lIns="0" tIns="0" rIns="0" bIns="0" rtlCol="0" anchor="t"/>
          <a:lstStyle/>
          <a:p>
            <a:pPr marL="0" indent="0" algn="r" rtl="1">
              <a:lnSpc>
                <a:spcPct val="104000"/>
              </a:lnSpc>
              <a:buNone/>
            </a:pPr>
            <a:r>
              <a:rPr lang="ar-SA" altLang="en-US" sz="4400" dirty="0">
                <a:solidFill>
                  <a:srgbClr val="2E3C4E"/>
                </a:solidFill>
                <a:latin typeface="GE SS Two Light" pitchFamily="34" charset="0"/>
                <a:ea typeface="GE SS Two Light" pitchFamily="34" charset="-122"/>
                <a:cs typeface="GE SS Two Light" pitchFamily="34" charset="-120"/>
              </a:rPr>
              <a:t>المهمة الأدائية</a:t>
            </a:r>
            <a:endParaRPr lang="ar-SA" sz="4400" dirty="0"/>
          </a:p>
        </p:txBody>
      </p:sp>
      <p:sp>
        <p:nvSpPr>
          <p:cNvPr id="7" name="Text 3"/>
          <p:cNvSpPr/>
          <p:nvPr/>
        </p:nvSpPr>
        <p:spPr>
          <a:xfrm>
            <a:off x="251460" y="1874520"/>
            <a:ext cx="6743700" cy="668854"/>
          </a:xfrm>
          <a:prstGeom prst="rect">
            <a:avLst/>
          </a:prstGeom>
          <a:noFill/>
          <a:ln/>
        </p:spPr>
        <p:txBody>
          <a:bodyPr wrap="square" lIns="0" tIns="0" rIns="0" bIns="0" rtlCol="0" anchor="t">
            <a:noAutofit/>
          </a:bodyPr>
          <a:lstStyle/>
          <a:p>
            <a:pPr marL="0" indent="0" algn="r" rtl="1">
              <a:lnSpc>
                <a:spcPct val="130000"/>
              </a:lnSpc>
              <a:buNone/>
            </a:pPr>
            <a:r>
              <a:rPr lang="ar-SA" altLang="en-US" sz="2400" dirty="0">
                <a:solidFill>
                  <a:srgbClr val="384653"/>
                </a:solidFill>
                <a:latin typeface="WinSoft Pro Medium" pitchFamily="34" charset="0"/>
                <a:ea typeface="WinSoft Pro Medium" pitchFamily="34" charset="-122"/>
                <a:cs typeface="WinSoft Pro Medium" pitchFamily="34" charset="-120"/>
              </a:rPr>
              <a:t>المطلوب قياس الورشة التدريبية التي تعمل بها أو قاعة تدريب فعلية في المركز أو قياس ورشة تدريب افتراضية، ثم إعداد تقرير يتضمن:</a:t>
            </a:r>
            <a:endParaRPr lang="ar-SA" sz="2400" dirty="0"/>
          </a:p>
        </p:txBody>
      </p:sp>
      <p:pic>
        <p:nvPicPr>
          <p:cNvPr id="8"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585976" y="3007717"/>
            <a:ext cx="321560" cy="321568"/>
          </a:xfrm>
          <a:prstGeom prst="rect">
            <a:avLst/>
          </a:prstGeom>
        </p:spPr>
      </p:pic>
      <p:sp>
        <p:nvSpPr>
          <p:cNvPr id="9" name="Text 4"/>
          <p:cNvSpPr/>
          <p:nvPr/>
        </p:nvSpPr>
        <p:spPr>
          <a:xfrm>
            <a:off x="3937199" y="3001070"/>
            <a:ext cx="2354005" cy="352524"/>
          </a:xfrm>
          <a:prstGeom prst="rect">
            <a:avLst/>
          </a:prstGeom>
          <a:noFill/>
          <a:ln/>
        </p:spPr>
        <p:txBody>
          <a:bodyPr wrap="none" lIns="0" tIns="0" rIns="0" bIns="0" rtlCol="0" anchor="t"/>
          <a:lstStyle/>
          <a:p>
            <a:pPr marL="0" indent="0" algn="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الطول</a:t>
            </a:r>
            <a:endParaRPr lang="ar-SA" sz="2400" dirty="0"/>
          </a:p>
        </p:txBody>
      </p:sp>
      <p:pic>
        <p:nvPicPr>
          <p:cNvPr id="10"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3280685" y="3007717"/>
            <a:ext cx="321560" cy="321568"/>
          </a:xfrm>
          <a:prstGeom prst="rect">
            <a:avLst/>
          </a:prstGeom>
        </p:spPr>
      </p:pic>
      <p:sp>
        <p:nvSpPr>
          <p:cNvPr id="11" name="Text 5"/>
          <p:cNvSpPr/>
          <p:nvPr/>
        </p:nvSpPr>
        <p:spPr>
          <a:xfrm>
            <a:off x="631908" y="3001070"/>
            <a:ext cx="2354005" cy="352524"/>
          </a:xfrm>
          <a:prstGeom prst="rect">
            <a:avLst/>
          </a:prstGeom>
          <a:noFill/>
          <a:ln/>
        </p:spPr>
        <p:txBody>
          <a:bodyPr wrap="none" lIns="0" tIns="0" rIns="0" bIns="0" rtlCol="0" anchor="t"/>
          <a:lstStyle/>
          <a:p>
            <a:pPr marL="0" indent="0" algn="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العرض</a:t>
            </a:r>
            <a:endParaRPr lang="ar-SA" sz="2400" dirty="0"/>
          </a:p>
        </p:txBody>
      </p:sp>
      <p:pic>
        <p:nvPicPr>
          <p:cNvPr id="12"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585976" y="4064893"/>
            <a:ext cx="321560" cy="321568"/>
          </a:xfrm>
          <a:prstGeom prst="rect">
            <a:avLst/>
          </a:prstGeom>
        </p:spPr>
      </p:pic>
      <p:sp>
        <p:nvSpPr>
          <p:cNvPr id="13" name="Text 6"/>
          <p:cNvSpPr/>
          <p:nvPr/>
        </p:nvSpPr>
        <p:spPr>
          <a:xfrm>
            <a:off x="3937199" y="4058245"/>
            <a:ext cx="2354005" cy="352524"/>
          </a:xfrm>
          <a:prstGeom prst="rect">
            <a:avLst/>
          </a:prstGeom>
          <a:noFill/>
          <a:ln/>
        </p:spPr>
        <p:txBody>
          <a:bodyPr wrap="none" lIns="0" tIns="0" rIns="0" bIns="0" rtlCol="0" anchor="t"/>
          <a:lstStyle/>
          <a:p>
            <a:pPr marL="0" indent="0" algn="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المساحة الكلية</a:t>
            </a:r>
            <a:endParaRPr lang="ar-SA" sz="2400" dirty="0"/>
          </a:p>
        </p:txBody>
      </p:sp>
      <p:pic>
        <p:nvPicPr>
          <p:cNvPr id="14" name="Image 5"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3280685" y="4064893"/>
            <a:ext cx="321560" cy="321568"/>
          </a:xfrm>
          <a:prstGeom prst="rect">
            <a:avLst/>
          </a:prstGeom>
        </p:spPr>
      </p:pic>
      <p:sp>
        <p:nvSpPr>
          <p:cNvPr id="15" name="Text 7"/>
          <p:cNvSpPr/>
          <p:nvPr/>
        </p:nvSpPr>
        <p:spPr>
          <a:xfrm>
            <a:off x="631908" y="4058245"/>
            <a:ext cx="2354005" cy="352524"/>
          </a:xfrm>
          <a:prstGeom prst="rect">
            <a:avLst/>
          </a:prstGeom>
          <a:noFill/>
          <a:ln/>
        </p:spPr>
        <p:txBody>
          <a:bodyPr wrap="none" lIns="0" tIns="0" rIns="0" bIns="0" rtlCol="0" anchor="t"/>
          <a:lstStyle/>
          <a:p>
            <a:pPr marL="0" indent="0" algn="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المساحة الصافية</a:t>
            </a:r>
            <a:endParaRPr lang="ar-SA" sz="2400" dirty="0"/>
          </a:p>
        </p:txBody>
      </p:sp>
      <p:pic>
        <p:nvPicPr>
          <p:cNvPr id="16" name="Image 6" descr="preencoded.png"/>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6585976" y="5122069"/>
            <a:ext cx="321560" cy="321568"/>
          </a:xfrm>
          <a:prstGeom prst="rect">
            <a:avLst/>
          </a:prstGeom>
        </p:spPr>
      </p:pic>
      <p:sp>
        <p:nvSpPr>
          <p:cNvPr id="17" name="Text 8"/>
          <p:cNvSpPr/>
          <p:nvPr/>
        </p:nvSpPr>
        <p:spPr>
          <a:xfrm>
            <a:off x="3937199" y="5115421"/>
            <a:ext cx="2354005" cy="1057573"/>
          </a:xfrm>
          <a:prstGeom prst="rect">
            <a:avLst/>
          </a:prstGeom>
          <a:noFill/>
          <a:ln/>
        </p:spPr>
        <p:txBody>
          <a:bodyPr wrap="square" lIns="0" tIns="0" rIns="0" bIns="0" rtlCol="0" anchor="t">
            <a:normAutofit lnSpcReduction="10000"/>
          </a:bodyPr>
          <a:lstStyle/>
          <a:p>
            <a:pPr marL="0" indent="0" algn="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عدد المتدربين المسموح باستيعابهم</a:t>
            </a:r>
            <a:endParaRPr lang="ar-SA" sz="2400" dirty="0"/>
          </a:p>
        </p:txBody>
      </p:sp>
      <p:pic>
        <p:nvPicPr>
          <p:cNvPr id="18" name="Image 7" descr="preencoded.png"/>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3280685" y="5122069"/>
            <a:ext cx="321560" cy="321568"/>
          </a:xfrm>
          <a:prstGeom prst="rect">
            <a:avLst/>
          </a:prstGeom>
        </p:spPr>
      </p:pic>
      <p:sp>
        <p:nvSpPr>
          <p:cNvPr id="19" name="Text 9"/>
          <p:cNvSpPr/>
          <p:nvPr/>
        </p:nvSpPr>
        <p:spPr>
          <a:xfrm>
            <a:off x="631908" y="5115421"/>
            <a:ext cx="2354005" cy="1057573"/>
          </a:xfrm>
          <a:prstGeom prst="rect">
            <a:avLst/>
          </a:prstGeom>
          <a:noFill/>
          <a:ln/>
        </p:spPr>
        <p:txBody>
          <a:bodyPr wrap="square" lIns="0" tIns="0" rIns="0" bIns="0" rtlCol="0" anchor="t">
            <a:noAutofit/>
          </a:bodyPr>
          <a:lstStyle/>
          <a:p>
            <a:pPr marL="0" indent="0" algn="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ملاحظات حول ملاءمة المكان للتدريب</a:t>
            </a:r>
            <a:endParaRPr lang="ar-SA" sz="24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7391215" y="0"/>
            <a:ext cx="4800480" cy="6858000"/>
          </a:xfrm>
          <a:custGeom>
            <a:avLst/>
            <a:gdLst/>
            <a:ahLst/>
            <a:cxnLst/>
            <a:rect l="0" t="0" r="100000" b="100000"/>
            <a:pathLst>
              <a:path w="100000" h="100000">
                <a:moveTo>
                  <a:pt x="9570" y="0"/>
                </a:moveTo>
                <a:lnTo>
                  <a:pt x="100000" y="0"/>
                </a:lnTo>
                <a:lnTo>
                  <a:pt x="100000" y="100000"/>
                </a:lnTo>
                <a:lnTo>
                  <a:pt x="30760" y="100000"/>
                </a:lnTo>
                <a:lnTo>
                  <a:pt x="26370" y="95510"/>
                </a:lnTo>
                <a:lnTo>
                  <a:pt x="26370" y="95310"/>
                </a:lnTo>
                <a:lnTo>
                  <a:pt x="25490" y="94530"/>
                </a:lnTo>
                <a:lnTo>
                  <a:pt x="25490" y="94340"/>
                </a:lnTo>
                <a:lnTo>
                  <a:pt x="22660" y="91210"/>
                </a:lnTo>
                <a:lnTo>
                  <a:pt x="18360" y="85550"/>
                </a:lnTo>
                <a:lnTo>
                  <a:pt x="15140" y="80660"/>
                </a:lnTo>
                <a:lnTo>
                  <a:pt x="11910" y="75000"/>
                </a:lnTo>
                <a:lnTo>
                  <a:pt x="9280" y="69530"/>
                </a:lnTo>
                <a:lnTo>
                  <a:pt x="6840" y="63380"/>
                </a:lnTo>
                <a:lnTo>
                  <a:pt x="4790" y="56740"/>
                </a:lnTo>
                <a:lnTo>
                  <a:pt x="3320" y="50200"/>
                </a:lnTo>
                <a:lnTo>
                  <a:pt x="2440" y="44140"/>
                </a:lnTo>
                <a:lnTo>
                  <a:pt x="2050" y="39060"/>
                </a:lnTo>
                <a:lnTo>
                  <a:pt x="2050" y="30860"/>
                </a:lnTo>
                <a:lnTo>
                  <a:pt x="2540" y="25000"/>
                </a:lnTo>
                <a:lnTo>
                  <a:pt x="3320" y="19820"/>
                </a:lnTo>
                <a:lnTo>
                  <a:pt x="4880" y="12890"/>
                </a:lnTo>
                <a:lnTo>
                  <a:pt x="6930" y="6350"/>
                </a:lnTo>
                <a:close/>
              </a:path>
            </a:pathLst>
          </a:custGeom>
        </p:spPr>
      </p:pic>
      <p:pic>
        <p:nvPicPr>
          <p:cNvPr id="3" name="Image 1" descr="preencoded.png"/>
          <p:cNvPicPr>
            <a:picLocks noChangeAspect="1"/>
          </p:cNvPicPr>
          <p:nvPr/>
        </p:nvPicPr>
        <p:blipFill>
          <a:blip r:embed="rId4"/>
          <a:stretch>
            <a:fillRect/>
          </a:stretch>
        </p:blipFill>
        <p:spPr>
          <a:xfrm>
            <a:off x="8601852" y="821234"/>
            <a:ext cx="3476935" cy="5215533"/>
          </a:xfrm>
          <a:prstGeom prst="rect">
            <a:avLst/>
          </a:prstGeom>
        </p:spPr>
      </p:pic>
      <p:sp>
        <p:nvSpPr>
          <p:cNvPr id="4" name="Text 0"/>
          <p:cNvSpPr/>
          <p:nvPr/>
        </p:nvSpPr>
        <p:spPr>
          <a:xfrm>
            <a:off x="631908" y="1036439"/>
            <a:ext cx="6355993" cy="742355"/>
          </a:xfrm>
          <a:prstGeom prst="rect">
            <a:avLst/>
          </a:prstGeom>
          <a:noFill/>
          <a:ln/>
        </p:spPr>
        <p:txBody>
          <a:bodyPr wrap="none" lIns="0" tIns="0" rIns="0" bIns="0" rtlCol="0" anchor="t"/>
          <a:lstStyle/>
          <a:p>
            <a:pPr algn="r" rtl="1">
              <a:lnSpc>
                <a:spcPct val="104000"/>
              </a:lnSpc>
            </a:pPr>
            <a:r>
              <a:rPr lang="ar-SA" altLang="en-US" sz="4650" dirty="0">
                <a:solidFill>
                  <a:srgbClr val="2E3C4E"/>
                </a:solidFill>
                <a:latin typeface="GE SS Two Light" pitchFamily="34" charset="0"/>
                <a:ea typeface="GE SS Two Light" pitchFamily="34" charset="-122"/>
                <a:cs typeface="GE SS Two Light" pitchFamily="34" charset="-120"/>
              </a:rPr>
              <a:t>النشاط</a:t>
            </a:r>
            <a:r>
              <a:rPr lang="ar-JO" altLang="en-US" sz="4650" dirty="0">
                <a:solidFill>
                  <a:srgbClr val="2E3C4E"/>
                </a:solidFill>
                <a:latin typeface="GE SS Two Light" pitchFamily="34" charset="0"/>
                <a:ea typeface="GE SS Two Light" pitchFamily="34" charset="-122"/>
                <a:cs typeface="GE SS Two Light" pitchFamily="34" charset="-120"/>
              </a:rPr>
              <a:t> </a:t>
            </a:r>
            <a:r>
              <a:rPr lang="en-US" altLang="en-US" sz="4650" dirty="0">
                <a:solidFill>
                  <a:srgbClr val="2E3C4E"/>
                </a:solidFill>
                <a:latin typeface="Myriad Headline" panose="020B0500000000000000" pitchFamily="34" charset="0"/>
                <a:ea typeface="GE SS Two Light" pitchFamily="34" charset="-122"/>
                <a:cs typeface="GE SS Two Light" pitchFamily="34" charset="-120"/>
              </a:rPr>
              <a:t>1.2</a:t>
            </a:r>
            <a:endParaRPr lang="ar-SA" sz="4650" dirty="0"/>
          </a:p>
        </p:txBody>
      </p:sp>
      <p:sp>
        <p:nvSpPr>
          <p:cNvPr id="5" name="Text 1"/>
          <p:cNvSpPr/>
          <p:nvPr/>
        </p:nvSpPr>
        <p:spPr>
          <a:xfrm>
            <a:off x="106018" y="1868984"/>
            <a:ext cx="6881884" cy="1187847"/>
          </a:xfrm>
          <a:prstGeom prst="rect">
            <a:avLst/>
          </a:prstGeom>
          <a:noFill/>
          <a:ln/>
        </p:spPr>
        <p:txBody>
          <a:bodyPr wrap="square" lIns="0" tIns="0" rIns="0" bIns="0" rtlCol="0" anchor="t">
            <a:normAutofit/>
          </a:bodyPr>
          <a:lstStyle/>
          <a:p>
            <a:pPr marL="0" indent="0" algn="r" rtl="1">
              <a:lnSpc>
                <a:spcPct val="104000"/>
              </a:lnSpc>
              <a:buNone/>
            </a:pPr>
            <a:r>
              <a:rPr lang="ar-SA" altLang="en-US" sz="3700" dirty="0">
                <a:solidFill>
                  <a:srgbClr val="2E3C4E"/>
                </a:solidFill>
                <a:latin typeface="GE SS Two Light" pitchFamily="34" charset="0"/>
                <a:ea typeface="GE SS Two Light" pitchFamily="34" charset="-122"/>
                <a:cs typeface="GE SS Two Light" pitchFamily="34" charset="-120"/>
              </a:rPr>
              <a:t>استعمال المعيار الدولي </a:t>
            </a:r>
            <a:r>
              <a:rPr lang="ar-SA" altLang="en-US" sz="3700" dirty="0">
                <a:solidFill>
                  <a:srgbClr val="2E3C4E"/>
                </a:solidFill>
                <a:latin typeface="Myriad Headline" panose="020B0500000000000000" pitchFamily="34" charset="0"/>
                <a:ea typeface="GE SS Two Light" pitchFamily="34" charset="-122"/>
                <a:cs typeface="GE SS Two Light" pitchFamily="34" charset="-120"/>
              </a:rPr>
              <a:t>EN</a:t>
            </a:r>
            <a:endParaRPr lang="en-US" altLang="en-US" sz="3700" dirty="0">
              <a:solidFill>
                <a:srgbClr val="2E3C4E"/>
              </a:solidFill>
              <a:latin typeface="Myriad Headline" panose="020B0500000000000000" pitchFamily="34" charset="0"/>
              <a:ea typeface="GE SS Two Light" pitchFamily="34" charset="-122"/>
              <a:cs typeface="GE SS Two Light" pitchFamily="34" charset="-120"/>
            </a:endParaRPr>
          </a:p>
          <a:p>
            <a:pPr marL="0" indent="0" algn="r" rtl="1">
              <a:lnSpc>
                <a:spcPct val="104000"/>
              </a:lnSpc>
              <a:buNone/>
            </a:pPr>
            <a:r>
              <a:rPr lang="ar-SA" altLang="en-US" sz="3700" dirty="0">
                <a:solidFill>
                  <a:srgbClr val="2E3C4E"/>
                </a:solidFill>
                <a:latin typeface="GE SS Two Light" pitchFamily="34" charset="0"/>
                <a:ea typeface="GE SS Two Light" pitchFamily="34" charset="-122"/>
                <a:cs typeface="GE SS Two Light" pitchFamily="34" charset="-120"/>
              </a:rPr>
              <a:t> </a:t>
            </a:r>
            <a:r>
              <a:rPr lang="ar-SA" altLang="en-US" sz="3700" dirty="0">
                <a:solidFill>
                  <a:srgbClr val="2E3C4E"/>
                </a:solidFill>
                <a:latin typeface="Myriad Headline" panose="020B0500000000000000" pitchFamily="34" charset="0"/>
                <a:ea typeface="GE SS Two Light" pitchFamily="34" charset="-122"/>
                <a:cs typeface="GE SS Two Light" pitchFamily="34" charset="-120"/>
              </a:rPr>
              <a:t>ISO</a:t>
            </a:r>
            <a:r>
              <a:rPr lang="en-US" altLang="en-US" sz="3700" dirty="0">
                <a:solidFill>
                  <a:srgbClr val="2E3C4E"/>
                </a:solidFill>
                <a:latin typeface="Myriad Headline" panose="020B0500000000000000" pitchFamily="34" charset="0"/>
                <a:ea typeface="GE SS Two Light" pitchFamily="34" charset="-122"/>
                <a:cs typeface="GE SS Two Light" pitchFamily="34" charset="-120"/>
              </a:rPr>
              <a:t>13857</a:t>
            </a:r>
            <a:endParaRPr lang="ar-SA" sz="3700" dirty="0"/>
          </a:p>
        </p:txBody>
      </p:sp>
      <p:sp>
        <p:nvSpPr>
          <p:cNvPr id="6" name="Shape 2"/>
          <p:cNvSpPr/>
          <p:nvPr/>
        </p:nvSpPr>
        <p:spPr>
          <a:xfrm>
            <a:off x="6480112" y="3395365"/>
            <a:ext cx="507789" cy="507802"/>
          </a:xfrm>
          <a:prstGeom prst="ellipse">
            <a:avLst/>
          </a:prstGeom>
          <a:solidFill>
            <a:srgbClr val="00AEEF"/>
          </a:solidFill>
          <a:ln w="12700">
            <a:solidFill>
              <a:srgbClr val="0094D5"/>
            </a:solidFill>
            <a:prstDash val="solid"/>
          </a:ln>
        </p:spPr>
      </p:sp>
      <p:pic>
        <p:nvPicPr>
          <p:cNvPr id="7"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555864" y="3471118"/>
            <a:ext cx="356286" cy="356295"/>
          </a:xfrm>
          <a:prstGeom prst="rect">
            <a:avLst/>
          </a:prstGeom>
        </p:spPr>
      </p:pic>
      <p:sp>
        <p:nvSpPr>
          <p:cNvPr id="8" name="Text 3"/>
          <p:cNvSpPr/>
          <p:nvPr/>
        </p:nvSpPr>
        <p:spPr>
          <a:xfrm>
            <a:off x="3950990" y="3472855"/>
            <a:ext cx="2303504"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المدة: ساعتان</a:t>
            </a:r>
            <a:endParaRPr lang="ar-SA" sz="2300" dirty="0"/>
          </a:p>
        </p:txBody>
      </p:sp>
      <p:sp>
        <p:nvSpPr>
          <p:cNvPr id="9" name="Shape 4"/>
          <p:cNvSpPr/>
          <p:nvPr/>
        </p:nvSpPr>
        <p:spPr>
          <a:xfrm>
            <a:off x="3161130" y="3395365"/>
            <a:ext cx="507789" cy="507802"/>
          </a:xfrm>
          <a:prstGeom prst="ellipse">
            <a:avLst/>
          </a:prstGeom>
          <a:solidFill>
            <a:srgbClr val="00AEEF"/>
          </a:solidFill>
          <a:ln w="12700">
            <a:solidFill>
              <a:srgbClr val="0094D5"/>
            </a:solidFill>
            <a:prstDash val="solid"/>
          </a:ln>
        </p:spPr>
      </p:sp>
      <p:pic>
        <p:nvPicPr>
          <p:cNvPr id="10"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3236881" y="3471118"/>
            <a:ext cx="356286" cy="356295"/>
          </a:xfrm>
          <a:prstGeom prst="rect">
            <a:avLst/>
          </a:prstGeom>
        </p:spPr>
      </p:pic>
      <p:sp>
        <p:nvSpPr>
          <p:cNvPr id="11" name="Text 5"/>
          <p:cNvSpPr/>
          <p:nvPr/>
        </p:nvSpPr>
        <p:spPr>
          <a:xfrm>
            <a:off x="631908" y="3472855"/>
            <a:ext cx="2303603"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عرض توضيحي</a:t>
            </a:r>
            <a:endParaRPr lang="ar-SA" sz="2300" dirty="0"/>
          </a:p>
        </p:txBody>
      </p:sp>
      <p:sp>
        <p:nvSpPr>
          <p:cNvPr id="12" name="Shape 6"/>
          <p:cNvSpPr/>
          <p:nvPr/>
        </p:nvSpPr>
        <p:spPr>
          <a:xfrm>
            <a:off x="6480112" y="4354513"/>
            <a:ext cx="507789" cy="507802"/>
          </a:xfrm>
          <a:prstGeom prst="ellipse">
            <a:avLst/>
          </a:prstGeom>
          <a:solidFill>
            <a:srgbClr val="00AEEF"/>
          </a:solidFill>
          <a:ln w="12700">
            <a:solidFill>
              <a:srgbClr val="0094D5"/>
            </a:solidFill>
            <a:prstDash val="solid"/>
          </a:ln>
        </p:spPr>
      </p:sp>
      <p:pic>
        <p:nvPicPr>
          <p:cNvPr id="13"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555864" y="4430266"/>
            <a:ext cx="356286" cy="356295"/>
          </a:xfrm>
          <a:prstGeom prst="rect">
            <a:avLst/>
          </a:prstGeom>
        </p:spPr>
      </p:pic>
      <p:sp>
        <p:nvSpPr>
          <p:cNvPr id="14" name="Text 7"/>
          <p:cNvSpPr/>
          <p:nvPr/>
        </p:nvSpPr>
        <p:spPr>
          <a:xfrm>
            <a:off x="3950990" y="4432002"/>
            <a:ext cx="2303504"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عمل مجموعات</a:t>
            </a:r>
            <a:endParaRPr lang="ar-SA" sz="2300" dirty="0"/>
          </a:p>
        </p:txBody>
      </p:sp>
      <p:sp>
        <p:nvSpPr>
          <p:cNvPr id="15" name="Shape 8"/>
          <p:cNvSpPr/>
          <p:nvPr/>
        </p:nvSpPr>
        <p:spPr>
          <a:xfrm>
            <a:off x="3161130" y="4354513"/>
            <a:ext cx="507789" cy="507802"/>
          </a:xfrm>
          <a:prstGeom prst="ellipse">
            <a:avLst/>
          </a:prstGeom>
          <a:solidFill>
            <a:srgbClr val="00AEEF"/>
          </a:solidFill>
          <a:ln w="12700">
            <a:solidFill>
              <a:srgbClr val="0094D5"/>
            </a:solidFill>
            <a:prstDash val="solid"/>
          </a:ln>
        </p:spPr>
      </p:sp>
      <p:pic>
        <p:nvPicPr>
          <p:cNvPr id="16" name="Image 5"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3236881" y="4430266"/>
            <a:ext cx="356286" cy="356295"/>
          </a:xfrm>
          <a:prstGeom prst="rect">
            <a:avLst/>
          </a:prstGeom>
        </p:spPr>
      </p:pic>
      <p:sp>
        <p:nvSpPr>
          <p:cNvPr id="17" name="Text 9"/>
          <p:cNvSpPr/>
          <p:nvPr/>
        </p:nvSpPr>
        <p:spPr>
          <a:xfrm>
            <a:off x="631908" y="4432002"/>
            <a:ext cx="2303603"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مناقشة موجهة</a:t>
            </a:r>
            <a:endParaRPr lang="ar-SA" sz="2300" dirty="0"/>
          </a:p>
        </p:txBody>
      </p:sp>
      <p:sp>
        <p:nvSpPr>
          <p:cNvPr id="18" name="Shape 10"/>
          <p:cNvSpPr/>
          <p:nvPr/>
        </p:nvSpPr>
        <p:spPr>
          <a:xfrm>
            <a:off x="6480112" y="5313660"/>
            <a:ext cx="507789" cy="507802"/>
          </a:xfrm>
          <a:prstGeom prst="ellipse">
            <a:avLst/>
          </a:prstGeom>
          <a:solidFill>
            <a:srgbClr val="00AEEF"/>
          </a:solidFill>
          <a:ln w="12700">
            <a:solidFill>
              <a:srgbClr val="0094D5"/>
            </a:solidFill>
            <a:prstDash val="solid"/>
          </a:ln>
        </p:spPr>
      </p:sp>
      <p:pic>
        <p:nvPicPr>
          <p:cNvPr id="19" name="Image 6" descr="preencoded.png"/>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6555864" y="5389414"/>
            <a:ext cx="356286" cy="356295"/>
          </a:xfrm>
          <a:prstGeom prst="rect">
            <a:avLst/>
          </a:prstGeom>
        </p:spPr>
      </p:pic>
      <p:sp>
        <p:nvSpPr>
          <p:cNvPr id="20" name="Text 11"/>
          <p:cNvSpPr/>
          <p:nvPr/>
        </p:nvSpPr>
        <p:spPr>
          <a:xfrm>
            <a:off x="3950990" y="5391150"/>
            <a:ext cx="2303504"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دراسة حالة</a:t>
            </a:r>
            <a:endParaRPr lang="ar-SA" sz="2300" dirty="0"/>
          </a:p>
        </p:txBody>
      </p:sp>
      <p:sp>
        <p:nvSpPr>
          <p:cNvPr id="21" name="Shape 12"/>
          <p:cNvSpPr/>
          <p:nvPr/>
        </p:nvSpPr>
        <p:spPr>
          <a:xfrm>
            <a:off x="3161130" y="5313660"/>
            <a:ext cx="507789" cy="507802"/>
          </a:xfrm>
          <a:prstGeom prst="ellipse">
            <a:avLst/>
          </a:prstGeom>
          <a:solidFill>
            <a:srgbClr val="00AEEF"/>
          </a:solidFill>
          <a:ln w="12700">
            <a:solidFill>
              <a:srgbClr val="0094D5"/>
            </a:solidFill>
            <a:prstDash val="solid"/>
          </a:ln>
        </p:spPr>
      </p:sp>
      <p:pic>
        <p:nvPicPr>
          <p:cNvPr id="22" name="Image 7" descr="preencoded.png"/>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3236881" y="5389414"/>
            <a:ext cx="356286" cy="356295"/>
          </a:xfrm>
          <a:prstGeom prst="rect">
            <a:avLst/>
          </a:prstGeom>
        </p:spPr>
      </p:pic>
      <p:sp>
        <p:nvSpPr>
          <p:cNvPr id="23" name="Text 13"/>
          <p:cNvSpPr/>
          <p:nvPr/>
        </p:nvSpPr>
        <p:spPr>
          <a:xfrm>
            <a:off x="631908" y="5391150"/>
            <a:ext cx="2303603"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تطبيق عملي</a:t>
            </a:r>
            <a:endParaRPr lang="ar-SA" sz="23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p:nvPr/>
        </p:nvSpPr>
        <p:spPr>
          <a:xfrm>
            <a:off x="631908" y="916781"/>
            <a:ext cx="10927878" cy="705247"/>
          </a:xfrm>
          <a:prstGeom prst="rect">
            <a:avLst/>
          </a:prstGeom>
          <a:noFill/>
          <a:ln/>
        </p:spPr>
        <p:txBody>
          <a:bodyPr wrap="none" lIns="0" tIns="0" rIns="0" bIns="0" rtlCol="0" anchor="t"/>
          <a:lstStyle/>
          <a:p>
            <a:pPr algn="r" rtl="1">
              <a:lnSpc>
                <a:spcPct val="104000"/>
              </a:lnSpc>
            </a:pPr>
            <a:r>
              <a:rPr lang="ar-SA" altLang="en-US" sz="4400" dirty="0">
                <a:solidFill>
                  <a:srgbClr val="2E3C4E"/>
                </a:solidFill>
                <a:latin typeface="GE SS Two Light" pitchFamily="34" charset="0"/>
                <a:ea typeface="GE SS Two Light" pitchFamily="34" charset="-122"/>
                <a:cs typeface="GE SS Two Light" pitchFamily="34" charset="-120"/>
              </a:rPr>
              <a:t>نتاجات النشاط </a:t>
            </a:r>
            <a:r>
              <a:rPr lang="en-US" altLang="en-US" sz="4400" dirty="0">
                <a:solidFill>
                  <a:srgbClr val="2E3C4E"/>
                </a:solidFill>
                <a:latin typeface="Myriad Headline" panose="020B0500000000000000" pitchFamily="34" charset="0"/>
                <a:ea typeface="GE SS Two Light" pitchFamily="34" charset="-122"/>
                <a:cs typeface="GE SS Two Light" pitchFamily="34" charset="-120"/>
              </a:rPr>
              <a:t>1.2</a:t>
            </a:r>
            <a:endParaRPr lang="ar-SA" sz="4400" dirty="0"/>
          </a:p>
        </p:txBody>
      </p:sp>
      <p:sp>
        <p:nvSpPr>
          <p:cNvPr id="3" name="Shape 1"/>
          <p:cNvSpPr/>
          <p:nvPr/>
        </p:nvSpPr>
        <p:spPr>
          <a:xfrm>
            <a:off x="11077397" y="2029321"/>
            <a:ext cx="482389" cy="482402"/>
          </a:xfrm>
          <a:prstGeom prst="ellipse">
            <a:avLst/>
          </a:prstGeom>
          <a:solidFill>
            <a:srgbClr val="00AEEF"/>
          </a:solidFill>
          <a:ln w="12700">
            <a:solidFill>
              <a:srgbClr val="0094D5"/>
            </a:solidFill>
            <a:prstDash val="solid"/>
          </a:ln>
        </p:spPr>
      </p:sp>
      <p:pic>
        <p:nvPicPr>
          <p:cNvPr id="4"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149329" y="2101205"/>
            <a:ext cx="338526" cy="338534"/>
          </a:xfrm>
          <a:prstGeom prst="rect">
            <a:avLst/>
          </a:prstGeom>
        </p:spPr>
      </p:pic>
      <p:sp>
        <p:nvSpPr>
          <p:cNvPr id="5" name="Text 2"/>
          <p:cNvSpPr/>
          <p:nvPr/>
        </p:nvSpPr>
        <p:spPr>
          <a:xfrm>
            <a:off x="8086920" y="2102941"/>
            <a:ext cx="2786886" cy="1057573"/>
          </a:xfrm>
          <a:prstGeom prst="rect">
            <a:avLst/>
          </a:prstGeom>
          <a:noFill/>
          <a:ln/>
        </p:spPr>
        <p:txBody>
          <a:bodyPr wrap="square" lIns="0" tIns="0" rIns="0" bIns="0" rtlCol="0" anchor="t">
            <a:normAutofit lnSpcReduction="10000"/>
          </a:bodyPr>
          <a:lstStyle/>
          <a:p>
            <a:pPr marL="0" indent="0" algn="justLow"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شرح مفهوم مسافات الأمان وأهميتها في الورش التدريبية.</a:t>
            </a:r>
            <a:endParaRPr lang="ar-SA" sz="2400" dirty="0"/>
          </a:p>
        </p:txBody>
      </p:sp>
      <p:sp>
        <p:nvSpPr>
          <p:cNvPr id="6" name="Shape 3"/>
          <p:cNvSpPr/>
          <p:nvPr/>
        </p:nvSpPr>
        <p:spPr>
          <a:xfrm>
            <a:off x="7349941" y="2029321"/>
            <a:ext cx="482389" cy="482402"/>
          </a:xfrm>
          <a:prstGeom prst="ellipse">
            <a:avLst/>
          </a:prstGeom>
          <a:solidFill>
            <a:srgbClr val="00AEEF"/>
          </a:solidFill>
          <a:ln w="12700">
            <a:solidFill>
              <a:srgbClr val="0094D5"/>
            </a:solidFill>
            <a:prstDash val="solid"/>
          </a:ln>
        </p:spPr>
      </p:sp>
      <p:pic>
        <p:nvPicPr>
          <p:cNvPr id="7"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421873" y="2101205"/>
            <a:ext cx="338526" cy="338534"/>
          </a:xfrm>
          <a:prstGeom prst="rect">
            <a:avLst/>
          </a:prstGeom>
        </p:spPr>
      </p:pic>
      <p:sp>
        <p:nvSpPr>
          <p:cNvPr id="8" name="Text 4"/>
          <p:cNvSpPr/>
          <p:nvPr/>
        </p:nvSpPr>
        <p:spPr>
          <a:xfrm>
            <a:off x="4359464" y="2102941"/>
            <a:ext cx="2786886" cy="1410097"/>
          </a:xfrm>
          <a:prstGeom prst="rect">
            <a:avLst/>
          </a:prstGeom>
          <a:noFill/>
          <a:ln/>
        </p:spPr>
        <p:txBody>
          <a:bodyPr wrap="square" lIns="0" tIns="0" rIns="0" bIns="0" rtlCol="0" anchor="t">
            <a:normAutofit fontScale="92500" lnSpcReduction="10000"/>
          </a:bodyPr>
          <a:lstStyle/>
          <a:p>
            <a:pPr algn="justLow" rtl="1">
              <a:lnSpc>
                <a:spcPct val="104000"/>
              </a:lnSpc>
            </a:pPr>
            <a:r>
              <a:rPr lang="ar-SA" altLang="en-US" sz="2400" dirty="0">
                <a:solidFill>
                  <a:srgbClr val="384653"/>
                </a:solidFill>
                <a:latin typeface="GE SS Two Light" pitchFamily="34" charset="0"/>
                <a:ea typeface="GE SS Two Light" pitchFamily="34" charset="-122"/>
                <a:cs typeface="GE SS Two Light" pitchFamily="34" charset="-120"/>
              </a:rPr>
              <a:t>تفسير الغرض من المعيار </a:t>
            </a:r>
            <a:r>
              <a:rPr lang="ar-SA" altLang="en-US" sz="2400" dirty="0">
                <a:solidFill>
                  <a:srgbClr val="384653"/>
                </a:solidFill>
                <a:latin typeface="Myriad Headline" panose="020B0500000000000000" pitchFamily="34" charset="0"/>
                <a:ea typeface="GE SS Two Light" pitchFamily="34" charset="-122"/>
                <a:cs typeface="GE SS Two Light" pitchFamily="34" charset="-120"/>
              </a:rPr>
              <a:t>EN</a:t>
            </a:r>
            <a:r>
              <a:rPr lang="ar-SA" altLang="en-US" sz="2400" dirty="0">
                <a:solidFill>
                  <a:srgbClr val="384653"/>
                </a:solidFill>
                <a:latin typeface="GE SS Two Light" pitchFamily="34" charset="0"/>
                <a:ea typeface="GE SS Two Light" pitchFamily="34" charset="-122"/>
                <a:cs typeface="GE SS Two Light" pitchFamily="34" charset="-120"/>
              </a:rPr>
              <a:t> </a:t>
            </a:r>
            <a:r>
              <a:rPr lang="ar-SA" altLang="en-US" sz="2400" dirty="0">
                <a:solidFill>
                  <a:srgbClr val="384653"/>
                </a:solidFill>
                <a:latin typeface="Myriad Headline" panose="020B0500000000000000" pitchFamily="34" charset="0"/>
                <a:ea typeface="GE SS Two Light" pitchFamily="34" charset="-122"/>
                <a:cs typeface="GE SS Two Light" pitchFamily="34" charset="-120"/>
              </a:rPr>
              <a:t>ISO</a:t>
            </a:r>
            <a:r>
              <a:rPr lang="ar-SA" altLang="en-US" sz="2400" dirty="0">
                <a:solidFill>
                  <a:srgbClr val="384653"/>
                </a:solidFill>
                <a:latin typeface="GE SS Two Light" pitchFamily="34" charset="0"/>
                <a:ea typeface="GE SS Two Light" pitchFamily="34" charset="-122"/>
                <a:cs typeface="GE SS Two Light" pitchFamily="34" charset="-120"/>
              </a:rPr>
              <a:t> </a:t>
            </a:r>
            <a:r>
              <a:rPr lang="en-US" altLang="en-US" sz="2800" dirty="0">
                <a:solidFill>
                  <a:srgbClr val="2E3C4E"/>
                </a:solidFill>
                <a:latin typeface="Myriad Headline" panose="020B0500000000000000" pitchFamily="34" charset="0"/>
                <a:ea typeface="GE SS Two Light" pitchFamily="34" charset="-122"/>
                <a:cs typeface="GE SS Two Light" pitchFamily="34" charset="-120"/>
              </a:rPr>
              <a:t>13857</a:t>
            </a:r>
            <a:endParaRPr lang="ar-SA" sz="2800" dirty="0"/>
          </a:p>
          <a:p>
            <a:pPr marL="0" indent="0" algn="justLow"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 وعلاقته بالسلامة المهنية.</a:t>
            </a:r>
            <a:endParaRPr lang="ar-SA" sz="2400" dirty="0"/>
          </a:p>
        </p:txBody>
      </p:sp>
      <p:sp>
        <p:nvSpPr>
          <p:cNvPr id="9" name="Shape 5"/>
          <p:cNvSpPr/>
          <p:nvPr/>
        </p:nvSpPr>
        <p:spPr>
          <a:xfrm>
            <a:off x="3622485" y="2029321"/>
            <a:ext cx="482389" cy="482402"/>
          </a:xfrm>
          <a:prstGeom prst="ellipse">
            <a:avLst/>
          </a:prstGeom>
          <a:solidFill>
            <a:srgbClr val="00AEEF"/>
          </a:solidFill>
          <a:ln w="12700">
            <a:solidFill>
              <a:srgbClr val="0094D5"/>
            </a:solidFill>
            <a:prstDash val="solid"/>
          </a:ln>
        </p:spPr>
      </p:sp>
      <p:pic>
        <p:nvPicPr>
          <p:cNvPr id="10"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694417" y="2101205"/>
            <a:ext cx="338526" cy="338534"/>
          </a:xfrm>
          <a:prstGeom prst="rect">
            <a:avLst/>
          </a:prstGeom>
        </p:spPr>
      </p:pic>
      <p:sp>
        <p:nvSpPr>
          <p:cNvPr id="11" name="Text 6"/>
          <p:cNvSpPr/>
          <p:nvPr/>
        </p:nvSpPr>
        <p:spPr>
          <a:xfrm>
            <a:off x="631908" y="2102941"/>
            <a:ext cx="2786985" cy="1057573"/>
          </a:xfrm>
          <a:prstGeom prst="rect">
            <a:avLst/>
          </a:prstGeom>
          <a:noFill/>
          <a:ln/>
        </p:spPr>
        <p:txBody>
          <a:bodyPr wrap="square" lIns="0" tIns="0" rIns="0" bIns="0" rtlCol="0" anchor="t">
            <a:normAutofit lnSpcReduction="10000"/>
          </a:bodyPr>
          <a:lstStyle/>
          <a:p>
            <a:pPr marL="0" indent="0" algn="justLow"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تحديد مناطق الخطر في الورش والمختبرات التدريبية.</a:t>
            </a:r>
            <a:endParaRPr lang="ar-SA" sz="2400" dirty="0"/>
          </a:p>
        </p:txBody>
      </p:sp>
      <p:sp>
        <p:nvSpPr>
          <p:cNvPr id="12" name="Shape 7"/>
          <p:cNvSpPr/>
          <p:nvPr/>
        </p:nvSpPr>
        <p:spPr>
          <a:xfrm>
            <a:off x="11077397" y="3920331"/>
            <a:ext cx="482389" cy="482402"/>
          </a:xfrm>
          <a:prstGeom prst="ellipse">
            <a:avLst/>
          </a:prstGeom>
          <a:solidFill>
            <a:srgbClr val="00AEEF"/>
          </a:solidFill>
          <a:ln w="12700">
            <a:solidFill>
              <a:srgbClr val="0094D5"/>
            </a:solidFill>
            <a:prstDash val="solid"/>
          </a:ln>
        </p:spPr>
      </p:sp>
      <p:pic>
        <p:nvPicPr>
          <p:cNvPr id="13"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1149329" y="3992215"/>
            <a:ext cx="338526" cy="338534"/>
          </a:xfrm>
          <a:prstGeom prst="rect">
            <a:avLst/>
          </a:prstGeom>
        </p:spPr>
      </p:pic>
      <p:sp>
        <p:nvSpPr>
          <p:cNvPr id="14" name="Text 8"/>
          <p:cNvSpPr/>
          <p:nvPr/>
        </p:nvSpPr>
        <p:spPr>
          <a:xfrm>
            <a:off x="8086920" y="3993952"/>
            <a:ext cx="2786886" cy="1057573"/>
          </a:xfrm>
          <a:prstGeom prst="rect">
            <a:avLst/>
          </a:prstGeom>
          <a:noFill/>
          <a:ln/>
        </p:spPr>
        <p:txBody>
          <a:bodyPr wrap="square" lIns="0" tIns="0" rIns="0" bIns="0" rtlCol="0" anchor="t">
            <a:normAutofit fontScale="92500"/>
          </a:bodyPr>
          <a:lstStyle/>
          <a:p>
            <a:pPr marL="0" indent="0" algn="justLow"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استخدام جداول المعيار لتحديد مسافات الأمان المناسبة.</a:t>
            </a:r>
            <a:endParaRPr lang="ar-SA" sz="2400" dirty="0"/>
          </a:p>
        </p:txBody>
      </p:sp>
      <p:sp>
        <p:nvSpPr>
          <p:cNvPr id="15" name="Shape 9"/>
          <p:cNvSpPr/>
          <p:nvPr/>
        </p:nvSpPr>
        <p:spPr>
          <a:xfrm>
            <a:off x="7349941" y="3920331"/>
            <a:ext cx="482389" cy="482402"/>
          </a:xfrm>
          <a:prstGeom prst="ellipse">
            <a:avLst/>
          </a:prstGeom>
          <a:solidFill>
            <a:srgbClr val="00AEEF"/>
          </a:solidFill>
          <a:ln w="12700">
            <a:solidFill>
              <a:srgbClr val="0094D5"/>
            </a:solidFill>
            <a:prstDash val="solid"/>
          </a:ln>
        </p:spPr>
      </p:sp>
      <p:pic>
        <p:nvPicPr>
          <p:cNvPr id="16"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421873" y="3992215"/>
            <a:ext cx="338526" cy="338534"/>
          </a:xfrm>
          <a:prstGeom prst="rect">
            <a:avLst/>
          </a:prstGeom>
        </p:spPr>
      </p:pic>
      <p:sp>
        <p:nvSpPr>
          <p:cNvPr id="17" name="Text 10"/>
          <p:cNvSpPr/>
          <p:nvPr/>
        </p:nvSpPr>
        <p:spPr>
          <a:xfrm>
            <a:off x="4359464" y="3993952"/>
            <a:ext cx="2786886" cy="1057573"/>
          </a:xfrm>
          <a:prstGeom prst="rect">
            <a:avLst/>
          </a:prstGeom>
          <a:noFill/>
          <a:ln/>
        </p:spPr>
        <p:txBody>
          <a:bodyPr wrap="square" lIns="0" tIns="0" rIns="0" bIns="0" rtlCol="0" anchor="t">
            <a:normAutofit lnSpcReduction="10000"/>
          </a:bodyPr>
          <a:lstStyle/>
          <a:p>
            <a:pPr marL="0" indent="0" algn="justLow"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حساب الحد الأدنى للمسافات الآمنة حول المعدات التدريبية.</a:t>
            </a:r>
            <a:endParaRPr lang="ar-SA" sz="2400" dirty="0"/>
          </a:p>
        </p:txBody>
      </p:sp>
      <p:sp>
        <p:nvSpPr>
          <p:cNvPr id="18" name="Shape 11"/>
          <p:cNvSpPr/>
          <p:nvPr/>
        </p:nvSpPr>
        <p:spPr>
          <a:xfrm>
            <a:off x="3622485" y="3920331"/>
            <a:ext cx="482389" cy="482402"/>
          </a:xfrm>
          <a:prstGeom prst="ellipse">
            <a:avLst/>
          </a:prstGeom>
          <a:solidFill>
            <a:srgbClr val="00AEEF"/>
          </a:solidFill>
          <a:ln w="12700">
            <a:solidFill>
              <a:srgbClr val="0094D5"/>
            </a:solidFill>
            <a:prstDash val="solid"/>
          </a:ln>
        </p:spPr>
      </p:sp>
      <p:pic>
        <p:nvPicPr>
          <p:cNvPr id="19" name="Image 5"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3694417" y="3992215"/>
            <a:ext cx="338526" cy="338534"/>
          </a:xfrm>
          <a:prstGeom prst="rect">
            <a:avLst/>
          </a:prstGeom>
        </p:spPr>
      </p:pic>
      <p:sp>
        <p:nvSpPr>
          <p:cNvPr id="20" name="Text 12"/>
          <p:cNvSpPr/>
          <p:nvPr/>
        </p:nvSpPr>
        <p:spPr>
          <a:xfrm>
            <a:off x="631908" y="3993952"/>
            <a:ext cx="2786985" cy="1057573"/>
          </a:xfrm>
          <a:prstGeom prst="rect">
            <a:avLst/>
          </a:prstGeom>
          <a:noFill/>
          <a:ln/>
        </p:spPr>
        <p:txBody>
          <a:bodyPr wrap="square" lIns="0" tIns="0" rIns="0" bIns="0" rtlCol="0" anchor="t">
            <a:normAutofit lnSpcReduction="10000"/>
          </a:bodyPr>
          <a:lstStyle/>
          <a:p>
            <a:pPr marL="0" indent="0" algn="justLow"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تقييم مدى توافق تخطيط ورشة تدريبية مع متطلبات المعيار.</a:t>
            </a:r>
            <a:endParaRPr lang="ar-SA" sz="2400" dirty="0"/>
          </a:p>
        </p:txBody>
      </p:sp>
      <p:sp>
        <p:nvSpPr>
          <p:cNvPr id="21" name="Shape 13"/>
          <p:cNvSpPr/>
          <p:nvPr/>
        </p:nvSpPr>
        <p:spPr>
          <a:xfrm>
            <a:off x="11077397" y="5458817"/>
            <a:ext cx="482389" cy="482402"/>
          </a:xfrm>
          <a:prstGeom prst="ellipse">
            <a:avLst/>
          </a:prstGeom>
          <a:solidFill>
            <a:srgbClr val="00AEEF"/>
          </a:solidFill>
          <a:ln w="12700">
            <a:solidFill>
              <a:srgbClr val="0094D5"/>
            </a:solidFill>
            <a:prstDash val="solid"/>
          </a:ln>
        </p:spPr>
        <p:txBody>
          <a:bodyPr/>
          <a:lstStyle/>
          <a:p>
            <a:endParaRPr lang="en-US" dirty="0"/>
          </a:p>
        </p:txBody>
      </p:sp>
      <p:pic>
        <p:nvPicPr>
          <p:cNvPr id="22" name="Image 6" descr="preencoded.png"/>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11149329" y="5530701"/>
            <a:ext cx="338526" cy="338534"/>
          </a:xfrm>
          <a:prstGeom prst="rect">
            <a:avLst/>
          </a:prstGeom>
        </p:spPr>
      </p:pic>
      <p:sp>
        <p:nvSpPr>
          <p:cNvPr id="23" name="Text 14"/>
          <p:cNvSpPr/>
          <p:nvPr/>
        </p:nvSpPr>
        <p:spPr>
          <a:xfrm>
            <a:off x="631908" y="5532438"/>
            <a:ext cx="10241897" cy="352524"/>
          </a:xfrm>
          <a:prstGeom prst="rect">
            <a:avLst/>
          </a:prstGeom>
          <a:noFill/>
          <a:ln/>
        </p:spPr>
        <p:txBody>
          <a:bodyPr wrap="none" lIns="0" tIns="0" rIns="0" bIns="0" rtlCol="0" anchor="t"/>
          <a:lstStyle/>
          <a:p>
            <a:pPr marL="0" indent="0" algn="justLow"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اقتراح تحسينات عملية لرفع مستوى السلامة والكفاءة التشغيلية.</a:t>
            </a:r>
            <a:endParaRPr lang="ar-SA" sz="24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D36F6E-7D97-F03D-E902-FC6EBF4EB8D7}"/>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9A6062A4-7A9C-10E7-579F-598CB0EA3F54}"/>
              </a:ext>
            </a:extLst>
          </p:cNvPr>
          <p:cNvSpPr/>
          <p:nvPr/>
        </p:nvSpPr>
        <p:spPr>
          <a:xfrm>
            <a:off x="10583102" y="712986"/>
            <a:ext cx="976685" cy="325834"/>
          </a:xfrm>
          <a:prstGeom prst="roundRect">
            <a:avLst>
              <a:gd name="adj" fmla="val 49999"/>
            </a:avLst>
          </a:prstGeom>
          <a:solidFill>
            <a:srgbClr val="D4E9F7"/>
          </a:solidFill>
          <a:ln/>
        </p:spPr>
      </p:sp>
      <p:sp>
        <p:nvSpPr>
          <p:cNvPr id="3" name="Text 1">
            <a:extLst>
              <a:ext uri="{FF2B5EF4-FFF2-40B4-BE49-F238E27FC236}">
                <a16:creationId xmlns:a16="http://schemas.microsoft.com/office/drawing/2014/main" id="{AA34272F-F8CC-E1AB-9808-8C350FB2A278}"/>
              </a:ext>
            </a:extLst>
          </p:cNvPr>
          <p:cNvSpPr/>
          <p:nvPr/>
        </p:nvSpPr>
        <p:spPr>
          <a:xfrm>
            <a:off x="10102101" y="777280"/>
            <a:ext cx="1329101" cy="197247"/>
          </a:xfrm>
          <a:prstGeom prst="rect">
            <a:avLst/>
          </a:prstGeom>
          <a:noFill/>
          <a:ln/>
        </p:spPr>
        <p:txBody>
          <a:bodyPr wrap="none" lIns="0" tIns="0" rIns="0" bIns="0" rtlCol="0" anchor="t"/>
          <a:lstStyle/>
          <a:p>
            <a:pPr marL="0" indent="0" algn="r" rtl="1">
              <a:lnSpc>
                <a:spcPct val="96000"/>
              </a:lnSpc>
              <a:buNone/>
            </a:pPr>
            <a:r>
              <a:rPr lang="ar-SA" altLang="en-US" sz="1350" dirty="0">
                <a:solidFill>
                  <a:srgbClr val="384653"/>
                </a:solidFill>
                <a:latin typeface="WinSoft Pro Medium" pitchFamily="34" charset="0"/>
                <a:ea typeface="WinSoft Pro Medium" pitchFamily="34" charset="-122"/>
                <a:cs typeface="WinSoft Pro Medium" pitchFamily="34" charset="-120"/>
              </a:rPr>
              <a:t>محتوى نظري</a:t>
            </a:r>
            <a:endParaRPr lang="ar-SA" sz="1350" dirty="0"/>
          </a:p>
        </p:txBody>
      </p:sp>
      <p:sp>
        <p:nvSpPr>
          <p:cNvPr id="4" name="Text 2">
            <a:extLst>
              <a:ext uri="{FF2B5EF4-FFF2-40B4-BE49-F238E27FC236}">
                <a16:creationId xmlns:a16="http://schemas.microsoft.com/office/drawing/2014/main" id="{7C939500-F9CE-032A-DDA5-A87D67D88A3C}"/>
              </a:ext>
            </a:extLst>
          </p:cNvPr>
          <p:cNvSpPr/>
          <p:nvPr/>
        </p:nvSpPr>
        <p:spPr>
          <a:xfrm>
            <a:off x="631908" y="1120279"/>
            <a:ext cx="10927878" cy="705247"/>
          </a:xfrm>
          <a:prstGeom prst="rect">
            <a:avLst/>
          </a:prstGeom>
          <a:noFill/>
          <a:ln/>
        </p:spPr>
        <p:txBody>
          <a:bodyPr wrap="none" lIns="0" tIns="0" rIns="0" bIns="0" rtlCol="0" anchor="t"/>
          <a:lstStyle/>
          <a:p>
            <a:pPr marL="0" indent="0" algn="r" rtl="1">
              <a:lnSpc>
                <a:spcPct val="104000"/>
              </a:lnSpc>
              <a:buNone/>
            </a:pPr>
            <a:r>
              <a:rPr lang="ar-SA" altLang="en-US" sz="4400" dirty="0">
                <a:solidFill>
                  <a:srgbClr val="2E3C4E"/>
                </a:solidFill>
                <a:latin typeface="GE SS Two Light" pitchFamily="34" charset="0"/>
                <a:ea typeface="GE SS Two Light" pitchFamily="34" charset="-122"/>
                <a:cs typeface="GE SS Two Light" pitchFamily="34" charset="-120"/>
              </a:rPr>
              <a:t>المعرفة — المحتوى النظري</a:t>
            </a:r>
            <a:endParaRPr lang="ar-SA" sz="4400" dirty="0"/>
          </a:p>
        </p:txBody>
      </p:sp>
      <p:sp>
        <p:nvSpPr>
          <p:cNvPr id="5" name="Shape 3">
            <a:extLst>
              <a:ext uri="{FF2B5EF4-FFF2-40B4-BE49-F238E27FC236}">
                <a16:creationId xmlns:a16="http://schemas.microsoft.com/office/drawing/2014/main" id="{89013CDC-783C-09A2-9D8A-9486F7DF8F26}"/>
              </a:ext>
            </a:extLst>
          </p:cNvPr>
          <p:cNvSpPr/>
          <p:nvPr/>
        </p:nvSpPr>
        <p:spPr>
          <a:xfrm>
            <a:off x="995080" y="2007013"/>
            <a:ext cx="10627457" cy="3534679"/>
          </a:xfrm>
          <a:prstGeom prst="roundRect">
            <a:avLst>
              <a:gd name="adj" fmla="val 9171"/>
            </a:avLst>
          </a:prstGeom>
          <a:solidFill>
            <a:srgbClr val="00AEEF"/>
          </a:solidFill>
          <a:ln w="12700">
            <a:solidFill>
              <a:srgbClr val="00AEEF"/>
            </a:solidFill>
            <a:prstDash val="solid"/>
          </a:ln>
        </p:spPr>
      </p:sp>
      <p:sp>
        <p:nvSpPr>
          <p:cNvPr id="6" name="Shape 4">
            <a:extLst>
              <a:ext uri="{FF2B5EF4-FFF2-40B4-BE49-F238E27FC236}">
                <a16:creationId xmlns:a16="http://schemas.microsoft.com/office/drawing/2014/main" id="{B5FE4704-F678-03BF-B95D-B004050E768B}"/>
              </a:ext>
            </a:extLst>
          </p:cNvPr>
          <p:cNvSpPr/>
          <p:nvPr/>
        </p:nvSpPr>
        <p:spPr>
          <a:xfrm>
            <a:off x="10689660" y="2196663"/>
            <a:ext cx="643120" cy="643136"/>
          </a:xfrm>
          <a:prstGeom prst="ellipse">
            <a:avLst/>
          </a:prstGeom>
          <a:solidFill>
            <a:srgbClr val="00AEEF"/>
          </a:solidFill>
          <a:ln/>
        </p:spPr>
      </p:sp>
      <p:pic>
        <p:nvPicPr>
          <p:cNvPr id="7" name="Image 0" descr="preencoded.png">
            <a:extLst>
              <a:ext uri="{FF2B5EF4-FFF2-40B4-BE49-F238E27FC236}">
                <a16:creationId xmlns:a16="http://schemas.microsoft.com/office/drawing/2014/main" id="{D8AA4042-BB24-63DF-E87D-594E555BCFD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866562" y="2373471"/>
            <a:ext cx="564639" cy="564653"/>
          </a:xfrm>
          <a:prstGeom prst="rect">
            <a:avLst/>
          </a:prstGeom>
        </p:spPr>
      </p:pic>
      <p:sp>
        <p:nvSpPr>
          <p:cNvPr id="8" name="Text 5">
            <a:extLst>
              <a:ext uri="{FF2B5EF4-FFF2-40B4-BE49-F238E27FC236}">
                <a16:creationId xmlns:a16="http://schemas.microsoft.com/office/drawing/2014/main" id="{03312E63-6537-9D93-9230-84E193D1B966}"/>
              </a:ext>
            </a:extLst>
          </p:cNvPr>
          <p:cNvSpPr/>
          <p:nvPr/>
        </p:nvSpPr>
        <p:spPr>
          <a:xfrm>
            <a:off x="3083747" y="2305434"/>
            <a:ext cx="7447531" cy="890858"/>
          </a:xfrm>
          <a:prstGeom prst="rect">
            <a:avLst/>
          </a:prstGeom>
          <a:noFill/>
          <a:ln/>
        </p:spPr>
        <p:txBody>
          <a:bodyPr wrap="square" lIns="0" tIns="0" rIns="0" bIns="0" rtlCol="0" anchor="t">
            <a:normAutofit/>
          </a:bodyPr>
          <a:lstStyle/>
          <a:p>
            <a:pPr marL="0" indent="0" algn="r" rtl="1">
              <a:lnSpc>
                <a:spcPct val="104000"/>
              </a:lnSpc>
              <a:buNone/>
            </a:pPr>
            <a:r>
              <a:rPr lang="ar-SA" altLang="en-US" sz="2800" b="1" dirty="0">
                <a:solidFill>
                  <a:schemeClr val="bg1"/>
                </a:solidFill>
                <a:latin typeface="GE SS Two Light" pitchFamily="34" charset="0"/>
                <a:ea typeface="GE SS Two Light" pitchFamily="34" charset="-122"/>
                <a:cs typeface="GE SS Two Light" pitchFamily="34" charset="-120"/>
              </a:rPr>
              <a:t>السلامة المهنية في ورش </a:t>
            </a:r>
            <a:r>
              <a:rPr lang="ar-SA" altLang="en-US" sz="2800" b="1" dirty="0">
                <a:solidFill>
                  <a:schemeClr val="bg1"/>
                </a:solidFill>
                <a:latin typeface="Myriad Headline" panose="020B0500000000000000" pitchFamily="34" charset="0"/>
                <a:ea typeface="GE SS Two Light" pitchFamily="34" charset="-122"/>
                <a:cs typeface="GE SS Two Light" pitchFamily="34" charset="-120"/>
              </a:rPr>
              <a:t>TVET</a:t>
            </a:r>
            <a:endParaRPr lang="ar-SA" sz="2800" b="1" dirty="0">
              <a:solidFill>
                <a:schemeClr val="bg1"/>
              </a:solidFill>
              <a:latin typeface="Myriad Headline" panose="020B0500000000000000" pitchFamily="34" charset="0"/>
            </a:endParaRPr>
          </a:p>
        </p:txBody>
      </p:sp>
      <p:sp>
        <p:nvSpPr>
          <p:cNvPr id="9" name="Text 6">
            <a:extLst>
              <a:ext uri="{FF2B5EF4-FFF2-40B4-BE49-F238E27FC236}">
                <a16:creationId xmlns:a16="http://schemas.microsoft.com/office/drawing/2014/main" id="{3DA35709-CB8B-4720-E2ED-64E6739D7FE6}"/>
              </a:ext>
            </a:extLst>
          </p:cNvPr>
          <p:cNvSpPr/>
          <p:nvPr/>
        </p:nvSpPr>
        <p:spPr>
          <a:xfrm>
            <a:off x="1393253" y="3436242"/>
            <a:ext cx="9939528" cy="3260388"/>
          </a:xfrm>
          <a:prstGeom prst="rect">
            <a:avLst/>
          </a:prstGeom>
          <a:noFill/>
          <a:ln/>
        </p:spPr>
        <p:txBody>
          <a:bodyPr wrap="square" lIns="0" tIns="0" rIns="0" bIns="0" rtlCol="0" anchor="t">
            <a:normAutofit/>
          </a:bodyPr>
          <a:lstStyle/>
          <a:p>
            <a:pPr marL="0" indent="0" algn="r" rtl="1">
              <a:lnSpc>
                <a:spcPct val="130000"/>
              </a:lnSpc>
              <a:buNone/>
            </a:pPr>
            <a:r>
              <a:rPr lang="ar-SA" altLang="en-US" sz="2400" dirty="0">
                <a:solidFill>
                  <a:schemeClr val="bg1"/>
                </a:solidFill>
                <a:latin typeface="WinSoft Pro Medium" pitchFamily="34" charset="0"/>
                <a:ea typeface="WinSoft Pro Medium" pitchFamily="34" charset="-122"/>
                <a:cs typeface="WinSoft Pro Medium" pitchFamily="34" charset="-120"/>
              </a:rPr>
              <a:t>تعتبر السلامة المهنية أحد أهم العناصر عند تصميم الورش التدريبية. وجود معدات وآلات دوارة أو قاطعة أو كهربائية يجعل من الضروري توفير مسافات أمان مناسبة تمنع وصول المتدربين إلى مناطق الخطر.</a:t>
            </a:r>
            <a:endParaRPr lang="ar-SA" sz="2400" dirty="0">
              <a:solidFill>
                <a:schemeClr val="bg1"/>
              </a:solidFill>
            </a:endParaRPr>
          </a:p>
        </p:txBody>
      </p:sp>
    </p:spTree>
    <p:extLst>
      <p:ext uri="{BB962C8B-B14F-4D97-AF65-F5344CB8AC3E}">
        <p14:creationId xmlns:p14="http://schemas.microsoft.com/office/powerpoint/2010/main" val="29345854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58CC73-CCB1-BCEE-1A69-A62C74FBD2F4}"/>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A6CB6934-634C-BC0F-8E6D-D3547D8EED89}"/>
              </a:ext>
            </a:extLst>
          </p:cNvPr>
          <p:cNvSpPr/>
          <p:nvPr/>
        </p:nvSpPr>
        <p:spPr>
          <a:xfrm>
            <a:off x="10583102" y="712986"/>
            <a:ext cx="976685" cy="325834"/>
          </a:xfrm>
          <a:prstGeom prst="roundRect">
            <a:avLst>
              <a:gd name="adj" fmla="val 49999"/>
            </a:avLst>
          </a:prstGeom>
          <a:solidFill>
            <a:srgbClr val="D4E9F7"/>
          </a:solidFill>
          <a:ln/>
        </p:spPr>
      </p:sp>
      <p:sp>
        <p:nvSpPr>
          <p:cNvPr id="3" name="Text 1">
            <a:extLst>
              <a:ext uri="{FF2B5EF4-FFF2-40B4-BE49-F238E27FC236}">
                <a16:creationId xmlns:a16="http://schemas.microsoft.com/office/drawing/2014/main" id="{6B1EB4AF-6987-60BE-36E0-86B69D2BF90E}"/>
              </a:ext>
            </a:extLst>
          </p:cNvPr>
          <p:cNvSpPr/>
          <p:nvPr/>
        </p:nvSpPr>
        <p:spPr>
          <a:xfrm>
            <a:off x="10102101" y="777280"/>
            <a:ext cx="1329101" cy="197247"/>
          </a:xfrm>
          <a:prstGeom prst="rect">
            <a:avLst/>
          </a:prstGeom>
          <a:noFill/>
          <a:ln/>
        </p:spPr>
        <p:txBody>
          <a:bodyPr wrap="none" lIns="0" tIns="0" rIns="0" bIns="0" rtlCol="0" anchor="t"/>
          <a:lstStyle/>
          <a:p>
            <a:pPr marL="0" indent="0" algn="r" rtl="1">
              <a:lnSpc>
                <a:spcPct val="96000"/>
              </a:lnSpc>
              <a:buNone/>
            </a:pPr>
            <a:r>
              <a:rPr lang="ar-SA" altLang="en-US" sz="1350" dirty="0">
                <a:solidFill>
                  <a:srgbClr val="384653"/>
                </a:solidFill>
                <a:latin typeface="WinSoft Pro Medium" pitchFamily="34" charset="0"/>
                <a:ea typeface="WinSoft Pro Medium" pitchFamily="34" charset="-122"/>
                <a:cs typeface="WinSoft Pro Medium" pitchFamily="34" charset="-120"/>
              </a:rPr>
              <a:t>محتوى نظري</a:t>
            </a:r>
            <a:endParaRPr lang="ar-SA" sz="1350" dirty="0"/>
          </a:p>
        </p:txBody>
      </p:sp>
      <p:sp>
        <p:nvSpPr>
          <p:cNvPr id="4" name="Text 2">
            <a:extLst>
              <a:ext uri="{FF2B5EF4-FFF2-40B4-BE49-F238E27FC236}">
                <a16:creationId xmlns:a16="http://schemas.microsoft.com/office/drawing/2014/main" id="{62C5B909-6FBE-9734-FF84-30B6420CC945}"/>
              </a:ext>
            </a:extLst>
          </p:cNvPr>
          <p:cNvSpPr/>
          <p:nvPr/>
        </p:nvSpPr>
        <p:spPr>
          <a:xfrm>
            <a:off x="631908" y="1120279"/>
            <a:ext cx="10927878" cy="705247"/>
          </a:xfrm>
          <a:prstGeom prst="rect">
            <a:avLst/>
          </a:prstGeom>
          <a:noFill/>
          <a:ln/>
        </p:spPr>
        <p:txBody>
          <a:bodyPr wrap="none" lIns="0" tIns="0" rIns="0" bIns="0" rtlCol="0" anchor="t"/>
          <a:lstStyle/>
          <a:p>
            <a:pPr marL="0" indent="0" algn="r" rtl="1">
              <a:lnSpc>
                <a:spcPct val="104000"/>
              </a:lnSpc>
              <a:buNone/>
            </a:pPr>
            <a:r>
              <a:rPr lang="ar-SA" altLang="en-US" sz="4400" dirty="0">
                <a:solidFill>
                  <a:srgbClr val="2E3C4E"/>
                </a:solidFill>
                <a:latin typeface="GE SS Two Light" pitchFamily="34" charset="0"/>
                <a:ea typeface="GE SS Two Light" pitchFamily="34" charset="-122"/>
                <a:cs typeface="GE SS Two Light" pitchFamily="34" charset="-120"/>
              </a:rPr>
              <a:t>المعرفة — المحتوى النظري</a:t>
            </a:r>
            <a:endParaRPr lang="ar-SA" sz="4400" dirty="0"/>
          </a:p>
        </p:txBody>
      </p:sp>
      <p:sp>
        <p:nvSpPr>
          <p:cNvPr id="10" name="Shape 7">
            <a:extLst>
              <a:ext uri="{FF2B5EF4-FFF2-40B4-BE49-F238E27FC236}">
                <a16:creationId xmlns:a16="http://schemas.microsoft.com/office/drawing/2014/main" id="{299DA35A-4257-23E7-DFFA-E70CB7A99DDE}"/>
              </a:ext>
            </a:extLst>
          </p:cNvPr>
          <p:cNvSpPr/>
          <p:nvPr/>
        </p:nvSpPr>
        <p:spPr>
          <a:xfrm>
            <a:off x="631908" y="1969650"/>
            <a:ext cx="11009460" cy="3247809"/>
          </a:xfrm>
          <a:prstGeom prst="roundRect">
            <a:avLst>
              <a:gd name="adj" fmla="val 9171"/>
            </a:avLst>
          </a:prstGeom>
          <a:solidFill>
            <a:srgbClr val="00AEEF"/>
          </a:solidFill>
          <a:ln w="12700">
            <a:solidFill>
              <a:srgbClr val="00AEEF"/>
            </a:solidFill>
            <a:prstDash val="solid"/>
          </a:ln>
        </p:spPr>
      </p:sp>
      <p:pic>
        <p:nvPicPr>
          <p:cNvPr id="12" name="Image 1" descr="preencoded.png">
            <a:extLst>
              <a:ext uri="{FF2B5EF4-FFF2-40B4-BE49-F238E27FC236}">
                <a16:creationId xmlns:a16="http://schemas.microsoft.com/office/drawing/2014/main" id="{1821D7D0-EE61-1BD2-38F6-087A37C2966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583102" y="2358627"/>
            <a:ext cx="622780" cy="586083"/>
          </a:xfrm>
          <a:prstGeom prst="rect">
            <a:avLst/>
          </a:prstGeom>
        </p:spPr>
      </p:pic>
      <p:sp>
        <p:nvSpPr>
          <p:cNvPr id="13" name="Text 9">
            <a:extLst>
              <a:ext uri="{FF2B5EF4-FFF2-40B4-BE49-F238E27FC236}">
                <a16:creationId xmlns:a16="http://schemas.microsoft.com/office/drawing/2014/main" id="{8E895B7A-59EE-E2D6-0F27-374D05A3898B}"/>
              </a:ext>
            </a:extLst>
          </p:cNvPr>
          <p:cNvSpPr/>
          <p:nvPr/>
        </p:nvSpPr>
        <p:spPr>
          <a:xfrm>
            <a:off x="1282941" y="2342415"/>
            <a:ext cx="9125083" cy="445429"/>
          </a:xfrm>
          <a:prstGeom prst="rect">
            <a:avLst/>
          </a:prstGeom>
          <a:noFill/>
          <a:ln/>
        </p:spPr>
        <p:txBody>
          <a:bodyPr wrap="none" lIns="0" tIns="0" rIns="0" bIns="0" rtlCol="0" anchor="t"/>
          <a:lstStyle/>
          <a:p>
            <a:pPr algn="r" rtl="1">
              <a:lnSpc>
                <a:spcPct val="104000"/>
              </a:lnSpc>
            </a:pPr>
            <a:r>
              <a:rPr lang="ar-SA" altLang="en-US" sz="2800" b="1" dirty="0">
                <a:solidFill>
                  <a:schemeClr val="bg1"/>
                </a:solidFill>
                <a:latin typeface="GE SS Two Light" pitchFamily="34" charset="0"/>
                <a:ea typeface="GE SS Two Light" pitchFamily="34" charset="-122"/>
                <a:cs typeface="GE SS Two Light" pitchFamily="34" charset="-120"/>
              </a:rPr>
              <a:t>المعيار </a:t>
            </a:r>
            <a:endParaRPr lang="ar-JO" altLang="en-US" sz="2800" b="1" dirty="0">
              <a:solidFill>
                <a:schemeClr val="bg1"/>
              </a:solidFill>
              <a:latin typeface="GE SS Two Light" pitchFamily="34" charset="0"/>
              <a:ea typeface="GE SS Two Light" pitchFamily="34" charset="-122"/>
              <a:cs typeface="GE SS Two Light" pitchFamily="34" charset="-120"/>
            </a:endParaRPr>
          </a:p>
          <a:p>
            <a:pPr algn="r" rtl="1">
              <a:lnSpc>
                <a:spcPct val="104000"/>
              </a:lnSpc>
            </a:pPr>
            <a:r>
              <a:rPr lang="ar-SA" altLang="en-US" sz="2800" b="1" dirty="0">
                <a:solidFill>
                  <a:schemeClr val="bg1"/>
                </a:solidFill>
                <a:latin typeface="Myriad Headline" panose="020B0500000000000000" pitchFamily="34" charset="0"/>
                <a:ea typeface="GE SS Two Light" pitchFamily="34" charset="-122"/>
                <a:cs typeface="GE SS Two Light" pitchFamily="34" charset="-120"/>
              </a:rPr>
              <a:t>EN</a:t>
            </a:r>
            <a:r>
              <a:rPr lang="ar-SA" altLang="en-US" sz="2800" b="1" dirty="0">
                <a:solidFill>
                  <a:schemeClr val="bg1"/>
                </a:solidFill>
                <a:latin typeface="GE SS Two Light" pitchFamily="34" charset="0"/>
                <a:ea typeface="GE SS Two Light" pitchFamily="34" charset="-122"/>
                <a:cs typeface="GE SS Two Light" pitchFamily="34" charset="-120"/>
              </a:rPr>
              <a:t> </a:t>
            </a:r>
            <a:r>
              <a:rPr lang="ar-SA" altLang="en-US" sz="2800" b="1" dirty="0">
                <a:solidFill>
                  <a:schemeClr val="bg1"/>
                </a:solidFill>
                <a:latin typeface="Myriad Headline" panose="020B0500000000000000" pitchFamily="34" charset="0"/>
                <a:ea typeface="GE SS Two Light" pitchFamily="34" charset="-122"/>
                <a:cs typeface="GE SS Two Light" pitchFamily="34" charset="-120"/>
              </a:rPr>
              <a:t>ISO</a:t>
            </a:r>
            <a:r>
              <a:rPr lang="ar-SA" altLang="en-US" sz="2800" b="1" dirty="0">
                <a:solidFill>
                  <a:schemeClr val="bg1"/>
                </a:solidFill>
                <a:latin typeface="GE SS Two Light" pitchFamily="34" charset="0"/>
                <a:ea typeface="GE SS Two Light" pitchFamily="34" charset="-122"/>
                <a:cs typeface="GE SS Two Light" pitchFamily="34" charset="-120"/>
              </a:rPr>
              <a:t> </a:t>
            </a:r>
            <a:r>
              <a:rPr lang="en-US" sz="2800" b="1" dirty="0">
                <a:solidFill>
                  <a:schemeClr val="bg1"/>
                </a:solidFill>
                <a:latin typeface="Myriad Headline" panose="020B0500000000000000" pitchFamily="34" charset="0"/>
                <a:ea typeface="GE SS Two Light" pitchFamily="34" charset="-122"/>
                <a:cs typeface="GE SS Two Light" pitchFamily="34" charset="-120"/>
              </a:rPr>
              <a:t>13857</a:t>
            </a:r>
            <a:endParaRPr lang="ar-JO" sz="2800" b="1" dirty="0">
              <a:solidFill>
                <a:schemeClr val="bg1"/>
              </a:solidFill>
              <a:latin typeface="Myriad Headline" panose="020B0500000000000000" pitchFamily="34" charset="0"/>
              <a:ea typeface="GE SS Two Light" pitchFamily="34" charset="-122"/>
              <a:cs typeface="GE SS Two Light" pitchFamily="34" charset="-120"/>
            </a:endParaRPr>
          </a:p>
          <a:p>
            <a:pPr marL="0" indent="0" algn="r" rtl="1">
              <a:lnSpc>
                <a:spcPct val="104000"/>
              </a:lnSpc>
              <a:buNone/>
            </a:pPr>
            <a:endParaRPr lang="ar-SA" sz="2800" b="1" dirty="0">
              <a:solidFill>
                <a:schemeClr val="bg1"/>
              </a:solidFill>
            </a:endParaRPr>
          </a:p>
        </p:txBody>
      </p:sp>
      <p:sp>
        <p:nvSpPr>
          <p:cNvPr id="14" name="Text 10">
            <a:extLst>
              <a:ext uri="{FF2B5EF4-FFF2-40B4-BE49-F238E27FC236}">
                <a16:creationId xmlns:a16="http://schemas.microsoft.com/office/drawing/2014/main" id="{3EA1743B-E6C9-D483-40C6-C33304C0359E}"/>
              </a:ext>
            </a:extLst>
          </p:cNvPr>
          <p:cNvSpPr/>
          <p:nvPr/>
        </p:nvSpPr>
        <p:spPr>
          <a:xfrm>
            <a:off x="1117559" y="3289457"/>
            <a:ext cx="10296804" cy="2608311"/>
          </a:xfrm>
          <a:prstGeom prst="rect">
            <a:avLst/>
          </a:prstGeom>
          <a:noFill/>
          <a:ln/>
        </p:spPr>
        <p:txBody>
          <a:bodyPr wrap="square" lIns="0" tIns="0" rIns="0" bIns="0" rtlCol="0" anchor="t">
            <a:noAutofit/>
          </a:bodyPr>
          <a:lstStyle/>
          <a:p>
            <a:pPr marL="0" indent="0" algn="r" rtl="1">
              <a:lnSpc>
                <a:spcPct val="130000"/>
              </a:lnSpc>
              <a:buNone/>
            </a:pPr>
            <a:r>
              <a:rPr lang="ar-SA" altLang="en-US" sz="2400" dirty="0">
                <a:solidFill>
                  <a:schemeClr val="bg1"/>
                </a:solidFill>
                <a:latin typeface="WinSoft Pro Medium" pitchFamily="34" charset="0"/>
                <a:ea typeface="WinSoft Pro Medium" pitchFamily="34" charset="-122"/>
                <a:cs typeface="WinSoft Pro Medium" pitchFamily="34" charset="-120"/>
              </a:rPr>
              <a:t>طورت المنظمة الدولية للتقييس (ISO) هذا المعيار لتحديد مسافات الأمان اللازمة لحماية الأشخاص من المخاطر الميكانيكية الناتجة عن الآلات والمعدات.</a:t>
            </a:r>
            <a:endParaRPr lang="ar-SA" sz="2400" dirty="0">
              <a:solidFill>
                <a:schemeClr val="bg1"/>
              </a:solidFill>
            </a:endParaRPr>
          </a:p>
        </p:txBody>
      </p:sp>
    </p:spTree>
    <p:extLst>
      <p:ext uri="{BB962C8B-B14F-4D97-AF65-F5344CB8AC3E}">
        <p14:creationId xmlns:p14="http://schemas.microsoft.com/office/powerpoint/2010/main" val="206756208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Shape 0"/>
          <p:cNvSpPr/>
          <p:nvPr/>
        </p:nvSpPr>
        <p:spPr>
          <a:xfrm>
            <a:off x="10583102" y="712986"/>
            <a:ext cx="976685" cy="325834"/>
          </a:xfrm>
          <a:prstGeom prst="roundRect">
            <a:avLst>
              <a:gd name="adj" fmla="val 49999"/>
            </a:avLst>
          </a:prstGeom>
          <a:solidFill>
            <a:srgbClr val="D4E9F7"/>
          </a:solidFill>
          <a:ln/>
        </p:spPr>
      </p:sp>
      <p:sp>
        <p:nvSpPr>
          <p:cNvPr id="3" name="Text 1"/>
          <p:cNvSpPr/>
          <p:nvPr/>
        </p:nvSpPr>
        <p:spPr>
          <a:xfrm>
            <a:off x="10102101" y="777280"/>
            <a:ext cx="1329101" cy="197247"/>
          </a:xfrm>
          <a:prstGeom prst="rect">
            <a:avLst/>
          </a:prstGeom>
          <a:noFill/>
          <a:ln/>
        </p:spPr>
        <p:txBody>
          <a:bodyPr wrap="none" lIns="0" tIns="0" rIns="0" bIns="0" rtlCol="0" anchor="t"/>
          <a:lstStyle/>
          <a:p>
            <a:pPr marL="0" indent="0" algn="r" rtl="1">
              <a:lnSpc>
                <a:spcPct val="96000"/>
              </a:lnSpc>
              <a:buNone/>
            </a:pPr>
            <a:r>
              <a:rPr lang="ar-SA" altLang="en-US" sz="1350" dirty="0">
                <a:solidFill>
                  <a:srgbClr val="384653"/>
                </a:solidFill>
                <a:latin typeface="WinSoft Pro Medium" pitchFamily="34" charset="0"/>
                <a:ea typeface="WinSoft Pro Medium" pitchFamily="34" charset="-122"/>
                <a:cs typeface="WinSoft Pro Medium" pitchFamily="34" charset="-120"/>
              </a:rPr>
              <a:t>محتوى نظري</a:t>
            </a:r>
            <a:endParaRPr lang="ar-SA" sz="1350" dirty="0"/>
          </a:p>
        </p:txBody>
      </p:sp>
      <p:sp>
        <p:nvSpPr>
          <p:cNvPr id="4" name="Text 2"/>
          <p:cNvSpPr/>
          <p:nvPr/>
        </p:nvSpPr>
        <p:spPr>
          <a:xfrm>
            <a:off x="631908" y="1120279"/>
            <a:ext cx="10927878" cy="705247"/>
          </a:xfrm>
          <a:prstGeom prst="rect">
            <a:avLst/>
          </a:prstGeom>
          <a:noFill/>
          <a:ln/>
        </p:spPr>
        <p:txBody>
          <a:bodyPr wrap="none" lIns="0" tIns="0" rIns="0" bIns="0" rtlCol="0" anchor="t"/>
          <a:lstStyle/>
          <a:p>
            <a:pPr marL="0" indent="0" algn="r" rtl="1">
              <a:lnSpc>
                <a:spcPct val="104000"/>
              </a:lnSpc>
              <a:buNone/>
            </a:pPr>
            <a:r>
              <a:rPr lang="ar-SA" altLang="en-US" sz="4400" dirty="0">
                <a:solidFill>
                  <a:srgbClr val="2E3C4E"/>
                </a:solidFill>
                <a:latin typeface="GE SS Two Light" pitchFamily="34" charset="0"/>
                <a:ea typeface="GE SS Two Light" pitchFamily="34" charset="-122"/>
                <a:cs typeface="GE SS Two Light" pitchFamily="34" charset="-120"/>
              </a:rPr>
              <a:t>المعرفة — المحتوى النظري</a:t>
            </a:r>
            <a:endParaRPr lang="ar-SA" sz="4400" dirty="0"/>
          </a:p>
        </p:txBody>
      </p:sp>
      <p:sp>
        <p:nvSpPr>
          <p:cNvPr id="15" name="Shape 11"/>
          <p:cNvSpPr/>
          <p:nvPr/>
        </p:nvSpPr>
        <p:spPr>
          <a:xfrm>
            <a:off x="631908" y="1969650"/>
            <a:ext cx="11019319" cy="3677051"/>
          </a:xfrm>
          <a:prstGeom prst="roundRect">
            <a:avLst>
              <a:gd name="adj" fmla="val 9171"/>
            </a:avLst>
          </a:prstGeom>
          <a:solidFill>
            <a:srgbClr val="00AEEF"/>
          </a:solidFill>
          <a:ln w="12700">
            <a:solidFill>
              <a:srgbClr val="00AEEF"/>
            </a:solidFill>
            <a:prstDash val="solid"/>
          </a:ln>
        </p:spPr>
      </p:sp>
      <p:sp>
        <p:nvSpPr>
          <p:cNvPr id="16" name="Shape 12"/>
          <p:cNvSpPr/>
          <p:nvPr/>
        </p:nvSpPr>
        <p:spPr>
          <a:xfrm>
            <a:off x="9403420" y="2196663"/>
            <a:ext cx="2020801" cy="643136"/>
          </a:xfrm>
          <a:prstGeom prst="ellipse">
            <a:avLst/>
          </a:prstGeom>
          <a:solidFill>
            <a:srgbClr val="00AEEF"/>
          </a:solidFill>
          <a:ln/>
        </p:spPr>
      </p:sp>
      <p:pic>
        <p:nvPicPr>
          <p:cNvPr id="17" name="Image 2"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102101" y="2163677"/>
            <a:ext cx="843805" cy="764476"/>
          </a:xfrm>
          <a:prstGeom prst="rect">
            <a:avLst/>
          </a:prstGeom>
        </p:spPr>
      </p:pic>
      <p:sp>
        <p:nvSpPr>
          <p:cNvPr id="18" name="Text 13"/>
          <p:cNvSpPr/>
          <p:nvPr/>
        </p:nvSpPr>
        <p:spPr>
          <a:xfrm>
            <a:off x="1099922" y="2312265"/>
            <a:ext cx="8442873" cy="890858"/>
          </a:xfrm>
          <a:prstGeom prst="rect">
            <a:avLst/>
          </a:prstGeom>
          <a:noFill/>
          <a:ln/>
        </p:spPr>
        <p:txBody>
          <a:bodyPr wrap="square" lIns="0" tIns="0" rIns="0" bIns="0" rtlCol="0" anchor="t">
            <a:noAutofit/>
          </a:bodyPr>
          <a:lstStyle/>
          <a:p>
            <a:pPr marL="0" indent="0" algn="r" rtl="1">
              <a:lnSpc>
                <a:spcPct val="104000"/>
              </a:lnSpc>
              <a:buNone/>
            </a:pPr>
            <a:r>
              <a:rPr lang="ar-SA" altLang="en-US" sz="2800" b="1" dirty="0">
                <a:solidFill>
                  <a:schemeClr val="bg1"/>
                </a:solidFill>
                <a:latin typeface="GE SS Two Light" pitchFamily="34" charset="0"/>
                <a:ea typeface="GE SS Two Light" pitchFamily="34" charset="-122"/>
                <a:cs typeface="GE SS Two Light" pitchFamily="34" charset="-120"/>
              </a:rPr>
              <a:t>التوصيات الدولية لتصميم الورش</a:t>
            </a:r>
            <a:endParaRPr lang="ar-SA" sz="2800" b="1" dirty="0">
              <a:solidFill>
                <a:schemeClr val="bg1"/>
              </a:solidFill>
            </a:endParaRPr>
          </a:p>
        </p:txBody>
      </p:sp>
      <p:sp>
        <p:nvSpPr>
          <p:cNvPr id="19" name="Text 14"/>
          <p:cNvSpPr/>
          <p:nvPr/>
        </p:nvSpPr>
        <p:spPr>
          <a:xfrm>
            <a:off x="1118198" y="3319703"/>
            <a:ext cx="10306024" cy="3677051"/>
          </a:xfrm>
          <a:prstGeom prst="rect">
            <a:avLst/>
          </a:prstGeom>
          <a:noFill/>
          <a:ln/>
        </p:spPr>
        <p:txBody>
          <a:bodyPr wrap="square" lIns="0" tIns="0" rIns="85760" bIns="0" rtlCol="0" anchor="t">
            <a:normAutofit/>
          </a:bodyPr>
          <a:lstStyle/>
          <a:p>
            <a:pPr marL="335280" indent="-335280" algn="r" rtl="1">
              <a:lnSpc>
                <a:spcPct val="130000"/>
              </a:lnSpc>
              <a:buSzPct val="100000"/>
              <a:buChar char="•"/>
            </a:pPr>
            <a:r>
              <a:rPr lang="ar-SA" altLang="en-US" sz="2400" dirty="0">
                <a:solidFill>
                  <a:schemeClr val="bg1"/>
                </a:solidFill>
                <a:latin typeface="WinSoft Pro Medium" pitchFamily="34" charset="0"/>
                <a:ea typeface="WinSoft Pro Medium" pitchFamily="34" charset="-122"/>
                <a:cs typeface="WinSoft Pro Medium" pitchFamily="34" charset="-120"/>
              </a:rPr>
              <a:t>مساحة 5–12 م² للمتدرب الواحد حسب التخصص.</a:t>
            </a:r>
            <a:endParaRPr lang="ar-SA" sz="2400" dirty="0">
              <a:solidFill>
                <a:schemeClr val="bg1"/>
              </a:solidFill>
            </a:endParaRPr>
          </a:p>
          <a:p>
            <a:pPr marL="335280" indent="-335280" algn="r" rtl="1">
              <a:lnSpc>
                <a:spcPct val="130000"/>
              </a:lnSpc>
              <a:buSzPct val="100000"/>
              <a:buChar char="•"/>
            </a:pPr>
            <a:r>
              <a:rPr lang="ar-SA" altLang="en-US" sz="2400" dirty="0">
                <a:solidFill>
                  <a:schemeClr val="bg1"/>
                </a:solidFill>
                <a:latin typeface="WinSoft Pro Medium" pitchFamily="34" charset="0"/>
                <a:ea typeface="WinSoft Pro Medium" pitchFamily="34" charset="-122"/>
                <a:cs typeface="WinSoft Pro Medium" pitchFamily="34" charset="-120"/>
              </a:rPr>
              <a:t>مسافات 0.8–1.2 متر للآلات المتوسطة.</a:t>
            </a:r>
            <a:endParaRPr lang="ar-SA" sz="2400" dirty="0">
              <a:solidFill>
                <a:schemeClr val="bg1"/>
              </a:solidFill>
            </a:endParaRPr>
          </a:p>
          <a:p>
            <a:pPr marL="335280" indent="-335280" algn="r" rtl="1">
              <a:lnSpc>
                <a:spcPct val="130000"/>
              </a:lnSpc>
              <a:buSzPct val="100000"/>
              <a:buChar char="•"/>
            </a:pPr>
            <a:r>
              <a:rPr lang="ar-SA" altLang="en-US" sz="2400" dirty="0">
                <a:solidFill>
                  <a:schemeClr val="bg1"/>
                </a:solidFill>
                <a:latin typeface="WinSoft Pro Medium" pitchFamily="34" charset="0"/>
                <a:ea typeface="WinSoft Pro Medium" pitchFamily="34" charset="-122"/>
                <a:cs typeface="WinSoft Pro Medium" pitchFamily="34" charset="-120"/>
              </a:rPr>
              <a:t>1.5–2 متر للمعدات الكبيرة.</a:t>
            </a:r>
            <a:endParaRPr lang="ar-SA" sz="2400" dirty="0">
              <a:solidFill>
                <a:schemeClr val="bg1"/>
              </a:solidFill>
            </a:endParaRPr>
          </a:p>
          <a:p>
            <a:pPr marL="335280" indent="-335280" algn="r" rtl="1">
              <a:lnSpc>
                <a:spcPct val="130000"/>
              </a:lnSpc>
              <a:buSzPct val="100000"/>
              <a:buChar char="•"/>
            </a:pPr>
            <a:r>
              <a:rPr lang="ar-SA" altLang="en-US" sz="2400" dirty="0">
                <a:solidFill>
                  <a:schemeClr val="bg1"/>
                </a:solidFill>
                <a:latin typeface="WinSoft Pro Medium" pitchFamily="34" charset="0"/>
                <a:ea typeface="WinSoft Pro Medium" pitchFamily="34" charset="-122"/>
                <a:cs typeface="WinSoft Pro Medium" pitchFamily="34" charset="-120"/>
              </a:rPr>
              <a:t>تستند إلى ISO 13857 وISO 45001.</a:t>
            </a:r>
            <a:endParaRPr lang="ar-SA" sz="2400" dirty="0">
              <a:solidFill>
                <a:schemeClr val="bg1"/>
              </a:solidFill>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0" y="0"/>
            <a:ext cx="4800480" cy="6858000"/>
          </a:xfrm>
          <a:custGeom>
            <a:avLst/>
            <a:gdLst/>
            <a:ahLst/>
            <a:cxnLst/>
            <a:rect l="0" t="0" r="100000" b="100000"/>
            <a:pathLst>
              <a:path w="100000" h="100000">
                <a:moveTo>
                  <a:pt x="0" y="0"/>
                </a:moveTo>
                <a:lnTo>
                  <a:pt x="90530" y="100"/>
                </a:lnTo>
                <a:lnTo>
                  <a:pt x="93070" y="6350"/>
                </a:lnTo>
                <a:lnTo>
                  <a:pt x="94920" y="12210"/>
                </a:lnTo>
                <a:lnTo>
                  <a:pt x="96680" y="19820"/>
                </a:lnTo>
                <a:lnTo>
                  <a:pt x="97560" y="25880"/>
                </a:lnTo>
                <a:lnTo>
                  <a:pt x="97950" y="30960"/>
                </a:lnTo>
                <a:lnTo>
                  <a:pt x="97950" y="39060"/>
                </a:lnTo>
                <a:lnTo>
                  <a:pt x="97270" y="46480"/>
                </a:lnTo>
                <a:lnTo>
                  <a:pt x="96190" y="52640"/>
                </a:lnTo>
                <a:lnTo>
                  <a:pt x="94730" y="58500"/>
                </a:lnTo>
                <a:lnTo>
                  <a:pt x="92480" y="65230"/>
                </a:lnTo>
                <a:lnTo>
                  <a:pt x="89550" y="72070"/>
                </a:lnTo>
                <a:lnTo>
                  <a:pt x="86820" y="77340"/>
                </a:lnTo>
                <a:lnTo>
                  <a:pt x="83500" y="82810"/>
                </a:lnTo>
                <a:lnTo>
                  <a:pt x="79200" y="88870"/>
                </a:lnTo>
                <a:lnTo>
                  <a:pt x="75880" y="92770"/>
                </a:lnTo>
                <a:lnTo>
                  <a:pt x="75880" y="92970"/>
                </a:lnTo>
                <a:lnTo>
                  <a:pt x="74510" y="94340"/>
                </a:lnTo>
                <a:lnTo>
                  <a:pt x="74510" y="94530"/>
                </a:lnTo>
                <a:lnTo>
                  <a:pt x="69240" y="100000"/>
                </a:lnTo>
                <a:lnTo>
                  <a:pt x="0" y="100000"/>
                </a:lnTo>
                <a:close/>
              </a:path>
            </a:pathLst>
          </a:custGeom>
        </p:spPr>
      </p:pic>
      <p:pic>
        <p:nvPicPr>
          <p:cNvPr id="3" name="Image 1" descr="preencoded.png"/>
          <p:cNvPicPr>
            <a:picLocks noChangeAspect="1"/>
          </p:cNvPicPr>
          <p:nvPr/>
        </p:nvPicPr>
        <p:blipFill>
          <a:blip r:embed="rId4"/>
          <a:stretch>
            <a:fillRect/>
          </a:stretch>
        </p:blipFill>
        <p:spPr>
          <a:xfrm>
            <a:off x="107154" y="814388"/>
            <a:ext cx="3486063" cy="5229225"/>
          </a:xfrm>
          <a:prstGeom prst="rect">
            <a:avLst/>
          </a:prstGeom>
        </p:spPr>
      </p:pic>
      <p:sp>
        <p:nvSpPr>
          <p:cNvPr id="4" name="Text 0"/>
          <p:cNvSpPr/>
          <p:nvPr/>
        </p:nvSpPr>
        <p:spPr>
          <a:xfrm>
            <a:off x="5203794" y="762000"/>
            <a:ext cx="6355993" cy="1410494"/>
          </a:xfrm>
          <a:prstGeom prst="rect">
            <a:avLst/>
          </a:prstGeom>
          <a:noFill/>
          <a:ln/>
        </p:spPr>
        <p:txBody>
          <a:bodyPr wrap="square" lIns="0" tIns="0" rIns="0" bIns="0" rtlCol="0" anchor="t">
            <a:normAutofit fontScale="92500"/>
          </a:bodyPr>
          <a:lstStyle/>
          <a:p>
            <a:pPr algn="r" rtl="1">
              <a:lnSpc>
                <a:spcPct val="104000"/>
              </a:lnSpc>
            </a:pPr>
            <a:r>
              <a:rPr lang="ar-SA" altLang="en-US" sz="4400" dirty="0">
                <a:solidFill>
                  <a:srgbClr val="2E3C4E"/>
                </a:solidFill>
                <a:latin typeface="GE SS Two Light" pitchFamily="34" charset="0"/>
                <a:ea typeface="GE SS Two Light" pitchFamily="34" charset="-122"/>
                <a:cs typeface="GE SS Two Light" pitchFamily="34" charset="-120"/>
              </a:rPr>
              <a:t>مفهوم المعيار </a:t>
            </a:r>
            <a:r>
              <a:rPr lang="en-US" altLang="en-US" sz="4400" dirty="0">
                <a:solidFill>
                  <a:srgbClr val="2E3C4E"/>
                </a:solidFill>
                <a:latin typeface="Myriad Headline" panose="020B0500000000000000" pitchFamily="34" charset="0"/>
                <a:ea typeface="GE SS Two Light" pitchFamily="34" charset="-122"/>
                <a:cs typeface="GE SS Two Light" pitchFamily="34" charset="-120"/>
              </a:rPr>
              <a:t>13857 </a:t>
            </a:r>
            <a:r>
              <a:rPr lang="ar-SA" altLang="en-US" sz="4400" dirty="0">
                <a:solidFill>
                  <a:srgbClr val="2E3C4E"/>
                </a:solidFill>
                <a:latin typeface="Myriad Headline" panose="020B0500000000000000" pitchFamily="34" charset="0"/>
                <a:ea typeface="GE SS Two Light" pitchFamily="34" charset="-122"/>
                <a:cs typeface="GE SS Two Light" pitchFamily="34" charset="-120"/>
              </a:rPr>
              <a:t>EN</a:t>
            </a:r>
            <a:r>
              <a:rPr lang="ar-SA" altLang="en-US" sz="4400" dirty="0">
                <a:solidFill>
                  <a:srgbClr val="2E3C4E"/>
                </a:solidFill>
                <a:latin typeface="GE SS Two Light" pitchFamily="34" charset="0"/>
                <a:ea typeface="GE SS Two Light" pitchFamily="34" charset="-122"/>
                <a:cs typeface="GE SS Two Light" pitchFamily="34" charset="-120"/>
              </a:rPr>
              <a:t> </a:t>
            </a:r>
            <a:r>
              <a:rPr lang="ar-SA" altLang="en-US" sz="4400" dirty="0">
                <a:solidFill>
                  <a:srgbClr val="2E3C4E"/>
                </a:solidFill>
                <a:latin typeface="Myriad Headline" panose="020B0500000000000000" pitchFamily="34" charset="0"/>
                <a:ea typeface="GE SS Two Light" pitchFamily="34" charset="-122"/>
                <a:cs typeface="GE SS Two Light" pitchFamily="34" charset="-120"/>
              </a:rPr>
              <a:t>ISO</a:t>
            </a:r>
            <a:endParaRPr lang="ar-JO" sz="4400" dirty="0">
              <a:latin typeface="Myriad Headline" panose="020B0500000000000000" pitchFamily="34" charset="0"/>
            </a:endParaRPr>
          </a:p>
          <a:p>
            <a:pPr marL="0" indent="0" algn="r" rtl="1">
              <a:lnSpc>
                <a:spcPct val="104000"/>
              </a:lnSpc>
              <a:buNone/>
            </a:pPr>
            <a:r>
              <a:rPr lang="ar-SA" altLang="en-US" sz="4400" dirty="0">
                <a:solidFill>
                  <a:srgbClr val="2E3C4E"/>
                </a:solidFill>
                <a:latin typeface="GE SS Two Light" pitchFamily="34" charset="0"/>
                <a:ea typeface="GE SS Two Light" pitchFamily="34" charset="-122"/>
                <a:cs typeface="GE SS Two Light" pitchFamily="34" charset="-120"/>
              </a:rPr>
              <a:t> وأهدافه</a:t>
            </a:r>
            <a:endParaRPr lang="ar-SA" sz="4400" dirty="0"/>
          </a:p>
        </p:txBody>
      </p:sp>
      <p:sp>
        <p:nvSpPr>
          <p:cNvPr id="5" name="Text 1"/>
          <p:cNvSpPr/>
          <p:nvPr/>
        </p:nvSpPr>
        <p:spPr>
          <a:xfrm>
            <a:off x="5203794" y="2253952"/>
            <a:ext cx="6355993" cy="352524"/>
          </a:xfrm>
          <a:prstGeom prst="rect">
            <a:avLst/>
          </a:prstGeom>
          <a:noFill/>
          <a:ln/>
        </p:spPr>
        <p:txBody>
          <a:bodyPr wrap="none" lIns="0" tIns="0" rIns="0" bIns="0" rtlCol="0" anchor="t"/>
          <a:lstStyle/>
          <a:p>
            <a:pPr marL="0" indent="0" algn="r" rtl="1">
              <a:lnSpc>
                <a:spcPct val="104000"/>
              </a:lnSpc>
              <a:buNone/>
            </a:pPr>
            <a:r>
              <a:rPr lang="ar-SA" altLang="en-US" sz="2200" dirty="0">
                <a:solidFill>
                  <a:srgbClr val="2E3C4E"/>
                </a:solidFill>
                <a:latin typeface="GE SS Two Light" pitchFamily="34" charset="0"/>
                <a:ea typeface="GE SS Two Light" pitchFamily="34" charset="-122"/>
                <a:cs typeface="GE SS Two Light" pitchFamily="34" charset="-120"/>
              </a:rPr>
              <a:t>ما هو المعيار؟</a:t>
            </a:r>
            <a:endParaRPr lang="ar-SA" sz="2200" dirty="0"/>
          </a:p>
        </p:txBody>
      </p:sp>
      <p:sp>
        <p:nvSpPr>
          <p:cNvPr id="6" name="Text 2"/>
          <p:cNvSpPr/>
          <p:nvPr/>
        </p:nvSpPr>
        <p:spPr>
          <a:xfrm>
            <a:off x="4800480" y="2911971"/>
            <a:ext cx="6759307" cy="668933"/>
          </a:xfrm>
          <a:prstGeom prst="rect">
            <a:avLst/>
          </a:prstGeom>
          <a:noFill/>
          <a:ln/>
        </p:spPr>
        <p:txBody>
          <a:bodyPr wrap="square" lIns="0" tIns="0" rIns="0" bIns="0" rtlCol="0" anchor="t">
            <a:noAutofit/>
          </a:bodyPr>
          <a:lstStyle/>
          <a:p>
            <a:pPr marL="0" indent="0" algn="r" rtl="1">
              <a:lnSpc>
                <a:spcPct val="130000"/>
              </a:lnSpc>
              <a:buNone/>
            </a:pPr>
            <a:r>
              <a:rPr lang="ar-SA" altLang="en-US" sz="2400" dirty="0">
                <a:solidFill>
                  <a:srgbClr val="384653"/>
                </a:solidFill>
                <a:latin typeface="WinSoft Pro Medium" pitchFamily="34" charset="0"/>
                <a:ea typeface="WinSoft Pro Medium" pitchFamily="34" charset="-122"/>
                <a:cs typeface="WinSoft Pro Medium" pitchFamily="34" charset="-120"/>
              </a:rPr>
              <a:t>معيار دولي يحدد المسافات الدنيا الواجب توفيرها بين الأشخاص ومناطق الخطر لمنع الوصول إليها باستخدام الأطراف العلوية أو السفلية.</a:t>
            </a:r>
            <a:endParaRPr lang="ar-SA" sz="2400" dirty="0"/>
          </a:p>
        </p:txBody>
      </p:sp>
      <p:sp>
        <p:nvSpPr>
          <p:cNvPr id="7" name="Text 3"/>
          <p:cNvSpPr/>
          <p:nvPr/>
        </p:nvSpPr>
        <p:spPr>
          <a:xfrm>
            <a:off x="5203794" y="4069278"/>
            <a:ext cx="6355993" cy="352524"/>
          </a:xfrm>
          <a:prstGeom prst="rect">
            <a:avLst/>
          </a:prstGeom>
          <a:noFill/>
          <a:ln/>
        </p:spPr>
        <p:txBody>
          <a:bodyPr wrap="none" lIns="0" tIns="0" rIns="0" bIns="0" rtlCol="0" anchor="t"/>
          <a:lstStyle/>
          <a:p>
            <a:pPr marL="0" indent="0" algn="r" rtl="1">
              <a:lnSpc>
                <a:spcPct val="104000"/>
              </a:lnSpc>
              <a:buNone/>
            </a:pPr>
            <a:r>
              <a:rPr lang="ar-SA" altLang="en-US" sz="2800" dirty="0">
                <a:solidFill>
                  <a:srgbClr val="2E3C4E"/>
                </a:solidFill>
                <a:latin typeface="GE SS Two Light" pitchFamily="34" charset="0"/>
                <a:ea typeface="GE SS Two Light" pitchFamily="34" charset="-122"/>
                <a:cs typeface="GE SS Two Light" pitchFamily="34" charset="-120"/>
              </a:rPr>
              <a:t>مجالات الاستخدام:</a:t>
            </a:r>
            <a:endParaRPr lang="ar-SA" sz="2800" dirty="0"/>
          </a:p>
        </p:txBody>
      </p:sp>
      <p:sp>
        <p:nvSpPr>
          <p:cNvPr id="8" name="Text 4"/>
          <p:cNvSpPr/>
          <p:nvPr/>
        </p:nvSpPr>
        <p:spPr>
          <a:xfrm>
            <a:off x="5203794" y="4727297"/>
            <a:ext cx="6355993" cy="1551583"/>
          </a:xfrm>
          <a:prstGeom prst="rect">
            <a:avLst/>
          </a:prstGeom>
          <a:noFill/>
          <a:ln/>
        </p:spPr>
        <p:txBody>
          <a:bodyPr wrap="square" lIns="0" tIns="0" rIns="85760" bIns="0" rtlCol="0" anchor="t">
            <a:noAutofit/>
          </a:bodyPr>
          <a:lstStyle/>
          <a:p>
            <a:pPr marL="335280" indent="-335280" algn="r" rtl="1">
              <a:lnSpc>
                <a:spcPct val="130000"/>
              </a:lnSpc>
              <a:buSzPct val="100000"/>
              <a:buChar char="•"/>
            </a:pPr>
            <a:r>
              <a:rPr lang="ar-SA" altLang="en-US" sz="2000" dirty="0">
                <a:solidFill>
                  <a:srgbClr val="384653"/>
                </a:solidFill>
                <a:latin typeface="WinSoft Pro Medium" pitchFamily="34" charset="0"/>
                <a:ea typeface="WinSoft Pro Medium" pitchFamily="34" charset="-122"/>
                <a:cs typeface="WinSoft Pro Medium" pitchFamily="34" charset="-120"/>
              </a:rPr>
              <a:t>المصانع والورش الصناعية.</a:t>
            </a:r>
            <a:endParaRPr lang="ar-SA" sz="2000" dirty="0"/>
          </a:p>
          <a:p>
            <a:pPr marL="335280" indent="-335280" algn="r" rtl="1">
              <a:lnSpc>
                <a:spcPct val="130000"/>
              </a:lnSpc>
              <a:buSzPct val="100000"/>
              <a:buChar char="•"/>
            </a:pPr>
            <a:r>
              <a:rPr lang="ar-SA" altLang="en-US" sz="2000" dirty="0">
                <a:solidFill>
                  <a:srgbClr val="384653"/>
                </a:solidFill>
                <a:latin typeface="WinSoft Pro Medium" pitchFamily="34" charset="0"/>
                <a:ea typeface="WinSoft Pro Medium" pitchFamily="34" charset="-122"/>
                <a:cs typeface="WinSoft Pro Medium" pitchFamily="34" charset="-120"/>
              </a:rPr>
              <a:t>المختبرات المهنية.</a:t>
            </a:r>
            <a:endParaRPr lang="ar-SA" sz="2000" dirty="0"/>
          </a:p>
          <a:p>
            <a:pPr marL="335280" indent="-335280" algn="r" rtl="1">
              <a:lnSpc>
                <a:spcPct val="130000"/>
              </a:lnSpc>
              <a:buSzPct val="100000"/>
              <a:buChar char="•"/>
            </a:pPr>
            <a:r>
              <a:rPr lang="ar-SA" altLang="en-US" sz="2000" dirty="0">
                <a:solidFill>
                  <a:srgbClr val="384653"/>
                </a:solidFill>
                <a:latin typeface="WinSoft Pro Medium" pitchFamily="34" charset="0"/>
                <a:ea typeface="WinSoft Pro Medium" pitchFamily="34" charset="-122"/>
                <a:cs typeface="WinSoft Pro Medium" pitchFamily="34" charset="-120"/>
              </a:rPr>
              <a:t>مراكز التدريب المهني.</a:t>
            </a:r>
            <a:endParaRPr lang="ar-SA" sz="2000" dirty="0"/>
          </a:p>
          <a:p>
            <a:pPr marL="335280" indent="-335280" algn="r" rtl="1">
              <a:lnSpc>
                <a:spcPct val="130000"/>
              </a:lnSpc>
              <a:buSzPct val="100000"/>
              <a:buChar char="•"/>
            </a:pPr>
            <a:r>
              <a:rPr lang="ar-SA" altLang="en-US" sz="2000" dirty="0">
                <a:solidFill>
                  <a:srgbClr val="384653"/>
                </a:solidFill>
                <a:latin typeface="WinSoft Pro Medium" pitchFamily="34" charset="0"/>
                <a:ea typeface="WinSoft Pro Medium" pitchFamily="34" charset="-122"/>
                <a:cs typeface="WinSoft Pro Medium" pitchFamily="34" charset="-120"/>
              </a:rPr>
              <a:t>خطوط الإنتاج.</a:t>
            </a:r>
            <a:endParaRPr lang="ar-SA" sz="200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Text 0"/>
          <p:cNvSpPr/>
          <p:nvPr/>
        </p:nvSpPr>
        <p:spPr>
          <a:xfrm>
            <a:off x="631908" y="783233"/>
            <a:ext cx="10927878" cy="742355"/>
          </a:xfrm>
          <a:prstGeom prst="rect">
            <a:avLst/>
          </a:prstGeom>
          <a:noFill/>
          <a:ln/>
        </p:spPr>
        <p:txBody>
          <a:bodyPr wrap="none" lIns="0" tIns="0" rIns="0" bIns="0" rtlCol="0" anchor="t"/>
          <a:lstStyle/>
          <a:p>
            <a:pPr algn="r" rtl="1">
              <a:lnSpc>
                <a:spcPct val="104000"/>
              </a:lnSpc>
            </a:pPr>
            <a:r>
              <a:rPr lang="ar-SA" altLang="en-US" sz="4650" dirty="0">
                <a:solidFill>
                  <a:srgbClr val="2E3C4E"/>
                </a:solidFill>
                <a:latin typeface="GE SS Two Light" pitchFamily="34" charset="0"/>
                <a:ea typeface="GE SS Two Light" pitchFamily="34" charset="-122"/>
                <a:cs typeface="GE SS Two Light" pitchFamily="34" charset="-120"/>
              </a:rPr>
              <a:t>أهداف المعيار </a:t>
            </a:r>
            <a:r>
              <a:rPr lang="en-US" altLang="en-US" sz="4800" dirty="0">
                <a:solidFill>
                  <a:srgbClr val="2E3C4E"/>
                </a:solidFill>
                <a:latin typeface="Myriad Headline" panose="020B0500000000000000" pitchFamily="34" charset="0"/>
                <a:ea typeface="GE SS Two Light" pitchFamily="34" charset="-122"/>
                <a:cs typeface="GE SS Two Light" pitchFamily="34" charset="-120"/>
              </a:rPr>
              <a:t>13857 </a:t>
            </a:r>
            <a:r>
              <a:rPr lang="ar-SA" altLang="en-US" sz="4800" dirty="0">
                <a:solidFill>
                  <a:srgbClr val="2E3C4E"/>
                </a:solidFill>
                <a:latin typeface="Myriad Headline" panose="020B0500000000000000" pitchFamily="34" charset="0"/>
                <a:ea typeface="GE SS Two Light" pitchFamily="34" charset="-122"/>
                <a:cs typeface="GE SS Two Light" pitchFamily="34" charset="-120"/>
              </a:rPr>
              <a:t>EN</a:t>
            </a:r>
            <a:r>
              <a:rPr lang="ar-SA" altLang="en-US" sz="4800" dirty="0">
                <a:solidFill>
                  <a:srgbClr val="2E3C4E"/>
                </a:solidFill>
                <a:latin typeface="GE SS Two Light" pitchFamily="34" charset="0"/>
                <a:ea typeface="GE SS Two Light" pitchFamily="34" charset="-122"/>
                <a:cs typeface="GE SS Two Light" pitchFamily="34" charset="-120"/>
              </a:rPr>
              <a:t> </a:t>
            </a:r>
            <a:r>
              <a:rPr lang="ar-SA" altLang="en-US" sz="4800" dirty="0">
                <a:solidFill>
                  <a:srgbClr val="2E3C4E"/>
                </a:solidFill>
                <a:latin typeface="Myriad Headline" panose="020B0500000000000000" pitchFamily="34" charset="0"/>
                <a:ea typeface="GE SS Two Light" pitchFamily="34" charset="-122"/>
                <a:cs typeface="GE SS Two Light" pitchFamily="34" charset="-120"/>
              </a:rPr>
              <a:t>ISO</a:t>
            </a:r>
            <a:endParaRPr lang="ar-JO" sz="4800" dirty="0">
              <a:latin typeface="Myriad Headline" panose="020B0500000000000000" pitchFamily="34" charset="0"/>
            </a:endParaRPr>
          </a:p>
          <a:p>
            <a:pPr marL="0" indent="0" algn="r" rtl="1">
              <a:lnSpc>
                <a:spcPct val="104000"/>
              </a:lnSpc>
              <a:buNone/>
            </a:pPr>
            <a:endParaRPr lang="ar-SA" sz="4650" dirty="0"/>
          </a:p>
        </p:txBody>
      </p:sp>
      <p:sp>
        <p:nvSpPr>
          <p:cNvPr id="3" name="Shape 1"/>
          <p:cNvSpPr/>
          <p:nvPr/>
        </p:nvSpPr>
        <p:spPr>
          <a:xfrm>
            <a:off x="8067572" y="1976934"/>
            <a:ext cx="3492214" cy="2121694"/>
          </a:xfrm>
          <a:prstGeom prst="roundRect">
            <a:avLst>
              <a:gd name="adj" fmla="val 15955"/>
            </a:avLst>
          </a:prstGeom>
          <a:solidFill>
            <a:srgbClr val="00AEEF"/>
          </a:solidFill>
          <a:ln w="12700">
            <a:solidFill>
              <a:srgbClr val="00AEEF"/>
            </a:solidFill>
            <a:prstDash val="solid"/>
          </a:ln>
        </p:spPr>
      </p:sp>
      <p:sp>
        <p:nvSpPr>
          <p:cNvPr id="4" name="Shape 2"/>
          <p:cNvSpPr/>
          <p:nvPr/>
        </p:nvSpPr>
        <p:spPr>
          <a:xfrm>
            <a:off x="10644417" y="2215257"/>
            <a:ext cx="677052" cy="677069"/>
          </a:xfrm>
          <a:prstGeom prst="ellipse">
            <a:avLst/>
          </a:prstGeom>
          <a:solidFill>
            <a:srgbClr val="00AEEF"/>
          </a:solidFill>
          <a:ln/>
        </p:spPr>
      </p:sp>
      <p:pic>
        <p:nvPicPr>
          <p:cNvPr id="5"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644417" y="2215257"/>
            <a:ext cx="490823" cy="490836"/>
          </a:xfrm>
          <a:prstGeom prst="rect">
            <a:avLst/>
          </a:prstGeom>
        </p:spPr>
      </p:pic>
      <p:sp>
        <p:nvSpPr>
          <p:cNvPr id="6" name="Text 3"/>
          <p:cNvSpPr/>
          <p:nvPr/>
        </p:nvSpPr>
        <p:spPr>
          <a:xfrm>
            <a:off x="8305890" y="2909634"/>
            <a:ext cx="3015579" cy="742355"/>
          </a:xfrm>
          <a:prstGeom prst="rect">
            <a:avLst/>
          </a:prstGeom>
          <a:noFill/>
          <a:ln/>
        </p:spPr>
        <p:txBody>
          <a:bodyPr wrap="none" lIns="0" tIns="0" rIns="0" bIns="0" rtlCol="0" anchor="t"/>
          <a:lstStyle/>
          <a:p>
            <a:pPr marL="0" indent="0" algn="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منع الإصابات المهنية.</a:t>
            </a:r>
            <a:endParaRPr lang="ar-SA" sz="2800" dirty="0">
              <a:solidFill>
                <a:schemeClr val="bg1"/>
              </a:solidFill>
            </a:endParaRPr>
          </a:p>
        </p:txBody>
      </p:sp>
      <p:sp>
        <p:nvSpPr>
          <p:cNvPr id="7" name="Shape 4"/>
          <p:cNvSpPr/>
          <p:nvPr/>
        </p:nvSpPr>
        <p:spPr>
          <a:xfrm>
            <a:off x="4349740" y="1976934"/>
            <a:ext cx="3492214" cy="2121694"/>
          </a:xfrm>
          <a:prstGeom prst="roundRect">
            <a:avLst>
              <a:gd name="adj" fmla="val 15955"/>
            </a:avLst>
          </a:prstGeom>
          <a:solidFill>
            <a:srgbClr val="00AEEF"/>
          </a:solidFill>
          <a:ln w="12700">
            <a:solidFill>
              <a:srgbClr val="00AEEF"/>
            </a:solidFill>
            <a:prstDash val="solid"/>
          </a:ln>
        </p:spPr>
      </p:sp>
      <p:sp>
        <p:nvSpPr>
          <p:cNvPr id="8" name="Shape 5"/>
          <p:cNvSpPr/>
          <p:nvPr/>
        </p:nvSpPr>
        <p:spPr>
          <a:xfrm>
            <a:off x="6926585" y="2215257"/>
            <a:ext cx="677052" cy="677069"/>
          </a:xfrm>
          <a:prstGeom prst="ellipse">
            <a:avLst/>
          </a:prstGeom>
          <a:solidFill>
            <a:srgbClr val="00AEEF"/>
          </a:solidFill>
          <a:ln/>
        </p:spPr>
      </p:sp>
      <p:pic>
        <p:nvPicPr>
          <p:cNvPr id="9"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926585" y="2215257"/>
            <a:ext cx="490823" cy="490836"/>
          </a:xfrm>
          <a:prstGeom prst="rect">
            <a:avLst/>
          </a:prstGeom>
        </p:spPr>
      </p:pic>
      <p:sp>
        <p:nvSpPr>
          <p:cNvPr id="10" name="Text 6"/>
          <p:cNvSpPr/>
          <p:nvPr/>
        </p:nvSpPr>
        <p:spPr>
          <a:xfrm>
            <a:off x="4475248" y="2753121"/>
            <a:ext cx="3015579" cy="1484712"/>
          </a:xfrm>
          <a:prstGeom prst="rect">
            <a:avLst/>
          </a:prstGeom>
          <a:noFill/>
          <a:ln/>
        </p:spPr>
        <p:txBody>
          <a:bodyPr wrap="square" lIns="0" tIns="0" rIns="0" bIns="0" rtlCol="0" anchor="t">
            <a:normAutofit/>
          </a:bodyPr>
          <a:lstStyle/>
          <a:p>
            <a:pPr marL="0" indent="0" algn="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تقليل الحوادث داخل الورش.</a:t>
            </a:r>
            <a:endParaRPr lang="ar-SA" sz="2800" dirty="0">
              <a:solidFill>
                <a:schemeClr val="bg1"/>
              </a:solidFill>
            </a:endParaRPr>
          </a:p>
        </p:txBody>
      </p:sp>
      <p:sp>
        <p:nvSpPr>
          <p:cNvPr id="11" name="Shape 7"/>
          <p:cNvSpPr/>
          <p:nvPr/>
        </p:nvSpPr>
        <p:spPr>
          <a:xfrm>
            <a:off x="631908" y="1976934"/>
            <a:ext cx="3492214" cy="2121694"/>
          </a:xfrm>
          <a:prstGeom prst="roundRect">
            <a:avLst>
              <a:gd name="adj" fmla="val 15955"/>
            </a:avLst>
          </a:prstGeom>
          <a:solidFill>
            <a:srgbClr val="00AEEF"/>
          </a:solidFill>
          <a:ln w="12700">
            <a:solidFill>
              <a:srgbClr val="00AEEF"/>
            </a:solidFill>
            <a:prstDash val="solid"/>
          </a:ln>
        </p:spPr>
      </p:sp>
      <p:sp>
        <p:nvSpPr>
          <p:cNvPr id="12" name="Shape 8"/>
          <p:cNvSpPr/>
          <p:nvPr/>
        </p:nvSpPr>
        <p:spPr>
          <a:xfrm>
            <a:off x="3208753" y="2215257"/>
            <a:ext cx="677052" cy="677069"/>
          </a:xfrm>
          <a:prstGeom prst="ellipse">
            <a:avLst/>
          </a:prstGeom>
          <a:solidFill>
            <a:srgbClr val="00AEEF"/>
          </a:solidFill>
          <a:ln/>
        </p:spPr>
      </p:sp>
      <p:pic>
        <p:nvPicPr>
          <p:cNvPr id="13"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208753" y="2215257"/>
            <a:ext cx="490823" cy="490836"/>
          </a:xfrm>
          <a:prstGeom prst="rect">
            <a:avLst/>
          </a:prstGeom>
        </p:spPr>
      </p:pic>
      <p:sp>
        <p:nvSpPr>
          <p:cNvPr id="14" name="Text 9"/>
          <p:cNvSpPr/>
          <p:nvPr/>
        </p:nvSpPr>
        <p:spPr>
          <a:xfrm>
            <a:off x="1298966" y="2756574"/>
            <a:ext cx="2405597" cy="1484712"/>
          </a:xfrm>
          <a:prstGeom prst="rect">
            <a:avLst/>
          </a:prstGeom>
          <a:noFill/>
          <a:ln/>
        </p:spPr>
        <p:txBody>
          <a:bodyPr wrap="square" lIns="0" tIns="0" rIns="0" bIns="0" rtlCol="0" anchor="t">
            <a:normAutofit/>
          </a:bodyPr>
          <a:lstStyle/>
          <a:p>
            <a:pPr marL="0" indent="0" algn="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حماية المتدربين والعاملين.</a:t>
            </a:r>
            <a:endParaRPr lang="ar-SA" sz="2800" dirty="0">
              <a:solidFill>
                <a:schemeClr val="bg1"/>
              </a:solidFill>
            </a:endParaRPr>
          </a:p>
        </p:txBody>
      </p:sp>
      <p:sp>
        <p:nvSpPr>
          <p:cNvPr id="15" name="Shape 10"/>
          <p:cNvSpPr/>
          <p:nvPr/>
        </p:nvSpPr>
        <p:spPr>
          <a:xfrm>
            <a:off x="6208656" y="4324251"/>
            <a:ext cx="5351130" cy="1750516"/>
          </a:xfrm>
          <a:prstGeom prst="roundRect">
            <a:avLst>
              <a:gd name="adj" fmla="val 19339"/>
            </a:avLst>
          </a:prstGeom>
          <a:solidFill>
            <a:srgbClr val="00AEEF"/>
          </a:solidFill>
          <a:ln w="12700">
            <a:solidFill>
              <a:srgbClr val="00AEEF"/>
            </a:solidFill>
            <a:prstDash val="solid"/>
          </a:ln>
        </p:spPr>
      </p:sp>
      <p:sp>
        <p:nvSpPr>
          <p:cNvPr id="16" name="Shape 11"/>
          <p:cNvSpPr/>
          <p:nvPr/>
        </p:nvSpPr>
        <p:spPr>
          <a:xfrm>
            <a:off x="10644417" y="4562574"/>
            <a:ext cx="677052" cy="677069"/>
          </a:xfrm>
          <a:prstGeom prst="ellipse">
            <a:avLst/>
          </a:prstGeom>
          <a:solidFill>
            <a:srgbClr val="00AEEF"/>
          </a:solidFill>
          <a:ln/>
        </p:spPr>
      </p:sp>
      <p:pic>
        <p:nvPicPr>
          <p:cNvPr id="17"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644417" y="4562574"/>
            <a:ext cx="490823" cy="490836"/>
          </a:xfrm>
          <a:prstGeom prst="rect">
            <a:avLst/>
          </a:prstGeom>
        </p:spPr>
      </p:pic>
      <p:sp>
        <p:nvSpPr>
          <p:cNvPr id="18" name="Text 12"/>
          <p:cNvSpPr/>
          <p:nvPr/>
        </p:nvSpPr>
        <p:spPr>
          <a:xfrm>
            <a:off x="6446973" y="5204879"/>
            <a:ext cx="4874495" cy="742355"/>
          </a:xfrm>
          <a:prstGeom prst="rect">
            <a:avLst/>
          </a:prstGeom>
          <a:noFill/>
          <a:ln/>
        </p:spPr>
        <p:txBody>
          <a:bodyPr wrap="none" lIns="0" tIns="0" rIns="0" bIns="0" rtlCol="0" anchor="t"/>
          <a:lstStyle/>
          <a:p>
            <a:pPr marL="0" indent="0" algn="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تنظيم بيئات العمل بصورة آمنة.</a:t>
            </a:r>
            <a:endParaRPr lang="ar-SA" sz="2800" dirty="0">
              <a:solidFill>
                <a:schemeClr val="bg1"/>
              </a:solidFill>
            </a:endParaRPr>
          </a:p>
        </p:txBody>
      </p:sp>
      <p:sp>
        <p:nvSpPr>
          <p:cNvPr id="19" name="Shape 13"/>
          <p:cNvSpPr/>
          <p:nvPr/>
        </p:nvSpPr>
        <p:spPr>
          <a:xfrm>
            <a:off x="631908" y="4324251"/>
            <a:ext cx="5351130" cy="1750516"/>
          </a:xfrm>
          <a:prstGeom prst="roundRect">
            <a:avLst>
              <a:gd name="adj" fmla="val 19339"/>
            </a:avLst>
          </a:prstGeom>
          <a:solidFill>
            <a:srgbClr val="00AEEF"/>
          </a:solidFill>
          <a:ln w="12700">
            <a:solidFill>
              <a:srgbClr val="00AEEF"/>
            </a:solidFill>
            <a:prstDash val="solid"/>
          </a:ln>
        </p:spPr>
      </p:sp>
      <p:sp>
        <p:nvSpPr>
          <p:cNvPr id="20" name="Shape 14"/>
          <p:cNvSpPr/>
          <p:nvPr/>
        </p:nvSpPr>
        <p:spPr>
          <a:xfrm>
            <a:off x="5067669" y="4562574"/>
            <a:ext cx="677052" cy="677069"/>
          </a:xfrm>
          <a:prstGeom prst="ellipse">
            <a:avLst/>
          </a:prstGeom>
          <a:solidFill>
            <a:srgbClr val="00AEEF"/>
          </a:solidFill>
          <a:ln/>
        </p:spPr>
      </p:sp>
      <p:pic>
        <p:nvPicPr>
          <p:cNvPr id="21"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067669" y="4562574"/>
            <a:ext cx="490823" cy="490836"/>
          </a:xfrm>
          <a:prstGeom prst="rect">
            <a:avLst/>
          </a:prstGeom>
        </p:spPr>
      </p:pic>
      <p:sp>
        <p:nvSpPr>
          <p:cNvPr id="22" name="Text 15"/>
          <p:cNvSpPr/>
          <p:nvPr/>
        </p:nvSpPr>
        <p:spPr>
          <a:xfrm>
            <a:off x="793631" y="5133578"/>
            <a:ext cx="4874495" cy="742355"/>
          </a:xfrm>
          <a:prstGeom prst="rect">
            <a:avLst/>
          </a:prstGeom>
          <a:noFill/>
          <a:ln/>
        </p:spPr>
        <p:txBody>
          <a:bodyPr wrap="none" lIns="0" tIns="0" rIns="0" bIns="0" rtlCol="0" anchor="t"/>
          <a:lstStyle/>
          <a:p>
            <a:pPr marL="0" indent="0" algn="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دعم الامتثال لمتطلبات السلامة</a:t>
            </a:r>
            <a:endParaRPr lang="ar-JO" altLang="en-US" sz="2800" dirty="0">
              <a:solidFill>
                <a:schemeClr val="bg1"/>
              </a:solidFill>
              <a:latin typeface="GE SS Two Light" pitchFamily="34" charset="0"/>
              <a:ea typeface="GE SS Two Light" pitchFamily="34" charset="-122"/>
              <a:cs typeface="GE SS Two Light" pitchFamily="34" charset="-120"/>
            </a:endParaRPr>
          </a:p>
          <a:p>
            <a:pPr marL="0" indent="0" algn="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 الدولية.</a:t>
            </a:r>
            <a:endParaRPr lang="ar-SA" sz="2800" dirty="0">
              <a:solidFill>
                <a:schemeClr val="bg1"/>
              </a:solidFill>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sp>
        <p:nvSpPr>
          <p:cNvPr id="2" name="Text 0"/>
          <p:cNvSpPr/>
          <p:nvPr/>
        </p:nvSpPr>
        <p:spPr>
          <a:xfrm>
            <a:off x="631908" y="654248"/>
            <a:ext cx="10927878" cy="584597"/>
          </a:xfrm>
          <a:prstGeom prst="rect">
            <a:avLst/>
          </a:prstGeom>
          <a:noFill/>
          <a:ln/>
        </p:spPr>
        <p:txBody>
          <a:bodyPr wrap="none" lIns="0" tIns="0" rIns="0" bIns="0" rtlCol="0" anchor="t"/>
          <a:lstStyle/>
          <a:p>
            <a:pPr marL="0" indent="0" algn="r" rtl="1">
              <a:lnSpc>
                <a:spcPct val="104000"/>
              </a:lnSpc>
              <a:buNone/>
            </a:pPr>
            <a:r>
              <a:rPr lang="ar-SA" altLang="en-US" sz="3650" dirty="0">
                <a:solidFill>
                  <a:srgbClr val="2E3C4E"/>
                </a:solidFill>
                <a:latin typeface="GE SS Two Light" pitchFamily="34" charset="0"/>
                <a:ea typeface="GE SS Two Light" pitchFamily="34" charset="-122"/>
                <a:cs typeface="GE SS Two Light" pitchFamily="34" charset="-120"/>
              </a:rPr>
              <a:t>تنظيم محطات العمل</a:t>
            </a:r>
            <a:endParaRPr lang="ar-SA" sz="3650" dirty="0"/>
          </a:p>
        </p:txBody>
      </p:sp>
      <p:pic>
        <p:nvPicPr>
          <p:cNvPr id="3"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31908" y="1518741"/>
            <a:ext cx="10927878" cy="1066304"/>
          </a:xfrm>
          <a:prstGeom prst="rect">
            <a:avLst/>
          </a:prstGeom>
        </p:spPr>
      </p:pic>
      <p:pic>
        <p:nvPicPr>
          <p:cNvPr id="4"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886704" y="1756370"/>
            <a:ext cx="428714" cy="428725"/>
          </a:xfrm>
          <a:prstGeom prst="rect">
            <a:avLst/>
          </a:prstGeom>
        </p:spPr>
      </p:pic>
      <p:sp>
        <p:nvSpPr>
          <p:cNvPr id="5" name="Text 1"/>
          <p:cNvSpPr/>
          <p:nvPr/>
        </p:nvSpPr>
        <p:spPr>
          <a:xfrm>
            <a:off x="828654" y="1646912"/>
            <a:ext cx="9861303" cy="292298"/>
          </a:xfrm>
          <a:prstGeom prst="rect">
            <a:avLst/>
          </a:prstGeom>
          <a:noFill/>
          <a:ln/>
        </p:spPr>
        <p:txBody>
          <a:bodyPr wrap="none" lIns="0" tIns="0" rIns="0" bIns="0" rtlCol="0" anchor="t"/>
          <a:lstStyle/>
          <a:p>
            <a:pPr marL="0" indent="0" algn="r" rtl="1">
              <a:lnSpc>
                <a:spcPct val="104000"/>
              </a:lnSpc>
              <a:buNone/>
            </a:pPr>
            <a:r>
              <a:rPr lang="ar-SA" altLang="en-US" sz="2800" b="1" dirty="0">
                <a:solidFill>
                  <a:srgbClr val="384653"/>
                </a:solidFill>
                <a:latin typeface="GE SS Two Light" pitchFamily="34" charset="0"/>
                <a:ea typeface="GE SS Two Light" pitchFamily="34" charset="-122"/>
                <a:cs typeface="GE SS Two Light" pitchFamily="34" charset="-120"/>
              </a:rPr>
              <a:t>توفير ممرات آمنة</a:t>
            </a:r>
            <a:endParaRPr lang="ar-SA" sz="2800" b="1" dirty="0"/>
          </a:p>
        </p:txBody>
      </p:sp>
      <p:sp>
        <p:nvSpPr>
          <p:cNvPr id="6" name="Text 2"/>
          <p:cNvSpPr/>
          <p:nvPr/>
        </p:nvSpPr>
        <p:spPr>
          <a:xfrm>
            <a:off x="828654" y="2046010"/>
            <a:ext cx="9861303" cy="254099"/>
          </a:xfrm>
          <a:prstGeom prst="rect">
            <a:avLst/>
          </a:prstGeom>
          <a:noFill/>
          <a:ln/>
        </p:spPr>
        <p:txBody>
          <a:bodyPr wrap="none" lIns="0" tIns="0" rIns="0" bIns="0" rtlCol="0" anchor="t"/>
          <a:lstStyle/>
          <a:p>
            <a:pPr marL="0" indent="0" algn="r" rtl="1">
              <a:lnSpc>
                <a:spcPct val="119000"/>
              </a:lnSpc>
              <a:buNone/>
            </a:pPr>
            <a:r>
              <a:rPr lang="ar-SA" altLang="en-US" sz="2800" dirty="0">
                <a:solidFill>
                  <a:srgbClr val="384653"/>
                </a:solidFill>
                <a:latin typeface="WinSoft Pro Medium" pitchFamily="34" charset="0"/>
                <a:ea typeface="WinSoft Pro Medium" pitchFamily="34" charset="-122"/>
                <a:cs typeface="WinSoft Pro Medium" pitchFamily="34" charset="-120"/>
              </a:rPr>
              <a:t>يجب أن تسمح الممرات بحركة المتدربين دون التعرض للخطر.</a:t>
            </a:r>
            <a:endParaRPr lang="ar-SA" sz="2800" dirty="0"/>
          </a:p>
        </p:txBody>
      </p:sp>
      <p:pic>
        <p:nvPicPr>
          <p:cNvPr id="7" name="Image 2"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31908" y="2724944"/>
            <a:ext cx="10927878" cy="1066304"/>
          </a:xfrm>
          <a:prstGeom prst="rect">
            <a:avLst/>
          </a:prstGeom>
        </p:spPr>
      </p:pic>
      <p:pic>
        <p:nvPicPr>
          <p:cNvPr id="8" name="Image 3"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886704" y="2962572"/>
            <a:ext cx="428714" cy="428725"/>
          </a:xfrm>
          <a:prstGeom prst="rect">
            <a:avLst/>
          </a:prstGeom>
        </p:spPr>
      </p:pic>
      <p:sp>
        <p:nvSpPr>
          <p:cNvPr id="9" name="Text 3"/>
          <p:cNvSpPr/>
          <p:nvPr/>
        </p:nvSpPr>
        <p:spPr>
          <a:xfrm>
            <a:off x="828654" y="2853115"/>
            <a:ext cx="9861303" cy="292298"/>
          </a:xfrm>
          <a:prstGeom prst="rect">
            <a:avLst/>
          </a:prstGeom>
          <a:noFill/>
          <a:ln/>
        </p:spPr>
        <p:txBody>
          <a:bodyPr wrap="none" lIns="0" tIns="0" rIns="0" bIns="0" rtlCol="0" anchor="t"/>
          <a:lstStyle/>
          <a:p>
            <a:pPr marL="0" indent="0" algn="r" rtl="1">
              <a:lnSpc>
                <a:spcPct val="104000"/>
              </a:lnSpc>
              <a:buNone/>
            </a:pPr>
            <a:r>
              <a:rPr lang="ar-SA" altLang="en-US" sz="2800" b="1" dirty="0">
                <a:solidFill>
                  <a:srgbClr val="384653"/>
                </a:solidFill>
                <a:latin typeface="GE SS Two Light" pitchFamily="34" charset="0"/>
                <a:ea typeface="GE SS Two Light" pitchFamily="34" charset="-122"/>
                <a:cs typeface="GE SS Two Light" pitchFamily="34" charset="-120"/>
              </a:rPr>
              <a:t>منع تداخل مناطق العمل</a:t>
            </a:r>
            <a:endParaRPr lang="ar-SA" sz="2800" b="1" dirty="0"/>
          </a:p>
        </p:txBody>
      </p:sp>
      <p:sp>
        <p:nvSpPr>
          <p:cNvPr id="10" name="Text 4"/>
          <p:cNvSpPr/>
          <p:nvPr/>
        </p:nvSpPr>
        <p:spPr>
          <a:xfrm>
            <a:off x="828654" y="3252212"/>
            <a:ext cx="9861303" cy="254099"/>
          </a:xfrm>
          <a:prstGeom prst="rect">
            <a:avLst/>
          </a:prstGeom>
          <a:noFill/>
          <a:ln/>
        </p:spPr>
        <p:txBody>
          <a:bodyPr wrap="none" lIns="0" tIns="0" rIns="0" bIns="0" rtlCol="0" anchor="t"/>
          <a:lstStyle/>
          <a:p>
            <a:pPr marL="0" indent="0" algn="r" rtl="1">
              <a:lnSpc>
                <a:spcPct val="119000"/>
              </a:lnSpc>
              <a:buNone/>
            </a:pPr>
            <a:r>
              <a:rPr lang="ar-SA" altLang="en-US" sz="2800" dirty="0">
                <a:solidFill>
                  <a:srgbClr val="384653"/>
                </a:solidFill>
                <a:latin typeface="WinSoft Pro Medium" pitchFamily="34" charset="0"/>
                <a:ea typeface="WinSoft Pro Medium" pitchFamily="34" charset="-122"/>
                <a:cs typeface="WinSoft Pro Medium" pitchFamily="34" charset="-120"/>
              </a:rPr>
              <a:t>عدم تقاطع مناطق اللحام مع مناطق الحركة.</a:t>
            </a:r>
            <a:endParaRPr lang="ar-SA" sz="2800" dirty="0"/>
          </a:p>
        </p:txBody>
      </p:sp>
      <p:pic>
        <p:nvPicPr>
          <p:cNvPr id="11" name="Image 4"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31908" y="3931146"/>
            <a:ext cx="10927878" cy="1066304"/>
          </a:xfrm>
          <a:prstGeom prst="rect">
            <a:avLst/>
          </a:prstGeom>
        </p:spPr>
      </p:pic>
      <p:pic>
        <p:nvPicPr>
          <p:cNvPr id="12" name="Image 5"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886704" y="4168776"/>
            <a:ext cx="428713" cy="428724"/>
          </a:xfrm>
          <a:prstGeom prst="rect">
            <a:avLst/>
          </a:prstGeom>
        </p:spPr>
      </p:pic>
      <p:sp>
        <p:nvSpPr>
          <p:cNvPr id="13" name="Text 5"/>
          <p:cNvSpPr/>
          <p:nvPr/>
        </p:nvSpPr>
        <p:spPr>
          <a:xfrm>
            <a:off x="828654" y="4059317"/>
            <a:ext cx="9861303" cy="292298"/>
          </a:xfrm>
          <a:prstGeom prst="rect">
            <a:avLst/>
          </a:prstGeom>
          <a:noFill/>
          <a:ln/>
        </p:spPr>
        <p:txBody>
          <a:bodyPr wrap="none" lIns="0" tIns="0" rIns="0" bIns="0" rtlCol="0" anchor="t"/>
          <a:lstStyle/>
          <a:p>
            <a:pPr marL="0" indent="0" algn="r" rtl="1">
              <a:lnSpc>
                <a:spcPct val="104000"/>
              </a:lnSpc>
              <a:buNone/>
            </a:pPr>
            <a:r>
              <a:rPr lang="ar-SA" altLang="en-US" sz="2800" b="1" dirty="0">
                <a:solidFill>
                  <a:srgbClr val="384653"/>
                </a:solidFill>
                <a:latin typeface="GE SS Two Light" pitchFamily="34" charset="0"/>
                <a:ea typeface="GE SS Two Light" pitchFamily="34" charset="-122"/>
                <a:cs typeface="GE SS Two Light" pitchFamily="34" charset="-120"/>
              </a:rPr>
              <a:t>سهولة الإشراف</a:t>
            </a:r>
            <a:endParaRPr lang="ar-SA" sz="2800" b="1" dirty="0"/>
          </a:p>
        </p:txBody>
      </p:sp>
      <p:sp>
        <p:nvSpPr>
          <p:cNvPr id="14" name="Text 6"/>
          <p:cNvSpPr/>
          <p:nvPr/>
        </p:nvSpPr>
        <p:spPr>
          <a:xfrm>
            <a:off x="828654" y="4458414"/>
            <a:ext cx="9861303" cy="254099"/>
          </a:xfrm>
          <a:prstGeom prst="rect">
            <a:avLst/>
          </a:prstGeom>
          <a:noFill/>
          <a:ln/>
        </p:spPr>
        <p:txBody>
          <a:bodyPr wrap="none" lIns="0" tIns="0" rIns="0" bIns="0" rtlCol="0" anchor="t"/>
          <a:lstStyle/>
          <a:p>
            <a:pPr marL="0" indent="0" algn="r" rtl="1">
              <a:lnSpc>
                <a:spcPct val="119000"/>
              </a:lnSpc>
              <a:buNone/>
            </a:pPr>
            <a:r>
              <a:rPr lang="ar-SA" altLang="en-US" sz="2800" dirty="0">
                <a:solidFill>
                  <a:srgbClr val="384653"/>
                </a:solidFill>
                <a:latin typeface="WinSoft Pro Medium" pitchFamily="34" charset="0"/>
                <a:ea typeface="WinSoft Pro Medium" pitchFamily="34" charset="-122"/>
                <a:cs typeface="WinSoft Pro Medium" pitchFamily="34" charset="-120"/>
              </a:rPr>
              <a:t>تمكين المدرب من رؤية جميع المتدربين.</a:t>
            </a:r>
            <a:endParaRPr lang="ar-SA" sz="2800" dirty="0"/>
          </a:p>
        </p:txBody>
      </p:sp>
      <p:pic>
        <p:nvPicPr>
          <p:cNvPr id="15" name="Image 6"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31908" y="5137348"/>
            <a:ext cx="10927878" cy="1066304"/>
          </a:xfrm>
          <a:prstGeom prst="rect">
            <a:avLst/>
          </a:prstGeom>
        </p:spPr>
      </p:pic>
      <p:pic>
        <p:nvPicPr>
          <p:cNvPr id="16" name="Image 7"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0886704" y="5374978"/>
            <a:ext cx="428713" cy="428724"/>
          </a:xfrm>
          <a:prstGeom prst="rect">
            <a:avLst/>
          </a:prstGeom>
        </p:spPr>
      </p:pic>
      <p:sp>
        <p:nvSpPr>
          <p:cNvPr id="17" name="Text 7"/>
          <p:cNvSpPr/>
          <p:nvPr/>
        </p:nvSpPr>
        <p:spPr>
          <a:xfrm>
            <a:off x="828654" y="5265519"/>
            <a:ext cx="9861303" cy="292298"/>
          </a:xfrm>
          <a:prstGeom prst="rect">
            <a:avLst/>
          </a:prstGeom>
          <a:noFill/>
          <a:ln/>
        </p:spPr>
        <p:txBody>
          <a:bodyPr wrap="none" lIns="0" tIns="0" rIns="0" bIns="0" rtlCol="0" anchor="t"/>
          <a:lstStyle/>
          <a:p>
            <a:pPr marL="0" indent="0" algn="r" rtl="1">
              <a:lnSpc>
                <a:spcPct val="104000"/>
              </a:lnSpc>
              <a:buNone/>
            </a:pPr>
            <a:r>
              <a:rPr lang="ar-SA" altLang="en-US" sz="2800" b="1" dirty="0">
                <a:solidFill>
                  <a:srgbClr val="384653"/>
                </a:solidFill>
                <a:latin typeface="GE SS Two Light" pitchFamily="34" charset="0"/>
                <a:ea typeface="GE SS Two Light" pitchFamily="34" charset="-122"/>
                <a:cs typeface="GE SS Two Light" pitchFamily="34" charset="-120"/>
              </a:rPr>
              <a:t>الوصول السريع للطوارئ</a:t>
            </a:r>
            <a:endParaRPr lang="ar-SA" sz="2800" b="1" dirty="0"/>
          </a:p>
        </p:txBody>
      </p:sp>
      <p:sp>
        <p:nvSpPr>
          <p:cNvPr id="18" name="Text 8"/>
          <p:cNvSpPr/>
          <p:nvPr/>
        </p:nvSpPr>
        <p:spPr>
          <a:xfrm>
            <a:off x="828654" y="5664617"/>
            <a:ext cx="9861303" cy="254099"/>
          </a:xfrm>
          <a:prstGeom prst="rect">
            <a:avLst/>
          </a:prstGeom>
          <a:noFill/>
          <a:ln/>
        </p:spPr>
        <p:txBody>
          <a:bodyPr wrap="none" lIns="0" tIns="0" rIns="0" bIns="0" rtlCol="0" anchor="t"/>
          <a:lstStyle/>
          <a:p>
            <a:pPr marL="0" indent="0" algn="r" rtl="1">
              <a:lnSpc>
                <a:spcPct val="119000"/>
              </a:lnSpc>
              <a:buNone/>
            </a:pPr>
            <a:r>
              <a:rPr lang="ar-SA" altLang="en-US" sz="2800" dirty="0">
                <a:solidFill>
                  <a:srgbClr val="384653"/>
                </a:solidFill>
                <a:latin typeface="WinSoft Pro Medium" pitchFamily="34" charset="0"/>
                <a:ea typeface="WinSoft Pro Medium" pitchFamily="34" charset="-122"/>
                <a:cs typeface="WinSoft Pro Medium" pitchFamily="34" charset="-120"/>
              </a:rPr>
              <a:t>إبقاء مخارج الطوارئ ومعدات الإطفاء واضحة وغير محجوبة.</a:t>
            </a:r>
            <a:endParaRPr lang="ar-SA" sz="280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4">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0" y="0"/>
            <a:ext cx="4800480" cy="6858000"/>
          </a:xfrm>
          <a:custGeom>
            <a:avLst/>
            <a:gdLst/>
            <a:ahLst/>
            <a:cxnLst/>
            <a:rect l="0" t="0" r="100000" b="100000"/>
            <a:pathLst>
              <a:path w="100000" h="100000">
                <a:moveTo>
                  <a:pt x="0" y="0"/>
                </a:moveTo>
                <a:lnTo>
                  <a:pt x="90530" y="100"/>
                </a:lnTo>
                <a:lnTo>
                  <a:pt x="93070" y="6350"/>
                </a:lnTo>
                <a:lnTo>
                  <a:pt x="94920" y="12210"/>
                </a:lnTo>
                <a:lnTo>
                  <a:pt x="96680" y="19820"/>
                </a:lnTo>
                <a:lnTo>
                  <a:pt x="97560" y="25880"/>
                </a:lnTo>
                <a:lnTo>
                  <a:pt x="97950" y="30960"/>
                </a:lnTo>
                <a:lnTo>
                  <a:pt x="97950" y="39060"/>
                </a:lnTo>
                <a:lnTo>
                  <a:pt x="97270" y="46480"/>
                </a:lnTo>
                <a:lnTo>
                  <a:pt x="96190" y="52640"/>
                </a:lnTo>
                <a:lnTo>
                  <a:pt x="94730" y="58500"/>
                </a:lnTo>
                <a:lnTo>
                  <a:pt x="92480" y="65230"/>
                </a:lnTo>
                <a:lnTo>
                  <a:pt x="89550" y="72070"/>
                </a:lnTo>
                <a:lnTo>
                  <a:pt x="86820" y="77340"/>
                </a:lnTo>
                <a:lnTo>
                  <a:pt x="83500" y="82810"/>
                </a:lnTo>
                <a:lnTo>
                  <a:pt x="79200" y="88870"/>
                </a:lnTo>
                <a:lnTo>
                  <a:pt x="75880" y="92770"/>
                </a:lnTo>
                <a:lnTo>
                  <a:pt x="75880" y="92970"/>
                </a:lnTo>
                <a:lnTo>
                  <a:pt x="74510" y="94340"/>
                </a:lnTo>
                <a:lnTo>
                  <a:pt x="74510" y="94530"/>
                </a:lnTo>
                <a:lnTo>
                  <a:pt x="69240" y="100000"/>
                </a:lnTo>
                <a:lnTo>
                  <a:pt x="0" y="100000"/>
                </a:lnTo>
                <a:close/>
              </a:path>
            </a:pathLst>
          </a:custGeom>
        </p:spPr>
      </p:pic>
      <p:pic>
        <p:nvPicPr>
          <p:cNvPr id="3" name="Image 1" descr="preencoded.png"/>
          <p:cNvPicPr>
            <a:picLocks noChangeAspect="1"/>
          </p:cNvPicPr>
          <p:nvPr/>
        </p:nvPicPr>
        <p:blipFill>
          <a:blip r:embed="rId4"/>
          <a:stretch>
            <a:fillRect/>
          </a:stretch>
        </p:blipFill>
        <p:spPr>
          <a:xfrm>
            <a:off x="112809" y="821234"/>
            <a:ext cx="3476935" cy="5215533"/>
          </a:xfrm>
          <a:prstGeom prst="rect">
            <a:avLst/>
          </a:prstGeom>
        </p:spPr>
      </p:pic>
      <p:sp>
        <p:nvSpPr>
          <p:cNvPr id="4" name="Text 0"/>
          <p:cNvSpPr/>
          <p:nvPr/>
        </p:nvSpPr>
        <p:spPr>
          <a:xfrm>
            <a:off x="5203794" y="1564382"/>
            <a:ext cx="6355993" cy="1484709"/>
          </a:xfrm>
          <a:prstGeom prst="rect">
            <a:avLst/>
          </a:prstGeom>
          <a:noFill/>
          <a:ln/>
        </p:spPr>
        <p:txBody>
          <a:bodyPr wrap="square" lIns="0" tIns="0" rIns="0" bIns="0" rtlCol="0" anchor="t">
            <a:normAutofit/>
          </a:bodyPr>
          <a:lstStyle/>
          <a:p>
            <a:pPr marL="0" indent="0" algn="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تخطيط القاعات والمشاغل التدريبية</a:t>
            </a:r>
            <a:endParaRPr lang="ar-SA" sz="4650" dirty="0"/>
          </a:p>
        </p:txBody>
      </p:sp>
      <p:sp>
        <p:nvSpPr>
          <p:cNvPr id="5" name="Text 1"/>
          <p:cNvSpPr/>
          <p:nvPr/>
        </p:nvSpPr>
        <p:spPr>
          <a:xfrm>
            <a:off x="5203794" y="3139281"/>
            <a:ext cx="6355993"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2E3C4E"/>
                </a:solidFill>
                <a:latin typeface="GE SS Two Light" pitchFamily="34" charset="0"/>
                <a:ea typeface="GE SS Two Light" pitchFamily="34" charset="-122"/>
                <a:cs typeface="GE SS Two Light" pitchFamily="34" charset="-120"/>
              </a:rPr>
              <a:t>تخطيط القاعات والمشاغل التدريبية</a:t>
            </a:r>
            <a:endParaRPr lang="ar-SA" sz="2300" dirty="0"/>
          </a:p>
        </p:txBody>
      </p:sp>
      <p:sp>
        <p:nvSpPr>
          <p:cNvPr id="6" name="Text 2"/>
          <p:cNvSpPr/>
          <p:nvPr/>
        </p:nvSpPr>
        <p:spPr>
          <a:xfrm>
            <a:off x="5203794" y="3848993"/>
            <a:ext cx="6355993" cy="1444625"/>
          </a:xfrm>
          <a:prstGeom prst="rect">
            <a:avLst/>
          </a:prstGeom>
          <a:noFill/>
          <a:ln/>
        </p:spPr>
        <p:txBody>
          <a:bodyPr wrap="square" lIns="0" tIns="0" rIns="0" bIns="0" rtlCol="0" anchor="t">
            <a:noAutofit/>
          </a:bodyPr>
          <a:lstStyle/>
          <a:p>
            <a:pPr marL="0" indent="0" algn="justLow" rtl="1">
              <a:lnSpc>
                <a:spcPct val="133000"/>
              </a:lnSpc>
              <a:buNone/>
            </a:pPr>
            <a:r>
              <a:rPr lang="ar-SA" altLang="en-US" sz="2400" dirty="0">
                <a:solidFill>
                  <a:srgbClr val="384653"/>
                </a:solidFill>
                <a:latin typeface="WinSoft Pro Medium" pitchFamily="34" charset="0"/>
                <a:ea typeface="WinSoft Pro Medium" pitchFamily="34" charset="-122"/>
                <a:cs typeface="WinSoft Pro Medium" pitchFamily="34" charset="-120"/>
              </a:rPr>
              <a:t>يتوقف شكل وحجم الغرف الصفية والمختبرات والمشاغل بصورة أساسية على خطة التدريب وعلى المهارات التي سيتم التدريب عليها. يُستخدم أنواع مختلفة من المباني في مراكز التدريب المهني كالمختبرات أو قاعات التدريب النظري أو مختبرات الحاسوب والمشاغل التدريبية للتخصصات المختلفة.</a:t>
            </a:r>
            <a:endParaRPr lang="ar-SA" sz="240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5">
    <p:spTree>
      <p:nvGrpSpPr>
        <p:cNvPr id="1" name=""/>
        <p:cNvGrpSpPr/>
        <p:nvPr/>
      </p:nvGrpSpPr>
      <p:grpSpPr>
        <a:xfrm>
          <a:off x="0" y="0"/>
          <a:ext cx="0" cy="0"/>
          <a:chOff x="0" y="0"/>
          <a:chExt cx="0" cy="0"/>
        </a:xfrm>
      </p:grpSpPr>
      <p:sp>
        <p:nvSpPr>
          <p:cNvPr id="2" name="Text 0"/>
          <p:cNvSpPr/>
          <p:nvPr/>
        </p:nvSpPr>
        <p:spPr>
          <a:xfrm>
            <a:off x="631908" y="1169095"/>
            <a:ext cx="10927878" cy="742355"/>
          </a:xfrm>
          <a:prstGeom prst="rect">
            <a:avLst/>
          </a:prstGeom>
          <a:noFill/>
          <a:ln/>
        </p:spPr>
        <p:txBody>
          <a:bodyPr wrap="none" lIns="0" tIns="0" rIns="0" bIns="0" rtlCol="0" anchor="t"/>
          <a:lstStyle/>
          <a:p>
            <a:pPr marL="0" indent="0" algn="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المساحات المخصصة للمتدرب</a:t>
            </a:r>
            <a:endParaRPr lang="ar-SA" sz="4650" dirty="0"/>
          </a:p>
        </p:txBody>
      </p:sp>
      <p:sp>
        <p:nvSpPr>
          <p:cNvPr id="3" name="Text 1"/>
          <p:cNvSpPr/>
          <p:nvPr/>
        </p:nvSpPr>
        <p:spPr>
          <a:xfrm>
            <a:off x="631908" y="1988821"/>
            <a:ext cx="11026692" cy="730528"/>
          </a:xfrm>
          <a:prstGeom prst="rect">
            <a:avLst/>
          </a:prstGeom>
          <a:noFill/>
          <a:ln/>
        </p:spPr>
        <p:txBody>
          <a:bodyPr wrap="square" lIns="0" tIns="0" rIns="0" bIns="0" rtlCol="0" anchor="t">
            <a:noAutofit/>
          </a:bodyPr>
          <a:lstStyle/>
          <a:p>
            <a:pPr marL="0" indent="0" algn="r" rtl="1">
              <a:lnSpc>
                <a:spcPct val="133000"/>
              </a:lnSpc>
              <a:buNone/>
            </a:pPr>
            <a:r>
              <a:rPr lang="ar-SA" altLang="en-US" sz="2400" dirty="0">
                <a:solidFill>
                  <a:srgbClr val="384653"/>
                </a:solidFill>
                <a:latin typeface="WinSoft Pro Medium" pitchFamily="34" charset="0"/>
                <a:ea typeface="WinSoft Pro Medium" pitchFamily="34" charset="-122"/>
                <a:cs typeface="WinSoft Pro Medium" pitchFamily="34" charset="-120"/>
              </a:rPr>
              <a:t>في الواقع لا يوجد رقم عالمي موحد لمساحة المتدرب أو المسافة بين الآلات لجميع التخصصات، لأن ذلك يعتمد على عدة عوامل. لذلك تعتمد معظم الجهات الدولية على نطاقات معيارية (Recommended Standards) بدلاً من رقم واحد ثابت.</a:t>
            </a:r>
            <a:endParaRPr lang="ar-SA" sz="2400" dirty="0"/>
          </a:p>
        </p:txBody>
      </p:sp>
      <p:pic>
        <p:nvPicPr>
          <p:cNvPr id="4"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674501" y="3107730"/>
            <a:ext cx="504583" cy="504594"/>
          </a:xfrm>
          <a:prstGeom prst="rect">
            <a:avLst/>
          </a:prstGeom>
        </p:spPr>
      </p:pic>
      <p:sp>
        <p:nvSpPr>
          <p:cNvPr id="5" name="Shape 2"/>
          <p:cNvSpPr/>
          <p:nvPr/>
        </p:nvSpPr>
        <p:spPr>
          <a:xfrm>
            <a:off x="8067572" y="3697089"/>
            <a:ext cx="3492214" cy="25400"/>
          </a:xfrm>
          <a:prstGeom prst="rect">
            <a:avLst/>
          </a:prstGeom>
          <a:solidFill>
            <a:srgbClr val="00AEEF"/>
          </a:solidFill>
          <a:ln/>
        </p:spPr>
      </p:sp>
      <p:sp>
        <p:nvSpPr>
          <p:cNvPr id="6" name="Text 3"/>
          <p:cNvSpPr/>
          <p:nvPr/>
        </p:nvSpPr>
        <p:spPr>
          <a:xfrm>
            <a:off x="8067572" y="3860701"/>
            <a:ext cx="3492214" cy="371177"/>
          </a:xfrm>
          <a:prstGeom prst="rect">
            <a:avLst/>
          </a:prstGeom>
          <a:noFill/>
          <a:ln/>
        </p:spPr>
        <p:txBody>
          <a:bodyPr wrap="none" lIns="0" tIns="0" rIns="0" bIns="0" rtlCol="0" anchor="t"/>
          <a:lstStyle/>
          <a:p>
            <a:pPr marL="0" indent="0" algn="ct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نوع التخصص المهني</a:t>
            </a:r>
            <a:endParaRPr lang="ar-SA" sz="2400" dirty="0"/>
          </a:p>
        </p:txBody>
      </p:sp>
      <p:pic>
        <p:nvPicPr>
          <p:cNvPr id="7"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843709" y="3120533"/>
            <a:ext cx="504582" cy="504593"/>
          </a:xfrm>
          <a:prstGeom prst="rect">
            <a:avLst/>
          </a:prstGeom>
        </p:spPr>
      </p:pic>
      <p:sp>
        <p:nvSpPr>
          <p:cNvPr id="8" name="Shape 4"/>
          <p:cNvSpPr/>
          <p:nvPr/>
        </p:nvSpPr>
        <p:spPr>
          <a:xfrm>
            <a:off x="4349740" y="3697089"/>
            <a:ext cx="3492214" cy="25400"/>
          </a:xfrm>
          <a:prstGeom prst="rect">
            <a:avLst/>
          </a:prstGeom>
          <a:solidFill>
            <a:srgbClr val="00AEEF"/>
          </a:solidFill>
          <a:ln/>
        </p:spPr>
      </p:sp>
      <p:sp>
        <p:nvSpPr>
          <p:cNvPr id="9" name="Text 5"/>
          <p:cNvSpPr/>
          <p:nvPr/>
        </p:nvSpPr>
        <p:spPr>
          <a:xfrm>
            <a:off x="4349740" y="3860701"/>
            <a:ext cx="3492214" cy="371177"/>
          </a:xfrm>
          <a:prstGeom prst="rect">
            <a:avLst/>
          </a:prstGeom>
          <a:noFill/>
          <a:ln/>
        </p:spPr>
        <p:txBody>
          <a:bodyPr wrap="none" lIns="0" tIns="0" rIns="0" bIns="0" rtlCol="0" anchor="t"/>
          <a:lstStyle/>
          <a:p>
            <a:pPr marL="0" indent="0" algn="ct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حجم المعدات</a:t>
            </a:r>
            <a:endParaRPr lang="ar-SA" sz="2400" dirty="0"/>
          </a:p>
        </p:txBody>
      </p:sp>
      <p:pic>
        <p:nvPicPr>
          <p:cNvPr id="10"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142068" y="3120533"/>
            <a:ext cx="504581" cy="504592"/>
          </a:xfrm>
          <a:prstGeom prst="rect">
            <a:avLst/>
          </a:prstGeom>
        </p:spPr>
      </p:pic>
      <p:sp>
        <p:nvSpPr>
          <p:cNvPr id="11" name="Shape 6"/>
          <p:cNvSpPr/>
          <p:nvPr/>
        </p:nvSpPr>
        <p:spPr>
          <a:xfrm>
            <a:off x="631908" y="3697089"/>
            <a:ext cx="3492214" cy="25400"/>
          </a:xfrm>
          <a:prstGeom prst="rect">
            <a:avLst/>
          </a:prstGeom>
          <a:solidFill>
            <a:srgbClr val="00AEEF"/>
          </a:solidFill>
          <a:ln/>
        </p:spPr>
      </p:sp>
      <p:sp>
        <p:nvSpPr>
          <p:cNvPr id="12" name="Text 7"/>
          <p:cNvSpPr/>
          <p:nvPr/>
        </p:nvSpPr>
        <p:spPr>
          <a:xfrm>
            <a:off x="631908" y="3860701"/>
            <a:ext cx="3492214" cy="371177"/>
          </a:xfrm>
          <a:prstGeom prst="rect">
            <a:avLst/>
          </a:prstGeom>
          <a:noFill/>
          <a:ln/>
        </p:spPr>
        <p:txBody>
          <a:bodyPr wrap="none" lIns="0" tIns="0" rIns="0" bIns="0" rtlCol="0" anchor="t"/>
          <a:lstStyle/>
          <a:p>
            <a:pPr marL="0" indent="0" algn="ct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طبيعة المهارات العملية</a:t>
            </a:r>
            <a:endParaRPr lang="ar-SA" sz="2400" dirty="0"/>
          </a:p>
        </p:txBody>
      </p:sp>
      <p:pic>
        <p:nvPicPr>
          <p:cNvPr id="13"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668873" y="4444519"/>
            <a:ext cx="436041" cy="436051"/>
          </a:xfrm>
          <a:prstGeom prst="rect">
            <a:avLst/>
          </a:prstGeom>
        </p:spPr>
      </p:pic>
      <p:sp>
        <p:nvSpPr>
          <p:cNvPr id="14" name="Shape 8"/>
          <p:cNvSpPr/>
          <p:nvPr/>
        </p:nvSpPr>
        <p:spPr>
          <a:xfrm>
            <a:off x="6208656" y="4984849"/>
            <a:ext cx="5351130" cy="25400"/>
          </a:xfrm>
          <a:prstGeom prst="rect">
            <a:avLst/>
          </a:prstGeom>
          <a:solidFill>
            <a:srgbClr val="00AEEF"/>
          </a:solidFill>
          <a:ln/>
        </p:spPr>
      </p:sp>
      <p:sp>
        <p:nvSpPr>
          <p:cNvPr id="15" name="Text 9"/>
          <p:cNvSpPr/>
          <p:nvPr/>
        </p:nvSpPr>
        <p:spPr>
          <a:xfrm>
            <a:off x="6208656" y="5148461"/>
            <a:ext cx="5351130" cy="371177"/>
          </a:xfrm>
          <a:prstGeom prst="rect">
            <a:avLst/>
          </a:prstGeom>
          <a:noFill/>
          <a:ln/>
        </p:spPr>
        <p:txBody>
          <a:bodyPr wrap="none" lIns="0" tIns="0" rIns="0" bIns="0" rtlCol="0" anchor="t"/>
          <a:lstStyle/>
          <a:p>
            <a:pPr marL="0" indent="0" algn="ct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مستوى الخطورة</a:t>
            </a:r>
            <a:endParaRPr lang="ar-SA" sz="2400" dirty="0"/>
          </a:p>
        </p:txBody>
      </p:sp>
      <p:pic>
        <p:nvPicPr>
          <p:cNvPr id="16"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3087088" y="4444519"/>
            <a:ext cx="436041" cy="436051"/>
          </a:xfrm>
          <a:prstGeom prst="rect">
            <a:avLst/>
          </a:prstGeom>
        </p:spPr>
      </p:pic>
      <p:sp>
        <p:nvSpPr>
          <p:cNvPr id="17" name="Shape 10"/>
          <p:cNvSpPr/>
          <p:nvPr/>
        </p:nvSpPr>
        <p:spPr>
          <a:xfrm>
            <a:off x="631908" y="4984849"/>
            <a:ext cx="5351130" cy="25400"/>
          </a:xfrm>
          <a:prstGeom prst="rect">
            <a:avLst/>
          </a:prstGeom>
          <a:solidFill>
            <a:srgbClr val="00AEEF"/>
          </a:solidFill>
          <a:ln/>
        </p:spPr>
      </p:sp>
      <p:sp>
        <p:nvSpPr>
          <p:cNvPr id="18" name="Text 11"/>
          <p:cNvSpPr/>
          <p:nvPr/>
        </p:nvSpPr>
        <p:spPr>
          <a:xfrm>
            <a:off x="631908" y="5148461"/>
            <a:ext cx="5351130" cy="371177"/>
          </a:xfrm>
          <a:prstGeom prst="rect">
            <a:avLst/>
          </a:prstGeom>
          <a:noFill/>
          <a:ln/>
        </p:spPr>
        <p:txBody>
          <a:bodyPr wrap="none" lIns="0" tIns="0" rIns="0" bIns="0" rtlCol="0" anchor="t"/>
          <a:lstStyle/>
          <a:p>
            <a:pPr marL="0" indent="0" algn="ct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متطلبات السلامة والصحة المهنية</a:t>
            </a:r>
            <a:endParaRPr lang="ar-SA" sz="240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6">
    <p:spTree>
      <p:nvGrpSpPr>
        <p:cNvPr id="1" name=""/>
        <p:cNvGrpSpPr/>
        <p:nvPr/>
      </p:nvGrpSpPr>
      <p:grpSpPr>
        <a:xfrm>
          <a:off x="0" y="0"/>
          <a:ext cx="0" cy="0"/>
          <a:chOff x="0" y="0"/>
          <a:chExt cx="0" cy="0"/>
        </a:xfrm>
      </p:grpSpPr>
      <p:sp>
        <p:nvSpPr>
          <p:cNvPr id="2" name="Text 0"/>
          <p:cNvSpPr/>
          <p:nvPr/>
        </p:nvSpPr>
        <p:spPr>
          <a:xfrm>
            <a:off x="631908" y="664567"/>
            <a:ext cx="10927878" cy="631031"/>
          </a:xfrm>
          <a:prstGeom prst="rect">
            <a:avLst/>
          </a:prstGeom>
          <a:noFill/>
          <a:ln/>
        </p:spPr>
        <p:txBody>
          <a:bodyPr wrap="none" lIns="0" tIns="0" rIns="0" bIns="0" rtlCol="0" anchor="t"/>
          <a:lstStyle/>
          <a:p>
            <a:pPr marL="0" indent="0" algn="r" rtl="1">
              <a:lnSpc>
                <a:spcPct val="104000"/>
              </a:lnSpc>
              <a:buNone/>
            </a:pPr>
            <a:r>
              <a:rPr lang="ar-SA" altLang="en-US" sz="3950" dirty="0">
                <a:solidFill>
                  <a:srgbClr val="2E3C4E"/>
                </a:solidFill>
                <a:latin typeface="GE SS Two Light" pitchFamily="34" charset="0"/>
                <a:ea typeface="GE SS Two Light" pitchFamily="34" charset="-122"/>
                <a:cs typeface="GE SS Two Light" pitchFamily="34" charset="-120"/>
              </a:rPr>
              <a:t>أولاً: المساحة الموصى بها لكل</a:t>
            </a:r>
            <a:endParaRPr lang="ar-SA" sz="3950" dirty="0"/>
          </a:p>
        </p:txBody>
      </p:sp>
      <p:sp>
        <p:nvSpPr>
          <p:cNvPr id="3" name="Text 1"/>
          <p:cNvSpPr/>
          <p:nvPr/>
        </p:nvSpPr>
        <p:spPr>
          <a:xfrm>
            <a:off x="631908" y="1360785"/>
            <a:ext cx="10927878" cy="631031"/>
          </a:xfrm>
          <a:prstGeom prst="rect">
            <a:avLst/>
          </a:prstGeom>
          <a:noFill/>
          <a:ln/>
        </p:spPr>
        <p:txBody>
          <a:bodyPr wrap="none" lIns="0" tIns="0" rIns="0" bIns="0" rtlCol="0" anchor="t"/>
          <a:lstStyle/>
          <a:p>
            <a:pPr marL="0" indent="0" algn="r" rtl="1">
              <a:lnSpc>
                <a:spcPct val="104000"/>
              </a:lnSpc>
              <a:buNone/>
            </a:pPr>
            <a:r>
              <a:rPr lang="ar-SA" altLang="en-US" sz="3950" dirty="0">
                <a:solidFill>
                  <a:srgbClr val="2E3C4E"/>
                </a:solidFill>
                <a:latin typeface="GE SS Two Light" pitchFamily="34" charset="0"/>
                <a:ea typeface="GE SS Two Light" pitchFamily="34" charset="-122"/>
                <a:cs typeface="GE SS Two Light" pitchFamily="34" charset="-120"/>
              </a:rPr>
              <a:t> متدرب في الورش التدريبية</a:t>
            </a:r>
            <a:endParaRPr lang="ar-SA" sz="3950" dirty="0"/>
          </a:p>
        </p:txBody>
      </p:sp>
      <p:sp>
        <p:nvSpPr>
          <p:cNvPr id="4" name="Text 2"/>
          <p:cNvSpPr/>
          <p:nvPr/>
        </p:nvSpPr>
        <p:spPr>
          <a:xfrm>
            <a:off x="5336433" y="2478918"/>
            <a:ext cx="6255586" cy="912335"/>
          </a:xfrm>
          <a:prstGeom prst="rect">
            <a:avLst/>
          </a:prstGeom>
          <a:noFill/>
          <a:ln/>
        </p:spPr>
        <p:txBody>
          <a:bodyPr wrap="none" lIns="0" tIns="0" rIns="0" bIns="0" rtlCol="0" anchor="t"/>
          <a:lstStyle/>
          <a:p>
            <a:pPr marL="0" indent="0" algn="r" rtl="1">
              <a:lnSpc>
                <a:spcPct val="104000"/>
              </a:lnSpc>
              <a:buNone/>
            </a:pPr>
            <a:r>
              <a:rPr lang="ar-SA" altLang="en-US" sz="2400" dirty="0">
                <a:solidFill>
                  <a:srgbClr val="2E3C4E"/>
                </a:solidFill>
                <a:latin typeface="GE SS Two Light" pitchFamily="34" charset="0"/>
                <a:ea typeface="GE SS Two Light" pitchFamily="34" charset="-122"/>
                <a:cs typeface="GE SS Two Light" pitchFamily="34" charset="-120"/>
              </a:rPr>
              <a:t>مفهوم المساحة التدريبية</a:t>
            </a:r>
            <a:endParaRPr lang="ar-SA" sz="2400" dirty="0"/>
          </a:p>
        </p:txBody>
      </p:sp>
      <p:sp>
        <p:nvSpPr>
          <p:cNvPr id="5" name="Text 3"/>
          <p:cNvSpPr/>
          <p:nvPr/>
        </p:nvSpPr>
        <p:spPr>
          <a:xfrm>
            <a:off x="5336433" y="3567053"/>
            <a:ext cx="6255586" cy="1641052"/>
          </a:xfrm>
          <a:prstGeom prst="rect">
            <a:avLst/>
          </a:prstGeom>
          <a:noFill/>
          <a:ln/>
        </p:spPr>
        <p:txBody>
          <a:bodyPr wrap="square" lIns="0" tIns="0" rIns="0" bIns="0" rtlCol="0" anchor="t">
            <a:noAutofit/>
          </a:bodyPr>
          <a:lstStyle/>
          <a:p>
            <a:pPr marL="0" indent="0" algn="justLow" rtl="1">
              <a:lnSpc>
                <a:spcPct val="123000"/>
              </a:lnSpc>
              <a:buNone/>
            </a:pPr>
            <a:r>
              <a:rPr lang="ar-SA" altLang="en-US" sz="2400" dirty="0">
                <a:solidFill>
                  <a:srgbClr val="384653"/>
                </a:solidFill>
                <a:latin typeface="WinSoft Pro Medium" pitchFamily="34" charset="0"/>
                <a:ea typeface="WinSoft Pro Medium" pitchFamily="34" charset="-122"/>
                <a:cs typeface="WinSoft Pro Medium" pitchFamily="34" charset="-120"/>
              </a:rPr>
              <a:t>المساحة التدريبية للمتدرب هي المساحة الصافية اللازمة للمتدرب لأداء المهام العملية بأمان وكفاءة، وتشمل مساحة الحركة والعمل واستخدام الأدوات، ولا تشمل الممرات الرئيسية أو المخازن أو المكاتب</a:t>
            </a:r>
            <a:endParaRPr lang="ar-SA" sz="2400" dirty="0"/>
          </a:p>
        </p:txBody>
      </p:sp>
      <p:pic>
        <p:nvPicPr>
          <p:cNvPr id="6" name="Image 0" descr="preencoded.png"/>
          <p:cNvPicPr>
            <a:picLocks noChangeAspect="1"/>
          </p:cNvPicPr>
          <p:nvPr/>
        </p:nvPicPr>
        <p:blipFill>
          <a:blip r:embed="rId3"/>
          <a:stretch>
            <a:fillRect/>
          </a:stretch>
        </p:blipFill>
        <p:spPr>
          <a:xfrm>
            <a:off x="0" y="0"/>
            <a:ext cx="4757530" cy="6858000"/>
          </a:xfrm>
          <a:prstGeom prst="rect">
            <a:avLst/>
          </a:prstGeom>
        </p:spPr>
      </p:pic>
      <p:sp>
        <p:nvSpPr>
          <p:cNvPr id="7" name="Text 4"/>
          <p:cNvSpPr/>
          <p:nvPr/>
        </p:nvSpPr>
        <p:spPr>
          <a:xfrm>
            <a:off x="22324" y="5909667"/>
            <a:ext cx="11537463" cy="283766"/>
          </a:xfrm>
          <a:prstGeom prst="rect">
            <a:avLst/>
          </a:prstGeom>
          <a:noFill/>
          <a:ln/>
        </p:spPr>
        <p:txBody>
          <a:bodyPr wrap="none" lIns="0" tIns="0" rIns="0" bIns="0" rtlCol="0" anchor="t"/>
          <a:lstStyle/>
          <a:p>
            <a:pPr marL="0" indent="0" algn="r" rtl="1">
              <a:lnSpc>
                <a:spcPct val="123000"/>
              </a:lnSpc>
              <a:buNone/>
            </a:pPr>
            <a:r>
              <a:rPr lang="en-US" sz="1500" dirty="0">
                <a:solidFill>
                  <a:srgbClr val="384653"/>
                </a:solidFill>
                <a:latin typeface="WinSoft Pro Medium" pitchFamily="34" charset="0"/>
                <a:ea typeface="WinSoft Pro Medium" pitchFamily="34" charset="-122"/>
                <a:cs typeface="WinSoft Pro Medium" pitchFamily="34" charset="-120"/>
              </a:rPr>
              <a:t>.</a:t>
            </a:r>
            <a:endParaRPr lang="en-US" sz="1500"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7">
    <p:spTree>
      <p:nvGrpSpPr>
        <p:cNvPr id="1" name=""/>
        <p:cNvGrpSpPr/>
        <p:nvPr/>
      </p:nvGrpSpPr>
      <p:grpSpPr>
        <a:xfrm>
          <a:off x="0" y="0"/>
          <a:ext cx="0" cy="0"/>
          <a:chOff x="0" y="0"/>
          <a:chExt cx="0" cy="0"/>
        </a:xfrm>
      </p:grpSpPr>
      <p:sp>
        <p:nvSpPr>
          <p:cNvPr id="2" name="Text 0"/>
          <p:cNvSpPr/>
          <p:nvPr/>
        </p:nvSpPr>
        <p:spPr>
          <a:xfrm>
            <a:off x="631908" y="487204"/>
            <a:ext cx="10927878" cy="556716"/>
          </a:xfrm>
          <a:prstGeom prst="rect">
            <a:avLst/>
          </a:prstGeom>
          <a:noFill/>
          <a:ln/>
        </p:spPr>
        <p:txBody>
          <a:bodyPr wrap="none" lIns="0" tIns="0" rIns="0" bIns="0" rtlCol="0" anchor="t"/>
          <a:lstStyle/>
          <a:p>
            <a:pPr marL="0" indent="0" algn="r" rtl="1">
              <a:lnSpc>
                <a:spcPct val="104000"/>
              </a:lnSpc>
              <a:buNone/>
            </a:pPr>
            <a:r>
              <a:rPr lang="ar-SA" altLang="en-US" sz="3500" dirty="0">
                <a:solidFill>
                  <a:srgbClr val="2E3C4E"/>
                </a:solidFill>
                <a:latin typeface="GE SS Two Light" pitchFamily="34" charset="0"/>
                <a:ea typeface="GE SS Two Light" pitchFamily="34" charset="-122"/>
                <a:cs typeface="GE SS Two Light" pitchFamily="34" charset="-120"/>
              </a:rPr>
              <a:t>المعايير الاسترشادية للمساحة لكل متدرب</a:t>
            </a:r>
            <a:endParaRPr lang="ar-SA" sz="3500" dirty="0"/>
          </a:p>
        </p:txBody>
      </p:sp>
      <p:graphicFrame>
        <p:nvGraphicFramePr>
          <p:cNvPr id="3" name="Table 2"/>
          <p:cNvGraphicFramePr>
            <a:graphicFrameLocks noGrp="1"/>
          </p:cNvGraphicFramePr>
          <p:nvPr>
            <p:extLst>
              <p:ext uri="{D42A27DB-BD31-4B8C-83A1-F6EECF244321}">
                <p14:modId xmlns:p14="http://schemas.microsoft.com/office/powerpoint/2010/main" val="3055123136"/>
              </p:ext>
            </p:extLst>
          </p:nvPr>
        </p:nvGraphicFramePr>
        <p:xfrm>
          <a:off x="3564267" y="1245850"/>
          <a:ext cx="5725767" cy="4903470"/>
        </p:xfrm>
        <a:graphic>
          <a:graphicData uri="http://schemas.openxmlformats.org/drawingml/2006/table">
            <a:tbl>
              <a:tblPr rtl="1" firstRow="1" firstCol="1" bandRow="1">
                <a:tableStyleId>{5C22544A-7EE6-4342-B048-85BDC9FD1C3A}</a:tableStyleId>
              </a:tblPr>
              <a:tblGrid>
                <a:gridCol w="2453743">
                  <a:extLst>
                    <a:ext uri="{9D8B030D-6E8A-4147-A177-3AD203B41FA5}">
                      <a16:colId xmlns:a16="http://schemas.microsoft.com/office/drawing/2014/main" val="2954978412"/>
                    </a:ext>
                  </a:extLst>
                </a:gridCol>
                <a:gridCol w="3272024">
                  <a:extLst>
                    <a:ext uri="{9D8B030D-6E8A-4147-A177-3AD203B41FA5}">
                      <a16:colId xmlns:a16="http://schemas.microsoft.com/office/drawing/2014/main" val="2724160262"/>
                    </a:ext>
                  </a:extLst>
                </a:gridCol>
              </a:tblGrid>
              <a:tr h="0">
                <a:tc>
                  <a:txBody>
                    <a:bodyPr/>
                    <a:lstStyle/>
                    <a:p>
                      <a:pPr algn="ctr" rtl="1">
                        <a:lnSpc>
                          <a:spcPct val="150000"/>
                        </a:lnSpc>
                        <a:spcAft>
                          <a:spcPts val="0"/>
                        </a:spcAft>
                      </a:pPr>
                      <a:r>
                        <a:rPr lang="ar-SA" sz="2400" kern="1200" dirty="0">
                          <a:solidFill>
                            <a:schemeClr val="bg1"/>
                          </a:solidFill>
                          <a:latin typeface="WinSoft Pro Medium" pitchFamily="34" charset="0"/>
                          <a:ea typeface="WinSoft Pro Medium" pitchFamily="34" charset="-122"/>
                          <a:cs typeface="WinSoft Pro Medium" pitchFamily="34" charset="-120"/>
                        </a:rPr>
                        <a:t>التخصص</a:t>
                      </a:r>
                      <a:endParaRPr lang="en-US" sz="2400" kern="1200" dirty="0">
                        <a:solidFill>
                          <a:schemeClr val="bg1"/>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50000"/>
                        </a:lnSpc>
                        <a:spcAft>
                          <a:spcPts val="0"/>
                        </a:spcAft>
                      </a:pPr>
                      <a:r>
                        <a:rPr lang="ar-SA" sz="2400" kern="1200" dirty="0">
                          <a:solidFill>
                            <a:schemeClr val="bg1"/>
                          </a:solidFill>
                          <a:latin typeface="WinSoft Pro Medium" pitchFamily="34" charset="0"/>
                          <a:ea typeface="WinSoft Pro Medium" pitchFamily="34" charset="-122"/>
                          <a:cs typeface="WinSoft Pro Medium" pitchFamily="34" charset="-120"/>
                        </a:rPr>
                        <a:t>المساحة الموصى بها لكل متدرب</a:t>
                      </a:r>
                      <a:endParaRPr lang="en-US" sz="2400" kern="1200" dirty="0">
                        <a:solidFill>
                          <a:schemeClr val="bg1"/>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458833757"/>
                  </a:ext>
                </a:extLst>
              </a:tr>
              <a:tr h="0">
                <a:tc>
                  <a:txBody>
                    <a:bodyPr/>
                    <a:lstStyle/>
                    <a:p>
                      <a:pPr algn="r" rtl="1">
                        <a:lnSpc>
                          <a:spcPct val="150000"/>
                        </a:lnSpc>
                        <a:spcAft>
                          <a:spcPts val="0"/>
                        </a:spcAft>
                      </a:pPr>
                      <a:r>
                        <a:rPr lang="ar-SA" sz="2000" kern="1200" dirty="0">
                          <a:solidFill>
                            <a:schemeClr val="bg1"/>
                          </a:solidFill>
                          <a:latin typeface="WinSoft Pro Medium" pitchFamily="34" charset="0"/>
                          <a:ea typeface="WinSoft Pro Medium" pitchFamily="34" charset="-122"/>
                          <a:cs typeface="WinSoft Pro Medium" pitchFamily="34" charset="-120"/>
                        </a:rPr>
                        <a:t>مختبر حاسوب</a:t>
                      </a:r>
                      <a:endParaRPr lang="en-US" sz="2000" kern="1200" dirty="0">
                        <a:solidFill>
                          <a:schemeClr val="bg1"/>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50000"/>
                        </a:lnSpc>
                        <a:spcAft>
                          <a:spcPts val="0"/>
                        </a:spcAft>
                      </a:pPr>
                      <a:r>
                        <a:rPr lang="en-US" sz="2000" kern="1200" dirty="0">
                          <a:solidFill>
                            <a:srgbClr val="384653"/>
                          </a:solidFill>
                          <a:latin typeface="WinSoft Pro Medium" pitchFamily="34" charset="0"/>
                          <a:ea typeface="WinSoft Pro Medium" pitchFamily="34" charset="-122"/>
                          <a:cs typeface="WinSoft Pro Medium" pitchFamily="34" charset="-120"/>
                        </a:rPr>
                        <a:t>3 – 4 </a:t>
                      </a:r>
                      <a:r>
                        <a:rPr lang="ar-SA" sz="2000" kern="1200" dirty="0">
                          <a:solidFill>
                            <a:srgbClr val="384653"/>
                          </a:solidFill>
                          <a:latin typeface="WinSoft Pro Medium" pitchFamily="34" charset="0"/>
                          <a:ea typeface="WinSoft Pro Medium" pitchFamily="34" charset="-122"/>
                          <a:cs typeface="WinSoft Pro Medium" pitchFamily="34" charset="-120"/>
                        </a:rPr>
                        <a:t>م²</a:t>
                      </a:r>
                      <a:endParaRPr lang="en-US" sz="2000" kern="1200" dirty="0">
                        <a:solidFill>
                          <a:srgbClr val="384653"/>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77837251"/>
                  </a:ext>
                </a:extLst>
              </a:tr>
              <a:tr h="0">
                <a:tc>
                  <a:txBody>
                    <a:bodyPr/>
                    <a:lstStyle/>
                    <a:p>
                      <a:pPr algn="r" rtl="1">
                        <a:lnSpc>
                          <a:spcPct val="150000"/>
                        </a:lnSpc>
                        <a:spcAft>
                          <a:spcPts val="0"/>
                        </a:spcAft>
                      </a:pPr>
                      <a:r>
                        <a:rPr lang="ar-SA" sz="2000" kern="1200" dirty="0">
                          <a:solidFill>
                            <a:schemeClr val="bg1"/>
                          </a:solidFill>
                          <a:latin typeface="WinSoft Pro Medium" pitchFamily="34" charset="0"/>
                          <a:ea typeface="WinSoft Pro Medium" pitchFamily="34" charset="-122"/>
                          <a:cs typeface="WinSoft Pro Medium" pitchFamily="34" charset="-120"/>
                        </a:rPr>
                        <a:t>إلكترونيات</a:t>
                      </a:r>
                      <a:endParaRPr lang="en-US" sz="2000" kern="1200" dirty="0">
                        <a:solidFill>
                          <a:schemeClr val="bg1"/>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50000"/>
                        </a:lnSpc>
                        <a:spcAft>
                          <a:spcPts val="0"/>
                        </a:spcAft>
                      </a:pPr>
                      <a:r>
                        <a:rPr lang="en-US" sz="2000" kern="1200" dirty="0">
                          <a:solidFill>
                            <a:srgbClr val="384653"/>
                          </a:solidFill>
                          <a:latin typeface="WinSoft Pro Medium" pitchFamily="34" charset="0"/>
                          <a:ea typeface="WinSoft Pro Medium" pitchFamily="34" charset="-122"/>
                          <a:cs typeface="WinSoft Pro Medium" pitchFamily="34" charset="-120"/>
                        </a:rPr>
                        <a:t>4 – 5 </a:t>
                      </a:r>
                      <a:r>
                        <a:rPr lang="ar-SA" sz="2000" kern="1200" dirty="0">
                          <a:solidFill>
                            <a:srgbClr val="384653"/>
                          </a:solidFill>
                          <a:latin typeface="WinSoft Pro Medium" pitchFamily="34" charset="0"/>
                          <a:ea typeface="WinSoft Pro Medium" pitchFamily="34" charset="-122"/>
                          <a:cs typeface="WinSoft Pro Medium" pitchFamily="34" charset="-120"/>
                        </a:rPr>
                        <a:t>م²</a:t>
                      </a:r>
                      <a:endParaRPr lang="en-US" sz="2000" kern="1200" dirty="0">
                        <a:solidFill>
                          <a:srgbClr val="384653"/>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32214873"/>
                  </a:ext>
                </a:extLst>
              </a:tr>
              <a:tr h="0">
                <a:tc>
                  <a:txBody>
                    <a:bodyPr/>
                    <a:lstStyle/>
                    <a:p>
                      <a:pPr algn="r" rtl="1">
                        <a:lnSpc>
                          <a:spcPct val="150000"/>
                        </a:lnSpc>
                        <a:spcAft>
                          <a:spcPts val="0"/>
                        </a:spcAft>
                      </a:pPr>
                      <a:r>
                        <a:rPr lang="ar-SA" sz="2000" kern="1200" dirty="0">
                          <a:solidFill>
                            <a:schemeClr val="bg1"/>
                          </a:solidFill>
                          <a:latin typeface="WinSoft Pro Medium" pitchFamily="34" charset="0"/>
                          <a:ea typeface="WinSoft Pro Medium" pitchFamily="34" charset="-122"/>
                          <a:cs typeface="WinSoft Pro Medium" pitchFamily="34" charset="-120"/>
                        </a:rPr>
                        <a:t>كهرباء صناعية</a:t>
                      </a:r>
                      <a:endParaRPr lang="en-US" sz="2000" kern="1200" dirty="0">
                        <a:solidFill>
                          <a:schemeClr val="bg1"/>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50000"/>
                        </a:lnSpc>
                        <a:spcAft>
                          <a:spcPts val="0"/>
                        </a:spcAft>
                      </a:pPr>
                      <a:r>
                        <a:rPr lang="en-US" sz="2000" kern="1200" dirty="0">
                          <a:solidFill>
                            <a:srgbClr val="384653"/>
                          </a:solidFill>
                          <a:latin typeface="WinSoft Pro Medium" pitchFamily="34" charset="0"/>
                          <a:ea typeface="WinSoft Pro Medium" pitchFamily="34" charset="-122"/>
                          <a:cs typeface="WinSoft Pro Medium" pitchFamily="34" charset="-120"/>
                        </a:rPr>
                        <a:t>5 – 6 </a:t>
                      </a:r>
                      <a:r>
                        <a:rPr lang="ar-SA" sz="2000" kern="1200" dirty="0">
                          <a:solidFill>
                            <a:srgbClr val="384653"/>
                          </a:solidFill>
                          <a:latin typeface="WinSoft Pro Medium" pitchFamily="34" charset="0"/>
                          <a:ea typeface="WinSoft Pro Medium" pitchFamily="34" charset="-122"/>
                          <a:cs typeface="WinSoft Pro Medium" pitchFamily="34" charset="-120"/>
                        </a:rPr>
                        <a:t>م²</a:t>
                      </a:r>
                      <a:endParaRPr lang="en-US" sz="2000" kern="1200" dirty="0">
                        <a:solidFill>
                          <a:srgbClr val="384653"/>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32779759"/>
                  </a:ext>
                </a:extLst>
              </a:tr>
              <a:tr h="0">
                <a:tc>
                  <a:txBody>
                    <a:bodyPr/>
                    <a:lstStyle/>
                    <a:p>
                      <a:pPr algn="r" rtl="1">
                        <a:lnSpc>
                          <a:spcPct val="150000"/>
                        </a:lnSpc>
                        <a:spcAft>
                          <a:spcPts val="0"/>
                        </a:spcAft>
                      </a:pPr>
                      <a:r>
                        <a:rPr lang="ar-SA" sz="2000" kern="1200" dirty="0">
                          <a:solidFill>
                            <a:schemeClr val="bg1"/>
                          </a:solidFill>
                          <a:latin typeface="WinSoft Pro Medium" pitchFamily="34" charset="0"/>
                          <a:ea typeface="WinSoft Pro Medium" pitchFamily="34" charset="-122"/>
                          <a:cs typeface="WinSoft Pro Medium" pitchFamily="34" charset="-120"/>
                        </a:rPr>
                        <a:t>تمديدات كهربائية</a:t>
                      </a:r>
                      <a:endParaRPr lang="en-US" sz="2000" kern="1200" dirty="0">
                        <a:solidFill>
                          <a:schemeClr val="bg1"/>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50000"/>
                        </a:lnSpc>
                        <a:spcAft>
                          <a:spcPts val="0"/>
                        </a:spcAft>
                      </a:pPr>
                      <a:r>
                        <a:rPr lang="en-US" sz="2000" kern="1200" dirty="0">
                          <a:solidFill>
                            <a:srgbClr val="384653"/>
                          </a:solidFill>
                          <a:latin typeface="WinSoft Pro Medium" pitchFamily="34" charset="0"/>
                          <a:ea typeface="WinSoft Pro Medium" pitchFamily="34" charset="-122"/>
                          <a:cs typeface="WinSoft Pro Medium" pitchFamily="34" charset="-120"/>
                        </a:rPr>
                        <a:t>6 – 8 </a:t>
                      </a:r>
                      <a:r>
                        <a:rPr lang="ar-SA" sz="2000" kern="1200" dirty="0">
                          <a:solidFill>
                            <a:srgbClr val="384653"/>
                          </a:solidFill>
                          <a:latin typeface="WinSoft Pro Medium" pitchFamily="34" charset="0"/>
                          <a:ea typeface="WinSoft Pro Medium" pitchFamily="34" charset="-122"/>
                          <a:cs typeface="WinSoft Pro Medium" pitchFamily="34" charset="-120"/>
                        </a:rPr>
                        <a:t>م²</a:t>
                      </a:r>
                      <a:endParaRPr lang="en-US" sz="2000" kern="1200" dirty="0">
                        <a:solidFill>
                          <a:srgbClr val="384653"/>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55414958"/>
                  </a:ext>
                </a:extLst>
              </a:tr>
              <a:tr h="0">
                <a:tc>
                  <a:txBody>
                    <a:bodyPr/>
                    <a:lstStyle/>
                    <a:p>
                      <a:pPr algn="r" rtl="1">
                        <a:lnSpc>
                          <a:spcPct val="150000"/>
                        </a:lnSpc>
                        <a:spcAft>
                          <a:spcPts val="0"/>
                        </a:spcAft>
                      </a:pPr>
                      <a:r>
                        <a:rPr lang="ar-SA" sz="2000" kern="1200" dirty="0">
                          <a:solidFill>
                            <a:schemeClr val="bg1"/>
                          </a:solidFill>
                          <a:latin typeface="WinSoft Pro Medium" pitchFamily="34" charset="0"/>
                          <a:ea typeface="WinSoft Pro Medium" pitchFamily="34" charset="-122"/>
                          <a:cs typeface="WinSoft Pro Medium" pitchFamily="34" charset="-120"/>
                        </a:rPr>
                        <a:t>نجارة</a:t>
                      </a:r>
                      <a:endParaRPr lang="en-US" sz="2000" kern="1200" dirty="0">
                        <a:solidFill>
                          <a:schemeClr val="bg1"/>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50000"/>
                        </a:lnSpc>
                        <a:spcAft>
                          <a:spcPts val="0"/>
                        </a:spcAft>
                      </a:pPr>
                      <a:r>
                        <a:rPr lang="en-US" sz="2000" kern="1200" dirty="0">
                          <a:solidFill>
                            <a:srgbClr val="384653"/>
                          </a:solidFill>
                          <a:latin typeface="WinSoft Pro Medium" pitchFamily="34" charset="0"/>
                          <a:ea typeface="WinSoft Pro Medium" pitchFamily="34" charset="-122"/>
                          <a:cs typeface="WinSoft Pro Medium" pitchFamily="34" charset="-120"/>
                        </a:rPr>
                        <a:t>8 – 10 </a:t>
                      </a:r>
                      <a:r>
                        <a:rPr lang="ar-SA" sz="2000" kern="1200" dirty="0">
                          <a:solidFill>
                            <a:srgbClr val="384653"/>
                          </a:solidFill>
                          <a:latin typeface="WinSoft Pro Medium" pitchFamily="34" charset="0"/>
                          <a:ea typeface="WinSoft Pro Medium" pitchFamily="34" charset="-122"/>
                          <a:cs typeface="WinSoft Pro Medium" pitchFamily="34" charset="-120"/>
                        </a:rPr>
                        <a:t>م²</a:t>
                      </a:r>
                      <a:endParaRPr lang="en-US" sz="2000" kern="1200" dirty="0">
                        <a:solidFill>
                          <a:srgbClr val="384653"/>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2350724"/>
                  </a:ext>
                </a:extLst>
              </a:tr>
              <a:tr h="0">
                <a:tc>
                  <a:txBody>
                    <a:bodyPr/>
                    <a:lstStyle/>
                    <a:p>
                      <a:pPr algn="r" rtl="1">
                        <a:lnSpc>
                          <a:spcPct val="150000"/>
                        </a:lnSpc>
                        <a:spcAft>
                          <a:spcPts val="0"/>
                        </a:spcAft>
                      </a:pPr>
                      <a:r>
                        <a:rPr lang="ar-SA" sz="2000" kern="1200" dirty="0">
                          <a:solidFill>
                            <a:schemeClr val="bg1"/>
                          </a:solidFill>
                          <a:latin typeface="WinSoft Pro Medium" pitchFamily="34" charset="0"/>
                          <a:ea typeface="WinSoft Pro Medium" pitchFamily="34" charset="-122"/>
                          <a:cs typeface="WinSoft Pro Medium" pitchFamily="34" charset="-120"/>
                        </a:rPr>
                        <a:t>تشغيل معادن</a:t>
                      </a:r>
                      <a:endParaRPr lang="en-US" sz="2000" kern="1200" dirty="0">
                        <a:solidFill>
                          <a:schemeClr val="bg1"/>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50000"/>
                        </a:lnSpc>
                        <a:spcAft>
                          <a:spcPts val="0"/>
                        </a:spcAft>
                      </a:pPr>
                      <a:r>
                        <a:rPr lang="en-US" sz="2000" kern="1200" dirty="0">
                          <a:solidFill>
                            <a:srgbClr val="384653"/>
                          </a:solidFill>
                          <a:latin typeface="WinSoft Pro Medium" pitchFamily="34" charset="0"/>
                          <a:ea typeface="WinSoft Pro Medium" pitchFamily="34" charset="-122"/>
                          <a:cs typeface="WinSoft Pro Medium" pitchFamily="34" charset="-120"/>
                        </a:rPr>
                        <a:t>8 – 12 </a:t>
                      </a:r>
                      <a:r>
                        <a:rPr lang="ar-SA" sz="2000" kern="1200" dirty="0">
                          <a:solidFill>
                            <a:srgbClr val="384653"/>
                          </a:solidFill>
                          <a:latin typeface="WinSoft Pro Medium" pitchFamily="34" charset="0"/>
                          <a:ea typeface="WinSoft Pro Medium" pitchFamily="34" charset="-122"/>
                          <a:cs typeface="WinSoft Pro Medium" pitchFamily="34" charset="-120"/>
                        </a:rPr>
                        <a:t>م²</a:t>
                      </a:r>
                      <a:endParaRPr lang="en-US" sz="2000" kern="1200" dirty="0">
                        <a:solidFill>
                          <a:srgbClr val="384653"/>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37690271"/>
                  </a:ext>
                </a:extLst>
              </a:tr>
              <a:tr h="0">
                <a:tc>
                  <a:txBody>
                    <a:bodyPr/>
                    <a:lstStyle/>
                    <a:p>
                      <a:pPr algn="r" rtl="1">
                        <a:lnSpc>
                          <a:spcPct val="150000"/>
                        </a:lnSpc>
                        <a:spcAft>
                          <a:spcPts val="0"/>
                        </a:spcAft>
                      </a:pPr>
                      <a:r>
                        <a:rPr lang="ar-SA" sz="2000" kern="1200" dirty="0">
                          <a:solidFill>
                            <a:schemeClr val="bg1"/>
                          </a:solidFill>
                          <a:latin typeface="WinSoft Pro Medium" pitchFamily="34" charset="0"/>
                          <a:ea typeface="WinSoft Pro Medium" pitchFamily="34" charset="-122"/>
                          <a:cs typeface="WinSoft Pro Medium" pitchFamily="34" charset="-120"/>
                        </a:rPr>
                        <a:t>ميكانيك مركبات</a:t>
                      </a:r>
                      <a:endParaRPr lang="en-US" sz="2000" kern="1200" dirty="0">
                        <a:solidFill>
                          <a:schemeClr val="bg1"/>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50000"/>
                        </a:lnSpc>
                        <a:spcAft>
                          <a:spcPts val="0"/>
                        </a:spcAft>
                      </a:pPr>
                      <a:r>
                        <a:rPr lang="en-US" sz="2000" kern="1200" dirty="0">
                          <a:solidFill>
                            <a:srgbClr val="384653"/>
                          </a:solidFill>
                          <a:latin typeface="WinSoft Pro Medium" pitchFamily="34" charset="0"/>
                          <a:ea typeface="WinSoft Pro Medium" pitchFamily="34" charset="-122"/>
                          <a:cs typeface="WinSoft Pro Medium" pitchFamily="34" charset="-120"/>
                        </a:rPr>
                        <a:t>10 – 15 </a:t>
                      </a:r>
                      <a:r>
                        <a:rPr lang="ar-SA" sz="2000" kern="1200" dirty="0">
                          <a:solidFill>
                            <a:srgbClr val="384653"/>
                          </a:solidFill>
                          <a:latin typeface="WinSoft Pro Medium" pitchFamily="34" charset="0"/>
                          <a:ea typeface="WinSoft Pro Medium" pitchFamily="34" charset="-122"/>
                          <a:cs typeface="WinSoft Pro Medium" pitchFamily="34" charset="-120"/>
                        </a:rPr>
                        <a:t>م²</a:t>
                      </a:r>
                      <a:endParaRPr lang="en-US" sz="2000" kern="1200" dirty="0">
                        <a:solidFill>
                          <a:srgbClr val="384653"/>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24692579"/>
                  </a:ext>
                </a:extLst>
              </a:tr>
              <a:tr h="0">
                <a:tc>
                  <a:txBody>
                    <a:bodyPr/>
                    <a:lstStyle/>
                    <a:p>
                      <a:pPr algn="r" rtl="1">
                        <a:lnSpc>
                          <a:spcPct val="150000"/>
                        </a:lnSpc>
                        <a:spcAft>
                          <a:spcPts val="0"/>
                        </a:spcAft>
                      </a:pPr>
                      <a:r>
                        <a:rPr lang="ar-SA" sz="2000" kern="1200" dirty="0">
                          <a:solidFill>
                            <a:schemeClr val="bg1"/>
                          </a:solidFill>
                          <a:latin typeface="WinSoft Pro Medium" pitchFamily="34" charset="0"/>
                          <a:ea typeface="WinSoft Pro Medium" pitchFamily="34" charset="-122"/>
                          <a:cs typeface="WinSoft Pro Medium" pitchFamily="34" charset="-120"/>
                        </a:rPr>
                        <a:t>لحام</a:t>
                      </a:r>
                      <a:endParaRPr lang="en-US" sz="2000" kern="1200" dirty="0">
                        <a:solidFill>
                          <a:schemeClr val="bg1"/>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50000"/>
                        </a:lnSpc>
                        <a:spcAft>
                          <a:spcPts val="0"/>
                        </a:spcAft>
                      </a:pPr>
                      <a:r>
                        <a:rPr lang="en-US" sz="2000" kern="1200" dirty="0">
                          <a:solidFill>
                            <a:srgbClr val="384653"/>
                          </a:solidFill>
                          <a:latin typeface="WinSoft Pro Medium" pitchFamily="34" charset="0"/>
                          <a:ea typeface="WinSoft Pro Medium" pitchFamily="34" charset="-122"/>
                          <a:cs typeface="WinSoft Pro Medium" pitchFamily="34" charset="-120"/>
                        </a:rPr>
                        <a:t>8 – 12 </a:t>
                      </a:r>
                      <a:r>
                        <a:rPr lang="ar-SA" sz="2000" kern="1200" dirty="0">
                          <a:solidFill>
                            <a:srgbClr val="384653"/>
                          </a:solidFill>
                          <a:latin typeface="WinSoft Pro Medium" pitchFamily="34" charset="0"/>
                          <a:ea typeface="WinSoft Pro Medium" pitchFamily="34" charset="-122"/>
                          <a:cs typeface="WinSoft Pro Medium" pitchFamily="34" charset="-120"/>
                        </a:rPr>
                        <a:t>م²</a:t>
                      </a:r>
                      <a:endParaRPr lang="en-US" sz="2000" kern="1200" dirty="0">
                        <a:solidFill>
                          <a:srgbClr val="384653"/>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09928694"/>
                  </a:ext>
                </a:extLst>
              </a:tr>
              <a:tr h="0">
                <a:tc>
                  <a:txBody>
                    <a:bodyPr/>
                    <a:lstStyle/>
                    <a:p>
                      <a:pPr algn="r" rtl="1">
                        <a:lnSpc>
                          <a:spcPct val="150000"/>
                        </a:lnSpc>
                        <a:spcAft>
                          <a:spcPts val="0"/>
                        </a:spcAft>
                      </a:pPr>
                      <a:r>
                        <a:rPr lang="ar-SA" sz="2000" kern="1200" dirty="0">
                          <a:solidFill>
                            <a:schemeClr val="bg1"/>
                          </a:solidFill>
                          <a:latin typeface="WinSoft Pro Medium" pitchFamily="34" charset="0"/>
                          <a:ea typeface="WinSoft Pro Medium" pitchFamily="34" charset="-122"/>
                          <a:cs typeface="WinSoft Pro Medium" pitchFamily="34" charset="-120"/>
                        </a:rPr>
                        <a:t>تبريد وتكييف</a:t>
                      </a:r>
                      <a:endParaRPr lang="en-US" sz="2000" kern="1200" dirty="0">
                        <a:solidFill>
                          <a:schemeClr val="bg1"/>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50000"/>
                        </a:lnSpc>
                        <a:spcAft>
                          <a:spcPts val="0"/>
                        </a:spcAft>
                      </a:pPr>
                      <a:r>
                        <a:rPr lang="en-US" sz="2000" kern="1200" dirty="0">
                          <a:solidFill>
                            <a:srgbClr val="384653"/>
                          </a:solidFill>
                          <a:latin typeface="WinSoft Pro Medium" pitchFamily="34" charset="0"/>
                          <a:ea typeface="WinSoft Pro Medium" pitchFamily="34" charset="-122"/>
                          <a:cs typeface="WinSoft Pro Medium" pitchFamily="34" charset="-120"/>
                        </a:rPr>
                        <a:t>8 – 12 </a:t>
                      </a:r>
                      <a:r>
                        <a:rPr lang="ar-SA" sz="2000" kern="1200" dirty="0">
                          <a:solidFill>
                            <a:srgbClr val="384653"/>
                          </a:solidFill>
                          <a:latin typeface="WinSoft Pro Medium" pitchFamily="34" charset="0"/>
                          <a:ea typeface="WinSoft Pro Medium" pitchFamily="34" charset="-122"/>
                          <a:cs typeface="WinSoft Pro Medium" pitchFamily="34" charset="-120"/>
                        </a:rPr>
                        <a:t>م²</a:t>
                      </a:r>
                      <a:endParaRPr lang="en-US" sz="2000" kern="1200" dirty="0">
                        <a:solidFill>
                          <a:srgbClr val="384653"/>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8661773"/>
                  </a:ext>
                </a:extLst>
              </a:tr>
              <a:tr h="0">
                <a:tc>
                  <a:txBody>
                    <a:bodyPr/>
                    <a:lstStyle/>
                    <a:p>
                      <a:pPr algn="r" rtl="1">
                        <a:lnSpc>
                          <a:spcPct val="150000"/>
                        </a:lnSpc>
                        <a:spcAft>
                          <a:spcPts val="0"/>
                        </a:spcAft>
                      </a:pPr>
                      <a:r>
                        <a:rPr lang="ar-SA" sz="2000" kern="1200" dirty="0">
                          <a:solidFill>
                            <a:schemeClr val="bg1"/>
                          </a:solidFill>
                          <a:latin typeface="WinSoft Pro Medium" pitchFamily="34" charset="0"/>
                          <a:ea typeface="WinSoft Pro Medium" pitchFamily="34" charset="-122"/>
                          <a:cs typeface="WinSoft Pro Medium" pitchFamily="34" charset="-120"/>
                        </a:rPr>
                        <a:t>سباكة وتمديدات صحية</a:t>
                      </a:r>
                      <a:endParaRPr lang="en-US" sz="2000" kern="1200" dirty="0">
                        <a:solidFill>
                          <a:schemeClr val="bg1"/>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50000"/>
                        </a:lnSpc>
                        <a:spcAft>
                          <a:spcPts val="0"/>
                        </a:spcAft>
                      </a:pPr>
                      <a:r>
                        <a:rPr lang="en-US" sz="2000" kern="1200" dirty="0">
                          <a:solidFill>
                            <a:srgbClr val="384653"/>
                          </a:solidFill>
                          <a:latin typeface="WinSoft Pro Medium" pitchFamily="34" charset="0"/>
                          <a:ea typeface="WinSoft Pro Medium" pitchFamily="34" charset="-122"/>
                          <a:cs typeface="WinSoft Pro Medium" pitchFamily="34" charset="-120"/>
                        </a:rPr>
                        <a:t>6 – 8 </a:t>
                      </a:r>
                      <a:r>
                        <a:rPr lang="ar-SA" sz="2000" kern="1200" dirty="0">
                          <a:solidFill>
                            <a:srgbClr val="384653"/>
                          </a:solidFill>
                          <a:latin typeface="WinSoft Pro Medium" pitchFamily="34" charset="0"/>
                          <a:ea typeface="WinSoft Pro Medium" pitchFamily="34" charset="-122"/>
                          <a:cs typeface="WinSoft Pro Medium" pitchFamily="34" charset="-120"/>
                        </a:rPr>
                        <a:t>م²</a:t>
                      </a:r>
                      <a:endParaRPr lang="en-US" sz="2000" kern="1200" dirty="0">
                        <a:solidFill>
                          <a:srgbClr val="384653"/>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48381420"/>
                  </a:ext>
                </a:extLst>
              </a:tr>
            </a:tbl>
          </a:graphicData>
        </a:graphic>
      </p:graphicFrame>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8">
    <p:spTree>
      <p:nvGrpSpPr>
        <p:cNvPr id="1" name=""/>
        <p:cNvGrpSpPr/>
        <p:nvPr/>
      </p:nvGrpSpPr>
      <p:grpSpPr>
        <a:xfrm>
          <a:off x="0" y="0"/>
          <a:ext cx="0" cy="0"/>
          <a:chOff x="0" y="0"/>
          <a:chExt cx="0" cy="0"/>
        </a:xfrm>
      </p:grpSpPr>
      <p:sp>
        <p:nvSpPr>
          <p:cNvPr id="2" name="Text 0"/>
          <p:cNvSpPr/>
          <p:nvPr/>
        </p:nvSpPr>
        <p:spPr>
          <a:xfrm>
            <a:off x="631908" y="686594"/>
            <a:ext cx="10927878" cy="742355"/>
          </a:xfrm>
          <a:prstGeom prst="rect">
            <a:avLst/>
          </a:prstGeom>
          <a:noFill/>
          <a:ln/>
        </p:spPr>
        <p:txBody>
          <a:bodyPr wrap="none" lIns="0" tIns="0" rIns="0" bIns="0" rtlCol="0" anchor="t"/>
          <a:lstStyle/>
          <a:p>
            <a:pPr marL="0" indent="0" algn="ct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كيفية حساب الطاقة الاستيعابية</a:t>
            </a:r>
            <a:endParaRPr lang="ar-SA" sz="4650" dirty="0"/>
          </a:p>
        </p:txBody>
      </p:sp>
      <p:sp>
        <p:nvSpPr>
          <p:cNvPr id="3" name="Shape 1"/>
          <p:cNvSpPr/>
          <p:nvPr/>
        </p:nvSpPr>
        <p:spPr>
          <a:xfrm>
            <a:off x="469392" y="1767483"/>
            <a:ext cx="5513646" cy="4403923"/>
          </a:xfrm>
          <a:prstGeom prst="roundRect">
            <a:avLst>
              <a:gd name="adj" fmla="val 12299"/>
            </a:avLst>
          </a:prstGeom>
          <a:solidFill>
            <a:srgbClr val="75BAE6"/>
          </a:solidFill>
          <a:ln/>
        </p:spPr>
      </p:sp>
      <p:sp>
        <p:nvSpPr>
          <p:cNvPr id="4" name="Text 2"/>
          <p:cNvSpPr/>
          <p:nvPr/>
        </p:nvSpPr>
        <p:spPr>
          <a:xfrm>
            <a:off x="695010" y="1993106"/>
            <a:ext cx="5062411" cy="371177"/>
          </a:xfrm>
          <a:prstGeom prst="rect">
            <a:avLst/>
          </a:prstGeom>
          <a:noFill/>
          <a:ln/>
        </p:spPr>
        <p:txBody>
          <a:bodyPr wrap="none" lIns="0" tIns="0" rIns="0" bIns="0" rtlCol="0" anchor="t"/>
          <a:lstStyle/>
          <a:p>
            <a:pPr marL="0" indent="0" algn="r" rtl="1">
              <a:lnSpc>
                <a:spcPct val="104000"/>
              </a:lnSpc>
              <a:buNone/>
            </a:pPr>
            <a:r>
              <a:rPr lang="ar-SA" altLang="en-US" sz="2800" dirty="0">
                <a:solidFill>
                  <a:srgbClr val="2E3C4E"/>
                </a:solidFill>
                <a:latin typeface="GE SS Two Light" pitchFamily="34" charset="0"/>
                <a:ea typeface="GE SS Two Light" pitchFamily="34" charset="-122"/>
                <a:cs typeface="GE SS Two Light" pitchFamily="34" charset="-120"/>
              </a:rPr>
              <a:t>مثال تطبيقي: ورشة كهرباء</a:t>
            </a:r>
            <a:endParaRPr lang="ar-SA" sz="2800" dirty="0"/>
          </a:p>
        </p:txBody>
      </p:sp>
      <p:sp>
        <p:nvSpPr>
          <p:cNvPr id="5" name="Text 3"/>
          <p:cNvSpPr/>
          <p:nvPr/>
        </p:nvSpPr>
        <p:spPr>
          <a:xfrm>
            <a:off x="695010" y="2589907"/>
            <a:ext cx="5062411" cy="801291"/>
          </a:xfrm>
          <a:prstGeom prst="rect">
            <a:avLst/>
          </a:prstGeom>
          <a:noFill/>
          <a:ln/>
        </p:spPr>
        <p:txBody>
          <a:bodyPr wrap="square" lIns="0" tIns="0" rIns="90274" bIns="0" rtlCol="0" anchor="t">
            <a:normAutofit lnSpcReduction="10000"/>
          </a:bodyPr>
          <a:lstStyle/>
          <a:p>
            <a:pPr marL="355600" indent="-355600" algn="r" rtl="1">
              <a:lnSpc>
                <a:spcPct val="133000"/>
              </a:lnSpc>
              <a:buSzPct val="100000"/>
              <a:buChar char="•"/>
            </a:pPr>
            <a:r>
              <a:rPr lang="ar-SA" altLang="en-US" sz="2000" dirty="0">
                <a:solidFill>
                  <a:srgbClr val="000000"/>
                </a:solidFill>
                <a:latin typeface="WinSoft Pro Medium" pitchFamily="34" charset="0"/>
                <a:ea typeface="WinSoft Pro Medium" pitchFamily="34" charset="-122"/>
                <a:cs typeface="WinSoft Pro Medium" pitchFamily="34" charset="-120"/>
              </a:rPr>
              <a:t>المساحة الصافية = 96 م²</a:t>
            </a:r>
            <a:endParaRPr lang="ar-SA" sz="2000" dirty="0"/>
          </a:p>
          <a:p>
            <a:pPr marL="355600" indent="-355600" algn="r" rtl="1">
              <a:lnSpc>
                <a:spcPct val="133000"/>
              </a:lnSpc>
              <a:buSzPct val="100000"/>
              <a:buChar char="•"/>
            </a:pPr>
            <a:r>
              <a:rPr lang="ar-SA" altLang="en-US" sz="2000" dirty="0">
                <a:solidFill>
                  <a:srgbClr val="000000"/>
                </a:solidFill>
                <a:latin typeface="WinSoft Pro Medium" pitchFamily="34" charset="0"/>
                <a:ea typeface="WinSoft Pro Medium" pitchFamily="34" charset="-122"/>
                <a:cs typeface="WinSoft Pro Medium" pitchFamily="34" charset="-120"/>
              </a:rPr>
              <a:t>المساحة المطلوبة لكل متدرب = 6 م²</a:t>
            </a:r>
            <a:endParaRPr lang="ar-SA" sz="2000" dirty="0"/>
          </a:p>
        </p:txBody>
      </p:sp>
      <p:sp>
        <p:nvSpPr>
          <p:cNvPr id="6" name="Text 4"/>
          <p:cNvSpPr/>
          <p:nvPr/>
        </p:nvSpPr>
        <p:spPr>
          <a:xfrm>
            <a:off x="390218" y="3848199"/>
            <a:ext cx="5333470" cy="361156"/>
          </a:xfrm>
          <a:prstGeom prst="rect">
            <a:avLst/>
          </a:prstGeom>
          <a:noFill/>
          <a:ln/>
        </p:spPr>
        <p:txBody>
          <a:bodyPr wrap="none" lIns="0" tIns="0" rIns="0" bIns="0" rtlCol="0" anchor="t"/>
          <a:lstStyle/>
          <a:p>
            <a:pPr marL="0" indent="0" algn="ctr" rtl="1">
              <a:lnSpc>
                <a:spcPct val="133000"/>
              </a:lnSpc>
              <a:buNone/>
            </a:pPr>
            <a:r>
              <a:rPr lang="ar-SA" altLang="en-US" sz="2000" b="1" dirty="0">
                <a:solidFill>
                  <a:srgbClr val="000000"/>
                </a:solidFill>
                <a:latin typeface="WinSoft Pro Medium" pitchFamily="34" charset="0"/>
                <a:ea typeface="WinSoft Pro Medium" pitchFamily="34" charset="-122"/>
                <a:cs typeface="WinSoft Pro Medium" pitchFamily="34" charset="-120"/>
              </a:rPr>
              <a:t>96 ÷ 6 = 16 متدرباً</a:t>
            </a:r>
            <a:endParaRPr lang="ar-SA" sz="2000" dirty="0"/>
          </a:p>
        </p:txBody>
      </p:sp>
      <p:sp>
        <p:nvSpPr>
          <p:cNvPr id="7" name="Shape 5"/>
          <p:cNvSpPr/>
          <p:nvPr/>
        </p:nvSpPr>
        <p:spPr>
          <a:xfrm>
            <a:off x="5732021" y="3645098"/>
            <a:ext cx="25399" cy="767358"/>
          </a:xfrm>
          <a:prstGeom prst="roundRect">
            <a:avLst>
              <a:gd name="adj" fmla="val 50001"/>
            </a:avLst>
          </a:prstGeom>
          <a:solidFill>
            <a:srgbClr val="75BAE6"/>
          </a:solidFill>
          <a:ln/>
        </p:spPr>
      </p:sp>
      <p:sp>
        <p:nvSpPr>
          <p:cNvPr id="8" name="Shape 6"/>
          <p:cNvSpPr/>
          <p:nvPr/>
        </p:nvSpPr>
        <p:spPr>
          <a:xfrm>
            <a:off x="4373850" y="4666357"/>
            <a:ext cx="1383571" cy="342999"/>
          </a:xfrm>
          <a:prstGeom prst="roundRect">
            <a:avLst>
              <a:gd name="adj" fmla="val 49999"/>
            </a:avLst>
          </a:prstGeom>
          <a:solidFill>
            <a:srgbClr val="D4E9F7"/>
          </a:solidFill>
          <a:ln/>
        </p:spPr>
      </p:sp>
      <p:sp>
        <p:nvSpPr>
          <p:cNvPr id="9" name="Text 7"/>
          <p:cNvSpPr/>
          <p:nvPr/>
        </p:nvSpPr>
        <p:spPr>
          <a:xfrm>
            <a:off x="3899596" y="4734024"/>
            <a:ext cx="1722494" cy="207665"/>
          </a:xfrm>
          <a:prstGeom prst="rect">
            <a:avLst/>
          </a:prstGeom>
          <a:noFill/>
          <a:ln/>
        </p:spPr>
        <p:txBody>
          <a:bodyPr wrap="none" lIns="0" tIns="0" rIns="0" bIns="0" rtlCol="0" anchor="t"/>
          <a:lstStyle/>
          <a:p>
            <a:pPr marL="0" indent="0" algn="r" rtl="1">
              <a:lnSpc>
                <a:spcPct val="96000"/>
              </a:lnSpc>
              <a:buNone/>
            </a:pPr>
            <a:r>
              <a:rPr lang="ar-SA" altLang="en-US" sz="1400" dirty="0">
                <a:solidFill>
                  <a:srgbClr val="000000"/>
                </a:solidFill>
                <a:latin typeface="WinSoft Pro Medium" pitchFamily="34" charset="0"/>
                <a:ea typeface="WinSoft Pro Medium" pitchFamily="34" charset="-122"/>
                <a:cs typeface="WinSoft Pro Medium" pitchFamily="34" charset="-120"/>
              </a:rPr>
              <a:t>السعة الاستيعابية</a:t>
            </a:r>
            <a:endParaRPr lang="ar-SA" sz="1400" dirty="0"/>
          </a:p>
        </p:txBody>
      </p:sp>
      <p:sp>
        <p:nvSpPr>
          <p:cNvPr id="10" name="Text 8"/>
          <p:cNvSpPr/>
          <p:nvPr/>
        </p:nvSpPr>
        <p:spPr>
          <a:xfrm>
            <a:off x="6377522" y="1993106"/>
            <a:ext cx="5188614" cy="371177"/>
          </a:xfrm>
          <a:prstGeom prst="rect">
            <a:avLst/>
          </a:prstGeom>
          <a:noFill/>
          <a:ln/>
        </p:spPr>
        <p:txBody>
          <a:bodyPr wrap="none" lIns="0" tIns="0" rIns="0" bIns="0" rtlCol="0" anchor="t"/>
          <a:lstStyle/>
          <a:p>
            <a:pPr marL="0" indent="0" algn="r" rtl="1">
              <a:lnSpc>
                <a:spcPct val="104000"/>
              </a:lnSpc>
              <a:buNone/>
            </a:pPr>
            <a:r>
              <a:rPr lang="ar-SA" altLang="en-US" sz="2800" dirty="0">
                <a:solidFill>
                  <a:srgbClr val="2E3C4E"/>
                </a:solidFill>
                <a:latin typeface="GE SS Two Light" pitchFamily="34" charset="0"/>
                <a:ea typeface="GE SS Two Light" pitchFamily="34" charset="-122"/>
                <a:cs typeface="GE SS Two Light" pitchFamily="34" charset="-120"/>
              </a:rPr>
              <a:t>المعادلة الأساسية</a:t>
            </a:r>
            <a:endParaRPr lang="ar-SA" sz="2800" dirty="0"/>
          </a:p>
        </p:txBody>
      </p:sp>
      <p:pic>
        <p:nvPicPr>
          <p:cNvPr id="11"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001993" y="2618184"/>
            <a:ext cx="564144" cy="564158"/>
          </a:xfrm>
          <a:prstGeom prst="rect">
            <a:avLst/>
          </a:prstGeom>
        </p:spPr>
      </p:pic>
      <p:sp>
        <p:nvSpPr>
          <p:cNvPr id="12" name="Text 9"/>
          <p:cNvSpPr/>
          <p:nvPr/>
        </p:nvSpPr>
        <p:spPr>
          <a:xfrm>
            <a:off x="6377522" y="3464421"/>
            <a:ext cx="5188614" cy="371177"/>
          </a:xfrm>
          <a:prstGeom prst="rect">
            <a:avLst/>
          </a:prstGeom>
          <a:noFill/>
          <a:ln/>
        </p:spPr>
        <p:txBody>
          <a:bodyPr wrap="none" lIns="0" tIns="0" rIns="0" bIns="0" rtlCol="0" anchor="t"/>
          <a:lstStyle/>
          <a:p>
            <a:pPr marL="0" indent="0" algn="r" rtl="1">
              <a:lnSpc>
                <a:spcPct val="104000"/>
              </a:lnSpc>
              <a:buNone/>
            </a:pPr>
            <a:r>
              <a:rPr lang="ar-SA" altLang="en-US" sz="2800" dirty="0">
                <a:solidFill>
                  <a:srgbClr val="384653"/>
                </a:solidFill>
                <a:latin typeface="GE SS Two Light" pitchFamily="34" charset="0"/>
                <a:ea typeface="GE SS Two Light" pitchFamily="34" charset="-122"/>
                <a:cs typeface="GE SS Two Light" pitchFamily="34" charset="-120"/>
              </a:rPr>
              <a:t>صيغة الحساب</a:t>
            </a:r>
            <a:endParaRPr lang="ar-SA" sz="2800" dirty="0"/>
          </a:p>
        </p:txBody>
      </p:sp>
      <p:sp>
        <p:nvSpPr>
          <p:cNvPr id="13" name="Text 10"/>
          <p:cNvSpPr/>
          <p:nvPr/>
        </p:nvSpPr>
        <p:spPr>
          <a:xfrm>
            <a:off x="6377522" y="4061222"/>
            <a:ext cx="5188614" cy="361156"/>
          </a:xfrm>
          <a:prstGeom prst="rect">
            <a:avLst/>
          </a:prstGeom>
          <a:noFill/>
          <a:ln/>
        </p:spPr>
        <p:txBody>
          <a:bodyPr wrap="none" lIns="0" tIns="0" rIns="0" bIns="0" rtlCol="0" anchor="t"/>
          <a:lstStyle/>
          <a:p>
            <a:pPr marL="0" indent="0" algn="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استخدم المعادلة التالية لتحديد عدد المتدربين في أي مساحة تدريبية</a:t>
            </a:r>
            <a:endParaRPr lang="ar-SA" sz="2000" dirty="0"/>
          </a:p>
        </p:txBody>
      </p:sp>
      <p:sp>
        <p:nvSpPr>
          <p:cNvPr id="14" name="Shape 11"/>
          <p:cNvSpPr/>
          <p:nvPr/>
        </p:nvSpPr>
        <p:spPr>
          <a:xfrm>
            <a:off x="6377522" y="4676279"/>
            <a:ext cx="5188614" cy="1241227"/>
          </a:xfrm>
          <a:prstGeom prst="roundRect">
            <a:avLst>
              <a:gd name="adj" fmla="val 27273"/>
            </a:avLst>
          </a:prstGeom>
          <a:solidFill>
            <a:srgbClr val="D4E9F7"/>
          </a:solidFill>
          <a:ln/>
        </p:spPr>
      </p:sp>
      <p:pic>
        <p:nvPicPr>
          <p:cNvPr id="15" name="Image 1" descr="preencoded.png"/>
          <p:cNvPicPr>
            <a:picLocks noChangeAspect="1"/>
          </p:cNvPicPr>
          <p:nvPr/>
        </p:nvPicPr>
        <p:blipFill>
          <a:blip r:embed="rId4"/>
          <a:stretch>
            <a:fillRect/>
          </a:stretch>
        </p:blipFill>
        <p:spPr>
          <a:xfrm>
            <a:off x="6603140" y="4976713"/>
            <a:ext cx="282072" cy="225623"/>
          </a:xfrm>
          <a:prstGeom prst="rect">
            <a:avLst/>
          </a:prstGeom>
        </p:spPr>
      </p:pic>
      <p:sp>
        <p:nvSpPr>
          <p:cNvPr id="16" name="Text 12"/>
          <p:cNvSpPr/>
          <p:nvPr/>
        </p:nvSpPr>
        <p:spPr>
          <a:xfrm>
            <a:off x="7110830" y="4935736"/>
            <a:ext cx="4229689" cy="722313"/>
          </a:xfrm>
          <a:prstGeom prst="rect">
            <a:avLst/>
          </a:prstGeom>
          <a:noFill/>
          <a:ln/>
        </p:spPr>
        <p:txBody>
          <a:bodyPr wrap="square" lIns="0" tIns="0" rIns="0" bIns="0" rtlCol="0" anchor="t">
            <a:normAutofit fontScale="92500" lnSpcReduction="10000"/>
          </a:bodyPr>
          <a:lstStyle/>
          <a:p>
            <a:pPr marL="0" indent="0" algn="ctr" rtl="1">
              <a:lnSpc>
                <a:spcPct val="133000"/>
              </a:lnSpc>
              <a:buNone/>
            </a:pPr>
            <a:r>
              <a:rPr lang="ar-SA" altLang="en-US" sz="2000" b="1" dirty="0">
                <a:solidFill>
                  <a:srgbClr val="000000"/>
                </a:solidFill>
                <a:latin typeface="WinSoft Pro Medium" pitchFamily="34" charset="0"/>
                <a:ea typeface="WinSoft Pro Medium" pitchFamily="34" charset="-122"/>
                <a:cs typeface="WinSoft Pro Medium" pitchFamily="34" charset="-120"/>
              </a:rPr>
              <a:t>عدد المتدربين = المساحة الصافية ÷ المساحة المطلوبة لكل متدرب</a:t>
            </a:r>
            <a:endParaRPr lang="ar-SA" sz="2000"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9">
    <p:spTree>
      <p:nvGrpSpPr>
        <p:cNvPr id="1" name=""/>
        <p:cNvGrpSpPr/>
        <p:nvPr/>
      </p:nvGrpSpPr>
      <p:grpSpPr>
        <a:xfrm>
          <a:off x="0" y="0"/>
          <a:ext cx="0" cy="0"/>
          <a:chOff x="0" y="0"/>
          <a:chExt cx="0" cy="0"/>
        </a:xfrm>
      </p:grpSpPr>
      <p:sp>
        <p:nvSpPr>
          <p:cNvPr id="2" name="Text 0"/>
          <p:cNvSpPr/>
          <p:nvPr/>
        </p:nvSpPr>
        <p:spPr>
          <a:xfrm>
            <a:off x="631908" y="661293"/>
            <a:ext cx="10927878" cy="742355"/>
          </a:xfrm>
          <a:prstGeom prst="rect">
            <a:avLst/>
          </a:prstGeom>
          <a:noFill/>
          <a:ln/>
        </p:spPr>
        <p:txBody>
          <a:bodyPr wrap="none" lIns="0" tIns="0" rIns="0" bIns="0" rtlCol="0" anchor="t"/>
          <a:lstStyle/>
          <a:p>
            <a:pPr marL="0" indent="0" algn="ct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ثانياً: المسافة بين الآلات والمعدات</a:t>
            </a:r>
            <a:endParaRPr lang="ar-SA" sz="4650" dirty="0"/>
          </a:p>
        </p:txBody>
      </p:sp>
      <p:sp>
        <p:nvSpPr>
          <p:cNvPr id="3" name="Text 1"/>
          <p:cNvSpPr/>
          <p:nvPr/>
        </p:nvSpPr>
        <p:spPr>
          <a:xfrm>
            <a:off x="327116" y="1691640"/>
            <a:ext cx="11537463" cy="410210"/>
          </a:xfrm>
          <a:prstGeom prst="rect">
            <a:avLst/>
          </a:prstGeom>
          <a:noFill/>
          <a:ln/>
        </p:spPr>
        <p:txBody>
          <a:bodyPr wrap="none" lIns="0" tIns="0" rIns="0" bIns="0" rtlCol="0" anchor="t"/>
          <a:lstStyle/>
          <a:p>
            <a:pPr marL="0" indent="0" algn="ctr" rtl="1">
              <a:lnSpc>
                <a:spcPct val="133000"/>
              </a:lnSpc>
              <a:buNone/>
            </a:pPr>
            <a:r>
              <a:rPr lang="ar-SA" altLang="en-US" sz="2800" dirty="0">
                <a:solidFill>
                  <a:srgbClr val="384653"/>
                </a:solidFill>
                <a:latin typeface="WinSoft Pro Medium" pitchFamily="34" charset="0"/>
                <a:ea typeface="WinSoft Pro Medium" pitchFamily="34" charset="-122"/>
                <a:cs typeface="WinSoft Pro Medium" pitchFamily="34" charset="-120"/>
              </a:rPr>
              <a:t>تساعد المسافات المناسبة بين الآلات على:</a:t>
            </a:r>
            <a:endParaRPr lang="ar-SA" sz="2800" dirty="0"/>
          </a:p>
        </p:txBody>
      </p:sp>
      <p:sp>
        <p:nvSpPr>
          <p:cNvPr id="4" name="Shape 2"/>
          <p:cNvSpPr/>
          <p:nvPr/>
        </p:nvSpPr>
        <p:spPr>
          <a:xfrm>
            <a:off x="8067572" y="2470051"/>
            <a:ext cx="3492214" cy="1750516"/>
          </a:xfrm>
          <a:prstGeom prst="roundRect">
            <a:avLst>
              <a:gd name="adj" fmla="val 19339"/>
            </a:avLst>
          </a:prstGeom>
          <a:solidFill>
            <a:srgbClr val="00AEEF"/>
          </a:solidFill>
          <a:ln w="12700">
            <a:solidFill>
              <a:srgbClr val="00AEEF"/>
            </a:solidFill>
            <a:prstDash val="solid"/>
          </a:ln>
        </p:spPr>
      </p:sp>
      <p:sp>
        <p:nvSpPr>
          <p:cNvPr id="5" name="Shape 3"/>
          <p:cNvSpPr/>
          <p:nvPr/>
        </p:nvSpPr>
        <p:spPr>
          <a:xfrm>
            <a:off x="10644417" y="2708374"/>
            <a:ext cx="677052" cy="677069"/>
          </a:xfrm>
          <a:prstGeom prst="ellipse">
            <a:avLst/>
          </a:prstGeom>
          <a:solidFill>
            <a:srgbClr val="00AEEF"/>
          </a:solidFill>
          <a:ln/>
        </p:spPr>
      </p:sp>
      <p:pic>
        <p:nvPicPr>
          <p:cNvPr id="6"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644417" y="2708374"/>
            <a:ext cx="490823" cy="490836"/>
          </a:xfrm>
          <a:prstGeom prst="rect">
            <a:avLst/>
          </a:prstGeom>
        </p:spPr>
      </p:pic>
      <p:sp>
        <p:nvSpPr>
          <p:cNvPr id="7" name="Text 4"/>
          <p:cNvSpPr/>
          <p:nvPr/>
        </p:nvSpPr>
        <p:spPr>
          <a:xfrm>
            <a:off x="8305890" y="3611066"/>
            <a:ext cx="3015579" cy="371177"/>
          </a:xfrm>
          <a:prstGeom prst="rect">
            <a:avLst/>
          </a:prstGeom>
          <a:noFill/>
          <a:ln/>
        </p:spPr>
        <p:txBody>
          <a:bodyPr wrap="none" lIns="0" tIns="0" rIns="0" bIns="0" rtlCol="0" anchor="t"/>
          <a:lstStyle/>
          <a:p>
            <a:pPr marL="0" indent="0" algn="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منع الاصطدام</a:t>
            </a:r>
            <a:endParaRPr lang="ar-SA" sz="2800" dirty="0">
              <a:solidFill>
                <a:schemeClr val="bg1"/>
              </a:solidFill>
            </a:endParaRPr>
          </a:p>
        </p:txBody>
      </p:sp>
      <p:sp>
        <p:nvSpPr>
          <p:cNvPr id="8" name="Shape 5"/>
          <p:cNvSpPr/>
          <p:nvPr/>
        </p:nvSpPr>
        <p:spPr>
          <a:xfrm>
            <a:off x="4349740" y="2470051"/>
            <a:ext cx="3492214" cy="1750516"/>
          </a:xfrm>
          <a:prstGeom prst="roundRect">
            <a:avLst>
              <a:gd name="adj" fmla="val 19339"/>
            </a:avLst>
          </a:prstGeom>
          <a:solidFill>
            <a:srgbClr val="00AEEF"/>
          </a:solidFill>
          <a:ln w="12700">
            <a:solidFill>
              <a:srgbClr val="00AEEF"/>
            </a:solidFill>
            <a:prstDash val="solid"/>
          </a:ln>
        </p:spPr>
      </p:sp>
      <p:sp>
        <p:nvSpPr>
          <p:cNvPr id="9" name="Shape 6"/>
          <p:cNvSpPr/>
          <p:nvPr/>
        </p:nvSpPr>
        <p:spPr>
          <a:xfrm>
            <a:off x="6926585" y="2708374"/>
            <a:ext cx="677052" cy="677069"/>
          </a:xfrm>
          <a:prstGeom prst="ellipse">
            <a:avLst/>
          </a:prstGeom>
          <a:solidFill>
            <a:srgbClr val="00AEEF"/>
          </a:solidFill>
          <a:ln/>
        </p:spPr>
      </p:sp>
      <p:pic>
        <p:nvPicPr>
          <p:cNvPr id="10"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926585" y="2708374"/>
            <a:ext cx="490823" cy="490836"/>
          </a:xfrm>
          <a:prstGeom prst="rect">
            <a:avLst/>
          </a:prstGeom>
        </p:spPr>
      </p:pic>
      <p:sp>
        <p:nvSpPr>
          <p:cNvPr id="11" name="Text 7"/>
          <p:cNvSpPr/>
          <p:nvPr/>
        </p:nvSpPr>
        <p:spPr>
          <a:xfrm>
            <a:off x="4725218" y="3611066"/>
            <a:ext cx="3015579" cy="371177"/>
          </a:xfrm>
          <a:prstGeom prst="rect">
            <a:avLst/>
          </a:prstGeom>
          <a:noFill/>
          <a:ln/>
        </p:spPr>
        <p:txBody>
          <a:bodyPr wrap="none" lIns="0" tIns="0" rIns="0" bIns="0" rtlCol="0" anchor="t"/>
          <a:lstStyle/>
          <a:p>
            <a:pPr marL="0" indent="0" algn="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تسهيل حركة المتدربين</a:t>
            </a:r>
            <a:endParaRPr lang="ar-SA" sz="2800" dirty="0">
              <a:solidFill>
                <a:schemeClr val="bg1"/>
              </a:solidFill>
            </a:endParaRPr>
          </a:p>
        </p:txBody>
      </p:sp>
      <p:sp>
        <p:nvSpPr>
          <p:cNvPr id="12" name="Shape 8"/>
          <p:cNvSpPr/>
          <p:nvPr/>
        </p:nvSpPr>
        <p:spPr>
          <a:xfrm>
            <a:off x="631908" y="2470051"/>
            <a:ext cx="3492214" cy="1750516"/>
          </a:xfrm>
          <a:prstGeom prst="roundRect">
            <a:avLst>
              <a:gd name="adj" fmla="val 19339"/>
            </a:avLst>
          </a:prstGeom>
          <a:solidFill>
            <a:srgbClr val="00AEEF"/>
          </a:solidFill>
          <a:ln w="12700">
            <a:solidFill>
              <a:srgbClr val="00AEEF"/>
            </a:solidFill>
            <a:prstDash val="solid"/>
          </a:ln>
        </p:spPr>
      </p:sp>
      <p:sp>
        <p:nvSpPr>
          <p:cNvPr id="13" name="Shape 9"/>
          <p:cNvSpPr/>
          <p:nvPr/>
        </p:nvSpPr>
        <p:spPr>
          <a:xfrm>
            <a:off x="3208753" y="2708374"/>
            <a:ext cx="677052" cy="677069"/>
          </a:xfrm>
          <a:prstGeom prst="ellipse">
            <a:avLst/>
          </a:prstGeom>
          <a:solidFill>
            <a:srgbClr val="00AEEF"/>
          </a:solidFill>
          <a:ln/>
        </p:spPr>
      </p:sp>
      <p:pic>
        <p:nvPicPr>
          <p:cNvPr id="14"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208753" y="2708374"/>
            <a:ext cx="490823" cy="490836"/>
          </a:xfrm>
          <a:prstGeom prst="rect">
            <a:avLst/>
          </a:prstGeom>
        </p:spPr>
      </p:pic>
      <p:sp>
        <p:nvSpPr>
          <p:cNvPr id="15" name="Text 10"/>
          <p:cNvSpPr/>
          <p:nvPr/>
        </p:nvSpPr>
        <p:spPr>
          <a:xfrm>
            <a:off x="870226" y="3611066"/>
            <a:ext cx="3015579" cy="371177"/>
          </a:xfrm>
          <a:prstGeom prst="rect">
            <a:avLst/>
          </a:prstGeom>
          <a:noFill/>
          <a:ln/>
        </p:spPr>
        <p:txBody>
          <a:bodyPr wrap="none" lIns="0" tIns="0" rIns="0" bIns="0" rtlCol="0" anchor="t"/>
          <a:lstStyle/>
          <a:p>
            <a:pPr marL="0" indent="0" algn="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تسهيل الصيانة</a:t>
            </a:r>
            <a:endParaRPr lang="ar-SA" sz="2800" dirty="0">
              <a:solidFill>
                <a:schemeClr val="bg1"/>
              </a:solidFill>
            </a:endParaRPr>
          </a:p>
        </p:txBody>
      </p:sp>
      <p:sp>
        <p:nvSpPr>
          <p:cNvPr id="16" name="Shape 11"/>
          <p:cNvSpPr/>
          <p:nvPr/>
        </p:nvSpPr>
        <p:spPr>
          <a:xfrm>
            <a:off x="6208656" y="4446191"/>
            <a:ext cx="5351130" cy="1750516"/>
          </a:xfrm>
          <a:prstGeom prst="roundRect">
            <a:avLst>
              <a:gd name="adj" fmla="val 19339"/>
            </a:avLst>
          </a:prstGeom>
          <a:solidFill>
            <a:srgbClr val="00AEEF"/>
          </a:solidFill>
          <a:ln w="12700">
            <a:solidFill>
              <a:srgbClr val="00AEEF"/>
            </a:solidFill>
            <a:prstDash val="solid"/>
          </a:ln>
        </p:spPr>
      </p:sp>
      <p:sp>
        <p:nvSpPr>
          <p:cNvPr id="17" name="Shape 12"/>
          <p:cNvSpPr/>
          <p:nvPr/>
        </p:nvSpPr>
        <p:spPr>
          <a:xfrm>
            <a:off x="10644417" y="4684514"/>
            <a:ext cx="677052" cy="677069"/>
          </a:xfrm>
          <a:prstGeom prst="ellipse">
            <a:avLst/>
          </a:prstGeom>
          <a:solidFill>
            <a:srgbClr val="00AEEF"/>
          </a:solidFill>
          <a:ln/>
        </p:spPr>
      </p:sp>
      <p:pic>
        <p:nvPicPr>
          <p:cNvPr id="18"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644417" y="4684514"/>
            <a:ext cx="490823" cy="490836"/>
          </a:xfrm>
          <a:prstGeom prst="rect">
            <a:avLst/>
          </a:prstGeom>
        </p:spPr>
      </p:pic>
      <p:sp>
        <p:nvSpPr>
          <p:cNvPr id="19" name="Text 13"/>
          <p:cNvSpPr/>
          <p:nvPr/>
        </p:nvSpPr>
        <p:spPr>
          <a:xfrm>
            <a:off x="6446974" y="5587206"/>
            <a:ext cx="4874495" cy="371177"/>
          </a:xfrm>
          <a:prstGeom prst="rect">
            <a:avLst/>
          </a:prstGeom>
          <a:noFill/>
          <a:ln/>
        </p:spPr>
        <p:txBody>
          <a:bodyPr wrap="none" lIns="0" tIns="0" rIns="0" bIns="0" rtlCol="0" anchor="t"/>
          <a:lstStyle/>
          <a:p>
            <a:pPr marL="0" indent="0" algn="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تحسين الرؤية والإشراف</a:t>
            </a:r>
            <a:endParaRPr lang="ar-SA" sz="2800" dirty="0">
              <a:solidFill>
                <a:schemeClr val="bg1"/>
              </a:solidFill>
            </a:endParaRPr>
          </a:p>
        </p:txBody>
      </p:sp>
      <p:sp>
        <p:nvSpPr>
          <p:cNvPr id="20" name="Shape 14"/>
          <p:cNvSpPr/>
          <p:nvPr/>
        </p:nvSpPr>
        <p:spPr>
          <a:xfrm>
            <a:off x="631908" y="4446191"/>
            <a:ext cx="5351130" cy="1750516"/>
          </a:xfrm>
          <a:prstGeom prst="roundRect">
            <a:avLst>
              <a:gd name="adj" fmla="val 19339"/>
            </a:avLst>
          </a:prstGeom>
          <a:solidFill>
            <a:srgbClr val="00AEEF"/>
          </a:solidFill>
          <a:ln w="12700">
            <a:solidFill>
              <a:srgbClr val="00AEEF"/>
            </a:solidFill>
            <a:prstDash val="solid"/>
          </a:ln>
        </p:spPr>
      </p:sp>
      <p:sp>
        <p:nvSpPr>
          <p:cNvPr id="21" name="Shape 15"/>
          <p:cNvSpPr/>
          <p:nvPr/>
        </p:nvSpPr>
        <p:spPr>
          <a:xfrm>
            <a:off x="5067669" y="4684514"/>
            <a:ext cx="677052" cy="677069"/>
          </a:xfrm>
          <a:prstGeom prst="ellipse">
            <a:avLst/>
          </a:prstGeom>
          <a:solidFill>
            <a:srgbClr val="00AEEF"/>
          </a:solidFill>
          <a:ln/>
        </p:spPr>
      </p:sp>
      <p:pic>
        <p:nvPicPr>
          <p:cNvPr id="22"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067669" y="4684514"/>
            <a:ext cx="490823" cy="490836"/>
          </a:xfrm>
          <a:prstGeom prst="rect">
            <a:avLst/>
          </a:prstGeom>
        </p:spPr>
      </p:pic>
      <p:sp>
        <p:nvSpPr>
          <p:cNvPr id="23" name="Text 16"/>
          <p:cNvSpPr/>
          <p:nvPr/>
        </p:nvSpPr>
        <p:spPr>
          <a:xfrm>
            <a:off x="870226" y="5587206"/>
            <a:ext cx="4874495" cy="371177"/>
          </a:xfrm>
          <a:prstGeom prst="rect">
            <a:avLst/>
          </a:prstGeom>
          <a:noFill/>
          <a:ln/>
        </p:spPr>
        <p:txBody>
          <a:bodyPr wrap="none" lIns="0" tIns="0" rIns="0" bIns="0" rtlCol="0" anchor="t"/>
          <a:lstStyle/>
          <a:p>
            <a:pPr marL="0" indent="0" algn="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تطبيق متطلبات السلامة</a:t>
            </a:r>
            <a:endParaRPr lang="ar-SA" sz="2800" dirty="0">
              <a:solidFill>
                <a:schemeClr val="bg1"/>
              </a:solidFill>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50">
    <p:spTree>
      <p:nvGrpSpPr>
        <p:cNvPr id="1" name=""/>
        <p:cNvGrpSpPr/>
        <p:nvPr/>
      </p:nvGrpSpPr>
      <p:grpSpPr>
        <a:xfrm>
          <a:off x="0" y="0"/>
          <a:ext cx="0" cy="0"/>
          <a:chOff x="0" y="0"/>
          <a:chExt cx="0" cy="0"/>
        </a:xfrm>
      </p:grpSpPr>
      <p:sp>
        <p:nvSpPr>
          <p:cNvPr id="2" name="Text 0"/>
          <p:cNvSpPr/>
          <p:nvPr/>
        </p:nvSpPr>
        <p:spPr>
          <a:xfrm>
            <a:off x="631908" y="664071"/>
            <a:ext cx="10927878" cy="668040"/>
          </a:xfrm>
          <a:prstGeom prst="rect">
            <a:avLst/>
          </a:prstGeom>
          <a:noFill/>
          <a:ln/>
        </p:spPr>
        <p:txBody>
          <a:bodyPr wrap="none" lIns="0" tIns="0" rIns="0" bIns="0" rtlCol="0" anchor="t"/>
          <a:lstStyle/>
          <a:p>
            <a:pPr marL="0" indent="0" algn="ctr" rtl="1">
              <a:lnSpc>
                <a:spcPct val="104000"/>
              </a:lnSpc>
              <a:buNone/>
            </a:pPr>
            <a:r>
              <a:rPr lang="ar-SA" altLang="en-US" sz="4200" dirty="0">
                <a:solidFill>
                  <a:srgbClr val="2E3C4E"/>
                </a:solidFill>
                <a:latin typeface="GE SS Two Light" pitchFamily="34" charset="0"/>
                <a:ea typeface="GE SS Two Light" pitchFamily="34" charset="-122"/>
                <a:cs typeface="GE SS Two Light" pitchFamily="34" charset="-120"/>
              </a:rPr>
              <a:t>المسافات الاسترشادية بين الآلات</a:t>
            </a:r>
            <a:endParaRPr lang="ar-SA" sz="4200" dirty="0"/>
          </a:p>
        </p:txBody>
      </p:sp>
      <p:pic>
        <p:nvPicPr>
          <p:cNvPr id="3"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038998" y="1697633"/>
            <a:ext cx="3520788" cy="2520255"/>
          </a:xfrm>
          <a:prstGeom prst="rect">
            <a:avLst/>
          </a:prstGeom>
        </p:spPr>
      </p:pic>
      <p:pic>
        <p:nvPicPr>
          <p:cNvPr id="4"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677604" y="1880394"/>
            <a:ext cx="243675" cy="243681"/>
          </a:xfrm>
          <a:prstGeom prst="rect">
            <a:avLst/>
          </a:prstGeom>
        </p:spPr>
      </p:pic>
      <p:sp>
        <p:nvSpPr>
          <p:cNvPr id="5" name="Text 1"/>
          <p:cNvSpPr/>
          <p:nvPr/>
        </p:nvSpPr>
        <p:spPr>
          <a:xfrm>
            <a:off x="8267493" y="2510036"/>
            <a:ext cx="3063798" cy="334070"/>
          </a:xfrm>
          <a:prstGeom prst="rect">
            <a:avLst/>
          </a:prstGeom>
          <a:noFill/>
          <a:ln/>
        </p:spPr>
        <p:txBody>
          <a:bodyPr wrap="none" lIns="0" tIns="0" rIns="0" bIns="0" rtlCol="0" anchor="t"/>
          <a:lstStyle/>
          <a:p>
            <a:pPr marL="0" indent="0" algn="ctr" rtl="1">
              <a:lnSpc>
                <a:spcPct val="104000"/>
              </a:lnSpc>
              <a:buNone/>
            </a:pPr>
            <a:r>
              <a:rPr lang="ar-SA" altLang="en-US" sz="2400" b="1" dirty="0">
                <a:solidFill>
                  <a:srgbClr val="384653"/>
                </a:solidFill>
                <a:latin typeface="GE SS Two Light" pitchFamily="34" charset="0"/>
                <a:ea typeface="GE SS Two Light" pitchFamily="34" charset="-122"/>
                <a:cs typeface="GE SS Two Light" pitchFamily="34" charset="-120"/>
              </a:rPr>
              <a:t>معدات التشغيل المعدني</a:t>
            </a:r>
            <a:endParaRPr lang="ar-SA" sz="2400" b="1" dirty="0"/>
          </a:p>
        </p:txBody>
      </p:sp>
      <p:sp>
        <p:nvSpPr>
          <p:cNvPr id="6" name="Text 2"/>
          <p:cNvSpPr/>
          <p:nvPr/>
        </p:nvSpPr>
        <p:spPr>
          <a:xfrm>
            <a:off x="8267493" y="2953742"/>
            <a:ext cx="3063798" cy="1219572"/>
          </a:xfrm>
          <a:prstGeom prst="rect">
            <a:avLst/>
          </a:prstGeom>
          <a:noFill/>
          <a:ln/>
        </p:spPr>
        <p:txBody>
          <a:bodyPr wrap="square" lIns="0" tIns="0" rIns="0" bIns="0" rtlCol="0" anchor="t"/>
          <a:lstStyle/>
          <a:p>
            <a:pPr marL="0" indent="0" algn="ctr" rtl="1">
              <a:lnSpc>
                <a:spcPct val="127000"/>
              </a:lnSpc>
              <a:spcAft>
                <a:spcPts val="850"/>
              </a:spcAft>
              <a:buNone/>
            </a:pPr>
            <a:r>
              <a:rPr lang="ar-SA" altLang="en-US" sz="2000" dirty="0">
                <a:solidFill>
                  <a:srgbClr val="384653"/>
                </a:solidFill>
                <a:latin typeface="WinSoft Pro Medium" pitchFamily="34" charset="0"/>
                <a:ea typeface="WinSoft Pro Medium" pitchFamily="34" charset="-122"/>
                <a:cs typeface="WinSoft Pro Medium" pitchFamily="34" charset="-120"/>
              </a:rPr>
              <a:t>مثل: المخارط، الفرزات، المثاقب</a:t>
            </a:r>
            <a:endParaRPr lang="ar-SA" sz="2000" dirty="0"/>
          </a:p>
          <a:p>
            <a:pPr marL="0" indent="0" algn="ctr" rtl="1">
              <a:lnSpc>
                <a:spcPct val="127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المسافة بين الآلات: 0.8 – 1.2 متر كحد أدنى</a:t>
            </a:r>
            <a:endParaRPr lang="ar-SA" sz="2000" dirty="0"/>
          </a:p>
        </p:txBody>
      </p:sp>
      <p:pic>
        <p:nvPicPr>
          <p:cNvPr id="7" name="Image 2"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335453" y="1697633"/>
            <a:ext cx="3520788" cy="2520255"/>
          </a:xfrm>
          <a:prstGeom prst="rect">
            <a:avLst/>
          </a:prstGeom>
        </p:spPr>
      </p:pic>
      <p:pic>
        <p:nvPicPr>
          <p:cNvPr id="8" name="Image 3"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974060" y="1880394"/>
            <a:ext cx="243675" cy="243681"/>
          </a:xfrm>
          <a:prstGeom prst="rect">
            <a:avLst/>
          </a:prstGeom>
        </p:spPr>
      </p:pic>
      <p:sp>
        <p:nvSpPr>
          <p:cNvPr id="9" name="Text 3"/>
          <p:cNvSpPr/>
          <p:nvPr/>
        </p:nvSpPr>
        <p:spPr>
          <a:xfrm>
            <a:off x="4563948" y="2510036"/>
            <a:ext cx="3063798" cy="334070"/>
          </a:xfrm>
          <a:prstGeom prst="rect">
            <a:avLst/>
          </a:prstGeom>
          <a:noFill/>
          <a:ln/>
        </p:spPr>
        <p:txBody>
          <a:bodyPr wrap="none" lIns="0" tIns="0" rIns="0" bIns="0" rtlCol="0" anchor="t"/>
          <a:lstStyle/>
          <a:p>
            <a:pPr marL="0" indent="0" algn="ctr" rtl="1">
              <a:lnSpc>
                <a:spcPct val="104000"/>
              </a:lnSpc>
              <a:buNone/>
            </a:pPr>
            <a:r>
              <a:rPr lang="ar-SA" altLang="en-US" sz="2400" b="1" dirty="0">
                <a:solidFill>
                  <a:srgbClr val="384653"/>
                </a:solidFill>
                <a:latin typeface="GE SS Two Light" pitchFamily="34" charset="0"/>
                <a:ea typeface="GE SS Two Light" pitchFamily="34" charset="-122"/>
                <a:cs typeface="GE SS Two Light" pitchFamily="34" charset="-120"/>
              </a:rPr>
              <a:t>الآلات الكبيرة</a:t>
            </a:r>
            <a:endParaRPr lang="ar-SA" sz="2400" b="1" dirty="0"/>
          </a:p>
        </p:txBody>
      </p:sp>
      <p:sp>
        <p:nvSpPr>
          <p:cNvPr id="10" name="Text 4"/>
          <p:cNvSpPr/>
          <p:nvPr/>
        </p:nvSpPr>
        <p:spPr>
          <a:xfrm>
            <a:off x="4563948" y="2953742"/>
            <a:ext cx="3063798" cy="1737393"/>
          </a:xfrm>
          <a:prstGeom prst="rect">
            <a:avLst/>
          </a:prstGeom>
          <a:noFill/>
          <a:ln/>
        </p:spPr>
        <p:txBody>
          <a:bodyPr wrap="square" lIns="0" tIns="0" rIns="0" bIns="0" rtlCol="0" anchor="t">
            <a:normAutofit/>
          </a:bodyPr>
          <a:lstStyle/>
          <a:p>
            <a:pPr marL="0" indent="0" algn="ctr" rtl="1">
              <a:lnSpc>
                <a:spcPct val="127000"/>
              </a:lnSpc>
              <a:spcAft>
                <a:spcPts val="850"/>
              </a:spcAft>
              <a:buNone/>
            </a:pPr>
            <a:r>
              <a:rPr lang="ar-SA" altLang="en-US" dirty="0">
                <a:solidFill>
                  <a:srgbClr val="384653"/>
                </a:solidFill>
                <a:latin typeface="WinSoft Pro Medium" pitchFamily="34" charset="0"/>
                <a:ea typeface="WinSoft Pro Medium" pitchFamily="34" charset="-122"/>
                <a:cs typeface="WinSoft Pro Medium" pitchFamily="34" charset="-120"/>
              </a:rPr>
              <a:t>مثل: ماكينات القص، مكابس المعادن، ماكينات CNC</a:t>
            </a:r>
            <a:endParaRPr lang="ar-SA" dirty="0"/>
          </a:p>
          <a:p>
            <a:pPr marL="0" indent="0" algn="ctr" rtl="1">
              <a:lnSpc>
                <a:spcPct val="127000"/>
              </a:lnSpc>
              <a:buNone/>
            </a:pPr>
            <a:r>
              <a:rPr lang="ar-SA" altLang="en-US" b="1" dirty="0">
                <a:solidFill>
                  <a:srgbClr val="384653"/>
                </a:solidFill>
                <a:latin typeface="WinSoft Pro Medium" pitchFamily="34" charset="0"/>
                <a:ea typeface="WinSoft Pro Medium" pitchFamily="34" charset="-122"/>
                <a:cs typeface="WinSoft Pro Medium" pitchFamily="34" charset="-120"/>
              </a:rPr>
              <a:t>المسافة بين الآلات: 1.5 – 2 متر</a:t>
            </a:r>
            <a:endParaRPr lang="ar-SA" dirty="0"/>
          </a:p>
        </p:txBody>
      </p:sp>
      <p:pic>
        <p:nvPicPr>
          <p:cNvPr id="11" name="Image 4"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31908" y="1697633"/>
            <a:ext cx="3520788" cy="2520255"/>
          </a:xfrm>
          <a:prstGeom prst="rect">
            <a:avLst/>
          </a:prstGeom>
        </p:spPr>
      </p:pic>
      <p:pic>
        <p:nvPicPr>
          <p:cNvPr id="12" name="Image 5"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2270515" y="1880394"/>
            <a:ext cx="243675" cy="243681"/>
          </a:xfrm>
          <a:prstGeom prst="rect">
            <a:avLst/>
          </a:prstGeom>
        </p:spPr>
      </p:pic>
      <p:sp>
        <p:nvSpPr>
          <p:cNvPr id="13" name="Text 5"/>
          <p:cNvSpPr/>
          <p:nvPr/>
        </p:nvSpPr>
        <p:spPr>
          <a:xfrm>
            <a:off x="860403" y="2510036"/>
            <a:ext cx="3063798" cy="334070"/>
          </a:xfrm>
          <a:prstGeom prst="rect">
            <a:avLst/>
          </a:prstGeom>
          <a:noFill/>
          <a:ln/>
        </p:spPr>
        <p:txBody>
          <a:bodyPr wrap="none" lIns="0" tIns="0" rIns="0" bIns="0" rtlCol="0" anchor="t"/>
          <a:lstStyle/>
          <a:p>
            <a:pPr marL="0" indent="0" algn="ctr" rtl="1">
              <a:lnSpc>
                <a:spcPct val="104000"/>
              </a:lnSpc>
              <a:buNone/>
            </a:pPr>
            <a:r>
              <a:rPr lang="ar-SA" altLang="en-US" sz="2400" b="1" dirty="0">
                <a:solidFill>
                  <a:srgbClr val="384653"/>
                </a:solidFill>
                <a:latin typeface="GE SS Two Light" pitchFamily="34" charset="0"/>
                <a:ea typeface="GE SS Two Light" pitchFamily="34" charset="-122"/>
                <a:cs typeface="GE SS Two Light" pitchFamily="34" charset="-120"/>
              </a:rPr>
              <a:t>ورش اللحام</a:t>
            </a:r>
            <a:endParaRPr lang="ar-SA" sz="2400" b="1" dirty="0"/>
          </a:p>
        </p:txBody>
      </p:sp>
      <p:sp>
        <p:nvSpPr>
          <p:cNvPr id="14" name="Text 6"/>
          <p:cNvSpPr/>
          <p:nvPr/>
        </p:nvSpPr>
        <p:spPr>
          <a:xfrm>
            <a:off x="860403" y="2953742"/>
            <a:ext cx="3063798" cy="1035645"/>
          </a:xfrm>
          <a:prstGeom prst="rect">
            <a:avLst/>
          </a:prstGeom>
          <a:noFill/>
          <a:ln/>
        </p:spPr>
        <p:txBody>
          <a:bodyPr wrap="square" lIns="0" tIns="0" rIns="0" bIns="0" rtlCol="0" anchor="t">
            <a:normAutofit/>
          </a:bodyPr>
          <a:lstStyle/>
          <a:p>
            <a:pPr marL="0" indent="0" algn="ctr" rtl="1">
              <a:lnSpc>
                <a:spcPct val="127000"/>
              </a:lnSpc>
              <a:buNone/>
            </a:pPr>
            <a:r>
              <a:rPr lang="ar-SA" altLang="en-US" dirty="0">
                <a:solidFill>
                  <a:srgbClr val="384653"/>
                </a:solidFill>
                <a:latin typeface="WinSoft Pro Medium" pitchFamily="34" charset="0"/>
                <a:ea typeface="WinSoft Pro Medium" pitchFamily="34" charset="-122"/>
                <a:cs typeface="WinSoft Pro Medium" pitchFamily="34" charset="-120"/>
              </a:rPr>
              <a:t>المسافة بين أكشاك اللحام: 1.5 متر على الأقل، مع وجود حواجز واقية.</a:t>
            </a:r>
            <a:endParaRPr lang="ar-SA" dirty="0"/>
          </a:p>
        </p:txBody>
      </p:sp>
      <p:pic>
        <p:nvPicPr>
          <p:cNvPr id="15" name="Image 6"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31908" y="4400649"/>
            <a:ext cx="10927878" cy="1793280"/>
          </a:xfrm>
          <a:prstGeom prst="rect">
            <a:avLst/>
          </a:prstGeom>
        </p:spPr>
      </p:pic>
      <p:pic>
        <p:nvPicPr>
          <p:cNvPr id="16" name="Image 7"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5974060" y="4583410"/>
            <a:ext cx="243675" cy="243681"/>
          </a:xfrm>
          <a:prstGeom prst="rect">
            <a:avLst/>
          </a:prstGeom>
        </p:spPr>
      </p:pic>
      <p:sp>
        <p:nvSpPr>
          <p:cNvPr id="17" name="Text 7"/>
          <p:cNvSpPr/>
          <p:nvPr/>
        </p:nvSpPr>
        <p:spPr>
          <a:xfrm>
            <a:off x="860403" y="5213052"/>
            <a:ext cx="10470888" cy="334070"/>
          </a:xfrm>
          <a:prstGeom prst="rect">
            <a:avLst/>
          </a:prstGeom>
          <a:noFill/>
          <a:ln/>
        </p:spPr>
        <p:txBody>
          <a:bodyPr wrap="none" lIns="0" tIns="0" rIns="0" bIns="0" rtlCol="0" anchor="t"/>
          <a:lstStyle/>
          <a:p>
            <a:pPr marL="0" indent="0" algn="ctr" rtl="1">
              <a:lnSpc>
                <a:spcPct val="104000"/>
              </a:lnSpc>
              <a:buNone/>
            </a:pPr>
            <a:r>
              <a:rPr lang="ar-SA" altLang="en-US" sz="2400" b="1" dirty="0">
                <a:solidFill>
                  <a:srgbClr val="384653"/>
                </a:solidFill>
                <a:latin typeface="GE SS Two Light" pitchFamily="34" charset="0"/>
                <a:ea typeface="GE SS Two Light" pitchFamily="34" charset="-122"/>
                <a:cs typeface="GE SS Two Light" pitchFamily="34" charset="-120"/>
              </a:rPr>
              <a:t>ورش السيارات</a:t>
            </a:r>
            <a:endParaRPr lang="ar-SA" sz="2400" b="1" dirty="0"/>
          </a:p>
        </p:txBody>
      </p:sp>
      <p:sp>
        <p:nvSpPr>
          <p:cNvPr id="18" name="Text 8"/>
          <p:cNvSpPr/>
          <p:nvPr/>
        </p:nvSpPr>
        <p:spPr>
          <a:xfrm>
            <a:off x="860403" y="5656758"/>
            <a:ext cx="10470888" cy="517823"/>
          </a:xfrm>
          <a:prstGeom prst="rect">
            <a:avLst/>
          </a:prstGeom>
          <a:noFill/>
          <a:ln/>
        </p:spPr>
        <p:txBody>
          <a:bodyPr wrap="none" lIns="0" tIns="0" rIns="0" bIns="0" rtlCol="0" anchor="t"/>
          <a:lstStyle/>
          <a:p>
            <a:pPr marL="0" indent="0" algn="ctr" rtl="1">
              <a:lnSpc>
                <a:spcPct val="127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المسافة بين المركبات التدريبية: 1.2 – 1.5 متر على الأقل من جميع الجهات التي يتم العمل عليها.</a:t>
            </a:r>
            <a:endParaRPr lang="ar-SA" sz="2000"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51">
    <p:spTree>
      <p:nvGrpSpPr>
        <p:cNvPr id="1" name=""/>
        <p:cNvGrpSpPr/>
        <p:nvPr/>
      </p:nvGrpSpPr>
      <p:grpSpPr>
        <a:xfrm>
          <a:off x="0" y="0"/>
          <a:ext cx="0" cy="0"/>
          <a:chOff x="0" y="0"/>
          <a:chExt cx="0" cy="0"/>
        </a:xfrm>
      </p:grpSpPr>
      <p:sp>
        <p:nvSpPr>
          <p:cNvPr id="2" name="Text 0"/>
          <p:cNvSpPr/>
          <p:nvPr/>
        </p:nvSpPr>
        <p:spPr>
          <a:xfrm>
            <a:off x="631908" y="891877"/>
            <a:ext cx="10927878" cy="705247"/>
          </a:xfrm>
          <a:prstGeom prst="rect">
            <a:avLst/>
          </a:prstGeom>
          <a:noFill/>
          <a:ln/>
        </p:spPr>
        <p:txBody>
          <a:bodyPr wrap="none" lIns="0" tIns="0" rIns="0" bIns="0" rtlCol="0" anchor="t"/>
          <a:lstStyle/>
          <a:p>
            <a:pPr marL="0" indent="0" algn="ctr" rtl="1">
              <a:lnSpc>
                <a:spcPct val="104000"/>
              </a:lnSpc>
              <a:buNone/>
            </a:pPr>
            <a:r>
              <a:rPr lang="ar-SA" altLang="en-US" sz="4400" dirty="0">
                <a:solidFill>
                  <a:srgbClr val="2E3C4E"/>
                </a:solidFill>
                <a:latin typeface="GE SS Two Light" pitchFamily="34" charset="0"/>
                <a:ea typeface="GE SS Two Light" pitchFamily="34" charset="-122"/>
                <a:cs typeface="GE SS Two Light" pitchFamily="34" charset="-120"/>
              </a:rPr>
              <a:t>عرض الممرات</a:t>
            </a:r>
            <a:endParaRPr lang="ar-SA" sz="4400" dirty="0"/>
          </a:p>
        </p:txBody>
      </p:sp>
      <p:sp>
        <p:nvSpPr>
          <p:cNvPr id="3" name="Text 1"/>
          <p:cNvSpPr/>
          <p:nvPr/>
        </p:nvSpPr>
        <p:spPr>
          <a:xfrm>
            <a:off x="631908" y="2106216"/>
            <a:ext cx="6805442" cy="352524"/>
          </a:xfrm>
          <a:prstGeom prst="rect">
            <a:avLst/>
          </a:prstGeom>
          <a:noFill/>
          <a:ln/>
        </p:spPr>
        <p:txBody>
          <a:bodyPr wrap="none" lIns="0" tIns="0" rIns="0" bIns="0" rtlCol="0" anchor="t"/>
          <a:lstStyle/>
          <a:p>
            <a:pPr marL="0" indent="0" algn="r" rtl="1">
              <a:lnSpc>
                <a:spcPct val="104000"/>
              </a:lnSpc>
              <a:buNone/>
            </a:pPr>
            <a:r>
              <a:rPr lang="ar-SA" altLang="en-US" sz="2200" dirty="0">
                <a:solidFill>
                  <a:srgbClr val="2E3C4E"/>
                </a:solidFill>
                <a:latin typeface="GE SS Two Light" pitchFamily="34" charset="0"/>
                <a:ea typeface="GE SS Two Light" pitchFamily="34" charset="-122"/>
                <a:cs typeface="GE SS Two Light" pitchFamily="34" charset="-120"/>
              </a:rPr>
              <a:t>أنواع الممرات وعروضها</a:t>
            </a:r>
            <a:endParaRPr lang="ar-SA" sz="2200" dirty="0"/>
          </a:p>
        </p:txBody>
      </p:sp>
      <p:pic>
        <p:nvPicPr>
          <p:cNvPr id="5" name="Image 0" descr="preencoded.png"/>
          <p:cNvPicPr>
            <a:picLocks noChangeAspect="1"/>
          </p:cNvPicPr>
          <p:nvPr/>
        </p:nvPicPr>
        <p:blipFill>
          <a:blip r:embed="rId3"/>
          <a:stretch>
            <a:fillRect/>
          </a:stretch>
        </p:blipFill>
        <p:spPr>
          <a:xfrm>
            <a:off x="8097078" y="-106017"/>
            <a:ext cx="4094921" cy="6964017"/>
          </a:xfrm>
          <a:prstGeom prst="rect">
            <a:avLst/>
          </a:prstGeom>
        </p:spPr>
      </p:pic>
      <p:graphicFrame>
        <p:nvGraphicFramePr>
          <p:cNvPr id="4" name="Table 3"/>
          <p:cNvGraphicFramePr>
            <a:graphicFrameLocks noGrp="1"/>
          </p:cNvGraphicFramePr>
          <p:nvPr>
            <p:extLst>
              <p:ext uri="{D42A27DB-BD31-4B8C-83A1-F6EECF244321}">
                <p14:modId xmlns:p14="http://schemas.microsoft.com/office/powerpoint/2010/main" val="1089919453"/>
              </p:ext>
            </p:extLst>
          </p:nvPr>
        </p:nvGraphicFramePr>
        <p:xfrm>
          <a:off x="2331536" y="2804954"/>
          <a:ext cx="5105814" cy="2087880"/>
        </p:xfrm>
        <a:graphic>
          <a:graphicData uri="http://schemas.openxmlformats.org/drawingml/2006/table">
            <a:tbl>
              <a:tblPr rtl="1" firstRow="1" firstCol="1" bandRow="1">
                <a:tableStyleId>{5C22544A-7EE6-4342-B048-85BDC9FD1C3A}</a:tableStyleId>
              </a:tblPr>
              <a:tblGrid>
                <a:gridCol w="2424459">
                  <a:extLst>
                    <a:ext uri="{9D8B030D-6E8A-4147-A177-3AD203B41FA5}">
                      <a16:colId xmlns:a16="http://schemas.microsoft.com/office/drawing/2014/main" val="2795566885"/>
                    </a:ext>
                  </a:extLst>
                </a:gridCol>
                <a:gridCol w="2681355">
                  <a:extLst>
                    <a:ext uri="{9D8B030D-6E8A-4147-A177-3AD203B41FA5}">
                      <a16:colId xmlns:a16="http://schemas.microsoft.com/office/drawing/2014/main" val="3812101123"/>
                    </a:ext>
                  </a:extLst>
                </a:gridCol>
              </a:tblGrid>
              <a:tr h="0">
                <a:tc>
                  <a:txBody>
                    <a:bodyPr/>
                    <a:lstStyle/>
                    <a:p>
                      <a:pPr algn="ctr" rtl="1">
                        <a:lnSpc>
                          <a:spcPct val="150000"/>
                        </a:lnSpc>
                        <a:spcAft>
                          <a:spcPts val="0"/>
                        </a:spcAft>
                      </a:pPr>
                      <a:r>
                        <a:rPr lang="ar-SA" sz="2400" kern="1200" dirty="0">
                          <a:solidFill>
                            <a:schemeClr val="bg1"/>
                          </a:solidFill>
                          <a:latin typeface="GE SS Two Light" pitchFamily="34" charset="0"/>
                          <a:ea typeface="GE SS Two Light" pitchFamily="34" charset="-122"/>
                          <a:cs typeface="GE SS Two Light" pitchFamily="34" charset="-120"/>
                        </a:rPr>
                        <a:t>نوع الممر</a:t>
                      </a:r>
                      <a:endParaRPr lang="en-US" sz="2400" kern="1200" dirty="0">
                        <a:solidFill>
                          <a:schemeClr val="bg1"/>
                        </a:solidFill>
                        <a:latin typeface="GE SS Two Light" pitchFamily="34" charset="0"/>
                        <a:ea typeface="GE SS Two Light" pitchFamily="34" charset="-122"/>
                        <a:cs typeface="GE SS Two Light" pitchFamily="34" charset="-12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50000"/>
                        </a:lnSpc>
                        <a:spcAft>
                          <a:spcPts val="0"/>
                        </a:spcAft>
                      </a:pPr>
                      <a:r>
                        <a:rPr lang="ar-SA" sz="2400" kern="1200" dirty="0">
                          <a:solidFill>
                            <a:schemeClr val="bg1"/>
                          </a:solidFill>
                          <a:latin typeface="GE SS Two Light" pitchFamily="34" charset="0"/>
                          <a:ea typeface="GE SS Two Light" pitchFamily="34" charset="-122"/>
                          <a:cs typeface="GE SS Two Light" pitchFamily="34" charset="-120"/>
                        </a:rPr>
                        <a:t>العرض الموصى به</a:t>
                      </a:r>
                      <a:endParaRPr lang="en-US" sz="2400" kern="1200" dirty="0">
                        <a:solidFill>
                          <a:schemeClr val="bg1"/>
                        </a:solidFill>
                        <a:latin typeface="GE SS Two Light" pitchFamily="34" charset="0"/>
                        <a:ea typeface="GE SS Two Light" pitchFamily="34" charset="-122"/>
                        <a:cs typeface="GE SS Two Light" pitchFamily="34" charset="-12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2317041677"/>
                  </a:ext>
                </a:extLst>
              </a:tr>
              <a:tr h="0">
                <a:tc>
                  <a:txBody>
                    <a:bodyPr/>
                    <a:lstStyle/>
                    <a:p>
                      <a:pPr algn="ctr" rtl="1">
                        <a:lnSpc>
                          <a:spcPct val="150000"/>
                        </a:lnSpc>
                        <a:spcAft>
                          <a:spcPts val="0"/>
                        </a:spcAft>
                      </a:pPr>
                      <a:r>
                        <a:rPr lang="ar-SA" sz="2400" kern="1200" dirty="0">
                          <a:solidFill>
                            <a:schemeClr val="bg1"/>
                          </a:solidFill>
                          <a:latin typeface="GE SS Two Light" pitchFamily="34" charset="0"/>
                          <a:ea typeface="GE SS Two Light" pitchFamily="34" charset="-122"/>
                          <a:cs typeface="GE SS Two Light" pitchFamily="34" charset="-120"/>
                        </a:rPr>
                        <a:t>ممر ثانوي</a:t>
                      </a:r>
                      <a:endParaRPr lang="en-US" sz="2400" kern="1200" dirty="0">
                        <a:solidFill>
                          <a:schemeClr val="bg1"/>
                        </a:solidFill>
                        <a:latin typeface="GE SS Two Light" pitchFamily="34" charset="0"/>
                        <a:ea typeface="GE SS Two Light" pitchFamily="34" charset="-122"/>
                        <a:cs typeface="GE SS Two Light" pitchFamily="34" charset="-12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50000"/>
                        </a:lnSpc>
                        <a:spcAft>
                          <a:spcPts val="0"/>
                        </a:spcAft>
                      </a:pPr>
                      <a:r>
                        <a:rPr lang="en-US" sz="2400" kern="1200" dirty="0">
                          <a:solidFill>
                            <a:schemeClr val="bg1"/>
                          </a:solidFill>
                          <a:latin typeface="GE SS Two Light" pitchFamily="34" charset="0"/>
                          <a:ea typeface="GE SS Two Light" pitchFamily="34" charset="-122"/>
                          <a:cs typeface="GE SS Two Light" pitchFamily="34" charset="-120"/>
                        </a:rPr>
                        <a:t>0.9 – 1.2  </a:t>
                      </a:r>
                      <a:r>
                        <a:rPr lang="ar-SA" sz="2400" kern="1200" dirty="0">
                          <a:solidFill>
                            <a:schemeClr val="bg1"/>
                          </a:solidFill>
                          <a:latin typeface="GE SS Two Light" pitchFamily="34" charset="0"/>
                          <a:ea typeface="GE SS Two Light" pitchFamily="34" charset="-122"/>
                          <a:cs typeface="GE SS Two Light" pitchFamily="34" charset="-120"/>
                        </a:rPr>
                        <a:t>متر</a:t>
                      </a:r>
                      <a:endParaRPr lang="en-US" sz="2400" kern="1200" dirty="0">
                        <a:solidFill>
                          <a:schemeClr val="bg1"/>
                        </a:solidFill>
                        <a:latin typeface="GE SS Two Light" pitchFamily="34" charset="0"/>
                        <a:ea typeface="GE SS Two Light" pitchFamily="34" charset="-122"/>
                        <a:cs typeface="GE SS Two Light" pitchFamily="34" charset="-12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576041135"/>
                  </a:ext>
                </a:extLst>
              </a:tr>
              <a:tr h="0">
                <a:tc>
                  <a:txBody>
                    <a:bodyPr/>
                    <a:lstStyle/>
                    <a:p>
                      <a:pPr algn="ctr" rtl="1">
                        <a:lnSpc>
                          <a:spcPct val="150000"/>
                        </a:lnSpc>
                        <a:spcAft>
                          <a:spcPts val="0"/>
                        </a:spcAft>
                      </a:pPr>
                      <a:r>
                        <a:rPr lang="ar-SA" sz="2400" kern="1200">
                          <a:solidFill>
                            <a:schemeClr val="bg1"/>
                          </a:solidFill>
                          <a:latin typeface="GE SS Two Light" pitchFamily="34" charset="0"/>
                          <a:ea typeface="GE SS Two Light" pitchFamily="34" charset="-122"/>
                          <a:cs typeface="GE SS Two Light" pitchFamily="34" charset="-120"/>
                        </a:rPr>
                        <a:t>ممر رئيسي</a:t>
                      </a:r>
                      <a:endParaRPr lang="en-US" sz="2400" kern="1200">
                        <a:solidFill>
                          <a:schemeClr val="bg1"/>
                        </a:solidFill>
                        <a:latin typeface="GE SS Two Light" pitchFamily="34" charset="0"/>
                        <a:ea typeface="GE SS Two Light" pitchFamily="34" charset="-122"/>
                        <a:cs typeface="GE SS Two Light" pitchFamily="34" charset="-12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50000"/>
                        </a:lnSpc>
                        <a:spcAft>
                          <a:spcPts val="0"/>
                        </a:spcAft>
                      </a:pPr>
                      <a:r>
                        <a:rPr lang="en-US" sz="2400" kern="1200" dirty="0">
                          <a:solidFill>
                            <a:schemeClr val="bg1"/>
                          </a:solidFill>
                          <a:latin typeface="GE SS Two Light" pitchFamily="34" charset="0"/>
                          <a:ea typeface="GE SS Two Light" pitchFamily="34" charset="-122"/>
                          <a:cs typeface="GE SS Two Light" pitchFamily="34" charset="-120"/>
                        </a:rPr>
                        <a:t>1.2 – 1.8  </a:t>
                      </a:r>
                      <a:r>
                        <a:rPr lang="ar-SA" sz="2400" kern="1200" dirty="0">
                          <a:solidFill>
                            <a:schemeClr val="bg1"/>
                          </a:solidFill>
                          <a:latin typeface="GE SS Two Light" pitchFamily="34" charset="0"/>
                          <a:ea typeface="GE SS Two Light" pitchFamily="34" charset="-122"/>
                          <a:cs typeface="GE SS Two Light" pitchFamily="34" charset="-120"/>
                        </a:rPr>
                        <a:t>متر</a:t>
                      </a:r>
                      <a:endParaRPr lang="en-US" sz="2400" kern="1200" dirty="0">
                        <a:solidFill>
                          <a:schemeClr val="bg1"/>
                        </a:solidFill>
                        <a:latin typeface="GE SS Two Light" pitchFamily="34" charset="0"/>
                        <a:ea typeface="GE SS Two Light" pitchFamily="34" charset="-122"/>
                        <a:cs typeface="GE SS Two Light" pitchFamily="34" charset="-12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386268303"/>
                  </a:ext>
                </a:extLst>
              </a:tr>
              <a:tr h="0">
                <a:tc>
                  <a:txBody>
                    <a:bodyPr/>
                    <a:lstStyle/>
                    <a:p>
                      <a:pPr algn="ctr" rtl="1">
                        <a:lnSpc>
                          <a:spcPct val="150000"/>
                        </a:lnSpc>
                        <a:spcAft>
                          <a:spcPts val="0"/>
                        </a:spcAft>
                      </a:pPr>
                      <a:r>
                        <a:rPr lang="ar-SA" sz="2400" kern="1200">
                          <a:solidFill>
                            <a:schemeClr val="bg1"/>
                          </a:solidFill>
                          <a:latin typeface="GE SS Two Light" pitchFamily="34" charset="0"/>
                          <a:ea typeface="GE SS Two Light" pitchFamily="34" charset="-122"/>
                          <a:cs typeface="GE SS Two Light" pitchFamily="34" charset="-120"/>
                        </a:rPr>
                        <a:t>ممر إخلاء</a:t>
                      </a:r>
                      <a:endParaRPr lang="en-US" sz="2400" kern="1200">
                        <a:solidFill>
                          <a:schemeClr val="bg1"/>
                        </a:solidFill>
                        <a:latin typeface="GE SS Two Light" pitchFamily="34" charset="0"/>
                        <a:ea typeface="GE SS Two Light" pitchFamily="34" charset="-122"/>
                        <a:cs typeface="GE SS Two Light" pitchFamily="34" charset="-12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50000"/>
                        </a:lnSpc>
                        <a:spcAft>
                          <a:spcPts val="0"/>
                        </a:spcAft>
                      </a:pPr>
                      <a:r>
                        <a:rPr lang="ar-SA" sz="2400" kern="1200" dirty="0">
                          <a:solidFill>
                            <a:schemeClr val="bg1"/>
                          </a:solidFill>
                          <a:latin typeface="GE SS Two Light" pitchFamily="34" charset="0"/>
                          <a:ea typeface="GE SS Two Light" pitchFamily="34" charset="-122"/>
                          <a:cs typeface="GE SS Two Light" pitchFamily="34" charset="-120"/>
                        </a:rPr>
                        <a:t>لا يقل عن 1.2 متر</a:t>
                      </a:r>
                      <a:endParaRPr lang="en-US" sz="2400" kern="1200" dirty="0">
                        <a:solidFill>
                          <a:schemeClr val="bg1"/>
                        </a:solidFill>
                        <a:latin typeface="GE SS Two Light" pitchFamily="34" charset="0"/>
                        <a:ea typeface="GE SS Two Light" pitchFamily="34" charset="-122"/>
                        <a:cs typeface="GE SS Two Light" pitchFamily="34" charset="-12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3877934348"/>
                  </a:ext>
                </a:extLst>
              </a:tr>
            </a:tbl>
          </a:graphicData>
        </a:graphic>
      </p:graphicFrame>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2">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7391215" y="0"/>
            <a:ext cx="4800480" cy="6858000"/>
          </a:xfrm>
          <a:custGeom>
            <a:avLst/>
            <a:gdLst/>
            <a:ahLst/>
            <a:cxnLst/>
            <a:rect l="0" t="0" r="100000" b="100000"/>
            <a:pathLst>
              <a:path w="100000" h="100000">
                <a:moveTo>
                  <a:pt x="9570" y="0"/>
                </a:moveTo>
                <a:lnTo>
                  <a:pt x="100000" y="0"/>
                </a:lnTo>
                <a:lnTo>
                  <a:pt x="100000" y="100000"/>
                </a:lnTo>
                <a:lnTo>
                  <a:pt x="30760" y="100000"/>
                </a:lnTo>
                <a:lnTo>
                  <a:pt x="26370" y="95510"/>
                </a:lnTo>
                <a:lnTo>
                  <a:pt x="26370" y="95310"/>
                </a:lnTo>
                <a:lnTo>
                  <a:pt x="25490" y="94530"/>
                </a:lnTo>
                <a:lnTo>
                  <a:pt x="25490" y="94340"/>
                </a:lnTo>
                <a:lnTo>
                  <a:pt x="22660" y="91210"/>
                </a:lnTo>
                <a:lnTo>
                  <a:pt x="18360" y="85550"/>
                </a:lnTo>
                <a:lnTo>
                  <a:pt x="15140" y="80660"/>
                </a:lnTo>
                <a:lnTo>
                  <a:pt x="11910" y="75000"/>
                </a:lnTo>
                <a:lnTo>
                  <a:pt x="9280" y="69530"/>
                </a:lnTo>
                <a:lnTo>
                  <a:pt x="6840" y="63380"/>
                </a:lnTo>
                <a:lnTo>
                  <a:pt x="4790" y="56740"/>
                </a:lnTo>
                <a:lnTo>
                  <a:pt x="3320" y="50200"/>
                </a:lnTo>
                <a:lnTo>
                  <a:pt x="2440" y="44140"/>
                </a:lnTo>
                <a:lnTo>
                  <a:pt x="2050" y="39060"/>
                </a:lnTo>
                <a:lnTo>
                  <a:pt x="2050" y="30860"/>
                </a:lnTo>
                <a:lnTo>
                  <a:pt x="2540" y="25000"/>
                </a:lnTo>
                <a:lnTo>
                  <a:pt x="3320" y="19820"/>
                </a:lnTo>
                <a:lnTo>
                  <a:pt x="4880" y="12890"/>
                </a:lnTo>
                <a:lnTo>
                  <a:pt x="6930" y="6350"/>
                </a:lnTo>
                <a:close/>
              </a:path>
            </a:pathLst>
          </a:custGeom>
        </p:spPr>
      </p:pic>
      <p:pic>
        <p:nvPicPr>
          <p:cNvPr id="3" name="Image 1" descr="preencoded.png"/>
          <p:cNvPicPr>
            <a:picLocks noChangeAspect="1"/>
          </p:cNvPicPr>
          <p:nvPr/>
        </p:nvPicPr>
        <p:blipFill>
          <a:blip r:embed="rId4"/>
          <a:stretch>
            <a:fillRect/>
          </a:stretch>
        </p:blipFill>
        <p:spPr>
          <a:xfrm>
            <a:off x="8598479" y="814388"/>
            <a:ext cx="3486063" cy="5229225"/>
          </a:xfrm>
          <a:prstGeom prst="rect">
            <a:avLst/>
          </a:prstGeom>
        </p:spPr>
      </p:pic>
      <p:sp>
        <p:nvSpPr>
          <p:cNvPr id="4" name="Shape 0"/>
          <p:cNvSpPr/>
          <p:nvPr/>
        </p:nvSpPr>
        <p:spPr>
          <a:xfrm>
            <a:off x="6427329" y="631825"/>
            <a:ext cx="560572" cy="325834"/>
          </a:xfrm>
          <a:prstGeom prst="roundRect">
            <a:avLst>
              <a:gd name="adj" fmla="val 49999"/>
            </a:avLst>
          </a:prstGeom>
          <a:solidFill>
            <a:srgbClr val="D4E9F7"/>
          </a:solidFill>
          <a:ln/>
        </p:spPr>
      </p:sp>
      <p:sp>
        <p:nvSpPr>
          <p:cNvPr id="5" name="Text 1"/>
          <p:cNvSpPr/>
          <p:nvPr/>
        </p:nvSpPr>
        <p:spPr>
          <a:xfrm>
            <a:off x="5946329" y="696119"/>
            <a:ext cx="912988" cy="197247"/>
          </a:xfrm>
          <a:prstGeom prst="rect">
            <a:avLst/>
          </a:prstGeom>
          <a:noFill/>
          <a:ln/>
        </p:spPr>
        <p:txBody>
          <a:bodyPr wrap="none" lIns="0" tIns="0" rIns="0" bIns="0" rtlCol="0" anchor="t"/>
          <a:lstStyle/>
          <a:p>
            <a:pPr marL="0" indent="0" algn="r" rtl="1">
              <a:lnSpc>
                <a:spcPct val="96000"/>
              </a:lnSpc>
              <a:buNone/>
            </a:pPr>
            <a:r>
              <a:rPr lang="ar-SA" altLang="en-US" sz="1350" dirty="0">
                <a:solidFill>
                  <a:srgbClr val="384653"/>
                </a:solidFill>
                <a:latin typeface="WinSoft Pro Medium" pitchFamily="34" charset="0"/>
                <a:ea typeface="WinSoft Pro Medium" pitchFamily="34" charset="-122"/>
                <a:cs typeface="WinSoft Pro Medium" pitchFamily="34" charset="-120"/>
              </a:rPr>
              <a:t>تمرين</a:t>
            </a:r>
            <a:endParaRPr lang="ar-SA" sz="1350" dirty="0"/>
          </a:p>
        </p:txBody>
      </p:sp>
      <p:sp>
        <p:nvSpPr>
          <p:cNvPr id="6" name="Text 2"/>
          <p:cNvSpPr/>
          <p:nvPr/>
        </p:nvSpPr>
        <p:spPr>
          <a:xfrm>
            <a:off x="631908" y="1039118"/>
            <a:ext cx="6355993" cy="1410494"/>
          </a:xfrm>
          <a:prstGeom prst="rect">
            <a:avLst/>
          </a:prstGeom>
          <a:noFill/>
          <a:ln/>
        </p:spPr>
        <p:txBody>
          <a:bodyPr wrap="square" lIns="0" tIns="0" rIns="0" bIns="0" rtlCol="0" anchor="t">
            <a:normAutofit/>
          </a:bodyPr>
          <a:lstStyle/>
          <a:p>
            <a:pPr marL="0" indent="0" algn="r" rtl="1">
              <a:lnSpc>
                <a:spcPct val="104000"/>
              </a:lnSpc>
              <a:buNone/>
            </a:pPr>
            <a:r>
              <a:rPr lang="ar-SA" altLang="en-US" sz="4400" dirty="0">
                <a:solidFill>
                  <a:srgbClr val="2E3C4E"/>
                </a:solidFill>
                <a:latin typeface="GE SS Two Light" pitchFamily="34" charset="0"/>
                <a:ea typeface="GE SS Two Light" pitchFamily="34" charset="-122"/>
                <a:cs typeface="GE SS Two Light" pitchFamily="34" charset="-120"/>
              </a:rPr>
              <a:t>تمرين: مراجعة مخطط المشغل</a:t>
            </a:r>
            <a:endParaRPr lang="ar-SA" sz="4400" dirty="0"/>
          </a:p>
        </p:txBody>
      </p:sp>
      <p:sp>
        <p:nvSpPr>
          <p:cNvPr id="7" name="Text 3"/>
          <p:cNvSpPr/>
          <p:nvPr/>
        </p:nvSpPr>
        <p:spPr>
          <a:xfrm>
            <a:off x="159485" y="2651760"/>
            <a:ext cx="6927116" cy="369232"/>
          </a:xfrm>
          <a:prstGeom prst="rect">
            <a:avLst/>
          </a:prstGeom>
          <a:noFill/>
          <a:ln/>
        </p:spPr>
        <p:txBody>
          <a:bodyPr wrap="none" lIns="0" tIns="0" rIns="0" bIns="0" rtlCol="0" anchor="t"/>
          <a:lstStyle/>
          <a:p>
            <a:pPr algn="r" rtl="1">
              <a:lnSpc>
                <a:spcPct val="130000"/>
              </a:lnSpc>
            </a:pPr>
            <a:r>
              <a:rPr lang="ar-SA" altLang="en-US" sz="2000" dirty="0">
                <a:solidFill>
                  <a:srgbClr val="384653"/>
                </a:solidFill>
                <a:latin typeface="WinSoft Pro Medium" pitchFamily="34" charset="0"/>
                <a:ea typeface="WinSoft Pro Medium" pitchFamily="34" charset="-122"/>
                <a:cs typeface="WinSoft Pro Medium" pitchFamily="34" charset="-120"/>
              </a:rPr>
              <a:t>راجع مخطط مشغلك السابق في نشاط </a:t>
            </a:r>
            <a:r>
              <a:rPr lang="en-US" sz="2400" dirty="0"/>
              <a:t>1.1</a:t>
            </a:r>
            <a:r>
              <a:rPr lang="ar-SA" altLang="en-US" sz="2000" dirty="0">
                <a:solidFill>
                  <a:srgbClr val="384653"/>
                </a:solidFill>
                <a:latin typeface="WinSoft Pro Medium" pitchFamily="34" charset="0"/>
                <a:ea typeface="WinSoft Pro Medium" pitchFamily="34" charset="-122"/>
                <a:cs typeface="WinSoft Pro Medium" pitchFamily="34" charset="-120"/>
              </a:rPr>
              <a:t> وحدد مدى ملاءمته مع الإرشادات المعيارية.</a:t>
            </a:r>
            <a:endParaRPr lang="ar-SA" sz="2000" dirty="0"/>
          </a:p>
        </p:txBody>
      </p:sp>
      <p:sp>
        <p:nvSpPr>
          <p:cNvPr id="8" name="Text 4"/>
          <p:cNvSpPr/>
          <p:nvPr/>
        </p:nvSpPr>
        <p:spPr>
          <a:xfrm>
            <a:off x="3937199" y="3583781"/>
            <a:ext cx="3050702" cy="352524"/>
          </a:xfrm>
          <a:prstGeom prst="rect">
            <a:avLst/>
          </a:prstGeom>
          <a:noFill/>
          <a:ln/>
        </p:spPr>
        <p:txBody>
          <a:bodyPr wrap="none" lIns="0" tIns="0" rIns="0" bIns="0" rtlCol="0" anchor="t"/>
          <a:lstStyle/>
          <a:p>
            <a:pPr marL="0" indent="0" algn="ctr" rtl="1">
              <a:lnSpc>
                <a:spcPct val="104000"/>
              </a:lnSpc>
              <a:buNone/>
            </a:pPr>
            <a:r>
              <a:rPr lang="ar-SA" altLang="en-US" sz="2200" dirty="0">
                <a:solidFill>
                  <a:srgbClr val="384653"/>
                </a:solidFill>
                <a:latin typeface="GE SS Two Light" pitchFamily="34" charset="0"/>
                <a:ea typeface="GE SS Two Light" pitchFamily="34" charset="-122"/>
                <a:cs typeface="GE SS Two Light" pitchFamily="34" charset="-120"/>
              </a:rPr>
              <a:t>ما الذي تراجعه؟</a:t>
            </a:r>
            <a:endParaRPr lang="ar-SA" sz="2200" dirty="0"/>
          </a:p>
        </p:txBody>
      </p:sp>
      <p:sp>
        <p:nvSpPr>
          <p:cNvPr id="9" name="Text 5"/>
          <p:cNvSpPr/>
          <p:nvPr/>
        </p:nvSpPr>
        <p:spPr>
          <a:xfrm>
            <a:off x="3937199" y="4058444"/>
            <a:ext cx="3050702" cy="1145877"/>
          </a:xfrm>
          <a:prstGeom prst="rect">
            <a:avLst/>
          </a:prstGeom>
          <a:noFill/>
          <a:ln/>
        </p:spPr>
        <p:txBody>
          <a:bodyPr wrap="square" lIns="0" tIns="0" rIns="85760" bIns="0" rtlCol="0" anchor="t">
            <a:normAutofit/>
          </a:bodyPr>
          <a:lstStyle/>
          <a:p>
            <a:pPr marL="335280" indent="-335280" algn="r" rtl="1">
              <a:lnSpc>
                <a:spcPct val="130000"/>
              </a:lnSpc>
              <a:buSzPct val="100000"/>
              <a:buChar char="•"/>
            </a:pPr>
            <a:r>
              <a:rPr lang="ar-SA" altLang="en-US" sz="1650" dirty="0">
                <a:solidFill>
                  <a:srgbClr val="384653"/>
                </a:solidFill>
                <a:latin typeface="WinSoft Pro Medium" pitchFamily="34" charset="0"/>
                <a:ea typeface="WinSoft Pro Medium" pitchFamily="34" charset="-122"/>
                <a:cs typeface="WinSoft Pro Medium" pitchFamily="34" charset="-120"/>
              </a:rPr>
              <a:t>المساحة المخصصة لكل متدرب.</a:t>
            </a:r>
            <a:endParaRPr lang="ar-SA" sz="1650" dirty="0"/>
          </a:p>
          <a:p>
            <a:pPr marL="335280" indent="-335280" algn="r" rtl="1">
              <a:lnSpc>
                <a:spcPct val="130000"/>
              </a:lnSpc>
              <a:buSzPct val="100000"/>
              <a:buChar char="•"/>
            </a:pPr>
            <a:r>
              <a:rPr lang="ar-SA" altLang="en-US" sz="1650" dirty="0">
                <a:solidFill>
                  <a:srgbClr val="384653"/>
                </a:solidFill>
                <a:latin typeface="WinSoft Pro Medium" pitchFamily="34" charset="0"/>
                <a:ea typeface="WinSoft Pro Medium" pitchFamily="34" charset="-122"/>
                <a:cs typeface="WinSoft Pro Medium" pitchFamily="34" charset="-120"/>
              </a:rPr>
              <a:t>المسافة بين الآلات.</a:t>
            </a:r>
            <a:endParaRPr lang="ar-SA" sz="1650" dirty="0"/>
          </a:p>
          <a:p>
            <a:pPr marL="335280" indent="-335280" algn="r" rtl="1">
              <a:lnSpc>
                <a:spcPct val="130000"/>
              </a:lnSpc>
              <a:buSzPct val="100000"/>
              <a:buChar char="•"/>
            </a:pPr>
            <a:r>
              <a:rPr lang="ar-SA" altLang="en-US" sz="1650" dirty="0">
                <a:solidFill>
                  <a:srgbClr val="384653"/>
                </a:solidFill>
                <a:latin typeface="WinSoft Pro Medium" pitchFamily="34" charset="0"/>
                <a:ea typeface="WinSoft Pro Medium" pitchFamily="34" charset="-122"/>
                <a:cs typeface="WinSoft Pro Medium" pitchFamily="34" charset="-120"/>
              </a:rPr>
              <a:t>عرض الممرات.</a:t>
            </a:r>
            <a:endParaRPr lang="ar-SA" sz="1650" dirty="0"/>
          </a:p>
        </p:txBody>
      </p:sp>
      <p:sp>
        <p:nvSpPr>
          <p:cNvPr id="10" name="Text 6"/>
          <p:cNvSpPr/>
          <p:nvPr/>
        </p:nvSpPr>
        <p:spPr>
          <a:xfrm>
            <a:off x="631908" y="3583781"/>
            <a:ext cx="3050702" cy="352524"/>
          </a:xfrm>
          <a:prstGeom prst="rect">
            <a:avLst/>
          </a:prstGeom>
          <a:noFill/>
          <a:ln/>
        </p:spPr>
        <p:txBody>
          <a:bodyPr wrap="none" lIns="0" tIns="0" rIns="0" bIns="0" rtlCol="0" anchor="t"/>
          <a:lstStyle/>
          <a:p>
            <a:pPr marL="0" indent="0" algn="ctr" rtl="1">
              <a:lnSpc>
                <a:spcPct val="104000"/>
              </a:lnSpc>
              <a:buNone/>
            </a:pPr>
            <a:r>
              <a:rPr lang="ar-SA" altLang="en-US" sz="2200" dirty="0">
                <a:solidFill>
                  <a:srgbClr val="384653"/>
                </a:solidFill>
                <a:latin typeface="GE SS Two Light" pitchFamily="34" charset="0"/>
                <a:ea typeface="GE SS Two Light" pitchFamily="34" charset="-122"/>
                <a:cs typeface="GE SS Two Light" pitchFamily="34" charset="-120"/>
              </a:rPr>
              <a:t>ما الذي يمكن تحسينه؟</a:t>
            </a:r>
            <a:endParaRPr lang="ar-SA" sz="2200" dirty="0"/>
          </a:p>
        </p:txBody>
      </p:sp>
      <p:sp>
        <p:nvSpPr>
          <p:cNvPr id="11" name="Text 7"/>
          <p:cNvSpPr/>
          <p:nvPr/>
        </p:nvSpPr>
        <p:spPr>
          <a:xfrm>
            <a:off x="631908" y="4058444"/>
            <a:ext cx="3050702" cy="1003399"/>
          </a:xfrm>
          <a:prstGeom prst="rect">
            <a:avLst/>
          </a:prstGeom>
          <a:noFill/>
          <a:ln/>
        </p:spPr>
        <p:txBody>
          <a:bodyPr wrap="square" lIns="0" tIns="0" rIns="0" bIns="0" rtlCol="0" anchor="t">
            <a:normAutofit/>
          </a:bodyPr>
          <a:lstStyle/>
          <a:p>
            <a:pPr marL="0" indent="0" algn="ctr" rtl="1">
              <a:lnSpc>
                <a:spcPct val="130000"/>
              </a:lnSpc>
              <a:buNone/>
            </a:pPr>
            <a:r>
              <a:rPr lang="ar-SA" altLang="en-US" sz="1650" dirty="0">
                <a:solidFill>
                  <a:srgbClr val="384653"/>
                </a:solidFill>
                <a:latin typeface="WinSoft Pro Medium" pitchFamily="34" charset="0"/>
                <a:ea typeface="WinSoft Pro Medium" pitchFamily="34" charset="-122"/>
                <a:cs typeface="WinSoft Pro Medium" pitchFamily="34" charset="-120"/>
              </a:rPr>
              <a:t>بناءً على النتائج التي ستصل إليها، حدد الجوانب التي يمكن تحسينها لتتوافق مع المعايير الدولية.</a:t>
            </a:r>
            <a:endParaRPr lang="ar-SA" sz="1650" dirty="0"/>
          </a:p>
        </p:txBody>
      </p:sp>
      <p:sp>
        <p:nvSpPr>
          <p:cNvPr id="12" name="Text 8"/>
          <p:cNvSpPr/>
          <p:nvPr/>
        </p:nvSpPr>
        <p:spPr>
          <a:xfrm>
            <a:off x="22324" y="5662513"/>
            <a:ext cx="6644017" cy="334466"/>
          </a:xfrm>
          <a:prstGeom prst="rect">
            <a:avLst/>
          </a:prstGeom>
          <a:noFill/>
          <a:ln/>
        </p:spPr>
        <p:txBody>
          <a:bodyPr wrap="none" lIns="0" tIns="0" rIns="0" bIns="0" rtlCol="0" anchor="t"/>
          <a:lstStyle/>
          <a:p>
            <a:pPr marL="0" indent="0" algn="r" rtl="1">
              <a:lnSpc>
                <a:spcPct val="130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هل مخططك الحالي يلبي متطلبات السلامة والكفاءة التدريبية؟</a:t>
            </a:r>
            <a:endParaRPr lang="ar-SA" sz="2000" dirty="0"/>
          </a:p>
        </p:txBody>
      </p:sp>
      <p:sp>
        <p:nvSpPr>
          <p:cNvPr id="13" name="Shape 9"/>
          <p:cNvSpPr/>
          <p:nvPr/>
        </p:nvSpPr>
        <p:spPr>
          <a:xfrm>
            <a:off x="6962502" y="5433417"/>
            <a:ext cx="25399" cy="792659"/>
          </a:xfrm>
          <a:prstGeom prst="roundRect">
            <a:avLst>
              <a:gd name="adj" fmla="val 50001"/>
            </a:avLst>
          </a:prstGeom>
          <a:solidFill>
            <a:srgbClr val="75BAE6"/>
          </a:solidFill>
          <a:ln/>
        </p:spPr>
      </p:sp>
      <p:sp>
        <p:nvSpPr>
          <p:cNvPr id="14" name="Shape 10"/>
          <p:cNvSpPr/>
          <p:nvPr/>
        </p:nvSpPr>
        <p:spPr>
          <a:xfrm>
            <a:off x="3911800" y="3318669"/>
            <a:ext cx="3101501" cy="50800"/>
          </a:xfrm>
          <a:prstGeom prst="rect">
            <a:avLst/>
          </a:prstGeom>
          <a:solidFill>
            <a:srgbClr val="00AEEF"/>
          </a:solidFill>
          <a:ln/>
        </p:spPr>
      </p:sp>
      <p:sp>
        <p:nvSpPr>
          <p:cNvPr id="15" name="Shape 11"/>
          <p:cNvSpPr/>
          <p:nvPr/>
        </p:nvSpPr>
        <p:spPr>
          <a:xfrm>
            <a:off x="606509" y="3318669"/>
            <a:ext cx="3101501" cy="50800"/>
          </a:xfrm>
          <a:prstGeom prst="rect">
            <a:avLst/>
          </a:prstGeom>
          <a:solidFill>
            <a:srgbClr val="00AEEF"/>
          </a:solidFill>
          <a:ln/>
        </p:spPr>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3">
    <p:spTree>
      <p:nvGrpSpPr>
        <p:cNvPr id="1" name=""/>
        <p:cNvGrpSpPr/>
        <p:nvPr/>
      </p:nvGrpSpPr>
      <p:grpSpPr>
        <a:xfrm>
          <a:off x="0" y="0"/>
          <a:ext cx="0" cy="0"/>
          <a:chOff x="0" y="0"/>
          <a:chExt cx="0" cy="0"/>
        </a:xfrm>
      </p:grpSpPr>
      <p:sp>
        <p:nvSpPr>
          <p:cNvPr id="2" name="Shape 0"/>
          <p:cNvSpPr/>
          <p:nvPr/>
        </p:nvSpPr>
        <p:spPr>
          <a:xfrm>
            <a:off x="10940479" y="923429"/>
            <a:ext cx="619308" cy="342999"/>
          </a:xfrm>
          <a:prstGeom prst="roundRect">
            <a:avLst>
              <a:gd name="adj" fmla="val 49999"/>
            </a:avLst>
          </a:prstGeom>
          <a:solidFill>
            <a:srgbClr val="D4E9F7"/>
          </a:solidFill>
          <a:ln/>
        </p:spPr>
      </p:sp>
      <p:sp>
        <p:nvSpPr>
          <p:cNvPr id="3" name="Text 1"/>
          <p:cNvSpPr/>
          <p:nvPr/>
        </p:nvSpPr>
        <p:spPr>
          <a:xfrm>
            <a:off x="10466225" y="991096"/>
            <a:ext cx="958231" cy="207665"/>
          </a:xfrm>
          <a:prstGeom prst="rect">
            <a:avLst/>
          </a:prstGeom>
          <a:noFill/>
          <a:ln/>
        </p:spPr>
        <p:txBody>
          <a:bodyPr wrap="none" lIns="0" tIns="0" rIns="0" bIns="0" rtlCol="0" anchor="t"/>
          <a:lstStyle/>
          <a:p>
            <a:pPr marL="0" indent="0" algn="r" rtl="1">
              <a:lnSpc>
                <a:spcPct val="96000"/>
              </a:lnSpc>
              <a:buNone/>
            </a:pPr>
            <a:r>
              <a:rPr lang="ar-SA" altLang="en-US" sz="1400" dirty="0">
                <a:solidFill>
                  <a:srgbClr val="384653"/>
                </a:solidFill>
                <a:latin typeface="WinSoft Pro Medium" pitchFamily="34" charset="0"/>
                <a:ea typeface="WinSoft Pro Medium" pitchFamily="34" charset="-122"/>
                <a:cs typeface="WinSoft Pro Medium" pitchFamily="34" charset="-120"/>
              </a:rPr>
              <a:t>تقييم</a:t>
            </a:r>
            <a:endParaRPr lang="ar-SA" sz="1400" dirty="0"/>
          </a:p>
        </p:txBody>
      </p:sp>
      <p:sp>
        <p:nvSpPr>
          <p:cNvPr id="4" name="Text 2"/>
          <p:cNvSpPr/>
          <p:nvPr/>
        </p:nvSpPr>
        <p:spPr>
          <a:xfrm>
            <a:off x="631908" y="1356618"/>
            <a:ext cx="10927878" cy="742355"/>
          </a:xfrm>
          <a:prstGeom prst="rect">
            <a:avLst/>
          </a:prstGeom>
          <a:noFill/>
          <a:ln/>
        </p:spPr>
        <p:txBody>
          <a:bodyPr wrap="none" lIns="0" tIns="0" rIns="0" bIns="0" rtlCol="0" anchor="t"/>
          <a:lstStyle/>
          <a:p>
            <a:pPr algn="r" rtl="1">
              <a:lnSpc>
                <a:spcPct val="104000"/>
              </a:lnSpc>
            </a:pPr>
            <a:r>
              <a:rPr lang="ar-SA" altLang="en-US" sz="4650" dirty="0">
                <a:solidFill>
                  <a:srgbClr val="2E3C4E"/>
                </a:solidFill>
                <a:latin typeface="GE SS Two Light" pitchFamily="34" charset="0"/>
                <a:ea typeface="GE SS Two Light" pitchFamily="34" charset="-122"/>
                <a:cs typeface="GE SS Two Light" pitchFamily="34" charset="-120"/>
              </a:rPr>
              <a:t>تقييم النشاط </a:t>
            </a:r>
            <a:r>
              <a:rPr lang="en-US" sz="3600" dirty="0">
                <a:latin typeface="Myriad Headline" panose="020B0500000000000000" pitchFamily="34" charset="0"/>
              </a:rPr>
              <a:t>1.2</a:t>
            </a:r>
            <a:r>
              <a:rPr lang="ar-SA" altLang="en-US" sz="4650" dirty="0">
                <a:solidFill>
                  <a:srgbClr val="2E3C4E"/>
                </a:solidFill>
                <a:latin typeface="GE SS Two Light" pitchFamily="34" charset="0"/>
                <a:ea typeface="GE SS Two Light" pitchFamily="34" charset="-122"/>
                <a:cs typeface="GE SS Two Light" pitchFamily="34" charset="-120"/>
              </a:rPr>
              <a:t> </a:t>
            </a:r>
            <a:endParaRPr lang="ar-SA" sz="4650" dirty="0"/>
          </a:p>
        </p:txBody>
      </p:sp>
      <p:sp>
        <p:nvSpPr>
          <p:cNvPr id="5" name="Text 3"/>
          <p:cNvSpPr/>
          <p:nvPr/>
        </p:nvSpPr>
        <p:spPr>
          <a:xfrm>
            <a:off x="631908" y="2189163"/>
            <a:ext cx="10927878"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2E3C4E"/>
                </a:solidFill>
                <a:latin typeface="GE SS Two Light" pitchFamily="34" charset="0"/>
                <a:ea typeface="GE SS Two Light" pitchFamily="34" charset="-122"/>
                <a:cs typeface="GE SS Two Light" pitchFamily="34" charset="-120"/>
              </a:rPr>
              <a:t>يتم تقييم المتدرب من خلال قدرته على:</a:t>
            </a:r>
            <a:endParaRPr lang="ar-SA" sz="2300" dirty="0"/>
          </a:p>
        </p:txBody>
      </p:sp>
      <p:pic>
        <p:nvPicPr>
          <p:cNvPr id="6"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136629" y="2909987"/>
            <a:ext cx="338526" cy="338534"/>
          </a:xfrm>
          <a:prstGeom prst="rect">
            <a:avLst/>
          </a:prstGeom>
        </p:spPr>
      </p:pic>
      <p:sp>
        <p:nvSpPr>
          <p:cNvPr id="7" name="Text 4"/>
          <p:cNvSpPr/>
          <p:nvPr/>
        </p:nvSpPr>
        <p:spPr>
          <a:xfrm>
            <a:off x="8105275" y="2898874"/>
            <a:ext cx="2721105" cy="888087"/>
          </a:xfrm>
          <a:prstGeom prst="rect">
            <a:avLst/>
          </a:prstGeom>
          <a:noFill/>
          <a:ln/>
        </p:spPr>
        <p:txBody>
          <a:bodyPr wrap="square" lIns="0" tIns="0" rIns="0" bIns="0" rtlCol="0" anchor="t">
            <a:normAutofit/>
          </a:bodyPr>
          <a:lstStyle/>
          <a:p>
            <a:pPr marL="0" indent="0" algn="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شرح مفهوم مسافات الأمان وأهميتها في الورش التدريبية.</a:t>
            </a:r>
            <a:endParaRPr lang="ar-SA" sz="2000" dirty="0"/>
          </a:p>
        </p:txBody>
      </p:sp>
      <p:pic>
        <p:nvPicPr>
          <p:cNvPr id="8"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400045" y="2909987"/>
            <a:ext cx="338526" cy="338534"/>
          </a:xfrm>
          <a:prstGeom prst="rect">
            <a:avLst/>
          </a:prstGeom>
        </p:spPr>
      </p:pic>
      <p:sp>
        <p:nvSpPr>
          <p:cNvPr id="9" name="Text 5"/>
          <p:cNvSpPr/>
          <p:nvPr/>
        </p:nvSpPr>
        <p:spPr>
          <a:xfrm>
            <a:off x="4368591" y="2898874"/>
            <a:ext cx="2721205" cy="888087"/>
          </a:xfrm>
          <a:prstGeom prst="rect">
            <a:avLst/>
          </a:prstGeom>
          <a:noFill/>
          <a:ln/>
        </p:spPr>
        <p:txBody>
          <a:bodyPr wrap="square" lIns="0" tIns="0" rIns="0" bIns="0" rtlCol="0" anchor="t">
            <a:normAutofit/>
          </a:bodyPr>
          <a:lstStyle/>
          <a:p>
            <a:pPr marL="0" indent="0" algn="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استخدام المعيار EN ISO 13857 بصورة صحيحة.</a:t>
            </a:r>
            <a:endParaRPr lang="ar-SA" sz="2000" dirty="0"/>
          </a:p>
        </p:txBody>
      </p:sp>
      <p:pic>
        <p:nvPicPr>
          <p:cNvPr id="10"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663362" y="2909987"/>
            <a:ext cx="338526" cy="338534"/>
          </a:xfrm>
          <a:prstGeom prst="rect">
            <a:avLst/>
          </a:prstGeom>
        </p:spPr>
      </p:pic>
      <p:sp>
        <p:nvSpPr>
          <p:cNvPr id="11" name="Text 6"/>
          <p:cNvSpPr/>
          <p:nvPr/>
        </p:nvSpPr>
        <p:spPr>
          <a:xfrm>
            <a:off x="632008" y="2898874"/>
            <a:ext cx="2721105" cy="888087"/>
          </a:xfrm>
          <a:prstGeom prst="rect">
            <a:avLst/>
          </a:prstGeom>
          <a:noFill/>
          <a:ln/>
        </p:spPr>
        <p:txBody>
          <a:bodyPr wrap="square" lIns="0" tIns="0" rIns="0" bIns="0" rtlCol="0" anchor="t">
            <a:normAutofit/>
          </a:bodyPr>
          <a:lstStyle/>
          <a:p>
            <a:pPr marL="0" indent="0" algn="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تحديد مناطق الخطر في الورشة التدريبية.</a:t>
            </a:r>
            <a:endParaRPr lang="ar-SA" sz="2000" dirty="0"/>
          </a:p>
        </p:txBody>
      </p:sp>
      <p:pic>
        <p:nvPicPr>
          <p:cNvPr id="12"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1136629" y="4083645"/>
            <a:ext cx="338526" cy="338534"/>
          </a:xfrm>
          <a:prstGeom prst="rect">
            <a:avLst/>
          </a:prstGeom>
        </p:spPr>
      </p:pic>
      <p:sp>
        <p:nvSpPr>
          <p:cNvPr id="13" name="Text 7"/>
          <p:cNvSpPr/>
          <p:nvPr/>
        </p:nvSpPr>
        <p:spPr>
          <a:xfrm>
            <a:off x="8105275" y="4072533"/>
            <a:ext cx="2721105" cy="888087"/>
          </a:xfrm>
          <a:prstGeom prst="rect">
            <a:avLst/>
          </a:prstGeom>
          <a:noFill/>
          <a:ln/>
        </p:spPr>
        <p:txBody>
          <a:bodyPr wrap="square" lIns="0" tIns="0" rIns="0" bIns="0" rtlCol="0" anchor="t">
            <a:normAutofit/>
          </a:bodyPr>
          <a:lstStyle/>
          <a:p>
            <a:pPr marL="0" indent="0" algn="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استخدام جداول المعيار لتحديد مسافات الأمان المناسبة.</a:t>
            </a:r>
            <a:endParaRPr lang="ar-SA" sz="2000" dirty="0"/>
          </a:p>
        </p:txBody>
      </p:sp>
      <p:pic>
        <p:nvPicPr>
          <p:cNvPr id="14"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400045" y="4083645"/>
            <a:ext cx="338526" cy="338534"/>
          </a:xfrm>
          <a:prstGeom prst="rect">
            <a:avLst/>
          </a:prstGeom>
        </p:spPr>
      </p:pic>
      <p:sp>
        <p:nvSpPr>
          <p:cNvPr id="15" name="Text 8"/>
          <p:cNvSpPr/>
          <p:nvPr/>
        </p:nvSpPr>
        <p:spPr>
          <a:xfrm>
            <a:off x="4368591" y="4072533"/>
            <a:ext cx="2721205" cy="888087"/>
          </a:xfrm>
          <a:prstGeom prst="rect">
            <a:avLst/>
          </a:prstGeom>
          <a:noFill/>
          <a:ln/>
        </p:spPr>
        <p:txBody>
          <a:bodyPr wrap="square" lIns="0" tIns="0" rIns="0" bIns="0" rtlCol="0" anchor="t">
            <a:normAutofit/>
          </a:bodyPr>
          <a:lstStyle/>
          <a:p>
            <a:pPr marL="0" indent="0" algn="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حساب الحد الأدنى للمسافات الآمنة حول المعدات.</a:t>
            </a:r>
            <a:endParaRPr lang="ar-SA" sz="2000" dirty="0"/>
          </a:p>
        </p:txBody>
      </p:sp>
      <p:pic>
        <p:nvPicPr>
          <p:cNvPr id="16" name="Image 5"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3663362" y="4083645"/>
            <a:ext cx="338526" cy="338534"/>
          </a:xfrm>
          <a:prstGeom prst="rect">
            <a:avLst/>
          </a:prstGeom>
        </p:spPr>
      </p:pic>
      <p:sp>
        <p:nvSpPr>
          <p:cNvPr id="17" name="Text 9"/>
          <p:cNvSpPr/>
          <p:nvPr/>
        </p:nvSpPr>
        <p:spPr>
          <a:xfrm>
            <a:off x="632008" y="4072533"/>
            <a:ext cx="2721105" cy="888087"/>
          </a:xfrm>
          <a:prstGeom prst="rect">
            <a:avLst/>
          </a:prstGeom>
          <a:noFill/>
          <a:ln/>
        </p:spPr>
        <p:txBody>
          <a:bodyPr wrap="square" lIns="0" tIns="0" rIns="0" bIns="0" rtlCol="0" anchor="t">
            <a:normAutofit fontScale="92500"/>
          </a:bodyPr>
          <a:lstStyle/>
          <a:p>
            <a:pPr marL="0" indent="0" algn="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تقييم مدى توافق تخطيط محطات العمل مع متطلبات السلامة.</a:t>
            </a:r>
            <a:endParaRPr lang="ar-SA" sz="2000" dirty="0"/>
          </a:p>
        </p:txBody>
      </p:sp>
      <p:pic>
        <p:nvPicPr>
          <p:cNvPr id="18" name="Image 6" descr="preencoded.png"/>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11136629" y="5257304"/>
            <a:ext cx="338526" cy="338534"/>
          </a:xfrm>
          <a:prstGeom prst="rect">
            <a:avLst/>
          </a:prstGeom>
        </p:spPr>
      </p:pic>
      <p:sp>
        <p:nvSpPr>
          <p:cNvPr id="19" name="Text 10"/>
          <p:cNvSpPr/>
          <p:nvPr/>
        </p:nvSpPr>
        <p:spPr>
          <a:xfrm>
            <a:off x="632008" y="5246190"/>
            <a:ext cx="10194372" cy="444043"/>
          </a:xfrm>
          <a:prstGeom prst="rect">
            <a:avLst/>
          </a:prstGeom>
          <a:noFill/>
          <a:ln/>
        </p:spPr>
        <p:txBody>
          <a:bodyPr wrap="none" lIns="0" tIns="0" rIns="0" bIns="0" rtlCol="0" anchor="t"/>
          <a:lstStyle/>
          <a:p>
            <a:pPr marL="0" indent="0" algn="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اقتراح التعديلات المناسبة لتحسين تنظيم محطات العمل ومسافات الأمان.</a:t>
            </a:r>
            <a:endParaRPr lang="ar-SA" sz="2000"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4">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7391215" y="0"/>
            <a:ext cx="4800480" cy="6858000"/>
          </a:xfrm>
          <a:custGeom>
            <a:avLst/>
            <a:gdLst/>
            <a:ahLst/>
            <a:cxnLst/>
            <a:rect l="0" t="0" r="100000" b="100000"/>
            <a:pathLst>
              <a:path w="100000" h="100000">
                <a:moveTo>
                  <a:pt x="9570" y="0"/>
                </a:moveTo>
                <a:lnTo>
                  <a:pt x="100000" y="0"/>
                </a:lnTo>
                <a:lnTo>
                  <a:pt x="100000" y="100000"/>
                </a:lnTo>
                <a:lnTo>
                  <a:pt x="30760" y="100000"/>
                </a:lnTo>
                <a:lnTo>
                  <a:pt x="26370" y="95510"/>
                </a:lnTo>
                <a:lnTo>
                  <a:pt x="26370" y="95310"/>
                </a:lnTo>
                <a:lnTo>
                  <a:pt x="25490" y="94530"/>
                </a:lnTo>
                <a:lnTo>
                  <a:pt x="25490" y="94340"/>
                </a:lnTo>
                <a:lnTo>
                  <a:pt x="22660" y="91210"/>
                </a:lnTo>
                <a:lnTo>
                  <a:pt x="18360" y="85550"/>
                </a:lnTo>
                <a:lnTo>
                  <a:pt x="15140" y="80660"/>
                </a:lnTo>
                <a:lnTo>
                  <a:pt x="11910" y="75000"/>
                </a:lnTo>
                <a:lnTo>
                  <a:pt x="9280" y="69530"/>
                </a:lnTo>
                <a:lnTo>
                  <a:pt x="6840" y="63380"/>
                </a:lnTo>
                <a:lnTo>
                  <a:pt x="4790" y="56740"/>
                </a:lnTo>
                <a:lnTo>
                  <a:pt x="3320" y="50200"/>
                </a:lnTo>
                <a:lnTo>
                  <a:pt x="2440" y="44140"/>
                </a:lnTo>
                <a:lnTo>
                  <a:pt x="2050" y="39060"/>
                </a:lnTo>
                <a:lnTo>
                  <a:pt x="2050" y="30860"/>
                </a:lnTo>
                <a:lnTo>
                  <a:pt x="2540" y="25000"/>
                </a:lnTo>
                <a:lnTo>
                  <a:pt x="3320" y="19820"/>
                </a:lnTo>
                <a:lnTo>
                  <a:pt x="4880" y="12890"/>
                </a:lnTo>
                <a:lnTo>
                  <a:pt x="6930" y="6350"/>
                </a:lnTo>
                <a:close/>
              </a:path>
            </a:pathLst>
          </a:custGeom>
        </p:spPr>
      </p:pic>
      <p:pic>
        <p:nvPicPr>
          <p:cNvPr id="3" name="Image 1" descr="preencoded.png"/>
          <p:cNvPicPr>
            <a:picLocks noChangeAspect="1"/>
          </p:cNvPicPr>
          <p:nvPr/>
        </p:nvPicPr>
        <p:blipFill>
          <a:blip r:embed="rId4"/>
          <a:stretch>
            <a:fillRect/>
          </a:stretch>
        </p:blipFill>
        <p:spPr>
          <a:xfrm>
            <a:off x="8593121" y="803771"/>
            <a:ext cx="3500151" cy="5250359"/>
          </a:xfrm>
          <a:prstGeom prst="rect">
            <a:avLst/>
          </a:prstGeom>
        </p:spPr>
      </p:pic>
      <p:sp>
        <p:nvSpPr>
          <p:cNvPr id="4" name="Text 0"/>
          <p:cNvSpPr/>
          <p:nvPr/>
        </p:nvSpPr>
        <p:spPr>
          <a:xfrm>
            <a:off x="631908" y="662087"/>
            <a:ext cx="6355993" cy="647204"/>
          </a:xfrm>
          <a:prstGeom prst="rect">
            <a:avLst/>
          </a:prstGeom>
          <a:noFill/>
          <a:ln/>
        </p:spPr>
        <p:txBody>
          <a:bodyPr wrap="none" lIns="0" tIns="0" rIns="0" bIns="0" rtlCol="0" anchor="t"/>
          <a:lstStyle/>
          <a:p>
            <a:pPr marL="0" indent="0" algn="r" rtl="1">
              <a:lnSpc>
                <a:spcPct val="104000"/>
              </a:lnSpc>
              <a:buNone/>
            </a:pPr>
            <a:r>
              <a:rPr lang="ar-SA" altLang="en-US" sz="4050" dirty="0">
                <a:solidFill>
                  <a:srgbClr val="2E3C4E"/>
                </a:solidFill>
                <a:latin typeface="GE SS Two Light" pitchFamily="34" charset="0"/>
                <a:ea typeface="GE SS Two Light" pitchFamily="34" charset="-122"/>
                <a:cs typeface="GE SS Two Light" pitchFamily="34" charset="-120"/>
              </a:rPr>
              <a:t>النشاط</a:t>
            </a:r>
            <a:r>
              <a:rPr lang="en-US" altLang="en-US" sz="4050" dirty="0">
                <a:solidFill>
                  <a:srgbClr val="2E3C4E"/>
                </a:solidFill>
                <a:latin typeface="Myriad Headline" panose="020B0500000000000000" pitchFamily="34" charset="0"/>
                <a:ea typeface="GE SS Two Light" pitchFamily="34" charset="-122"/>
                <a:cs typeface="GE SS Two Light" pitchFamily="34" charset="-120"/>
              </a:rPr>
              <a:t>1.3 </a:t>
            </a:r>
            <a:endParaRPr lang="ar-SA" sz="4050" dirty="0"/>
          </a:p>
        </p:txBody>
      </p:sp>
      <p:sp>
        <p:nvSpPr>
          <p:cNvPr id="5" name="Text 1"/>
          <p:cNvSpPr/>
          <p:nvPr/>
        </p:nvSpPr>
        <p:spPr>
          <a:xfrm>
            <a:off x="631908" y="1377851"/>
            <a:ext cx="6355993" cy="1164729"/>
          </a:xfrm>
          <a:prstGeom prst="rect">
            <a:avLst/>
          </a:prstGeom>
          <a:noFill/>
          <a:ln/>
        </p:spPr>
        <p:txBody>
          <a:bodyPr wrap="square" lIns="0" tIns="0" rIns="0" bIns="0" rtlCol="0" anchor="t">
            <a:normAutofit/>
          </a:bodyPr>
          <a:lstStyle/>
          <a:p>
            <a:pPr marL="0" indent="0" algn="r" rtl="1">
              <a:lnSpc>
                <a:spcPct val="104000"/>
              </a:lnSpc>
              <a:buNone/>
            </a:pPr>
            <a:r>
              <a:rPr lang="ar-SA" altLang="en-US" sz="2400" dirty="0">
                <a:solidFill>
                  <a:srgbClr val="2E3C4E"/>
                </a:solidFill>
                <a:latin typeface="GE SS Two Light" pitchFamily="34" charset="0"/>
                <a:ea typeface="GE SS Two Light" pitchFamily="34" charset="-122"/>
                <a:cs typeface="GE SS Two Light" pitchFamily="34" charset="-120"/>
              </a:rPr>
              <a:t>تحليل وإعادة تصميم تخطيط الورش والقاعات التدريبية في التعليم والتدريب المهني والتقني (</a:t>
            </a:r>
            <a:r>
              <a:rPr lang="ar-SA" altLang="en-US" sz="2400" dirty="0">
                <a:solidFill>
                  <a:srgbClr val="2E3C4E"/>
                </a:solidFill>
                <a:latin typeface="Myriad Headline" panose="020B0500000000000000" pitchFamily="34" charset="0"/>
                <a:ea typeface="GE SS Two Light" pitchFamily="34" charset="-122"/>
                <a:cs typeface="GE SS Two Light" pitchFamily="34" charset="-120"/>
              </a:rPr>
              <a:t>TVET</a:t>
            </a:r>
            <a:r>
              <a:rPr lang="ar-SA" altLang="en-US" sz="2400" dirty="0">
                <a:solidFill>
                  <a:srgbClr val="2E3C4E"/>
                </a:solidFill>
                <a:latin typeface="GE SS Two Light" pitchFamily="34" charset="0"/>
                <a:ea typeface="GE SS Two Light" pitchFamily="34" charset="-122"/>
                <a:cs typeface="GE SS Two Light" pitchFamily="34" charset="-120"/>
              </a:rPr>
              <a:t>)</a:t>
            </a:r>
            <a:endParaRPr lang="ar-SA" sz="2400" dirty="0"/>
          </a:p>
        </p:txBody>
      </p:sp>
      <p:sp>
        <p:nvSpPr>
          <p:cNvPr id="6" name="Shape 2"/>
          <p:cNvSpPr/>
          <p:nvPr/>
        </p:nvSpPr>
        <p:spPr>
          <a:xfrm>
            <a:off x="6545198" y="2799854"/>
            <a:ext cx="442703" cy="442714"/>
          </a:xfrm>
          <a:prstGeom prst="ellipse">
            <a:avLst/>
          </a:prstGeom>
          <a:solidFill>
            <a:srgbClr val="00AEEF"/>
          </a:solidFill>
          <a:ln w="6350">
            <a:solidFill>
              <a:srgbClr val="0094D5"/>
            </a:solidFill>
            <a:prstDash val="solid"/>
          </a:ln>
        </p:spPr>
      </p:sp>
      <p:pic>
        <p:nvPicPr>
          <p:cNvPr id="7"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611226" y="2865834"/>
            <a:ext cx="310646" cy="310654"/>
          </a:xfrm>
          <a:prstGeom prst="rect">
            <a:avLst/>
          </a:prstGeom>
        </p:spPr>
      </p:pic>
      <p:sp>
        <p:nvSpPr>
          <p:cNvPr id="8" name="Text 3"/>
          <p:cNvSpPr/>
          <p:nvPr/>
        </p:nvSpPr>
        <p:spPr>
          <a:xfrm>
            <a:off x="3917157" y="2867422"/>
            <a:ext cx="2456496" cy="323652"/>
          </a:xfrm>
          <a:prstGeom prst="rect">
            <a:avLst/>
          </a:prstGeom>
          <a:noFill/>
          <a:ln/>
        </p:spPr>
        <p:txBody>
          <a:bodyPr wrap="none" lIns="0" tIns="0" rIns="0" bIns="0" rtlCol="0" anchor="t"/>
          <a:lstStyle/>
          <a:p>
            <a:pPr marL="0" indent="0" algn="r" rtl="1">
              <a:lnSpc>
                <a:spcPct val="104000"/>
              </a:lnSpc>
              <a:buNone/>
            </a:pPr>
            <a:r>
              <a:rPr lang="ar-SA" altLang="en-US" sz="2000" dirty="0">
                <a:solidFill>
                  <a:srgbClr val="384653"/>
                </a:solidFill>
                <a:latin typeface="GE SS Two Light" pitchFamily="34" charset="0"/>
                <a:ea typeface="GE SS Two Light" pitchFamily="34" charset="-122"/>
                <a:cs typeface="GE SS Two Light" pitchFamily="34" charset="-120"/>
              </a:rPr>
              <a:t>المدة: ساعتان</a:t>
            </a:r>
            <a:endParaRPr lang="ar-SA" sz="2000" dirty="0"/>
          </a:p>
        </p:txBody>
      </p:sp>
      <p:sp>
        <p:nvSpPr>
          <p:cNvPr id="9" name="Shape 4"/>
          <p:cNvSpPr/>
          <p:nvPr/>
        </p:nvSpPr>
        <p:spPr>
          <a:xfrm>
            <a:off x="3260048" y="2799854"/>
            <a:ext cx="442703" cy="442714"/>
          </a:xfrm>
          <a:prstGeom prst="ellipse">
            <a:avLst/>
          </a:prstGeom>
          <a:solidFill>
            <a:srgbClr val="00AEEF"/>
          </a:solidFill>
          <a:ln w="6350">
            <a:solidFill>
              <a:srgbClr val="0094D5"/>
            </a:solidFill>
            <a:prstDash val="solid"/>
          </a:ln>
        </p:spPr>
      </p:sp>
      <p:pic>
        <p:nvPicPr>
          <p:cNvPr id="10"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3326077" y="2865834"/>
            <a:ext cx="310646" cy="310654"/>
          </a:xfrm>
          <a:prstGeom prst="rect">
            <a:avLst/>
          </a:prstGeom>
        </p:spPr>
      </p:pic>
      <p:sp>
        <p:nvSpPr>
          <p:cNvPr id="11" name="Text 5"/>
          <p:cNvSpPr/>
          <p:nvPr/>
        </p:nvSpPr>
        <p:spPr>
          <a:xfrm>
            <a:off x="631908" y="2867422"/>
            <a:ext cx="2456595" cy="970955"/>
          </a:xfrm>
          <a:prstGeom prst="rect">
            <a:avLst/>
          </a:prstGeom>
          <a:noFill/>
          <a:ln/>
        </p:spPr>
        <p:txBody>
          <a:bodyPr wrap="square" lIns="0" tIns="0" rIns="0" bIns="0" rtlCol="0" anchor="t">
            <a:normAutofit/>
          </a:bodyPr>
          <a:lstStyle/>
          <a:p>
            <a:pPr marL="0" indent="0" algn="r" rtl="1">
              <a:lnSpc>
                <a:spcPct val="104000"/>
              </a:lnSpc>
              <a:buNone/>
            </a:pPr>
            <a:r>
              <a:rPr lang="ar-SA" altLang="en-US" sz="2000" dirty="0">
                <a:solidFill>
                  <a:srgbClr val="384653"/>
                </a:solidFill>
                <a:latin typeface="GE SS Two Light" pitchFamily="34" charset="0"/>
                <a:ea typeface="GE SS Two Light" pitchFamily="34" charset="-122"/>
                <a:cs typeface="GE SS Two Light" pitchFamily="34" charset="-120"/>
              </a:rPr>
              <a:t>تعلم ميسّر (</a:t>
            </a:r>
            <a:r>
              <a:rPr lang="ar-SA" altLang="en-US" sz="2000" dirty="0">
                <a:solidFill>
                  <a:srgbClr val="384653"/>
                </a:solidFill>
                <a:latin typeface="Myriad Headline" panose="020B0500000000000000" pitchFamily="34" charset="0"/>
                <a:ea typeface="GE SS Two Light" pitchFamily="34" charset="-122"/>
                <a:cs typeface="GE SS Two Light" pitchFamily="34" charset="-120"/>
              </a:rPr>
              <a:t>Facilitated</a:t>
            </a:r>
            <a:r>
              <a:rPr lang="ar-SA" altLang="en-US" sz="2000" dirty="0">
                <a:solidFill>
                  <a:srgbClr val="384653"/>
                </a:solidFill>
                <a:latin typeface="GE SS Two Light" pitchFamily="34" charset="0"/>
                <a:ea typeface="GE SS Two Light" pitchFamily="34" charset="-122"/>
                <a:cs typeface="GE SS Two Light" pitchFamily="34" charset="-120"/>
              </a:rPr>
              <a:t> </a:t>
            </a:r>
            <a:r>
              <a:rPr lang="ar-SA" altLang="en-US" sz="2000" dirty="0">
                <a:solidFill>
                  <a:srgbClr val="384653"/>
                </a:solidFill>
                <a:latin typeface="Myriad Headline" panose="020B0500000000000000" pitchFamily="34" charset="0"/>
                <a:ea typeface="GE SS Two Light" pitchFamily="34" charset="-122"/>
                <a:cs typeface="GE SS Two Light" pitchFamily="34" charset="-120"/>
              </a:rPr>
              <a:t>Learning</a:t>
            </a:r>
            <a:r>
              <a:rPr lang="ar-SA" altLang="en-US" sz="2000" dirty="0">
                <a:solidFill>
                  <a:srgbClr val="384653"/>
                </a:solidFill>
                <a:latin typeface="GE SS Two Light" pitchFamily="34" charset="0"/>
                <a:ea typeface="GE SS Two Light" pitchFamily="34" charset="-122"/>
                <a:cs typeface="GE SS Two Light" pitchFamily="34" charset="-120"/>
              </a:rPr>
              <a:t>)</a:t>
            </a:r>
            <a:endParaRPr lang="ar-SA" sz="2000" dirty="0"/>
          </a:p>
        </p:txBody>
      </p:sp>
      <p:sp>
        <p:nvSpPr>
          <p:cNvPr id="12" name="Shape 6"/>
          <p:cNvSpPr/>
          <p:nvPr/>
        </p:nvSpPr>
        <p:spPr>
          <a:xfrm>
            <a:off x="6545198" y="4181475"/>
            <a:ext cx="442703" cy="442714"/>
          </a:xfrm>
          <a:prstGeom prst="ellipse">
            <a:avLst/>
          </a:prstGeom>
          <a:solidFill>
            <a:srgbClr val="00AEEF"/>
          </a:solidFill>
          <a:ln w="6350">
            <a:solidFill>
              <a:srgbClr val="0094D5"/>
            </a:solidFill>
            <a:prstDash val="solid"/>
          </a:ln>
        </p:spPr>
      </p:sp>
      <p:pic>
        <p:nvPicPr>
          <p:cNvPr id="13"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611226" y="4247455"/>
            <a:ext cx="310646" cy="310654"/>
          </a:xfrm>
          <a:prstGeom prst="rect">
            <a:avLst/>
          </a:prstGeom>
        </p:spPr>
      </p:pic>
      <p:sp>
        <p:nvSpPr>
          <p:cNvPr id="14" name="Text 7"/>
          <p:cNvSpPr/>
          <p:nvPr/>
        </p:nvSpPr>
        <p:spPr>
          <a:xfrm>
            <a:off x="3917157" y="4249043"/>
            <a:ext cx="2456496" cy="323652"/>
          </a:xfrm>
          <a:prstGeom prst="rect">
            <a:avLst/>
          </a:prstGeom>
          <a:noFill/>
          <a:ln/>
        </p:spPr>
        <p:txBody>
          <a:bodyPr wrap="none" lIns="0" tIns="0" rIns="0" bIns="0" rtlCol="0" anchor="t"/>
          <a:lstStyle/>
          <a:p>
            <a:pPr marL="0" indent="0" algn="r" rtl="1">
              <a:lnSpc>
                <a:spcPct val="104000"/>
              </a:lnSpc>
              <a:buNone/>
            </a:pPr>
            <a:r>
              <a:rPr lang="ar-SA" altLang="en-US" sz="2000" dirty="0">
                <a:solidFill>
                  <a:srgbClr val="384653"/>
                </a:solidFill>
                <a:latin typeface="GE SS Two Light" pitchFamily="34" charset="0"/>
                <a:ea typeface="GE SS Two Light" pitchFamily="34" charset="-122"/>
                <a:cs typeface="GE SS Two Light" pitchFamily="34" charset="-120"/>
              </a:rPr>
              <a:t>دراسة حالة</a:t>
            </a:r>
            <a:endParaRPr lang="ar-SA" sz="2000" dirty="0"/>
          </a:p>
        </p:txBody>
      </p:sp>
      <p:sp>
        <p:nvSpPr>
          <p:cNvPr id="15" name="Shape 8"/>
          <p:cNvSpPr/>
          <p:nvPr/>
        </p:nvSpPr>
        <p:spPr>
          <a:xfrm>
            <a:off x="3260048" y="4181475"/>
            <a:ext cx="442703" cy="442714"/>
          </a:xfrm>
          <a:prstGeom prst="ellipse">
            <a:avLst/>
          </a:prstGeom>
          <a:solidFill>
            <a:srgbClr val="00AEEF"/>
          </a:solidFill>
          <a:ln w="6350">
            <a:solidFill>
              <a:srgbClr val="0094D5"/>
            </a:solidFill>
            <a:prstDash val="solid"/>
          </a:ln>
        </p:spPr>
      </p:sp>
      <p:pic>
        <p:nvPicPr>
          <p:cNvPr id="16" name="Image 5"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3326077" y="4247455"/>
            <a:ext cx="310646" cy="310654"/>
          </a:xfrm>
          <a:prstGeom prst="rect">
            <a:avLst/>
          </a:prstGeom>
        </p:spPr>
      </p:pic>
      <p:sp>
        <p:nvSpPr>
          <p:cNvPr id="17" name="Text 9"/>
          <p:cNvSpPr/>
          <p:nvPr/>
        </p:nvSpPr>
        <p:spPr>
          <a:xfrm>
            <a:off x="631908" y="4249043"/>
            <a:ext cx="2456595" cy="323652"/>
          </a:xfrm>
          <a:prstGeom prst="rect">
            <a:avLst/>
          </a:prstGeom>
          <a:noFill/>
          <a:ln/>
        </p:spPr>
        <p:txBody>
          <a:bodyPr wrap="none" lIns="0" tIns="0" rIns="0" bIns="0" rtlCol="0" anchor="t"/>
          <a:lstStyle/>
          <a:p>
            <a:pPr marL="0" indent="0" algn="r" rtl="1">
              <a:lnSpc>
                <a:spcPct val="104000"/>
              </a:lnSpc>
              <a:buNone/>
            </a:pPr>
            <a:r>
              <a:rPr lang="ar-SA" altLang="en-US" sz="2000" dirty="0">
                <a:solidFill>
                  <a:srgbClr val="384653"/>
                </a:solidFill>
                <a:latin typeface="GE SS Two Light" pitchFamily="34" charset="0"/>
                <a:ea typeface="GE SS Two Light" pitchFamily="34" charset="-122"/>
                <a:cs typeface="GE SS Two Light" pitchFamily="34" charset="-120"/>
              </a:rPr>
              <a:t>عمل مجموعات</a:t>
            </a:r>
            <a:endParaRPr lang="ar-SA" sz="2000" dirty="0"/>
          </a:p>
        </p:txBody>
      </p:sp>
      <p:sp>
        <p:nvSpPr>
          <p:cNvPr id="18" name="Shape 10"/>
          <p:cNvSpPr/>
          <p:nvPr/>
        </p:nvSpPr>
        <p:spPr>
          <a:xfrm>
            <a:off x="6545198" y="4967288"/>
            <a:ext cx="442703" cy="442714"/>
          </a:xfrm>
          <a:prstGeom prst="ellipse">
            <a:avLst/>
          </a:prstGeom>
          <a:solidFill>
            <a:srgbClr val="00AEEF"/>
          </a:solidFill>
          <a:ln w="6350">
            <a:solidFill>
              <a:srgbClr val="0094D5"/>
            </a:solidFill>
            <a:prstDash val="solid"/>
          </a:ln>
        </p:spPr>
      </p:sp>
      <p:pic>
        <p:nvPicPr>
          <p:cNvPr id="19" name="Image 6" descr="preencoded.png"/>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6611226" y="5033268"/>
            <a:ext cx="310646" cy="310654"/>
          </a:xfrm>
          <a:prstGeom prst="rect">
            <a:avLst/>
          </a:prstGeom>
        </p:spPr>
      </p:pic>
      <p:sp>
        <p:nvSpPr>
          <p:cNvPr id="20" name="Text 11"/>
          <p:cNvSpPr/>
          <p:nvPr/>
        </p:nvSpPr>
        <p:spPr>
          <a:xfrm>
            <a:off x="3917157" y="5034855"/>
            <a:ext cx="2456496" cy="323652"/>
          </a:xfrm>
          <a:prstGeom prst="rect">
            <a:avLst/>
          </a:prstGeom>
          <a:noFill/>
          <a:ln/>
        </p:spPr>
        <p:txBody>
          <a:bodyPr wrap="none" lIns="0" tIns="0" rIns="0" bIns="0" rtlCol="0" anchor="t"/>
          <a:lstStyle/>
          <a:p>
            <a:pPr marL="0" indent="0" algn="r" rtl="1">
              <a:lnSpc>
                <a:spcPct val="104000"/>
              </a:lnSpc>
              <a:buNone/>
            </a:pPr>
            <a:r>
              <a:rPr lang="ar-SA" altLang="en-US" sz="2000" dirty="0">
                <a:solidFill>
                  <a:srgbClr val="384653"/>
                </a:solidFill>
                <a:latin typeface="GE SS Two Light" pitchFamily="34" charset="0"/>
                <a:ea typeface="GE SS Two Light" pitchFamily="34" charset="-122"/>
                <a:cs typeface="GE SS Two Light" pitchFamily="34" charset="-120"/>
              </a:rPr>
              <a:t>تحليل مخططات</a:t>
            </a:r>
            <a:endParaRPr lang="ar-SA" sz="2000" dirty="0"/>
          </a:p>
        </p:txBody>
      </p:sp>
      <p:sp>
        <p:nvSpPr>
          <p:cNvPr id="21" name="Shape 12"/>
          <p:cNvSpPr/>
          <p:nvPr/>
        </p:nvSpPr>
        <p:spPr>
          <a:xfrm>
            <a:off x="3260048" y="4967288"/>
            <a:ext cx="442703" cy="442714"/>
          </a:xfrm>
          <a:prstGeom prst="ellipse">
            <a:avLst/>
          </a:prstGeom>
          <a:solidFill>
            <a:srgbClr val="00AEEF"/>
          </a:solidFill>
          <a:ln w="6350">
            <a:solidFill>
              <a:srgbClr val="0094D5"/>
            </a:solidFill>
            <a:prstDash val="solid"/>
          </a:ln>
        </p:spPr>
      </p:sp>
      <p:pic>
        <p:nvPicPr>
          <p:cNvPr id="22" name="Image 7" descr="preencoded.png"/>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3326077" y="5033268"/>
            <a:ext cx="310646" cy="310654"/>
          </a:xfrm>
          <a:prstGeom prst="rect">
            <a:avLst/>
          </a:prstGeom>
        </p:spPr>
      </p:pic>
      <p:sp>
        <p:nvSpPr>
          <p:cNvPr id="23" name="Text 13"/>
          <p:cNvSpPr/>
          <p:nvPr/>
        </p:nvSpPr>
        <p:spPr>
          <a:xfrm>
            <a:off x="631908" y="5034855"/>
            <a:ext cx="2456595" cy="323652"/>
          </a:xfrm>
          <a:prstGeom prst="rect">
            <a:avLst/>
          </a:prstGeom>
          <a:noFill/>
          <a:ln/>
        </p:spPr>
        <p:txBody>
          <a:bodyPr wrap="none" lIns="0" tIns="0" rIns="0" bIns="0" rtlCol="0" anchor="t"/>
          <a:lstStyle/>
          <a:p>
            <a:pPr marL="0" indent="0" algn="r" rtl="1">
              <a:lnSpc>
                <a:spcPct val="104000"/>
              </a:lnSpc>
              <a:buNone/>
            </a:pPr>
            <a:r>
              <a:rPr lang="ar-SA" altLang="en-US" sz="2000" dirty="0">
                <a:solidFill>
                  <a:srgbClr val="384653"/>
                </a:solidFill>
                <a:latin typeface="GE SS Two Light" pitchFamily="34" charset="0"/>
                <a:ea typeface="GE SS Two Light" pitchFamily="34" charset="-122"/>
                <a:cs typeface="GE SS Two Light" pitchFamily="34" charset="-120"/>
              </a:rPr>
              <a:t>عصف ذهني</a:t>
            </a:r>
            <a:endParaRPr lang="ar-SA" sz="2000" dirty="0"/>
          </a:p>
        </p:txBody>
      </p:sp>
      <p:sp>
        <p:nvSpPr>
          <p:cNvPr id="24" name="Shape 14"/>
          <p:cNvSpPr/>
          <p:nvPr/>
        </p:nvSpPr>
        <p:spPr>
          <a:xfrm>
            <a:off x="6545198" y="5753100"/>
            <a:ext cx="442703" cy="442714"/>
          </a:xfrm>
          <a:prstGeom prst="ellipse">
            <a:avLst/>
          </a:prstGeom>
          <a:solidFill>
            <a:srgbClr val="00AEEF"/>
          </a:solidFill>
          <a:ln w="6350">
            <a:solidFill>
              <a:srgbClr val="0094D5"/>
            </a:solidFill>
            <a:prstDash val="solid"/>
          </a:ln>
        </p:spPr>
      </p:sp>
      <p:pic>
        <p:nvPicPr>
          <p:cNvPr id="25" name="Image 8" descr="preencoded.png"/>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6611226" y="5819080"/>
            <a:ext cx="310646" cy="310654"/>
          </a:xfrm>
          <a:prstGeom prst="rect">
            <a:avLst/>
          </a:prstGeom>
        </p:spPr>
      </p:pic>
      <p:sp>
        <p:nvSpPr>
          <p:cNvPr id="26" name="Text 15"/>
          <p:cNvSpPr/>
          <p:nvPr/>
        </p:nvSpPr>
        <p:spPr>
          <a:xfrm>
            <a:off x="3917157" y="5820668"/>
            <a:ext cx="2456496" cy="323652"/>
          </a:xfrm>
          <a:prstGeom prst="rect">
            <a:avLst/>
          </a:prstGeom>
          <a:noFill/>
          <a:ln/>
        </p:spPr>
        <p:txBody>
          <a:bodyPr wrap="none" lIns="0" tIns="0" rIns="0" bIns="0" rtlCol="0" anchor="t"/>
          <a:lstStyle/>
          <a:p>
            <a:pPr marL="0" indent="0" algn="r" rtl="1">
              <a:lnSpc>
                <a:spcPct val="104000"/>
              </a:lnSpc>
              <a:buNone/>
            </a:pPr>
            <a:r>
              <a:rPr lang="ar-SA" altLang="en-US" sz="2000" dirty="0">
                <a:solidFill>
                  <a:srgbClr val="384653"/>
                </a:solidFill>
                <a:latin typeface="GE SS Two Light" pitchFamily="34" charset="0"/>
                <a:ea typeface="GE SS Two Light" pitchFamily="34" charset="-122"/>
                <a:cs typeface="GE SS Two Light" pitchFamily="34" charset="-120"/>
              </a:rPr>
              <a:t>تعلم تعاوني</a:t>
            </a:r>
            <a:endParaRPr lang="ar-SA" sz="2000" dirty="0"/>
          </a:p>
        </p:txBody>
      </p:sp>
      <p:sp>
        <p:nvSpPr>
          <p:cNvPr id="27" name="Shape 16"/>
          <p:cNvSpPr/>
          <p:nvPr/>
        </p:nvSpPr>
        <p:spPr>
          <a:xfrm>
            <a:off x="3260048" y="5753100"/>
            <a:ext cx="442703" cy="442714"/>
          </a:xfrm>
          <a:prstGeom prst="ellipse">
            <a:avLst/>
          </a:prstGeom>
          <a:solidFill>
            <a:srgbClr val="00AEEF"/>
          </a:solidFill>
          <a:ln w="6350">
            <a:solidFill>
              <a:srgbClr val="0094D5"/>
            </a:solidFill>
            <a:prstDash val="solid"/>
          </a:ln>
        </p:spPr>
      </p:sp>
      <p:pic>
        <p:nvPicPr>
          <p:cNvPr id="28" name="Image 9" descr="preencoded.png"/>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3326077" y="5819080"/>
            <a:ext cx="310646" cy="310654"/>
          </a:xfrm>
          <a:prstGeom prst="rect">
            <a:avLst/>
          </a:prstGeom>
        </p:spPr>
      </p:pic>
      <p:sp>
        <p:nvSpPr>
          <p:cNvPr id="29" name="Text 17"/>
          <p:cNvSpPr/>
          <p:nvPr/>
        </p:nvSpPr>
        <p:spPr>
          <a:xfrm>
            <a:off x="631908" y="5820668"/>
            <a:ext cx="2456595" cy="323652"/>
          </a:xfrm>
          <a:prstGeom prst="rect">
            <a:avLst/>
          </a:prstGeom>
          <a:noFill/>
          <a:ln/>
        </p:spPr>
        <p:txBody>
          <a:bodyPr wrap="none" lIns="0" tIns="0" rIns="0" bIns="0" rtlCol="0" anchor="t"/>
          <a:lstStyle/>
          <a:p>
            <a:pPr marL="0" indent="0" algn="r" rtl="1">
              <a:lnSpc>
                <a:spcPct val="104000"/>
              </a:lnSpc>
              <a:buNone/>
            </a:pPr>
            <a:r>
              <a:rPr lang="ar-SA" altLang="en-US" sz="2000" dirty="0">
                <a:solidFill>
                  <a:srgbClr val="384653"/>
                </a:solidFill>
                <a:latin typeface="GE SS Two Light" pitchFamily="34" charset="0"/>
                <a:ea typeface="GE SS Two Light" pitchFamily="34" charset="-122"/>
                <a:cs typeface="GE SS Two Light" pitchFamily="34" charset="-120"/>
              </a:rPr>
              <a:t>عرض ومناقشة</a:t>
            </a:r>
            <a:endParaRPr lang="ar-SA" sz="2000"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5">
    <p:spTree>
      <p:nvGrpSpPr>
        <p:cNvPr id="1" name=""/>
        <p:cNvGrpSpPr/>
        <p:nvPr/>
      </p:nvGrpSpPr>
      <p:grpSpPr>
        <a:xfrm>
          <a:off x="0" y="0"/>
          <a:ext cx="0" cy="0"/>
          <a:chOff x="0" y="0"/>
          <a:chExt cx="0" cy="0"/>
        </a:xfrm>
      </p:grpSpPr>
      <p:sp>
        <p:nvSpPr>
          <p:cNvPr id="2" name="Text 0"/>
          <p:cNvSpPr/>
          <p:nvPr/>
        </p:nvSpPr>
        <p:spPr>
          <a:xfrm>
            <a:off x="631908" y="646906"/>
            <a:ext cx="10927878" cy="631031"/>
          </a:xfrm>
          <a:prstGeom prst="rect">
            <a:avLst/>
          </a:prstGeom>
          <a:noFill/>
          <a:ln/>
        </p:spPr>
        <p:txBody>
          <a:bodyPr wrap="none" lIns="0" tIns="0" rIns="0" bIns="0" rtlCol="0" anchor="t"/>
          <a:lstStyle/>
          <a:p>
            <a:pPr algn="ctr" rtl="1">
              <a:lnSpc>
                <a:spcPct val="104000"/>
              </a:lnSpc>
            </a:pPr>
            <a:r>
              <a:rPr lang="ar-SA" altLang="en-US" sz="3950" dirty="0">
                <a:solidFill>
                  <a:srgbClr val="2E3C4E"/>
                </a:solidFill>
                <a:latin typeface="GE SS Two Light" pitchFamily="34" charset="0"/>
                <a:ea typeface="GE SS Two Light" pitchFamily="34" charset="-122"/>
                <a:cs typeface="GE SS Two Light" pitchFamily="34" charset="-120"/>
              </a:rPr>
              <a:t>نتاجات النشاط </a:t>
            </a:r>
            <a:r>
              <a:rPr lang="en-US" altLang="en-US" sz="4000" dirty="0">
                <a:solidFill>
                  <a:srgbClr val="2E3C4E"/>
                </a:solidFill>
                <a:latin typeface="Myriad Headline" panose="020B0500000000000000" pitchFamily="34" charset="0"/>
                <a:ea typeface="GE SS Two Light" pitchFamily="34" charset="-122"/>
                <a:cs typeface="GE SS Two Light" pitchFamily="34" charset="-120"/>
              </a:rPr>
              <a:t>1.3</a:t>
            </a:r>
            <a:endParaRPr lang="ar-SA" sz="3950" dirty="0"/>
          </a:p>
        </p:txBody>
      </p:sp>
      <p:sp>
        <p:nvSpPr>
          <p:cNvPr id="3" name="Text 1"/>
          <p:cNvSpPr/>
          <p:nvPr/>
        </p:nvSpPr>
        <p:spPr>
          <a:xfrm>
            <a:off x="631908" y="1343124"/>
            <a:ext cx="10927878" cy="315516"/>
          </a:xfrm>
          <a:prstGeom prst="rect">
            <a:avLst/>
          </a:prstGeom>
          <a:noFill/>
          <a:ln/>
        </p:spPr>
        <p:txBody>
          <a:bodyPr wrap="none" lIns="0" tIns="0" rIns="0" bIns="0" rtlCol="0" anchor="t"/>
          <a:lstStyle/>
          <a:p>
            <a:pPr marL="0" indent="0" algn="ctr" rtl="1">
              <a:lnSpc>
                <a:spcPct val="104000"/>
              </a:lnSpc>
              <a:buNone/>
            </a:pPr>
            <a:r>
              <a:rPr lang="ar-SA" altLang="en-US" sz="1950" dirty="0">
                <a:solidFill>
                  <a:srgbClr val="2E3C4E"/>
                </a:solidFill>
                <a:latin typeface="GE SS Two Light" pitchFamily="34" charset="0"/>
                <a:ea typeface="GE SS Two Light" pitchFamily="34" charset="-122"/>
                <a:cs typeface="GE SS Two Light" pitchFamily="34" charset="-120"/>
              </a:rPr>
              <a:t>بنهاية هذا النشاط ستكون قادراً على:</a:t>
            </a:r>
            <a:endParaRPr lang="ar-SA" sz="1950" dirty="0"/>
          </a:p>
        </p:txBody>
      </p:sp>
      <p:pic>
        <p:nvPicPr>
          <p:cNvPr id="4"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681192" y="1719527"/>
            <a:ext cx="415187" cy="415198"/>
          </a:xfrm>
          <a:prstGeom prst="rect">
            <a:avLst/>
          </a:prstGeom>
        </p:spPr>
      </p:pic>
      <p:sp>
        <p:nvSpPr>
          <p:cNvPr id="5" name="Shape 2"/>
          <p:cNvSpPr/>
          <p:nvPr/>
        </p:nvSpPr>
        <p:spPr>
          <a:xfrm>
            <a:off x="8025902" y="2203748"/>
            <a:ext cx="3533885" cy="25400"/>
          </a:xfrm>
          <a:prstGeom prst="rect">
            <a:avLst/>
          </a:prstGeom>
          <a:solidFill>
            <a:srgbClr val="00AEEF"/>
          </a:solidFill>
          <a:ln/>
        </p:spPr>
      </p:sp>
      <p:sp>
        <p:nvSpPr>
          <p:cNvPr id="6" name="Text 3"/>
          <p:cNvSpPr/>
          <p:nvPr/>
        </p:nvSpPr>
        <p:spPr>
          <a:xfrm>
            <a:off x="8025902" y="2350393"/>
            <a:ext cx="3533885" cy="946547"/>
          </a:xfrm>
          <a:prstGeom prst="rect">
            <a:avLst/>
          </a:prstGeom>
          <a:noFill/>
          <a:ln/>
        </p:spPr>
        <p:txBody>
          <a:bodyPr wrap="square" lIns="0" tIns="0" rIns="0" bIns="0" rtlCol="0" anchor="t">
            <a:normAutofit/>
          </a:bodyPr>
          <a:lstStyle/>
          <a:p>
            <a:pPr marL="0" indent="0" algn="r" rtl="1">
              <a:lnSpc>
                <a:spcPct val="104000"/>
              </a:lnSpc>
              <a:buNone/>
            </a:pPr>
            <a:r>
              <a:rPr lang="ar-SA" altLang="en-US" sz="1950" dirty="0">
                <a:solidFill>
                  <a:srgbClr val="384653"/>
                </a:solidFill>
                <a:latin typeface="GE SS Two Light" pitchFamily="34" charset="0"/>
                <a:ea typeface="GE SS Two Light" pitchFamily="34" charset="-122"/>
                <a:cs typeface="GE SS Two Light" pitchFamily="34" charset="-120"/>
              </a:rPr>
              <a:t>تحليل نقاط القوة والضعف في تخطيطات الورش والقاعات التدريبية القائمة</a:t>
            </a:r>
            <a:endParaRPr lang="ar-SA" sz="1950" dirty="0"/>
          </a:p>
        </p:txBody>
      </p:sp>
      <p:pic>
        <p:nvPicPr>
          <p:cNvPr id="7"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907456" y="1741819"/>
            <a:ext cx="377087" cy="377097"/>
          </a:xfrm>
          <a:prstGeom prst="rect">
            <a:avLst/>
          </a:prstGeom>
        </p:spPr>
      </p:pic>
      <p:sp>
        <p:nvSpPr>
          <p:cNvPr id="8" name="Shape 4"/>
          <p:cNvSpPr/>
          <p:nvPr/>
        </p:nvSpPr>
        <p:spPr>
          <a:xfrm>
            <a:off x="4328905" y="2203748"/>
            <a:ext cx="3533984" cy="25400"/>
          </a:xfrm>
          <a:prstGeom prst="rect">
            <a:avLst/>
          </a:prstGeom>
          <a:solidFill>
            <a:srgbClr val="00AEEF"/>
          </a:solidFill>
          <a:ln/>
        </p:spPr>
      </p:sp>
      <p:sp>
        <p:nvSpPr>
          <p:cNvPr id="9" name="Text 5"/>
          <p:cNvSpPr/>
          <p:nvPr/>
        </p:nvSpPr>
        <p:spPr>
          <a:xfrm>
            <a:off x="4328905" y="2350393"/>
            <a:ext cx="3533984" cy="946547"/>
          </a:xfrm>
          <a:prstGeom prst="rect">
            <a:avLst/>
          </a:prstGeom>
          <a:noFill/>
          <a:ln/>
        </p:spPr>
        <p:txBody>
          <a:bodyPr wrap="square" lIns="0" tIns="0" rIns="0" bIns="0" rtlCol="0" anchor="t">
            <a:normAutofit/>
          </a:bodyPr>
          <a:lstStyle/>
          <a:p>
            <a:pPr marL="0" indent="0" algn="r" rtl="1">
              <a:lnSpc>
                <a:spcPct val="104000"/>
              </a:lnSpc>
              <a:buNone/>
            </a:pPr>
            <a:r>
              <a:rPr lang="ar-SA" altLang="en-US" sz="1950" dirty="0">
                <a:solidFill>
                  <a:srgbClr val="384653"/>
                </a:solidFill>
                <a:latin typeface="GE SS Two Light" pitchFamily="34" charset="0"/>
                <a:ea typeface="GE SS Two Light" pitchFamily="34" charset="-122"/>
                <a:cs typeface="GE SS Two Light" pitchFamily="34" charset="-120"/>
              </a:rPr>
              <a:t>تقييم مدى توافق بيئات التعلم مع متطلبات السلامة وإمكانية الوصول</a:t>
            </a:r>
            <a:endParaRPr lang="ar-SA" sz="1950" dirty="0"/>
          </a:p>
        </p:txBody>
      </p:sp>
      <p:pic>
        <p:nvPicPr>
          <p:cNvPr id="10"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213361" y="1748532"/>
            <a:ext cx="377087" cy="377097"/>
          </a:xfrm>
          <a:prstGeom prst="rect">
            <a:avLst/>
          </a:prstGeom>
        </p:spPr>
      </p:pic>
      <p:sp>
        <p:nvSpPr>
          <p:cNvPr id="11" name="Shape 6"/>
          <p:cNvSpPr/>
          <p:nvPr/>
        </p:nvSpPr>
        <p:spPr>
          <a:xfrm>
            <a:off x="631908" y="2203748"/>
            <a:ext cx="3533984" cy="25400"/>
          </a:xfrm>
          <a:prstGeom prst="rect">
            <a:avLst/>
          </a:prstGeom>
          <a:solidFill>
            <a:srgbClr val="00AEEF"/>
          </a:solidFill>
          <a:ln/>
        </p:spPr>
      </p:sp>
      <p:sp>
        <p:nvSpPr>
          <p:cNvPr id="12" name="Text 7"/>
          <p:cNvSpPr/>
          <p:nvPr/>
        </p:nvSpPr>
        <p:spPr>
          <a:xfrm>
            <a:off x="631908" y="2350393"/>
            <a:ext cx="3533984" cy="631031"/>
          </a:xfrm>
          <a:prstGeom prst="rect">
            <a:avLst/>
          </a:prstGeom>
          <a:noFill/>
          <a:ln/>
        </p:spPr>
        <p:txBody>
          <a:bodyPr wrap="square" lIns="0" tIns="0" rIns="0" bIns="0" rtlCol="0" anchor="t">
            <a:normAutofit/>
          </a:bodyPr>
          <a:lstStyle/>
          <a:p>
            <a:pPr marL="0" indent="0" algn="r" rtl="1">
              <a:lnSpc>
                <a:spcPct val="104000"/>
              </a:lnSpc>
              <a:buNone/>
            </a:pPr>
            <a:r>
              <a:rPr lang="ar-SA" altLang="en-US" sz="1950" dirty="0">
                <a:solidFill>
                  <a:srgbClr val="384653"/>
                </a:solidFill>
                <a:latin typeface="GE SS Two Light" pitchFamily="34" charset="0"/>
                <a:ea typeface="GE SS Two Light" pitchFamily="34" charset="-122"/>
                <a:cs typeface="GE SS Two Light" pitchFamily="34" charset="-120"/>
              </a:rPr>
              <a:t>تحليل حركة المتدربين والمدربين داخل الورش التدريبية</a:t>
            </a:r>
            <a:endParaRPr lang="ar-SA" sz="1950" dirty="0"/>
          </a:p>
        </p:txBody>
      </p:sp>
      <p:pic>
        <p:nvPicPr>
          <p:cNvPr id="13"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9607354" y="3443584"/>
            <a:ext cx="399378" cy="399388"/>
          </a:xfrm>
          <a:prstGeom prst="rect">
            <a:avLst/>
          </a:prstGeom>
        </p:spPr>
      </p:pic>
      <p:sp>
        <p:nvSpPr>
          <p:cNvPr id="14" name="Shape 8"/>
          <p:cNvSpPr/>
          <p:nvPr/>
        </p:nvSpPr>
        <p:spPr>
          <a:xfrm>
            <a:off x="8025902" y="3904357"/>
            <a:ext cx="3533885" cy="25400"/>
          </a:xfrm>
          <a:prstGeom prst="rect">
            <a:avLst/>
          </a:prstGeom>
          <a:solidFill>
            <a:srgbClr val="00AEEF"/>
          </a:solidFill>
          <a:ln/>
        </p:spPr>
      </p:sp>
      <p:sp>
        <p:nvSpPr>
          <p:cNvPr id="15" name="Text 9"/>
          <p:cNvSpPr/>
          <p:nvPr/>
        </p:nvSpPr>
        <p:spPr>
          <a:xfrm>
            <a:off x="8025902" y="4051002"/>
            <a:ext cx="3533885" cy="631031"/>
          </a:xfrm>
          <a:prstGeom prst="rect">
            <a:avLst/>
          </a:prstGeom>
          <a:noFill/>
          <a:ln/>
        </p:spPr>
        <p:txBody>
          <a:bodyPr wrap="square" lIns="0" tIns="0" rIns="0" bIns="0" rtlCol="0" anchor="t">
            <a:normAutofit/>
          </a:bodyPr>
          <a:lstStyle/>
          <a:p>
            <a:pPr marL="0" indent="0" algn="r" rtl="1">
              <a:lnSpc>
                <a:spcPct val="104000"/>
              </a:lnSpc>
              <a:buNone/>
            </a:pPr>
            <a:r>
              <a:rPr lang="ar-SA" altLang="en-US" sz="1950" dirty="0">
                <a:solidFill>
                  <a:srgbClr val="384653"/>
                </a:solidFill>
                <a:latin typeface="GE SS Two Light" pitchFamily="34" charset="0"/>
                <a:ea typeface="GE SS Two Light" pitchFamily="34" charset="-122"/>
                <a:cs typeface="GE SS Two Light" pitchFamily="34" charset="-120"/>
              </a:rPr>
              <a:t>تقييم كفاءة استخدام المساحات والمعدات والتجهيزات</a:t>
            </a:r>
            <a:endParaRPr lang="ar-SA" sz="1950" dirty="0"/>
          </a:p>
        </p:txBody>
      </p:sp>
      <p:pic>
        <p:nvPicPr>
          <p:cNvPr id="16"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977714" y="3420137"/>
            <a:ext cx="399378" cy="399388"/>
          </a:xfrm>
          <a:prstGeom prst="rect">
            <a:avLst/>
          </a:prstGeom>
        </p:spPr>
      </p:pic>
      <p:sp>
        <p:nvSpPr>
          <p:cNvPr id="17" name="Shape 10"/>
          <p:cNvSpPr/>
          <p:nvPr/>
        </p:nvSpPr>
        <p:spPr>
          <a:xfrm>
            <a:off x="4328905" y="3904357"/>
            <a:ext cx="3533984" cy="25400"/>
          </a:xfrm>
          <a:prstGeom prst="rect">
            <a:avLst/>
          </a:prstGeom>
          <a:solidFill>
            <a:srgbClr val="00AEEF"/>
          </a:solidFill>
          <a:ln/>
        </p:spPr>
      </p:sp>
      <p:sp>
        <p:nvSpPr>
          <p:cNvPr id="18" name="Text 11"/>
          <p:cNvSpPr/>
          <p:nvPr/>
        </p:nvSpPr>
        <p:spPr>
          <a:xfrm>
            <a:off x="4328905" y="4051002"/>
            <a:ext cx="3533984" cy="631031"/>
          </a:xfrm>
          <a:prstGeom prst="rect">
            <a:avLst/>
          </a:prstGeom>
          <a:noFill/>
          <a:ln/>
        </p:spPr>
        <p:txBody>
          <a:bodyPr wrap="square" lIns="0" tIns="0" rIns="0" bIns="0" rtlCol="0" anchor="t">
            <a:normAutofit/>
          </a:bodyPr>
          <a:lstStyle/>
          <a:p>
            <a:pPr marL="0" indent="0" algn="r" rtl="1">
              <a:lnSpc>
                <a:spcPct val="104000"/>
              </a:lnSpc>
              <a:buNone/>
            </a:pPr>
            <a:r>
              <a:rPr lang="ar-SA" altLang="en-US" sz="1950" dirty="0">
                <a:solidFill>
                  <a:srgbClr val="384653"/>
                </a:solidFill>
                <a:latin typeface="GE SS Two Light" pitchFamily="34" charset="0"/>
                <a:ea typeface="GE SS Two Light" pitchFamily="34" charset="-122"/>
                <a:cs typeface="GE SS Two Light" pitchFamily="34" charset="-120"/>
              </a:rPr>
              <a:t>تحديد المشكلات التي تؤثر على جودة التعلم والإشراف والسلامة</a:t>
            </a:r>
            <a:endParaRPr lang="ar-SA" sz="1950" dirty="0"/>
          </a:p>
        </p:txBody>
      </p:sp>
      <p:pic>
        <p:nvPicPr>
          <p:cNvPr id="19" name="Image 5"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2295104" y="3394736"/>
            <a:ext cx="399378" cy="399389"/>
          </a:xfrm>
          <a:prstGeom prst="rect">
            <a:avLst/>
          </a:prstGeom>
        </p:spPr>
      </p:pic>
      <p:sp>
        <p:nvSpPr>
          <p:cNvPr id="20" name="Shape 12"/>
          <p:cNvSpPr/>
          <p:nvPr/>
        </p:nvSpPr>
        <p:spPr>
          <a:xfrm>
            <a:off x="631908" y="3904357"/>
            <a:ext cx="3533984" cy="25400"/>
          </a:xfrm>
          <a:prstGeom prst="rect">
            <a:avLst/>
          </a:prstGeom>
          <a:solidFill>
            <a:srgbClr val="00AEEF"/>
          </a:solidFill>
          <a:ln/>
        </p:spPr>
      </p:sp>
      <p:sp>
        <p:nvSpPr>
          <p:cNvPr id="21" name="Text 13"/>
          <p:cNvSpPr/>
          <p:nvPr/>
        </p:nvSpPr>
        <p:spPr>
          <a:xfrm>
            <a:off x="631908" y="4051002"/>
            <a:ext cx="3533984" cy="631031"/>
          </a:xfrm>
          <a:prstGeom prst="rect">
            <a:avLst/>
          </a:prstGeom>
          <a:noFill/>
          <a:ln/>
        </p:spPr>
        <p:txBody>
          <a:bodyPr wrap="square" lIns="0" tIns="0" rIns="0" bIns="0" rtlCol="0" anchor="t">
            <a:normAutofit/>
          </a:bodyPr>
          <a:lstStyle/>
          <a:p>
            <a:pPr marL="0" indent="0" algn="r" rtl="1">
              <a:lnSpc>
                <a:spcPct val="104000"/>
              </a:lnSpc>
              <a:buNone/>
            </a:pPr>
            <a:r>
              <a:rPr lang="ar-SA" altLang="en-US" sz="1950" dirty="0">
                <a:solidFill>
                  <a:srgbClr val="384653"/>
                </a:solidFill>
                <a:latin typeface="GE SS Two Light" pitchFamily="34" charset="0"/>
                <a:ea typeface="GE SS Two Light" pitchFamily="34" charset="-122"/>
                <a:cs typeface="GE SS Two Light" pitchFamily="34" charset="-120"/>
              </a:rPr>
              <a:t>اقتراح تحسينات عملية لتطوير بيئة التعلم</a:t>
            </a:r>
            <a:endParaRPr lang="ar-SA" sz="1950" dirty="0"/>
          </a:p>
        </p:txBody>
      </p:sp>
      <p:pic>
        <p:nvPicPr>
          <p:cNvPr id="22" name="Image 6" descr="preencoded.png"/>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8674090" y="4812158"/>
            <a:ext cx="401331" cy="401341"/>
          </a:xfrm>
          <a:prstGeom prst="rect">
            <a:avLst/>
          </a:prstGeom>
        </p:spPr>
      </p:pic>
      <p:sp>
        <p:nvSpPr>
          <p:cNvPr id="23" name="Shape 14"/>
          <p:cNvSpPr/>
          <p:nvPr/>
        </p:nvSpPr>
        <p:spPr>
          <a:xfrm>
            <a:off x="6177403" y="5289451"/>
            <a:ext cx="5382383" cy="25400"/>
          </a:xfrm>
          <a:prstGeom prst="rect">
            <a:avLst/>
          </a:prstGeom>
          <a:solidFill>
            <a:srgbClr val="00AEEF"/>
          </a:solidFill>
          <a:ln/>
        </p:spPr>
      </p:sp>
      <p:sp>
        <p:nvSpPr>
          <p:cNvPr id="24" name="Text 15"/>
          <p:cNvSpPr/>
          <p:nvPr/>
        </p:nvSpPr>
        <p:spPr>
          <a:xfrm>
            <a:off x="6177403" y="5436096"/>
            <a:ext cx="5382383" cy="631031"/>
          </a:xfrm>
          <a:prstGeom prst="rect">
            <a:avLst/>
          </a:prstGeom>
          <a:noFill/>
          <a:ln/>
        </p:spPr>
        <p:txBody>
          <a:bodyPr wrap="square" lIns="0" tIns="0" rIns="0" bIns="0" rtlCol="0" anchor="t">
            <a:normAutofit/>
          </a:bodyPr>
          <a:lstStyle/>
          <a:p>
            <a:pPr marL="0" indent="0" algn="r" rtl="1">
              <a:lnSpc>
                <a:spcPct val="104000"/>
              </a:lnSpc>
              <a:buNone/>
            </a:pPr>
            <a:r>
              <a:rPr lang="ar-SA" altLang="en-US" sz="1950" dirty="0">
                <a:solidFill>
                  <a:srgbClr val="384653"/>
                </a:solidFill>
                <a:latin typeface="GE SS Two Light" pitchFamily="34" charset="0"/>
                <a:ea typeface="GE SS Two Light" pitchFamily="34" charset="-122"/>
                <a:cs typeface="GE SS Two Light" pitchFamily="34" charset="-120"/>
              </a:rPr>
              <a:t>إعادة تصميم تخطيط ورشة أو قاعة تدريبية باستخدام نموذج تخطيط قياسي</a:t>
            </a:r>
            <a:endParaRPr lang="ar-SA" sz="1950" dirty="0"/>
          </a:p>
        </p:txBody>
      </p:sp>
      <p:pic>
        <p:nvPicPr>
          <p:cNvPr id="25" name="Image 7" descr="preencoded.png"/>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3116580" y="4803278"/>
            <a:ext cx="401331" cy="401341"/>
          </a:xfrm>
          <a:prstGeom prst="rect">
            <a:avLst/>
          </a:prstGeom>
        </p:spPr>
      </p:pic>
      <p:sp>
        <p:nvSpPr>
          <p:cNvPr id="26" name="Shape 16"/>
          <p:cNvSpPr/>
          <p:nvPr/>
        </p:nvSpPr>
        <p:spPr>
          <a:xfrm>
            <a:off x="631908" y="5289451"/>
            <a:ext cx="5382483" cy="25400"/>
          </a:xfrm>
          <a:prstGeom prst="rect">
            <a:avLst/>
          </a:prstGeom>
          <a:solidFill>
            <a:srgbClr val="00AEEF"/>
          </a:solidFill>
          <a:ln/>
        </p:spPr>
      </p:sp>
      <p:sp>
        <p:nvSpPr>
          <p:cNvPr id="27" name="Text 17"/>
          <p:cNvSpPr/>
          <p:nvPr/>
        </p:nvSpPr>
        <p:spPr>
          <a:xfrm>
            <a:off x="631908" y="5436096"/>
            <a:ext cx="5382483" cy="631031"/>
          </a:xfrm>
          <a:prstGeom prst="rect">
            <a:avLst/>
          </a:prstGeom>
          <a:noFill/>
          <a:ln/>
        </p:spPr>
        <p:txBody>
          <a:bodyPr wrap="square" lIns="0" tIns="0" rIns="0" bIns="0" rtlCol="0" anchor="t">
            <a:normAutofit/>
          </a:bodyPr>
          <a:lstStyle/>
          <a:p>
            <a:pPr marL="0" indent="0" algn="r" rtl="1">
              <a:lnSpc>
                <a:spcPct val="104000"/>
              </a:lnSpc>
              <a:buNone/>
            </a:pPr>
            <a:r>
              <a:rPr lang="ar-SA" altLang="en-US" sz="1950" dirty="0">
                <a:solidFill>
                  <a:srgbClr val="384653"/>
                </a:solidFill>
                <a:latin typeface="GE SS Two Light" pitchFamily="34" charset="0"/>
                <a:ea typeface="GE SS Two Light" pitchFamily="34" charset="-122"/>
                <a:cs typeface="GE SS Two Light" pitchFamily="34" charset="-120"/>
              </a:rPr>
              <a:t>إنتاج مخطط مطور يراعي متطلبات السلامة والجودة والمعايير الدولية</a:t>
            </a:r>
            <a:endParaRPr lang="ar-SA" sz="1950"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6">
    <p:spTree>
      <p:nvGrpSpPr>
        <p:cNvPr id="1" name=""/>
        <p:cNvGrpSpPr/>
        <p:nvPr/>
      </p:nvGrpSpPr>
      <p:grpSpPr>
        <a:xfrm>
          <a:off x="0" y="0"/>
          <a:ext cx="0" cy="0"/>
          <a:chOff x="0" y="0"/>
          <a:chExt cx="0" cy="0"/>
        </a:xfrm>
      </p:grpSpPr>
      <p:sp>
        <p:nvSpPr>
          <p:cNvPr id="2" name="Shape 0"/>
          <p:cNvSpPr/>
          <p:nvPr/>
        </p:nvSpPr>
        <p:spPr>
          <a:xfrm>
            <a:off x="10583102" y="759817"/>
            <a:ext cx="976685" cy="325834"/>
          </a:xfrm>
          <a:prstGeom prst="roundRect">
            <a:avLst>
              <a:gd name="adj" fmla="val 49999"/>
            </a:avLst>
          </a:prstGeom>
          <a:solidFill>
            <a:srgbClr val="D4E9F7"/>
          </a:solidFill>
          <a:ln/>
        </p:spPr>
      </p:sp>
      <p:sp>
        <p:nvSpPr>
          <p:cNvPr id="3" name="Text 1"/>
          <p:cNvSpPr/>
          <p:nvPr/>
        </p:nvSpPr>
        <p:spPr>
          <a:xfrm>
            <a:off x="10102101" y="824111"/>
            <a:ext cx="1329101" cy="197247"/>
          </a:xfrm>
          <a:prstGeom prst="rect">
            <a:avLst/>
          </a:prstGeom>
          <a:noFill/>
          <a:ln/>
        </p:spPr>
        <p:txBody>
          <a:bodyPr wrap="none" lIns="0" tIns="0" rIns="0" bIns="0" rtlCol="0" anchor="t"/>
          <a:lstStyle/>
          <a:p>
            <a:pPr marL="0" indent="0" algn="r" rtl="1">
              <a:lnSpc>
                <a:spcPct val="96000"/>
              </a:lnSpc>
              <a:buNone/>
            </a:pPr>
            <a:r>
              <a:rPr lang="ar-SA" altLang="en-US" sz="1350" dirty="0">
                <a:solidFill>
                  <a:srgbClr val="384653"/>
                </a:solidFill>
                <a:latin typeface="WinSoft Pro Medium" pitchFamily="34" charset="0"/>
                <a:ea typeface="WinSoft Pro Medium" pitchFamily="34" charset="-122"/>
                <a:cs typeface="WinSoft Pro Medium" pitchFamily="34" charset="-120"/>
              </a:rPr>
              <a:t>محتوى نظري</a:t>
            </a:r>
            <a:endParaRPr lang="ar-SA" sz="1350" dirty="0"/>
          </a:p>
        </p:txBody>
      </p:sp>
      <p:sp>
        <p:nvSpPr>
          <p:cNvPr id="4" name="Text 2"/>
          <p:cNvSpPr/>
          <p:nvPr/>
        </p:nvSpPr>
        <p:spPr>
          <a:xfrm>
            <a:off x="631908" y="1167110"/>
            <a:ext cx="10927878" cy="705247"/>
          </a:xfrm>
          <a:prstGeom prst="rect">
            <a:avLst/>
          </a:prstGeom>
          <a:noFill/>
          <a:ln/>
        </p:spPr>
        <p:txBody>
          <a:bodyPr wrap="none" lIns="0" tIns="0" rIns="0" bIns="0" rtlCol="0" anchor="t"/>
          <a:lstStyle/>
          <a:p>
            <a:pPr marL="0" indent="0" algn="r" rtl="1">
              <a:lnSpc>
                <a:spcPct val="104000"/>
              </a:lnSpc>
              <a:buNone/>
            </a:pPr>
            <a:r>
              <a:rPr lang="ar-SA" altLang="en-US" sz="4400" dirty="0">
                <a:solidFill>
                  <a:srgbClr val="2E3C4E"/>
                </a:solidFill>
                <a:latin typeface="GE SS Two Light" pitchFamily="34" charset="0"/>
                <a:ea typeface="GE SS Two Light" pitchFamily="34" charset="-122"/>
                <a:cs typeface="GE SS Two Light" pitchFamily="34" charset="-120"/>
              </a:rPr>
              <a:t>أولاً: المعرفة — المحتوى النظري</a:t>
            </a:r>
            <a:endParaRPr lang="ar-SA" sz="4400" dirty="0"/>
          </a:p>
        </p:txBody>
      </p:sp>
      <p:sp>
        <p:nvSpPr>
          <p:cNvPr id="5" name="Text 3"/>
          <p:cNvSpPr/>
          <p:nvPr/>
        </p:nvSpPr>
        <p:spPr>
          <a:xfrm>
            <a:off x="631908" y="1965960"/>
            <a:ext cx="10912392" cy="812245"/>
          </a:xfrm>
          <a:prstGeom prst="rect">
            <a:avLst/>
          </a:prstGeom>
          <a:noFill/>
          <a:ln/>
        </p:spPr>
        <p:txBody>
          <a:bodyPr wrap="square" lIns="0" tIns="0" rIns="0" bIns="0" rtlCol="0" anchor="t">
            <a:noAutofit/>
          </a:bodyPr>
          <a:lstStyle/>
          <a:p>
            <a:pPr marL="0" indent="0" algn="r" rtl="1">
              <a:lnSpc>
                <a:spcPct val="130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لا يقتصر نجاح برامج التعليم والتدريب المهني والتقني على توفر المعدات الحديثة أو المناهج المتطورة، بل يعتمد أيضاً على جودة تصميم بيئة التعلم. فالورشة أو القاعة التدريبية المصممة بشكل جيد تسهم في:</a:t>
            </a:r>
            <a:endParaRPr lang="ar-SA" sz="2000" dirty="0"/>
          </a:p>
        </p:txBody>
      </p:sp>
      <p:sp>
        <p:nvSpPr>
          <p:cNvPr id="6" name="Shape 4"/>
          <p:cNvSpPr/>
          <p:nvPr/>
        </p:nvSpPr>
        <p:spPr>
          <a:xfrm>
            <a:off x="11077397" y="3075880"/>
            <a:ext cx="482389" cy="482402"/>
          </a:xfrm>
          <a:prstGeom prst="ellipse">
            <a:avLst/>
          </a:prstGeom>
          <a:solidFill>
            <a:srgbClr val="00AEEF"/>
          </a:solidFill>
          <a:ln w="12700">
            <a:solidFill>
              <a:srgbClr val="0094D5"/>
            </a:solidFill>
            <a:prstDash val="solid"/>
          </a:ln>
        </p:spPr>
      </p:sp>
      <p:pic>
        <p:nvPicPr>
          <p:cNvPr id="7"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149329" y="3147764"/>
            <a:ext cx="338526" cy="338534"/>
          </a:xfrm>
          <a:prstGeom prst="rect">
            <a:avLst/>
          </a:prstGeom>
        </p:spPr>
      </p:pic>
      <p:sp>
        <p:nvSpPr>
          <p:cNvPr id="8" name="Text 5"/>
          <p:cNvSpPr/>
          <p:nvPr/>
        </p:nvSpPr>
        <p:spPr>
          <a:xfrm>
            <a:off x="8086920" y="3149501"/>
            <a:ext cx="2786886" cy="705048"/>
          </a:xfrm>
          <a:prstGeom prst="rect">
            <a:avLst/>
          </a:prstGeom>
          <a:noFill/>
          <a:ln/>
        </p:spPr>
        <p:txBody>
          <a:bodyPr wrap="square" lIns="0" tIns="0" rIns="0" bIns="0" rtlCol="0" anchor="t">
            <a:normAutofit/>
          </a:bodyPr>
          <a:lstStyle/>
          <a:p>
            <a:pPr marL="0" indent="0" algn="r" rtl="1">
              <a:lnSpc>
                <a:spcPct val="104000"/>
              </a:lnSpc>
              <a:buNone/>
            </a:pPr>
            <a:r>
              <a:rPr lang="ar-SA" altLang="en-US" sz="2200" dirty="0">
                <a:solidFill>
                  <a:srgbClr val="384653"/>
                </a:solidFill>
                <a:latin typeface="GE SS Two Light" pitchFamily="34" charset="0"/>
                <a:ea typeface="GE SS Two Light" pitchFamily="34" charset="-122"/>
                <a:cs typeface="GE SS Two Light" pitchFamily="34" charset="-120"/>
              </a:rPr>
              <a:t>رفع مستوى السلامة المهنية</a:t>
            </a:r>
            <a:endParaRPr lang="ar-SA" sz="2200" dirty="0"/>
          </a:p>
        </p:txBody>
      </p:sp>
      <p:sp>
        <p:nvSpPr>
          <p:cNvPr id="9" name="Shape 6"/>
          <p:cNvSpPr/>
          <p:nvPr/>
        </p:nvSpPr>
        <p:spPr>
          <a:xfrm>
            <a:off x="7349941" y="3075880"/>
            <a:ext cx="482389" cy="482402"/>
          </a:xfrm>
          <a:prstGeom prst="ellipse">
            <a:avLst/>
          </a:prstGeom>
          <a:solidFill>
            <a:srgbClr val="00AEEF"/>
          </a:solidFill>
          <a:ln w="12700">
            <a:solidFill>
              <a:srgbClr val="0094D5"/>
            </a:solidFill>
            <a:prstDash val="solid"/>
          </a:ln>
        </p:spPr>
      </p:sp>
      <p:pic>
        <p:nvPicPr>
          <p:cNvPr id="10"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421873" y="3147764"/>
            <a:ext cx="338526" cy="338534"/>
          </a:xfrm>
          <a:prstGeom prst="rect">
            <a:avLst/>
          </a:prstGeom>
        </p:spPr>
      </p:pic>
      <p:sp>
        <p:nvSpPr>
          <p:cNvPr id="11" name="Text 7"/>
          <p:cNvSpPr/>
          <p:nvPr/>
        </p:nvSpPr>
        <p:spPr>
          <a:xfrm>
            <a:off x="4359464" y="3149501"/>
            <a:ext cx="2786886" cy="705048"/>
          </a:xfrm>
          <a:prstGeom prst="rect">
            <a:avLst/>
          </a:prstGeom>
          <a:noFill/>
          <a:ln/>
        </p:spPr>
        <p:txBody>
          <a:bodyPr wrap="square" lIns="0" tIns="0" rIns="0" bIns="0" rtlCol="0" anchor="t">
            <a:normAutofit/>
          </a:bodyPr>
          <a:lstStyle/>
          <a:p>
            <a:pPr marL="0" indent="0" algn="r" rtl="1">
              <a:lnSpc>
                <a:spcPct val="104000"/>
              </a:lnSpc>
              <a:buNone/>
            </a:pPr>
            <a:r>
              <a:rPr lang="ar-SA" altLang="en-US" sz="2200" dirty="0">
                <a:solidFill>
                  <a:srgbClr val="384653"/>
                </a:solidFill>
                <a:latin typeface="GE SS Two Light" pitchFamily="34" charset="0"/>
                <a:ea typeface="GE SS Two Light" pitchFamily="34" charset="-122"/>
                <a:cs typeface="GE SS Two Light" pitchFamily="34" charset="-120"/>
              </a:rPr>
              <a:t>تحسين تعلم المهارات العملية</a:t>
            </a:r>
            <a:endParaRPr lang="ar-SA" sz="2200" dirty="0"/>
          </a:p>
        </p:txBody>
      </p:sp>
      <p:sp>
        <p:nvSpPr>
          <p:cNvPr id="12" name="Shape 8"/>
          <p:cNvSpPr/>
          <p:nvPr/>
        </p:nvSpPr>
        <p:spPr>
          <a:xfrm>
            <a:off x="3622485" y="3075880"/>
            <a:ext cx="482389" cy="482402"/>
          </a:xfrm>
          <a:prstGeom prst="ellipse">
            <a:avLst/>
          </a:prstGeom>
          <a:solidFill>
            <a:srgbClr val="00AEEF"/>
          </a:solidFill>
          <a:ln w="12700">
            <a:solidFill>
              <a:srgbClr val="0094D5"/>
            </a:solidFill>
            <a:prstDash val="solid"/>
          </a:ln>
        </p:spPr>
      </p:sp>
      <p:pic>
        <p:nvPicPr>
          <p:cNvPr id="13"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694417" y="3147764"/>
            <a:ext cx="338526" cy="338534"/>
          </a:xfrm>
          <a:prstGeom prst="rect">
            <a:avLst/>
          </a:prstGeom>
        </p:spPr>
      </p:pic>
      <p:sp>
        <p:nvSpPr>
          <p:cNvPr id="14" name="Text 9"/>
          <p:cNvSpPr/>
          <p:nvPr/>
        </p:nvSpPr>
        <p:spPr>
          <a:xfrm>
            <a:off x="631908" y="3149501"/>
            <a:ext cx="2786985" cy="705048"/>
          </a:xfrm>
          <a:prstGeom prst="rect">
            <a:avLst/>
          </a:prstGeom>
          <a:noFill/>
          <a:ln/>
        </p:spPr>
        <p:txBody>
          <a:bodyPr wrap="square" lIns="0" tIns="0" rIns="0" bIns="0" rtlCol="0" anchor="t">
            <a:normAutofit/>
          </a:bodyPr>
          <a:lstStyle/>
          <a:p>
            <a:pPr marL="0" indent="0" algn="r" rtl="1">
              <a:lnSpc>
                <a:spcPct val="104000"/>
              </a:lnSpc>
              <a:buNone/>
            </a:pPr>
            <a:r>
              <a:rPr lang="ar-SA" altLang="en-US" sz="2200" dirty="0">
                <a:solidFill>
                  <a:srgbClr val="384653"/>
                </a:solidFill>
                <a:latin typeface="GE SS Two Light" pitchFamily="34" charset="0"/>
                <a:ea typeface="GE SS Two Light" pitchFamily="34" charset="-122"/>
                <a:cs typeface="GE SS Two Light" pitchFamily="34" charset="-120"/>
              </a:rPr>
              <a:t>زيادة كفاءة استخدام المعدات</a:t>
            </a:r>
            <a:endParaRPr lang="ar-SA" sz="2200" dirty="0"/>
          </a:p>
        </p:txBody>
      </p:sp>
      <p:sp>
        <p:nvSpPr>
          <p:cNvPr id="15" name="Shape 10"/>
          <p:cNvSpPr/>
          <p:nvPr/>
        </p:nvSpPr>
        <p:spPr>
          <a:xfrm>
            <a:off x="11077397" y="4261842"/>
            <a:ext cx="482389" cy="482402"/>
          </a:xfrm>
          <a:prstGeom prst="ellipse">
            <a:avLst/>
          </a:prstGeom>
          <a:solidFill>
            <a:srgbClr val="00AEEF"/>
          </a:solidFill>
          <a:ln w="12700">
            <a:solidFill>
              <a:srgbClr val="0094D5"/>
            </a:solidFill>
            <a:prstDash val="solid"/>
          </a:ln>
        </p:spPr>
      </p:sp>
      <p:pic>
        <p:nvPicPr>
          <p:cNvPr id="16"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1149329" y="4333726"/>
            <a:ext cx="338526" cy="338534"/>
          </a:xfrm>
          <a:prstGeom prst="rect">
            <a:avLst/>
          </a:prstGeom>
        </p:spPr>
      </p:pic>
      <p:sp>
        <p:nvSpPr>
          <p:cNvPr id="17" name="Text 11"/>
          <p:cNvSpPr/>
          <p:nvPr/>
        </p:nvSpPr>
        <p:spPr>
          <a:xfrm>
            <a:off x="8086920" y="4335463"/>
            <a:ext cx="2786886" cy="352524"/>
          </a:xfrm>
          <a:prstGeom prst="rect">
            <a:avLst/>
          </a:prstGeom>
          <a:noFill/>
          <a:ln/>
        </p:spPr>
        <p:txBody>
          <a:bodyPr wrap="none" lIns="0" tIns="0" rIns="0" bIns="0" rtlCol="0" anchor="t"/>
          <a:lstStyle/>
          <a:p>
            <a:pPr marL="0" indent="0" algn="r" rtl="1">
              <a:lnSpc>
                <a:spcPct val="104000"/>
              </a:lnSpc>
              <a:buNone/>
            </a:pPr>
            <a:r>
              <a:rPr lang="ar-SA" altLang="en-US" sz="2200" dirty="0">
                <a:solidFill>
                  <a:srgbClr val="384653"/>
                </a:solidFill>
                <a:latin typeface="GE SS Two Light" pitchFamily="34" charset="0"/>
                <a:ea typeface="GE SS Two Light" pitchFamily="34" charset="-122"/>
                <a:cs typeface="GE SS Two Light" pitchFamily="34" charset="-120"/>
              </a:rPr>
              <a:t>تسهيل حركة المتدربين</a:t>
            </a:r>
            <a:endParaRPr lang="ar-SA" sz="2200" dirty="0"/>
          </a:p>
        </p:txBody>
      </p:sp>
      <p:sp>
        <p:nvSpPr>
          <p:cNvPr id="18" name="Shape 12"/>
          <p:cNvSpPr/>
          <p:nvPr/>
        </p:nvSpPr>
        <p:spPr>
          <a:xfrm>
            <a:off x="7349941" y="4261842"/>
            <a:ext cx="482389" cy="482402"/>
          </a:xfrm>
          <a:prstGeom prst="ellipse">
            <a:avLst/>
          </a:prstGeom>
          <a:solidFill>
            <a:srgbClr val="00AEEF"/>
          </a:solidFill>
          <a:ln w="12700">
            <a:solidFill>
              <a:srgbClr val="0094D5"/>
            </a:solidFill>
            <a:prstDash val="solid"/>
          </a:ln>
        </p:spPr>
      </p:sp>
      <p:pic>
        <p:nvPicPr>
          <p:cNvPr id="19"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421873" y="4333726"/>
            <a:ext cx="338526" cy="338534"/>
          </a:xfrm>
          <a:prstGeom prst="rect">
            <a:avLst/>
          </a:prstGeom>
        </p:spPr>
      </p:pic>
      <p:sp>
        <p:nvSpPr>
          <p:cNvPr id="20" name="Text 13"/>
          <p:cNvSpPr/>
          <p:nvPr/>
        </p:nvSpPr>
        <p:spPr>
          <a:xfrm>
            <a:off x="4359464" y="4335463"/>
            <a:ext cx="2786886" cy="352524"/>
          </a:xfrm>
          <a:prstGeom prst="rect">
            <a:avLst/>
          </a:prstGeom>
          <a:noFill/>
          <a:ln/>
        </p:spPr>
        <p:txBody>
          <a:bodyPr wrap="none" lIns="0" tIns="0" rIns="0" bIns="0" rtlCol="0" anchor="t"/>
          <a:lstStyle/>
          <a:p>
            <a:pPr marL="0" indent="0" algn="r" rtl="1">
              <a:lnSpc>
                <a:spcPct val="104000"/>
              </a:lnSpc>
              <a:buNone/>
            </a:pPr>
            <a:r>
              <a:rPr lang="ar-SA" altLang="en-US" sz="2200" dirty="0">
                <a:solidFill>
                  <a:srgbClr val="384653"/>
                </a:solidFill>
                <a:latin typeface="GE SS Two Light" pitchFamily="34" charset="0"/>
                <a:ea typeface="GE SS Two Light" pitchFamily="34" charset="-122"/>
                <a:cs typeface="GE SS Two Light" pitchFamily="34" charset="-120"/>
              </a:rPr>
              <a:t>تعزيز الإشراف والمتابعة</a:t>
            </a:r>
            <a:endParaRPr lang="ar-SA" sz="2200" dirty="0"/>
          </a:p>
        </p:txBody>
      </p:sp>
      <p:sp>
        <p:nvSpPr>
          <p:cNvPr id="21" name="Shape 14"/>
          <p:cNvSpPr/>
          <p:nvPr/>
        </p:nvSpPr>
        <p:spPr>
          <a:xfrm>
            <a:off x="3622485" y="4261842"/>
            <a:ext cx="482389" cy="482402"/>
          </a:xfrm>
          <a:prstGeom prst="ellipse">
            <a:avLst/>
          </a:prstGeom>
          <a:solidFill>
            <a:srgbClr val="00AEEF"/>
          </a:solidFill>
          <a:ln w="12700">
            <a:solidFill>
              <a:srgbClr val="0094D5"/>
            </a:solidFill>
            <a:prstDash val="solid"/>
          </a:ln>
        </p:spPr>
      </p:sp>
      <p:pic>
        <p:nvPicPr>
          <p:cNvPr id="22" name="Image 5"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3694417" y="4333726"/>
            <a:ext cx="338526" cy="338534"/>
          </a:xfrm>
          <a:prstGeom prst="rect">
            <a:avLst/>
          </a:prstGeom>
        </p:spPr>
      </p:pic>
      <p:sp>
        <p:nvSpPr>
          <p:cNvPr id="23" name="Text 15"/>
          <p:cNvSpPr/>
          <p:nvPr/>
        </p:nvSpPr>
        <p:spPr>
          <a:xfrm>
            <a:off x="631908" y="4335463"/>
            <a:ext cx="2786985" cy="705048"/>
          </a:xfrm>
          <a:prstGeom prst="rect">
            <a:avLst/>
          </a:prstGeom>
          <a:noFill/>
          <a:ln/>
        </p:spPr>
        <p:txBody>
          <a:bodyPr wrap="square" lIns="0" tIns="0" rIns="0" bIns="0" rtlCol="0" anchor="t">
            <a:normAutofit/>
          </a:bodyPr>
          <a:lstStyle/>
          <a:p>
            <a:pPr marL="0" indent="0" algn="r" rtl="1">
              <a:lnSpc>
                <a:spcPct val="104000"/>
              </a:lnSpc>
              <a:buNone/>
            </a:pPr>
            <a:r>
              <a:rPr lang="ar-SA" altLang="en-US" sz="2200" dirty="0">
                <a:solidFill>
                  <a:srgbClr val="384653"/>
                </a:solidFill>
                <a:latin typeface="GE SS Two Light" pitchFamily="34" charset="0"/>
                <a:ea typeface="GE SS Two Light" pitchFamily="34" charset="-122"/>
                <a:cs typeface="GE SS Two Light" pitchFamily="34" charset="-120"/>
              </a:rPr>
              <a:t>تحسين استثمار الموارد المتاحة</a:t>
            </a:r>
            <a:endParaRPr lang="ar-SA" sz="2200" dirty="0"/>
          </a:p>
        </p:txBody>
      </p:sp>
      <p:sp>
        <p:nvSpPr>
          <p:cNvPr id="24" name="Shape 16"/>
          <p:cNvSpPr/>
          <p:nvPr/>
        </p:nvSpPr>
        <p:spPr>
          <a:xfrm>
            <a:off x="631908" y="5269607"/>
            <a:ext cx="10927878" cy="828477"/>
          </a:xfrm>
          <a:prstGeom prst="roundRect">
            <a:avLst>
              <a:gd name="adj" fmla="val 38818"/>
            </a:avLst>
          </a:prstGeom>
          <a:solidFill>
            <a:srgbClr val="D4E9F7"/>
          </a:solidFill>
          <a:ln/>
        </p:spPr>
      </p:sp>
      <p:pic>
        <p:nvPicPr>
          <p:cNvPr id="25" name="Image 6" descr="preencoded.png"/>
          <p:cNvPicPr>
            <a:picLocks noChangeAspect="1"/>
          </p:cNvPicPr>
          <p:nvPr/>
        </p:nvPicPr>
        <p:blipFill>
          <a:blip r:embed="rId9"/>
          <a:stretch>
            <a:fillRect/>
          </a:stretch>
        </p:blipFill>
        <p:spPr>
          <a:xfrm>
            <a:off x="846216" y="5561509"/>
            <a:ext cx="267983" cy="214313"/>
          </a:xfrm>
          <a:prstGeom prst="rect">
            <a:avLst/>
          </a:prstGeom>
        </p:spPr>
      </p:pic>
      <p:sp>
        <p:nvSpPr>
          <p:cNvPr id="26" name="Text 17"/>
          <p:cNvSpPr/>
          <p:nvPr/>
        </p:nvSpPr>
        <p:spPr>
          <a:xfrm>
            <a:off x="718921" y="5526782"/>
            <a:ext cx="10626558" cy="334466"/>
          </a:xfrm>
          <a:prstGeom prst="rect">
            <a:avLst/>
          </a:prstGeom>
          <a:noFill/>
          <a:ln/>
        </p:spPr>
        <p:txBody>
          <a:bodyPr wrap="none" lIns="0" tIns="0" rIns="0" bIns="0" rtlCol="0" anchor="t"/>
          <a:lstStyle/>
          <a:p>
            <a:pPr marL="0" indent="0" algn="r" rtl="1">
              <a:lnSpc>
                <a:spcPct val="130000"/>
              </a:lnSpc>
              <a:buNone/>
            </a:pPr>
            <a:r>
              <a:rPr lang="ar-SA" altLang="en-US" dirty="0">
                <a:solidFill>
                  <a:srgbClr val="000000"/>
                </a:solidFill>
                <a:latin typeface="WinSoft Pro Medium" pitchFamily="34" charset="0"/>
                <a:ea typeface="WinSoft Pro Medium" pitchFamily="34" charset="-122"/>
                <a:cs typeface="WinSoft Pro Medium" pitchFamily="34" charset="-120"/>
              </a:rPr>
              <a:t>ولهذا السبب تعتبر عملية تقييم وإعادة تصميم الورش التدريبية إحدى المهارات الأساسية التي يجب أن يمتلكها المدرب والمشرف الفني.</a:t>
            </a:r>
            <a:endParaRPr lang="ar-SA"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7">
    <p:spTree>
      <p:nvGrpSpPr>
        <p:cNvPr id="1" name=""/>
        <p:cNvGrpSpPr/>
        <p:nvPr/>
      </p:nvGrpSpPr>
      <p:grpSpPr>
        <a:xfrm>
          <a:off x="0" y="0"/>
          <a:ext cx="0" cy="0"/>
          <a:chOff x="0" y="0"/>
          <a:chExt cx="0" cy="0"/>
        </a:xfrm>
      </p:grpSpPr>
      <p:sp>
        <p:nvSpPr>
          <p:cNvPr id="2" name="Text 0"/>
          <p:cNvSpPr/>
          <p:nvPr/>
        </p:nvSpPr>
        <p:spPr>
          <a:xfrm>
            <a:off x="631908" y="731242"/>
            <a:ext cx="10927878" cy="519609"/>
          </a:xfrm>
          <a:prstGeom prst="rect">
            <a:avLst/>
          </a:prstGeom>
          <a:noFill/>
          <a:ln/>
        </p:spPr>
        <p:txBody>
          <a:bodyPr wrap="none" lIns="0" tIns="0" rIns="0" bIns="0" rtlCol="0" anchor="t"/>
          <a:lstStyle/>
          <a:p>
            <a:pPr marL="0" indent="0" algn="r" rtl="1">
              <a:lnSpc>
                <a:spcPct val="104000"/>
              </a:lnSpc>
              <a:buNone/>
            </a:pPr>
            <a:r>
              <a:rPr lang="ar-SA" altLang="en-US" sz="3250" dirty="0">
                <a:solidFill>
                  <a:srgbClr val="2E3C4E"/>
                </a:solidFill>
                <a:latin typeface="GE SS Two Light" pitchFamily="34" charset="0"/>
                <a:ea typeface="GE SS Two Light" pitchFamily="34" charset="-122"/>
                <a:cs typeface="GE SS Two Light" pitchFamily="34" charset="-120"/>
              </a:rPr>
              <a:t>مفهوم تخطيط الورشة التدريبية — </a:t>
            </a:r>
            <a:r>
              <a:rPr lang="ar-SA" altLang="en-US" sz="3250" dirty="0">
                <a:solidFill>
                  <a:srgbClr val="2E3C4E"/>
                </a:solidFill>
                <a:latin typeface="Myriad Headline" panose="020B0500000000000000" pitchFamily="34" charset="0"/>
                <a:ea typeface="GE SS Two Light" pitchFamily="34" charset="-122"/>
                <a:cs typeface="GE SS Two Light" pitchFamily="34" charset="-120"/>
              </a:rPr>
              <a:t>Workshop</a:t>
            </a:r>
            <a:r>
              <a:rPr lang="ar-SA" altLang="en-US" sz="3250" dirty="0">
                <a:solidFill>
                  <a:srgbClr val="2E3C4E"/>
                </a:solidFill>
                <a:latin typeface="GE SS Two Light" pitchFamily="34" charset="0"/>
                <a:ea typeface="GE SS Two Light" pitchFamily="34" charset="-122"/>
                <a:cs typeface="GE SS Two Light" pitchFamily="34" charset="-120"/>
              </a:rPr>
              <a:t> </a:t>
            </a:r>
            <a:r>
              <a:rPr lang="ar-SA" altLang="en-US" sz="3250" dirty="0">
                <a:solidFill>
                  <a:srgbClr val="2E3C4E"/>
                </a:solidFill>
                <a:latin typeface="Myriad Headline" panose="020B0500000000000000" pitchFamily="34" charset="0"/>
                <a:ea typeface="GE SS Two Light" pitchFamily="34" charset="-122"/>
                <a:cs typeface="GE SS Two Light" pitchFamily="34" charset="-120"/>
              </a:rPr>
              <a:t>Layout</a:t>
            </a:r>
            <a:endParaRPr lang="ar-SA" sz="3250" dirty="0">
              <a:latin typeface="Myriad Headline" panose="020B0500000000000000" pitchFamily="34" charset="0"/>
            </a:endParaRPr>
          </a:p>
        </p:txBody>
      </p:sp>
      <p:sp>
        <p:nvSpPr>
          <p:cNvPr id="3" name="Shape 1"/>
          <p:cNvSpPr/>
          <p:nvPr/>
        </p:nvSpPr>
        <p:spPr>
          <a:xfrm>
            <a:off x="518207" y="2133828"/>
            <a:ext cx="5498665" cy="3353694"/>
          </a:xfrm>
          <a:prstGeom prst="roundRect">
            <a:avLst>
              <a:gd name="adj" fmla="val 8050"/>
            </a:avLst>
          </a:prstGeom>
          <a:solidFill>
            <a:srgbClr val="75BAE6"/>
          </a:solidFill>
          <a:ln/>
        </p:spPr>
      </p:sp>
      <p:sp>
        <p:nvSpPr>
          <p:cNvPr id="4" name="Text 2"/>
          <p:cNvSpPr/>
          <p:nvPr/>
        </p:nvSpPr>
        <p:spPr>
          <a:xfrm>
            <a:off x="676159" y="2198637"/>
            <a:ext cx="5182760" cy="259755"/>
          </a:xfrm>
          <a:prstGeom prst="rect">
            <a:avLst/>
          </a:prstGeom>
          <a:noFill/>
          <a:ln/>
        </p:spPr>
        <p:txBody>
          <a:bodyPr wrap="none" lIns="0" tIns="0" rIns="0" bIns="0" rtlCol="0" anchor="t"/>
          <a:lstStyle/>
          <a:p>
            <a:pPr marL="0" indent="0" algn="r" rtl="1">
              <a:lnSpc>
                <a:spcPct val="104000"/>
              </a:lnSpc>
              <a:buNone/>
            </a:pPr>
            <a:r>
              <a:rPr lang="ar-SA" altLang="en-US" sz="2400" b="1" dirty="0">
                <a:solidFill>
                  <a:schemeClr val="bg1"/>
                </a:solidFill>
                <a:latin typeface="GE SS Two Light" pitchFamily="34" charset="0"/>
                <a:ea typeface="GE SS Two Light" pitchFamily="34" charset="-122"/>
                <a:cs typeface="GE SS Two Light" pitchFamily="34" charset="-120"/>
              </a:rPr>
              <a:t>بطريقة تحقق أعلى مستوى من:</a:t>
            </a:r>
            <a:endParaRPr lang="ar-SA" sz="2400" b="1" dirty="0">
              <a:solidFill>
                <a:schemeClr val="bg1"/>
              </a:solidFill>
            </a:endParaRPr>
          </a:p>
        </p:txBody>
      </p:sp>
      <p:sp>
        <p:nvSpPr>
          <p:cNvPr id="5" name="Shape 3"/>
          <p:cNvSpPr/>
          <p:nvPr/>
        </p:nvSpPr>
        <p:spPr>
          <a:xfrm>
            <a:off x="3322852" y="2628433"/>
            <a:ext cx="2536067" cy="1172766"/>
          </a:xfrm>
          <a:prstGeom prst="roundRect">
            <a:avLst>
              <a:gd name="adj" fmla="val 20206"/>
            </a:avLst>
          </a:prstGeom>
          <a:solidFill>
            <a:srgbClr val="00AEEF"/>
          </a:solidFill>
          <a:ln w="6350">
            <a:solidFill>
              <a:srgbClr val="00AEEF"/>
            </a:solidFill>
            <a:prstDash val="solid"/>
          </a:ln>
        </p:spPr>
      </p:sp>
      <p:sp>
        <p:nvSpPr>
          <p:cNvPr id="6" name="Shape 4"/>
          <p:cNvSpPr/>
          <p:nvPr/>
        </p:nvSpPr>
        <p:spPr>
          <a:xfrm>
            <a:off x="5220760" y="2792739"/>
            <a:ext cx="473857" cy="473869"/>
          </a:xfrm>
          <a:prstGeom prst="ellipse">
            <a:avLst/>
          </a:prstGeom>
          <a:solidFill>
            <a:srgbClr val="00AEEF"/>
          </a:solidFill>
          <a:ln/>
        </p:spPr>
      </p:sp>
      <p:pic>
        <p:nvPicPr>
          <p:cNvPr id="7"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110233" y="2896114"/>
            <a:ext cx="454113" cy="454124"/>
          </a:xfrm>
          <a:prstGeom prst="rect">
            <a:avLst/>
          </a:prstGeom>
        </p:spPr>
      </p:pic>
      <p:sp>
        <p:nvSpPr>
          <p:cNvPr id="8" name="Text 5"/>
          <p:cNvSpPr/>
          <p:nvPr/>
        </p:nvSpPr>
        <p:spPr>
          <a:xfrm>
            <a:off x="3487154" y="3399997"/>
            <a:ext cx="2207463" cy="259755"/>
          </a:xfrm>
          <a:prstGeom prst="rect">
            <a:avLst/>
          </a:prstGeom>
          <a:noFill/>
          <a:ln/>
        </p:spPr>
        <p:txBody>
          <a:bodyPr wrap="none" lIns="0" tIns="0" rIns="0" bIns="0" rtlCol="0" anchor="t"/>
          <a:lstStyle/>
          <a:p>
            <a:pPr marL="0" indent="0" algn="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السلامة</a:t>
            </a:r>
            <a:endParaRPr lang="ar-SA" sz="2800" dirty="0">
              <a:solidFill>
                <a:schemeClr val="bg1"/>
              </a:solidFill>
            </a:endParaRPr>
          </a:p>
        </p:txBody>
      </p:sp>
      <p:sp>
        <p:nvSpPr>
          <p:cNvPr id="9" name="Shape 6"/>
          <p:cNvSpPr/>
          <p:nvPr/>
        </p:nvSpPr>
        <p:spPr>
          <a:xfrm>
            <a:off x="676159" y="2628433"/>
            <a:ext cx="2536166" cy="1172766"/>
          </a:xfrm>
          <a:prstGeom prst="roundRect">
            <a:avLst>
              <a:gd name="adj" fmla="val 20206"/>
            </a:avLst>
          </a:prstGeom>
          <a:solidFill>
            <a:srgbClr val="00AEEF"/>
          </a:solidFill>
          <a:ln w="6350">
            <a:solidFill>
              <a:srgbClr val="00AEEF"/>
            </a:solidFill>
            <a:prstDash val="solid"/>
          </a:ln>
        </p:spPr>
      </p:sp>
      <p:pic>
        <p:nvPicPr>
          <p:cNvPr id="11"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463639" y="2923013"/>
            <a:ext cx="454113" cy="454124"/>
          </a:xfrm>
          <a:prstGeom prst="rect">
            <a:avLst/>
          </a:prstGeom>
        </p:spPr>
      </p:pic>
      <p:sp>
        <p:nvSpPr>
          <p:cNvPr id="12" name="Text 8"/>
          <p:cNvSpPr/>
          <p:nvPr/>
        </p:nvSpPr>
        <p:spPr>
          <a:xfrm>
            <a:off x="840461" y="3399997"/>
            <a:ext cx="2207562" cy="259755"/>
          </a:xfrm>
          <a:prstGeom prst="rect">
            <a:avLst/>
          </a:prstGeom>
          <a:noFill/>
          <a:ln/>
        </p:spPr>
        <p:txBody>
          <a:bodyPr wrap="none" lIns="0" tIns="0" rIns="0" bIns="0" rtlCol="0" anchor="t"/>
          <a:lstStyle/>
          <a:p>
            <a:pPr marL="0" indent="0" algn="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الكفاءة</a:t>
            </a:r>
            <a:endParaRPr lang="ar-SA" sz="2800" dirty="0">
              <a:solidFill>
                <a:schemeClr val="bg1"/>
              </a:solidFill>
            </a:endParaRPr>
          </a:p>
        </p:txBody>
      </p:sp>
      <p:sp>
        <p:nvSpPr>
          <p:cNvPr id="13" name="Shape 9"/>
          <p:cNvSpPr/>
          <p:nvPr/>
        </p:nvSpPr>
        <p:spPr>
          <a:xfrm>
            <a:off x="3322852" y="3911728"/>
            <a:ext cx="2536067" cy="1172766"/>
          </a:xfrm>
          <a:prstGeom prst="roundRect">
            <a:avLst>
              <a:gd name="adj" fmla="val 20206"/>
            </a:avLst>
          </a:prstGeom>
          <a:solidFill>
            <a:srgbClr val="00AEEF"/>
          </a:solidFill>
          <a:ln w="6350">
            <a:solidFill>
              <a:srgbClr val="00AEEF"/>
            </a:solidFill>
            <a:prstDash val="solid"/>
          </a:ln>
        </p:spPr>
      </p:sp>
      <p:pic>
        <p:nvPicPr>
          <p:cNvPr id="15"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110233" y="4206309"/>
            <a:ext cx="454113" cy="454124"/>
          </a:xfrm>
          <a:prstGeom prst="rect">
            <a:avLst/>
          </a:prstGeom>
        </p:spPr>
      </p:pic>
      <p:sp>
        <p:nvSpPr>
          <p:cNvPr id="16" name="Text 11"/>
          <p:cNvSpPr/>
          <p:nvPr/>
        </p:nvSpPr>
        <p:spPr>
          <a:xfrm>
            <a:off x="3487154" y="4683293"/>
            <a:ext cx="2207463" cy="259755"/>
          </a:xfrm>
          <a:prstGeom prst="rect">
            <a:avLst/>
          </a:prstGeom>
          <a:noFill/>
          <a:ln/>
        </p:spPr>
        <p:txBody>
          <a:bodyPr wrap="none" lIns="0" tIns="0" rIns="0" bIns="0" rtlCol="0" anchor="t"/>
          <a:lstStyle/>
          <a:p>
            <a:pPr marL="0" indent="0" algn="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الإنتاجية</a:t>
            </a:r>
            <a:endParaRPr lang="ar-SA" sz="2800" dirty="0">
              <a:solidFill>
                <a:schemeClr val="bg1"/>
              </a:solidFill>
            </a:endParaRPr>
          </a:p>
        </p:txBody>
      </p:sp>
      <p:sp>
        <p:nvSpPr>
          <p:cNvPr id="17" name="Shape 12"/>
          <p:cNvSpPr/>
          <p:nvPr/>
        </p:nvSpPr>
        <p:spPr>
          <a:xfrm>
            <a:off x="676159" y="3911728"/>
            <a:ext cx="2536166" cy="1172766"/>
          </a:xfrm>
          <a:prstGeom prst="roundRect">
            <a:avLst>
              <a:gd name="adj" fmla="val 20206"/>
            </a:avLst>
          </a:prstGeom>
          <a:solidFill>
            <a:srgbClr val="00AEEF"/>
          </a:solidFill>
          <a:ln w="6350">
            <a:solidFill>
              <a:srgbClr val="00AEEF"/>
            </a:solidFill>
            <a:prstDash val="solid"/>
          </a:ln>
        </p:spPr>
      </p:sp>
      <p:sp>
        <p:nvSpPr>
          <p:cNvPr id="18" name="Shape 13"/>
          <p:cNvSpPr/>
          <p:nvPr/>
        </p:nvSpPr>
        <p:spPr>
          <a:xfrm>
            <a:off x="2463640" y="4076034"/>
            <a:ext cx="584384" cy="496729"/>
          </a:xfrm>
          <a:prstGeom prst="ellipse">
            <a:avLst/>
          </a:prstGeom>
          <a:solidFill>
            <a:srgbClr val="00AEEF"/>
          </a:solidFill>
          <a:ln/>
        </p:spPr>
        <p:txBody>
          <a:bodyPr/>
          <a:lstStyle/>
          <a:p>
            <a:endParaRPr lang="en-US" dirty="0"/>
          </a:p>
        </p:txBody>
      </p:sp>
      <p:pic>
        <p:nvPicPr>
          <p:cNvPr id="19"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2463640" y="4197341"/>
            <a:ext cx="454112" cy="454123"/>
          </a:xfrm>
          <a:prstGeom prst="rect">
            <a:avLst/>
          </a:prstGeom>
        </p:spPr>
      </p:pic>
      <p:sp>
        <p:nvSpPr>
          <p:cNvPr id="20" name="Text 14"/>
          <p:cNvSpPr/>
          <p:nvPr/>
        </p:nvSpPr>
        <p:spPr>
          <a:xfrm>
            <a:off x="840461" y="4683293"/>
            <a:ext cx="2207562" cy="259755"/>
          </a:xfrm>
          <a:prstGeom prst="rect">
            <a:avLst/>
          </a:prstGeom>
          <a:noFill/>
          <a:ln/>
        </p:spPr>
        <p:txBody>
          <a:bodyPr wrap="none" lIns="0" tIns="0" rIns="0" bIns="0" rtlCol="0" anchor="t"/>
          <a:lstStyle/>
          <a:p>
            <a:pPr marL="0" indent="0" algn="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سهولة التعلم</a:t>
            </a:r>
            <a:endParaRPr lang="ar-SA" sz="2800" dirty="0">
              <a:solidFill>
                <a:schemeClr val="bg1"/>
              </a:solidFill>
            </a:endParaRPr>
          </a:p>
        </p:txBody>
      </p:sp>
      <p:sp>
        <p:nvSpPr>
          <p:cNvPr id="21" name="Text 15"/>
          <p:cNvSpPr/>
          <p:nvPr/>
        </p:nvSpPr>
        <p:spPr>
          <a:xfrm>
            <a:off x="6294875" y="1427665"/>
            <a:ext cx="5271261" cy="259755"/>
          </a:xfrm>
          <a:prstGeom prst="rect">
            <a:avLst/>
          </a:prstGeom>
          <a:noFill/>
          <a:ln/>
        </p:spPr>
        <p:txBody>
          <a:bodyPr wrap="none" lIns="0" tIns="0" rIns="0" bIns="0" rtlCol="0" anchor="t"/>
          <a:lstStyle/>
          <a:p>
            <a:pPr marL="0" indent="0" algn="r" rtl="1">
              <a:lnSpc>
                <a:spcPct val="104000"/>
              </a:lnSpc>
              <a:buNone/>
            </a:pPr>
            <a:r>
              <a:rPr lang="ar-SA" altLang="en-US" sz="2400" b="1" dirty="0">
                <a:solidFill>
                  <a:srgbClr val="2E3C4E"/>
                </a:solidFill>
                <a:latin typeface="GE SS Two Light" pitchFamily="34" charset="0"/>
                <a:ea typeface="GE SS Two Light" pitchFamily="34" charset="-122"/>
                <a:cs typeface="GE SS Two Light" pitchFamily="34" charset="-120"/>
              </a:rPr>
              <a:t>هو عملية توزيع وتنظيم:</a:t>
            </a:r>
            <a:endParaRPr lang="ar-SA" sz="2400" b="1" dirty="0"/>
          </a:p>
        </p:txBody>
      </p:sp>
      <p:pic>
        <p:nvPicPr>
          <p:cNvPr id="22"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1171256" y="1911251"/>
            <a:ext cx="394881" cy="394891"/>
          </a:xfrm>
          <a:prstGeom prst="rect">
            <a:avLst/>
          </a:prstGeom>
        </p:spPr>
      </p:pic>
      <p:sp>
        <p:nvSpPr>
          <p:cNvPr id="23" name="Text 16"/>
          <p:cNvSpPr/>
          <p:nvPr/>
        </p:nvSpPr>
        <p:spPr>
          <a:xfrm>
            <a:off x="6294875" y="1934111"/>
            <a:ext cx="4738172" cy="259755"/>
          </a:xfrm>
          <a:prstGeom prst="rect">
            <a:avLst/>
          </a:prstGeom>
          <a:noFill/>
          <a:ln/>
        </p:spPr>
        <p:txBody>
          <a:bodyPr wrap="none" lIns="0" tIns="0" rIns="0" bIns="0" rtlCol="0" anchor="t"/>
          <a:lstStyle/>
          <a:p>
            <a:pPr marL="0" indent="0" algn="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المعدات والآلات</a:t>
            </a:r>
            <a:endParaRPr lang="ar-SA" sz="2400" dirty="0"/>
          </a:p>
        </p:txBody>
      </p:sp>
      <p:pic>
        <p:nvPicPr>
          <p:cNvPr id="24" name="Image 5"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1171256" y="2527300"/>
            <a:ext cx="394881" cy="394891"/>
          </a:xfrm>
          <a:prstGeom prst="rect">
            <a:avLst/>
          </a:prstGeom>
        </p:spPr>
      </p:pic>
      <p:sp>
        <p:nvSpPr>
          <p:cNvPr id="25" name="Text 17"/>
          <p:cNvSpPr/>
          <p:nvPr/>
        </p:nvSpPr>
        <p:spPr>
          <a:xfrm>
            <a:off x="6294875" y="2550160"/>
            <a:ext cx="4738172" cy="259755"/>
          </a:xfrm>
          <a:prstGeom prst="rect">
            <a:avLst/>
          </a:prstGeom>
          <a:noFill/>
          <a:ln/>
        </p:spPr>
        <p:txBody>
          <a:bodyPr wrap="none" lIns="0" tIns="0" rIns="0" bIns="0" rtlCol="0" anchor="t"/>
          <a:lstStyle/>
          <a:p>
            <a:pPr marL="0" indent="0" algn="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محطات العمل</a:t>
            </a:r>
            <a:endParaRPr lang="ar-SA" sz="2400" dirty="0"/>
          </a:p>
        </p:txBody>
      </p:sp>
      <p:pic>
        <p:nvPicPr>
          <p:cNvPr id="26" name="Image 6" descr="preencoded.png"/>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11171256" y="3143349"/>
            <a:ext cx="394881" cy="394891"/>
          </a:xfrm>
          <a:prstGeom prst="rect">
            <a:avLst/>
          </a:prstGeom>
        </p:spPr>
      </p:pic>
      <p:sp>
        <p:nvSpPr>
          <p:cNvPr id="27" name="Text 18"/>
          <p:cNvSpPr/>
          <p:nvPr/>
        </p:nvSpPr>
        <p:spPr>
          <a:xfrm>
            <a:off x="6294875" y="3166209"/>
            <a:ext cx="4738172" cy="259755"/>
          </a:xfrm>
          <a:prstGeom prst="rect">
            <a:avLst/>
          </a:prstGeom>
          <a:noFill/>
          <a:ln/>
        </p:spPr>
        <p:txBody>
          <a:bodyPr wrap="none" lIns="0" tIns="0" rIns="0" bIns="0" rtlCol="0" anchor="t"/>
          <a:lstStyle/>
          <a:p>
            <a:pPr marL="0" indent="0" algn="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مناطق التدريب العملي</a:t>
            </a:r>
            <a:endParaRPr lang="ar-SA" sz="2400" dirty="0"/>
          </a:p>
        </p:txBody>
      </p:sp>
      <p:pic>
        <p:nvPicPr>
          <p:cNvPr id="28" name="Image 7" descr="preencoded.png"/>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11171256" y="3759398"/>
            <a:ext cx="394881" cy="394891"/>
          </a:xfrm>
          <a:prstGeom prst="rect">
            <a:avLst/>
          </a:prstGeom>
        </p:spPr>
      </p:pic>
      <p:sp>
        <p:nvSpPr>
          <p:cNvPr id="29" name="Text 19"/>
          <p:cNvSpPr/>
          <p:nvPr/>
        </p:nvSpPr>
        <p:spPr>
          <a:xfrm>
            <a:off x="6294875" y="3782258"/>
            <a:ext cx="4738172" cy="259755"/>
          </a:xfrm>
          <a:prstGeom prst="rect">
            <a:avLst/>
          </a:prstGeom>
          <a:noFill/>
          <a:ln/>
        </p:spPr>
        <p:txBody>
          <a:bodyPr wrap="none" lIns="0" tIns="0" rIns="0" bIns="0" rtlCol="0" anchor="t"/>
          <a:lstStyle/>
          <a:p>
            <a:pPr marL="0" indent="0" algn="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مناطق التخزين</a:t>
            </a:r>
            <a:endParaRPr lang="ar-SA" sz="2400" dirty="0"/>
          </a:p>
        </p:txBody>
      </p:sp>
      <p:pic>
        <p:nvPicPr>
          <p:cNvPr id="30" name="Image 8" descr="preencoded.png"/>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11171256" y="4375448"/>
            <a:ext cx="394881" cy="394891"/>
          </a:xfrm>
          <a:prstGeom prst="rect">
            <a:avLst/>
          </a:prstGeom>
        </p:spPr>
      </p:pic>
      <p:sp>
        <p:nvSpPr>
          <p:cNvPr id="31" name="Text 20"/>
          <p:cNvSpPr/>
          <p:nvPr/>
        </p:nvSpPr>
        <p:spPr>
          <a:xfrm>
            <a:off x="6294875" y="4398308"/>
            <a:ext cx="4738172" cy="259755"/>
          </a:xfrm>
          <a:prstGeom prst="rect">
            <a:avLst/>
          </a:prstGeom>
          <a:noFill/>
          <a:ln/>
        </p:spPr>
        <p:txBody>
          <a:bodyPr wrap="none" lIns="0" tIns="0" rIns="0" bIns="0" rtlCol="0" anchor="t"/>
          <a:lstStyle/>
          <a:p>
            <a:pPr marL="0" indent="0" algn="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الممرات</a:t>
            </a:r>
            <a:endParaRPr lang="ar-SA" sz="2400" dirty="0"/>
          </a:p>
        </p:txBody>
      </p:sp>
      <p:pic>
        <p:nvPicPr>
          <p:cNvPr id="32" name="Image 9" descr="preencoded.png"/>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11171256" y="4991497"/>
            <a:ext cx="394881" cy="394891"/>
          </a:xfrm>
          <a:prstGeom prst="rect">
            <a:avLst/>
          </a:prstGeom>
        </p:spPr>
      </p:pic>
      <p:sp>
        <p:nvSpPr>
          <p:cNvPr id="33" name="Text 21"/>
          <p:cNvSpPr/>
          <p:nvPr/>
        </p:nvSpPr>
        <p:spPr>
          <a:xfrm>
            <a:off x="6294875" y="5014357"/>
            <a:ext cx="4738172" cy="259755"/>
          </a:xfrm>
          <a:prstGeom prst="rect">
            <a:avLst/>
          </a:prstGeom>
          <a:noFill/>
          <a:ln/>
        </p:spPr>
        <p:txBody>
          <a:bodyPr wrap="none" lIns="0" tIns="0" rIns="0" bIns="0" rtlCol="0" anchor="t"/>
          <a:lstStyle/>
          <a:p>
            <a:pPr marL="0" indent="0" algn="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مخارج الطوارئ</a:t>
            </a:r>
            <a:endParaRPr lang="ar-SA" sz="2400" dirty="0"/>
          </a:p>
        </p:txBody>
      </p:sp>
      <p:pic>
        <p:nvPicPr>
          <p:cNvPr id="34" name="Image 10" descr="preencoded.png"/>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11171256" y="5607546"/>
            <a:ext cx="394881" cy="394891"/>
          </a:xfrm>
          <a:prstGeom prst="rect">
            <a:avLst/>
          </a:prstGeom>
        </p:spPr>
      </p:pic>
      <p:sp>
        <p:nvSpPr>
          <p:cNvPr id="35" name="Text 22"/>
          <p:cNvSpPr/>
          <p:nvPr/>
        </p:nvSpPr>
        <p:spPr>
          <a:xfrm>
            <a:off x="6294875" y="5630406"/>
            <a:ext cx="4738172" cy="259755"/>
          </a:xfrm>
          <a:prstGeom prst="rect">
            <a:avLst/>
          </a:prstGeom>
          <a:noFill/>
          <a:ln/>
        </p:spPr>
        <p:txBody>
          <a:bodyPr wrap="none" lIns="0" tIns="0" rIns="0" bIns="0" rtlCol="0" anchor="t"/>
          <a:lstStyle/>
          <a:p>
            <a:pPr marL="0" indent="0" algn="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مناطق الخدمات</a:t>
            </a:r>
            <a:endParaRPr lang="ar-SA" sz="2400"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8">
    <p:spTree>
      <p:nvGrpSpPr>
        <p:cNvPr id="1" name=""/>
        <p:cNvGrpSpPr/>
        <p:nvPr/>
      </p:nvGrpSpPr>
      <p:grpSpPr>
        <a:xfrm>
          <a:off x="0" y="0"/>
          <a:ext cx="0" cy="0"/>
          <a:chOff x="0" y="0"/>
          <a:chExt cx="0" cy="0"/>
        </a:xfrm>
      </p:grpSpPr>
      <p:sp>
        <p:nvSpPr>
          <p:cNvPr id="2" name="Text 0"/>
          <p:cNvSpPr/>
          <p:nvPr/>
        </p:nvSpPr>
        <p:spPr>
          <a:xfrm>
            <a:off x="631908" y="989112"/>
            <a:ext cx="10927878" cy="742355"/>
          </a:xfrm>
          <a:prstGeom prst="rect">
            <a:avLst/>
          </a:prstGeom>
          <a:noFill/>
          <a:ln/>
        </p:spPr>
        <p:txBody>
          <a:bodyPr wrap="none" lIns="0" tIns="0" rIns="0" bIns="0" rtlCol="0" anchor="t"/>
          <a:lstStyle/>
          <a:p>
            <a:pPr marL="0" indent="0" algn="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أهداف تخطيط الورش التدريبية</a:t>
            </a:r>
            <a:endParaRPr lang="ar-SA" sz="4650" dirty="0"/>
          </a:p>
        </p:txBody>
      </p:sp>
      <p:sp>
        <p:nvSpPr>
          <p:cNvPr id="3" name="Text 1"/>
          <p:cNvSpPr/>
          <p:nvPr/>
        </p:nvSpPr>
        <p:spPr>
          <a:xfrm>
            <a:off x="22324" y="2182813"/>
            <a:ext cx="11537463" cy="361156"/>
          </a:xfrm>
          <a:prstGeom prst="rect">
            <a:avLst/>
          </a:prstGeom>
          <a:noFill/>
          <a:ln/>
        </p:spPr>
        <p:txBody>
          <a:bodyPr wrap="none" lIns="0" tIns="0" rIns="0" bIns="0" rtlCol="0" anchor="t"/>
          <a:lstStyle/>
          <a:p>
            <a:pPr marL="0" indent="0" algn="r"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يهدف التخطيط الجيد إلى:</a:t>
            </a:r>
            <a:endParaRPr lang="ar-SA" sz="1750" dirty="0"/>
          </a:p>
        </p:txBody>
      </p:sp>
      <p:sp>
        <p:nvSpPr>
          <p:cNvPr id="4" name="Shape 2"/>
          <p:cNvSpPr/>
          <p:nvPr/>
        </p:nvSpPr>
        <p:spPr>
          <a:xfrm>
            <a:off x="631908" y="2967137"/>
            <a:ext cx="10927878" cy="25400"/>
          </a:xfrm>
          <a:prstGeom prst="roundRect">
            <a:avLst>
              <a:gd name="adj" fmla="val 49999"/>
            </a:avLst>
          </a:prstGeom>
          <a:solidFill>
            <a:srgbClr val="000000">
              <a:alpha val="8000"/>
            </a:srgbClr>
          </a:solidFill>
          <a:ln/>
        </p:spPr>
      </p:sp>
      <p:sp>
        <p:nvSpPr>
          <p:cNvPr id="5" name="Shape 3"/>
          <p:cNvSpPr/>
          <p:nvPr/>
        </p:nvSpPr>
        <p:spPr>
          <a:xfrm>
            <a:off x="9819831" y="2967137"/>
            <a:ext cx="25399" cy="677069"/>
          </a:xfrm>
          <a:prstGeom prst="roundRect">
            <a:avLst>
              <a:gd name="adj" fmla="val 50001"/>
            </a:avLst>
          </a:prstGeom>
          <a:solidFill>
            <a:srgbClr val="0094D5"/>
          </a:solidFill>
          <a:ln/>
        </p:spPr>
      </p:sp>
      <p:sp>
        <p:nvSpPr>
          <p:cNvPr id="6" name="Shape 4"/>
          <p:cNvSpPr/>
          <p:nvPr/>
        </p:nvSpPr>
        <p:spPr>
          <a:xfrm>
            <a:off x="9747899" y="2882503"/>
            <a:ext cx="169263" cy="169267"/>
          </a:xfrm>
          <a:prstGeom prst="ellipse">
            <a:avLst/>
          </a:prstGeom>
          <a:solidFill>
            <a:srgbClr val="00AEEF"/>
          </a:solidFill>
          <a:ln/>
        </p:spPr>
      </p:sp>
      <p:sp>
        <p:nvSpPr>
          <p:cNvPr id="7" name="Shape 5"/>
          <p:cNvSpPr/>
          <p:nvPr/>
        </p:nvSpPr>
        <p:spPr>
          <a:xfrm>
            <a:off x="8105275" y="3644205"/>
            <a:ext cx="3454512" cy="2224584"/>
          </a:xfrm>
          <a:prstGeom prst="roundRect">
            <a:avLst>
              <a:gd name="adj" fmla="val 15217"/>
            </a:avLst>
          </a:prstGeom>
          <a:solidFill>
            <a:srgbClr val="00AEEF"/>
          </a:solidFill>
          <a:ln w="12700">
            <a:solidFill>
              <a:srgbClr val="00AEEF"/>
            </a:solidFill>
            <a:prstDash val="solid"/>
          </a:ln>
        </p:spPr>
      </p:sp>
      <p:sp>
        <p:nvSpPr>
          <p:cNvPr id="8" name="Text 6"/>
          <p:cNvSpPr/>
          <p:nvPr/>
        </p:nvSpPr>
        <p:spPr>
          <a:xfrm>
            <a:off x="8343592" y="3882529"/>
            <a:ext cx="2977877" cy="371177"/>
          </a:xfrm>
          <a:prstGeom prst="rect">
            <a:avLst/>
          </a:prstGeom>
          <a:noFill/>
          <a:ln/>
        </p:spPr>
        <p:txBody>
          <a:bodyPr wrap="none" lIns="0" tIns="0" rIns="0" bIns="0" rtlCol="0" anchor="t"/>
          <a:lstStyle/>
          <a:p>
            <a:pPr marL="0" indent="0" algn="ct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تحسين السلامة</a:t>
            </a:r>
            <a:endParaRPr lang="ar-SA" sz="2800" dirty="0">
              <a:solidFill>
                <a:schemeClr val="bg1"/>
              </a:solidFill>
            </a:endParaRPr>
          </a:p>
        </p:txBody>
      </p:sp>
      <p:sp>
        <p:nvSpPr>
          <p:cNvPr id="9" name="Text 7"/>
          <p:cNvSpPr/>
          <p:nvPr/>
        </p:nvSpPr>
        <p:spPr>
          <a:xfrm>
            <a:off x="8343592" y="4389041"/>
            <a:ext cx="2977877" cy="1241425"/>
          </a:xfrm>
          <a:prstGeom prst="rect">
            <a:avLst/>
          </a:prstGeom>
          <a:noFill/>
          <a:ln/>
        </p:spPr>
        <p:txBody>
          <a:bodyPr wrap="square" lIns="0" tIns="0" rIns="90274" bIns="0" rtlCol="0" anchor="t">
            <a:normAutofit/>
          </a:bodyPr>
          <a:lstStyle/>
          <a:p>
            <a:pPr marL="355600" indent="-355600" algn="r" rtl="1">
              <a:lnSpc>
                <a:spcPct val="133000"/>
              </a:lnSpc>
              <a:buSzPct val="100000"/>
              <a:buChar char="•"/>
            </a:pPr>
            <a:r>
              <a:rPr lang="ar-SA" altLang="en-US" sz="2000" dirty="0">
                <a:solidFill>
                  <a:schemeClr val="bg1"/>
                </a:solidFill>
                <a:latin typeface="WinSoft Pro Medium" pitchFamily="34" charset="0"/>
                <a:ea typeface="WinSoft Pro Medium" pitchFamily="34" charset="-122"/>
                <a:cs typeface="WinSoft Pro Medium" pitchFamily="34" charset="-120"/>
              </a:rPr>
              <a:t>تقليل الحوادث.</a:t>
            </a:r>
            <a:endParaRPr lang="ar-SA" sz="2000" dirty="0">
              <a:solidFill>
                <a:schemeClr val="bg1"/>
              </a:solidFill>
            </a:endParaRPr>
          </a:p>
          <a:p>
            <a:pPr marL="355600" indent="-355600" algn="r" rtl="1">
              <a:lnSpc>
                <a:spcPct val="133000"/>
              </a:lnSpc>
              <a:buSzPct val="100000"/>
              <a:buChar char="•"/>
            </a:pPr>
            <a:r>
              <a:rPr lang="ar-SA" altLang="en-US" sz="2000" dirty="0">
                <a:solidFill>
                  <a:schemeClr val="bg1"/>
                </a:solidFill>
                <a:latin typeface="WinSoft Pro Medium" pitchFamily="34" charset="0"/>
                <a:ea typeface="WinSoft Pro Medium" pitchFamily="34" charset="-122"/>
                <a:cs typeface="WinSoft Pro Medium" pitchFamily="34" charset="-120"/>
              </a:rPr>
              <a:t>منع التزاحم.</a:t>
            </a:r>
            <a:endParaRPr lang="ar-SA" sz="2000" dirty="0">
              <a:solidFill>
                <a:schemeClr val="bg1"/>
              </a:solidFill>
            </a:endParaRPr>
          </a:p>
          <a:p>
            <a:pPr marL="355600" indent="-355600" algn="r" rtl="1">
              <a:lnSpc>
                <a:spcPct val="133000"/>
              </a:lnSpc>
              <a:buSzPct val="100000"/>
              <a:buChar char="•"/>
            </a:pPr>
            <a:r>
              <a:rPr lang="ar-SA" altLang="en-US" sz="2000" dirty="0">
                <a:solidFill>
                  <a:schemeClr val="bg1"/>
                </a:solidFill>
                <a:latin typeface="WinSoft Pro Medium" pitchFamily="34" charset="0"/>
                <a:ea typeface="WinSoft Pro Medium" pitchFamily="34" charset="-122"/>
                <a:cs typeface="WinSoft Pro Medium" pitchFamily="34" charset="-120"/>
              </a:rPr>
              <a:t>تسهيل الإخلاء.</a:t>
            </a:r>
            <a:endParaRPr lang="ar-SA" sz="2000" dirty="0">
              <a:solidFill>
                <a:schemeClr val="bg1"/>
              </a:solidFill>
            </a:endParaRPr>
          </a:p>
        </p:txBody>
      </p:sp>
      <p:sp>
        <p:nvSpPr>
          <p:cNvPr id="10" name="Shape 8"/>
          <p:cNvSpPr/>
          <p:nvPr/>
        </p:nvSpPr>
        <p:spPr>
          <a:xfrm>
            <a:off x="6083247" y="2967137"/>
            <a:ext cx="25399" cy="677069"/>
          </a:xfrm>
          <a:prstGeom prst="roundRect">
            <a:avLst>
              <a:gd name="adj" fmla="val 50001"/>
            </a:avLst>
          </a:prstGeom>
          <a:solidFill>
            <a:srgbClr val="0094D5"/>
          </a:solidFill>
          <a:ln/>
        </p:spPr>
      </p:sp>
      <p:sp>
        <p:nvSpPr>
          <p:cNvPr id="11" name="Shape 9"/>
          <p:cNvSpPr/>
          <p:nvPr/>
        </p:nvSpPr>
        <p:spPr>
          <a:xfrm>
            <a:off x="6011315" y="2882503"/>
            <a:ext cx="169263" cy="169267"/>
          </a:xfrm>
          <a:prstGeom prst="ellipse">
            <a:avLst/>
          </a:prstGeom>
          <a:solidFill>
            <a:srgbClr val="00AEEF"/>
          </a:solidFill>
          <a:ln/>
        </p:spPr>
      </p:sp>
      <p:sp>
        <p:nvSpPr>
          <p:cNvPr id="12" name="Shape 10"/>
          <p:cNvSpPr/>
          <p:nvPr/>
        </p:nvSpPr>
        <p:spPr>
          <a:xfrm>
            <a:off x="4368591" y="3644205"/>
            <a:ext cx="3454611" cy="2224584"/>
          </a:xfrm>
          <a:prstGeom prst="roundRect">
            <a:avLst>
              <a:gd name="adj" fmla="val 15217"/>
            </a:avLst>
          </a:prstGeom>
          <a:solidFill>
            <a:srgbClr val="00AEEF"/>
          </a:solidFill>
          <a:ln w="12700">
            <a:solidFill>
              <a:srgbClr val="00AEEF"/>
            </a:solidFill>
            <a:prstDash val="solid"/>
          </a:ln>
        </p:spPr>
      </p:sp>
      <p:sp>
        <p:nvSpPr>
          <p:cNvPr id="13" name="Text 11"/>
          <p:cNvSpPr/>
          <p:nvPr/>
        </p:nvSpPr>
        <p:spPr>
          <a:xfrm>
            <a:off x="4606909" y="3882529"/>
            <a:ext cx="2977976" cy="371177"/>
          </a:xfrm>
          <a:prstGeom prst="rect">
            <a:avLst/>
          </a:prstGeom>
          <a:noFill/>
          <a:ln/>
        </p:spPr>
        <p:txBody>
          <a:bodyPr wrap="none" lIns="0" tIns="0" rIns="0" bIns="0" rtlCol="0" anchor="t"/>
          <a:lstStyle/>
          <a:p>
            <a:pPr marL="0" indent="0" algn="ct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تحسين التعلم</a:t>
            </a:r>
            <a:endParaRPr lang="ar-SA" sz="2800" dirty="0">
              <a:solidFill>
                <a:schemeClr val="bg1"/>
              </a:solidFill>
            </a:endParaRPr>
          </a:p>
        </p:txBody>
      </p:sp>
      <p:sp>
        <p:nvSpPr>
          <p:cNvPr id="14" name="Text 12"/>
          <p:cNvSpPr/>
          <p:nvPr/>
        </p:nvSpPr>
        <p:spPr>
          <a:xfrm>
            <a:off x="4606909" y="4389041"/>
            <a:ext cx="2977976" cy="1241425"/>
          </a:xfrm>
          <a:prstGeom prst="rect">
            <a:avLst/>
          </a:prstGeom>
          <a:noFill/>
          <a:ln/>
        </p:spPr>
        <p:txBody>
          <a:bodyPr wrap="square" lIns="0" tIns="0" rIns="90274" bIns="0" rtlCol="0" anchor="t">
            <a:normAutofit/>
          </a:bodyPr>
          <a:lstStyle/>
          <a:p>
            <a:pPr marL="355600" indent="-355600" algn="r" rtl="1">
              <a:lnSpc>
                <a:spcPct val="133000"/>
              </a:lnSpc>
              <a:buSzPct val="100000"/>
              <a:buChar char="•"/>
            </a:pPr>
            <a:r>
              <a:rPr lang="ar-SA" altLang="en-US" sz="2000" dirty="0">
                <a:solidFill>
                  <a:schemeClr val="bg1"/>
                </a:solidFill>
                <a:latin typeface="WinSoft Pro Medium" pitchFamily="34" charset="0"/>
                <a:ea typeface="WinSoft Pro Medium" pitchFamily="34" charset="-122"/>
                <a:cs typeface="WinSoft Pro Medium" pitchFamily="34" charset="-120"/>
              </a:rPr>
              <a:t>توفير رؤية واضحة للمدرب.</a:t>
            </a:r>
            <a:endParaRPr lang="ar-SA" sz="2000" dirty="0">
              <a:solidFill>
                <a:schemeClr val="bg1"/>
              </a:solidFill>
            </a:endParaRPr>
          </a:p>
          <a:p>
            <a:pPr marL="355600" indent="-355600" algn="r" rtl="1">
              <a:lnSpc>
                <a:spcPct val="133000"/>
              </a:lnSpc>
              <a:buSzPct val="100000"/>
              <a:buChar char="•"/>
            </a:pPr>
            <a:r>
              <a:rPr lang="ar-SA" altLang="en-US" sz="2000" dirty="0">
                <a:solidFill>
                  <a:schemeClr val="bg1"/>
                </a:solidFill>
                <a:latin typeface="WinSoft Pro Medium" pitchFamily="34" charset="0"/>
                <a:ea typeface="WinSoft Pro Medium" pitchFamily="34" charset="-122"/>
                <a:cs typeface="WinSoft Pro Medium" pitchFamily="34" charset="-120"/>
              </a:rPr>
              <a:t>تسهيل التواصل.</a:t>
            </a:r>
            <a:endParaRPr lang="ar-SA" sz="2000" dirty="0">
              <a:solidFill>
                <a:schemeClr val="bg1"/>
              </a:solidFill>
            </a:endParaRPr>
          </a:p>
          <a:p>
            <a:pPr marL="355600" indent="-355600" algn="r" rtl="1">
              <a:lnSpc>
                <a:spcPct val="133000"/>
              </a:lnSpc>
              <a:buSzPct val="100000"/>
              <a:buChar char="•"/>
            </a:pPr>
            <a:r>
              <a:rPr lang="ar-SA" altLang="en-US" sz="2000" dirty="0">
                <a:solidFill>
                  <a:schemeClr val="bg1"/>
                </a:solidFill>
                <a:latin typeface="WinSoft Pro Medium" pitchFamily="34" charset="0"/>
                <a:ea typeface="WinSoft Pro Medium" pitchFamily="34" charset="-122"/>
                <a:cs typeface="WinSoft Pro Medium" pitchFamily="34" charset="-120"/>
              </a:rPr>
              <a:t>دعم التعلم العملي.</a:t>
            </a:r>
            <a:endParaRPr lang="ar-SA" sz="2000" dirty="0">
              <a:solidFill>
                <a:schemeClr val="bg1"/>
              </a:solidFill>
            </a:endParaRPr>
          </a:p>
        </p:txBody>
      </p:sp>
      <p:sp>
        <p:nvSpPr>
          <p:cNvPr id="15" name="Shape 13"/>
          <p:cNvSpPr/>
          <p:nvPr/>
        </p:nvSpPr>
        <p:spPr>
          <a:xfrm>
            <a:off x="2346564" y="2967137"/>
            <a:ext cx="25399" cy="677069"/>
          </a:xfrm>
          <a:prstGeom prst="roundRect">
            <a:avLst>
              <a:gd name="adj" fmla="val 50001"/>
            </a:avLst>
          </a:prstGeom>
          <a:solidFill>
            <a:srgbClr val="0094D5"/>
          </a:solidFill>
          <a:ln/>
        </p:spPr>
      </p:sp>
      <p:sp>
        <p:nvSpPr>
          <p:cNvPr id="16" name="Shape 14"/>
          <p:cNvSpPr/>
          <p:nvPr/>
        </p:nvSpPr>
        <p:spPr>
          <a:xfrm>
            <a:off x="2274632" y="2882503"/>
            <a:ext cx="169263" cy="169267"/>
          </a:xfrm>
          <a:prstGeom prst="ellipse">
            <a:avLst/>
          </a:prstGeom>
          <a:solidFill>
            <a:srgbClr val="00AEEF"/>
          </a:solidFill>
          <a:ln/>
        </p:spPr>
      </p:sp>
      <p:sp>
        <p:nvSpPr>
          <p:cNvPr id="17" name="Shape 15"/>
          <p:cNvSpPr/>
          <p:nvPr/>
        </p:nvSpPr>
        <p:spPr>
          <a:xfrm>
            <a:off x="632008" y="3644205"/>
            <a:ext cx="3454512" cy="2224584"/>
          </a:xfrm>
          <a:prstGeom prst="roundRect">
            <a:avLst>
              <a:gd name="adj" fmla="val 15217"/>
            </a:avLst>
          </a:prstGeom>
          <a:solidFill>
            <a:srgbClr val="00AEEF"/>
          </a:solidFill>
          <a:ln w="12700">
            <a:solidFill>
              <a:srgbClr val="00AEEF"/>
            </a:solidFill>
            <a:prstDash val="solid"/>
          </a:ln>
        </p:spPr>
      </p:sp>
      <p:sp>
        <p:nvSpPr>
          <p:cNvPr id="18" name="Text 16"/>
          <p:cNvSpPr/>
          <p:nvPr/>
        </p:nvSpPr>
        <p:spPr>
          <a:xfrm>
            <a:off x="870325" y="3882529"/>
            <a:ext cx="2977877" cy="371177"/>
          </a:xfrm>
          <a:prstGeom prst="rect">
            <a:avLst/>
          </a:prstGeom>
          <a:noFill/>
          <a:ln/>
        </p:spPr>
        <p:txBody>
          <a:bodyPr wrap="none" lIns="0" tIns="0" rIns="0" bIns="0" rtlCol="0" anchor="t"/>
          <a:lstStyle/>
          <a:p>
            <a:pPr marL="0" indent="0" algn="ct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تحسين استغلال الموارد</a:t>
            </a:r>
            <a:endParaRPr lang="ar-SA" sz="2800" dirty="0">
              <a:solidFill>
                <a:schemeClr val="bg1"/>
              </a:solidFill>
            </a:endParaRPr>
          </a:p>
        </p:txBody>
      </p:sp>
      <p:sp>
        <p:nvSpPr>
          <p:cNvPr id="19" name="Text 17"/>
          <p:cNvSpPr/>
          <p:nvPr/>
        </p:nvSpPr>
        <p:spPr>
          <a:xfrm>
            <a:off x="870325" y="4389041"/>
            <a:ext cx="2977877" cy="1241425"/>
          </a:xfrm>
          <a:prstGeom prst="rect">
            <a:avLst/>
          </a:prstGeom>
          <a:noFill/>
          <a:ln/>
        </p:spPr>
        <p:txBody>
          <a:bodyPr wrap="square" lIns="0" tIns="0" rIns="90274" bIns="0" rtlCol="0" anchor="t">
            <a:normAutofit/>
          </a:bodyPr>
          <a:lstStyle/>
          <a:p>
            <a:pPr marL="355600" indent="-355600" algn="r" rtl="1">
              <a:lnSpc>
                <a:spcPct val="133000"/>
              </a:lnSpc>
              <a:buSzPct val="100000"/>
              <a:buChar char="•"/>
            </a:pPr>
            <a:r>
              <a:rPr lang="ar-SA" altLang="en-US" sz="2000" dirty="0">
                <a:solidFill>
                  <a:schemeClr val="bg1"/>
                </a:solidFill>
                <a:latin typeface="WinSoft Pro Medium" pitchFamily="34" charset="0"/>
                <a:ea typeface="WinSoft Pro Medium" pitchFamily="34" charset="-122"/>
                <a:cs typeface="WinSoft Pro Medium" pitchFamily="34" charset="-120"/>
              </a:rPr>
              <a:t>الاستخدام الأمثل للمساحات.</a:t>
            </a:r>
            <a:endParaRPr lang="ar-SA" sz="2000" dirty="0">
              <a:solidFill>
                <a:schemeClr val="bg1"/>
              </a:solidFill>
            </a:endParaRPr>
          </a:p>
          <a:p>
            <a:pPr marL="355600" indent="-355600" algn="r" rtl="1">
              <a:lnSpc>
                <a:spcPct val="133000"/>
              </a:lnSpc>
              <a:buSzPct val="100000"/>
              <a:buChar char="•"/>
            </a:pPr>
            <a:r>
              <a:rPr lang="ar-SA" altLang="en-US" sz="2000" dirty="0">
                <a:solidFill>
                  <a:schemeClr val="bg1"/>
                </a:solidFill>
                <a:latin typeface="WinSoft Pro Medium" pitchFamily="34" charset="0"/>
                <a:ea typeface="WinSoft Pro Medium" pitchFamily="34" charset="-122"/>
                <a:cs typeface="WinSoft Pro Medium" pitchFamily="34" charset="-120"/>
              </a:rPr>
              <a:t>تقليل المساحات المهدرة.</a:t>
            </a:r>
            <a:endParaRPr lang="ar-SA" sz="2000" dirty="0">
              <a:solidFill>
                <a:schemeClr val="bg1"/>
              </a:solidFill>
            </a:endParaRPr>
          </a:p>
          <a:p>
            <a:pPr marL="355600" indent="-355600" algn="r" rtl="1">
              <a:lnSpc>
                <a:spcPct val="133000"/>
              </a:lnSpc>
              <a:buSzPct val="100000"/>
              <a:buChar char="•"/>
            </a:pPr>
            <a:r>
              <a:rPr lang="ar-SA" altLang="en-US" sz="2000" dirty="0">
                <a:solidFill>
                  <a:schemeClr val="bg1"/>
                </a:solidFill>
                <a:latin typeface="WinSoft Pro Medium" pitchFamily="34" charset="0"/>
                <a:ea typeface="WinSoft Pro Medium" pitchFamily="34" charset="-122"/>
                <a:cs typeface="WinSoft Pro Medium" pitchFamily="34" charset="-120"/>
              </a:rPr>
              <a:t>زيادة الاستفادة من المعدات.</a:t>
            </a:r>
            <a:endParaRPr lang="ar-SA" sz="2000" dirty="0">
              <a:solidFill>
                <a:schemeClr val="bg1"/>
              </a:solidFill>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59">
    <p:spTree>
      <p:nvGrpSpPr>
        <p:cNvPr id="1" name=""/>
        <p:cNvGrpSpPr/>
        <p:nvPr/>
      </p:nvGrpSpPr>
      <p:grpSpPr>
        <a:xfrm>
          <a:off x="0" y="0"/>
          <a:ext cx="0" cy="0"/>
          <a:chOff x="0" y="0"/>
          <a:chExt cx="0" cy="0"/>
        </a:xfrm>
      </p:grpSpPr>
      <p:sp>
        <p:nvSpPr>
          <p:cNvPr id="2" name="Text 0"/>
          <p:cNvSpPr/>
          <p:nvPr/>
        </p:nvSpPr>
        <p:spPr>
          <a:xfrm>
            <a:off x="631908" y="810022"/>
            <a:ext cx="10927878" cy="742355"/>
          </a:xfrm>
          <a:prstGeom prst="rect">
            <a:avLst/>
          </a:prstGeom>
          <a:noFill/>
          <a:ln/>
        </p:spPr>
        <p:txBody>
          <a:bodyPr wrap="none" lIns="0" tIns="0" rIns="0" bIns="0" rtlCol="0" anchor="t"/>
          <a:lstStyle/>
          <a:p>
            <a:pPr marL="0" indent="0" algn="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معايير تقييم الورش التدريبية</a:t>
            </a:r>
            <a:endParaRPr lang="ar-SA" sz="4650" dirty="0"/>
          </a:p>
        </p:txBody>
      </p:sp>
      <p:sp>
        <p:nvSpPr>
          <p:cNvPr id="3" name="Text 1"/>
          <p:cNvSpPr/>
          <p:nvPr/>
        </p:nvSpPr>
        <p:spPr>
          <a:xfrm>
            <a:off x="22324" y="2003723"/>
            <a:ext cx="11537463" cy="361156"/>
          </a:xfrm>
          <a:prstGeom prst="rect">
            <a:avLst/>
          </a:prstGeom>
          <a:noFill/>
          <a:ln/>
        </p:spPr>
        <p:txBody>
          <a:bodyPr wrap="none" lIns="0" tIns="0" rIns="0" bIns="0" rtlCol="0" anchor="t"/>
          <a:lstStyle/>
          <a:p>
            <a:pPr marL="0" indent="0" algn="r"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عند تقييم أي ورشة أو قاعة تدريبية يجب دراسة العناصر التالية:</a:t>
            </a:r>
            <a:endParaRPr lang="ar-SA" sz="1750" dirty="0"/>
          </a:p>
        </p:txBody>
      </p:sp>
      <p:sp>
        <p:nvSpPr>
          <p:cNvPr id="4" name="Shape 2"/>
          <p:cNvSpPr/>
          <p:nvPr/>
        </p:nvSpPr>
        <p:spPr>
          <a:xfrm>
            <a:off x="469392" y="2618780"/>
            <a:ext cx="5513646" cy="3429198"/>
          </a:xfrm>
          <a:prstGeom prst="roundRect">
            <a:avLst>
              <a:gd name="adj" fmla="val 15795"/>
            </a:avLst>
          </a:prstGeom>
          <a:solidFill>
            <a:srgbClr val="75BAE6"/>
          </a:solidFill>
          <a:ln/>
        </p:spPr>
      </p:sp>
      <p:sp>
        <p:nvSpPr>
          <p:cNvPr id="5" name="Text 3"/>
          <p:cNvSpPr/>
          <p:nvPr/>
        </p:nvSpPr>
        <p:spPr>
          <a:xfrm>
            <a:off x="695010" y="2844403"/>
            <a:ext cx="5062411" cy="823370"/>
          </a:xfrm>
          <a:prstGeom prst="rect">
            <a:avLst/>
          </a:prstGeom>
          <a:noFill/>
          <a:ln/>
        </p:spPr>
        <p:txBody>
          <a:bodyPr wrap="none" lIns="0" tIns="0" rIns="0" bIns="0" rtlCol="0" anchor="t"/>
          <a:lstStyle/>
          <a:p>
            <a:pPr marL="0" indent="0" algn="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أسئلة التقييم</a:t>
            </a:r>
            <a:endParaRPr lang="ar-SA" sz="2800" dirty="0">
              <a:solidFill>
                <a:schemeClr val="bg1"/>
              </a:solidFill>
            </a:endParaRPr>
          </a:p>
        </p:txBody>
      </p:sp>
      <p:pic>
        <p:nvPicPr>
          <p:cNvPr id="6"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193277" y="3469481"/>
            <a:ext cx="564144" cy="564158"/>
          </a:xfrm>
          <a:prstGeom prst="rect">
            <a:avLst/>
          </a:prstGeom>
        </p:spPr>
      </p:pic>
      <p:sp>
        <p:nvSpPr>
          <p:cNvPr id="7" name="Text 4"/>
          <p:cNvSpPr/>
          <p:nvPr/>
        </p:nvSpPr>
        <p:spPr>
          <a:xfrm>
            <a:off x="3304199" y="3469481"/>
            <a:ext cx="1543904" cy="1602284"/>
          </a:xfrm>
          <a:prstGeom prst="rect">
            <a:avLst/>
          </a:prstGeom>
          <a:noFill/>
          <a:ln/>
        </p:spPr>
        <p:txBody>
          <a:bodyPr wrap="square" lIns="0" tIns="0" rIns="0" bIns="0" rtlCol="0" anchor="t">
            <a:normAutofit lnSpcReduction="10000"/>
          </a:bodyPr>
          <a:lstStyle/>
          <a:p>
            <a:pPr marL="0" indent="0" algn="r" rtl="1">
              <a:lnSpc>
                <a:spcPct val="133000"/>
              </a:lnSpc>
              <a:buNone/>
            </a:pPr>
            <a:r>
              <a:rPr lang="ar-SA" altLang="en-US" sz="2800" dirty="0">
                <a:solidFill>
                  <a:schemeClr val="bg1"/>
                </a:solidFill>
                <a:latin typeface="WinSoft Pro Medium" pitchFamily="34" charset="0"/>
                <a:ea typeface="WinSoft Pro Medium" pitchFamily="34" charset="-122"/>
                <a:cs typeface="WinSoft Pro Medium" pitchFamily="34" charset="-120"/>
              </a:rPr>
              <a:t>هل توجد مناطق خطرة غير محمية؟</a:t>
            </a:r>
            <a:endParaRPr lang="ar-SA" sz="2800" dirty="0">
              <a:solidFill>
                <a:schemeClr val="bg1"/>
              </a:solidFill>
            </a:endParaRPr>
          </a:p>
        </p:txBody>
      </p:sp>
      <p:pic>
        <p:nvPicPr>
          <p:cNvPr id="8"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521085" y="3469481"/>
            <a:ext cx="564144" cy="564158"/>
          </a:xfrm>
          <a:prstGeom prst="rect">
            <a:avLst/>
          </a:prstGeom>
        </p:spPr>
      </p:pic>
      <p:sp>
        <p:nvSpPr>
          <p:cNvPr id="9" name="Text 5"/>
          <p:cNvSpPr/>
          <p:nvPr/>
        </p:nvSpPr>
        <p:spPr>
          <a:xfrm>
            <a:off x="631908" y="3469481"/>
            <a:ext cx="1544004" cy="1602284"/>
          </a:xfrm>
          <a:prstGeom prst="rect">
            <a:avLst/>
          </a:prstGeom>
          <a:noFill/>
          <a:ln/>
        </p:spPr>
        <p:txBody>
          <a:bodyPr wrap="square" lIns="0" tIns="0" rIns="0" bIns="0" rtlCol="0" anchor="t">
            <a:noAutofit/>
          </a:bodyPr>
          <a:lstStyle/>
          <a:p>
            <a:pPr marL="0" indent="0" algn="r" rtl="1">
              <a:lnSpc>
                <a:spcPct val="133000"/>
              </a:lnSpc>
              <a:buNone/>
            </a:pPr>
            <a:r>
              <a:rPr lang="ar-SA" altLang="en-US" sz="2800" dirty="0">
                <a:solidFill>
                  <a:schemeClr val="bg1"/>
                </a:solidFill>
                <a:latin typeface="WinSoft Pro Medium" pitchFamily="34" charset="0"/>
                <a:ea typeface="WinSoft Pro Medium" pitchFamily="34" charset="-122"/>
                <a:cs typeface="WinSoft Pro Medium" pitchFamily="34" charset="-120"/>
              </a:rPr>
              <a:t>هل يمكن إخلاء الورشة بسهولة؟</a:t>
            </a:r>
            <a:endParaRPr lang="ar-SA" sz="2800" dirty="0">
              <a:solidFill>
                <a:schemeClr val="bg1"/>
              </a:solidFill>
            </a:endParaRPr>
          </a:p>
        </p:txBody>
      </p:sp>
      <p:sp>
        <p:nvSpPr>
          <p:cNvPr id="10" name="Text 6"/>
          <p:cNvSpPr/>
          <p:nvPr/>
        </p:nvSpPr>
        <p:spPr>
          <a:xfrm>
            <a:off x="6377522" y="2844403"/>
            <a:ext cx="5188614"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2E3C4E"/>
                </a:solidFill>
                <a:latin typeface="GE SS Two Light" pitchFamily="34" charset="0"/>
                <a:ea typeface="GE SS Two Light" pitchFamily="34" charset="-122"/>
                <a:cs typeface="GE SS Two Light" pitchFamily="34" charset="-120"/>
              </a:rPr>
              <a:t>المعيار الأول: السلامة المهنية</a:t>
            </a:r>
            <a:endParaRPr lang="ar-SA" sz="2300" dirty="0"/>
          </a:p>
        </p:txBody>
      </p:sp>
      <p:sp>
        <p:nvSpPr>
          <p:cNvPr id="11" name="Text 7"/>
          <p:cNvSpPr/>
          <p:nvPr/>
        </p:nvSpPr>
        <p:spPr>
          <a:xfrm>
            <a:off x="5767938" y="3441204"/>
            <a:ext cx="5798199" cy="361156"/>
          </a:xfrm>
          <a:prstGeom prst="rect">
            <a:avLst/>
          </a:prstGeom>
          <a:noFill/>
          <a:ln/>
        </p:spPr>
        <p:txBody>
          <a:bodyPr wrap="none" lIns="0" tIns="0" rIns="0" bIns="0" rtlCol="0" anchor="t"/>
          <a:lstStyle/>
          <a:p>
            <a:pPr marL="0" indent="0" algn="r"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يشمل:</a:t>
            </a:r>
            <a:endParaRPr lang="ar-SA" sz="1750" dirty="0"/>
          </a:p>
        </p:txBody>
      </p:sp>
      <p:pic>
        <p:nvPicPr>
          <p:cNvPr id="12"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1001993" y="4056261"/>
            <a:ext cx="564144" cy="564158"/>
          </a:xfrm>
          <a:prstGeom prst="rect">
            <a:avLst/>
          </a:prstGeom>
        </p:spPr>
      </p:pic>
      <p:sp>
        <p:nvSpPr>
          <p:cNvPr id="13" name="Text 8"/>
          <p:cNvSpPr/>
          <p:nvPr/>
        </p:nvSpPr>
        <p:spPr>
          <a:xfrm>
            <a:off x="9112915" y="4056260"/>
            <a:ext cx="1607006" cy="976213"/>
          </a:xfrm>
          <a:prstGeom prst="rect">
            <a:avLst/>
          </a:prstGeom>
          <a:noFill/>
          <a:ln/>
        </p:spPr>
        <p:txBody>
          <a:bodyPr wrap="none" lIns="0" tIns="0" rIns="0" bIns="0" rtlCol="0" anchor="t"/>
          <a:lstStyle/>
          <a:p>
            <a:pPr marL="0" indent="0" algn="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وضوح مخارج الطوارئ.</a:t>
            </a:r>
            <a:endParaRPr lang="ar-SA" sz="2000" dirty="0"/>
          </a:p>
        </p:txBody>
      </p:sp>
      <p:pic>
        <p:nvPicPr>
          <p:cNvPr id="14"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266699" y="4056261"/>
            <a:ext cx="564144" cy="564158"/>
          </a:xfrm>
          <a:prstGeom prst="rect">
            <a:avLst/>
          </a:prstGeom>
        </p:spPr>
      </p:pic>
      <p:sp>
        <p:nvSpPr>
          <p:cNvPr id="15" name="Text 9"/>
          <p:cNvSpPr/>
          <p:nvPr/>
        </p:nvSpPr>
        <p:spPr>
          <a:xfrm>
            <a:off x="6377522" y="4056260"/>
            <a:ext cx="1607105" cy="976213"/>
          </a:xfrm>
          <a:prstGeom prst="rect">
            <a:avLst/>
          </a:prstGeom>
          <a:noFill/>
          <a:ln/>
        </p:spPr>
        <p:txBody>
          <a:bodyPr wrap="none" lIns="0" tIns="0" rIns="0" bIns="0" rtlCol="0" anchor="t"/>
          <a:lstStyle/>
          <a:p>
            <a:pPr marL="0" indent="0" algn="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توفر معدات الإطفاء.</a:t>
            </a:r>
            <a:endParaRPr lang="ar-SA" sz="2000" dirty="0"/>
          </a:p>
        </p:txBody>
      </p:sp>
      <p:pic>
        <p:nvPicPr>
          <p:cNvPr id="16"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1001993" y="5071765"/>
            <a:ext cx="564144" cy="564158"/>
          </a:xfrm>
          <a:prstGeom prst="rect">
            <a:avLst/>
          </a:prstGeom>
        </p:spPr>
      </p:pic>
      <p:sp>
        <p:nvSpPr>
          <p:cNvPr id="17" name="Text 10"/>
          <p:cNvSpPr/>
          <p:nvPr/>
        </p:nvSpPr>
        <p:spPr>
          <a:xfrm>
            <a:off x="9112915" y="5071764"/>
            <a:ext cx="1607006" cy="976213"/>
          </a:xfrm>
          <a:prstGeom prst="rect">
            <a:avLst/>
          </a:prstGeom>
          <a:noFill/>
          <a:ln/>
        </p:spPr>
        <p:txBody>
          <a:bodyPr wrap="none" lIns="0" tIns="0" rIns="0" bIns="0" rtlCol="0" anchor="t"/>
          <a:lstStyle/>
          <a:p>
            <a:pPr marL="0" indent="0" algn="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وجود مسافات أمان.</a:t>
            </a:r>
            <a:endParaRPr lang="ar-SA" sz="2000" dirty="0"/>
          </a:p>
        </p:txBody>
      </p:sp>
      <p:pic>
        <p:nvPicPr>
          <p:cNvPr id="18" name="Image 5"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266699" y="5071765"/>
            <a:ext cx="564144" cy="564158"/>
          </a:xfrm>
          <a:prstGeom prst="rect">
            <a:avLst/>
          </a:prstGeom>
        </p:spPr>
      </p:pic>
      <p:sp>
        <p:nvSpPr>
          <p:cNvPr id="19" name="Text 11"/>
          <p:cNvSpPr/>
          <p:nvPr/>
        </p:nvSpPr>
        <p:spPr>
          <a:xfrm>
            <a:off x="6377522" y="5071765"/>
            <a:ext cx="1607105" cy="1952429"/>
          </a:xfrm>
          <a:prstGeom prst="rect">
            <a:avLst/>
          </a:prstGeom>
          <a:noFill/>
          <a:ln/>
        </p:spPr>
        <p:txBody>
          <a:bodyPr wrap="square" lIns="0" tIns="0" rIns="0" bIns="0" rtlCol="0" anchor="t">
            <a:noAutofit/>
          </a:bodyPr>
          <a:lstStyle/>
          <a:p>
            <a:pPr marL="0" indent="0" algn="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عدم وجود عوائق بالممرات.</a:t>
            </a:r>
            <a:endParaRPr lang="ar-SA" sz="2000"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 60">
    <p:spTree>
      <p:nvGrpSpPr>
        <p:cNvPr id="1" name=""/>
        <p:cNvGrpSpPr/>
        <p:nvPr/>
      </p:nvGrpSpPr>
      <p:grpSpPr>
        <a:xfrm>
          <a:off x="0" y="0"/>
          <a:ext cx="0" cy="0"/>
          <a:chOff x="0" y="0"/>
          <a:chExt cx="0" cy="0"/>
        </a:xfrm>
      </p:grpSpPr>
      <p:sp>
        <p:nvSpPr>
          <p:cNvPr id="2" name="Text 0"/>
          <p:cNvSpPr/>
          <p:nvPr/>
        </p:nvSpPr>
        <p:spPr>
          <a:xfrm>
            <a:off x="631908" y="745232"/>
            <a:ext cx="10927878" cy="742355"/>
          </a:xfrm>
          <a:prstGeom prst="rect">
            <a:avLst/>
          </a:prstGeom>
          <a:noFill/>
          <a:ln/>
        </p:spPr>
        <p:txBody>
          <a:bodyPr wrap="none" lIns="0" tIns="0" rIns="0" bIns="0" rtlCol="0" anchor="t"/>
          <a:lstStyle/>
          <a:p>
            <a:pPr marL="0" indent="0" algn="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المعيار الثاني: سهولة الحركة</a:t>
            </a:r>
            <a:endParaRPr lang="ar-SA" sz="4650" dirty="0"/>
          </a:p>
        </p:txBody>
      </p:sp>
      <p:sp>
        <p:nvSpPr>
          <p:cNvPr id="3" name="Shape 1"/>
          <p:cNvSpPr/>
          <p:nvPr/>
        </p:nvSpPr>
        <p:spPr>
          <a:xfrm>
            <a:off x="469392" y="1826121"/>
            <a:ext cx="5513646" cy="4286548"/>
          </a:xfrm>
          <a:prstGeom prst="roundRect">
            <a:avLst>
              <a:gd name="adj" fmla="val 12636"/>
            </a:avLst>
          </a:prstGeom>
          <a:solidFill>
            <a:srgbClr val="75BAE6"/>
          </a:solidFill>
          <a:ln/>
        </p:spPr>
      </p:sp>
      <p:sp>
        <p:nvSpPr>
          <p:cNvPr id="4" name="Text 2"/>
          <p:cNvSpPr/>
          <p:nvPr/>
        </p:nvSpPr>
        <p:spPr>
          <a:xfrm>
            <a:off x="695010" y="2051745"/>
            <a:ext cx="5062411" cy="1182872"/>
          </a:xfrm>
          <a:prstGeom prst="rect">
            <a:avLst/>
          </a:prstGeom>
          <a:noFill/>
          <a:ln/>
        </p:spPr>
        <p:txBody>
          <a:bodyPr wrap="none" lIns="0" tIns="0" rIns="0" bIns="0" rtlCol="0" anchor="t"/>
          <a:lstStyle/>
          <a:p>
            <a:pPr marL="0" indent="0" algn="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مؤشرات التقييم</a:t>
            </a:r>
            <a:endParaRPr lang="ar-SA" sz="2800" dirty="0">
              <a:solidFill>
                <a:schemeClr val="bg1"/>
              </a:solidFill>
            </a:endParaRPr>
          </a:p>
        </p:txBody>
      </p:sp>
      <p:pic>
        <p:nvPicPr>
          <p:cNvPr id="5"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193277" y="2676823"/>
            <a:ext cx="564144" cy="564158"/>
          </a:xfrm>
          <a:prstGeom prst="rect">
            <a:avLst/>
          </a:prstGeom>
        </p:spPr>
      </p:pic>
      <p:sp>
        <p:nvSpPr>
          <p:cNvPr id="6" name="Text 3"/>
          <p:cNvSpPr/>
          <p:nvPr/>
        </p:nvSpPr>
        <p:spPr>
          <a:xfrm>
            <a:off x="3367301" y="2676822"/>
            <a:ext cx="1543904" cy="1150937"/>
          </a:xfrm>
          <a:prstGeom prst="rect">
            <a:avLst/>
          </a:prstGeom>
          <a:noFill/>
          <a:ln/>
        </p:spPr>
        <p:txBody>
          <a:bodyPr wrap="none" lIns="0" tIns="0" rIns="0" bIns="0" rtlCol="0" anchor="t"/>
          <a:lstStyle/>
          <a:p>
            <a:pPr marL="0" indent="0" algn="r" rtl="1">
              <a:lnSpc>
                <a:spcPct val="133000"/>
              </a:lnSpc>
              <a:buNone/>
            </a:pPr>
            <a:r>
              <a:rPr lang="ar-SA" altLang="en-US" sz="3200" dirty="0">
                <a:solidFill>
                  <a:schemeClr val="bg1"/>
                </a:solidFill>
                <a:latin typeface="WinSoft Pro Medium" pitchFamily="34" charset="0"/>
                <a:ea typeface="WinSoft Pro Medium" pitchFamily="34" charset="-122"/>
                <a:cs typeface="WinSoft Pro Medium" pitchFamily="34" charset="-120"/>
              </a:rPr>
              <a:t>ممرات واضحة.</a:t>
            </a:r>
            <a:endParaRPr lang="ar-SA" sz="3200" dirty="0">
              <a:solidFill>
                <a:schemeClr val="bg1"/>
              </a:solidFill>
            </a:endParaRPr>
          </a:p>
        </p:txBody>
      </p:sp>
      <p:pic>
        <p:nvPicPr>
          <p:cNvPr id="7"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203794" y="3967693"/>
            <a:ext cx="564144" cy="564158"/>
          </a:xfrm>
          <a:prstGeom prst="rect">
            <a:avLst/>
          </a:prstGeom>
        </p:spPr>
      </p:pic>
      <p:sp>
        <p:nvSpPr>
          <p:cNvPr id="8" name="Text 4"/>
          <p:cNvSpPr/>
          <p:nvPr/>
        </p:nvSpPr>
        <p:spPr>
          <a:xfrm>
            <a:off x="695009" y="3795828"/>
            <a:ext cx="4226711" cy="1182872"/>
          </a:xfrm>
          <a:prstGeom prst="rect">
            <a:avLst/>
          </a:prstGeom>
          <a:noFill/>
          <a:ln/>
        </p:spPr>
        <p:txBody>
          <a:bodyPr wrap="square" lIns="0" tIns="0" rIns="0" bIns="0" rtlCol="0" anchor="t">
            <a:noAutofit/>
          </a:bodyPr>
          <a:lstStyle/>
          <a:p>
            <a:pPr marL="0" indent="0" algn="r" rtl="1">
              <a:lnSpc>
                <a:spcPct val="133000"/>
              </a:lnSpc>
              <a:buNone/>
            </a:pPr>
            <a:r>
              <a:rPr lang="ar-SA" altLang="en-US" sz="3200" dirty="0">
                <a:solidFill>
                  <a:schemeClr val="bg1"/>
                </a:solidFill>
                <a:latin typeface="WinSoft Pro Medium" pitchFamily="34" charset="0"/>
                <a:ea typeface="WinSoft Pro Medium" pitchFamily="34" charset="-122"/>
                <a:cs typeface="WinSoft Pro Medium" pitchFamily="34" charset="-120"/>
              </a:rPr>
              <a:t>عدم تقاطع الحركة مع مناطق الخطر.</a:t>
            </a:r>
            <a:endParaRPr lang="ar-SA" sz="3200" dirty="0">
              <a:solidFill>
                <a:schemeClr val="bg1"/>
              </a:solidFill>
            </a:endParaRPr>
          </a:p>
        </p:txBody>
      </p:sp>
      <p:sp>
        <p:nvSpPr>
          <p:cNvPr id="9" name="Text 5"/>
          <p:cNvSpPr/>
          <p:nvPr/>
        </p:nvSpPr>
        <p:spPr>
          <a:xfrm>
            <a:off x="6377522" y="2051745"/>
            <a:ext cx="5188614" cy="371177"/>
          </a:xfrm>
          <a:prstGeom prst="rect">
            <a:avLst/>
          </a:prstGeom>
          <a:noFill/>
          <a:ln/>
        </p:spPr>
        <p:txBody>
          <a:bodyPr wrap="none" lIns="0" tIns="0" rIns="0" bIns="0" rtlCol="0" anchor="t"/>
          <a:lstStyle/>
          <a:p>
            <a:pPr marL="0" indent="0" algn="r" rtl="1">
              <a:lnSpc>
                <a:spcPct val="104000"/>
              </a:lnSpc>
              <a:buNone/>
            </a:pPr>
            <a:r>
              <a:rPr lang="ar-SA" altLang="en-US" sz="3200" dirty="0">
                <a:solidFill>
                  <a:srgbClr val="2E3C4E"/>
                </a:solidFill>
                <a:latin typeface="GE SS Two Light" pitchFamily="34" charset="0"/>
                <a:ea typeface="GE SS Two Light" pitchFamily="34" charset="-122"/>
                <a:cs typeface="GE SS Two Light" pitchFamily="34" charset="-120"/>
              </a:rPr>
              <a:t>المعيار الثاني: سهولة الحركة</a:t>
            </a:r>
            <a:endParaRPr lang="ar-SA" sz="3200" dirty="0"/>
          </a:p>
        </p:txBody>
      </p:sp>
      <p:sp>
        <p:nvSpPr>
          <p:cNvPr id="10" name="Text 6"/>
          <p:cNvSpPr/>
          <p:nvPr/>
        </p:nvSpPr>
        <p:spPr>
          <a:xfrm>
            <a:off x="5767938" y="2648545"/>
            <a:ext cx="5798199" cy="361156"/>
          </a:xfrm>
          <a:prstGeom prst="rect">
            <a:avLst/>
          </a:prstGeom>
          <a:noFill/>
          <a:ln/>
        </p:spPr>
        <p:txBody>
          <a:bodyPr wrap="none" lIns="0" tIns="0" rIns="0" bIns="0" rtlCol="0" anchor="t"/>
          <a:lstStyle/>
          <a:p>
            <a:pPr marL="0" indent="0" algn="r" rtl="1">
              <a:lnSpc>
                <a:spcPct val="133000"/>
              </a:lnSpc>
              <a:buNone/>
            </a:pPr>
            <a:r>
              <a:rPr lang="ar-SA" altLang="en-US" sz="2400" dirty="0">
                <a:solidFill>
                  <a:srgbClr val="384653"/>
                </a:solidFill>
                <a:latin typeface="WinSoft Pro Medium" pitchFamily="34" charset="0"/>
                <a:ea typeface="WinSoft Pro Medium" pitchFamily="34" charset="-122"/>
                <a:cs typeface="WinSoft Pro Medium" pitchFamily="34" charset="-120"/>
              </a:rPr>
              <a:t>يشمل:</a:t>
            </a:r>
            <a:endParaRPr lang="ar-SA" sz="2400" dirty="0"/>
          </a:p>
        </p:txBody>
      </p:sp>
      <p:pic>
        <p:nvPicPr>
          <p:cNvPr id="11"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1001993" y="3263602"/>
            <a:ext cx="564144" cy="564158"/>
          </a:xfrm>
          <a:prstGeom prst="rect">
            <a:avLst/>
          </a:prstGeom>
        </p:spPr>
      </p:pic>
      <p:sp>
        <p:nvSpPr>
          <p:cNvPr id="12" name="Text 7"/>
          <p:cNvSpPr/>
          <p:nvPr/>
        </p:nvSpPr>
        <p:spPr>
          <a:xfrm>
            <a:off x="6377522" y="3263602"/>
            <a:ext cx="4342398" cy="361156"/>
          </a:xfrm>
          <a:prstGeom prst="rect">
            <a:avLst/>
          </a:prstGeom>
          <a:noFill/>
          <a:ln/>
        </p:spPr>
        <p:txBody>
          <a:bodyPr wrap="none" lIns="0" tIns="0" rIns="0" bIns="0" rtlCol="0" anchor="t"/>
          <a:lstStyle/>
          <a:p>
            <a:pPr marL="0" indent="0" algn="r" rtl="1">
              <a:lnSpc>
                <a:spcPct val="133000"/>
              </a:lnSpc>
              <a:buNone/>
            </a:pPr>
            <a:r>
              <a:rPr lang="ar-SA" altLang="en-US" sz="2400" dirty="0">
                <a:solidFill>
                  <a:srgbClr val="384653"/>
                </a:solidFill>
                <a:latin typeface="WinSoft Pro Medium" pitchFamily="34" charset="0"/>
                <a:ea typeface="WinSoft Pro Medium" pitchFamily="34" charset="-122"/>
                <a:cs typeface="WinSoft Pro Medium" pitchFamily="34" charset="-120"/>
              </a:rPr>
              <a:t>عرض الممرات.</a:t>
            </a:r>
            <a:endParaRPr lang="ar-SA" sz="2400" dirty="0"/>
          </a:p>
        </p:txBody>
      </p:sp>
      <p:pic>
        <p:nvPicPr>
          <p:cNvPr id="13"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1001993" y="4279106"/>
            <a:ext cx="564144" cy="564158"/>
          </a:xfrm>
          <a:prstGeom prst="rect">
            <a:avLst/>
          </a:prstGeom>
        </p:spPr>
      </p:pic>
      <p:sp>
        <p:nvSpPr>
          <p:cNvPr id="14" name="Text 8"/>
          <p:cNvSpPr/>
          <p:nvPr/>
        </p:nvSpPr>
        <p:spPr>
          <a:xfrm>
            <a:off x="6377522" y="4279106"/>
            <a:ext cx="4342398" cy="361156"/>
          </a:xfrm>
          <a:prstGeom prst="rect">
            <a:avLst/>
          </a:prstGeom>
          <a:noFill/>
          <a:ln/>
        </p:spPr>
        <p:txBody>
          <a:bodyPr wrap="none" lIns="0" tIns="0" rIns="0" bIns="0" rtlCol="0" anchor="t"/>
          <a:lstStyle/>
          <a:p>
            <a:pPr marL="0" indent="0" algn="r" rtl="1">
              <a:lnSpc>
                <a:spcPct val="133000"/>
              </a:lnSpc>
              <a:buNone/>
            </a:pPr>
            <a:r>
              <a:rPr lang="ar-SA" altLang="en-US" sz="2400" dirty="0">
                <a:solidFill>
                  <a:srgbClr val="384653"/>
                </a:solidFill>
                <a:latin typeface="WinSoft Pro Medium" pitchFamily="34" charset="0"/>
                <a:ea typeface="WinSoft Pro Medium" pitchFamily="34" charset="-122"/>
                <a:cs typeface="WinSoft Pro Medium" pitchFamily="34" charset="-120"/>
              </a:rPr>
              <a:t>سهولة التنقل بين المحطات.</a:t>
            </a:r>
            <a:endParaRPr lang="ar-SA" sz="2400" dirty="0"/>
          </a:p>
        </p:txBody>
      </p:sp>
      <p:pic>
        <p:nvPicPr>
          <p:cNvPr id="15"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1001993" y="5294610"/>
            <a:ext cx="564144" cy="564158"/>
          </a:xfrm>
          <a:prstGeom prst="rect">
            <a:avLst/>
          </a:prstGeom>
        </p:spPr>
      </p:pic>
      <p:sp>
        <p:nvSpPr>
          <p:cNvPr id="16" name="Text 9"/>
          <p:cNvSpPr/>
          <p:nvPr/>
        </p:nvSpPr>
        <p:spPr>
          <a:xfrm>
            <a:off x="6377522" y="5294610"/>
            <a:ext cx="4342398" cy="361156"/>
          </a:xfrm>
          <a:prstGeom prst="rect">
            <a:avLst/>
          </a:prstGeom>
          <a:noFill/>
          <a:ln/>
        </p:spPr>
        <p:txBody>
          <a:bodyPr wrap="none" lIns="0" tIns="0" rIns="0" bIns="0" rtlCol="0" anchor="t"/>
          <a:lstStyle/>
          <a:p>
            <a:pPr marL="0" indent="0" algn="r" rtl="1">
              <a:lnSpc>
                <a:spcPct val="133000"/>
              </a:lnSpc>
              <a:buNone/>
            </a:pPr>
            <a:r>
              <a:rPr lang="ar-SA" altLang="en-US" sz="2400" dirty="0">
                <a:solidFill>
                  <a:srgbClr val="384653"/>
                </a:solidFill>
                <a:latin typeface="WinSoft Pro Medium" pitchFamily="34" charset="0"/>
                <a:ea typeface="WinSoft Pro Medium" pitchFamily="34" charset="-122"/>
                <a:cs typeface="WinSoft Pro Medium" pitchFamily="34" charset="-120"/>
              </a:rPr>
              <a:t>عدم وجود ازدحام.</a:t>
            </a:r>
            <a:endParaRPr lang="ar-SA" sz="2400"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name="Slide 61">
    <p:spTree>
      <p:nvGrpSpPr>
        <p:cNvPr id="1" name=""/>
        <p:cNvGrpSpPr/>
        <p:nvPr/>
      </p:nvGrpSpPr>
      <p:grpSpPr>
        <a:xfrm>
          <a:off x="0" y="0"/>
          <a:ext cx="0" cy="0"/>
          <a:chOff x="0" y="0"/>
          <a:chExt cx="0" cy="0"/>
        </a:xfrm>
      </p:grpSpPr>
      <p:sp>
        <p:nvSpPr>
          <p:cNvPr id="2" name="Text 0"/>
          <p:cNvSpPr/>
          <p:nvPr/>
        </p:nvSpPr>
        <p:spPr>
          <a:xfrm>
            <a:off x="631908" y="870446"/>
            <a:ext cx="10927878" cy="1484709"/>
          </a:xfrm>
          <a:prstGeom prst="rect">
            <a:avLst/>
          </a:prstGeom>
          <a:noFill/>
          <a:ln/>
        </p:spPr>
        <p:txBody>
          <a:bodyPr wrap="square" lIns="0" tIns="0" rIns="0" bIns="0" rtlCol="0" anchor="t">
            <a:normAutofit/>
          </a:bodyPr>
          <a:lstStyle/>
          <a:p>
            <a:pPr marL="0" indent="0" algn="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المعيار الثالث: إمكانية الوصول </a:t>
            </a:r>
            <a:r>
              <a:rPr lang="ar-SA" altLang="en-US" sz="4650" dirty="0">
                <a:solidFill>
                  <a:srgbClr val="2E3C4E"/>
                </a:solidFill>
                <a:latin typeface="Myriad Headline" panose="020B0500000000000000" pitchFamily="34" charset="0"/>
                <a:ea typeface="GE SS Two Light" pitchFamily="34" charset="-122"/>
                <a:cs typeface="GE SS Two Light" pitchFamily="34" charset="-120"/>
              </a:rPr>
              <a:t>Accessibility</a:t>
            </a:r>
            <a:endParaRPr lang="ar-SA" sz="4650" dirty="0">
              <a:latin typeface="Myriad Headline" panose="020B0500000000000000" pitchFamily="34" charset="0"/>
            </a:endParaRPr>
          </a:p>
        </p:txBody>
      </p:sp>
      <p:sp>
        <p:nvSpPr>
          <p:cNvPr id="3" name="Shape 1"/>
          <p:cNvSpPr/>
          <p:nvPr/>
        </p:nvSpPr>
        <p:spPr>
          <a:xfrm>
            <a:off x="469392" y="2693690"/>
            <a:ext cx="5513646" cy="3293765"/>
          </a:xfrm>
          <a:prstGeom prst="roundRect">
            <a:avLst>
              <a:gd name="adj" fmla="val 16444"/>
            </a:avLst>
          </a:prstGeom>
          <a:solidFill>
            <a:srgbClr val="75BAE6"/>
          </a:solidFill>
          <a:ln/>
        </p:spPr>
      </p:sp>
      <p:sp>
        <p:nvSpPr>
          <p:cNvPr id="4" name="Text 2"/>
          <p:cNvSpPr/>
          <p:nvPr/>
        </p:nvSpPr>
        <p:spPr>
          <a:xfrm>
            <a:off x="695010" y="2919313"/>
            <a:ext cx="5062411" cy="371177"/>
          </a:xfrm>
          <a:prstGeom prst="rect">
            <a:avLst/>
          </a:prstGeom>
          <a:noFill/>
          <a:ln/>
        </p:spPr>
        <p:txBody>
          <a:bodyPr wrap="none" lIns="0" tIns="0" rIns="0" bIns="0" rtlCol="0" anchor="t"/>
          <a:lstStyle/>
          <a:p>
            <a:pPr marL="0" indent="0" algn="r" rtl="1">
              <a:lnSpc>
                <a:spcPct val="104000"/>
              </a:lnSpc>
              <a:buNone/>
            </a:pPr>
            <a:r>
              <a:rPr lang="ar-SA" altLang="en-US" sz="3600" dirty="0">
                <a:solidFill>
                  <a:schemeClr val="bg1"/>
                </a:solidFill>
                <a:latin typeface="GE SS Two Light" pitchFamily="34" charset="0"/>
                <a:ea typeface="GE SS Two Light" pitchFamily="34" charset="-122"/>
                <a:cs typeface="GE SS Two Light" pitchFamily="34" charset="-120"/>
              </a:rPr>
              <a:t>ما يشمله الوصول</a:t>
            </a:r>
            <a:endParaRPr lang="ar-SA" sz="3600" dirty="0">
              <a:solidFill>
                <a:schemeClr val="bg1"/>
              </a:solidFill>
            </a:endParaRPr>
          </a:p>
        </p:txBody>
      </p:sp>
      <p:pic>
        <p:nvPicPr>
          <p:cNvPr id="5"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193277" y="3544391"/>
            <a:ext cx="564144" cy="564158"/>
          </a:xfrm>
          <a:prstGeom prst="rect">
            <a:avLst/>
          </a:prstGeom>
        </p:spPr>
      </p:pic>
      <p:sp>
        <p:nvSpPr>
          <p:cNvPr id="6" name="Text 3"/>
          <p:cNvSpPr/>
          <p:nvPr/>
        </p:nvSpPr>
        <p:spPr>
          <a:xfrm>
            <a:off x="3367301" y="3544391"/>
            <a:ext cx="1543904" cy="361156"/>
          </a:xfrm>
          <a:prstGeom prst="rect">
            <a:avLst/>
          </a:prstGeom>
          <a:noFill/>
          <a:ln/>
        </p:spPr>
        <p:txBody>
          <a:bodyPr wrap="none" lIns="0" tIns="0" rIns="0" bIns="0" rtlCol="0" anchor="t"/>
          <a:lstStyle/>
          <a:p>
            <a:pPr marL="0" indent="0" algn="r" rtl="1">
              <a:lnSpc>
                <a:spcPct val="133000"/>
              </a:lnSpc>
              <a:buNone/>
            </a:pPr>
            <a:r>
              <a:rPr lang="ar-SA" altLang="en-US" sz="2800" dirty="0">
                <a:solidFill>
                  <a:schemeClr val="bg1"/>
                </a:solidFill>
                <a:latin typeface="WinSoft Pro Medium" pitchFamily="34" charset="0"/>
                <a:ea typeface="WinSoft Pro Medium" pitchFamily="34" charset="-122"/>
                <a:cs typeface="WinSoft Pro Medium" pitchFamily="34" charset="-120"/>
              </a:rPr>
              <a:t>المعدات.</a:t>
            </a:r>
            <a:endParaRPr lang="ar-SA" sz="2800" dirty="0">
              <a:solidFill>
                <a:schemeClr val="bg1"/>
              </a:solidFill>
            </a:endParaRPr>
          </a:p>
        </p:txBody>
      </p:sp>
      <p:pic>
        <p:nvPicPr>
          <p:cNvPr id="7"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521085" y="3544391"/>
            <a:ext cx="564144" cy="564158"/>
          </a:xfrm>
          <a:prstGeom prst="rect">
            <a:avLst/>
          </a:prstGeom>
        </p:spPr>
      </p:pic>
      <p:sp>
        <p:nvSpPr>
          <p:cNvPr id="8" name="Text 4"/>
          <p:cNvSpPr/>
          <p:nvPr/>
        </p:nvSpPr>
        <p:spPr>
          <a:xfrm>
            <a:off x="832170" y="3521531"/>
            <a:ext cx="1544004" cy="361156"/>
          </a:xfrm>
          <a:prstGeom prst="rect">
            <a:avLst/>
          </a:prstGeom>
          <a:noFill/>
          <a:ln/>
        </p:spPr>
        <p:txBody>
          <a:bodyPr wrap="none" lIns="0" tIns="0" rIns="0" bIns="0" rtlCol="0" anchor="t"/>
          <a:lstStyle/>
          <a:p>
            <a:pPr marL="0" indent="0" algn="r" rtl="1">
              <a:lnSpc>
                <a:spcPct val="133000"/>
              </a:lnSpc>
              <a:buNone/>
            </a:pPr>
            <a:r>
              <a:rPr lang="ar-SA" altLang="en-US" sz="2800" dirty="0">
                <a:solidFill>
                  <a:schemeClr val="bg1"/>
                </a:solidFill>
                <a:latin typeface="WinSoft Pro Medium" pitchFamily="34" charset="0"/>
                <a:ea typeface="WinSoft Pro Medium" pitchFamily="34" charset="-122"/>
                <a:cs typeface="WinSoft Pro Medium" pitchFamily="34" charset="-120"/>
              </a:rPr>
              <a:t>محطات التدريب.</a:t>
            </a:r>
            <a:endParaRPr lang="ar-SA" sz="2800" dirty="0">
              <a:solidFill>
                <a:schemeClr val="bg1"/>
              </a:solidFill>
            </a:endParaRPr>
          </a:p>
        </p:txBody>
      </p:sp>
      <p:pic>
        <p:nvPicPr>
          <p:cNvPr id="9"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193277" y="4559895"/>
            <a:ext cx="564144" cy="564158"/>
          </a:xfrm>
          <a:prstGeom prst="rect">
            <a:avLst/>
          </a:prstGeom>
        </p:spPr>
      </p:pic>
      <p:sp>
        <p:nvSpPr>
          <p:cNvPr id="10" name="Text 5"/>
          <p:cNvSpPr/>
          <p:nvPr/>
        </p:nvSpPr>
        <p:spPr>
          <a:xfrm>
            <a:off x="3367301" y="4559895"/>
            <a:ext cx="1543904" cy="361156"/>
          </a:xfrm>
          <a:prstGeom prst="rect">
            <a:avLst/>
          </a:prstGeom>
          <a:noFill/>
          <a:ln/>
        </p:spPr>
        <p:txBody>
          <a:bodyPr wrap="none" lIns="0" tIns="0" rIns="0" bIns="0" rtlCol="0" anchor="t"/>
          <a:lstStyle/>
          <a:p>
            <a:pPr marL="0" indent="0" algn="r" rtl="1">
              <a:lnSpc>
                <a:spcPct val="133000"/>
              </a:lnSpc>
              <a:buNone/>
            </a:pPr>
            <a:r>
              <a:rPr lang="ar-SA" altLang="en-US" sz="2800" dirty="0">
                <a:solidFill>
                  <a:schemeClr val="bg1"/>
                </a:solidFill>
                <a:latin typeface="WinSoft Pro Medium" pitchFamily="34" charset="0"/>
                <a:ea typeface="WinSoft Pro Medium" pitchFamily="34" charset="-122"/>
                <a:cs typeface="WinSoft Pro Medium" pitchFamily="34" charset="-120"/>
              </a:rPr>
              <a:t>المخارج.</a:t>
            </a:r>
            <a:endParaRPr lang="ar-SA" sz="2800" dirty="0">
              <a:solidFill>
                <a:schemeClr val="bg1"/>
              </a:solidFill>
            </a:endParaRPr>
          </a:p>
        </p:txBody>
      </p:sp>
      <p:pic>
        <p:nvPicPr>
          <p:cNvPr id="11"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2521085" y="4559895"/>
            <a:ext cx="564144" cy="564158"/>
          </a:xfrm>
          <a:prstGeom prst="rect">
            <a:avLst/>
          </a:prstGeom>
        </p:spPr>
      </p:pic>
      <p:sp>
        <p:nvSpPr>
          <p:cNvPr id="12" name="Text 6"/>
          <p:cNvSpPr/>
          <p:nvPr/>
        </p:nvSpPr>
        <p:spPr>
          <a:xfrm>
            <a:off x="832170" y="4537035"/>
            <a:ext cx="1544004" cy="361156"/>
          </a:xfrm>
          <a:prstGeom prst="rect">
            <a:avLst/>
          </a:prstGeom>
          <a:noFill/>
          <a:ln/>
        </p:spPr>
        <p:txBody>
          <a:bodyPr wrap="none" lIns="0" tIns="0" rIns="0" bIns="0" rtlCol="0" anchor="t"/>
          <a:lstStyle/>
          <a:p>
            <a:pPr marL="0" indent="0" algn="r" rtl="1">
              <a:lnSpc>
                <a:spcPct val="133000"/>
              </a:lnSpc>
              <a:buNone/>
            </a:pPr>
            <a:r>
              <a:rPr lang="ar-SA" altLang="en-US" sz="2800" dirty="0">
                <a:solidFill>
                  <a:schemeClr val="bg1"/>
                </a:solidFill>
                <a:latin typeface="WinSoft Pro Medium" pitchFamily="34" charset="0"/>
                <a:ea typeface="WinSoft Pro Medium" pitchFamily="34" charset="-122"/>
                <a:cs typeface="WinSoft Pro Medium" pitchFamily="34" charset="-120"/>
              </a:rPr>
              <a:t>المرافق الصحية.</a:t>
            </a:r>
            <a:endParaRPr lang="ar-SA" sz="2800" dirty="0">
              <a:solidFill>
                <a:schemeClr val="bg1"/>
              </a:solidFill>
            </a:endParaRPr>
          </a:p>
        </p:txBody>
      </p:sp>
      <p:sp>
        <p:nvSpPr>
          <p:cNvPr id="13" name="Text 7"/>
          <p:cNvSpPr/>
          <p:nvPr/>
        </p:nvSpPr>
        <p:spPr>
          <a:xfrm>
            <a:off x="6377522" y="2919313"/>
            <a:ext cx="5188614"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2E3C4E"/>
                </a:solidFill>
                <a:latin typeface="GE SS Two Light" pitchFamily="34" charset="0"/>
                <a:ea typeface="GE SS Two Light" pitchFamily="34" charset="-122"/>
                <a:cs typeface="GE SS Two Light" pitchFamily="34" charset="-120"/>
              </a:rPr>
              <a:t>المعيار الثالث: إمكانية الوصول</a:t>
            </a:r>
            <a:endParaRPr lang="ar-SA" sz="2300" dirty="0"/>
          </a:p>
        </p:txBody>
      </p:sp>
      <p:sp>
        <p:nvSpPr>
          <p:cNvPr id="14" name="Text 8"/>
          <p:cNvSpPr/>
          <p:nvPr/>
        </p:nvSpPr>
        <p:spPr>
          <a:xfrm>
            <a:off x="6377522" y="3406140"/>
            <a:ext cx="5188614" cy="786567"/>
          </a:xfrm>
          <a:prstGeom prst="rect">
            <a:avLst/>
          </a:prstGeom>
          <a:noFill/>
          <a:ln/>
        </p:spPr>
        <p:txBody>
          <a:bodyPr wrap="square" lIns="0" tIns="0" rIns="0" bIns="0" rtlCol="0" anchor="t">
            <a:noAutofit/>
          </a:bodyPr>
          <a:lstStyle/>
          <a:p>
            <a:pPr marL="0" indent="0" algn="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ويقصد بها إمكانية وصول جميع المستخدمين إلى المعدات ومحطات التدريب والمخارج والمرافق الصحية، بما في ذلك الأشخاص ذوو الإعاقة.</a:t>
            </a:r>
            <a:endParaRPr lang="ar-SA" sz="2000" dirty="0"/>
          </a:p>
        </p:txBody>
      </p:sp>
      <p:sp>
        <p:nvSpPr>
          <p:cNvPr id="15" name="Shape 9"/>
          <p:cNvSpPr/>
          <p:nvPr/>
        </p:nvSpPr>
        <p:spPr>
          <a:xfrm>
            <a:off x="6377522" y="4629487"/>
            <a:ext cx="5188614" cy="1241227"/>
          </a:xfrm>
          <a:prstGeom prst="roundRect">
            <a:avLst>
              <a:gd name="adj" fmla="val 27273"/>
            </a:avLst>
          </a:prstGeom>
          <a:solidFill>
            <a:srgbClr val="D4E9F7"/>
          </a:solidFill>
          <a:ln/>
        </p:spPr>
      </p:sp>
      <p:pic>
        <p:nvPicPr>
          <p:cNvPr id="16" name="Image 4" descr="preencoded.png"/>
          <p:cNvPicPr>
            <a:picLocks noChangeAspect="1"/>
          </p:cNvPicPr>
          <p:nvPr/>
        </p:nvPicPr>
        <p:blipFill>
          <a:blip r:embed="rId7"/>
          <a:stretch>
            <a:fillRect/>
          </a:stretch>
        </p:blipFill>
        <p:spPr>
          <a:xfrm>
            <a:off x="6603140" y="4929922"/>
            <a:ext cx="282072" cy="225623"/>
          </a:xfrm>
          <a:prstGeom prst="rect">
            <a:avLst/>
          </a:prstGeom>
        </p:spPr>
      </p:pic>
      <p:sp>
        <p:nvSpPr>
          <p:cNvPr id="17" name="Text 10"/>
          <p:cNvSpPr/>
          <p:nvPr/>
        </p:nvSpPr>
        <p:spPr>
          <a:xfrm>
            <a:off x="7110830" y="4888944"/>
            <a:ext cx="4229689" cy="722313"/>
          </a:xfrm>
          <a:prstGeom prst="rect">
            <a:avLst/>
          </a:prstGeom>
          <a:noFill/>
          <a:ln/>
        </p:spPr>
        <p:txBody>
          <a:bodyPr wrap="square" lIns="0" tIns="0" rIns="0" bIns="0" rtlCol="0" anchor="t">
            <a:noAutofit/>
          </a:bodyPr>
          <a:lstStyle/>
          <a:p>
            <a:pPr marL="0" indent="0" algn="r" rtl="1">
              <a:lnSpc>
                <a:spcPct val="133000"/>
              </a:lnSpc>
              <a:buNone/>
            </a:pPr>
            <a:r>
              <a:rPr lang="ar-SA" altLang="en-US" sz="2400" dirty="0">
                <a:solidFill>
                  <a:srgbClr val="000000"/>
                </a:solidFill>
                <a:latin typeface="WinSoft Pro Medium" pitchFamily="34" charset="0"/>
                <a:ea typeface="WinSoft Pro Medium" pitchFamily="34" charset="-122"/>
                <a:cs typeface="WinSoft Pro Medium" pitchFamily="34" charset="-120"/>
              </a:rPr>
              <a:t>يجب مراعاة احتياجات الأشخاص ذوي الإعاقة عند تصميم الورشة.</a:t>
            </a:r>
            <a:endParaRPr lang="ar-SA" sz="2400"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name="Slide 62">
    <p:spTree>
      <p:nvGrpSpPr>
        <p:cNvPr id="1" name=""/>
        <p:cNvGrpSpPr/>
        <p:nvPr/>
      </p:nvGrpSpPr>
      <p:grpSpPr>
        <a:xfrm>
          <a:off x="0" y="0"/>
          <a:ext cx="0" cy="0"/>
          <a:chOff x="0" y="0"/>
          <a:chExt cx="0" cy="0"/>
        </a:xfrm>
      </p:grpSpPr>
      <p:sp>
        <p:nvSpPr>
          <p:cNvPr id="2" name="Text 0"/>
          <p:cNvSpPr/>
          <p:nvPr/>
        </p:nvSpPr>
        <p:spPr>
          <a:xfrm>
            <a:off x="631908" y="1038622"/>
            <a:ext cx="10927878" cy="742355"/>
          </a:xfrm>
          <a:prstGeom prst="rect">
            <a:avLst/>
          </a:prstGeom>
          <a:noFill/>
          <a:ln/>
        </p:spPr>
        <p:txBody>
          <a:bodyPr wrap="none" lIns="0" tIns="0" rIns="0" bIns="0" rtlCol="0" anchor="t"/>
          <a:lstStyle/>
          <a:p>
            <a:pPr marL="0" indent="0" algn="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المعيار الرابع: كفاءة استغلال المعدات</a:t>
            </a:r>
            <a:endParaRPr lang="ar-SA" sz="4650" dirty="0"/>
          </a:p>
        </p:txBody>
      </p:sp>
      <p:sp>
        <p:nvSpPr>
          <p:cNvPr id="3" name="Shape 1"/>
          <p:cNvSpPr/>
          <p:nvPr/>
        </p:nvSpPr>
        <p:spPr>
          <a:xfrm>
            <a:off x="469392" y="2119511"/>
            <a:ext cx="5513646" cy="3699768"/>
          </a:xfrm>
          <a:prstGeom prst="roundRect">
            <a:avLst>
              <a:gd name="adj" fmla="val 14640"/>
            </a:avLst>
          </a:prstGeom>
          <a:solidFill>
            <a:srgbClr val="75BAE6"/>
          </a:solidFill>
          <a:ln/>
        </p:spPr>
      </p:sp>
      <p:sp>
        <p:nvSpPr>
          <p:cNvPr id="4" name="Text 2"/>
          <p:cNvSpPr/>
          <p:nvPr/>
        </p:nvSpPr>
        <p:spPr>
          <a:xfrm>
            <a:off x="695010" y="2345134"/>
            <a:ext cx="5062411" cy="371177"/>
          </a:xfrm>
          <a:prstGeom prst="rect">
            <a:avLst/>
          </a:prstGeom>
          <a:noFill/>
          <a:ln/>
        </p:spPr>
        <p:txBody>
          <a:bodyPr wrap="none" lIns="0" tIns="0" rIns="0" bIns="0" rtlCol="0" anchor="t"/>
          <a:lstStyle/>
          <a:p>
            <a:pPr marL="0" indent="0" algn="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ما يجب التأكد منه</a:t>
            </a:r>
            <a:endParaRPr lang="ar-SA" sz="2800" dirty="0">
              <a:solidFill>
                <a:schemeClr val="bg1"/>
              </a:solidFill>
            </a:endParaRPr>
          </a:p>
        </p:txBody>
      </p:sp>
      <p:pic>
        <p:nvPicPr>
          <p:cNvPr id="5"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193277" y="2970213"/>
            <a:ext cx="564144" cy="564158"/>
          </a:xfrm>
          <a:prstGeom prst="rect">
            <a:avLst/>
          </a:prstGeom>
        </p:spPr>
      </p:pic>
      <p:sp>
        <p:nvSpPr>
          <p:cNvPr id="6" name="Text 3"/>
          <p:cNvSpPr/>
          <p:nvPr/>
        </p:nvSpPr>
        <p:spPr>
          <a:xfrm>
            <a:off x="695010" y="2917205"/>
            <a:ext cx="4216195" cy="361156"/>
          </a:xfrm>
          <a:prstGeom prst="rect">
            <a:avLst/>
          </a:prstGeom>
          <a:noFill/>
          <a:ln/>
        </p:spPr>
        <p:txBody>
          <a:bodyPr wrap="none" lIns="0" tIns="0" rIns="0" bIns="0" rtlCol="0" anchor="t"/>
          <a:lstStyle/>
          <a:p>
            <a:pPr marL="0" indent="0" algn="r" rtl="1">
              <a:lnSpc>
                <a:spcPct val="133000"/>
              </a:lnSpc>
              <a:buNone/>
            </a:pPr>
            <a:r>
              <a:rPr lang="ar-SA" altLang="en-US" sz="2400" dirty="0">
                <a:solidFill>
                  <a:schemeClr val="bg1"/>
                </a:solidFill>
                <a:latin typeface="WinSoft Pro Medium" pitchFamily="34" charset="0"/>
                <a:ea typeface="WinSoft Pro Medium" pitchFamily="34" charset="-122"/>
                <a:cs typeface="WinSoft Pro Medium" pitchFamily="34" charset="-120"/>
              </a:rPr>
              <a:t>سهولة ومدى استخدام المعدات</a:t>
            </a:r>
            <a:endParaRPr lang="en-US" altLang="en-US" sz="2400" dirty="0">
              <a:solidFill>
                <a:schemeClr val="bg1"/>
              </a:solidFill>
              <a:latin typeface="WinSoft Pro Medium" pitchFamily="34" charset="0"/>
              <a:ea typeface="WinSoft Pro Medium" pitchFamily="34" charset="-122"/>
              <a:cs typeface="WinSoft Pro Medium" pitchFamily="34" charset="-120"/>
            </a:endParaRPr>
          </a:p>
          <a:p>
            <a:pPr marL="0" indent="0" algn="r" rtl="1">
              <a:lnSpc>
                <a:spcPct val="133000"/>
              </a:lnSpc>
              <a:buNone/>
            </a:pPr>
            <a:r>
              <a:rPr lang="ar-SA" altLang="en-US" sz="2400" dirty="0">
                <a:solidFill>
                  <a:schemeClr val="bg1"/>
                </a:solidFill>
                <a:latin typeface="WinSoft Pro Medium" pitchFamily="34" charset="0"/>
                <a:ea typeface="WinSoft Pro Medium" pitchFamily="34" charset="-122"/>
                <a:cs typeface="WinSoft Pro Medium" pitchFamily="34" charset="-120"/>
              </a:rPr>
              <a:t> (معامل الاستخدام).</a:t>
            </a:r>
            <a:endParaRPr lang="ar-SA" sz="2400" dirty="0">
              <a:solidFill>
                <a:schemeClr val="bg1"/>
              </a:solidFill>
            </a:endParaRPr>
          </a:p>
        </p:txBody>
      </p:sp>
      <p:pic>
        <p:nvPicPr>
          <p:cNvPr id="7"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193277" y="3985716"/>
            <a:ext cx="564144" cy="564158"/>
          </a:xfrm>
          <a:prstGeom prst="rect">
            <a:avLst/>
          </a:prstGeom>
        </p:spPr>
      </p:pic>
      <p:sp>
        <p:nvSpPr>
          <p:cNvPr id="8" name="Text 4"/>
          <p:cNvSpPr/>
          <p:nvPr/>
        </p:nvSpPr>
        <p:spPr>
          <a:xfrm>
            <a:off x="695010" y="3985716"/>
            <a:ext cx="4216195" cy="361156"/>
          </a:xfrm>
          <a:prstGeom prst="rect">
            <a:avLst/>
          </a:prstGeom>
          <a:noFill/>
          <a:ln/>
        </p:spPr>
        <p:txBody>
          <a:bodyPr wrap="none" lIns="0" tIns="0" rIns="0" bIns="0" rtlCol="0" anchor="t"/>
          <a:lstStyle/>
          <a:p>
            <a:pPr marL="0" indent="0" algn="r" rtl="1">
              <a:lnSpc>
                <a:spcPct val="133000"/>
              </a:lnSpc>
              <a:buNone/>
            </a:pPr>
            <a:r>
              <a:rPr lang="ar-SA" altLang="en-US" sz="2400" dirty="0">
                <a:solidFill>
                  <a:schemeClr val="bg1"/>
                </a:solidFill>
                <a:latin typeface="WinSoft Pro Medium" pitchFamily="34" charset="0"/>
                <a:ea typeface="WinSoft Pro Medium" pitchFamily="34" charset="-122"/>
                <a:cs typeface="WinSoft Pro Medium" pitchFamily="34" charset="-120"/>
              </a:rPr>
              <a:t>عدم تداخل مناطق التشغيل.</a:t>
            </a:r>
            <a:endParaRPr lang="ar-SA" sz="2400" dirty="0">
              <a:solidFill>
                <a:schemeClr val="bg1"/>
              </a:solidFill>
            </a:endParaRPr>
          </a:p>
        </p:txBody>
      </p:sp>
      <p:pic>
        <p:nvPicPr>
          <p:cNvPr id="9"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193277" y="5001220"/>
            <a:ext cx="564144" cy="564158"/>
          </a:xfrm>
          <a:prstGeom prst="rect">
            <a:avLst/>
          </a:prstGeom>
        </p:spPr>
      </p:pic>
      <p:sp>
        <p:nvSpPr>
          <p:cNvPr id="10" name="Text 5"/>
          <p:cNvSpPr/>
          <p:nvPr/>
        </p:nvSpPr>
        <p:spPr>
          <a:xfrm>
            <a:off x="695010" y="5001220"/>
            <a:ext cx="4216195" cy="361156"/>
          </a:xfrm>
          <a:prstGeom prst="rect">
            <a:avLst/>
          </a:prstGeom>
          <a:noFill/>
          <a:ln/>
        </p:spPr>
        <p:txBody>
          <a:bodyPr wrap="none" lIns="0" tIns="0" rIns="0" bIns="0" rtlCol="0" anchor="t"/>
          <a:lstStyle/>
          <a:p>
            <a:pPr marL="0" indent="0" algn="r" rtl="1">
              <a:lnSpc>
                <a:spcPct val="133000"/>
              </a:lnSpc>
              <a:buNone/>
            </a:pPr>
            <a:r>
              <a:rPr lang="ar-SA" altLang="en-US" sz="2400" dirty="0">
                <a:solidFill>
                  <a:schemeClr val="bg1"/>
                </a:solidFill>
                <a:latin typeface="WinSoft Pro Medium" pitchFamily="34" charset="0"/>
                <a:ea typeface="WinSoft Pro Medium" pitchFamily="34" charset="-122"/>
                <a:cs typeface="WinSoft Pro Medium" pitchFamily="34" charset="-120"/>
              </a:rPr>
              <a:t>إمكانية الصيانة.</a:t>
            </a:r>
            <a:endParaRPr lang="ar-SA" sz="2400" dirty="0">
              <a:solidFill>
                <a:schemeClr val="bg1"/>
              </a:solidFill>
            </a:endParaRPr>
          </a:p>
        </p:txBody>
      </p:sp>
      <p:sp>
        <p:nvSpPr>
          <p:cNvPr id="11" name="Text 6"/>
          <p:cNvSpPr/>
          <p:nvPr/>
        </p:nvSpPr>
        <p:spPr>
          <a:xfrm>
            <a:off x="6377522" y="2345134"/>
            <a:ext cx="5188614"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2E3C4E"/>
                </a:solidFill>
                <a:latin typeface="GE SS Two Light" pitchFamily="34" charset="0"/>
                <a:ea typeface="GE SS Two Light" pitchFamily="34" charset="-122"/>
                <a:cs typeface="GE SS Two Light" pitchFamily="34" charset="-120"/>
              </a:rPr>
              <a:t>المعيار الرابع: كفاءة استغلال المعدات</a:t>
            </a:r>
            <a:endParaRPr lang="ar-SA" sz="2300" dirty="0"/>
          </a:p>
        </p:txBody>
      </p:sp>
      <p:sp>
        <p:nvSpPr>
          <p:cNvPr id="12" name="Text 7"/>
          <p:cNvSpPr/>
          <p:nvPr/>
        </p:nvSpPr>
        <p:spPr>
          <a:xfrm>
            <a:off x="6377522" y="2941935"/>
            <a:ext cx="5188614" cy="722313"/>
          </a:xfrm>
          <a:prstGeom prst="rect">
            <a:avLst/>
          </a:prstGeom>
          <a:noFill/>
          <a:ln/>
        </p:spPr>
        <p:txBody>
          <a:bodyPr wrap="square" lIns="0" tIns="0" rIns="0" bIns="0" rtlCol="0" anchor="t">
            <a:noAutofit/>
          </a:bodyPr>
          <a:lstStyle/>
          <a:p>
            <a:pPr marL="0" indent="0" algn="justLow" rtl="1">
              <a:lnSpc>
                <a:spcPct val="133000"/>
              </a:lnSpc>
              <a:buNone/>
            </a:pPr>
            <a:r>
              <a:rPr lang="ar-SA" altLang="en-US" sz="2400" dirty="0">
                <a:solidFill>
                  <a:srgbClr val="384653"/>
                </a:solidFill>
                <a:latin typeface="WinSoft Pro Medium" pitchFamily="34" charset="0"/>
                <a:ea typeface="WinSoft Pro Medium" pitchFamily="34" charset="-122"/>
                <a:cs typeface="WinSoft Pro Medium" pitchFamily="34" charset="-120"/>
              </a:rPr>
              <a:t>يجب التأكد من أن المعدات مستخدمة بكفاءة عالية، وأن مناطق التشغيل لا تتداخل مع بعضها، وأن الصيانة ممكنة بسهولة.</a:t>
            </a:r>
            <a:endParaRPr lang="ar-SA" sz="2400"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name="Slide 63">
    <p:spTree>
      <p:nvGrpSpPr>
        <p:cNvPr id="1" name=""/>
        <p:cNvGrpSpPr/>
        <p:nvPr/>
      </p:nvGrpSpPr>
      <p:grpSpPr>
        <a:xfrm>
          <a:off x="0" y="0"/>
          <a:ext cx="0" cy="0"/>
          <a:chOff x="0" y="0"/>
          <a:chExt cx="0" cy="0"/>
        </a:xfrm>
      </p:grpSpPr>
      <p:sp>
        <p:nvSpPr>
          <p:cNvPr id="2" name="Text 0"/>
          <p:cNvSpPr/>
          <p:nvPr/>
        </p:nvSpPr>
        <p:spPr>
          <a:xfrm>
            <a:off x="631908" y="1038622"/>
            <a:ext cx="10927878" cy="742355"/>
          </a:xfrm>
          <a:prstGeom prst="rect">
            <a:avLst/>
          </a:prstGeom>
          <a:noFill/>
          <a:ln/>
        </p:spPr>
        <p:txBody>
          <a:bodyPr wrap="none" lIns="0" tIns="0" rIns="0" bIns="0" rtlCol="0" anchor="t"/>
          <a:lstStyle/>
          <a:p>
            <a:pPr marL="0" indent="0" algn="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المعيار الخامس: الإشراف والمتابعة</a:t>
            </a:r>
            <a:endParaRPr lang="ar-SA" sz="4650" dirty="0"/>
          </a:p>
        </p:txBody>
      </p:sp>
      <p:sp>
        <p:nvSpPr>
          <p:cNvPr id="3" name="Shape 1"/>
          <p:cNvSpPr/>
          <p:nvPr/>
        </p:nvSpPr>
        <p:spPr>
          <a:xfrm>
            <a:off x="469392" y="2119511"/>
            <a:ext cx="5513646" cy="3699768"/>
          </a:xfrm>
          <a:prstGeom prst="roundRect">
            <a:avLst>
              <a:gd name="adj" fmla="val 14640"/>
            </a:avLst>
          </a:prstGeom>
          <a:solidFill>
            <a:srgbClr val="75BAE6"/>
          </a:solidFill>
          <a:ln/>
        </p:spPr>
      </p:sp>
      <p:sp>
        <p:nvSpPr>
          <p:cNvPr id="4" name="Text 2"/>
          <p:cNvSpPr/>
          <p:nvPr/>
        </p:nvSpPr>
        <p:spPr>
          <a:xfrm>
            <a:off x="695010" y="2345134"/>
            <a:ext cx="5062411" cy="371177"/>
          </a:xfrm>
          <a:prstGeom prst="rect">
            <a:avLst/>
          </a:prstGeom>
          <a:noFill/>
          <a:ln/>
        </p:spPr>
        <p:txBody>
          <a:bodyPr wrap="none" lIns="0" tIns="0" rIns="0" bIns="0" rtlCol="0" anchor="t"/>
          <a:lstStyle/>
          <a:p>
            <a:pPr marL="0" indent="0" algn="r" rtl="1">
              <a:lnSpc>
                <a:spcPct val="104000"/>
              </a:lnSpc>
              <a:buNone/>
            </a:pPr>
            <a:r>
              <a:rPr lang="ar-SA" altLang="en-US" sz="3200" dirty="0">
                <a:solidFill>
                  <a:schemeClr val="bg1"/>
                </a:solidFill>
                <a:latin typeface="GE SS Two Light" pitchFamily="34" charset="0"/>
                <a:ea typeface="GE SS Two Light" pitchFamily="34" charset="-122"/>
                <a:cs typeface="GE SS Two Light" pitchFamily="34" charset="-120"/>
              </a:rPr>
              <a:t>ما يجب أن يسمح به التخطيط</a:t>
            </a:r>
            <a:endParaRPr lang="ar-SA" sz="3200" dirty="0">
              <a:solidFill>
                <a:schemeClr val="bg1"/>
              </a:solidFill>
            </a:endParaRPr>
          </a:p>
        </p:txBody>
      </p:sp>
      <p:pic>
        <p:nvPicPr>
          <p:cNvPr id="5"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193277" y="2970213"/>
            <a:ext cx="564144" cy="564158"/>
          </a:xfrm>
          <a:prstGeom prst="rect">
            <a:avLst/>
          </a:prstGeom>
        </p:spPr>
      </p:pic>
      <p:sp>
        <p:nvSpPr>
          <p:cNvPr id="6" name="Text 3"/>
          <p:cNvSpPr/>
          <p:nvPr/>
        </p:nvSpPr>
        <p:spPr>
          <a:xfrm>
            <a:off x="695010" y="2970213"/>
            <a:ext cx="4216195" cy="361156"/>
          </a:xfrm>
          <a:prstGeom prst="rect">
            <a:avLst/>
          </a:prstGeom>
          <a:noFill/>
          <a:ln/>
        </p:spPr>
        <p:txBody>
          <a:bodyPr wrap="none" lIns="0" tIns="0" rIns="0" bIns="0" rtlCol="0" anchor="t"/>
          <a:lstStyle/>
          <a:p>
            <a:pPr marL="0" indent="0" algn="r" rtl="1">
              <a:lnSpc>
                <a:spcPct val="133000"/>
              </a:lnSpc>
              <a:buNone/>
            </a:pPr>
            <a:r>
              <a:rPr lang="ar-SA" altLang="en-US" sz="2400" dirty="0">
                <a:solidFill>
                  <a:schemeClr val="bg1"/>
                </a:solidFill>
                <a:latin typeface="WinSoft Pro Medium" pitchFamily="34" charset="0"/>
                <a:ea typeface="WinSoft Pro Medium" pitchFamily="34" charset="-122"/>
                <a:cs typeface="WinSoft Pro Medium" pitchFamily="34" charset="-120"/>
              </a:rPr>
              <a:t>رؤية جميع المتدربين.</a:t>
            </a:r>
            <a:endParaRPr lang="ar-SA" sz="2400" dirty="0">
              <a:solidFill>
                <a:schemeClr val="bg1"/>
              </a:solidFill>
            </a:endParaRPr>
          </a:p>
        </p:txBody>
      </p:sp>
      <p:pic>
        <p:nvPicPr>
          <p:cNvPr id="7"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193277" y="3985716"/>
            <a:ext cx="564144" cy="564158"/>
          </a:xfrm>
          <a:prstGeom prst="rect">
            <a:avLst/>
          </a:prstGeom>
        </p:spPr>
      </p:pic>
      <p:sp>
        <p:nvSpPr>
          <p:cNvPr id="8" name="Text 4"/>
          <p:cNvSpPr/>
          <p:nvPr/>
        </p:nvSpPr>
        <p:spPr>
          <a:xfrm>
            <a:off x="695010" y="3985716"/>
            <a:ext cx="4216195" cy="361156"/>
          </a:xfrm>
          <a:prstGeom prst="rect">
            <a:avLst/>
          </a:prstGeom>
          <a:noFill/>
          <a:ln/>
        </p:spPr>
        <p:txBody>
          <a:bodyPr wrap="none" lIns="0" tIns="0" rIns="0" bIns="0" rtlCol="0" anchor="t"/>
          <a:lstStyle/>
          <a:p>
            <a:pPr marL="0" indent="0" algn="r" rtl="1">
              <a:lnSpc>
                <a:spcPct val="133000"/>
              </a:lnSpc>
              <a:buNone/>
            </a:pPr>
            <a:r>
              <a:rPr lang="ar-SA" altLang="en-US" sz="2400" dirty="0">
                <a:solidFill>
                  <a:schemeClr val="bg1"/>
                </a:solidFill>
                <a:latin typeface="WinSoft Pro Medium" pitchFamily="34" charset="0"/>
                <a:ea typeface="WinSoft Pro Medium" pitchFamily="34" charset="-122"/>
                <a:cs typeface="WinSoft Pro Medium" pitchFamily="34" charset="-120"/>
              </a:rPr>
              <a:t>الوصول السريع لجميع المحطات.</a:t>
            </a:r>
            <a:endParaRPr lang="ar-SA" sz="2400" dirty="0">
              <a:solidFill>
                <a:schemeClr val="bg1"/>
              </a:solidFill>
            </a:endParaRPr>
          </a:p>
        </p:txBody>
      </p:sp>
      <p:pic>
        <p:nvPicPr>
          <p:cNvPr id="9"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193277" y="5001220"/>
            <a:ext cx="564144" cy="564158"/>
          </a:xfrm>
          <a:prstGeom prst="rect">
            <a:avLst/>
          </a:prstGeom>
        </p:spPr>
      </p:pic>
      <p:sp>
        <p:nvSpPr>
          <p:cNvPr id="10" name="Text 5"/>
          <p:cNvSpPr/>
          <p:nvPr/>
        </p:nvSpPr>
        <p:spPr>
          <a:xfrm>
            <a:off x="695010" y="5001220"/>
            <a:ext cx="4216195" cy="361156"/>
          </a:xfrm>
          <a:prstGeom prst="rect">
            <a:avLst/>
          </a:prstGeom>
          <a:noFill/>
          <a:ln/>
        </p:spPr>
        <p:txBody>
          <a:bodyPr wrap="none" lIns="0" tIns="0" rIns="0" bIns="0" rtlCol="0" anchor="t"/>
          <a:lstStyle/>
          <a:p>
            <a:pPr marL="0" indent="0" algn="r" rtl="1">
              <a:lnSpc>
                <a:spcPct val="133000"/>
              </a:lnSpc>
              <a:buNone/>
            </a:pPr>
            <a:r>
              <a:rPr lang="ar-SA" altLang="en-US" sz="2400" dirty="0">
                <a:solidFill>
                  <a:schemeClr val="bg1"/>
                </a:solidFill>
                <a:latin typeface="WinSoft Pro Medium" pitchFamily="34" charset="0"/>
                <a:ea typeface="WinSoft Pro Medium" pitchFamily="34" charset="-122"/>
                <a:cs typeface="WinSoft Pro Medium" pitchFamily="34" charset="-120"/>
              </a:rPr>
              <a:t>متابعة الأداء بسهولة.</a:t>
            </a:r>
            <a:endParaRPr lang="ar-SA" sz="2400" dirty="0">
              <a:solidFill>
                <a:schemeClr val="bg1"/>
              </a:solidFill>
            </a:endParaRPr>
          </a:p>
        </p:txBody>
      </p:sp>
      <p:sp>
        <p:nvSpPr>
          <p:cNvPr id="11" name="Text 6"/>
          <p:cNvSpPr/>
          <p:nvPr/>
        </p:nvSpPr>
        <p:spPr>
          <a:xfrm>
            <a:off x="6377522" y="2345134"/>
            <a:ext cx="5188614"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2E3C4E"/>
                </a:solidFill>
                <a:latin typeface="GE SS Two Light" pitchFamily="34" charset="0"/>
                <a:ea typeface="GE SS Two Light" pitchFamily="34" charset="-122"/>
                <a:cs typeface="GE SS Two Light" pitchFamily="34" charset="-120"/>
              </a:rPr>
              <a:t>المعيار الخامس: الإشراف والمتابعة</a:t>
            </a:r>
            <a:endParaRPr lang="ar-SA" sz="2300" dirty="0"/>
          </a:p>
        </p:txBody>
      </p:sp>
      <p:sp>
        <p:nvSpPr>
          <p:cNvPr id="12" name="Text 7"/>
          <p:cNvSpPr/>
          <p:nvPr/>
        </p:nvSpPr>
        <p:spPr>
          <a:xfrm>
            <a:off x="6377522" y="2941935"/>
            <a:ext cx="5188614" cy="1083469"/>
          </a:xfrm>
          <a:prstGeom prst="rect">
            <a:avLst/>
          </a:prstGeom>
          <a:noFill/>
          <a:ln/>
        </p:spPr>
        <p:txBody>
          <a:bodyPr wrap="square" lIns="0" tIns="0" rIns="0" bIns="0" rtlCol="0" anchor="t">
            <a:noAutofit/>
          </a:bodyPr>
          <a:lstStyle/>
          <a:p>
            <a:pPr marL="0" indent="0" algn="justLow" rtl="1">
              <a:lnSpc>
                <a:spcPct val="133000"/>
              </a:lnSpc>
              <a:buNone/>
            </a:pPr>
            <a:r>
              <a:rPr lang="ar-SA" altLang="en-US" sz="3200" dirty="0">
                <a:solidFill>
                  <a:srgbClr val="384653"/>
                </a:solidFill>
                <a:latin typeface="WinSoft Pro Medium" pitchFamily="34" charset="0"/>
                <a:ea typeface="WinSoft Pro Medium" pitchFamily="34" charset="-122"/>
                <a:cs typeface="WinSoft Pro Medium" pitchFamily="34" charset="-120"/>
              </a:rPr>
              <a:t>يجب أن يسمح التخطيط الجيد للمدرب بالإشراف الفعّال على جميع المتدربين، والوصول السريع لأي محطة عمل، ومتابعة الأداء بسهولة دون عوائق.</a:t>
            </a:r>
            <a:endParaRPr lang="ar-SA" sz="3200"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name="Slide 64">
    <p:spTree>
      <p:nvGrpSpPr>
        <p:cNvPr id="1" name=""/>
        <p:cNvGrpSpPr/>
        <p:nvPr/>
      </p:nvGrpSpPr>
      <p:grpSpPr>
        <a:xfrm>
          <a:off x="0" y="0"/>
          <a:ext cx="0" cy="0"/>
          <a:chOff x="0" y="0"/>
          <a:chExt cx="0" cy="0"/>
        </a:xfrm>
      </p:grpSpPr>
      <p:sp>
        <p:nvSpPr>
          <p:cNvPr id="2" name="Text 0"/>
          <p:cNvSpPr/>
          <p:nvPr/>
        </p:nvSpPr>
        <p:spPr>
          <a:xfrm>
            <a:off x="631908" y="1453852"/>
            <a:ext cx="10927878" cy="742355"/>
          </a:xfrm>
          <a:prstGeom prst="rect">
            <a:avLst/>
          </a:prstGeom>
          <a:noFill/>
          <a:ln/>
        </p:spPr>
        <p:txBody>
          <a:bodyPr wrap="none" lIns="0" tIns="0" rIns="0" bIns="0" rtlCol="0" anchor="t"/>
          <a:lstStyle/>
          <a:p>
            <a:pPr marL="0" indent="0" algn="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نقاط الضعف الشائعة في الورش التدريبية</a:t>
            </a:r>
            <a:endParaRPr lang="ar-SA" sz="4650" dirty="0"/>
          </a:p>
        </p:txBody>
      </p:sp>
      <p:sp>
        <p:nvSpPr>
          <p:cNvPr id="3" name="Shape 1"/>
          <p:cNvSpPr/>
          <p:nvPr/>
        </p:nvSpPr>
        <p:spPr>
          <a:xfrm>
            <a:off x="631908" y="2901454"/>
            <a:ext cx="10927878" cy="25400"/>
          </a:xfrm>
          <a:prstGeom prst="roundRect">
            <a:avLst>
              <a:gd name="adj" fmla="val 49999"/>
            </a:avLst>
          </a:prstGeom>
          <a:solidFill>
            <a:srgbClr val="000000">
              <a:alpha val="8000"/>
            </a:srgbClr>
          </a:solidFill>
          <a:ln/>
        </p:spPr>
      </p:sp>
      <p:sp>
        <p:nvSpPr>
          <p:cNvPr id="4" name="Shape 2"/>
          <p:cNvSpPr/>
          <p:nvPr/>
        </p:nvSpPr>
        <p:spPr>
          <a:xfrm>
            <a:off x="10286941" y="2901454"/>
            <a:ext cx="25399" cy="677069"/>
          </a:xfrm>
          <a:prstGeom prst="roundRect">
            <a:avLst>
              <a:gd name="adj" fmla="val 50001"/>
            </a:avLst>
          </a:prstGeom>
          <a:solidFill>
            <a:srgbClr val="0094D5"/>
          </a:solidFill>
          <a:ln/>
        </p:spPr>
      </p:sp>
      <p:sp>
        <p:nvSpPr>
          <p:cNvPr id="5" name="Shape 3"/>
          <p:cNvSpPr/>
          <p:nvPr/>
        </p:nvSpPr>
        <p:spPr>
          <a:xfrm>
            <a:off x="10045746" y="2647553"/>
            <a:ext cx="507789" cy="507802"/>
          </a:xfrm>
          <a:prstGeom prst="ellipse">
            <a:avLst/>
          </a:prstGeom>
          <a:solidFill>
            <a:srgbClr val="00AEEF"/>
          </a:solidFill>
          <a:ln w="12700">
            <a:solidFill>
              <a:srgbClr val="0094D5"/>
            </a:solidFill>
            <a:prstDash val="solid"/>
          </a:ln>
        </p:spPr>
      </p:sp>
      <p:pic>
        <p:nvPicPr>
          <p:cNvPr id="6"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121498" y="2723307"/>
            <a:ext cx="356286" cy="356295"/>
          </a:xfrm>
          <a:prstGeom prst="rect">
            <a:avLst/>
          </a:prstGeom>
        </p:spPr>
      </p:pic>
      <p:sp>
        <p:nvSpPr>
          <p:cNvPr id="7" name="Text 4"/>
          <p:cNvSpPr/>
          <p:nvPr/>
        </p:nvSpPr>
        <p:spPr>
          <a:xfrm>
            <a:off x="9265014" y="3804146"/>
            <a:ext cx="2069155" cy="371177"/>
          </a:xfrm>
          <a:prstGeom prst="rect">
            <a:avLst/>
          </a:prstGeom>
          <a:noFill/>
          <a:ln/>
        </p:spPr>
        <p:txBody>
          <a:bodyPr wrap="none" lIns="0" tIns="0" rIns="0" bIns="0" rtlCol="0" anchor="t"/>
          <a:lstStyle/>
          <a:p>
            <a:pPr marL="0" indent="0" algn="ct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ازدحام المعدات</a:t>
            </a:r>
            <a:endParaRPr lang="ar-SA" sz="2300" dirty="0"/>
          </a:p>
        </p:txBody>
      </p:sp>
      <p:sp>
        <p:nvSpPr>
          <p:cNvPr id="8" name="Text 5"/>
          <p:cNvSpPr/>
          <p:nvPr/>
        </p:nvSpPr>
        <p:spPr>
          <a:xfrm>
            <a:off x="9265014" y="4310658"/>
            <a:ext cx="2069155" cy="1414281"/>
          </a:xfrm>
          <a:prstGeom prst="rect">
            <a:avLst/>
          </a:prstGeom>
          <a:noFill/>
          <a:ln/>
        </p:spPr>
        <p:txBody>
          <a:bodyPr wrap="square" lIns="0" tIns="0" rIns="0" bIns="0" rtlCol="0" anchor="t">
            <a:normAutofit/>
          </a:bodyPr>
          <a:lstStyle/>
          <a:p>
            <a:pPr marL="0" indent="0" algn="ct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يؤدي إلى: صعوبة الحركة، وزيادة المخاطر.</a:t>
            </a:r>
            <a:endParaRPr lang="ar-SA" sz="2000" dirty="0"/>
          </a:p>
        </p:txBody>
      </p:sp>
      <p:sp>
        <p:nvSpPr>
          <p:cNvPr id="9" name="Shape 6"/>
          <p:cNvSpPr/>
          <p:nvPr/>
        </p:nvSpPr>
        <p:spPr>
          <a:xfrm>
            <a:off x="7484478" y="2901454"/>
            <a:ext cx="25399" cy="677069"/>
          </a:xfrm>
          <a:prstGeom prst="roundRect">
            <a:avLst>
              <a:gd name="adj" fmla="val 50001"/>
            </a:avLst>
          </a:prstGeom>
          <a:solidFill>
            <a:srgbClr val="0094D5"/>
          </a:solidFill>
          <a:ln/>
        </p:spPr>
      </p:sp>
      <p:sp>
        <p:nvSpPr>
          <p:cNvPr id="10" name="Shape 7"/>
          <p:cNvSpPr/>
          <p:nvPr/>
        </p:nvSpPr>
        <p:spPr>
          <a:xfrm>
            <a:off x="7243284" y="2647553"/>
            <a:ext cx="507789" cy="507802"/>
          </a:xfrm>
          <a:prstGeom prst="ellipse">
            <a:avLst/>
          </a:prstGeom>
          <a:solidFill>
            <a:srgbClr val="00AEEF"/>
          </a:solidFill>
          <a:ln w="12700">
            <a:solidFill>
              <a:srgbClr val="0094D5"/>
            </a:solidFill>
            <a:prstDash val="solid"/>
          </a:ln>
        </p:spPr>
      </p:sp>
      <p:pic>
        <p:nvPicPr>
          <p:cNvPr id="11"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319035" y="2723307"/>
            <a:ext cx="356286" cy="356295"/>
          </a:xfrm>
          <a:prstGeom prst="rect">
            <a:avLst/>
          </a:prstGeom>
        </p:spPr>
      </p:pic>
      <p:sp>
        <p:nvSpPr>
          <p:cNvPr id="12" name="Text 8"/>
          <p:cNvSpPr/>
          <p:nvPr/>
        </p:nvSpPr>
        <p:spPr>
          <a:xfrm>
            <a:off x="6462551" y="3804146"/>
            <a:ext cx="2069155" cy="371177"/>
          </a:xfrm>
          <a:prstGeom prst="rect">
            <a:avLst/>
          </a:prstGeom>
          <a:noFill/>
          <a:ln/>
        </p:spPr>
        <p:txBody>
          <a:bodyPr wrap="none" lIns="0" tIns="0" rIns="0" bIns="0" rtlCol="0" anchor="t"/>
          <a:lstStyle/>
          <a:p>
            <a:pPr marL="0" indent="0" algn="ct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ضيق الممرات</a:t>
            </a:r>
            <a:endParaRPr lang="ar-SA" sz="2300" dirty="0"/>
          </a:p>
        </p:txBody>
      </p:sp>
      <p:sp>
        <p:nvSpPr>
          <p:cNvPr id="13" name="Text 9"/>
          <p:cNvSpPr/>
          <p:nvPr/>
        </p:nvSpPr>
        <p:spPr>
          <a:xfrm>
            <a:off x="6462551" y="4310658"/>
            <a:ext cx="2069155" cy="1414281"/>
          </a:xfrm>
          <a:prstGeom prst="rect">
            <a:avLst/>
          </a:prstGeom>
          <a:noFill/>
          <a:ln/>
        </p:spPr>
        <p:txBody>
          <a:bodyPr wrap="square" lIns="0" tIns="0" rIns="0" bIns="0" rtlCol="0" anchor="t">
            <a:normAutofit/>
          </a:bodyPr>
          <a:lstStyle/>
          <a:p>
            <a:pPr marL="0" indent="0" algn="ct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يؤدي إلى: صعوبة الإخلاء، وإعاقة الإشراف.</a:t>
            </a:r>
            <a:endParaRPr lang="ar-SA" sz="2000" dirty="0"/>
          </a:p>
        </p:txBody>
      </p:sp>
      <p:sp>
        <p:nvSpPr>
          <p:cNvPr id="14" name="Shape 10"/>
          <p:cNvSpPr/>
          <p:nvPr/>
        </p:nvSpPr>
        <p:spPr>
          <a:xfrm>
            <a:off x="4682016" y="2901454"/>
            <a:ext cx="25399" cy="677069"/>
          </a:xfrm>
          <a:prstGeom prst="roundRect">
            <a:avLst>
              <a:gd name="adj" fmla="val 50001"/>
            </a:avLst>
          </a:prstGeom>
          <a:solidFill>
            <a:srgbClr val="0094D5"/>
          </a:solidFill>
          <a:ln/>
        </p:spPr>
      </p:sp>
      <p:sp>
        <p:nvSpPr>
          <p:cNvPr id="15" name="Shape 11"/>
          <p:cNvSpPr/>
          <p:nvPr/>
        </p:nvSpPr>
        <p:spPr>
          <a:xfrm>
            <a:off x="4440821" y="2647553"/>
            <a:ext cx="507789" cy="507802"/>
          </a:xfrm>
          <a:prstGeom prst="ellipse">
            <a:avLst/>
          </a:prstGeom>
          <a:solidFill>
            <a:srgbClr val="00AEEF"/>
          </a:solidFill>
          <a:ln w="12700">
            <a:solidFill>
              <a:srgbClr val="0094D5"/>
            </a:solidFill>
            <a:prstDash val="solid"/>
          </a:ln>
        </p:spPr>
      </p:sp>
      <p:pic>
        <p:nvPicPr>
          <p:cNvPr id="16"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516573" y="2723307"/>
            <a:ext cx="356286" cy="356295"/>
          </a:xfrm>
          <a:prstGeom prst="rect">
            <a:avLst/>
          </a:prstGeom>
        </p:spPr>
      </p:pic>
      <p:sp>
        <p:nvSpPr>
          <p:cNvPr id="17" name="Text 12"/>
          <p:cNvSpPr/>
          <p:nvPr/>
        </p:nvSpPr>
        <p:spPr>
          <a:xfrm>
            <a:off x="3660088" y="3804146"/>
            <a:ext cx="2069155" cy="742355"/>
          </a:xfrm>
          <a:prstGeom prst="rect">
            <a:avLst/>
          </a:prstGeom>
          <a:noFill/>
          <a:ln/>
        </p:spPr>
        <p:txBody>
          <a:bodyPr wrap="square" lIns="0" tIns="0" rIns="0" bIns="0" rtlCol="0" anchor="t">
            <a:normAutofit/>
          </a:bodyPr>
          <a:lstStyle/>
          <a:p>
            <a:pPr marL="0" indent="0" algn="ct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سوء توزيع المعدات</a:t>
            </a:r>
            <a:endParaRPr lang="ar-SA" sz="2300" dirty="0"/>
          </a:p>
        </p:txBody>
      </p:sp>
      <p:sp>
        <p:nvSpPr>
          <p:cNvPr id="18" name="Text 13"/>
          <p:cNvSpPr/>
          <p:nvPr/>
        </p:nvSpPr>
        <p:spPr>
          <a:xfrm>
            <a:off x="3660088" y="4681835"/>
            <a:ext cx="2069155" cy="1414281"/>
          </a:xfrm>
          <a:prstGeom prst="rect">
            <a:avLst/>
          </a:prstGeom>
          <a:noFill/>
          <a:ln/>
        </p:spPr>
        <p:txBody>
          <a:bodyPr wrap="square" lIns="0" tIns="0" rIns="0" bIns="0" rtlCol="0" anchor="t">
            <a:normAutofit/>
          </a:bodyPr>
          <a:lstStyle/>
          <a:p>
            <a:pPr marL="0" indent="0" algn="ct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يؤدي إلى: انخفاض الإنتاجية، وإهدار المساحات.</a:t>
            </a:r>
            <a:endParaRPr lang="ar-SA" sz="2000" dirty="0"/>
          </a:p>
        </p:txBody>
      </p:sp>
      <p:sp>
        <p:nvSpPr>
          <p:cNvPr id="19" name="Shape 14"/>
          <p:cNvSpPr/>
          <p:nvPr/>
        </p:nvSpPr>
        <p:spPr>
          <a:xfrm>
            <a:off x="1879454" y="2901454"/>
            <a:ext cx="25399" cy="677069"/>
          </a:xfrm>
          <a:prstGeom prst="roundRect">
            <a:avLst>
              <a:gd name="adj" fmla="val 50001"/>
            </a:avLst>
          </a:prstGeom>
          <a:solidFill>
            <a:srgbClr val="0094D5"/>
          </a:solidFill>
          <a:ln/>
        </p:spPr>
      </p:sp>
      <p:sp>
        <p:nvSpPr>
          <p:cNvPr id="20" name="Shape 15"/>
          <p:cNvSpPr/>
          <p:nvPr/>
        </p:nvSpPr>
        <p:spPr>
          <a:xfrm>
            <a:off x="1638259" y="2647553"/>
            <a:ext cx="507789" cy="507802"/>
          </a:xfrm>
          <a:prstGeom prst="ellipse">
            <a:avLst/>
          </a:prstGeom>
          <a:solidFill>
            <a:srgbClr val="00AEEF"/>
          </a:solidFill>
          <a:ln w="12700">
            <a:solidFill>
              <a:srgbClr val="0094D5"/>
            </a:solidFill>
            <a:prstDash val="solid"/>
          </a:ln>
        </p:spPr>
      </p:sp>
      <p:pic>
        <p:nvPicPr>
          <p:cNvPr id="21"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714011" y="2723307"/>
            <a:ext cx="356286" cy="356295"/>
          </a:xfrm>
          <a:prstGeom prst="rect">
            <a:avLst/>
          </a:prstGeom>
        </p:spPr>
      </p:pic>
      <p:sp>
        <p:nvSpPr>
          <p:cNvPr id="22" name="Text 16"/>
          <p:cNvSpPr/>
          <p:nvPr/>
        </p:nvSpPr>
        <p:spPr>
          <a:xfrm>
            <a:off x="857526" y="3804146"/>
            <a:ext cx="2069254" cy="742355"/>
          </a:xfrm>
          <a:prstGeom prst="rect">
            <a:avLst/>
          </a:prstGeom>
          <a:noFill/>
          <a:ln/>
        </p:spPr>
        <p:txBody>
          <a:bodyPr wrap="square" lIns="0" tIns="0" rIns="0" bIns="0" rtlCol="0" anchor="t">
            <a:normAutofit/>
          </a:bodyPr>
          <a:lstStyle/>
          <a:p>
            <a:pPr marL="0" indent="0" algn="ct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عدم وضوح مخارج الطوارئ</a:t>
            </a:r>
            <a:endParaRPr lang="ar-SA" sz="2300" dirty="0"/>
          </a:p>
        </p:txBody>
      </p:sp>
      <p:sp>
        <p:nvSpPr>
          <p:cNvPr id="23" name="Text 17"/>
          <p:cNvSpPr/>
          <p:nvPr/>
        </p:nvSpPr>
        <p:spPr>
          <a:xfrm>
            <a:off x="857526" y="4681835"/>
            <a:ext cx="2069254" cy="1414281"/>
          </a:xfrm>
          <a:prstGeom prst="rect">
            <a:avLst/>
          </a:prstGeom>
          <a:noFill/>
          <a:ln/>
        </p:spPr>
        <p:txBody>
          <a:bodyPr wrap="square" lIns="0" tIns="0" rIns="0" bIns="0" rtlCol="0" anchor="t">
            <a:noAutofit/>
          </a:bodyPr>
          <a:lstStyle/>
          <a:p>
            <a:pPr marL="0" indent="0" algn="ctr" rtl="1">
              <a:lnSpc>
                <a:spcPct val="133000"/>
              </a:lnSpc>
              <a:buNone/>
            </a:pPr>
            <a:r>
              <a:rPr lang="ar-SA" altLang="en-US" sz="2400" dirty="0">
                <a:solidFill>
                  <a:srgbClr val="384653"/>
                </a:solidFill>
                <a:latin typeface="WinSoft Pro Medium" pitchFamily="34" charset="0"/>
                <a:ea typeface="WinSoft Pro Medium" pitchFamily="34" charset="-122"/>
                <a:cs typeface="WinSoft Pro Medium" pitchFamily="34" charset="-120"/>
              </a:rPr>
              <a:t>يؤدي إلى: زيادة المخاطر أثناء الطوارئ.</a:t>
            </a:r>
            <a:endParaRPr lang="ar-SA" sz="2400"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name="Slide 65">
    <p:spTree>
      <p:nvGrpSpPr>
        <p:cNvPr id="1" name=""/>
        <p:cNvGrpSpPr/>
        <p:nvPr/>
      </p:nvGrpSpPr>
      <p:grpSpPr>
        <a:xfrm>
          <a:off x="0" y="0"/>
          <a:ext cx="0" cy="0"/>
          <a:chOff x="0" y="0"/>
          <a:chExt cx="0" cy="0"/>
        </a:xfrm>
      </p:grpSpPr>
      <p:sp>
        <p:nvSpPr>
          <p:cNvPr id="2" name="Text 0"/>
          <p:cNvSpPr/>
          <p:nvPr/>
        </p:nvSpPr>
        <p:spPr>
          <a:xfrm>
            <a:off x="631908" y="730548"/>
            <a:ext cx="10927878" cy="631031"/>
          </a:xfrm>
          <a:prstGeom prst="rect">
            <a:avLst/>
          </a:prstGeom>
          <a:noFill/>
          <a:ln/>
        </p:spPr>
        <p:txBody>
          <a:bodyPr wrap="none" lIns="0" tIns="0" rIns="0" bIns="0" rtlCol="0" anchor="t"/>
          <a:lstStyle/>
          <a:p>
            <a:pPr marL="0" indent="0" algn="r" rtl="1">
              <a:lnSpc>
                <a:spcPct val="104000"/>
              </a:lnSpc>
              <a:buNone/>
            </a:pPr>
            <a:r>
              <a:rPr lang="ar-SA" altLang="en-US" sz="3950" dirty="0">
                <a:solidFill>
                  <a:srgbClr val="2E3C4E"/>
                </a:solidFill>
                <a:latin typeface="GE SS Two Light" pitchFamily="34" charset="0"/>
                <a:ea typeface="GE SS Two Light" pitchFamily="34" charset="-122"/>
                <a:cs typeface="GE SS Two Light" pitchFamily="34" charset="-120"/>
              </a:rPr>
              <a:t>خطوات إعادة تصميم الورش التدريبية</a:t>
            </a:r>
            <a:endParaRPr lang="ar-SA" sz="3950" dirty="0"/>
          </a:p>
        </p:txBody>
      </p:sp>
      <p:pic>
        <p:nvPicPr>
          <p:cNvPr id="3" name="Image 0" descr="preencoded.png"/>
          <p:cNvPicPr>
            <a:picLocks noChangeAspect="1"/>
          </p:cNvPicPr>
          <p:nvPr/>
        </p:nvPicPr>
        <p:blipFill>
          <a:blip r:embed="rId3"/>
          <a:stretch>
            <a:fillRect/>
          </a:stretch>
        </p:blipFill>
        <p:spPr>
          <a:xfrm>
            <a:off x="1489732" y="1687612"/>
            <a:ext cx="9212131" cy="3972620"/>
          </a:xfrm>
          <a:prstGeom prst="rect">
            <a:avLst/>
          </a:prstGeom>
        </p:spPr>
      </p:pic>
      <p:sp>
        <p:nvSpPr>
          <p:cNvPr id="4" name="Text 1"/>
          <p:cNvSpPr/>
          <p:nvPr/>
        </p:nvSpPr>
        <p:spPr>
          <a:xfrm>
            <a:off x="7882212" y="4899907"/>
            <a:ext cx="2199808" cy="275037"/>
          </a:xfrm>
          <a:prstGeom prst="rect">
            <a:avLst/>
          </a:prstGeom>
          <a:noFill/>
          <a:ln/>
        </p:spPr>
        <p:txBody>
          <a:bodyPr wrap="none" lIns="0" tIns="0" rIns="0" bIns="0" rtlCol="0" anchor="t"/>
          <a:lstStyle/>
          <a:p>
            <a:pPr marL="0" indent="0" algn="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اقتراح حلول</a:t>
            </a:r>
            <a:endParaRPr lang="ar-SA" sz="2800" dirty="0">
              <a:solidFill>
                <a:schemeClr val="bg1"/>
              </a:solidFill>
            </a:endParaRPr>
          </a:p>
        </p:txBody>
      </p:sp>
      <p:sp>
        <p:nvSpPr>
          <p:cNvPr id="5" name="Text 2"/>
          <p:cNvSpPr/>
          <p:nvPr/>
        </p:nvSpPr>
        <p:spPr>
          <a:xfrm>
            <a:off x="7882212" y="3980310"/>
            <a:ext cx="2199808" cy="275037"/>
          </a:xfrm>
          <a:prstGeom prst="rect">
            <a:avLst/>
          </a:prstGeom>
          <a:noFill/>
          <a:ln/>
        </p:spPr>
        <p:txBody>
          <a:bodyPr wrap="none" lIns="0" tIns="0" rIns="0" bIns="0" rtlCol="0" anchor="t"/>
          <a:lstStyle/>
          <a:p>
            <a:pPr marL="0" indent="0" algn="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تحديد نقاط الضعف</a:t>
            </a:r>
            <a:endParaRPr lang="ar-SA" sz="2800" dirty="0">
              <a:solidFill>
                <a:schemeClr val="bg1"/>
              </a:solidFill>
            </a:endParaRPr>
          </a:p>
        </p:txBody>
      </p:sp>
      <p:sp>
        <p:nvSpPr>
          <p:cNvPr id="6" name="Text 3"/>
          <p:cNvSpPr/>
          <p:nvPr/>
        </p:nvSpPr>
        <p:spPr>
          <a:xfrm>
            <a:off x="7882212" y="3070002"/>
            <a:ext cx="2199808" cy="275038"/>
          </a:xfrm>
          <a:prstGeom prst="rect">
            <a:avLst/>
          </a:prstGeom>
          <a:noFill/>
          <a:ln/>
        </p:spPr>
        <p:txBody>
          <a:bodyPr wrap="none" lIns="0" tIns="0" rIns="0" bIns="0" rtlCol="0" anchor="t"/>
          <a:lstStyle/>
          <a:p>
            <a:pPr marL="0" indent="0" algn="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تحديد نقاط القوة</a:t>
            </a:r>
            <a:endParaRPr lang="ar-SA" sz="2800" dirty="0">
              <a:solidFill>
                <a:schemeClr val="bg1"/>
              </a:solidFill>
            </a:endParaRPr>
          </a:p>
        </p:txBody>
      </p:sp>
      <p:sp>
        <p:nvSpPr>
          <p:cNvPr id="7" name="Text 4"/>
          <p:cNvSpPr/>
          <p:nvPr/>
        </p:nvSpPr>
        <p:spPr>
          <a:xfrm>
            <a:off x="7882212" y="2150404"/>
            <a:ext cx="2199808" cy="275037"/>
          </a:xfrm>
          <a:prstGeom prst="rect">
            <a:avLst/>
          </a:prstGeom>
          <a:noFill/>
          <a:ln/>
        </p:spPr>
        <p:txBody>
          <a:bodyPr wrap="none" lIns="0" tIns="0" rIns="0" bIns="0" rtlCol="0" anchor="t"/>
          <a:lstStyle/>
          <a:p>
            <a:pPr marL="0" indent="0" algn="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تحليل الوضع</a:t>
            </a:r>
            <a:endParaRPr lang="ar-SA" sz="2800" dirty="0">
              <a:solidFill>
                <a:schemeClr val="bg1"/>
              </a:solidFill>
            </a:endParaRPr>
          </a:p>
        </p:txBody>
      </p:sp>
      <p:sp>
        <p:nvSpPr>
          <p:cNvPr id="8" name="Text 5"/>
          <p:cNvSpPr/>
          <p:nvPr/>
        </p:nvSpPr>
        <p:spPr>
          <a:xfrm>
            <a:off x="319505" y="5920740"/>
            <a:ext cx="11499116" cy="206614"/>
          </a:xfrm>
          <a:prstGeom prst="rect">
            <a:avLst/>
          </a:prstGeom>
          <a:noFill/>
          <a:ln/>
        </p:spPr>
        <p:txBody>
          <a:bodyPr wrap="none" lIns="0" tIns="0" rIns="0" bIns="0" rtlCol="0" anchor="t"/>
          <a:lstStyle/>
          <a:p>
            <a:pPr marL="0" indent="0" algn="r" rtl="1">
              <a:lnSpc>
                <a:spcPct val="12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تبدأ العملية بتحليل الوضع الحالي وتنتهي بالتحقق من توافق التصميم المقترح مع معايير EN ISO 13857 وISO 45001 ومتطلبات السلامة الوطنية.</a:t>
            </a:r>
            <a:endParaRPr lang="ar-SA" sz="2000" dirty="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name="Slide 66">
    <p:spTree>
      <p:nvGrpSpPr>
        <p:cNvPr id="1" name=""/>
        <p:cNvGrpSpPr/>
        <p:nvPr/>
      </p:nvGrpSpPr>
      <p:grpSpPr>
        <a:xfrm>
          <a:off x="0" y="0"/>
          <a:ext cx="0" cy="0"/>
          <a:chOff x="0" y="0"/>
          <a:chExt cx="0" cy="0"/>
        </a:xfrm>
      </p:grpSpPr>
      <p:sp>
        <p:nvSpPr>
          <p:cNvPr id="2" name="Text 0"/>
          <p:cNvSpPr/>
          <p:nvPr/>
        </p:nvSpPr>
        <p:spPr>
          <a:xfrm>
            <a:off x="631908" y="1095772"/>
            <a:ext cx="10927878" cy="742355"/>
          </a:xfrm>
          <a:prstGeom prst="rect">
            <a:avLst/>
          </a:prstGeom>
          <a:noFill/>
          <a:ln/>
        </p:spPr>
        <p:txBody>
          <a:bodyPr wrap="none" lIns="0" tIns="0" rIns="0" bIns="0" rtlCol="0" anchor="t"/>
          <a:lstStyle/>
          <a:p>
            <a:pPr marL="0" indent="0" algn="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خطوات إعادة تصميم الورش التدريبية</a:t>
            </a:r>
            <a:endParaRPr lang="ar-SA" sz="4650" dirty="0"/>
          </a:p>
        </p:txBody>
      </p:sp>
      <p:sp>
        <p:nvSpPr>
          <p:cNvPr id="3" name="Text 1"/>
          <p:cNvSpPr/>
          <p:nvPr/>
        </p:nvSpPr>
        <p:spPr>
          <a:xfrm>
            <a:off x="631908" y="1928316"/>
            <a:ext cx="10927878"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2E3C4E"/>
                </a:solidFill>
                <a:latin typeface="GE SS Two Light" pitchFamily="34" charset="0"/>
                <a:ea typeface="GE SS Two Light" pitchFamily="34" charset="-122"/>
                <a:cs typeface="GE SS Two Light" pitchFamily="34" charset="-120"/>
              </a:rPr>
              <a:t>الخطوتان الأولى والثانية</a:t>
            </a:r>
            <a:endParaRPr lang="ar-SA" sz="2300" dirty="0"/>
          </a:p>
        </p:txBody>
      </p:sp>
      <p:sp>
        <p:nvSpPr>
          <p:cNvPr id="4" name="Shape 2"/>
          <p:cNvSpPr/>
          <p:nvPr/>
        </p:nvSpPr>
        <p:spPr>
          <a:xfrm>
            <a:off x="469392" y="2638028"/>
            <a:ext cx="5513646" cy="3625612"/>
          </a:xfrm>
          <a:prstGeom prst="roundRect">
            <a:avLst>
              <a:gd name="adj" fmla="val 17338"/>
            </a:avLst>
          </a:prstGeom>
          <a:solidFill>
            <a:srgbClr val="75BAE6"/>
          </a:solidFill>
          <a:ln/>
        </p:spPr>
      </p:sp>
      <p:sp>
        <p:nvSpPr>
          <p:cNvPr id="7" name="Text 5"/>
          <p:cNvSpPr/>
          <p:nvPr/>
        </p:nvSpPr>
        <p:spPr>
          <a:xfrm>
            <a:off x="695010" y="3142238"/>
            <a:ext cx="5062411" cy="890984"/>
          </a:xfrm>
          <a:prstGeom prst="rect">
            <a:avLst/>
          </a:prstGeom>
          <a:noFill/>
          <a:ln/>
        </p:spPr>
        <p:txBody>
          <a:bodyPr wrap="square" lIns="0" tIns="0" rIns="0" bIns="0" rtlCol="0" anchor="t">
            <a:normAutofit fontScale="92500" lnSpcReduction="10000"/>
          </a:bodyPr>
          <a:lstStyle/>
          <a:p>
            <a:pPr marL="0" indent="0" algn="r" rtl="1">
              <a:lnSpc>
                <a:spcPct val="104000"/>
              </a:lnSpc>
              <a:buNone/>
            </a:pPr>
            <a:r>
              <a:rPr lang="ar-SA" altLang="en-US" sz="3200" dirty="0">
                <a:solidFill>
                  <a:schemeClr val="bg1"/>
                </a:solidFill>
                <a:latin typeface="GE SS Two Light" pitchFamily="34" charset="0"/>
                <a:ea typeface="GE SS Two Light" pitchFamily="34" charset="-122"/>
                <a:cs typeface="GE SS Two Light" pitchFamily="34" charset="-120"/>
              </a:rPr>
              <a:t>الخطوة الثانية: تحديد نقاط القوة والضعف</a:t>
            </a:r>
            <a:endParaRPr lang="ar-SA" sz="3200" dirty="0">
              <a:solidFill>
                <a:schemeClr val="bg1"/>
              </a:solidFill>
            </a:endParaRPr>
          </a:p>
        </p:txBody>
      </p:sp>
      <p:sp>
        <p:nvSpPr>
          <p:cNvPr id="8" name="Text 6"/>
          <p:cNvSpPr/>
          <p:nvPr/>
        </p:nvSpPr>
        <p:spPr>
          <a:xfrm>
            <a:off x="631908" y="4258846"/>
            <a:ext cx="5125513" cy="1241425"/>
          </a:xfrm>
          <a:prstGeom prst="rect">
            <a:avLst/>
          </a:prstGeom>
          <a:noFill/>
          <a:ln/>
        </p:spPr>
        <p:txBody>
          <a:bodyPr wrap="square" lIns="0" tIns="0" rIns="90274" bIns="0" rtlCol="0" anchor="t">
            <a:noAutofit/>
          </a:bodyPr>
          <a:lstStyle/>
          <a:p>
            <a:pPr marL="355600" indent="-355600" algn="r" rtl="1">
              <a:lnSpc>
                <a:spcPct val="133000"/>
              </a:lnSpc>
              <a:buSzPct val="100000"/>
              <a:buChar char="•"/>
            </a:pPr>
            <a:r>
              <a:rPr lang="ar-SA" altLang="en-US" sz="2400" dirty="0">
                <a:solidFill>
                  <a:schemeClr val="bg1"/>
                </a:solidFill>
                <a:latin typeface="WinSoft Pro Medium" pitchFamily="34" charset="0"/>
                <a:ea typeface="WinSoft Pro Medium" pitchFamily="34" charset="-122"/>
                <a:cs typeface="WinSoft Pro Medium" pitchFamily="34" charset="-120"/>
              </a:rPr>
              <a:t>تحديد ما يعمل بشكل جيد في التخطيط الحالي.</a:t>
            </a:r>
            <a:endParaRPr lang="ar-SA" sz="2400" dirty="0">
              <a:solidFill>
                <a:schemeClr val="bg1"/>
              </a:solidFill>
            </a:endParaRPr>
          </a:p>
          <a:p>
            <a:pPr marL="355600" indent="-355600" algn="r" rtl="1">
              <a:lnSpc>
                <a:spcPct val="133000"/>
              </a:lnSpc>
              <a:buSzPct val="100000"/>
              <a:buChar char="•"/>
            </a:pPr>
            <a:r>
              <a:rPr lang="ar-SA" altLang="en-US" sz="2400" dirty="0">
                <a:solidFill>
                  <a:schemeClr val="bg1"/>
                </a:solidFill>
                <a:latin typeface="WinSoft Pro Medium" pitchFamily="34" charset="0"/>
                <a:ea typeface="WinSoft Pro Medium" pitchFamily="34" charset="-122"/>
                <a:cs typeface="WinSoft Pro Medium" pitchFamily="34" charset="-120"/>
              </a:rPr>
              <a:t>تحديد المشكلات والعوائق.</a:t>
            </a:r>
            <a:endParaRPr lang="ar-SA" sz="2400" dirty="0">
              <a:solidFill>
                <a:schemeClr val="bg1"/>
              </a:solidFill>
            </a:endParaRPr>
          </a:p>
          <a:p>
            <a:pPr marL="355600" indent="-355600" algn="r" rtl="1">
              <a:lnSpc>
                <a:spcPct val="133000"/>
              </a:lnSpc>
              <a:buSzPct val="100000"/>
              <a:buChar char="•"/>
            </a:pPr>
            <a:r>
              <a:rPr lang="ar-SA" altLang="en-US" sz="2400" dirty="0">
                <a:solidFill>
                  <a:schemeClr val="bg1"/>
                </a:solidFill>
                <a:latin typeface="WinSoft Pro Medium" pitchFamily="34" charset="0"/>
                <a:ea typeface="WinSoft Pro Medium" pitchFamily="34" charset="-122"/>
                <a:cs typeface="WinSoft Pro Medium" pitchFamily="34" charset="-120"/>
              </a:rPr>
              <a:t>توثيق الملاحظات بشكل منظم.</a:t>
            </a:r>
            <a:endParaRPr lang="ar-SA" sz="2400" dirty="0">
              <a:solidFill>
                <a:schemeClr val="bg1"/>
              </a:solidFill>
            </a:endParaRPr>
          </a:p>
        </p:txBody>
      </p:sp>
      <p:sp>
        <p:nvSpPr>
          <p:cNvPr id="11" name="Text 9"/>
          <p:cNvSpPr/>
          <p:nvPr/>
        </p:nvSpPr>
        <p:spPr>
          <a:xfrm>
            <a:off x="6377522" y="3142238"/>
            <a:ext cx="5188614" cy="445492"/>
          </a:xfrm>
          <a:prstGeom prst="rect">
            <a:avLst/>
          </a:prstGeom>
          <a:noFill/>
          <a:ln/>
        </p:spPr>
        <p:txBody>
          <a:bodyPr wrap="none" lIns="0" tIns="0" rIns="0" bIns="0" rtlCol="0" anchor="t"/>
          <a:lstStyle/>
          <a:p>
            <a:pPr marL="0" indent="0" algn="r" rtl="1">
              <a:lnSpc>
                <a:spcPct val="104000"/>
              </a:lnSpc>
              <a:buNone/>
            </a:pPr>
            <a:r>
              <a:rPr lang="ar-SA" altLang="en-US" sz="2800" dirty="0">
                <a:solidFill>
                  <a:srgbClr val="2E3C4E"/>
                </a:solidFill>
                <a:latin typeface="GE SS Two Light" pitchFamily="34" charset="0"/>
                <a:ea typeface="GE SS Two Light" pitchFamily="34" charset="-122"/>
                <a:cs typeface="GE SS Two Light" pitchFamily="34" charset="-120"/>
              </a:rPr>
              <a:t>الخطوة الأولى: تحليل الوضع الحالي</a:t>
            </a:r>
            <a:endParaRPr lang="ar-SA" sz="2800" dirty="0"/>
          </a:p>
        </p:txBody>
      </p:sp>
      <p:sp>
        <p:nvSpPr>
          <p:cNvPr id="12" name="Text 10"/>
          <p:cNvSpPr/>
          <p:nvPr/>
        </p:nvSpPr>
        <p:spPr>
          <a:xfrm>
            <a:off x="6377522" y="3813354"/>
            <a:ext cx="5188614" cy="1681559"/>
          </a:xfrm>
          <a:prstGeom prst="rect">
            <a:avLst/>
          </a:prstGeom>
          <a:noFill/>
          <a:ln/>
        </p:spPr>
        <p:txBody>
          <a:bodyPr wrap="square" lIns="0" tIns="0" rIns="90274" bIns="0" rtlCol="0" anchor="t">
            <a:noAutofit/>
          </a:bodyPr>
          <a:lstStyle/>
          <a:p>
            <a:pPr marL="355600" indent="-355600" algn="r" rtl="1">
              <a:lnSpc>
                <a:spcPct val="133000"/>
              </a:lnSpc>
              <a:buSzPct val="100000"/>
              <a:buChar char="•"/>
            </a:pPr>
            <a:r>
              <a:rPr lang="ar-SA" altLang="en-US" sz="2800" dirty="0">
                <a:solidFill>
                  <a:srgbClr val="384653"/>
                </a:solidFill>
                <a:latin typeface="WinSoft Pro Medium" pitchFamily="34" charset="0"/>
                <a:ea typeface="WinSoft Pro Medium" pitchFamily="34" charset="-122"/>
                <a:cs typeface="WinSoft Pro Medium" pitchFamily="34" charset="-120"/>
              </a:rPr>
              <a:t>قياس المساحات الحالية.</a:t>
            </a:r>
            <a:endParaRPr lang="ar-SA" sz="2800" dirty="0"/>
          </a:p>
          <a:p>
            <a:pPr marL="355600" indent="-355600" algn="r" rtl="1">
              <a:lnSpc>
                <a:spcPct val="133000"/>
              </a:lnSpc>
              <a:buSzPct val="100000"/>
              <a:buChar char="•"/>
            </a:pPr>
            <a:r>
              <a:rPr lang="ar-SA" altLang="en-US" sz="2800" dirty="0">
                <a:solidFill>
                  <a:srgbClr val="384653"/>
                </a:solidFill>
                <a:latin typeface="WinSoft Pro Medium" pitchFamily="34" charset="0"/>
                <a:ea typeface="WinSoft Pro Medium" pitchFamily="34" charset="-122"/>
                <a:cs typeface="WinSoft Pro Medium" pitchFamily="34" charset="-120"/>
              </a:rPr>
              <a:t>توثيق موقع المعدات والآلات.</a:t>
            </a:r>
            <a:endParaRPr lang="ar-SA" sz="2800" dirty="0"/>
          </a:p>
          <a:p>
            <a:pPr marL="355600" indent="-355600" algn="r" rtl="1">
              <a:lnSpc>
                <a:spcPct val="133000"/>
              </a:lnSpc>
              <a:buSzPct val="100000"/>
              <a:buChar char="•"/>
            </a:pPr>
            <a:r>
              <a:rPr lang="ar-SA" altLang="en-US" sz="2800" dirty="0">
                <a:solidFill>
                  <a:srgbClr val="384653"/>
                </a:solidFill>
                <a:latin typeface="WinSoft Pro Medium" pitchFamily="34" charset="0"/>
                <a:ea typeface="WinSoft Pro Medium" pitchFamily="34" charset="-122"/>
                <a:cs typeface="WinSoft Pro Medium" pitchFamily="34" charset="-120"/>
              </a:rPr>
              <a:t>رصد حركة المتدربين والمدرب.</a:t>
            </a:r>
            <a:endParaRPr lang="ar-SA" sz="2800" dirty="0"/>
          </a:p>
          <a:p>
            <a:pPr marL="355600" indent="-355600" algn="r" rtl="1">
              <a:lnSpc>
                <a:spcPct val="133000"/>
              </a:lnSpc>
              <a:buSzPct val="100000"/>
              <a:buChar char="•"/>
            </a:pPr>
            <a:r>
              <a:rPr lang="ar-SA" altLang="en-US" sz="2800" dirty="0">
                <a:solidFill>
                  <a:srgbClr val="384653"/>
                </a:solidFill>
                <a:latin typeface="WinSoft Pro Medium" pitchFamily="34" charset="0"/>
                <a:ea typeface="WinSoft Pro Medium" pitchFamily="34" charset="-122"/>
                <a:cs typeface="WinSoft Pro Medium" pitchFamily="34" charset="-120"/>
              </a:rPr>
              <a:t>تحديد نقاط الخطر والمشكلات.</a:t>
            </a:r>
            <a:endParaRPr lang="ar-SA" sz="2800"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name="Slide 67">
    <p:spTree>
      <p:nvGrpSpPr>
        <p:cNvPr id="1" name=""/>
        <p:cNvGrpSpPr/>
        <p:nvPr/>
      </p:nvGrpSpPr>
      <p:grpSpPr>
        <a:xfrm>
          <a:off x="0" y="0"/>
          <a:ext cx="0" cy="0"/>
          <a:chOff x="0" y="0"/>
          <a:chExt cx="0" cy="0"/>
        </a:xfrm>
      </p:grpSpPr>
      <p:sp>
        <p:nvSpPr>
          <p:cNvPr id="2" name="Text 0"/>
          <p:cNvSpPr/>
          <p:nvPr/>
        </p:nvSpPr>
        <p:spPr>
          <a:xfrm>
            <a:off x="631908" y="875705"/>
            <a:ext cx="10927878" cy="742355"/>
          </a:xfrm>
          <a:prstGeom prst="rect">
            <a:avLst/>
          </a:prstGeom>
          <a:noFill/>
          <a:ln/>
        </p:spPr>
        <p:txBody>
          <a:bodyPr wrap="none" lIns="0" tIns="0" rIns="0" bIns="0" rtlCol="0" anchor="t"/>
          <a:lstStyle/>
          <a:p>
            <a:pPr marL="0" indent="0" algn="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خطوات إعادة تصميم الورش التدريبية</a:t>
            </a:r>
            <a:endParaRPr lang="ar-SA" sz="4650" dirty="0"/>
          </a:p>
        </p:txBody>
      </p:sp>
      <p:sp>
        <p:nvSpPr>
          <p:cNvPr id="3" name="Text 1"/>
          <p:cNvSpPr/>
          <p:nvPr/>
        </p:nvSpPr>
        <p:spPr>
          <a:xfrm>
            <a:off x="631908" y="1708249"/>
            <a:ext cx="10927878"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2E3C4E"/>
                </a:solidFill>
                <a:latin typeface="GE SS Two Light" pitchFamily="34" charset="0"/>
                <a:ea typeface="GE SS Two Light" pitchFamily="34" charset="-122"/>
                <a:cs typeface="GE SS Two Light" pitchFamily="34" charset="-120"/>
              </a:rPr>
              <a:t>الخطوتان الثالثة والرابعة</a:t>
            </a:r>
            <a:endParaRPr lang="ar-SA" sz="2300" dirty="0"/>
          </a:p>
        </p:txBody>
      </p:sp>
      <p:sp>
        <p:nvSpPr>
          <p:cNvPr id="4" name="Shape 2"/>
          <p:cNvSpPr/>
          <p:nvPr/>
        </p:nvSpPr>
        <p:spPr>
          <a:xfrm>
            <a:off x="469392" y="2417961"/>
            <a:ext cx="5513646" cy="3564235"/>
          </a:xfrm>
          <a:prstGeom prst="roundRect">
            <a:avLst>
              <a:gd name="adj" fmla="val 15197"/>
            </a:avLst>
          </a:prstGeom>
          <a:solidFill>
            <a:srgbClr val="75BAE6"/>
          </a:solidFill>
          <a:ln/>
        </p:spPr>
      </p:sp>
      <p:sp>
        <p:nvSpPr>
          <p:cNvPr id="7" name="Text 5"/>
          <p:cNvSpPr/>
          <p:nvPr/>
        </p:nvSpPr>
        <p:spPr>
          <a:xfrm>
            <a:off x="695010" y="2762151"/>
            <a:ext cx="5062411" cy="890984"/>
          </a:xfrm>
          <a:prstGeom prst="rect">
            <a:avLst/>
          </a:prstGeom>
          <a:noFill/>
          <a:ln/>
        </p:spPr>
        <p:txBody>
          <a:bodyPr wrap="square" lIns="0" tIns="0" rIns="0" bIns="0" rtlCol="0" anchor="t">
            <a:normAutofit/>
          </a:bodyPr>
          <a:lstStyle/>
          <a:p>
            <a:pPr marL="0" indent="0" algn="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الخطوة الرابعة: إعداد التصميم المقترح</a:t>
            </a:r>
            <a:endParaRPr lang="ar-SA" sz="2800" dirty="0">
              <a:solidFill>
                <a:schemeClr val="bg1"/>
              </a:solidFill>
            </a:endParaRPr>
          </a:p>
        </p:txBody>
      </p:sp>
      <p:sp>
        <p:nvSpPr>
          <p:cNvPr id="8" name="Text 6"/>
          <p:cNvSpPr/>
          <p:nvPr/>
        </p:nvSpPr>
        <p:spPr>
          <a:xfrm>
            <a:off x="695010" y="3878759"/>
            <a:ext cx="5062411" cy="1681559"/>
          </a:xfrm>
          <a:prstGeom prst="rect">
            <a:avLst/>
          </a:prstGeom>
          <a:noFill/>
          <a:ln/>
        </p:spPr>
        <p:txBody>
          <a:bodyPr wrap="square" lIns="0" tIns="0" rIns="90274" bIns="0" rtlCol="0" anchor="t">
            <a:noAutofit/>
          </a:bodyPr>
          <a:lstStyle/>
          <a:p>
            <a:pPr marL="355600" indent="-355600" algn="r" rtl="1">
              <a:lnSpc>
                <a:spcPct val="133000"/>
              </a:lnSpc>
              <a:buSzPct val="100000"/>
              <a:buChar char="•"/>
            </a:pPr>
            <a:r>
              <a:rPr lang="ar-SA" altLang="en-US" sz="2400" dirty="0">
                <a:solidFill>
                  <a:schemeClr val="bg1"/>
                </a:solidFill>
                <a:latin typeface="WinSoft Pro Medium" pitchFamily="34" charset="0"/>
                <a:ea typeface="WinSoft Pro Medium" pitchFamily="34" charset="-122"/>
                <a:cs typeface="WinSoft Pro Medium" pitchFamily="34" charset="-120"/>
              </a:rPr>
              <a:t>رسم مخطط جديد للورشة.</a:t>
            </a:r>
            <a:endParaRPr lang="ar-SA" sz="2400" dirty="0">
              <a:solidFill>
                <a:schemeClr val="bg1"/>
              </a:solidFill>
            </a:endParaRPr>
          </a:p>
          <a:p>
            <a:pPr marL="355600" indent="-355600" algn="r" rtl="1">
              <a:lnSpc>
                <a:spcPct val="133000"/>
              </a:lnSpc>
              <a:buSzPct val="100000"/>
              <a:buChar char="•"/>
            </a:pPr>
            <a:r>
              <a:rPr lang="ar-SA" altLang="en-US" sz="2400" dirty="0">
                <a:solidFill>
                  <a:schemeClr val="bg1"/>
                </a:solidFill>
                <a:latin typeface="WinSoft Pro Medium" pitchFamily="34" charset="0"/>
                <a:ea typeface="WinSoft Pro Medium" pitchFamily="34" charset="-122"/>
                <a:cs typeface="WinSoft Pro Medium" pitchFamily="34" charset="-120"/>
              </a:rPr>
              <a:t>تحديد مواقع المعدات والممرات.</a:t>
            </a:r>
            <a:endParaRPr lang="ar-SA" sz="2400" dirty="0">
              <a:solidFill>
                <a:schemeClr val="bg1"/>
              </a:solidFill>
            </a:endParaRPr>
          </a:p>
          <a:p>
            <a:pPr marL="355600" indent="-355600" algn="r" rtl="1">
              <a:lnSpc>
                <a:spcPct val="133000"/>
              </a:lnSpc>
              <a:buSzPct val="100000"/>
              <a:buChar char="•"/>
            </a:pPr>
            <a:r>
              <a:rPr lang="ar-SA" altLang="en-US" sz="2400" dirty="0">
                <a:solidFill>
                  <a:schemeClr val="bg1"/>
                </a:solidFill>
                <a:latin typeface="WinSoft Pro Medium" pitchFamily="34" charset="0"/>
                <a:ea typeface="WinSoft Pro Medium" pitchFamily="34" charset="-122"/>
                <a:cs typeface="WinSoft Pro Medium" pitchFamily="34" charset="-120"/>
              </a:rPr>
              <a:t>مراعاة معايير السلامة والمسافات.</a:t>
            </a:r>
            <a:endParaRPr lang="ar-SA" sz="2400" dirty="0">
              <a:solidFill>
                <a:schemeClr val="bg1"/>
              </a:solidFill>
            </a:endParaRPr>
          </a:p>
          <a:p>
            <a:pPr marL="355600" indent="-355600" algn="r" rtl="1">
              <a:lnSpc>
                <a:spcPct val="133000"/>
              </a:lnSpc>
              <a:buSzPct val="100000"/>
              <a:buChar char="•"/>
            </a:pPr>
            <a:r>
              <a:rPr lang="ar-SA" altLang="en-US" sz="2400" dirty="0">
                <a:solidFill>
                  <a:schemeClr val="bg1"/>
                </a:solidFill>
                <a:latin typeface="WinSoft Pro Medium" pitchFamily="34" charset="0"/>
                <a:ea typeface="WinSoft Pro Medium" pitchFamily="34" charset="-122"/>
                <a:cs typeface="WinSoft Pro Medium" pitchFamily="34" charset="-120"/>
              </a:rPr>
              <a:t>الحصول على موافقة الجهات المختصة.</a:t>
            </a:r>
            <a:endParaRPr lang="ar-SA" sz="2400" dirty="0">
              <a:solidFill>
                <a:schemeClr val="bg1"/>
              </a:solidFill>
            </a:endParaRPr>
          </a:p>
        </p:txBody>
      </p:sp>
      <p:sp>
        <p:nvSpPr>
          <p:cNvPr id="11" name="Text 9"/>
          <p:cNvSpPr/>
          <p:nvPr/>
        </p:nvSpPr>
        <p:spPr>
          <a:xfrm>
            <a:off x="6377522" y="2903220"/>
            <a:ext cx="5188614" cy="555883"/>
          </a:xfrm>
          <a:prstGeom prst="rect">
            <a:avLst/>
          </a:prstGeom>
          <a:noFill/>
          <a:ln/>
        </p:spPr>
        <p:txBody>
          <a:bodyPr wrap="none" lIns="0" tIns="0" rIns="0" bIns="0" rtlCol="0" anchor="t"/>
          <a:lstStyle/>
          <a:p>
            <a:pPr marL="0" indent="0" algn="r" rtl="1">
              <a:lnSpc>
                <a:spcPct val="104000"/>
              </a:lnSpc>
              <a:buNone/>
            </a:pPr>
            <a:r>
              <a:rPr lang="ar-SA" altLang="en-US" sz="2800" dirty="0">
                <a:solidFill>
                  <a:srgbClr val="2E3C4E"/>
                </a:solidFill>
                <a:latin typeface="GE SS Two Light" pitchFamily="34" charset="0"/>
                <a:ea typeface="GE SS Two Light" pitchFamily="34" charset="-122"/>
                <a:cs typeface="GE SS Two Light" pitchFamily="34" charset="-120"/>
              </a:rPr>
              <a:t>الخطوة الثالثة: اقتراح الحلول</a:t>
            </a:r>
            <a:endParaRPr lang="ar-SA" sz="2800" dirty="0"/>
          </a:p>
        </p:txBody>
      </p:sp>
      <p:sp>
        <p:nvSpPr>
          <p:cNvPr id="12" name="Text 10"/>
          <p:cNvSpPr/>
          <p:nvPr/>
        </p:nvSpPr>
        <p:spPr>
          <a:xfrm>
            <a:off x="6377522" y="3776166"/>
            <a:ext cx="5188614" cy="1681559"/>
          </a:xfrm>
          <a:prstGeom prst="rect">
            <a:avLst/>
          </a:prstGeom>
          <a:noFill/>
          <a:ln/>
        </p:spPr>
        <p:txBody>
          <a:bodyPr wrap="square" lIns="0" tIns="0" rIns="90274" bIns="0" rtlCol="0" anchor="t">
            <a:noAutofit/>
          </a:bodyPr>
          <a:lstStyle/>
          <a:p>
            <a:pPr marL="355600" indent="-355600" algn="r" rtl="1">
              <a:lnSpc>
                <a:spcPct val="133000"/>
              </a:lnSpc>
              <a:buSzPct val="100000"/>
              <a:buChar char="•"/>
            </a:pPr>
            <a:r>
              <a:rPr lang="ar-SA" altLang="en-US" sz="2400" dirty="0">
                <a:solidFill>
                  <a:srgbClr val="384653"/>
                </a:solidFill>
                <a:latin typeface="WinSoft Pro Medium" pitchFamily="34" charset="0"/>
                <a:ea typeface="WinSoft Pro Medium" pitchFamily="34" charset="-122"/>
                <a:cs typeface="WinSoft Pro Medium" pitchFamily="34" charset="-120"/>
              </a:rPr>
              <a:t>اقتراح إعادة توزيع المعدات.</a:t>
            </a:r>
            <a:endParaRPr lang="ar-SA" sz="2400" dirty="0"/>
          </a:p>
          <a:p>
            <a:pPr marL="355600" indent="-355600" algn="r" rtl="1">
              <a:lnSpc>
                <a:spcPct val="133000"/>
              </a:lnSpc>
              <a:buSzPct val="100000"/>
              <a:buChar char="•"/>
            </a:pPr>
            <a:r>
              <a:rPr lang="ar-SA" altLang="en-US" sz="2400" dirty="0">
                <a:solidFill>
                  <a:srgbClr val="384653"/>
                </a:solidFill>
                <a:latin typeface="WinSoft Pro Medium" pitchFamily="34" charset="0"/>
                <a:ea typeface="WinSoft Pro Medium" pitchFamily="34" charset="-122"/>
                <a:cs typeface="WinSoft Pro Medium" pitchFamily="34" charset="-120"/>
              </a:rPr>
              <a:t>تحسين مسارات الحركة.</a:t>
            </a:r>
            <a:endParaRPr lang="ar-SA" sz="2400" dirty="0"/>
          </a:p>
          <a:p>
            <a:pPr marL="355600" indent="-355600" algn="r" rtl="1">
              <a:lnSpc>
                <a:spcPct val="133000"/>
              </a:lnSpc>
              <a:buSzPct val="100000"/>
              <a:buChar char="•"/>
            </a:pPr>
            <a:r>
              <a:rPr lang="ar-SA" altLang="en-US" sz="2400" dirty="0">
                <a:solidFill>
                  <a:srgbClr val="384653"/>
                </a:solidFill>
                <a:latin typeface="WinSoft Pro Medium" pitchFamily="34" charset="0"/>
                <a:ea typeface="WinSoft Pro Medium" pitchFamily="34" charset="-122"/>
                <a:cs typeface="WinSoft Pro Medium" pitchFamily="34" charset="-120"/>
              </a:rPr>
              <a:t>توسيع الممرات أو تعديلها.</a:t>
            </a:r>
            <a:endParaRPr lang="ar-SA" sz="2400" dirty="0"/>
          </a:p>
          <a:p>
            <a:pPr marL="355600" indent="-355600" algn="r" rtl="1">
              <a:lnSpc>
                <a:spcPct val="133000"/>
              </a:lnSpc>
              <a:buSzPct val="100000"/>
              <a:buChar char="•"/>
            </a:pPr>
            <a:r>
              <a:rPr lang="ar-SA" altLang="en-US" sz="2400" dirty="0">
                <a:solidFill>
                  <a:srgbClr val="384653"/>
                </a:solidFill>
                <a:latin typeface="WinSoft Pro Medium" pitchFamily="34" charset="0"/>
                <a:ea typeface="WinSoft Pro Medium" pitchFamily="34" charset="-122"/>
                <a:cs typeface="WinSoft Pro Medium" pitchFamily="34" charset="-120"/>
              </a:rPr>
              <a:t>إزالة العوائق وتحسين الرؤية.</a:t>
            </a:r>
            <a:endParaRPr lang="ar-SA" sz="2400" dirty="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name="Slide 68">
    <p:spTree>
      <p:nvGrpSpPr>
        <p:cNvPr id="1" name=""/>
        <p:cNvGrpSpPr/>
        <p:nvPr/>
      </p:nvGrpSpPr>
      <p:grpSpPr>
        <a:xfrm>
          <a:off x="0" y="0"/>
          <a:ext cx="0" cy="0"/>
          <a:chOff x="0" y="0"/>
          <a:chExt cx="0" cy="0"/>
        </a:xfrm>
      </p:grpSpPr>
      <p:sp>
        <p:nvSpPr>
          <p:cNvPr id="2" name="Text 0"/>
          <p:cNvSpPr/>
          <p:nvPr/>
        </p:nvSpPr>
        <p:spPr>
          <a:xfrm>
            <a:off x="631908" y="734814"/>
            <a:ext cx="10927878" cy="705247"/>
          </a:xfrm>
          <a:prstGeom prst="rect">
            <a:avLst/>
          </a:prstGeom>
          <a:noFill/>
          <a:ln/>
        </p:spPr>
        <p:txBody>
          <a:bodyPr wrap="none" lIns="0" tIns="0" rIns="0" bIns="0" rtlCol="0" anchor="t"/>
          <a:lstStyle/>
          <a:p>
            <a:pPr marL="0" indent="0" algn="r" rtl="1">
              <a:lnSpc>
                <a:spcPct val="104000"/>
              </a:lnSpc>
              <a:buNone/>
            </a:pPr>
            <a:r>
              <a:rPr lang="ar-SA" altLang="en-US" sz="4400" dirty="0">
                <a:solidFill>
                  <a:srgbClr val="2E3C4E"/>
                </a:solidFill>
                <a:latin typeface="GE SS Two Light" pitchFamily="34" charset="0"/>
                <a:ea typeface="GE SS Two Light" pitchFamily="34" charset="-122"/>
                <a:cs typeface="GE SS Two Light" pitchFamily="34" charset="-120"/>
              </a:rPr>
              <a:t>خطوات إعادة تصميم الورش التدريبية</a:t>
            </a:r>
            <a:endParaRPr lang="ar-SA" sz="4400" dirty="0"/>
          </a:p>
        </p:txBody>
      </p:sp>
      <p:sp>
        <p:nvSpPr>
          <p:cNvPr id="3" name="Text 1"/>
          <p:cNvSpPr/>
          <p:nvPr/>
        </p:nvSpPr>
        <p:spPr>
          <a:xfrm>
            <a:off x="631908" y="1521520"/>
            <a:ext cx="10927878" cy="352524"/>
          </a:xfrm>
          <a:prstGeom prst="rect">
            <a:avLst/>
          </a:prstGeom>
          <a:noFill/>
          <a:ln/>
        </p:spPr>
        <p:txBody>
          <a:bodyPr wrap="none" lIns="0" tIns="0" rIns="0" bIns="0" rtlCol="0" anchor="t"/>
          <a:lstStyle/>
          <a:p>
            <a:pPr marL="0" indent="0" algn="r" rtl="1">
              <a:lnSpc>
                <a:spcPct val="104000"/>
              </a:lnSpc>
              <a:buNone/>
            </a:pPr>
            <a:r>
              <a:rPr lang="ar-SA" altLang="en-US" sz="2200" dirty="0">
                <a:solidFill>
                  <a:srgbClr val="2E3C4E"/>
                </a:solidFill>
                <a:latin typeface="GE SS Two Light" pitchFamily="34" charset="0"/>
                <a:ea typeface="GE SS Two Light" pitchFamily="34" charset="-122"/>
                <a:cs typeface="GE SS Two Light" pitchFamily="34" charset="-120"/>
              </a:rPr>
              <a:t>الخطوتان الخامسة والسادسة</a:t>
            </a:r>
            <a:endParaRPr lang="ar-SA" sz="2200" dirty="0"/>
          </a:p>
        </p:txBody>
      </p:sp>
      <p:sp>
        <p:nvSpPr>
          <p:cNvPr id="4" name="Shape 2"/>
          <p:cNvSpPr/>
          <p:nvPr/>
        </p:nvSpPr>
        <p:spPr>
          <a:xfrm>
            <a:off x="477528" y="2179538"/>
            <a:ext cx="5511166" cy="2885976"/>
          </a:xfrm>
          <a:prstGeom prst="roundRect">
            <a:avLst>
              <a:gd name="adj" fmla="val 17830"/>
            </a:avLst>
          </a:prstGeom>
          <a:solidFill>
            <a:srgbClr val="75BAE6"/>
          </a:solidFill>
          <a:ln/>
        </p:spPr>
      </p:sp>
      <p:sp>
        <p:nvSpPr>
          <p:cNvPr id="7" name="Text 5"/>
          <p:cNvSpPr/>
          <p:nvPr/>
        </p:nvSpPr>
        <p:spPr>
          <a:xfrm>
            <a:off x="691835" y="2678767"/>
            <a:ext cx="5082552" cy="423168"/>
          </a:xfrm>
          <a:prstGeom prst="rect">
            <a:avLst/>
          </a:prstGeom>
          <a:noFill/>
          <a:ln/>
        </p:spPr>
        <p:txBody>
          <a:bodyPr wrap="none" lIns="0" tIns="0" rIns="0" bIns="0" rtlCol="0" anchor="t"/>
          <a:lstStyle/>
          <a:p>
            <a:pPr marL="0" indent="0" algn="r" rtl="1">
              <a:lnSpc>
                <a:spcPct val="104000"/>
              </a:lnSpc>
              <a:buNone/>
            </a:pPr>
            <a:r>
              <a:rPr lang="ar-SA" altLang="en-US" sz="2650" dirty="0">
                <a:solidFill>
                  <a:schemeClr val="bg1"/>
                </a:solidFill>
                <a:latin typeface="GE SS Two Light" pitchFamily="34" charset="0"/>
                <a:ea typeface="GE SS Two Light" pitchFamily="34" charset="-122"/>
                <a:cs typeface="GE SS Two Light" pitchFamily="34" charset="-120"/>
              </a:rPr>
              <a:t>الخطوة السادسة: التحقق والمراجعة</a:t>
            </a:r>
            <a:endParaRPr lang="ar-SA" sz="2650" dirty="0">
              <a:solidFill>
                <a:schemeClr val="bg1"/>
              </a:solidFill>
            </a:endParaRPr>
          </a:p>
        </p:txBody>
      </p:sp>
      <p:sp>
        <p:nvSpPr>
          <p:cNvPr id="8" name="Text 6"/>
          <p:cNvSpPr/>
          <p:nvPr/>
        </p:nvSpPr>
        <p:spPr>
          <a:xfrm>
            <a:off x="691835" y="3305532"/>
            <a:ext cx="5082552" cy="1551583"/>
          </a:xfrm>
          <a:prstGeom prst="rect">
            <a:avLst/>
          </a:prstGeom>
          <a:noFill/>
          <a:ln/>
        </p:spPr>
        <p:txBody>
          <a:bodyPr wrap="square" lIns="0" tIns="0" rIns="85760" bIns="0" rtlCol="0" anchor="t">
            <a:noAutofit/>
          </a:bodyPr>
          <a:lstStyle/>
          <a:p>
            <a:pPr marL="335280" indent="-335280" algn="r" rtl="1">
              <a:lnSpc>
                <a:spcPct val="130000"/>
              </a:lnSpc>
              <a:buSzPct val="100000"/>
              <a:buChar char="•"/>
            </a:pPr>
            <a:r>
              <a:rPr lang="ar-SA" altLang="en-US" sz="2000" dirty="0">
                <a:solidFill>
                  <a:schemeClr val="bg1"/>
                </a:solidFill>
                <a:latin typeface="WinSoft Pro Medium" pitchFamily="34" charset="0"/>
                <a:ea typeface="WinSoft Pro Medium" pitchFamily="34" charset="-122"/>
                <a:cs typeface="WinSoft Pro Medium" pitchFamily="34" charset="-120"/>
              </a:rPr>
              <a:t>التحقق من توافق التصميم مع معايير EN ISO 13857.</a:t>
            </a:r>
            <a:endParaRPr lang="ar-SA" sz="2000" dirty="0">
              <a:solidFill>
                <a:schemeClr val="bg1"/>
              </a:solidFill>
            </a:endParaRPr>
          </a:p>
          <a:p>
            <a:pPr marL="335280" indent="-335280" algn="r" rtl="1">
              <a:lnSpc>
                <a:spcPct val="130000"/>
              </a:lnSpc>
              <a:buSzPct val="100000"/>
              <a:buChar char="•"/>
            </a:pPr>
            <a:r>
              <a:rPr lang="ar-SA" altLang="en-US" sz="2000" dirty="0">
                <a:solidFill>
                  <a:schemeClr val="bg1"/>
                </a:solidFill>
                <a:latin typeface="WinSoft Pro Medium" pitchFamily="34" charset="0"/>
                <a:ea typeface="WinSoft Pro Medium" pitchFamily="34" charset="-122"/>
                <a:cs typeface="WinSoft Pro Medium" pitchFamily="34" charset="-120"/>
              </a:rPr>
              <a:t>مراجعة متطلبات ISO 45001.</a:t>
            </a:r>
            <a:endParaRPr lang="ar-SA" sz="2000" dirty="0">
              <a:solidFill>
                <a:schemeClr val="bg1"/>
              </a:solidFill>
            </a:endParaRPr>
          </a:p>
          <a:p>
            <a:pPr marL="335280" indent="-335280" algn="r" rtl="1">
              <a:lnSpc>
                <a:spcPct val="130000"/>
              </a:lnSpc>
              <a:buSzPct val="100000"/>
              <a:buChar char="•"/>
            </a:pPr>
            <a:r>
              <a:rPr lang="ar-SA" altLang="en-US" sz="2000" dirty="0">
                <a:solidFill>
                  <a:schemeClr val="bg1"/>
                </a:solidFill>
                <a:latin typeface="WinSoft Pro Medium" pitchFamily="34" charset="0"/>
                <a:ea typeface="WinSoft Pro Medium" pitchFamily="34" charset="-122"/>
                <a:cs typeface="WinSoft Pro Medium" pitchFamily="34" charset="-120"/>
              </a:rPr>
              <a:t>التأكد من الامتثال للمتطلبات الوطنية للسلامة.</a:t>
            </a:r>
            <a:endParaRPr lang="ar-SA" sz="2000" dirty="0">
              <a:solidFill>
                <a:schemeClr val="bg1"/>
              </a:solidFill>
            </a:endParaRPr>
          </a:p>
          <a:p>
            <a:pPr marL="335280" indent="-335280" algn="r" rtl="1">
              <a:lnSpc>
                <a:spcPct val="130000"/>
              </a:lnSpc>
              <a:buSzPct val="100000"/>
              <a:buChar char="•"/>
            </a:pPr>
            <a:r>
              <a:rPr lang="ar-SA" altLang="en-US" sz="2000" dirty="0">
                <a:solidFill>
                  <a:schemeClr val="bg1"/>
                </a:solidFill>
                <a:latin typeface="WinSoft Pro Medium" pitchFamily="34" charset="0"/>
                <a:ea typeface="WinSoft Pro Medium" pitchFamily="34" charset="-122"/>
                <a:cs typeface="WinSoft Pro Medium" pitchFamily="34" charset="-120"/>
              </a:rPr>
              <a:t>توثيق التصميم النهائي والمصادقة عليه.</a:t>
            </a:r>
            <a:endParaRPr lang="ar-SA" sz="2000" dirty="0">
              <a:solidFill>
                <a:schemeClr val="bg1"/>
              </a:solidFill>
            </a:endParaRPr>
          </a:p>
        </p:txBody>
      </p:sp>
      <p:sp>
        <p:nvSpPr>
          <p:cNvPr id="11" name="Text 9"/>
          <p:cNvSpPr/>
          <p:nvPr/>
        </p:nvSpPr>
        <p:spPr>
          <a:xfrm>
            <a:off x="6363731" y="2655907"/>
            <a:ext cx="5202405" cy="423168"/>
          </a:xfrm>
          <a:prstGeom prst="rect">
            <a:avLst/>
          </a:prstGeom>
          <a:noFill/>
          <a:ln/>
        </p:spPr>
        <p:txBody>
          <a:bodyPr wrap="none" lIns="0" tIns="0" rIns="0" bIns="0" rtlCol="0" anchor="t"/>
          <a:lstStyle/>
          <a:p>
            <a:pPr marL="0" indent="0" algn="r" rtl="1">
              <a:lnSpc>
                <a:spcPct val="104000"/>
              </a:lnSpc>
              <a:buNone/>
            </a:pPr>
            <a:r>
              <a:rPr lang="ar-SA" altLang="en-US" sz="2650" dirty="0">
                <a:solidFill>
                  <a:srgbClr val="2E3C4E"/>
                </a:solidFill>
                <a:latin typeface="GE SS Two Light" pitchFamily="34" charset="0"/>
                <a:ea typeface="GE SS Two Light" pitchFamily="34" charset="-122"/>
                <a:cs typeface="GE SS Two Light" pitchFamily="34" charset="-120"/>
              </a:rPr>
              <a:t>الخطوة الخامسة: التنفيذ والمتابعة</a:t>
            </a:r>
            <a:endParaRPr lang="ar-SA" sz="2650" dirty="0"/>
          </a:p>
        </p:txBody>
      </p:sp>
      <p:sp>
        <p:nvSpPr>
          <p:cNvPr id="12" name="Text 10"/>
          <p:cNvSpPr/>
          <p:nvPr/>
        </p:nvSpPr>
        <p:spPr>
          <a:xfrm>
            <a:off x="6363731" y="3282672"/>
            <a:ext cx="5202405" cy="1551583"/>
          </a:xfrm>
          <a:prstGeom prst="rect">
            <a:avLst/>
          </a:prstGeom>
          <a:noFill/>
          <a:ln/>
        </p:spPr>
        <p:txBody>
          <a:bodyPr wrap="square" lIns="0" tIns="0" rIns="85760" bIns="0" rtlCol="0" anchor="t">
            <a:noAutofit/>
          </a:bodyPr>
          <a:lstStyle/>
          <a:p>
            <a:pPr marL="335280" indent="-335280" algn="r" rtl="1">
              <a:lnSpc>
                <a:spcPct val="130000"/>
              </a:lnSpc>
              <a:buSzPct val="100000"/>
              <a:buChar char="•"/>
            </a:pPr>
            <a:r>
              <a:rPr lang="ar-SA" altLang="en-US" sz="2400" dirty="0">
                <a:solidFill>
                  <a:srgbClr val="384653"/>
                </a:solidFill>
                <a:latin typeface="WinSoft Pro Medium" pitchFamily="34" charset="0"/>
                <a:ea typeface="WinSoft Pro Medium" pitchFamily="34" charset="-122"/>
                <a:cs typeface="WinSoft Pro Medium" pitchFamily="34" charset="-120"/>
              </a:rPr>
              <a:t>تنفيذ التعديلات المقترحة.</a:t>
            </a:r>
            <a:endParaRPr lang="ar-SA" sz="2400" dirty="0"/>
          </a:p>
          <a:p>
            <a:pPr marL="335280" indent="-335280" algn="r" rtl="1">
              <a:lnSpc>
                <a:spcPct val="130000"/>
              </a:lnSpc>
              <a:buSzPct val="100000"/>
              <a:buChar char="•"/>
            </a:pPr>
            <a:r>
              <a:rPr lang="ar-SA" altLang="en-US" sz="2400" dirty="0">
                <a:solidFill>
                  <a:srgbClr val="384653"/>
                </a:solidFill>
                <a:latin typeface="WinSoft Pro Medium" pitchFamily="34" charset="0"/>
                <a:ea typeface="WinSoft Pro Medium" pitchFamily="34" charset="-122"/>
                <a:cs typeface="WinSoft Pro Medium" pitchFamily="34" charset="-120"/>
              </a:rPr>
              <a:t>متابعة التغييرات أثناء التنفيذ.</a:t>
            </a:r>
            <a:endParaRPr lang="ar-SA" sz="2400" dirty="0"/>
          </a:p>
          <a:p>
            <a:pPr marL="335280" indent="-335280" algn="r" rtl="1">
              <a:lnSpc>
                <a:spcPct val="130000"/>
              </a:lnSpc>
              <a:buSzPct val="100000"/>
              <a:buChar char="•"/>
            </a:pPr>
            <a:r>
              <a:rPr lang="ar-SA" altLang="en-US" sz="2400" dirty="0">
                <a:solidFill>
                  <a:srgbClr val="384653"/>
                </a:solidFill>
                <a:latin typeface="WinSoft Pro Medium" pitchFamily="34" charset="0"/>
                <a:ea typeface="WinSoft Pro Medium" pitchFamily="34" charset="-122"/>
                <a:cs typeface="WinSoft Pro Medium" pitchFamily="34" charset="-120"/>
              </a:rPr>
              <a:t>تقييم النتائج بعد التطبيق.</a:t>
            </a:r>
            <a:endParaRPr lang="ar-SA" sz="2400" dirty="0"/>
          </a:p>
          <a:p>
            <a:pPr marL="335280" indent="-335280" algn="r" rtl="1">
              <a:lnSpc>
                <a:spcPct val="130000"/>
              </a:lnSpc>
              <a:buSzPct val="100000"/>
              <a:buChar char="•"/>
            </a:pPr>
            <a:r>
              <a:rPr lang="ar-SA" altLang="en-US" sz="2400" dirty="0">
                <a:solidFill>
                  <a:srgbClr val="384653"/>
                </a:solidFill>
                <a:latin typeface="WinSoft Pro Medium" pitchFamily="34" charset="0"/>
                <a:ea typeface="WinSoft Pro Medium" pitchFamily="34" charset="-122"/>
                <a:cs typeface="WinSoft Pro Medium" pitchFamily="34" charset="-120"/>
              </a:rPr>
              <a:t>توثيق الدروس المستفادة.</a:t>
            </a:r>
            <a:endParaRPr lang="ar-SA" sz="2400" dirty="0"/>
          </a:p>
        </p:txBody>
      </p:sp>
      <p:sp>
        <p:nvSpPr>
          <p:cNvPr id="13" name="Shape 11"/>
          <p:cNvSpPr/>
          <p:nvPr/>
        </p:nvSpPr>
        <p:spPr>
          <a:xfrm>
            <a:off x="631908" y="5294610"/>
            <a:ext cx="10927878" cy="828477"/>
          </a:xfrm>
          <a:prstGeom prst="roundRect">
            <a:avLst>
              <a:gd name="adj" fmla="val 38818"/>
            </a:avLst>
          </a:prstGeom>
          <a:solidFill>
            <a:srgbClr val="D4E9F7"/>
          </a:solidFill>
          <a:ln/>
        </p:spPr>
      </p:sp>
      <p:pic>
        <p:nvPicPr>
          <p:cNvPr id="14" name="Image 0" descr="preencoded.png"/>
          <p:cNvPicPr>
            <a:picLocks noChangeAspect="1"/>
          </p:cNvPicPr>
          <p:nvPr/>
        </p:nvPicPr>
        <p:blipFill>
          <a:blip r:embed="rId3"/>
          <a:stretch>
            <a:fillRect/>
          </a:stretch>
        </p:blipFill>
        <p:spPr>
          <a:xfrm>
            <a:off x="846216" y="5586512"/>
            <a:ext cx="267983" cy="214313"/>
          </a:xfrm>
          <a:prstGeom prst="rect">
            <a:avLst/>
          </a:prstGeom>
        </p:spPr>
      </p:pic>
      <p:sp>
        <p:nvSpPr>
          <p:cNvPr id="15" name="Text 12"/>
          <p:cNvSpPr/>
          <p:nvPr/>
        </p:nvSpPr>
        <p:spPr>
          <a:xfrm>
            <a:off x="718921" y="5551785"/>
            <a:ext cx="10626558" cy="334466"/>
          </a:xfrm>
          <a:prstGeom prst="rect">
            <a:avLst/>
          </a:prstGeom>
          <a:noFill/>
          <a:ln/>
        </p:spPr>
        <p:txBody>
          <a:bodyPr wrap="none" lIns="0" tIns="0" rIns="0" bIns="0" rtlCol="0" anchor="t"/>
          <a:lstStyle/>
          <a:p>
            <a:pPr marL="0" indent="0" algn="r" rtl="1">
              <a:lnSpc>
                <a:spcPct val="130000"/>
              </a:lnSpc>
              <a:buNone/>
            </a:pPr>
            <a:r>
              <a:rPr lang="ar-SA" altLang="en-US" sz="1650" dirty="0">
                <a:solidFill>
                  <a:srgbClr val="000000"/>
                </a:solidFill>
                <a:latin typeface="WinSoft Pro Medium" pitchFamily="34" charset="0"/>
                <a:ea typeface="WinSoft Pro Medium" pitchFamily="34" charset="-122"/>
                <a:cs typeface="WinSoft Pro Medium" pitchFamily="34" charset="-120"/>
              </a:rPr>
              <a:t>تبدأ العملية بتحليل الوضع الحالي وتنتهي بالتحقق من توافق التصميم مع معايير السلامة الدولية.</a:t>
            </a:r>
            <a:endParaRPr lang="ar-SA" sz="1650" dirty="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name="Slide 69">
    <p:spTree>
      <p:nvGrpSpPr>
        <p:cNvPr id="1" name=""/>
        <p:cNvGrpSpPr/>
        <p:nvPr/>
      </p:nvGrpSpPr>
      <p:grpSpPr>
        <a:xfrm>
          <a:off x="0" y="0"/>
          <a:ext cx="0" cy="0"/>
          <a:chOff x="0" y="0"/>
          <a:chExt cx="0" cy="0"/>
        </a:xfrm>
      </p:grpSpPr>
      <p:sp>
        <p:nvSpPr>
          <p:cNvPr id="2" name="Text 0"/>
          <p:cNvSpPr/>
          <p:nvPr/>
        </p:nvSpPr>
        <p:spPr>
          <a:xfrm>
            <a:off x="631908" y="810419"/>
            <a:ext cx="10927878" cy="556716"/>
          </a:xfrm>
          <a:prstGeom prst="rect">
            <a:avLst/>
          </a:prstGeom>
          <a:noFill/>
          <a:ln/>
        </p:spPr>
        <p:txBody>
          <a:bodyPr wrap="none" lIns="0" tIns="0" rIns="0" bIns="0" rtlCol="0" anchor="t"/>
          <a:lstStyle/>
          <a:p>
            <a:pPr marL="0" indent="0" algn="r" rtl="1">
              <a:lnSpc>
                <a:spcPct val="104000"/>
              </a:lnSpc>
              <a:buNone/>
            </a:pPr>
            <a:r>
              <a:rPr lang="ar-SA" altLang="en-US" sz="3500" dirty="0">
                <a:solidFill>
                  <a:srgbClr val="2E3C4E"/>
                </a:solidFill>
                <a:latin typeface="GE SS Two Light" pitchFamily="34" charset="0"/>
                <a:ea typeface="GE SS Two Light" pitchFamily="34" charset="-122"/>
                <a:cs typeface="GE SS Two Light" pitchFamily="34" charset="-120"/>
              </a:rPr>
              <a:t>معايير الورشة الجيدة</a:t>
            </a:r>
            <a:endParaRPr lang="ar-SA" sz="3500" dirty="0"/>
          </a:p>
        </p:txBody>
      </p:sp>
      <p:sp>
        <p:nvSpPr>
          <p:cNvPr id="3" name="Text 1"/>
          <p:cNvSpPr/>
          <p:nvPr/>
        </p:nvSpPr>
        <p:spPr>
          <a:xfrm>
            <a:off x="327116" y="1621036"/>
            <a:ext cx="11537463" cy="236934"/>
          </a:xfrm>
          <a:prstGeom prst="rect">
            <a:avLst/>
          </a:prstGeom>
          <a:noFill/>
          <a:ln/>
        </p:spPr>
        <p:txBody>
          <a:bodyPr wrap="none" lIns="0" tIns="0" rIns="0" bIns="0" rtlCol="0" anchor="t"/>
          <a:lstStyle/>
          <a:p>
            <a:pPr marL="0" indent="0" algn="r" rtl="1">
              <a:lnSpc>
                <a:spcPct val="117000"/>
              </a:lnSpc>
              <a:buNone/>
            </a:pPr>
            <a:r>
              <a:rPr lang="ar-SA" altLang="en-US" dirty="0">
                <a:solidFill>
                  <a:srgbClr val="384653"/>
                </a:solidFill>
                <a:latin typeface="WinSoft Pro Medium" pitchFamily="34" charset="0"/>
                <a:ea typeface="WinSoft Pro Medium" pitchFamily="34" charset="-122"/>
                <a:cs typeface="WinSoft Pro Medium" pitchFamily="34" charset="-120"/>
              </a:rPr>
              <a:t>الورشة الجيدة هي التي تحقق:</a:t>
            </a:r>
            <a:endParaRPr lang="ar-SA" dirty="0"/>
          </a:p>
        </p:txBody>
      </p:sp>
      <p:sp>
        <p:nvSpPr>
          <p:cNvPr id="4" name="Shape 2"/>
          <p:cNvSpPr/>
          <p:nvPr/>
        </p:nvSpPr>
        <p:spPr>
          <a:xfrm>
            <a:off x="6159346" y="2000746"/>
            <a:ext cx="5400441" cy="1264345"/>
          </a:xfrm>
          <a:prstGeom prst="roundRect">
            <a:avLst>
              <a:gd name="adj" fmla="val 20081"/>
            </a:avLst>
          </a:prstGeom>
          <a:solidFill>
            <a:srgbClr val="00AEEF"/>
          </a:solidFill>
          <a:ln w="6350">
            <a:solidFill>
              <a:srgbClr val="00AEEF"/>
            </a:solidFill>
            <a:prstDash val="solid"/>
          </a:ln>
        </p:spPr>
      </p:sp>
      <p:sp>
        <p:nvSpPr>
          <p:cNvPr id="5" name="Shape 3"/>
          <p:cNvSpPr/>
          <p:nvPr/>
        </p:nvSpPr>
        <p:spPr>
          <a:xfrm>
            <a:off x="10876385" y="2176363"/>
            <a:ext cx="507789" cy="507802"/>
          </a:xfrm>
          <a:prstGeom prst="ellipse">
            <a:avLst/>
          </a:prstGeom>
          <a:solidFill>
            <a:srgbClr val="00AEEF"/>
          </a:solidFill>
          <a:ln/>
        </p:spPr>
      </p:sp>
      <p:pic>
        <p:nvPicPr>
          <p:cNvPr id="6"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749489" y="2190458"/>
            <a:ext cx="495088" cy="495101"/>
          </a:xfrm>
          <a:prstGeom prst="rect">
            <a:avLst/>
          </a:prstGeom>
        </p:spPr>
      </p:pic>
      <p:sp>
        <p:nvSpPr>
          <p:cNvPr id="7" name="Text 4"/>
          <p:cNvSpPr/>
          <p:nvPr/>
        </p:nvSpPr>
        <p:spPr>
          <a:xfrm>
            <a:off x="6334959" y="2718302"/>
            <a:ext cx="5049215" cy="278408"/>
          </a:xfrm>
          <a:prstGeom prst="rect">
            <a:avLst/>
          </a:prstGeom>
          <a:noFill/>
          <a:ln/>
        </p:spPr>
        <p:txBody>
          <a:bodyPr wrap="none" lIns="0" tIns="0" rIns="0" bIns="0" rtlCol="0" anchor="t"/>
          <a:lstStyle/>
          <a:p>
            <a:pPr marL="0" indent="0" algn="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سلامة المتدربين</a:t>
            </a:r>
            <a:endParaRPr lang="ar-SA" sz="2400" dirty="0">
              <a:solidFill>
                <a:schemeClr val="bg1"/>
              </a:solidFill>
            </a:endParaRPr>
          </a:p>
        </p:txBody>
      </p:sp>
      <p:sp>
        <p:nvSpPr>
          <p:cNvPr id="8" name="Shape 5"/>
          <p:cNvSpPr/>
          <p:nvPr/>
        </p:nvSpPr>
        <p:spPr>
          <a:xfrm>
            <a:off x="631908" y="2000746"/>
            <a:ext cx="5400540" cy="1264345"/>
          </a:xfrm>
          <a:prstGeom prst="roundRect">
            <a:avLst>
              <a:gd name="adj" fmla="val 20081"/>
            </a:avLst>
          </a:prstGeom>
          <a:solidFill>
            <a:srgbClr val="00AEEF"/>
          </a:solidFill>
          <a:ln w="6350">
            <a:solidFill>
              <a:srgbClr val="00AEEF"/>
            </a:solidFill>
            <a:prstDash val="solid"/>
          </a:ln>
        </p:spPr>
      </p:sp>
      <p:sp>
        <p:nvSpPr>
          <p:cNvPr id="9" name="Shape 6"/>
          <p:cNvSpPr/>
          <p:nvPr/>
        </p:nvSpPr>
        <p:spPr>
          <a:xfrm>
            <a:off x="5349047" y="2176363"/>
            <a:ext cx="507789" cy="507802"/>
          </a:xfrm>
          <a:prstGeom prst="ellipse">
            <a:avLst/>
          </a:prstGeom>
          <a:solidFill>
            <a:srgbClr val="00AEEF"/>
          </a:solidFill>
          <a:ln/>
        </p:spPr>
      </p:sp>
      <p:pic>
        <p:nvPicPr>
          <p:cNvPr id="10"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222149" y="2147976"/>
            <a:ext cx="495089" cy="495102"/>
          </a:xfrm>
          <a:prstGeom prst="rect">
            <a:avLst/>
          </a:prstGeom>
        </p:spPr>
      </p:pic>
      <p:sp>
        <p:nvSpPr>
          <p:cNvPr id="11" name="Text 7"/>
          <p:cNvSpPr/>
          <p:nvPr/>
        </p:nvSpPr>
        <p:spPr>
          <a:xfrm>
            <a:off x="807521" y="2718302"/>
            <a:ext cx="5049314" cy="278408"/>
          </a:xfrm>
          <a:prstGeom prst="rect">
            <a:avLst/>
          </a:prstGeom>
          <a:noFill/>
          <a:ln/>
        </p:spPr>
        <p:txBody>
          <a:bodyPr wrap="none" lIns="0" tIns="0" rIns="0" bIns="0" rtlCol="0" anchor="t"/>
          <a:lstStyle/>
          <a:p>
            <a:pPr marL="0" indent="0" algn="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سهولة الحركة</a:t>
            </a:r>
            <a:endParaRPr lang="ar-SA" sz="2400" dirty="0">
              <a:solidFill>
                <a:schemeClr val="bg1"/>
              </a:solidFill>
            </a:endParaRPr>
          </a:p>
        </p:txBody>
      </p:sp>
      <p:sp>
        <p:nvSpPr>
          <p:cNvPr id="12" name="Shape 8"/>
          <p:cNvSpPr/>
          <p:nvPr/>
        </p:nvSpPr>
        <p:spPr>
          <a:xfrm>
            <a:off x="6159346" y="3391991"/>
            <a:ext cx="5400441" cy="1264345"/>
          </a:xfrm>
          <a:prstGeom prst="roundRect">
            <a:avLst>
              <a:gd name="adj" fmla="val 20081"/>
            </a:avLst>
          </a:prstGeom>
          <a:solidFill>
            <a:srgbClr val="00AEEF"/>
          </a:solidFill>
          <a:ln w="6350">
            <a:solidFill>
              <a:srgbClr val="00AEEF"/>
            </a:solidFill>
            <a:prstDash val="solid"/>
          </a:ln>
        </p:spPr>
      </p:sp>
      <p:sp>
        <p:nvSpPr>
          <p:cNvPr id="13" name="Shape 9"/>
          <p:cNvSpPr/>
          <p:nvPr/>
        </p:nvSpPr>
        <p:spPr>
          <a:xfrm>
            <a:off x="10876385" y="3567609"/>
            <a:ext cx="507789" cy="507802"/>
          </a:xfrm>
          <a:prstGeom prst="ellipse">
            <a:avLst/>
          </a:prstGeom>
          <a:solidFill>
            <a:srgbClr val="00AEEF"/>
          </a:solidFill>
          <a:ln/>
        </p:spPr>
      </p:sp>
      <p:pic>
        <p:nvPicPr>
          <p:cNvPr id="14"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749489" y="3566121"/>
            <a:ext cx="495087" cy="495100"/>
          </a:xfrm>
          <a:prstGeom prst="rect">
            <a:avLst/>
          </a:prstGeom>
        </p:spPr>
      </p:pic>
      <p:sp>
        <p:nvSpPr>
          <p:cNvPr id="15" name="Text 10"/>
          <p:cNvSpPr/>
          <p:nvPr/>
        </p:nvSpPr>
        <p:spPr>
          <a:xfrm>
            <a:off x="6334959" y="4109547"/>
            <a:ext cx="5049215" cy="278408"/>
          </a:xfrm>
          <a:prstGeom prst="rect">
            <a:avLst/>
          </a:prstGeom>
          <a:noFill/>
          <a:ln/>
        </p:spPr>
        <p:txBody>
          <a:bodyPr wrap="none" lIns="0" tIns="0" rIns="0" bIns="0" rtlCol="0" anchor="t"/>
          <a:lstStyle/>
          <a:p>
            <a:pPr marL="0" indent="0" algn="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سهولة الإشراف</a:t>
            </a:r>
            <a:endParaRPr lang="ar-SA" sz="2400" dirty="0">
              <a:solidFill>
                <a:schemeClr val="bg1"/>
              </a:solidFill>
            </a:endParaRPr>
          </a:p>
        </p:txBody>
      </p:sp>
      <p:sp>
        <p:nvSpPr>
          <p:cNvPr id="16" name="Shape 11"/>
          <p:cNvSpPr/>
          <p:nvPr/>
        </p:nvSpPr>
        <p:spPr>
          <a:xfrm>
            <a:off x="631908" y="3391991"/>
            <a:ext cx="5400540" cy="1264345"/>
          </a:xfrm>
          <a:prstGeom prst="roundRect">
            <a:avLst>
              <a:gd name="adj" fmla="val 20081"/>
            </a:avLst>
          </a:prstGeom>
          <a:solidFill>
            <a:srgbClr val="00AEEF"/>
          </a:solidFill>
          <a:ln w="6350">
            <a:solidFill>
              <a:srgbClr val="00AEEF"/>
            </a:solidFill>
            <a:prstDash val="solid"/>
          </a:ln>
        </p:spPr>
      </p:sp>
      <p:sp>
        <p:nvSpPr>
          <p:cNvPr id="17" name="Shape 12"/>
          <p:cNvSpPr/>
          <p:nvPr/>
        </p:nvSpPr>
        <p:spPr>
          <a:xfrm>
            <a:off x="5349047" y="3567609"/>
            <a:ext cx="507789" cy="507802"/>
          </a:xfrm>
          <a:prstGeom prst="ellipse">
            <a:avLst/>
          </a:prstGeom>
          <a:solidFill>
            <a:srgbClr val="00AEEF"/>
          </a:solidFill>
          <a:ln/>
        </p:spPr>
        <p:txBody>
          <a:bodyPr/>
          <a:lstStyle/>
          <a:p>
            <a:endParaRPr lang="en-US" dirty="0"/>
          </a:p>
        </p:txBody>
      </p:sp>
      <p:pic>
        <p:nvPicPr>
          <p:cNvPr id="18"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222149" y="3530259"/>
            <a:ext cx="495089" cy="495102"/>
          </a:xfrm>
          <a:prstGeom prst="rect">
            <a:avLst/>
          </a:prstGeom>
        </p:spPr>
      </p:pic>
      <p:sp>
        <p:nvSpPr>
          <p:cNvPr id="19" name="Text 13"/>
          <p:cNvSpPr/>
          <p:nvPr/>
        </p:nvSpPr>
        <p:spPr>
          <a:xfrm>
            <a:off x="807521" y="4109547"/>
            <a:ext cx="5049314" cy="278408"/>
          </a:xfrm>
          <a:prstGeom prst="rect">
            <a:avLst/>
          </a:prstGeom>
          <a:noFill/>
          <a:ln/>
        </p:spPr>
        <p:txBody>
          <a:bodyPr wrap="none" lIns="0" tIns="0" rIns="0" bIns="0" rtlCol="0" anchor="t"/>
          <a:lstStyle/>
          <a:p>
            <a:pPr marL="0" indent="0" algn="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كفاءة استخدام المعدات</a:t>
            </a:r>
            <a:endParaRPr lang="ar-SA" sz="2400" dirty="0">
              <a:solidFill>
                <a:schemeClr val="bg1"/>
              </a:solidFill>
            </a:endParaRPr>
          </a:p>
        </p:txBody>
      </p:sp>
      <p:sp>
        <p:nvSpPr>
          <p:cNvPr id="20" name="Shape 14"/>
          <p:cNvSpPr/>
          <p:nvPr/>
        </p:nvSpPr>
        <p:spPr>
          <a:xfrm>
            <a:off x="6159346" y="4783237"/>
            <a:ext cx="5400441" cy="1264345"/>
          </a:xfrm>
          <a:prstGeom prst="roundRect">
            <a:avLst>
              <a:gd name="adj" fmla="val 20081"/>
            </a:avLst>
          </a:prstGeom>
          <a:solidFill>
            <a:srgbClr val="00AEEF"/>
          </a:solidFill>
          <a:ln w="6350">
            <a:solidFill>
              <a:srgbClr val="00AEEF"/>
            </a:solidFill>
            <a:prstDash val="solid"/>
          </a:ln>
        </p:spPr>
      </p:sp>
      <p:sp>
        <p:nvSpPr>
          <p:cNvPr id="21" name="Shape 15"/>
          <p:cNvSpPr/>
          <p:nvPr/>
        </p:nvSpPr>
        <p:spPr>
          <a:xfrm>
            <a:off x="10876385" y="4958854"/>
            <a:ext cx="507789" cy="507802"/>
          </a:xfrm>
          <a:prstGeom prst="ellipse">
            <a:avLst/>
          </a:prstGeom>
          <a:solidFill>
            <a:srgbClr val="00AEEF"/>
          </a:solidFill>
          <a:ln/>
        </p:spPr>
      </p:sp>
      <p:pic>
        <p:nvPicPr>
          <p:cNvPr id="22"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0749489" y="5047017"/>
            <a:ext cx="495087" cy="495100"/>
          </a:xfrm>
          <a:prstGeom prst="rect">
            <a:avLst/>
          </a:prstGeom>
        </p:spPr>
      </p:pic>
      <p:sp>
        <p:nvSpPr>
          <p:cNvPr id="23" name="Text 16"/>
          <p:cNvSpPr/>
          <p:nvPr/>
        </p:nvSpPr>
        <p:spPr>
          <a:xfrm>
            <a:off x="6334959" y="5500792"/>
            <a:ext cx="5049215" cy="278408"/>
          </a:xfrm>
          <a:prstGeom prst="rect">
            <a:avLst/>
          </a:prstGeom>
          <a:noFill/>
          <a:ln/>
        </p:spPr>
        <p:txBody>
          <a:bodyPr wrap="none" lIns="0" tIns="0" rIns="0" bIns="0" rtlCol="0" anchor="t"/>
          <a:lstStyle/>
          <a:p>
            <a:pPr marL="0" indent="0" algn="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استثمار المساحات</a:t>
            </a:r>
            <a:endParaRPr lang="ar-SA" sz="2400" dirty="0">
              <a:solidFill>
                <a:schemeClr val="bg1"/>
              </a:solidFill>
            </a:endParaRPr>
          </a:p>
        </p:txBody>
      </p:sp>
      <p:sp>
        <p:nvSpPr>
          <p:cNvPr id="24" name="Shape 17"/>
          <p:cNvSpPr/>
          <p:nvPr/>
        </p:nvSpPr>
        <p:spPr>
          <a:xfrm>
            <a:off x="631908" y="4783237"/>
            <a:ext cx="5400540" cy="1264345"/>
          </a:xfrm>
          <a:prstGeom prst="roundRect">
            <a:avLst>
              <a:gd name="adj" fmla="val 20081"/>
            </a:avLst>
          </a:prstGeom>
          <a:solidFill>
            <a:srgbClr val="00AEEF"/>
          </a:solidFill>
          <a:ln w="6350">
            <a:solidFill>
              <a:srgbClr val="00AEEF"/>
            </a:solidFill>
            <a:prstDash val="solid"/>
          </a:ln>
        </p:spPr>
      </p:sp>
      <p:sp>
        <p:nvSpPr>
          <p:cNvPr id="25" name="Shape 18"/>
          <p:cNvSpPr/>
          <p:nvPr/>
        </p:nvSpPr>
        <p:spPr>
          <a:xfrm>
            <a:off x="4572001" y="4958854"/>
            <a:ext cx="1284836" cy="507802"/>
          </a:xfrm>
          <a:prstGeom prst="ellipse">
            <a:avLst/>
          </a:prstGeom>
          <a:solidFill>
            <a:srgbClr val="00AEEF"/>
          </a:solidFill>
          <a:ln/>
        </p:spPr>
        <p:txBody>
          <a:bodyPr/>
          <a:lstStyle/>
          <a:p>
            <a:endParaRPr lang="en-US" dirty="0"/>
          </a:p>
        </p:txBody>
      </p:sp>
      <p:pic>
        <p:nvPicPr>
          <p:cNvPr id="26" name="Image 5"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5222149" y="4966329"/>
            <a:ext cx="495089" cy="495102"/>
          </a:xfrm>
          <a:prstGeom prst="rect">
            <a:avLst/>
          </a:prstGeom>
        </p:spPr>
      </p:pic>
      <p:sp>
        <p:nvSpPr>
          <p:cNvPr id="27" name="Text 19"/>
          <p:cNvSpPr/>
          <p:nvPr/>
        </p:nvSpPr>
        <p:spPr>
          <a:xfrm>
            <a:off x="807521" y="5500792"/>
            <a:ext cx="5049314" cy="278408"/>
          </a:xfrm>
          <a:prstGeom prst="rect">
            <a:avLst/>
          </a:prstGeom>
          <a:noFill/>
          <a:ln/>
        </p:spPr>
        <p:txBody>
          <a:bodyPr wrap="none" lIns="0" tIns="0" rIns="0" bIns="0" rtlCol="0" anchor="t"/>
          <a:lstStyle/>
          <a:p>
            <a:pPr marL="0" indent="0" algn="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إمكانية التوسع المستقبلي</a:t>
            </a:r>
            <a:endParaRPr lang="ar-SA" sz="2400" dirty="0">
              <a:solidFill>
                <a:schemeClr val="bg1"/>
              </a:solidFill>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name="Slide 70">
    <p:spTree>
      <p:nvGrpSpPr>
        <p:cNvPr id="1" name=""/>
        <p:cNvGrpSpPr/>
        <p:nvPr/>
      </p:nvGrpSpPr>
      <p:grpSpPr>
        <a:xfrm>
          <a:off x="0" y="0"/>
          <a:ext cx="0" cy="0"/>
          <a:chOff x="0" y="0"/>
          <a:chExt cx="0" cy="0"/>
        </a:xfrm>
      </p:grpSpPr>
      <p:sp>
        <p:nvSpPr>
          <p:cNvPr id="2" name="Text 0"/>
          <p:cNvSpPr/>
          <p:nvPr/>
        </p:nvSpPr>
        <p:spPr>
          <a:xfrm>
            <a:off x="631908" y="1032570"/>
            <a:ext cx="10927878" cy="668040"/>
          </a:xfrm>
          <a:prstGeom prst="rect">
            <a:avLst/>
          </a:prstGeom>
          <a:noFill/>
          <a:ln/>
        </p:spPr>
        <p:txBody>
          <a:bodyPr wrap="none" lIns="0" tIns="0" rIns="0" bIns="0" rtlCol="0" anchor="t"/>
          <a:lstStyle/>
          <a:p>
            <a:pPr marL="0" indent="0" algn="r" rtl="1">
              <a:lnSpc>
                <a:spcPct val="104000"/>
              </a:lnSpc>
              <a:buNone/>
            </a:pPr>
            <a:r>
              <a:rPr lang="ar-SA" altLang="en-US" sz="4200" dirty="0">
                <a:solidFill>
                  <a:srgbClr val="2E3C4E"/>
                </a:solidFill>
                <a:latin typeface="GE SS Two Light" pitchFamily="34" charset="0"/>
                <a:ea typeface="GE SS Two Light" pitchFamily="34" charset="-122"/>
                <a:cs typeface="GE SS Two Light" pitchFamily="34" charset="-120"/>
              </a:rPr>
              <a:t>النشاط العملي: تحسين تخطيط المشغل المهني</a:t>
            </a:r>
            <a:endParaRPr lang="ar-SA" sz="4200" dirty="0"/>
          </a:p>
        </p:txBody>
      </p:sp>
      <p:sp>
        <p:nvSpPr>
          <p:cNvPr id="3" name="Text 1"/>
          <p:cNvSpPr/>
          <p:nvPr/>
        </p:nvSpPr>
        <p:spPr>
          <a:xfrm>
            <a:off x="22324" y="2066131"/>
            <a:ext cx="11537463" cy="308670"/>
          </a:xfrm>
          <a:prstGeom prst="rect">
            <a:avLst/>
          </a:prstGeom>
          <a:noFill/>
          <a:ln/>
        </p:spPr>
        <p:txBody>
          <a:bodyPr wrap="none" lIns="0" tIns="0" rIns="0" bIns="0" rtlCol="0" anchor="t"/>
          <a:lstStyle/>
          <a:p>
            <a:pPr marL="0" indent="0" algn="r" rtl="1">
              <a:lnSpc>
                <a:spcPct val="127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بالتعاون مع أفراد مجموعتك، قوموا بزيارة أحد المشاغل في المركز المهني وإجراء دراسة ميدانية لتقييم مستوى تنظيمه وتخطيطه.</a:t>
            </a:r>
            <a:endParaRPr lang="ar-SA" sz="2000" dirty="0"/>
          </a:p>
        </p:txBody>
      </p:sp>
      <p:pic>
        <p:nvPicPr>
          <p:cNvPr id="4"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131364" y="3115552"/>
            <a:ext cx="428423" cy="428434"/>
          </a:xfrm>
          <a:prstGeom prst="rect">
            <a:avLst/>
          </a:prstGeom>
        </p:spPr>
      </p:pic>
      <p:sp>
        <p:nvSpPr>
          <p:cNvPr id="5" name="Shape 2"/>
          <p:cNvSpPr/>
          <p:nvPr/>
        </p:nvSpPr>
        <p:spPr>
          <a:xfrm>
            <a:off x="6187226" y="3635266"/>
            <a:ext cx="5372561" cy="25400"/>
          </a:xfrm>
          <a:prstGeom prst="rect">
            <a:avLst/>
          </a:prstGeom>
          <a:solidFill>
            <a:srgbClr val="00AEEF"/>
          </a:solidFill>
          <a:ln/>
        </p:spPr>
      </p:sp>
      <p:sp>
        <p:nvSpPr>
          <p:cNvPr id="6" name="Text 3"/>
          <p:cNvSpPr/>
          <p:nvPr/>
        </p:nvSpPr>
        <p:spPr>
          <a:xfrm>
            <a:off x="5470050" y="3286512"/>
            <a:ext cx="5372561" cy="334070"/>
          </a:xfrm>
          <a:prstGeom prst="rect">
            <a:avLst/>
          </a:prstGeom>
          <a:noFill/>
          <a:ln/>
        </p:spPr>
        <p:txBody>
          <a:bodyPr wrap="none" lIns="0" tIns="0" rIns="0" bIns="0" rtlCol="0" anchor="t"/>
          <a:lstStyle/>
          <a:p>
            <a:pPr marL="0" indent="0" algn="r" rtl="1">
              <a:lnSpc>
                <a:spcPct val="104000"/>
              </a:lnSpc>
              <a:buNone/>
            </a:pPr>
            <a:r>
              <a:rPr lang="ar-SA" altLang="en-US" sz="2100" dirty="0">
                <a:solidFill>
                  <a:srgbClr val="384653"/>
                </a:solidFill>
                <a:latin typeface="GE SS Two Light" pitchFamily="34" charset="0"/>
                <a:ea typeface="GE SS Two Light" pitchFamily="34" charset="-122"/>
                <a:cs typeface="GE SS Two Light" pitchFamily="34" charset="-120"/>
              </a:rPr>
              <a:t>تحليل الوضع القائم</a:t>
            </a:r>
            <a:endParaRPr lang="ar-SA" sz="2100" dirty="0"/>
          </a:p>
        </p:txBody>
      </p:sp>
      <p:sp>
        <p:nvSpPr>
          <p:cNvPr id="7" name="Text 4"/>
          <p:cNvSpPr/>
          <p:nvPr/>
        </p:nvSpPr>
        <p:spPr>
          <a:xfrm>
            <a:off x="6095847" y="3806388"/>
            <a:ext cx="5372561" cy="308670"/>
          </a:xfrm>
          <a:prstGeom prst="rect">
            <a:avLst/>
          </a:prstGeom>
          <a:noFill/>
          <a:ln/>
        </p:spPr>
        <p:txBody>
          <a:bodyPr wrap="none" lIns="0" tIns="0" rIns="0" bIns="0" rtlCol="0" anchor="t"/>
          <a:lstStyle/>
          <a:p>
            <a:pPr marL="0" indent="0" algn="r" rtl="1">
              <a:lnSpc>
                <a:spcPct val="127000"/>
              </a:lnSpc>
              <a:buNone/>
            </a:pPr>
            <a:r>
              <a:rPr lang="ar-SA" altLang="en-US" sz="1550" dirty="0">
                <a:solidFill>
                  <a:srgbClr val="384653"/>
                </a:solidFill>
                <a:latin typeface="WinSoft Pro Medium" pitchFamily="34" charset="0"/>
                <a:ea typeface="WinSoft Pro Medium" pitchFamily="34" charset="-122"/>
                <a:cs typeface="WinSoft Pro Medium" pitchFamily="34" charset="-120"/>
              </a:rPr>
              <a:t>دراسة التخطيط الحالي وتقييم مدى ملاءمته لطبيعة العمل.</a:t>
            </a:r>
            <a:endParaRPr lang="ar-SA" sz="1550" dirty="0"/>
          </a:p>
        </p:txBody>
      </p:sp>
      <p:pic>
        <p:nvPicPr>
          <p:cNvPr id="8"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576047" y="3115552"/>
            <a:ext cx="428423" cy="428434"/>
          </a:xfrm>
          <a:prstGeom prst="rect">
            <a:avLst/>
          </a:prstGeom>
        </p:spPr>
      </p:pic>
      <p:sp>
        <p:nvSpPr>
          <p:cNvPr id="9" name="Shape 5"/>
          <p:cNvSpPr/>
          <p:nvPr/>
        </p:nvSpPr>
        <p:spPr>
          <a:xfrm>
            <a:off x="631908" y="3635266"/>
            <a:ext cx="5372561" cy="25400"/>
          </a:xfrm>
          <a:prstGeom prst="rect">
            <a:avLst/>
          </a:prstGeom>
          <a:solidFill>
            <a:srgbClr val="00AEEF"/>
          </a:solidFill>
          <a:ln/>
        </p:spPr>
      </p:sp>
      <p:sp>
        <p:nvSpPr>
          <p:cNvPr id="10" name="Text 6"/>
          <p:cNvSpPr/>
          <p:nvPr/>
        </p:nvSpPr>
        <p:spPr>
          <a:xfrm>
            <a:off x="-121127" y="3258045"/>
            <a:ext cx="5372561" cy="334070"/>
          </a:xfrm>
          <a:prstGeom prst="rect">
            <a:avLst/>
          </a:prstGeom>
          <a:noFill/>
          <a:ln/>
        </p:spPr>
        <p:txBody>
          <a:bodyPr wrap="none" lIns="0" tIns="0" rIns="0" bIns="0" rtlCol="0" anchor="t"/>
          <a:lstStyle/>
          <a:p>
            <a:pPr marL="0" indent="0" algn="r" rtl="1">
              <a:lnSpc>
                <a:spcPct val="104000"/>
              </a:lnSpc>
              <a:buNone/>
            </a:pPr>
            <a:r>
              <a:rPr lang="ar-SA" altLang="en-US" sz="2100" dirty="0">
                <a:solidFill>
                  <a:srgbClr val="384653"/>
                </a:solidFill>
                <a:latin typeface="GE SS Two Light" pitchFamily="34" charset="0"/>
                <a:ea typeface="GE SS Two Light" pitchFamily="34" charset="-122"/>
                <a:cs typeface="GE SS Two Light" pitchFamily="34" charset="-120"/>
              </a:rPr>
              <a:t>تحديد نقاط القوة والضعف</a:t>
            </a:r>
            <a:endParaRPr lang="ar-SA" sz="2100" dirty="0"/>
          </a:p>
        </p:txBody>
      </p:sp>
      <p:sp>
        <p:nvSpPr>
          <p:cNvPr id="11" name="Text 7"/>
          <p:cNvSpPr/>
          <p:nvPr/>
        </p:nvSpPr>
        <p:spPr>
          <a:xfrm>
            <a:off x="530361" y="3765426"/>
            <a:ext cx="5372561" cy="308670"/>
          </a:xfrm>
          <a:prstGeom prst="rect">
            <a:avLst/>
          </a:prstGeom>
          <a:noFill/>
          <a:ln/>
        </p:spPr>
        <p:txBody>
          <a:bodyPr wrap="none" lIns="0" tIns="0" rIns="0" bIns="0" rtlCol="0" anchor="t"/>
          <a:lstStyle/>
          <a:p>
            <a:pPr marL="0" indent="0" algn="r" rtl="1">
              <a:lnSpc>
                <a:spcPct val="127000"/>
              </a:lnSpc>
              <a:buNone/>
            </a:pPr>
            <a:r>
              <a:rPr lang="ar-SA" altLang="en-US" sz="1550" dirty="0">
                <a:solidFill>
                  <a:srgbClr val="384653"/>
                </a:solidFill>
                <a:latin typeface="WinSoft Pro Medium" pitchFamily="34" charset="0"/>
                <a:ea typeface="WinSoft Pro Medium" pitchFamily="34" charset="-122"/>
                <a:cs typeface="WinSoft Pro Medium" pitchFamily="34" charset="-120"/>
              </a:rPr>
              <a:t>رصد الجوانب الإيجابية ومواطن القصور في التخطيط الحالي.</a:t>
            </a:r>
            <a:endParaRPr lang="ar-SA" sz="1550" dirty="0"/>
          </a:p>
        </p:txBody>
      </p:sp>
      <p:pic>
        <p:nvPicPr>
          <p:cNvPr id="12"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1131364" y="4217877"/>
            <a:ext cx="428423" cy="428434"/>
          </a:xfrm>
          <a:prstGeom prst="rect">
            <a:avLst/>
          </a:prstGeom>
        </p:spPr>
      </p:pic>
      <p:sp>
        <p:nvSpPr>
          <p:cNvPr id="13" name="Shape 8"/>
          <p:cNvSpPr/>
          <p:nvPr/>
        </p:nvSpPr>
        <p:spPr>
          <a:xfrm>
            <a:off x="6187226" y="4737591"/>
            <a:ext cx="5372561" cy="25400"/>
          </a:xfrm>
          <a:prstGeom prst="rect">
            <a:avLst/>
          </a:prstGeom>
          <a:solidFill>
            <a:srgbClr val="00AEEF"/>
          </a:solidFill>
          <a:ln/>
        </p:spPr>
      </p:sp>
      <p:sp>
        <p:nvSpPr>
          <p:cNvPr id="14" name="Text 9"/>
          <p:cNvSpPr/>
          <p:nvPr/>
        </p:nvSpPr>
        <p:spPr>
          <a:xfrm>
            <a:off x="5470049" y="4346756"/>
            <a:ext cx="5372561" cy="334070"/>
          </a:xfrm>
          <a:prstGeom prst="rect">
            <a:avLst/>
          </a:prstGeom>
          <a:noFill/>
          <a:ln/>
        </p:spPr>
        <p:txBody>
          <a:bodyPr wrap="none" lIns="0" tIns="0" rIns="0" bIns="0" rtlCol="0" anchor="t"/>
          <a:lstStyle/>
          <a:p>
            <a:pPr marL="0" indent="0" algn="r" rtl="1">
              <a:lnSpc>
                <a:spcPct val="104000"/>
              </a:lnSpc>
              <a:buNone/>
            </a:pPr>
            <a:r>
              <a:rPr lang="ar-SA" altLang="en-US" sz="2100" dirty="0">
                <a:solidFill>
                  <a:srgbClr val="384653"/>
                </a:solidFill>
                <a:latin typeface="GE SS Two Light" pitchFamily="34" charset="0"/>
                <a:ea typeface="GE SS Two Light" pitchFamily="34" charset="-122"/>
                <a:cs typeface="GE SS Two Light" pitchFamily="34" charset="-120"/>
              </a:rPr>
              <a:t>إعادة توزيع المعدات والممرات</a:t>
            </a:r>
            <a:endParaRPr lang="ar-SA" sz="2100" dirty="0"/>
          </a:p>
        </p:txBody>
      </p:sp>
      <p:sp>
        <p:nvSpPr>
          <p:cNvPr id="15" name="Text 10"/>
          <p:cNvSpPr/>
          <p:nvPr/>
        </p:nvSpPr>
        <p:spPr>
          <a:xfrm>
            <a:off x="6095846" y="4921086"/>
            <a:ext cx="5372561" cy="308670"/>
          </a:xfrm>
          <a:prstGeom prst="rect">
            <a:avLst/>
          </a:prstGeom>
          <a:noFill/>
          <a:ln/>
        </p:spPr>
        <p:txBody>
          <a:bodyPr wrap="none" lIns="0" tIns="0" rIns="0" bIns="0" rtlCol="0" anchor="t"/>
          <a:lstStyle/>
          <a:p>
            <a:pPr marL="0" indent="0" algn="r" rtl="1">
              <a:lnSpc>
                <a:spcPct val="127000"/>
              </a:lnSpc>
              <a:buNone/>
            </a:pPr>
            <a:r>
              <a:rPr lang="ar-SA" altLang="en-US" sz="1550" dirty="0">
                <a:solidFill>
                  <a:srgbClr val="384653"/>
                </a:solidFill>
                <a:latin typeface="WinSoft Pro Medium" pitchFamily="34" charset="0"/>
                <a:ea typeface="WinSoft Pro Medium" pitchFamily="34" charset="-122"/>
                <a:cs typeface="WinSoft Pro Medium" pitchFamily="34" charset="-120"/>
              </a:rPr>
              <a:t>اقتراح توزيع مناسب يراعي تسلسل العمل وسهولة الحركة والسلامة.</a:t>
            </a:r>
            <a:endParaRPr lang="ar-SA" sz="1550" dirty="0"/>
          </a:p>
        </p:txBody>
      </p:sp>
      <p:pic>
        <p:nvPicPr>
          <p:cNvPr id="16"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576047" y="4217877"/>
            <a:ext cx="428423" cy="428434"/>
          </a:xfrm>
          <a:prstGeom prst="rect">
            <a:avLst/>
          </a:prstGeom>
        </p:spPr>
      </p:pic>
      <p:sp>
        <p:nvSpPr>
          <p:cNvPr id="17" name="Shape 11"/>
          <p:cNvSpPr/>
          <p:nvPr/>
        </p:nvSpPr>
        <p:spPr>
          <a:xfrm>
            <a:off x="631908" y="4737591"/>
            <a:ext cx="5372561" cy="25400"/>
          </a:xfrm>
          <a:prstGeom prst="rect">
            <a:avLst/>
          </a:prstGeom>
          <a:solidFill>
            <a:srgbClr val="00AEEF"/>
          </a:solidFill>
          <a:ln/>
        </p:spPr>
      </p:sp>
      <p:sp>
        <p:nvSpPr>
          <p:cNvPr id="18" name="Text 12"/>
          <p:cNvSpPr/>
          <p:nvPr/>
        </p:nvSpPr>
        <p:spPr>
          <a:xfrm>
            <a:off x="-121127" y="4335917"/>
            <a:ext cx="5372561" cy="334070"/>
          </a:xfrm>
          <a:prstGeom prst="rect">
            <a:avLst/>
          </a:prstGeom>
          <a:noFill/>
          <a:ln/>
        </p:spPr>
        <p:txBody>
          <a:bodyPr wrap="none" lIns="0" tIns="0" rIns="0" bIns="0" rtlCol="0" anchor="t"/>
          <a:lstStyle/>
          <a:p>
            <a:pPr marL="0" indent="0" algn="r" rtl="1">
              <a:lnSpc>
                <a:spcPct val="104000"/>
              </a:lnSpc>
              <a:buNone/>
            </a:pPr>
            <a:r>
              <a:rPr lang="ar-SA" altLang="en-US" sz="2100" dirty="0">
                <a:solidFill>
                  <a:srgbClr val="384653"/>
                </a:solidFill>
                <a:latin typeface="GE SS Two Light" pitchFamily="34" charset="0"/>
                <a:ea typeface="GE SS Two Light" pitchFamily="34" charset="-122"/>
                <a:cs typeface="GE SS Two Light" pitchFamily="34" charset="-120"/>
              </a:rPr>
              <a:t>تنظيم الممرات</a:t>
            </a:r>
            <a:endParaRPr lang="ar-SA" sz="2100" dirty="0"/>
          </a:p>
        </p:txBody>
      </p:sp>
      <p:sp>
        <p:nvSpPr>
          <p:cNvPr id="19" name="Text 13"/>
          <p:cNvSpPr/>
          <p:nvPr/>
        </p:nvSpPr>
        <p:spPr>
          <a:xfrm>
            <a:off x="530361" y="4926059"/>
            <a:ext cx="5372561" cy="617339"/>
          </a:xfrm>
          <a:prstGeom prst="rect">
            <a:avLst/>
          </a:prstGeom>
          <a:noFill/>
          <a:ln/>
        </p:spPr>
        <p:txBody>
          <a:bodyPr wrap="square" lIns="0" tIns="0" rIns="0" bIns="0" rtlCol="0" anchor="t">
            <a:normAutofit/>
          </a:bodyPr>
          <a:lstStyle/>
          <a:p>
            <a:pPr marL="0" indent="0" algn="r" rtl="1">
              <a:lnSpc>
                <a:spcPct val="127000"/>
              </a:lnSpc>
              <a:buNone/>
            </a:pPr>
            <a:r>
              <a:rPr lang="ar-SA" altLang="en-US" sz="1550" dirty="0">
                <a:solidFill>
                  <a:srgbClr val="384653"/>
                </a:solidFill>
                <a:latin typeface="WinSoft Pro Medium" pitchFamily="34" charset="0"/>
                <a:ea typeface="WinSoft Pro Medium" pitchFamily="34" charset="-122"/>
                <a:cs typeface="WinSoft Pro Medium" pitchFamily="34" charset="-120"/>
              </a:rPr>
              <a:t>تحديد وتنظيم مسارات الحركة داخل المشغل بما يضمن سهولة التنقل وتجنب الازدحام.</a:t>
            </a:r>
            <a:endParaRPr lang="ar-SA" sz="1550" dirty="0"/>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name="Slide 71">
    <p:spTree>
      <p:nvGrpSpPr>
        <p:cNvPr id="1" name=""/>
        <p:cNvGrpSpPr/>
        <p:nvPr/>
      </p:nvGrpSpPr>
      <p:grpSpPr>
        <a:xfrm>
          <a:off x="0" y="0"/>
          <a:ext cx="0" cy="0"/>
          <a:chOff x="0" y="0"/>
          <a:chExt cx="0" cy="0"/>
        </a:xfrm>
      </p:grpSpPr>
      <p:sp>
        <p:nvSpPr>
          <p:cNvPr id="2" name="Text 0"/>
          <p:cNvSpPr/>
          <p:nvPr/>
        </p:nvSpPr>
        <p:spPr>
          <a:xfrm>
            <a:off x="631908" y="637282"/>
            <a:ext cx="10927878" cy="315516"/>
          </a:xfrm>
          <a:prstGeom prst="rect">
            <a:avLst/>
          </a:prstGeom>
          <a:noFill/>
          <a:ln/>
        </p:spPr>
        <p:txBody>
          <a:bodyPr wrap="none" lIns="0" tIns="0" rIns="0" bIns="0" rtlCol="0" anchor="t"/>
          <a:lstStyle/>
          <a:p>
            <a:pPr marL="0" indent="0" algn="r" rtl="1">
              <a:lnSpc>
                <a:spcPct val="104000"/>
              </a:lnSpc>
              <a:buNone/>
            </a:pPr>
            <a:r>
              <a:rPr lang="ar-SA" altLang="en-US" sz="1950" dirty="0">
                <a:solidFill>
                  <a:srgbClr val="2E3C4E"/>
                </a:solidFill>
                <a:latin typeface="GE SS Two Light" pitchFamily="34" charset="0"/>
                <a:ea typeface="GE SS Two Light" pitchFamily="34" charset="-122"/>
                <a:cs typeface="GE SS Two Light" pitchFamily="34" charset="-120"/>
              </a:rPr>
              <a:t> النشاط العملي: تحسين تخطيط المشغل المهني</a:t>
            </a:r>
            <a:endParaRPr lang="ar-SA" sz="1950" dirty="0"/>
          </a:p>
        </p:txBody>
      </p:sp>
      <p:pic>
        <p:nvPicPr>
          <p:cNvPr id="3"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134166" y="1400595"/>
            <a:ext cx="425622" cy="425633"/>
          </a:xfrm>
          <a:prstGeom prst="rect">
            <a:avLst/>
          </a:prstGeom>
        </p:spPr>
      </p:pic>
      <p:sp>
        <p:nvSpPr>
          <p:cNvPr id="4" name="Shape 1"/>
          <p:cNvSpPr/>
          <p:nvPr/>
        </p:nvSpPr>
        <p:spPr>
          <a:xfrm>
            <a:off x="6177403" y="1911060"/>
            <a:ext cx="5382383" cy="25400"/>
          </a:xfrm>
          <a:prstGeom prst="rect">
            <a:avLst/>
          </a:prstGeom>
          <a:solidFill>
            <a:srgbClr val="00AEEF"/>
          </a:solidFill>
          <a:ln/>
        </p:spPr>
      </p:sp>
      <p:sp>
        <p:nvSpPr>
          <p:cNvPr id="5" name="Text 2"/>
          <p:cNvSpPr/>
          <p:nvPr/>
        </p:nvSpPr>
        <p:spPr>
          <a:xfrm>
            <a:off x="5540909" y="1490792"/>
            <a:ext cx="5382383" cy="315516"/>
          </a:xfrm>
          <a:prstGeom prst="rect">
            <a:avLst/>
          </a:prstGeom>
          <a:noFill/>
          <a:ln/>
        </p:spPr>
        <p:txBody>
          <a:bodyPr wrap="none" lIns="0" tIns="0" rIns="0" bIns="0" rtlCol="0" anchor="t"/>
          <a:lstStyle/>
          <a:p>
            <a:pPr marL="0" indent="0" algn="r" rtl="1">
              <a:lnSpc>
                <a:spcPct val="104000"/>
              </a:lnSpc>
              <a:buNone/>
            </a:pPr>
            <a:r>
              <a:rPr lang="ar-SA" altLang="en-US" sz="1950" dirty="0">
                <a:solidFill>
                  <a:srgbClr val="384653"/>
                </a:solidFill>
                <a:latin typeface="GE SS Two Light" pitchFamily="34" charset="0"/>
                <a:ea typeface="GE SS Two Light" pitchFamily="34" charset="-122"/>
                <a:cs typeface="GE SS Two Light" pitchFamily="34" charset="-120"/>
              </a:rPr>
              <a:t>تحديد مناطق التخزين</a:t>
            </a:r>
            <a:endParaRPr lang="ar-SA" sz="1950" dirty="0"/>
          </a:p>
        </p:txBody>
      </p:sp>
      <p:sp>
        <p:nvSpPr>
          <p:cNvPr id="6" name="Text 3"/>
          <p:cNvSpPr/>
          <p:nvPr/>
        </p:nvSpPr>
        <p:spPr>
          <a:xfrm>
            <a:off x="6177402" y="2123978"/>
            <a:ext cx="5382383" cy="567531"/>
          </a:xfrm>
          <a:prstGeom prst="rect">
            <a:avLst/>
          </a:prstGeom>
          <a:noFill/>
          <a:ln/>
        </p:spPr>
        <p:txBody>
          <a:bodyPr wrap="square" lIns="0" tIns="0" rIns="0" bIns="0" rtlCol="0" anchor="t">
            <a:normAutofit/>
          </a:bodyPr>
          <a:lstStyle/>
          <a:p>
            <a:pPr marL="0" indent="0" algn="r" rtl="1">
              <a:lnSpc>
                <a:spcPct val="123000"/>
              </a:lnSpc>
              <a:buNone/>
            </a:pPr>
            <a:r>
              <a:rPr lang="ar-SA" altLang="en-US" sz="1500" dirty="0">
                <a:solidFill>
                  <a:srgbClr val="384653"/>
                </a:solidFill>
                <a:latin typeface="WinSoft Pro Medium" pitchFamily="34" charset="0"/>
                <a:ea typeface="WinSoft Pro Medium" pitchFamily="34" charset="-122"/>
                <a:cs typeface="WinSoft Pro Medium" pitchFamily="34" charset="-120"/>
              </a:rPr>
              <a:t>تحديد المواقع المناسبة لتخزين المواد والأدوات والمعدات بما يضمن سهولة الوصول إليها وسلامتها.</a:t>
            </a:r>
            <a:endParaRPr lang="ar-SA" sz="1500" dirty="0"/>
          </a:p>
        </p:txBody>
      </p:sp>
      <p:pic>
        <p:nvPicPr>
          <p:cNvPr id="7"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472672" y="1284496"/>
            <a:ext cx="541720" cy="541734"/>
          </a:xfrm>
          <a:prstGeom prst="rect">
            <a:avLst/>
          </a:prstGeom>
        </p:spPr>
      </p:pic>
      <p:sp>
        <p:nvSpPr>
          <p:cNvPr id="8" name="Shape 4"/>
          <p:cNvSpPr/>
          <p:nvPr/>
        </p:nvSpPr>
        <p:spPr>
          <a:xfrm>
            <a:off x="631908" y="1911060"/>
            <a:ext cx="5382483" cy="25400"/>
          </a:xfrm>
          <a:prstGeom prst="rect">
            <a:avLst/>
          </a:prstGeom>
          <a:solidFill>
            <a:srgbClr val="00AEEF"/>
          </a:solidFill>
          <a:ln/>
        </p:spPr>
      </p:sp>
      <p:sp>
        <p:nvSpPr>
          <p:cNvPr id="9" name="Text 5"/>
          <p:cNvSpPr/>
          <p:nvPr/>
        </p:nvSpPr>
        <p:spPr>
          <a:xfrm>
            <a:off x="52989" y="1528594"/>
            <a:ext cx="5382483" cy="315516"/>
          </a:xfrm>
          <a:prstGeom prst="rect">
            <a:avLst/>
          </a:prstGeom>
          <a:noFill/>
          <a:ln/>
        </p:spPr>
        <p:txBody>
          <a:bodyPr wrap="none" lIns="0" tIns="0" rIns="0" bIns="0" rtlCol="0" anchor="t"/>
          <a:lstStyle/>
          <a:p>
            <a:pPr marL="0" indent="0" algn="r" rtl="1">
              <a:lnSpc>
                <a:spcPct val="104000"/>
              </a:lnSpc>
              <a:buNone/>
            </a:pPr>
            <a:r>
              <a:rPr lang="ar-SA" altLang="en-US" sz="1950" dirty="0">
                <a:solidFill>
                  <a:srgbClr val="384653"/>
                </a:solidFill>
                <a:latin typeface="GE SS Two Light" pitchFamily="34" charset="0"/>
                <a:ea typeface="GE SS Two Light" pitchFamily="34" charset="-122"/>
                <a:cs typeface="GE SS Two Light" pitchFamily="34" charset="-120"/>
              </a:rPr>
              <a:t>تحديد مخارج الطوارئ</a:t>
            </a:r>
            <a:endParaRPr lang="ar-SA" sz="1950" dirty="0"/>
          </a:p>
        </p:txBody>
      </p:sp>
      <p:sp>
        <p:nvSpPr>
          <p:cNvPr id="10" name="Text 6"/>
          <p:cNvSpPr/>
          <p:nvPr/>
        </p:nvSpPr>
        <p:spPr>
          <a:xfrm>
            <a:off x="536015" y="2113668"/>
            <a:ext cx="5382483" cy="283766"/>
          </a:xfrm>
          <a:prstGeom prst="rect">
            <a:avLst/>
          </a:prstGeom>
          <a:noFill/>
          <a:ln/>
        </p:spPr>
        <p:txBody>
          <a:bodyPr wrap="none" lIns="0" tIns="0" rIns="0" bIns="0" rtlCol="0" anchor="t"/>
          <a:lstStyle/>
          <a:p>
            <a:pPr marL="0" indent="0" algn="r" rtl="1">
              <a:lnSpc>
                <a:spcPct val="123000"/>
              </a:lnSpc>
              <a:buNone/>
            </a:pPr>
            <a:r>
              <a:rPr lang="ar-SA" altLang="en-US" sz="1500" dirty="0">
                <a:solidFill>
                  <a:srgbClr val="384653"/>
                </a:solidFill>
                <a:latin typeface="WinSoft Pro Medium" pitchFamily="34" charset="0"/>
                <a:ea typeface="WinSoft Pro Medium" pitchFamily="34" charset="-122"/>
                <a:cs typeface="WinSoft Pro Medium" pitchFamily="34" charset="-120"/>
              </a:rPr>
              <a:t>التأكد من وضوح مواقع مخارج الطوارئ وسهولة الوصول إليها وخلوها من العوائق.</a:t>
            </a:r>
            <a:endParaRPr lang="ar-SA" sz="1500" dirty="0"/>
          </a:p>
        </p:txBody>
      </p:sp>
      <p:pic>
        <p:nvPicPr>
          <p:cNvPr id="11"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1134166" y="2803838"/>
            <a:ext cx="425622" cy="425633"/>
          </a:xfrm>
          <a:prstGeom prst="rect">
            <a:avLst/>
          </a:prstGeom>
        </p:spPr>
      </p:pic>
      <p:sp>
        <p:nvSpPr>
          <p:cNvPr id="12" name="Shape 7"/>
          <p:cNvSpPr/>
          <p:nvPr/>
        </p:nvSpPr>
        <p:spPr>
          <a:xfrm>
            <a:off x="6177403" y="3314303"/>
            <a:ext cx="5382383" cy="25400"/>
          </a:xfrm>
          <a:prstGeom prst="rect">
            <a:avLst/>
          </a:prstGeom>
          <a:solidFill>
            <a:srgbClr val="00AEEF"/>
          </a:solidFill>
          <a:ln/>
        </p:spPr>
      </p:sp>
      <p:sp>
        <p:nvSpPr>
          <p:cNvPr id="13" name="Text 8"/>
          <p:cNvSpPr/>
          <p:nvPr/>
        </p:nvSpPr>
        <p:spPr>
          <a:xfrm>
            <a:off x="5540909" y="2889250"/>
            <a:ext cx="5382383" cy="315516"/>
          </a:xfrm>
          <a:prstGeom prst="rect">
            <a:avLst/>
          </a:prstGeom>
          <a:noFill/>
          <a:ln/>
        </p:spPr>
        <p:txBody>
          <a:bodyPr wrap="none" lIns="0" tIns="0" rIns="0" bIns="0" rtlCol="0" anchor="t"/>
          <a:lstStyle/>
          <a:p>
            <a:pPr marL="0" indent="0" algn="r" rtl="1">
              <a:lnSpc>
                <a:spcPct val="104000"/>
              </a:lnSpc>
              <a:buNone/>
            </a:pPr>
            <a:r>
              <a:rPr lang="ar-SA" altLang="en-US" sz="1950" dirty="0">
                <a:solidFill>
                  <a:srgbClr val="384653"/>
                </a:solidFill>
                <a:latin typeface="GE SS Two Light" pitchFamily="34" charset="0"/>
                <a:ea typeface="GE SS Two Light" pitchFamily="34" charset="-122"/>
                <a:cs typeface="GE SS Two Light" pitchFamily="34" charset="-120"/>
              </a:rPr>
              <a:t>إعداد مخطط محسّن للمشغل</a:t>
            </a:r>
            <a:endParaRPr lang="ar-SA" sz="1950" dirty="0"/>
          </a:p>
        </p:txBody>
      </p:sp>
      <p:sp>
        <p:nvSpPr>
          <p:cNvPr id="14" name="Text 9"/>
          <p:cNvSpPr/>
          <p:nvPr/>
        </p:nvSpPr>
        <p:spPr>
          <a:xfrm>
            <a:off x="6177403" y="3518298"/>
            <a:ext cx="5382383" cy="567531"/>
          </a:xfrm>
          <a:prstGeom prst="rect">
            <a:avLst/>
          </a:prstGeom>
          <a:noFill/>
          <a:ln/>
        </p:spPr>
        <p:txBody>
          <a:bodyPr wrap="square" lIns="0" tIns="0" rIns="0" bIns="0" rtlCol="0" anchor="t">
            <a:normAutofit/>
          </a:bodyPr>
          <a:lstStyle/>
          <a:p>
            <a:pPr marL="0" indent="0" algn="r" rtl="1">
              <a:lnSpc>
                <a:spcPct val="123000"/>
              </a:lnSpc>
              <a:buNone/>
            </a:pPr>
            <a:r>
              <a:rPr lang="ar-SA" altLang="en-US" sz="1500" dirty="0">
                <a:solidFill>
                  <a:srgbClr val="384653"/>
                </a:solidFill>
                <a:latin typeface="WinSoft Pro Medium" pitchFamily="34" charset="0"/>
                <a:ea typeface="WinSoft Pro Medium" pitchFamily="34" charset="-122"/>
                <a:cs typeface="WinSoft Pro Medium" pitchFamily="34" charset="-120"/>
              </a:rPr>
              <a:t>تصميم مخطط مقترح يوضح التوزيع الجديد للمعدات، والممرات، ومناطق التخزين، ومخارج الطوارئ.</a:t>
            </a:r>
            <a:endParaRPr lang="ar-SA" sz="1500" dirty="0"/>
          </a:p>
        </p:txBody>
      </p:sp>
      <p:pic>
        <p:nvPicPr>
          <p:cNvPr id="15"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588770" y="2803839"/>
            <a:ext cx="425621" cy="425632"/>
          </a:xfrm>
          <a:prstGeom prst="rect">
            <a:avLst/>
          </a:prstGeom>
        </p:spPr>
      </p:pic>
      <p:sp>
        <p:nvSpPr>
          <p:cNvPr id="16" name="Shape 10"/>
          <p:cNvSpPr/>
          <p:nvPr/>
        </p:nvSpPr>
        <p:spPr>
          <a:xfrm>
            <a:off x="631908" y="3314303"/>
            <a:ext cx="5382483" cy="25400"/>
          </a:xfrm>
          <a:prstGeom prst="rect">
            <a:avLst/>
          </a:prstGeom>
          <a:solidFill>
            <a:srgbClr val="00AEEF"/>
          </a:solidFill>
          <a:ln/>
        </p:spPr>
      </p:sp>
      <p:sp>
        <p:nvSpPr>
          <p:cNvPr id="17" name="Text 11"/>
          <p:cNvSpPr/>
          <p:nvPr/>
        </p:nvSpPr>
        <p:spPr>
          <a:xfrm>
            <a:off x="52989" y="2893317"/>
            <a:ext cx="5382483" cy="315516"/>
          </a:xfrm>
          <a:prstGeom prst="rect">
            <a:avLst/>
          </a:prstGeom>
          <a:noFill/>
          <a:ln/>
        </p:spPr>
        <p:txBody>
          <a:bodyPr wrap="none" lIns="0" tIns="0" rIns="0" bIns="0" rtlCol="0" anchor="t"/>
          <a:lstStyle/>
          <a:p>
            <a:pPr marL="0" indent="0" algn="r" rtl="1">
              <a:lnSpc>
                <a:spcPct val="104000"/>
              </a:lnSpc>
              <a:buNone/>
            </a:pPr>
            <a:r>
              <a:rPr lang="ar-SA" altLang="en-US" sz="1950" dirty="0">
                <a:solidFill>
                  <a:srgbClr val="384653"/>
                </a:solidFill>
                <a:latin typeface="GE SS Two Light" pitchFamily="34" charset="0"/>
                <a:ea typeface="GE SS Two Light" pitchFamily="34" charset="-122"/>
                <a:cs typeface="GE SS Two Light" pitchFamily="34" charset="-120"/>
              </a:rPr>
              <a:t>إعداد تقرير شامل</a:t>
            </a:r>
            <a:endParaRPr lang="ar-SA" sz="1950" dirty="0"/>
          </a:p>
        </p:txBody>
      </p:sp>
      <p:sp>
        <p:nvSpPr>
          <p:cNvPr id="18" name="Text 12"/>
          <p:cNvSpPr/>
          <p:nvPr/>
        </p:nvSpPr>
        <p:spPr>
          <a:xfrm>
            <a:off x="536014" y="3468613"/>
            <a:ext cx="5382483" cy="567531"/>
          </a:xfrm>
          <a:prstGeom prst="rect">
            <a:avLst/>
          </a:prstGeom>
          <a:noFill/>
          <a:ln/>
        </p:spPr>
        <p:txBody>
          <a:bodyPr wrap="square" lIns="0" tIns="0" rIns="0" bIns="0" rtlCol="0" anchor="t">
            <a:normAutofit/>
          </a:bodyPr>
          <a:lstStyle/>
          <a:p>
            <a:pPr marL="0" indent="0" algn="r" rtl="1">
              <a:lnSpc>
                <a:spcPct val="123000"/>
              </a:lnSpc>
              <a:buNone/>
            </a:pPr>
            <a:r>
              <a:rPr lang="ar-SA" altLang="en-US" sz="1500" dirty="0">
                <a:solidFill>
                  <a:srgbClr val="384653"/>
                </a:solidFill>
                <a:latin typeface="WinSoft Pro Medium" pitchFamily="34" charset="0"/>
                <a:ea typeface="WinSoft Pro Medium" pitchFamily="34" charset="-122"/>
                <a:cs typeface="WinSoft Pro Medium" pitchFamily="34" charset="-120"/>
              </a:rPr>
              <a:t>إعداد تقرير يوضح نتائج تحليل الوضع القائم، وأبرز نقاط القوة والضعف، والتعديلات المقترحة، ومبرراتها، مع إرفاق المخطط المحسّن.</a:t>
            </a:r>
            <a:endParaRPr lang="ar-SA" sz="1500" dirty="0"/>
          </a:p>
        </p:txBody>
      </p:sp>
      <p:sp>
        <p:nvSpPr>
          <p:cNvPr id="19" name="Shape 13"/>
          <p:cNvSpPr/>
          <p:nvPr/>
        </p:nvSpPr>
        <p:spPr>
          <a:xfrm>
            <a:off x="631908" y="4769048"/>
            <a:ext cx="10927878" cy="1451670"/>
          </a:xfrm>
          <a:prstGeom prst="roundRect">
            <a:avLst>
              <a:gd name="adj" fmla="val 19822"/>
            </a:avLst>
          </a:prstGeom>
          <a:solidFill>
            <a:srgbClr val="D4E9F7"/>
          </a:solidFill>
          <a:ln/>
        </p:spPr>
      </p:sp>
      <p:pic>
        <p:nvPicPr>
          <p:cNvPr id="20" name="Image 4" descr="preencoded.png"/>
          <p:cNvPicPr>
            <a:picLocks noChangeAspect="1"/>
          </p:cNvPicPr>
          <p:nvPr/>
        </p:nvPicPr>
        <p:blipFill>
          <a:blip r:embed="rId7"/>
          <a:stretch>
            <a:fillRect/>
          </a:stretch>
        </p:blipFill>
        <p:spPr>
          <a:xfrm>
            <a:off x="823693" y="4998839"/>
            <a:ext cx="299732" cy="239713"/>
          </a:xfrm>
          <a:prstGeom prst="rect">
            <a:avLst/>
          </a:prstGeom>
        </p:spPr>
      </p:pic>
      <p:sp>
        <p:nvSpPr>
          <p:cNvPr id="21" name="Text 14"/>
          <p:cNvSpPr/>
          <p:nvPr/>
        </p:nvSpPr>
        <p:spPr>
          <a:xfrm>
            <a:off x="1315211" y="4979988"/>
            <a:ext cx="10052791" cy="315516"/>
          </a:xfrm>
          <a:prstGeom prst="rect">
            <a:avLst/>
          </a:prstGeom>
          <a:noFill/>
          <a:ln/>
        </p:spPr>
        <p:txBody>
          <a:bodyPr wrap="none" lIns="0" tIns="0" rIns="0" bIns="0" rtlCol="0" anchor="t"/>
          <a:lstStyle/>
          <a:p>
            <a:pPr marL="0" indent="0" algn="r" rtl="1">
              <a:lnSpc>
                <a:spcPct val="104000"/>
              </a:lnSpc>
              <a:buNone/>
            </a:pPr>
            <a:r>
              <a:rPr lang="ar-SA" altLang="en-US" sz="1950" dirty="0">
                <a:solidFill>
                  <a:srgbClr val="000000"/>
                </a:solidFill>
                <a:latin typeface="GE SS Two Light" pitchFamily="34" charset="0"/>
                <a:ea typeface="GE SS Two Light" pitchFamily="34" charset="-122"/>
                <a:cs typeface="GE SS Two Light" pitchFamily="34" charset="-120"/>
              </a:rPr>
              <a:t>مخرجات النشاط:</a:t>
            </a:r>
            <a:endParaRPr lang="ar-SA" sz="1950" dirty="0"/>
          </a:p>
        </p:txBody>
      </p:sp>
      <p:sp>
        <p:nvSpPr>
          <p:cNvPr id="22" name="Text 15"/>
          <p:cNvSpPr/>
          <p:nvPr/>
        </p:nvSpPr>
        <p:spPr>
          <a:xfrm>
            <a:off x="1315211" y="5458520"/>
            <a:ext cx="10052791" cy="567531"/>
          </a:xfrm>
          <a:prstGeom prst="rect">
            <a:avLst/>
          </a:prstGeom>
          <a:noFill/>
          <a:ln/>
        </p:spPr>
        <p:txBody>
          <a:bodyPr wrap="square" lIns="0" tIns="0" rIns="0" bIns="0" rtlCol="0" anchor="t">
            <a:normAutofit/>
          </a:bodyPr>
          <a:lstStyle/>
          <a:p>
            <a:pPr marL="0" indent="0" algn="r" rtl="1">
              <a:lnSpc>
                <a:spcPct val="123000"/>
              </a:lnSpc>
              <a:buNone/>
            </a:pPr>
            <a:r>
              <a:rPr lang="ar-SA" altLang="en-US" sz="1500" dirty="0">
                <a:solidFill>
                  <a:srgbClr val="000000"/>
                </a:solidFill>
                <a:latin typeface="WinSoft Pro Medium" pitchFamily="34" charset="0"/>
                <a:ea typeface="WinSoft Pro Medium" pitchFamily="34" charset="-122"/>
                <a:cs typeface="WinSoft Pro Medium" pitchFamily="34" charset="-120"/>
              </a:rPr>
              <a:t>تقديم تقرير شامل ومخطط محسّن لتخطيط المشغل يوضح مدى مساهمة المقترحات في تحسين كفاءة العمل، وانسيابية الحركة، والاستفادة من المساحات، وتعزيز السلامة المهنية.</a:t>
            </a:r>
            <a:endParaRPr lang="ar-SA" sz="1500" dirty="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name="Slide 72">
    <p:spTree>
      <p:nvGrpSpPr>
        <p:cNvPr id="1" name=""/>
        <p:cNvGrpSpPr/>
        <p:nvPr/>
      </p:nvGrpSpPr>
      <p:grpSpPr>
        <a:xfrm>
          <a:off x="0" y="0"/>
          <a:ext cx="0" cy="0"/>
          <a:chOff x="0" y="0"/>
          <a:chExt cx="0" cy="0"/>
        </a:xfrm>
      </p:grpSpPr>
      <p:sp>
        <p:nvSpPr>
          <p:cNvPr id="2" name="Shape 0"/>
          <p:cNvSpPr/>
          <p:nvPr/>
        </p:nvSpPr>
        <p:spPr>
          <a:xfrm>
            <a:off x="10971434" y="721420"/>
            <a:ext cx="588352" cy="325834"/>
          </a:xfrm>
          <a:prstGeom prst="roundRect">
            <a:avLst>
              <a:gd name="adj" fmla="val 49999"/>
            </a:avLst>
          </a:prstGeom>
          <a:solidFill>
            <a:srgbClr val="D4E9F7"/>
          </a:solidFill>
          <a:ln/>
        </p:spPr>
      </p:sp>
      <p:sp>
        <p:nvSpPr>
          <p:cNvPr id="3" name="Text 1"/>
          <p:cNvSpPr/>
          <p:nvPr/>
        </p:nvSpPr>
        <p:spPr>
          <a:xfrm>
            <a:off x="10490434" y="785713"/>
            <a:ext cx="940769" cy="197247"/>
          </a:xfrm>
          <a:prstGeom prst="rect">
            <a:avLst/>
          </a:prstGeom>
          <a:noFill/>
          <a:ln/>
        </p:spPr>
        <p:txBody>
          <a:bodyPr wrap="none" lIns="0" tIns="0" rIns="0" bIns="0" rtlCol="0" anchor="t"/>
          <a:lstStyle/>
          <a:p>
            <a:pPr marL="0" indent="0" algn="r" rtl="1">
              <a:lnSpc>
                <a:spcPct val="96000"/>
              </a:lnSpc>
              <a:buNone/>
            </a:pPr>
            <a:r>
              <a:rPr lang="ar-SA" altLang="en-US" sz="1350" dirty="0">
                <a:solidFill>
                  <a:srgbClr val="384653"/>
                </a:solidFill>
                <a:latin typeface="WinSoft Pro Medium" pitchFamily="34" charset="0"/>
                <a:ea typeface="WinSoft Pro Medium" pitchFamily="34" charset="-122"/>
                <a:cs typeface="WinSoft Pro Medium" pitchFamily="34" charset="-120"/>
              </a:rPr>
              <a:t>تقييم</a:t>
            </a:r>
            <a:endParaRPr lang="ar-SA" sz="1350" dirty="0"/>
          </a:p>
        </p:txBody>
      </p:sp>
      <p:sp>
        <p:nvSpPr>
          <p:cNvPr id="4" name="Text 2"/>
          <p:cNvSpPr/>
          <p:nvPr/>
        </p:nvSpPr>
        <p:spPr>
          <a:xfrm>
            <a:off x="631908" y="1128713"/>
            <a:ext cx="10927878" cy="705247"/>
          </a:xfrm>
          <a:prstGeom prst="rect">
            <a:avLst/>
          </a:prstGeom>
          <a:noFill/>
          <a:ln/>
        </p:spPr>
        <p:txBody>
          <a:bodyPr wrap="none" lIns="0" tIns="0" rIns="0" bIns="0" rtlCol="0" anchor="t"/>
          <a:lstStyle/>
          <a:p>
            <a:pPr algn="r" rtl="1">
              <a:lnSpc>
                <a:spcPct val="104000"/>
              </a:lnSpc>
            </a:pPr>
            <a:r>
              <a:rPr lang="ar-SA" altLang="en-US" sz="4400" dirty="0">
                <a:solidFill>
                  <a:srgbClr val="2E3C4E"/>
                </a:solidFill>
                <a:latin typeface="GE SS Two Light" pitchFamily="34" charset="0"/>
                <a:ea typeface="GE SS Two Light" pitchFamily="34" charset="-122"/>
                <a:cs typeface="GE SS Two Light" pitchFamily="34" charset="-120"/>
              </a:rPr>
              <a:t>تقييم النشاط </a:t>
            </a:r>
            <a:r>
              <a:rPr lang="en-US" altLang="en-US" sz="4400" dirty="0">
                <a:solidFill>
                  <a:srgbClr val="2E3C4E"/>
                </a:solidFill>
                <a:latin typeface="Myriad Headline" panose="020B0500000000000000" pitchFamily="34" charset="0"/>
                <a:ea typeface="GE SS Two Light" pitchFamily="34" charset="-122"/>
                <a:cs typeface="GE SS Two Light" pitchFamily="34" charset="-120"/>
              </a:rPr>
              <a:t>1.3</a:t>
            </a:r>
            <a:endParaRPr lang="ar-SA" sz="4400" dirty="0"/>
          </a:p>
        </p:txBody>
      </p:sp>
      <p:sp>
        <p:nvSpPr>
          <p:cNvPr id="5" name="Text 3"/>
          <p:cNvSpPr/>
          <p:nvPr/>
        </p:nvSpPr>
        <p:spPr>
          <a:xfrm>
            <a:off x="631908" y="1915418"/>
            <a:ext cx="10927878" cy="352524"/>
          </a:xfrm>
          <a:prstGeom prst="rect">
            <a:avLst/>
          </a:prstGeom>
          <a:noFill/>
          <a:ln/>
        </p:spPr>
        <p:txBody>
          <a:bodyPr wrap="none" lIns="0" tIns="0" rIns="0" bIns="0" rtlCol="0" anchor="t"/>
          <a:lstStyle/>
          <a:p>
            <a:pPr marL="0" indent="0" algn="r" rtl="1">
              <a:lnSpc>
                <a:spcPct val="104000"/>
              </a:lnSpc>
              <a:buNone/>
            </a:pPr>
            <a:r>
              <a:rPr lang="ar-SA" altLang="en-US" sz="2200" dirty="0">
                <a:solidFill>
                  <a:srgbClr val="2E3C4E"/>
                </a:solidFill>
                <a:latin typeface="GE SS Two Light" pitchFamily="34" charset="0"/>
                <a:ea typeface="GE SS Two Light" pitchFamily="34" charset="-122"/>
                <a:cs typeface="GE SS Two Light" pitchFamily="34" charset="-120"/>
              </a:rPr>
              <a:t>يتم تقييم المتدرب من خلال قدرته على:</a:t>
            </a:r>
            <a:endParaRPr lang="ar-SA" sz="2200" dirty="0"/>
          </a:p>
        </p:txBody>
      </p:sp>
      <p:sp>
        <p:nvSpPr>
          <p:cNvPr id="6" name="Shape 4"/>
          <p:cNvSpPr/>
          <p:nvPr/>
        </p:nvSpPr>
        <p:spPr>
          <a:xfrm>
            <a:off x="11452633" y="2691309"/>
            <a:ext cx="107154" cy="107156"/>
          </a:xfrm>
          <a:prstGeom prst="ellipse">
            <a:avLst/>
          </a:prstGeom>
          <a:solidFill>
            <a:srgbClr val="00AEEF"/>
          </a:solidFill>
          <a:ln/>
        </p:spPr>
      </p:sp>
      <p:sp>
        <p:nvSpPr>
          <p:cNvPr id="7" name="Text 5"/>
          <p:cNvSpPr/>
          <p:nvPr/>
        </p:nvSpPr>
        <p:spPr>
          <a:xfrm>
            <a:off x="6223142" y="2573437"/>
            <a:ext cx="5025899" cy="1184612"/>
          </a:xfrm>
          <a:prstGeom prst="rect">
            <a:avLst/>
          </a:prstGeom>
          <a:noFill/>
          <a:ln/>
        </p:spPr>
        <p:txBody>
          <a:bodyPr wrap="square" lIns="0" tIns="0" rIns="0" bIns="0" rtlCol="0" anchor="t">
            <a:normAutofit/>
          </a:bodyPr>
          <a:lstStyle/>
          <a:p>
            <a:pPr marL="0" indent="0" algn="r" rtl="1">
              <a:lnSpc>
                <a:spcPct val="130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تحليل التخطيط الحالي للورشة أو القاعة التدريبية وتحديد نقاط القوة والضعف.</a:t>
            </a:r>
            <a:endParaRPr lang="ar-SA" sz="2000" dirty="0"/>
          </a:p>
        </p:txBody>
      </p:sp>
      <p:sp>
        <p:nvSpPr>
          <p:cNvPr id="8" name="Shape 6"/>
          <p:cNvSpPr/>
          <p:nvPr/>
        </p:nvSpPr>
        <p:spPr>
          <a:xfrm>
            <a:off x="5861399" y="2691309"/>
            <a:ext cx="107154" cy="107156"/>
          </a:xfrm>
          <a:prstGeom prst="ellipse">
            <a:avLst/>
          </a:prstGeom>
          <a:solidFill>
            <a:srgbClr val="00AEEF"/>
          </a:solidFill>
          <a:ln/>
        </p:spPr>
      </p:sp>
      <p:sp>
        <p:nvSpPr>
          <p:cNvPr id="9" name="Text 7"/>
          <p:cNvSpPr/>
          <p:nvPr/>
        </p:nvSpPr>
        <p:spPr>
          <a:xfrm>
            <a:off x="737924" y="2573436"/>
            <a:ext cx="5025899" cy="592305"/>
          </a:xfrm>
          <a:prstGeom prst="rect">
            <a:avLst/>
          </a:prstGeom>
          <a:noFill/>
          <a:ln/>
        </p:spPr>
        <p:txBody>
          <a:bodyPr wrap="none" lIns="0" tIns="0" rIns="0" bIns="0" rtlCol="0" anchor="t"/>
          <a:lstStyle/>
          <a:p>
            <a:pPr marL="0" indent="0" algn="r" rtl="1">
              <a:lnSpc>
                <a:spcPct val="130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تقييم مستوى السلامة وسهولة الحركة وإمكانية الوصول داخل الورشة.</a:t>
            </a:r>
            <a:endParaRPr lang="ar-SA" sz="2000" dirty="0"/>
          </a:p>
        </p:txBody>
      </p:sp>
      <p:sp>
        <p:nvSpPr>
          <p:cNvPr id="10" name="Shape 8"/>
          <p:cNvSpPr/>
          <p:nvPr/>
        </p:nvSpPr>
        <p:spPr>
          <a:xfrm>
            <a:off x="11452633" y="3767534"/>
            <a:ext cx="107154" cy="107156"/>
          </a:xfrm>
          <a:prstGeom prst="ellipse">
            <a:avLst/>
          </a:prstGeom>
          <a:solidFill>
            <a:srgbClr val="00AEEF"/>
          </a:solidFill>
          <a:ln/>
        </p:spPr>
      </p:sp>
      <p:sp>
        <p:nvSpPr>
          <p:cNvPr id="11" name="Text 9"/>
          <p:cNvSpPr/>
          <p:nvPr/>
        </p:nvSpPr>
        <p:spPr>
          <a:xfrm>
            <a:off x="6223142" y="3649663"/>
            <a:ext cx="5025899" cy="1184612"/>
          </a:xfrm>
          <a:prstGeom prst="rect">
            <a:avLst/>
          </a:prstGeom>
          <a:noFill/>
          <a:ln/>
        </p:spPr>
        <p:txBody>
          <a:bodyPr wrap="square" lIns="0" tIns="0" rIns="0" bIns="0" rtlCol="0" anchor="t">
            <a:normAutofit/>
          </a:bodyPr>
          <a:lstStyle/>
          <a:p>
            <a:pPr marL="0" indent="0" algn="r" rtl="1">
              <a:lnSpc>
                <a:spcPct val="130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تحديد المشكلات التي تؤثر على التعلم والإشراف وكفاءة استخدام المساحات والمعدات.</a:t>
            </a:r>
            <a:endParaRPr lang="ar-SA" sz="2000" dirty="0"/>
          </a:p>
        </p:txBody>
      </p:sp>
      <p:sp>
        <p:nvSpPr>
          <p:cNvPr id="12" name="Shape 10"/>
          <p:cNvSpPr/>
          <p:nvPr/>
        </p:nvSpPr>
        <p:spPr>
          <a:xfrm>
            <a:off x="5861399" y="3767534"/>
            <a:ext cx="107154" cy="107156"/>
          </a:xfrm>
          <a:prstGeom prst="ellipse">
            <a:avLst/>
          </a:prstGeom>
          <a:solidFill>
            <a:srgbClr val="00AEEF"/>
          </a:solidFill>
          <a:ln/>
        </p:spPr>
      </p:sp>
      <p:sp>
        <p:nvSpPr>
          <p:cNvPr id="13" name="Text 11"/>
          <p:cNvSpPr/>
          <p:nvPr/>
        </p:nvSpPr>
        <p:spPr>
          <a:xfrm>
            <a:off x="631908" y="3649662"/>
            <a:ext cx="5025899" cy="592305"/>
          </a:xfrm>
          <a:prstGeom prst="rect">
            <a:avLst/>
          </a:prstGeom>
          <a:noFill/>
          <a:ln/>
        </p:spPr>
        <p:txBody>
          <a:bodyPr wrap="none" lIns="0" tIns="0" rIns="0" bIns="0" rtlCol="0" anchor="t"/>
          <a:lstStyle/>
          <a:p>
            <a:pPr marL="0" indent="0" algn="r" rtl="1">
              <a:lnSpc>
                <a:spcPct val="130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اقتراح حلول عملية لتحسين توزيع المعدات ومحطات العمل والممرات.</a:t>
            </a:r>
            <a:endParaRPr lang="ar-SA" sz="2000" dirty="0"/>
          </a:p>
        </p:txBody>
      </p:sp>
      <p:sp>
        <p:nvSpPr>
          <p:cNvPr id="14" name="Shape 12"/>
          <p:cNvSpPr/>
          <p:nvPr/>
        </p:nvSpPr>
        <p:spPr>
          <a:xfrm>
            <a:off x="11452633" y="4843760"/>
            <a:ext cx="107154" cy="107156"/>
          </a:xfrm>
          <a:prstGeom prst="ellipse">
            <a:avLst/>
          </a:prstGeom>
          <a:solidFill>
            <a:srgbClr val="00AEEF"/>
          </a:solidFill>
          <a:ln/>
        </p:spPr>
      </p:sp>
      <p:sp>
        <p:nvSpPr>
          <p:cNvPr id="15" name="Text 13"/>
          <p:cNvSpPr/>
          <p:nvPr/>
        </p:nvSpPr>
        <p:spPr>
          <a:xfrm>
            <a:off x="6223142" y="4725887"/>
            <a:ext cx="5025899" cy="592305"/>
          </a:xfrm>
          <a:prstGeom prst="rect">
            <a:avLst/>
          </a:prstGeom>
          <a:noFill/>
          <a:ln/>
        </p:spPr>
        <p:txBody>
          <a:bodyPr wrap="none" lIns="0" tIns="0" rIns="0" bIns="0" rtlCol="0" anchor="t"/>
          <a:lstStyle/>
          <a:p>
            <a:pPr marL="0" indent="0" algn="r" rtl="1">
              <a:lnSpc>
                <a:spcPct val="130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إعادة تصميم تخطيط الورشة بما يراعي متطلبات السلامة</a:t>
            </a:r>
            <a:endParaRPr lang="ar-JO" altLang="en-US" sz="2000" dirty="0">
              <a:solidFill>
                <a:srgbClr val="384653"/>
              </a:solidFill>
              <a:latin typeface="WinSoft Pro Medium" pitchFamily="34" charset="0"/>
              <a:ea typeface="WinSoft Pro Medium" pitchFamily="34" charset="-122"/>
              <a:cs typeface="WinSoft Pro Medium" pitchFamily="34" charset="-120"/>
            </a:endParaRPr>
          </a:p>
          <a:p>
            <a:pPr marL="0" indent="0" algn="r" rtl="1">
              <a:lnSpc>
                <a:spcPct val="130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 والكفاءة.</a:t>
            </a:r>
            <a:endParaRPr lang="ar-SA" sz="2000" dirty="0"/>
          </a:p>
        </p:txBody>
      </p:sp>
      <p:sp>
        <p:nvSpPr>
          <p:cNvPr id="16" name="Shape 14"/>
          <p:cNvSpPr/>
          <p:nvPr/>
        </p:nvSpPr>
        <p:spPr>
          <a:xfrm>
            <a:off x="5861399" y="4843760"/>
            <a:ext cx="107154" cy="107156"/>
          </a:xfrm>
          <a:prstGeom prst="ellipse">
            <a:avLst/>
          </a:prstGeom>
          <a:solidFill>
            <a:srgbClr val="00AEEF"/>
          </a:solidFill>
          <a:ln/>
        </p:spPr>
      </p:sp>
      <p:sp>
        <p:nvSpPr>
          <p:cNvPr id="17" name="Text 15"/>
          <p:cNvSpPr/>
          <p:nvPr/>
        </p:nvSpPr>
        <p:spPr>
          <a:xfrm>
            <a:off x="631908" y="4725887"/>
            <a:ext cx="5025899" cy="592305"/>
          </a:xfrm>
          <a:prstGeom prst="rect">
            <a:avLst/>
          </a:prstGeom>
          <a:noFill/>
          <a:ln/>
        </p:spPr>
        <p:txBody>
          <a:bodyPr wrap="none" lIns="0" tIns="0" rIns="0" bIns="0" rtlCol="0" anchor="t"/>
          <a:lstStyle/>
          <a:p>
            <a:pPr marL="0" indent="0" algn="r" rtl="1">
              <a:lnSpc>
                <a:spcPct val="130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التحقق من توافق المخطط المقترح مع المعايير ومتطلبات السلامة.</a:t>
            </a:r>
            <a:endParaRPr lang="ar-SA" sz="2000" dirty="0"/>
          </a:p>
        </p:txBody>
      </p:sp>
      <p:sp>
        <p:nvSpPr>
          <p:cNvPr id="18" name="Shape 16"/>
          <p:cNvSpPr/>
          <p:nvPr/>
        </p:nvSpPr>
        <p:spPr>
          <a:xfrm>
            <a:off x="11452633" y="5585520"/>
            <a:ext cx="107154" cy="107156"/>
          </a:xfrm>
          <a:prstGeom prst="ellipse">
            <a:avLst/>
          </a:prstGeom>
          <a:solidFill>
            <a:srgbClr val="00AEEF"/>
          </a:solidFill>
          <a:ln/>
        </p:spPr>
      </p:sp>
      <p:sp>
        <p:nvSpPr>
          <p:cNvPr id="19" name="Text 17"/>
          <p:cNvSpPr/>
          <p:nvPr/>
        </p:nvSpPr>
        <p:spPr>
          <a:xfrm>
            <a:off x="6223142" y="5467648"/>
            <a:ext cx="5025899" cy="1184612"/>
          </a:xfrm>
          <a:prstGeom prst="rect">
            <a:avLst/>
          </a:prstGeom>
          <a:noFill/>
          <a:ln/>
        </p:spPr>
        <p:txBody>
          <a:bodyPr wrap="square" lIns="0" tIns="0" rIns="0" bIns="0" rtlCol="0" anchor="t">
            <a:normAutofit/>
          </a:bodyPr>
          <a:lstStyle/>
          <a:p>
            <a:pPr marL="0" indent="0" algn="r" rtl="1">
              <a:lnSpc>
                <a:spcPct val="130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إعداد مخطط محسّن يوضح توزيع المعدات والممرات ومناطق التخزين ومخارج الطوارئ.</a:t>
            </a:r>
            <a:endParaRPr lang="ar-SA" sz="2000" dirty="0"/>
          </a:p>
        </p:txBody>
      </p:sp>
      <p:sp>
        <p:nvSpPr>
          <p:cNvPr id="20" name="Shape 18"/>
          <p:cNvSpPr/>
          <p:nvPr/>
        </p:nvSpPr>
        <p:spPr>
          <a:xfrm>
            <a:off x="5861399" y="5585520"/>
            <a:ext cx="107154" cy="107156"/>
          </a:xfrm>
          <a:prstGeom prst="ellipse">
            <a:avLst/>
          </a:prstGeom>
          <a:solidFill>
            <a:srgbClr val="00AEEF"/>
          </a:solidFill>
          <a:ln/>
        </p:spPr>
      </p:sp>
      <p:sp>
        <p:nvSpPr>
          <p:cNvPr id="21" name="Text 19"/>
          <p:cNvSpPr/>
          <p:nvPr/>
        </p:nvSpPr>
        <p:spPr>
          <a:xfrm>
            <a:off x="631908" y="5467648"/>
            <a:ext cx="5025899" cy="1184612"/>
          </a:xfrm>
          <a:prstGeom prst="rect">
            <a:avLst/>
          </a:prstGeom>
          <a:noFill/>
          <a:ln/>
        </p:spPr>
        <p:txBody>
          <a:bodyPr wrap="square" lIns="0" tIns="0" rIns="0" bIns="0" rtlCol="0" anchor="t">
            <a:normAutofit/>
          </a:bodyPr>
          <a:lstStyle/>
          <a:p>
            <a:pPr marL="0" indent="0" algn="r" rtl="1">
              <a:lnSpc>
                <a:spcPct val="130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إعداد تقرير تقييم التخطيط الحالي لورشة تدريبية متضمنة المقترحات التحسينية للورشة.</a:t>
            </a:r>
            <a:endParaRPr lang="ar-SA" sz="2000" dirty="0"/>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name="Slide 73">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0" y="0"/>
            <a:ext cx="4800480" cy="6858000"/>
          </a:xfrm>
          <a:custGeom>
            <a:avLst/>
            <a:gdLst/>
            <a:ahLst/>
            <a:cxnLst/>
            <a:rect l="0" t="0" r="100000" b="100000"/>
            <a:pathLst>
              <a:path w="100000" h="100000">
                <a:moveTo>
                  <a:pt x="0" y="0"/>
                </a:moveTo>
                <a:lnTo>
                  <a:pt x="90530" y="100"/>
                </a:lnTo>
                <a:lnTo>
                  <a:pt x="93070" y="6350"/>
                </a:lnTo>
                <a:lnTo>
                  <a:pt x="94920" y="12210"/>
                </a:lnTo>
                <a:lnTo>
                  <a:pt x="96680" y="19820"/>
                </a:lnTo>
                <a:lnTo>
                  <a:pt x="97560" y="25880"/>
                </a:lnTo>
                <a:lnTo>
                  <a:pt x="97950" y="30960"/>
                </a:lnTo>
                <a:lnTo>
                  <a:pt x="97950" y="39060"/>
                </a:lnTo>
                <a:lnTo>
                  <a:pt x="97270" y="46480"/>
                </a:lnTo>
                <a:lnTo>
                  <a:pt x="96190" y="52640"/>
                </a:lnTo>
                <a:lnTo>
                  <a:pt x="94730" y="58500"/>
                </a:lnTo>
                <a:lnTo>
                  <a:pt x="92480" y="65230"/>
                </a:lnTo>
                <a:lnTo>
                  <a:pt x="89550" y="72070"/>
                </a:lnTo>
                <a:lnTo>
                  <a:pt x="86820" y="77340"/>
                </a:lnTo>
                <a:lnTo>
                  <a:pt x="83500" y="82810"/>
                </a:lnTo>
                <a:lnTo>
                  <a:pt x="79200" y="88870"/>
                </a:lnTo>
                <a:lnTo>
                  <a:pt x="75880" y="92770"/>
                </a:lnTo>
                <a:lnTo>
                  <a:pt x="75880" y="92970"/>
                </a:lnTo>
                <a:lnTo>
                  <a:pt x="74510" y="94340"/>
                </a:lnTo>
                <a:lnTo>
                  <a:pt x="74510" y="94530"/>
                </a:lnTo>
                <a:lnTo>
                  <a:pt x="69240" y="100000"/>
                </a:lnTo>
                <a:lnTo>
                  <a:pt x="0" y="100000"/>
                </a:lnTo>
                <a:close/>
              </a:path>
            </a:pathLst>
          </a:custGeom>
        </p:spPr>
      </p:pic>
      <p:pic>
        <p:nvPicPr>
          <p:cNvPr id="3" name="Image 1" descr="preencoded.png"/>
          <p:cNvPicPr>
            <a:picLocks noChangeAspect="1"/>
          </p:cNvPicPr>
          <p:nvPr/>
        </p:nvPicPr>
        <p:blipFill>
          <a:blip r:embed="rId4"/>
          <a:stretch>
            <a:fillRect/>
          </a:stretch>
        </p:blipFill>
        <p:spPr>
          <a:xfrm>
            <a:off x="112809" y="821234"/>
            <a:ext cx="3476935" cy="5215533"/>
          </a:xfrm>
          <a:prstGeom prst="rect">
            <a:avLst/>
          </a:prstGeom>
        </p:spPr>
      </p:pic>
      <p:sp>
        <p:nvSpPr>
          <p:cNvPr id="4" name="Text 0"/>
          <p:cNvSpPr/>
          <p:nvPr/>
        </p:nvSpPr>
        <p:spPr>
          <a:xfrm>
            <a:off x="5203794" y="1224657"/>
            <a:ext cx="6355993"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2E3C4E"/>
                </a:solidFill>
                <a:latin typeface="GE SS Two Light" pitchFamily="34" charset="0"/>
                <a:ea typeface="GE SS Two Light" pitchFamily="34" charset="-122"/>
                <a:cs typeface="GE SS Two Light" pitchFamily="34" charset="-120"/>
              </a:rPr>
              <a:t>النتاج التمكيني الثاني (</a:t>
            </a:r>
            <a:r>
              <a:rPr lang="ar-SA" altLang="en-US" sz="2300" dirty="0">
                <a:solidFill>
                  <a:srgbClr val="2E3C4E"/>
                </a:solidFill>
                <a:latin typeface="Myriad Headline" panose="020B0500000000000000" pitchFamily="34" charset="0"/>
                <a:ea typeface="GE SS Two Light" pitchFamily="34" charset="-122"/>
                <a:cs typeface="GE SS Two Light" pitchFamily="34" charset="-120"/>
              </a:rPr>
              <a:t>EPO</a:t>
            </a:r>
            <a:r>
              <a:rPr lang="ar-SA" altLang="en-US" sz="2300" dirty="0">
                <a:solidFill>
                  <a:srgbClr val="2E3C4E"/>
                </a:solidFill>
                <a:latin typeface="GE SS Two Light" pitchFamily="34" charset="0"/>
                <a:ea typeface="GE SS Two Light" pitchFamily="34" charset="-122"/>
                <a:cs typeface="GE SS Two Light" pitchFamily="34" charset="-120"/>
              </a:rPr>
              <a:t> 2)</a:t>
            </a:r>
            <a:endParaRPr lang="ar-SA" sz="2300" dirty="0"/>
          </a:p>
        </p:txBody>
      </p:sp>
      <p:sp>
        <p:nvSpPr>
          <p:cNvPr id="5" name="Text 1"/>
          <p:cNvSpPr/>
          <p:nvPr/>
        </p:nvSpPr>
        <p:spPr>
          <a:xfrm>
            <a:off x="5203794" y="1686024"/>
            <a:ext cx="6355993" cy="1187847"/>
          </a:xfrm>
          <a:prstGeom prst="rect">
            <a:avLst/>
          </a:prstGeom>
          <a:noFill/>
          <a:ln/>
        </p:spPr>
        <p:txBody>
          <a:bodyPr wrap="square" lIns="0" tIns="0" rIns="0" bIns="0" rtlCol="0" anchor="t">
            <a:normAutofit/>
          </a:bodyPr>
          <a:lstStyle/>
          <a:p>
            <a:pPr marL="0" indent="0" algn="r" rtl="1">
              <a:lnSpc>
                <a:spcPct val="104000"/>
              </a:lnSpc>
              <a:buNone/>
            </a:pPr>
            <a:r>
              <a:rPr lang="ar-SA" altLang="en-US" sz="3700" dirty="0">
                <a:solidFill>
                  <a:srgbClr val="2E3C4E"/>
                </a:solidFill>
                <a:latin typeface="GE SS Two Light" pitchFamily="34" charset="0"/>
                <a:ea typeface="GE SS Two Light" pitchFamily="34" charset="-122"/>
                <a:cs typeface="GE SS Two Light" pitchFamily="34" charset="-120"/>
              </a:rPr>
              <a:t>تحديد وتجهيز المعدات والتسهيلات اللازمة للتدريب</a:t>
            </a:r>
            <a:endParaRPr lang="ar-SA" sz="3700" dirty="0"/>
          </a:p>
        </p:txBody>
      </p:sp>
      <p:sp>
        <p:nvSpPr>
          <p:cNvPr id="6" name="Text 2"/>
          <p:cNvSpPr/>
          <p:nvPr/>
        </p:nvSpPr>
        <p:spPr>
          <a:xfrm>
            <a:off x="5203794" y="3212405"/>
            <a:ext cx="6355993" cy="2420838"/>
          </a:xfrm>
          <a:prstGeom prst="rect">
            <a:avLst/>
          </a:prstGeom>
          <a:noFill/>
          <a:ln/>
        </p:spPr>
        <p:txBody>
          <a:bodyPr wrap="square" lIns="0" tIns="0" rIns="0" bIns="0" rtlCol="0" anchor="t"/>
          <a:lstStyle/>
          <a:p>
            <a:pPr marL="0" indent="0" algn="justLow">
              <a:lnSpc>
                <a:spcPct val="133000"/>
              </a:lnSpc>
              <a:spcAft>
                <a:spcPts val="1950"/>
              </a:spcAft>
              <a:buNone/>
            </a:pPr>
            <a:r>
              <a:rPr lang="en-US" sz="2000" i="1" dirty="0">
                <a:solidFill>
                  <a:srgbClr val="888888"/>
                </a:solidFill>
                <a:latin typeface="WinSoft Pro Medium" pitchFamily="34" charset="0"/>
                <a:ea typeface="WinSoft Pro Medium" pitchFamily="34" charset="-122"/>
                <a:cs typeface="WinSoft Pro Medium" pitchFamily="34" charset="-120"/>
              </a:rPr>
              <a:t>Identify and Prepare the Needed Equipment and Facilities</a:t>
            </a:r>
            <a:endParaRPr lang="en-US" sz="2000" dirty="0"/>
          </a:p>
          <a:p>
            <a:pPr marL="0" indent="0" algn="justLow"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تُعدّ عملية تحديد وتجهيز المعدات والتسهيلات والمواد التدريبية من الركائز الأساسية لضمان جودة وفعالية برامج التعليم والتدريب المهني والتقني (TVET). فنجاح أي برنامج تدريبي لا يعتمد فقط على جودة المنهاج أو كفاءة المدرب، بل يتطلب أيضاً توفير بيئة تدريبية مجهزة بالمعدات والأدوات والمواد والتسهيلات المناسبة والكافية التي تمكّن المتدربين من اكتساب المهارات والكفايات المستهدفة بصورة آمنة وفعالة.</a:t>
            </a:r>
            <a:endParaRPr lang="en-US" sz="2000" dirty="0"/>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name="Slide 74">
    <p:spTree>
      <p:nvGrpSpPr>
        <p:cNvPr id="1" name=""/>
        <p:cNvGrpSpPr/>
        <p:nvPr/>
      </p:nvGrpSpPr>
      <p:grpSpPr>
        <a:xfrm>
          <a:off x="0" y="0"/>
          <a:ext cx="0" cy="0"/>
          <a:chOff x="0" y="0"/>
          <a:chExt cx="0" cy="0"/>
        </a:xfrm>
      </p:grpSpPr>
      <p:sp>
        <p:nvSpPr>
          <p:cNvPr id="2" name="Shape 0"/>
          <p:cNvSpPr/>
          <p:nvPr/>
        </p:nvSpPr>
        <p:spPr>
          <a:xfrm>
            <a:off x="469392" y="1259086"/>
            <a:ext cx="5513646" cy="4339729"/>
          </a:xfrm>
          <a:prstGeom prst="roundRect">
            <a:avLst>
              <a:gd name="adj" fmla="val 12481"/>
            </a:avLst>
          </a:prstGeom>
          <a:solidFill>
            <a:srgbClr val="75BAE6"/>
          </a:solidFill>
          <a:ln/>
        </p:spPr>
      </p:sp>
      <p:pic>
        <p:nvPicPr>
          <p:cNvPr id="3"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193277" y="1512987"/>
            <a:ext cx="564144" cy="564158"/>
          </a:xfrm>
          <a:prstGeom prst="rect">
            <a:avLst/>
          </a:prstGeom>
        </p:spPr>
      </p:pic>
      <p:sp>
        <p:nvSpPr>
          <p:cNvPr id="4" name="Text 1"/>
          <p:cNvSpPr/>
          <p:nvPr/>
        </p:nvSpPr>
        <p:spPr>
          <a:xfrm>
            <a:off x="3367301" y="1512987"/>
            <a:ext cx="1543904" cy="742355"/>
          </a:xfrm>
          <a:prstGeom prst="rect">
            <a:avLst/>
          </a:prstGeom>
          <a:noFill/>
          <a:ln/>
        </p:spPr>
        <p:txBody>
          <a:bodyPr wrap="square" lIns="0" tIns="0" rIns="0" bIns="0" rtlCol="0" anchor="t">
            <a:normAutofit/>
          </a:bodyPr>
          <a:lstStyle/>
          <a:p>
            <a:pPr marL="0" indent="0" algn="r" rtl="1">
              <a:lnSpc>
                <a:spcPct val="104000"/>
              </a:lnSpc>
              <a:buNone/>
            </a:pPr>
            <a:r>
              <a:rPr lang="ar-SA" altLang="en-US" sz="2300" dirty="0">
                <a:solidFill>
                  <a:schemeClr val="bg1"/>
                </a:solidFill>
                <a:latin typeface="GE SS Two Light" pitchFamily="34" charset="0"/>
                <a:ea typeface="GE SS Two Light" pitchFamily="34" charset="-122"/>
                <a:cs typeface="GE SS Two Light" pitchFamily="34" charset="-120"/>
              </a:rPr>
              <a:t>مخرجات التعلم</a:t>
            </a:r>
            <a:endParaRPr lang="ar-SA" sz="2300" dirty="0">
              <a:solidFill>
                <a:schemeClr val="bg1"/>
              </a:solidFill>
            </a:endParaRPr>
          </a:p>
        </p:txBody>
      </p:sp>
      <p:sp>
        <p:nvSpPr>
          <p:cNvPr id="5" name="Text 2"/>
          <p:cNvSpPr/>
          <p:nvPr/>
        </p:nvSpPr>
        <p:spPr>
          <a:xfrm>
            <a:off x="3367301" y="2480965"/>
            <a:ext cx="1543904" cy="722313"/>
          </a:xfrm>
          <a:prstGeom prst="rect">
            <a:avLst/>
          </a:prstGeom>
          <a:noFill/>
          <a:ln/>
        </p:spPr>
        <p:txBody>
          <a:bodyPr wrap="square" lIns="0" tIns="0" rIns="0" bIns="0" rtlCol="0" anchor="t">
            <a:normAutofit/>
          </a:bodyPr>
          <a:lstStyle/>
          <a:p>
            <a:pPr marL="0" indent="0" algn="r" rtl="1">
              <a:lnSpc>
                <a:spcPct val="133000"/>
              </a:lnSpc>
              <a:buNone/>
            </a:pPr>
            <a:r>
              <a:rPr lang="ar-SA" altLang="en-US" sz="1750" dirty="0">
                <a:solidFill>
                  <a:schemeClr val="bg1"/>
                </a:solidFill>
                <a:latin typeface="WinSoft Pro Medium" pitchFamily="34" charset="0"/>
                <a:ea typeface="WinSoft Pro Medium" pitchFamily="34" charset="-122"/>
                <a:cs typeface="WinSoft Pro Medium" pitchFamily="34" charset="-120"/>
              </a:rPr>
              <a:t>تحديد الكفايات المطلوبة أولاً</a:t>
            </a:r>
            <a:endParaRPr lang="ar-SA" sz="1750" dirty="0">
              <a:solidFill>
                <a:schemeClr val="bg1"/>
              </a:solidFill>
            </a:endParaRPr>
          </a:p>
        </p:txBody>
      </p:sp>
      <p:pic>
        <p:nvPicPr>
          <p:cNvPr id="6"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521085" y="1512987"/>
            <a:ext cx="564144" cy="564158"/>
          </a:xfrm>
          <a:prstGeom prst="rect">
            <a:avLst/>
          </a:prstGeom>
        </p:spPr>
      </p:pic>
      <p:sp>
        <p:nvSpPr>
          <p:cNvPr id="7" name="Text 3"/>
          <p:cNvSpPr/>
          <p:nvPr/>
        </p:nvSpPr>
        <p:spPr>
          <a:xfrm>
            <a:off x="695010" y="1512987"/>
            <a:ext cx="1544004" cy="742355"/>
          </a:xfrm>
          <a:prstGeom prst="rect">
            <a:avLst/>
          </a:prstGeom>
          <a:noFill/>
          <a:ln/>
        </p:spPr>
        <p:txBody>
          <a:bodyPr wrap="square" lIns="0" tIns="0" rIns="0" bIns="0" rtlCol="0" anchor="t">
            <a:normAutofit/>
          </a:bodyPr>
          <a:lstStyle/>
          <a:p>
            <a:pPr marL="0" indent="0" algn="r" rtl="1">
              <a:lnSpc>
                <a:spcPct val="104000"/>
              </a:lnSpc>
              <a:buNone/>
            </a:pPr>
            <a:r>
              <a:rPr lang="ar-SA" altLang="en-US" sz="2300" dirty="0">
                <a:solidFill>
                  <a:schemeClr val="bg1"/>
                </a:solidFill>
                <a:latin typeface="GE SS Two Light" pitchFamily="34" charset="0"/>
                <a:ea typeface="GE SS Two Light" pitchFamily="34" charset="-122"/>
                <a:cs typeface="GE SS Two Light" pitchFamily="34" charset="-120"/>
              </a:rPr>
              <a:t>المعدات والأدوات</a:t>
            </a:r>
            <a:endParaRPr lang="ar-SA" sz="2300" dirty="0">
              <a:solidFill>
                <a:schemeClr val="bg1"/>
              </a:solidFill>
            </a:endParaRPr>
          </a:p>
        </p:txBody>
      </p:sp>
      <p:sp>
        <p:nvSpPr>
          <p:cNvPr id="8" name="Text 4"/>
          <p:cNvSpPr/>
          <p:nvPr/>
        </p:nvSpPr>
        <p:spPr>
          <a:xfrm>
            <a:off x="695010" y="2480965"/>
            <a:ext cx="1544004" cy="722313"/>
          </a:xfrm>
          <a:prstGeom prst="rect">
            <a:avLst/>
          </a:prstGeom>
          <a:noFill/>
          <a:ln/>
        </p:spPr>
        <p:txBody>
          <a:bodyPr wrap="square" lIns="0" tIns="0" rIns="0" bIns="0" rtlCol="0" anchor="t">
            <a:normAutofit/>
          </a:bodyPr>
          <a:lstStyle/>
          <a:p>
            <a:pPr marL="0" indent="0" algn="r" rtl="1">
              <a:lnSpc>
                <a:spcPct val="133000"/>
              </a:lnSpc>
              <a:buNone/>
            </a:pPr>
            <a:r>
              <a:rPr lang="ar-SA" altLang="en-US" sz="1750" dirty="0">
                <a:solidFill>
                  <a:schemeClr val="bg1"/>
                </a:solidFill>
                <a:latin typeface="WinSoft Pro Medium" pitchFamily="34" charset="0"/>
                <a:ea typeface="WinSoft Pro Medium" pitchFamily="34" charset="-122"/>
                <a:cs typeface="WinSoft Pro Medium" pitchFamily="34" charset="-120"/>
              </a:rPr>
              <a:t>اختيار التجهيزات بناءً على المهام</a:t>
            </a:r>
            <a:endParaRPr lang="ar-SA" sz="1750" dirty="0">
              <a:solidFill>
                <a:schemeClr val="bg1"/>
              </a:solidFill>
            </a:endParaRPr>
          </a:p>
        </p:txBody>
      </p:sp>
      <p:pic>
        <p:nvPicPr>
          <p:cNvPr id="9"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193277" y="3654623"/>
            <a:ext cx="564144" cy="564158"/>
          </a:xfrm>
          <a:prstGeom prst="rect">
            <a:avLst/>
          </a:prstGeom>
        </p:spPr>
      </p:pic>
      <p:sp>
        <p:nvSpPr>
          <p:cNvPr id="10" name="Text 5"/>
          <p:cNvSpPr/>
          <p:nvPr/>
        </p:nvSpPr>
        <p:spPr>
          <a:xfrm>
            <a:off x="3367301" y="3654623"/>
            <a:ext cx="1543904" cy="742355"/>
          </a:xfrm>
          <a:prstGeom prst="rect">
            <a:avLst/>
          </a:prstGeom>
          <a:noFill/>
          <a:ln/>
        </p:spPr>
        <p:txBody>
          <a:bodyPr wrap="square" lIns="0" tIns="0" rIns="0" bIns="0" rtlCol="0" anchor="t">
            <a:normAutofit/>
          </a:bodyPr>
          <a:lstStyle/>
          <a:p>
            <a:pPr marL="0" indent="0" algn="r" rtl="1">
              <a:lnSpc>
                <a:spcPct val="104000"/>
              </a:lnSpc>
              <a:buNone/>
            </a:pPr>
            <a:r>
              <a:rPr lang="ar-SA" altLang="en-US" sz="2300" dirty="0">
                <a:solidFill>
                  <a:schemeClr val="bg1"/>
                </a:solidFill>
                <a:latin typeface="GE SS Two Light" pitchFamily="34" charset="0"/>
                <a:ea typeface="GE SS Two Light" pitchFamily="34" charset="-122"/>
                <a:cs typeface="GE SS Two Light" pitchFamily="34" charset="-120"/>
              </a:rPr>
              <a:t>المواد الاستهلاكية</a:t>
            </a:r>
            <a:endParaRPr lang="ar-SA" sz="2300" dirty="0">
              <a:solidFill>
                <a:schemeClr val="bg1"/>
              </a:solidFill>
            </a:endParaRPr>
          </a:p>
        </p:txBody>
      </p:sp>
      <p:sp>
        <p:nvSpPr>
          <p:cNvPr id="11" name="Text 6"/>
          <p:cNvSpPr/>
          <p:nvPr/>
        </p:nvSpPr>
        <p:spPr>
          <a:xfrm>
            <a:off x="3367301" y="4622602"/>
            <a:ext cx="1543904" cy="722313"/>
          </a:xfrm>
          <a:prstGeom prst="rect">
            <a:avLst/>
          </a:prstGeom>
          <a:noFill/>
          <a:ln/>
        </p:spPr>
        <p:txBody>
          <a:bodyPr wrap="square" lIns="0" tIns="0" rIns="0" bIns="0" rtlCol="0" anchor="t">
            <a:normAutofit/>
          </a:bodyPr>
          <a:lstStyle/>
          <a:p>
            <a:pPr marL="0" indent="0" algn="r" rtl="1">
              <a:lnSpc>
                <a:spcPct val="133000"/>
              </a:lnSpc>
              <a:buNone/>
            </a:pPr>
            <a:r>
              <a:rPr lang="ar-SA" altLang="en-US" sz="1750" dirty="0">
                <a:solidFill>
                  <a:schemeClr val="bg1"/>
                </a:solidFill>
                <a:latin typeface="WinSoft Pro Medium" pitchFamily="34" charset="0"/>
                <a:ea typeface="WinSoft Pro Medium" pitchFamily="34" charset="-122"/>
                <a:cs typeface="WinSoft Pro Medium" pitchFamily="34" charset="-120"/>
              </a:rPr>
              <a:t>توفير المواد اللازمة للتدريب الفعلي</a:t>
            </a:r>
            <a:endParaRPr lang="ar-SA" sz="1750" dirty="0">
              <a:solidFill>
                <a:schemeClr val="bg1"/>
              </a:solidFill>
            </a:endParaRPr>
          </a:p>
        </p:txBody>
      </p:sp>
      <p:pic>
        <p:nvPicPr>
          <p:cNvPr id="12"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2521085" y="3654623"/>
            <a:ext cx="564144" cy="564158"/>
          </a:xfrm>
          <a:prstGeom prst="rect">
            <a:avLst/>
          </a:prstGeom>
        </p:spPr>
      </p:pic>
      <p:sp>
        <p:nvSpPr>
          <p:cNvPr id="13" name="Text 7"/>
          <p:cNvSpPr/>
          <p:nvPr/>
        </p:nvSpPr>
        <p:spPr>
          <a:xfrm>
            <a:off x="695010" y="3654623"/>
            <a:ext cx="1544004" cy="742355"/>
          </a:xfrm>
          <a:prstGeom prst="rect">
            <a:avLst/>
          </a:prstGeom>
          <a:noFill/>
          <a:ln/>
        </p:spPr>
        <p:txBody>
          <a:bodyPr wrap="square" lIns="0" tIns="0" rIns="0" bIns="0" rtlCol="0" anchor="t">
            <a:normAutofit/>
          </a:bodyPr>
          <a:lstStyle/>
          <a:p>
            <a:pPr marL="0" indent="0" algn="r" rtl="1">
              <a:lnSpc>
                <a:spcPct val="104000"/>
              </a:lnSpc>
              <a:buNone/>
            </a:pPr>
            <a:r>
              <a:rPr lang="ar-SA" altLang="en-US" sz="2300" dirty="0">
                <a:solidFill>
                  <a:schemeClr val="bg1"/>
                </a:solidFill>
                <a:latin typeface="GE SS Two Light" pitchFamily="34" charset="0"/>
                <a:ea typeface="GE SS Two Light" pitchFamily="34" charset="-122"/>
                <a:cs typeface="GE SS Two Light" pitchFamily="34" charset="-120"/>
              </a:rPr>
              <a:t>معايير السلامة</a:t>
            </a:r>
            <a:endParaRPr lang="ar-SA" sz="2300" dirty="0">
              <a:solidFill>
                <a:schemeClr val="bg1"/>
              </a:solidFill>
            </a:endParaRPr>
          </a:p>
        </p:txBody>
      </p:sp>
      <p:sp>
        <p:nvSpPr>
          <p:cNvPr id="14" name="Text 8"/>
          <p:cNvSpPr/>
          <p:nvPr/>
        </p:nvSpPr>
        <p:spPr>
          <a:xfrm>
            <a:off x="695010" y="4622602"/>
            <a:ext cx="1544004" cy="722313"/>
          </a:xfrm>
          <a:prstGeom prst="rect">
            <a:avLst/>
          </a:prstGeom>
          <a:noFill/>
          <a:ln/>
        </p:spPr>
        <p:txBody>
          <a:bodyPr wrap="square" lIns="0" tIns="0" rIns="0" bIns="0" rtlCol="0" anchor="t">
            <a:normAutofit/>
          </a:bodyPr>
          <a:lstStyle/>
          <a:p>
            <a:pPr marL="0" indent="0" algn="r" rtl="1">
              <a:lnSpc>
                <a:spcPct val="133000"/>
              </a:lnSpc>
              <a:buNone/>
            </a:pPr>
            <a:r>
              <a:rPr lang="ar-SA" altLang="en-US" sz="1750" dirty="0">
                <a:solidFill>
                  <a:schemeClr val="bg1"/>
                </a:solidFill>
                <a:latin typeface="WinSoft Pro Medium" pitchFamily="34" charset="0"/>
                <a:ea typeface="WinSoft Pro Medium" pitchFamily="34" charset="-122"/>
                <a:cs typeface="WinSoft Pro Medium" pitchFamily="34" charset="-120"/>
              </a:rPr>
              <a:t>الامتثال للمعايير المهنية المعتمدة</a:t>
            </a:r>
            <a:endParaRPr lang="ar-SA" sz="1750" dirty="0">
              <a:solidFill>
                <a:schemeClr val="bg1"/>
              </a:solidFill>
            </a:endParaRPr>
          </a:p>
        </p:txBody>
      </p:sp>
      <p:sp>
        <p:nvSpPr>
          <p:cNvPr id="15" name="Text 9"/>
          <p:cNvSpPr/>
          <p:nvPr/>
        </p:nvSpPr>
        <p:spPr>
          <a:xfrm>
            <a:off x="6377522" y="1484709"/>
            <a:ext cx="5188614"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2E3C4E"/>
                </a:solidFill>
                <a:latin typeface="GE SS Two Light" pitchFamily="34" charset="0"/>
                <a:ea typeface="GE SS Two Light" pitchFamily="34" charset="-122"/>
                <a:cs typeface="GE SS Two Light" pitchFamily="34" charset="-120"/>
              </a:rPr>
              <a:t>التدريب المبني على الكفايات (</a:t>
            </a:r>
            <a:r>
              <a:rPr lang="ar-SA" altLang="en-US" sz="2300" dirty="0">
                <a:solidFill>
                  <a:srgbClr val="2E3C4E"/>
                </a:solidFill>
                <a:latin typeface="Myriad Headline" panose="020B0500000000000000" pitchFamily="34" charset="0"/>
                <a:ea typeface="GE SS Two Light" pitchFamily="34" charset="-122"/>
                <a:cs typeface="GE SS Two Light" pitchFamily="34" charset="-120"/>
              </a:rPr>
              <a:t>CBT</a:t>
            </a:r>
            <a:r>
              <a:rPr lang="ar-SA" altLang="en-US" sz="2300" dirty="0">
                <a:solidFill>
                  <a:srgbClr val="2E3C4E"/>
                </a:solidFill>
                <a:latin typeface="GE SS Two Light" pitchFamily="34" charset="0"/>
                <a:ea typeface="GE SS Two Light" pitchFamily="34" charset="-122"/>
                <a:cs typeface="GE SS Two Light" pitchFamily="34" charset="-120"/>
              </a:rPr>
              <a:t>)</a:t>
            </a:r>
            <a:endParaRPr lang="ar-SA" sz="2300" dirty="0"/>
          </a:p>
        </p:txBody>
      </p:sp>
      <p:sp>
        <p:nvSpPr>
          <p:cNvPr id="16" name="Text 10"/>
          <p:cNvSpPr/>
          <p:nvPr/>
        </p:nvSpPr>
        <p:spPr>
          <a:xfrm>
            <a:off x="6377522" y="2081510"/>
            <a:ext cx="5188614" cy="2166938"/>
          </a:xfrm>
          <a:prstGeom prst="rect">
            <a:avLst/>
          </a:prstGeom>
          <a:noFill/>
          <a:ln/>
        </p:spPr>
        <p:txBody>
          <a:bodyPr wrap="square" lIns="0" tIns="0" rIns="0" bIns="0" rtlCol="0" anchor="t">
            <a:noAutofit/>
          </a:bodyPr>
          <a:lstStyle/>
          <a:p>
            <a:pPr marL="0" indent="0" algn="justLow" rtl="1">
              <a:lnSpc>
                <a:spcPct val="133000"/>
              </a:lnSpc>
              <a:buNone/>
            </a:pPr>
            <a:r>
              <a:rPr lang="ar-SA" altLang="en-US" sz="2400" dirty="0">
                <a:solidFill>
                  <a:srgbClr val="384653"/>
                </a:solidFill>
                <a:latin typeface="WinSoft Pro Medium" pitchFamily="34" charset="0"/>
                <a:ea typeface="WinSoft Pro Medium" pitchFamily="34" charset="-122"/>
                <a:cs typeface="WinSoft Pro Medium" pitchFamily="34" charset="-120"/>
              </a:rPr>
              <a:t>في أنظمة التدريب المبنية على الكفايات (Competency-Based Training - CBT)، يتم اختيار المعدات والتجهيزات انطلاقاً من مخرجات ونواتج التعلم والكفايات المهنية المطلوب تحقيقها، وليس بناءً على التوفر أو الرغبة فقط. فلكل كفاية مهنية مجموعة من المهام العملية التي تتطلب معدات وأدوات ومواد استهلاكية وتسهيلات محددة تتيح للمتدرب ممارسة العمل الفعلي وفق المعايير المهنية المعتمدة.</a:t>
            </a:r>
            <a:endParaRPr lang="ar-SA" sz="2400" dirty="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name="Slide 75">
    <p:spTree>
      <p:nvGrpSpPr>
        <p:cNvPr id="1" name=""/>
        <p:cNvGrpSpPr/>
        <p:nvPr/>
      </p:nvGrpSpPr>
      <p:grpSpPr>
        <a:xfrm>
          <a:off x="0" y="0"/>
          <a:ext cx="0" cy="0"/>
          <a:chOff x="0" y="0"/>
          <a:chExt cx="0" cy="0"/>
        </a:xfrm>
      </p:grpSpPr>
      <p:sp>
        <p:nvSpPr>
          <p:cNvPr id="2" name="Text 0"/>
          <p:cNvSpPr/>
          <p:nvPr/>
        </p:nvSpPr>
        <p:spPr>
          <a:xfrm>
            <a:off x="631908" y="1042095"/>
            <a:ext cx="10927878" cy="742355"/>
          </a:xfrm>
          <a:prstGeom prst="rect">
            <a:avLst/>
          </a:prstGeom>
          <a:noFill/>
          <a:ln/>
        </p:spPr>
        <p:txBody>
          <a:bodyPr wrap="none" lIns="0" tIns="0" rIns="0" bIns="0" rtlCol="0" anchor="t"/>
          <a:lstStyle/>
          <a:p>
            <a:pPr marL="0" indent="0" algn="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أهمية التجهيز الشامل للورش والمختبرات</a:t>
            </a:r>
            <a:endParaRPr lang="ar-SA" sz="4650" dirty="0"/>
          </a:p>
        </p:txBody>
      </p:sp>
      <p:sp>
        <p:nvSpPr>
          <p:cNvPr id="3" name="Shape 1"/>
          <p:cNvSpPr/>
          <p:nvPr/>
        </p:nvSpPr>
        <p:spPr>
          <a:xfrm>
            <a:off x="6208656" y="2235795"/>
            <a:ext cx="5351130" cy="1369715"/>
          </a:xfrm>
          <a:prstGeom prst="roundRect">
            <a:avLst>
              <a:gd name="adj" fmla="val 24715"/>
            </a:avLst>
          </a:prstGeom>
          <a:solidFill>
            <a:srgbClr val="FFFFFF"/>
          </a:solidFill>
          <a:ln w="25399">
            <a:solidFill>
              <a:srgbClr val="00AEEF"/>
            </a:solidFill>
            <a:prstDash val="solid"/>
          </a:ln>
        </p:spPr>
      </p:sp>
      <p:sp>
        <p:nvSpPr>
          <p:cNvPr id="4" name="Text 2"/>
          <p:cNvSpPr/>
          <p:nvPr/>
        </p:nvSpPr>
        <p:spPr>
          <a:xfrm>
            <a:off x="6459674" y="2486819"/>
            <a:ext cx="4849096" cy="371177"/>
          </a:xfrm>
          <a:prstGeom prst="rect">
            <a:avLst/>
          </a:prstGeom>
          <a:noFill/>
          <a:ln/>
        </p:spPr>
        <p:txBody>
          <a:bodyPr wrap="none" lIns="0" tIns="0" rIns="0" bIns="0" rtlCol="0" anchor="t"/>
          <a:lstStyle/>
          <a:p>
            <a:pPr marL="0" indent="0" algn="ctr" rtl="1">
              <a:lnSpc>
                <a:spcPct val="104000"/>
              </a:lnSpc>
              <a:buNone/>
            </a:pPr>
            <a:r>
              <a:rPr lang="ar-SA" altLang="en-US" sz="2800" dirty="0">
                <a:solidFill>
                  <a:srgbClr val="384653"/>
                </a:solidFill>
                <a:latin typeface="GE SS Two Light" pitchFamily="34" charset="0"/>
                <a:ea typeface="GE SS Two Light" pitchFamily="34" charset="-122"/>
                <a:cs typeface="GE SS Two Light" pitchFamily="34" charset="-120"/>
              </a:rPr>
              <a:t>المعدات الرئيسية</a:t>
            </a:r>
            <a:endParaRPr lang="ar-SA" sz="2800" dirty="0"/>
          </a:p>
        </p:txBody>
      </p:sp>
      <p:sp>
        <p:nvSpPr>
          <p:cNvPr id="5" name="Text 3"/>
          <p:cNvSpPr/>
          <p:nvPr/>
        </p:nvSpPr>
        <p:spPr>
          <a:xfrm>
            <a:off x="6459674" y="2993330"/>
            <a:ext cx="4849096" cy="361156"/>
          </a:xfrm>
          <a:prstGeom prst="rect">
            <a:avLst/>
          </a:prstGeom>
          <a:noFill/>
          <a:ln/>
        </p:spPr>
        <p:txBody>
          <a:bodyPr wrap="none" lIns="0" tIns="0" rIns="0" bIns="0" rtlCol="0" anchor="t"/>
          <a:lstStyle/>
          <a:p>
            <a:pPr marL="0" indent="0" algn="ct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توفير الأجهزة والآلات اللازمة لتنفيذ الأنشطة التدريبية.</a:t>
            </a:r>
            <a:endParaRPr lang="ar-SA" sz="2000" dirty="0"/>
          </a:p>
        </p:txBody>
      </p:sp>
      <p:sp>
        <p:nvSpPr>
          <p:cNvPr id="6" name="Shape 4"/>
          <p:cNvSpPr/>
          <p:nvPr/>
        </p:nvSpPr>
        <p:spPr>
          <a:xfrm>
            <a:off x="631908" y="2235795"/>
            <a:ext cx="5351130" cy="1369715"/>
          </a:xfrm>
          <a:prstGeom prst="roundRect">
            <a:avLst>
              <a:gd name="adj" fmla="val 24715"/>
            </a:avLst>
          </a:prstGeom>
          <a:solidFill>
            <a:srgbClr val="FFFFFF"/>
          </a:solidFill>
          <a:ln w="25399">
            <a:solidFill>
              <a:srgbClr val="00AEEF"/>
            </a:solidFill>
            <a:prstDash val="solid"/>
          </a:ln>
        </p:spPr>
      </p:sp>
      <p:sp>
        <p:nvSpPr>
          <p:cNvPr id="7" name="Text 5"/>
          <p:cNvSpPr/>
          <p:nvPr/>
        </p:nvSpPr>
        <p:spPr>
          <a:xfrm>
            <a:off x="882926" y="2486819"/>
            <a:ext cx="4849096" cy="371177"/>
          </a:xfrm>
          <a:prstGeom prst="rect">
            <a:avLst/>
          </a:prstGeom>
          <a:noFill/>
          <a:ln/>
        </p:spPr>
        <p:txBody>
          <a:bodyPr wrap="none" lIns="0" tIns="0" rIns="0" bIns="0" rtlCol="0" anchor="t"/>
          <a:lstStyle/>
          <a:p>
            <a:pPr marL="0" indent="0" algn="ctr" rtl="1">
              <a:lnSpc>
                <a:spcPct val="104000"/>
              </a:lnSpc>
              <a:buNone/>
            </a:pPr>
            <a:r>
              <a:rPr lang="ar-SA" altLang="en-US" sz="2800" dirty="0">
                <a:solidFill>
                  <a:srgbClr val="384653"/>
                </a:solidFill>
                <a:latin typeface="GE SS Two Light" pitchFamily="34" charset="0"/>
                <a:ea typeface="GE SS Two Light" pitchFamily="34" charset="-122"/>
                <a:cs typeface="GE SS Two Light" pitchFamily="34" charset="-120"/>
              </a:rPr>
              <a:t>المرافق المساندة</a:t>
            </a:r>
            <a:endParaRPr lang="ar-SA" sz="2800" dirty="0"/>
          </a:p>
        </p:txBody>
      </p:sp>
      <p:sp>
        <p:nvSpPr>
          <p:cNvPr id="8" name="Text 6"/>
          <p:cNvSpPr/>
          <p:nvPr/>
        </p:nvSpPr>
        <p:spPr>
          <a:xfrm>
            <a:off x="882926" y="2993330"/>
            <a:ext cx="4849096" cy="361156"/>
          </a:xfrm>
          <a:prstGeom prst="rect">
            <a:avLst/>
          </a:prstGeom>
          <a:noFill/>
          <a:ln/>
        </p:spPr>
        <p:txBody>
          <a:bodyPr wrap="none" lIns="0" tIns="0" rIns="0" bIns="0" rtlCol="0" anchor="t"/>
          <a:lstStyle/>
          <a:p>
            <a:pPr marL="0" indent="0" algn="ct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أنظمة الكهرباء والمياه والتهوية والإضاءة ومعدات السلامة.</a:t>
            </a:r>
            <a:endParaRPr lang="ar-SA" sz="2000" dirty="0"/>
          </a:p>
        </p:txBody>
      </p:sp>
      <p:sp>
        <p:nvSpPr>
          <p:cNvPr id="9" name="Shape 7"/>
          <p:cNvSpPr/>
          <p:nvPr/>
        </p:nvSpPr>
        <p:spPr>
          <a:xfrm>
            <a:off x="6208656" y="3831134"/>
            <a:ext cx="5351130" cy="1369715"/>
          </a:xfrm>
          <a:prstGeom prst="roundRect">
            <a:avLst>
              <a:gd name="adj" fmla="val 24715"/>
            </a:avLst>
          </a:prstGeom>
          <a:solidFill>
            <a:srgbClr val="FFFFFF"/>
          </a:solidFill>
          <a:ln w="25399">
            <a:solidFill>
              <a:srgbClr val="00AEEF"/>
            </a:solidFill>
            <a:prstDash val="solid"/>
          </a:ln>
        </p:spPr>
      </p:sp>
      <p:sp>
        <p:nvSpPr>
          <p:cNvPr id="10" name="Text 8"/>
          <p:cNvSpPr/>
          <p:nvPr/>
        </p:nvSpPr>
        <p:spPr>
          <a:xfrm>
            <a:off x="6459674" y="4082157"/>
            <a:ext cx="4849096" cy="371177"/>
          </a:xfrm>
          <a:prstGeom prst="rect">
            <a:avLst/>
          </a:prstGeom>
          <a:noFill/>
          <a:ln/>
        </p:spPr>
        <p:txBody>
          <a:bodyPr wrap="none" lIns="0" tIns="0" rIns="0" bIns="0" rtlCol="0" anchor="t"/>
          <a:lstStyle/>
          <a:p>
            <a:pPr marL="0" indent="0" algn="ctr" rtl="1">
              <a:lnSpc>
                <a:spcPct val="104000"/>
              </a:lnSpc>
              <a:buNone/>
            </a:pPr>
            <a:r>
              <a:rPr lang="ar-SA" altLang="en-US" sz="2800" dirty="0">
                <a:solidFill>
                  <a:srgbClr val="384653"/>
                </a:solidFill>
                <a:latin typeface="GE SS Two Light" pitchFamily="34" charset="0"/>
                <a:ea typeface="GE SS Two Light" pitchFamily="34" charset="-122"/>
                <a:cs typeface="GE SS Two Light" pitchFamily="34" charset="-120"/>
              </a:rPr>
              <a:t>مناطق التخزين</a:t>
            </a:r>
            <a:endParaRPr lang="ar-SA" sz="2800" dirty="0"/>
          </a:p>
        </p:txBody>
      </p:sp>
      <p:sp>
        <p:nvSpPr>
          <p:cNvPr id="11" name="Text 9"/>
          <p:cNvSpPr/>
          <p:nvPr/>
        </p:nvSpPr>
        <p:spPr>
          <a:xfrm>
            <a:off x="6459674" y="4588669"/>
            <a:ext cx="4849096" cy="361156"/>
          </a:xfrm>
          <a:prstGeom prst="rect">
            <a:avLst/>
          </a:prstGeom>
          <a:noFill/>
          <a:ln/>
        </p:spPr>
        <p:txBody>
          <a:bodyPr wrap="none" lIns="0" tIns="0" rIns="0" bIns="0" rtlCol="0" anchor="t"/>
          <a:lstStyle/>
          <a:p>
            <a:pPr marL="0" indent="0" algn="ct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مرافق تخزين المواد والأدوات والمعدات بصورة آمنة ومنظمة.</a:t>
            </a:r>
            <a:endParaRPr lang="ar-SA" sz="2000" dirty="0"/>
          </a:p>
        </p:txBody>
      </p:sp>
      <p:sp>
        <p:nvSpPr>
          <p:cNvPr id="12" name="Shape 10"/>
          <p:cNvSpPr/>
          <p:nvPr/>
        </p:nvSpPr>
        <p:spPr>
          <a:xfrm>
            <a:off x="631908" y="3831134"/>
            <a:ext cx="5351130" cy="1369715"/>
          </a:xfrm>
          <a:prstGeom prst="roundRect">
            <a:avLst>
              <a:gd name="adj" fmla="val 24715"/>
            </a:avLst>
          </a:prstGeom>
          <a:solidFill>
            <a:srgbClr val="FFFFFF"/>
          </a:solidFill>
          <a:ln w="25399">
            <a:solidFill>
              <a:srgbClr val="00AEEF"/>
            </a:solidFill>
            <a:prstDash val="solid"/>
          </a:ln>
        </p:spPr>
      </p:sp>
      <p:sp>
        <p:nvSpPr>
          <p:cNvPr id="13" name="Text 11"/>
          <p:cNvSpPr/>
          <p:nvPr/>
        </p:nvSpPr>
        <p:spPr>
          <a:xfrm>
            <a:off x="882926" y="4082157"/>
            <a:ext cx="4849096" cy="371177"/>
          </a:xfrm>
          <a:prstGeom prst="rect">
            <a:avLst/>
          </a:prstGeom>
          <a:noFill/>
          <a:ln/>
        </p:spPr>
        <p:txBody>
          <a:bodyPr wrap="none" lIns="0" tIns="0" rIns="0" bIns="0" rtlCol="0" anchor="t"/>
          <a:lstStyle/>
          <a:p>
            <a:pPr marL="0" indent="0" algn="ctr" rtl="1">
              <a:lnSpc>
                <a:spcPct val="104000"/>
              </a:lnSpc>
              <a:buNone/>
            </a:pPr>
            <a:r>
              <a:rPr lang="ar-SA" altLang="en-US" sz="2800" dirty="0">
                <a:solidFill>
                  <a:srgbClr val="384653"/>
                </a:solidFill>
                <a:latin typeface="GE SS Two Light" pitchFamily="34" charset="0"/>
                <a:ea typeface="GE SS Two Light" pitchFamily="34" charset="-122"/>
                <a:cs typeface="GE SS Two Light" pitchFamily="34" charset="-120"/>
              </a:rPr>
              <a:t>مرافق الخدمات</a:t>
            </a:r>
            <a:endParaRPr lang="ar-SA" sz="2800" dirty="0"/>
          </a:p>
        </p:txBody>
      </p:sp>
      <p:sp>
        <p:nvSpPr>
          <p:cNvPr id="14" name="Text 12"/>
          <p:cNvSpPr/>
          <p:nvPr/>
        </p:nvSpPr>
        <p:spPr>
          <a:xfrm>
            <a:off x="882926" y="4588669"/>
            <a:ext cx="4849096" cy="361156"/>
          </a:xfrm>
          <a:prstGeom prst="rect">
            <a:avLst/>
          </a:prstGeom>
          <a:noFill/>
          <a:ln/>
        </p:spPr>
        <p:txBody>
          <a:bodyPr wrap="none" lIns="0" tIns="0" rIns="0" bIns="0" rtlCol="0" anchor="t"/>
          <a:lstStyle/>
          <a:p>
            <a:pPr marL="0" indent="0" algn="ct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المرافق الصحية والمناطق الداعمة للعملية التدريبية.</a:t>
            </a:r>
            <a:endParaRPr lang="ar-SA" sz="2000" dirty="0"/>
          </a:p>
        </p:txBody>
      </p:sp>
      <p:sp>
        <p:nvSpPr>
          <p:cNvPr id="15" name="Text 13"/>
          <p:cNvSpPr/>
          <p:nvPr/>
        </p:nvSpPr>
        <p:spPr>
          <a:xfrm>
            <a:off x="22324" y="5454749"/>
            <a:ext cx="11537463" cy="361156"/>
          </a:xfrm>
          <a:prstGeom prst="rect">
            <a:avLst/>
          </a:prstGeom>
          <a:noFill/>
          <a:ln/>
        </p:spPr>
        <p:txBody>
          <a:bodyPr wrap="none" lIns="0" tIns="0" rIns="0" bIns="0" rtlCol="0" anchor="t"/>
          <a:lstStyle/>
          <a:p>
            <a:pPr marL="0" indent="0" algn="r"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يسهم التخطيط السليم لهذه الموارد في رفع كفاءة العملية التدريبية وتقليل الأعطال والانقطاعات أثناء تنفيذ الأنشطة.</a:t>
            </a:r>
            <a:endParaRPr lang="ar-SA" sz="1750" dirty="0"/>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name="Slide 76">
    <p:spTree>
      <p:nvGrpSpPr>
        <p:cNvPr id="1" name=""/>
        <p:cNvGrpSpPr/>
        <p:nvPr/>
      </p:nvGrpSpPr>
      <p:grpSpPr>
        <a:xfrm>
          <a:off x="0" y="0"/>
          <a:ext cx="0" cy="0"/>
          <a:chOff x="0" y="0"/>
          <a:chExt cx="0" cy="0"/>
        </a:xfrm>
      </p:grpSpPr>
      <p:sp>
        <p:nvSpPr>
          <p:cNvPr id="2" name="Text 0"/>
          <p:cNvSpPr/>
          <p:nvPr/>
        </p:nvSpPr>
        <p:spPr>
          <a:xfrm>
            <a:off x="631908" y="1160463"/>
            <a:ext cx="5188614" cy="4536976"/>
          </a:xfrm>
          <a:prstGeom prst="rect">
            <a:avLst/>
          </a:prstGeom>
          <a:noFill/>
          <a:ln/>
        </p:spPr>
        <p:txBody>
          <a:bodyPr wrap="square" lIns="0" tIns="0" rIns="0" bIns="0" rtlCol="0" anchor="t">
            <a:normAutofit/>
          </a:bodyPr>
          <a:lstStyle/>
          <a:p>
            <a:pPr marL="0" indent="0" algn="just" rtl="1">
              <a:lnSpc>
                <a:spcPct val="133000"/>
              </a:lnSpc>
              <a:spcAft>
                <a:spcPts val="1550"/>
              </a:spcAft>
              <a:buNone/>
            </a:pPr>
            <a:r>
              <a:rPr lang="ar-SA" altLang="en-US" sz="1750" dirty="0">
                <a:solidFill>
                  <a:srgbClr val="384653"/>
                </a:solidFill>
                <a:latin typeface="WinSoft Pro Medium" pitchFamily="34" charset="0"/>
                <a:ea typeface="WinSoft Pro Medium" pitchFamily="34" charset="-122"/>
                <a:cs typeface="WinSoft Pro Medium" pitchFamily="34" charset="-120"/>
              </a:rPr>
              <a:t>ويركز هذا النتاج التمكيني على تطوير قدرة المتدرب على تحليل المنهاج التدريبي ومخرجات التعلم والكفايات المهنية، ومن ثم تحديد المعدات والأدوات والمواد الاستهلاكية والتسهيلات اللازمة لتنفيذ الأنشطة التدريبية بكفاءة. كما يتناول أساليب إعداد قوائم التدقيق الخاصة باللوازم والمعدات والمواد، والتحقق من جاهزية الورش والمختبرات التدريبية قبل البدء بالتدريب، بما يضمن توفير بيئة تعلم آمنة ومنظمة ومتوافقة مع متطلبات الجودة والمعايير المهنية المعتمدة.</a:t>
            </a:r>
            <a:endParaRPr lang="ar-SA" sz="1750" dirty="0"/>
          </a:p>
          <a:p>
            <a:pPr marL="0" indent="0" algn="just"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ومن خلال الأنشطة والتطبيقات العملية الواردة في هذا النتاج التمكيني، سيتمكن المتدرب من الربط بين متطلبات المنهاج التدريبي والموارد اللازمة لتنفيذه، وإعداد قوائم شاملة للمعدات والتسهيلات والمواد المطلوبة، بما يسهم في تعزيز جودة التدريب وتحقيق مخرجات التعلم المستهدفة بكفاءة وفاعلية.</a:t>
            </a:r>
            <a:endParaRPr lang="ar-SA" sz="1750" dirty="0"/>
          </a:p>
        </p:txBody>
      </p:sp>
      <p:sp>
        <p:nvSpPr>
          <p:cNvPr id="3" name="Shape 1"/>
          <p:cNvSpPr/>
          <p:nvPr/>
        </p:nvSpPr>
        <p:spPr>
          <a:xfrm>
            <a:off x="6215006" y="957362"/>
            <a:ext cx="5513646" cy="4943177"/>
          </a:xfrm>
          <a:prstGeom prst="roundRect">
            <a:avLst>
              <a:gd name="adj" fmla="val 10957"/>
            </a:avLst>
          </a:prstGeom>
          <a:solidFill>
            <a:srgbClr val="75BAE6"/>
          </a:solidFill>
          <a:ln/>
        </p:spPr>
      </p:sp>
      <p:sp>
        <p:nvSpPr>
          <p:cNvPr id="4" name="Text 2"/>
          <p:cNvSpPr/>
          <p:nvPr/>
        </p:nvSpPr>
        <p:spPr>
          <a:xfrm>
            <a:off x="6440624" y="1436886"/>
            <a:ext cx="4723885"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2E3C4E"/>
                </a:solidFill>
                <a:latin typeface="GE SS Two Light" pitchFamily="34" charset="0"/>
                <a:ea typeface="GE SS Two Light" pitchFamily="34" charset="-122"/>
                <a:cs typeface="GE SS Two Light" pitchFamily="34" charset="-120"/>
              </a:rPr>
              <a:t>الهدف من هذا النتاج التمكيني</a:t>
            </a:r>
            <a:endParaRPr lang="ar-SA" sz="2300" dirty="0"/>
          </a:p>
        </p:txBody>
      </p:sp>
      <p:sp>
        <p:nvSpPr>
          <p:cNvPr id="5" name="Text 3"/>
          <p:cNvSpPr/>
          <p:nvPr/>
        </p:nvSpPr>
        <p:spPr>
          <a:xfrm>
            <a:off x="6440624" y="2033687"/>
            <a:ext cx="4723885" cy="1083469"/>
          </a:xfrm>
          <a:prstGeom prst="rect">
            <a:avLst/>
          </a:prstGeom>
          <a:noFill/>
          <a:ln/>
        </p:spPr>
        <p:txBody>
          <a:bodyPr wrap="square" lIns="0" tIns="0" rIns="0" bIns="0" rtlCol="0" anchor="t">
            <a:noAutofit/>
          </a:bodyPr>
          <a:lstStyle/>
          <a:p>
            <a:pPr marL="0" indent="0" algn="justLow" rtl="1">
              <a:lnSpc>
                <a:spcPct val="133000"/>
              </a:lnSpc>
              <a:buNone/>
            </a:pPr>
            <a:r>
              <a:rPr lang="ar-SA" altLang="en-US" sz="2800" dirty="0">
                <a:solidFill>
                  <a:srgbClr val="000000"/>
                </a:solidFill>
                <a:latin typeface="WinSoft Pro Medium" pitchFamily="34" charset="0"/>
                <a:ea typeface="WinSoft Pro Medium" pitchFamily="34" charset="-122"/>
                <a:cs typeface="WinSoft Pro Medium" pitchFamily="34" charset="-120"/>
              </a:rPr>
              <a:t>عند الانتهاء من نشاطات التعلّم الآتية، وبالاستعانة بالموارد والإرشادات اللازمة، ستكون قادرًا على تحديد وتجهيز المعدات والتسهيلات اللازمة للتدريب.</a:t>
            </a:r>
            <a:endParaRPr lang="ar-SA" sz="2800" dirty="0"/>
          </a:p>
        </p:txBody>
      </p:sp>
      <p:sp>
        <p:nvSpPr>
          <p:cNvPr id="6" name="Shape 4"/>
          <p:cNvSpPr/>
          <p:nvPr/>
        </p:nvSpPr>
        <p:spPr>
          <a:xfrm>
            <a:off x="11477636" y="1211263"/>
            <a:ext cx="25399" cy="2108994"/>
          </a:xfrm>
          <a:prstGeom prst="roundRect">
            <a:avLst>
              <a:gd name="adj" fmla="val 50001"/>
            </a:avLst>
          </a:prstGeom>
          <a:solidFill>
            <a:srgbClr val="75BAE6"/>
          </a:solidFill>
          <a:ln/>
        </p:spPr>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name="Slide 77">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7391215" y="0"/>
            <a:ext cx="4800480" cy="6858000"/>
          </a:xfrm>
          <a:custGeom>
            <a:avLst/>
            <a:gdLst/>
            <a:ahLst/>
            <a:cxnLst/>
            <a:rect l="0" t="0" r="100000" b="100000"/>
            <a:pathLst>
              <a:path w="100000" h="100000">
                <a:moveTo>
                  <a:pt x="9570" y="0"/>
                </a:moveTo>
                <a:lnTo>
                  <a:pt x="100000" y="0"/>
                </a:lnTo>
                <a:lnTo>
                  <a:pt x="100000" y="100000"/>
                </a:lnTo>
                <a:lnTo>
                  <a:pt x="30760" y="100000"/>
                </a:lnTo>
                <a:lnTo>
                  <a:pt x="26370" y="95510"/>
                </a:lnTo>
                <a:lnTo>
                  <a:pt x="26370" y="95310"/>
                </a:lnTo>
                <a:lnTo>
                  <a:pt x="25490" y="94530"/>
                </a:lnTo>
                <a:lnTo>
                  <a:pt x="25490" y="94340"/>
                </a:lnTo>
                <a:lnTo>
                  <a:pt x="22660" y="91210"/>
                </a:lnTo>
                <a:lnTo>
                  <a:pt x="18360" y="85550"/>
                </a:lnTo>
                <a:lnTo>
                  <a:pt x="15140" y="80660"/>
                </a:lnTo>
                <a:lnTo>
                  <a:pt x="11910" y="75000"/>
                </a:lnTo>
                <a:lnTo>
                  <a:pt x="9280" y="69530"/>
                </a:lnTo>
                <a:lnTo>
                  <a:pt x="6840" y="63380"/>
                </a:lnTo>
                <a:lnTo>
                  <a:pt x="4790" y="56740"/>
                </a:lnTo>
                <a:lnTo>
                  <a:pt x="3320" y="50200"/>
                </a:lnTo>
                <a:lnTo>
                  <a:pt x="2440" y="44140"/>
                </a:lnTo>
                <a:lnTo>
                  <a:pt x="2050" y="39060"/>
                </a:lnTo>
                <a:lnTo>
                  <a:pt x="2050" y="30860"/>
                </a:lnTo>
                <a:lnTo>
                  <a:pt x="2540" y="25000"/>
                </a:lnTo>
                <a:lnTo>
                  <a:pt x="3320" y="19820"/>
                </a:lnTo>
                <a:lnTo>
                  <a:pt x="4880" y="12890"/>
                </a:lnTo>
                <a:lnTo>
                  <a:pt x="6930" y="6350"/>
                </a:lnTo>
                <a:close/>
              </a:path>
            </a:pathLst>
          </a:custGeom>
        </p:spPr>
      </p:pic>
      <p:pic>
        <p:nvPicPr>
          <p:cNvPr id="3" name="Image 1" descr="preencoded.png"/>
          <p:cNvPicPr>
            <a:picLocks noChangeAspect="1"/>
          </p:cNvPicPr>
          <p:nvPr/>
        </p:nvPicPr>
        <p:blipFill>
          <a:blip r:embed="rId4"/>
          <a:stretch>
            <a:fillRect/>
          </a:stretch>
        </p:blipFill>
        <p:spPr>
          <a:xfrm>
            <a:off x="8601852" y="821234"/>
            <a:ext cx="3476935" cy="5215533"/>
          </a:xfrm>
          <a:prstGeom prst="rect">
            <a:avLst/>
          </a:prstGeom>
        </p:spPr>
      </p:pic>
      <p:sp>
        <p:nvSpPr>
          <p:cNvPr id="4" name="Text 0"/>
          <p:cNvSpPr/>
          <p:nvPr/>
        </p:nvSpPr>
        <p:spPr>
          <a:xfrm>
            <a:off x="631908" y="1184870"/>
            <a:ext cx="6355993" cy="742355"/>
          </a:xfrm>
          <a:prstGeom prst="rect">
            <a:avLst/>
          </a:prstGeom>
          <a:noFill/>
          <a:ln/>
        </p:spPr>
        <p:txBody>
          <a:bodyPr wrap="none" lIns="0" tIns="0" rIns="0" bIns="0" rtlCol="0" anchor="t"/>
          <a:lstStyle/>
          <a:p>
            <a:pPr marL="0" indent="0" algn="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النشاط</a:t>
            </a:r>
            <a:r>
              <a:rPr lang="en-US" altLang="en-US" sz="4650" dirty="0">
                <a:solidFill>
                  <a:srgbClr val="2E3C4E"/>
                </a:solidFill>
                <a:latin typeface="Myriad Headline" panose="020B0500000000000000" pitchFamily="34" charset="0"/>
                <a:ea typeface="GE SS Two Light" pitchFamily="34" charset="-122"/>
                <a:cs typeface="GE SS Two Light" pitchFamily="34" charset="-120"/>
              </a:rPr>
              <a:t>2.1 </a:t>
            </a:r>
            <a:endParaRPr lang="ar-SA" sz="4650" dirty="0"/>
          </a:p>
        </p:txBody>
      </p:sp>
      <p:sp>
        <p:nvSpPr>
          <p:cNvPr id="5" name="Text 1"/>
          <p:cNvSpPr/>
          <p:nvPr/>
        </p:nvSpPr>
        <p:spPr>
          <a:xfrm>
            <a:off x="631908" y="2017415"/>
            <a:ext cx="6355993" cy="890984"/>
          </a:xfrm>
          <a:prstGeom prst="rect">
            <a:avLst/>
          </a:prstGeom>
          <a:noFill/>
          <a:ln/>
        </p:spPr>
        <p:txBody>
          <a:bodyPr wrap="square" lIns="0" tIns="0" rIns="0" bIns="0" rtlCol="0" anchor="t">
            <a:normAutofit/>
          </a:bodyPr>
          <a:lstStyle/>
          <a:p>
            <a:pPr marL="0" indent="0" algn="r" rtl="1">
              <a:lnSpc>
                <a:spcPct val="104000"/>
              </a:lnSpc>
              <a:buNone/>
            </a:pPr>
            <a:r>
              <a:rPr lang="ar-SA" altLang="en-US" sz="2800" dirty="0">
                <a:solidFill>
                  <a:srgbClr val="2E3C4E"/>
                </a:solidFill>
                <a:latin typeface="GE SS Two Light" pitchFamily="34" charset="0"/>
                <a:ea typeface="GE SS Two Light" pitchFamily="34" charset="-122"/>
                <a:cs typeface="GE SS Two Light" pitchFamily="34" charset="-120"/>
              </a:rPr>
              <a:t>تحليل المنهاج التدريبي وتحديد المعدات والتسهيلات اللازمة للتدريب</a:t>
            </a:r>
            <a:endParaRPr lang="ar-SA" sz="2800" dirty="0"/>
          </a:p>
        </p:txBody>
      </p:sp>
      <p:sp>
        <p:nvSpPr>
          <p:cNvPr id="6" name="Shape 2"/>
          <p:cNvSpPr/>
          <p:nvPr/>
        </p:nvSpPr>
        <p:spPr>
          <a:xfrm>
            <a:off x="6480112" y="3246934"/>
            <a:ext cx="507789" cy="507802"/>
          </a:xfrm>
          <a:prstGeom prst="ellipse">
            <a:avLst/>
          </a:prstGeom>
          <a:solidFill>
            <a:srgbClr val="00AEEF"/>
          </a:solidFill>
          <a:ln w="12700">
            <a:solidFill>
              <a:srgbClr val="0094D5"/>
            </a:solidFill>
            <a:prstDash val="solid"/>
          </a:ln>
        </p:spPr>
      </p:sp>
      <p:pic>
        <p:nvPicPr>
          <p:cNvPr id="7"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555864" y="3322687"/>
            <a:ext cx="356286" cy="356295"/>
          </a:xfrm>
          <a:prstGeom prst="rect">
            <a:avLst/>
          </a:prstGeom>
        </p:spPr>
      </p:pic>
      <p:sp>
        <p:nvSpPr>
          <p:cNvPr id="8" name="Text 3"/>
          <p:cNvSpPr/>
          <p:nvPr/>
        </p:nvSpPr>
        <p:spPr>
          <a:xfrm>
            <a:off x="3950990" y="3324423"/>
            <a:ext cx="2303504"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المدة: ساعتان</a:t>
            </a:r>
            <a:endParaRPr lang="ar-SA" sz="2300" dirty="0"/>
          </a:p>
        </p:txBody>
      </p:sp>
      <p:sp>
        <p:nvSpPr>
          <p:cNvPr id="9" name="Shape 4"/>
          <p:cNvSpPr/>
          <p:nvPr/>
        </p:nvSpPr>
        <p:spPr>
          <a:xfrm>
            <a:off x="3161130" y="3246934"/>
            <a:ext cx="507789" cy="507802"/>
          </a:xfrm>
          <a:prstGeom prst="ellipse">
            <a:avLst/>
          </a:prstGeom>
          <a:solidFill>
            <a:srgbClr val="00AEEF"/>
          </a:solidFill>
          <a:ln w="12700">
            <a:solidFill>
              <a:srgbClr val="0094D5"/>
            </a:solidFill>
            <a:prstDash val="solid"/>
          </a:ln>
        </p:spPr>
      </p:sp>
      <p:pic>
        <p:nvPicPr>
          <p:cNvPr id="10"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3236881" y="3322687"/>
            <a:ext cx="356286" cy="356295"/>
          </a:xfrm>
          <a:prstGeom prst="rect">
            <a:avLst/>
          </a:prstGeom>
        </p:spPr>
      </p:pic>
      <p:sp>
        <p:nvSpPr>
          <p:cNvPr id="11" name="Text 5"/>
          <p:cNvSpPr/>
          <p:nvPr/>
        </p:nvSpPr>
        <p:spPr>
          <a:xfrm>
            <a:off x="631908" y="3324423"/>
            <a:ext cx="2303603"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عرض توضيحي</a:t>
            </a:r>
            <a:endParaRPr lang="ar-SA" sz="2300" dirty="0"/>
          </a:p>
        </p:txBody>
      </p:sp>
      <p:sp>
        <p:nvSpPr>
          <p:cNvPr id="12" name="Shape 6"/>
          <p:cNvSpPr/>
          <p:nvPr/>
        </p:nvSpPr>
        <p:spPr>
          <a:xfrm>
            <a:off x="6480112" y="4206081"/>
            <a:ext cx="507789" cy="507802"/>
          </a:xfrm>
          <a:prstGeom prst="ellipse">
            <a:avLst/>
          </a:prstGeom>
          <a:solidFill>
            <a:srgbClr val="00AEEF"/>
          </a:solidFill>
          <a:ln w="12700">
            <a:solidFill>
              <a:srgbClr val="0094D5"/>
            </a:solidFill>
            <a:prstDash val="solid"/>
          </a:ln>
        </p:spPr>
      </p:sp>
      <p:pic>
        <p:nvPicPr>
          <p:cNvPr id="13"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555864" y="4281835"/>
            <a:ext cx="356286" cy="356295"/>
          </a:xfrm>
          <a:prstGeom prst="rect">
            <a:avLst/>
          </a:prstGeom>
        </p:spPr>
      </p:pic>
      <p:sp>
        <p:nvSpPr>
          <p:cNvPr id="14" name="Text 7"/>
          <p:cNvSpPr/>
          <p:nvPr/>
        </p:nvSpPr>
        <p:spPr>
          <a:xfrm>
            <a:off x="3950990" y="4283571"/>
            <a:ext cx="2303504"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مجموعات عمل</a:t>
            </a:r>
            <a:endParaRPr lang="ar-SA" sz="2300" dirty="0"/>
          </a:p>
        </p:txBody>
      </p:sp>
      <p:sp>
        <p:nvSpPr>
          <p:cNvPr id="15" name="Shape 8"/>
          <p:cNvSpPr/>
          <p:nvPr/>
        </p:nvSpPr>
        <p:spPr>
          <a:xfrm>
            <a:off x="3161130" y="4206081"/>
            <a:ext cx="507789" cy="507802"/>
          </a:xfrm>
          <a:prstGeom prst="ellipse">
            <a:avLst/>
          </a:prstGeom>
          <a:solidFill>
            <a:srgbClr val="00AEEF"/>
          </a:solidFill>
          <a:ln w="12700">
            <a:solidFill>
              <a:srgbClr val="0094D5"/>
            </a:solidFill>
            <a:prstDash val="solid"/>
          </a:ln>
        </p:spPr>
      </p:sp>
      <p:pic>
        <p:nvPicPr>
          <p:cNvPr id="16" name="Image 5"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3236881" y="4281835"/>
            <a:ext cx="356286" cy="356295"/>
          </a:xfrm>
          <a:prstGeom prst="rect">
            <a:avLst/>
          </a:prstGeom>
        </p:spPr>
      </p:pic>
      <p:sp>
        <p:nvSpPr>
          <p:cNvPr id="17" name="Text 9"/>
          <p:cNvSpPr/>
          <p:nvPr/>
        </p:nvSpPr>
        <p:spPr>
          <a:xfrm>
            <a:off x="631908" y="4283571"/>
            <a:ext cx="2303603"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تكليفات فردية</a:t>
            </a:r>
            <a:endParaRPr lang="ar-SA" sz="2300" dirty="0"/>
          </a:p>
        </p:txBody>
      </p:sp>
      <p:sp>
        <p:nvSpPr>
          <p:cNvPr id="18" name="Shape 10"/>
          <p:cNvSpPr/>
          <p:nvPr/>
        </p:nvSpPr>
        <p:spPr>
          <a:xfrm>
            <a:off x="6480112" y="5165229"/>
            <a:ext cx="507789" cy="507802"/>
          </a:xfrm>
          <a:prstGeom prst="ellipse">
            <a:avLst/>
          </a:prstGeom>
          <a:solidFill>
            <a:srgbClr val="00AEEF"/>
          </a:solidFill>
          <a:ln w="12700">
            <a:solidFill>
              <a:srgbClr val="0094D5"/>
            </a:solidFill>
            <a:prstDash val="solid"/>
          </a:ln>
        </p:spPr>
      </p:sp>
      <p:pic>
        <p:nvPicPr>
          <p:cNvPr id="19" name="Image 6" descr="preencoded.png"/>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6555864" y="5240982"/>
            <a:ext cx="356286" cy="356295"/>
          </a:xfrm>
          <a:prstGeom prst="rect">
            <a:avLst/>
          </a:prstGeom>
        </p:spPr>
      </p:pic>
      <p:sp>
        <p:nvSpPr>
          <p:cNvPr id="20" name="Text 11"/>
          <p:cNvSpPr/>
          <p:nvPr/>
        </p:nvSpPr>
        <p:spPr>
          <a:xfrm>
            <a:off x="3950990" y="5242719"/>
            <a:ext cx="2303504"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دراسة حالة</a:t>
            </a:r>
            <a:endParaRPr lang="ar-SA" sz="2300" dirty="0"/>
          </a:p>
        </p:txBody>
      </p:sp>
      <p:sp>
        <p:nvSpPr>
          <p:cNvPr id="21" name="Shape 12"/>
          <p:cNvSpPr/>
          <p:nvPr/>
        </p:nvSpPr>
        <p:spPr>
          <a:xfrm>
            <a:off x="3161130" y="5165229"/>
            <a:ext cx="507789" cy="507802"/>
          </a:xfrm>
          <a:prstGeom prst="ellipse">
            <a:avLst/>
          </a:prstGeom>
          <a:solidFill>
            <a:srgbClr val="00AEEF"/>
          </a:solidFill>
          <a:ln w="12700">
            <a:solidFill>
              <a:srgbClr val="0094D5"/>
            </a:solidFill>
            <a:prstDash val="solid"/>
          </a:ln>
        </p:spPr>
      </p:sp>
      <p:pic>
        <p:nvPicPr>
          <p:cNvPr id="22" name="Image 7" descr="preencoded.png"/>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3236881" y="5240982"/>
            <a:ext cx="356286" cy="356295"/>
          </a:xfrm>
          <a:prstGeom prst="rect">
            <a:avLst/>
          </a:prstGeom>
        </p:spPr>
      </p:pic>
      <p:sp>
        <p:nvSpPr>
          <p:cNvPr id="23" name="Text 13"/>
          <p:cNvSpPr/>
          <p:nvPr/>
        </p:nvSpPr>
        <p:spPr>
          <a:xfrm>
            <a:off x="631908" y="5242719"/>
            <a:ext cx="2303603"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تطبيقات عملية</a:t>
            </a:r>
            <a:endParaRPr lang="ar-SA" sz="2300" dirty="0"/>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name="Slide 78">
    <p:spTree>
      <p:nvGrpSpPr>
        <p:cNvPr id="1" name=""/>
        <p:cNvGrpSpPr/>
        <p:nvPr/>
      </p:nvGrpSpPr>
      <p:grpSpPr>
        <a:xfrm>
          <a:off x="0" y="0"/>
          <a:ext cx="0" cy="0"/>
          <a:chOff x="0" y="0"/>
          <a:chExt cx="0" cy="0"/>
        </a:xfrm>
      </p:grpSpPr>
      <p:sp>
        <p:nvSpPr>
          <p:cNvPr id="2" name="Text 0"/>
          <p:cNvSpPr/>
          <p:nvPr/>
        </p:nvSpPr>
        <p:spPr>
          <a:xfrm>
            <a:off x="631908" y="673298"/>
            <a:ext cx="10927878" cy="705247"/>
          </a:xfrm>
          <a:prstGeom prst="rect">
            <a:avLst/>
          </a:prstGeom>
          <a:noFill/>
          <a:ln/>
        </p:spPr>
        <p:txBody>
          <a:bodyPr wrap="none" lIns="0" tIns="0" rIns="0" bIns="0" rtlCol="0" anchor="t"/>
          <a:lstStyle/>
          <a:p>
            <a:pPr marL="0" indent="0" algn="r" rtl="1">
              <a:lnSpc>
                <a:spcPct val="104000"/>
              </a:lnSpc>
              <a:buNone/>
            </a:pPr>
            <a:r>
              <a:rPr lang="ar-SA" altLang="en-US" sz="4400" dirty="0">
                <a:solidFill>
                  <a:srgbClr val="2E3C4E"/>
                </a:solidFill>
                <a:latin typeface="GE SS Two Light" pitchFamily="34" charset="0"/>
                <a:ea typeface="GE SS Two Light" pitchFamily="34" charset="-122"/>
                <a:cs typeface="GE SS Two Light" pitchFamily="34" charset="-120"/>
              </a:rPr>
              <a:t>مقدمة النشاط</a:t>
            </a:r>
            <a:endParaRPr lang="ar-SA" sz="4400" dirty="0"/>
          </a:p>
        </p:txBody>
      </p:sp>
      <p:sp>
        <p:nvSpPr>
          <p:cNvPr id="3" name="Shape 1"/>
          <p:cNvSpPr/>
          <p:nvPr/>
        </p:nvSpPr>
        <p:spPr>
          <a:xfrm>
            <a:off x="477528" y="1684040"/>
            <a:ext cx="5511166" cy="4500662"/>
          </a:xfrm>
          <a:prstGeom prst="roundRect">
            <a:avLst>
              <a:gd name="adj" fmla="val 11433"/>
            </a:avLst>
          </a:prstGeom>
          <a:solidFill>
            <a:srgbClr val="75BAE6"/>
          </a:solidFill>
          <a:ln/>
        </p:spPr>
      </p:sp>
      <p:sp>
        <p:nvSpPr>
          <p:cNvPr id="4" name="Text 2"/>
          <p:cNvSpPr/>
          <p:nvPr/>
        </p:nvSpPr>
        <p:spPr>
          <a:xfrm>
            <a:off x="691835" y="1887637"/>
            <a:ext cx="5082552" cy="352524"/>
          </a:xfrm>
          <a:prstGeom prst="rect">
            <a:avLst/>
          </a:prstGeom>
          <a:noFill/>
          <a:ln/>
        </p:spPr>
        <p:txBody>
          <a:bodyPr wrap="none" lIns="0" tIns="0" rIns="0" bIns="0" rtlCol="0" anchor="t"/>
          <a:lstStyle/>
          <a:p>
            <a:pPr marL="0" indent="0" algn="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أمثلة تطبيقية</a:t>
            </a:r>
            <a:endParaRPr lang="ar-SA" sz="2800" dirty="0">
              <a:solidFill>
                <a:schemeClr val="bg1"/>
              </a:solidFill>
            </a:endParaRPr>
          </a:p>
        </p:txBody>
      </p:sp>
      <p:pic>
        <p:nvPicPr>
          <p:cNvPr id="5"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238421" y="2469257"/>
            <a:ext cx="535966" cy="535980"/>
          </a:xfrm>
          <a:prstGeom prst="rect">
            <a:avLst/>
          </a:prstGeom>
        </p:spPr>
      </p:pic>
      <p:sp>
        <p:nvSpPr>
          <p:cNvPr id="6" name="Text 3"/>
          <p:cNvSpPr/>
          <p:nvPr/>
        </p:nvSpPr>
        <p:spPr>
          <a:xfrm>
            <a:off x="691835" y="2469257"/>
            <a:ext cx="4291997" cy="352524"/>
          </a:xfrm>
          <a:prstGeom prst="rect">
            <a:avLst/>
          </a:prstGeom>
          <a:noFill/>
          <a:ln/>
        </p:spPr>
        <p:txBody>
          <a:bodyPr wrap="none" lIns="0" tIns="0" rIns="0" bIns="0" rtlCol="0" anchor="t"/>
          <a:lstStyle/>
          <a:p>
            <a:pPr marL="0" indent="0" algn="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برنامج اللحام</a:t>
            </a:r>
            <a:endParaRPr lang="ar-SA" sz="2800" dirty="0">
              <a:solidFill>
                <a:schemeClr val="bg1"/>
              </a:solidFill>
            </a:endParaRPr>
          </a:p>
        </p:txBody>
      </p:sp>
      <p:sp>
        <p:nvSpPr>
          <p:cNvPr id="7" name="Text 4"/>
          <p:cNvSpPr/>
          <p:nvPr/>
        </p:nvSpPr>
        <p:spPr>
          <a:xfrm>
            <a:off x="691835" y="3025378"/>
            <a:ext cx="4291997" cy="334466"/>
          </a:xfrm>
          <a:prstGeom prst="rect">
            <a:avLst/>
          </a:prstGeom>
          <a:noFill/>
          <a:ln/>
        </p:spPr>
        <p:txBody>
          <a:bodyPr wrap="none" lIns="0" tIns="0" rIns="0" bIns="0" rtlCol="0" anchor="t"/>
          <a:lstStyle/>
          <a:p>
            <a:pPr marL="0" indent="0" algn="r" rtl="1">
              <a:lnSpc>
                <a:spcPct val="130000"/>
              </a:lnSpc>
              <a:buNone/>
            </a:pPr>
            <a:r>
              <a:rPr lang="ar-SA" altLang="en-US" sz="2000" dirty="0">
                <a:solidFill>
                  <a:schemeClr val="bg1"/>
                </a:solidFill>
                <a:latin typeface="WinSoft Pro Medium" pitchFamily="34" charset="0"/>
                <a:ea typeface="WinSoft Pro Medium" pitchFamily="34" charset="-122"/>
                <a:cs typeface="WinSoft Pro Medium" pitchFamily="34" charset="-120"/>
              </a:rPr>
              <a:t>ماكنات لحام، معدات وقاية شخصية، أجهزة لحام متنوعة</a:t>
            </a:r>
            <a:endParaRPr lang="ar-SA" sz="2000" dirty="0">
              <a:solidFill>
                <a:schemeClr val="bg1"/>
              </a:solidFill>
            </a:endParaRPr>
          </a:p>
        </p:txBody>
      </p:sp>
      <p:pic>
        <p:nvPicPr>
          <p:cNvPr id="8"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238421" y="3767138"/>
            <a:ext cx="535966" cy="535980"/>
          </a:xfrm>
          <a:prstGeom prst="rect">
            <a:avLst/>
          </a:prstGeom>
        </p:spPr>
      </p:pic>
      <p:sp>
        <p:nvSpPr>
          <p:cNvPr id="9" name="Text 5"/>
          <p:cNvSpPr/>
          <p:nvPr/>
        </p:nvSpPr>
        <p:spPr>
          <a:xfrm>
            <a:off x="691835" y="3767138"/>
            <a:ext cx="4291997" cy="352524"/>
          </a:xfrm>
          <a:prstGeom prst="rect">
            <a:avLst/>
          </a:prstGeom>
          <a:noFill/>
          <a:ln/>
        </p:spPr>
        <p:txBody>
          <a:bodyPr wrap="none" lIns="0" tIns="0" rIns="0" bIns="0" rtlCol="0" anchor="t"/>
          <a:lstStyle/>
          <a:p>
            <a:pPr marL="0" indent="0" algn="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تكنولوجيا المعلومات</a:t>
            </a:r>
            <a:endParaRPr lang="ar-SA" sz="2800" dirty="0">
              <a:solidFill>
                <a:schemeClr val="bg1"/>
              </a:solidFill>
            </a:endParaRPr>
          </a:p>
        </p:txBody>
      </p:sp>
      <p:sp>
        <p:nvSpPr>
          <p:cNvPr id="10" name="Text 6"/>
          <p:cNvSpPr/>
          <p:nvPr/>
        </p:nvSpPr>
        <p:spPr>
          <a:xfrm>
            <a:off x="691835" y="4323259"/>
            <a:ext cx="4291997" cy="334466"/>
          </a:xfrm>
          <a:prstGeom prst="rect">
            <a:avLst/>
          </a:prstGeom>
          <a:noFill/>
          <a:ln/>
        </p:spPr>
        <p:txBody>
          <a:bodyPr wrap="none" lIns="0" tIns="0" rIns="0" bIns="0" rtlCol="0" anchor="t"/>
          <a:lstStyle/>
          <a:p>
            <a:pPr marL="0" indent="0" algn="r" rtl="1">
              <a:lnSpc>
                <a:spcPct val="130000"/>
              </a:lnSpc>
              <a:buNone/>
            </a:pPr>
            <a:r>
              <a:rPr lang="ar-SA" altLang="en-US" sz="2000" dirty="0">
                <a:solidFill>
                  <a:schemeClr val="bg1"/>
                </a:solidFill>
                <a:latin typeface="WinSoft Pro Medium" pitchFamily="34" charset="0"/>
                <a:ea typeface="WinSoft Pro Medium" pitchFamily="34" charset="-122"/>
                <a:cs typeface="WinSoft Pro Medium" pitchFamily="34" charset="-120"/>
              </a:rPr>
              <a:t>مختبر حاسوب، برمجيات، شبكات اتصال</a:t>
            </a:r>
            <a:endParaRPr lang="ar-SA" sz="2000" dirty="0">
              <a:solidFill>
                <a:schemeClr val="bg1"/>
              </a:solidFill>
            </a:endParaRPr>
          </a:p>
        </p:txBody>
      </p:sp>
      <p:pic>
        <p:nvPicPr>
          <p:cNvPr id="11"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238421" y="5065018"/>
            <a:ext cx="535966" cy="535980"/>
          </a:xfrm>
          <a:prstGeom prst="rect">
            <a:avLst/>
          </a:prstGeom>
        </p:spPr>
      </p:pic>
      <p:sp>
        <p:nvSpPr>
          <p:cNvPr id="12" name="Text 7"/>
          <p:cNvSpPr/>
          <p:nvPr/>
        </p:nvSpPr>
        <p:spPr>
          <a:xfrm>
            <a:off x="691835" y="5065018"/>
            <a:ext cx="4291997" cy="352524"/>
          </a:xfrm>
          <a:prstGeom prst="rect">
            <a:avLst/>
          </a:prstGeom>
          <a:noFill/>
          <a:ln/>
        </p:spPr>
        <p:txBody>
          <a:bodyPr wrap="none" lIns="0" tIns="0" rIns="0" bIns="0" rtlCol="0" anchor="t"/>
          <a:lstStyle/>
          <a:p>
            <a:pPr marL="0" indent="0" algn="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الأدوات الصحية</a:t>
            </a:r>
            <a:endParaRPr lang="ar-SA" sz="2800" dirty="0">
              <a:solidFill>
                <a:schemeClr val="bg1"/>
              </a:solidFill>
            </a:endParaRPr>
          </a:p>
        </p:txBody>
      </p:sp>
      <p:sp>
        <p:nvSpPr>
          <p:cNvPr id="13" name="Text 8"/>
          <p:cNvSpPr/>
          <p:nvPr/>
        </p:nvSpPr>
        <p:spPr>
          <a:xfrm>
            <a:off x="691835" y="5621139"/>
            <a:ext cx="4291997" cy="334466"/>
          </a:xfrm>
          <a:prstGeom prst="rect">
            <a:avLst/>
          </a:prstGeom>
          <a:noFill/>
          <a:ln/>
        </p:spPr>
        <p:txBody>
          <a:bodyPr wrap="none" lIns="0" tIns="0" rIns="0" bIns="0" rtlCol="0" anchor="t"/>
          <a:lstStyle/>
          <a:p>
            <a:pPr marL="0" indent="0" algn="r" rtl="1">
              <a:lnSpc>
                <a:spcPct val="130000"/>
              </a:lnSpc>
              <a:buNone/>
            </a:pPr>
            <a:r>
              <a:rPr lang="ar-SA" altLang="en-US" sz="2000" dirty="0">
                <a:solidFill>
                  <a:schemeClr val="bg1"/>
                </a:solidFill>
                <a:latin typeface="WinSoft Pro Medium" pitchFamily="34" charset="0"/>
                <a:ea typeface="WinSoft Pro Medium" pitchFamily="34" charset="-122"/>
                <a:cs typeface="WinSoft Pro Medium" pitchFamily="34" charset="-120"/>
              </a:rPr>
              <a:t>نماذج تدريبية، أنابيب، أدوات قياس</a:t>
            </a:r>
            <a:endParaRPr lang="ar-SA" sz="2000" dirty="0">
              <a:solidFill>
                <a:schemeClr val="bg1"/>
              </a:solidFill>
            </a:endParaRPr>
          </a:p>
        </p:txBody>
      </p:sp>
      <p:sp>
        <p:nvSpPr>
          <p:cNvPr id="14" name="Text 9"/>
          <p:cNvSpPr/>
          <p:nvPr/>
        </p:nvSpPr>
        <p:spPr>
          <a:xfrm>
            <a:off x="6363731" y="1867297"/>
            <a:ext cx="5202405" cy="2190055"/>
          </a:xfrm>
          <a:prstGeom prst="rect">
            <a:avLst/>
          </a:prstGeom>
          <a:noFill/>
          <a:ln/>
        </p:spPr>
        <p:txBody>
          <a:bodyPr wrap="square" lIns="0" tIns="0" rIns="0" bIns="0" rtlCol="0" anchor="t">
            <a:noAutofit/>
          </a:bodyPr>
          <a:lstStyle/>
          <a:p>
            <a:pPr marL="0" indent="0" algn="justLow" rtl="1">
              <a:lnSpc>
                <a:spcPct val="130000"/>
              </a:lnSpc>
              <a:spcAft>
                <a:spcPts val="1400"/>
              </a:spcAft>
              <a:buNone/>
            </a:pPr>
            <a:r>
              <a:rPr lang="ar-SA" altLang="en-US" sz="2400" dirty="0">
                <a:solidFill>
                  <a:srgbClr val="384653"/>
                </a:solidFill>
                <a:latin typeface="WinSoft Pro Medium" pitchFamily="34" charset="0"/>
                <a:ea typeface="WinSoft Pro Medium" pitchFamily="34" charset="-122"/>
                <a:cs typeface="WinSoft Pro Medium" pitchFamily="34" charset="-120"/>
              </a:rPr>
              <a:t>يعتمد نجاح أي برنامج تدريب مهني أو تقني على مدى جاهزية بيئة التدريب قبل بدء التنفيذ. ولا يمكن تحديد المعدات أو الأدوات أو التسهيلات المطلوبة بصورة صحيحة إلا بعد تحليل المنهاج التدريبي وفهم مخرجات التعلم والكفايات المهنية المطلوب تطويرها لدى المتدربين.</a:t>
            </a:r>
            <a:endParaRPr lang="ar-SA" sz="2400" dirty="0"/>
          </a:p>
          <a:p>
            <a:pPr marL="0" indent="0" algn="justLow" rtl="1">
              <a:lnSpc>
                <a:spcPct val="130000"/>
              </a:lnSpc>
              <a:buNone/>
            </a:pPr>
            <a:r>
              <a:rPr lang="ar-SA" altLang="en-US" sz="2400" dirty="0">
                <a:solidFill>
                  <a:srgbClr val="384653"/>
                </a:solidFill>
                <a:latin typeface="WinSoft Pro Medium" pitchFamily="34" charset="0"/>
                <a:ea typeface="WinSoft Pro Medium" pitchFamily="34" charset="-122"/>
                <a:cs typeface="WinSoft Pro Medium" pitchFamily="34" charset="-120"/>
              </a:rPr>
              <a:t>لذلك يبدأ تجهيز الورشة أو المختبر دائماً بتحليل المنهاج التدريبي وربط الكفايات المطلوبة بالموارد والتسهيلات اللازمة لتحقيقها.</a:t>
            </a:r>
            <a:endParaRPr lang="ar-SA" sz="2400" dirty="0"/>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name="Slide 79">
    <p:spTree>
      <p:nvGrpSpPr>
        <p:cNvPr id="1" name=""/>
        <p:cNvGrpSpPr/>
        <p:nvPr/>
      </p:nvGrpSpPr>
      <p:grpSpPr>
        <a:xfrm>
          <a:off x="0" y="0"/>
          <a:ext cx="0" cy="0"/>
          <a:chOff x="0" y="0"/>
          <a:chExt cx="0" cy="0"/>
        </a:xfrm>
      </p:grpSpPr>
      <p:sp>
        <p:nvSpPr>
          <p:cNvPr id="2" name="Text 0"/>
          <p:cNvSpPr/>
          <p:nvPr/>
        </p:nvSpPr>
        <p:spPr>
          <a:xfrm>
            <a:off x="631908" y="790674"/>
            <a:ext cx="10927878" cy="668040"/>
          </a:xfrm>
          <a:prstGeom prst="rect">
            <a:avLst/>
          </a:prstGeom>
          <a:noFill/>
          <a:ln/>
        </p:spPr>
        <p:txBody>
          <a:bodyPr wrap="none" lIns="0" tIns="0" rIns="0" bIns="0" rtlCol="0" anchor="t"/>
          <a:lstStyle/>
          <a:p>
            <a:pPr algn="ctr" rtl="1">
              <a:lnSpc>
                <a:spcPct val="104000"/>
              </a:lnSpc>
            </a:pPr>
            <a:r>
              <a:rPr lang="ar-SA" altLang="en-US" sz="4200" dirty="0">
                <a:solidFill>
                  <a:srgbClr val="2E3C4E"/>
                </a:solidFill>
                <a:latin typeface="GE SS Two Light" pitchFamily="34" charset="0"/>
                <a:ea typeface="GE SS Two Light" pitchFamily="34" charset="-122"/>
                <a:cs typeface="GE SS Two Light" pitchFamily="34" charset="-120"/>
              </a:rPr>
              <a:t>نتاجات النشاط </a:t>
            </a:r>
            <a:r>
              <a:rPr lang="en-US" altLang="en-US" sz="4400" dirty="0">
                <a:solidFill>
                  <a:srgbClr val="2E3C4E"/>
                </a:solidFill>
                <a:latin typeface="Myriad Headline" panose="020B0500000000000000" pitchFamily="34" charset="0"/>
                <a:ea typeface="GE SS Two Light" pitchFamily="34" charset="-122"/>
                <a:cs typeface="GE SS Two Light" pitchFamily="34" charset="-120"/>
              </a:rPr>
              <a:t>2.1</a:t>
            </a:r>
            <a:endParaRPr lang="ar-SA" sz="4200" dirty="0"/>
          </a:p>
        </p:txBody>
      </p:sp>
      <p:pic>
        <p:nvPicPr>
          <p:cNvPr id="3"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107271" y="1600210"/>
            <a:ext cx="452516" cy="452527"/>
          </a:xfrm>
          <a:prstGeom prst="rect">
            <a:avLst/>
          </a:prstGeom>
        </p:spPr>
      </p:pic>
      <p:sp>
        <p:nvSpPr>
          <p:cNvPr id="4" name="Shape 1"/>
          <p:cNvSpPr/>
          <p:nvPr/>
        </p:nvSpPr>
        <p:spPr>
          <a:xfrm>
            <a:off x="8038998" y="2144018"/>
            <a:ext cx="3520788" cy="25400"/>
          </a:xfrm>
          <a:prstGeom prst="rect">
            <a:avLst/>
          </a:prstGeom>
          <a:solidFill>
            <a:srgbClr val="00AEEF"/>
          </a:solidFill>
          <a:ln/>
        </p:spPr>
      </p:sp>
      <p:sp>
        <p:nvSpPr>
          <p:cNvPr id="5" name="Text 2"/>
          <p:cNvSpPr/>
          <p:nvPr/>
        </p:nvSpPr>
        <p:spPr>
          <a:xfrm>
            <a:off x="8038998" y="2296319"/>
            <a:ext cx="3520788" cy="1002209"/>
          </a:xfrm>
          <a:prstGeom prst="rect">
            <a:avLst/>
          </a:prstGeom>
          <a:noFill/>
          <a:ln/>
        </p:spPr>
        <p:txBody>
          <a:bodyPr wrap="square" lIns="0" tIns="0" rIns="0" bIns="0" rtlCol="0" anchor="t">
            <a:normAutofit/>
          </a:bodyPr>
          <a:lstStyle/>
          <a:p>
            <a:pPr marL="0" indent="0" algn="r" rtl="1">
              <a:lnSpc>
                <a:spcPct val="104000"/>
              </a:lnSpc>
              <a:buNone/>
            </a:pPr>
            <a:r>
              <a:rPr lang="ar-SA" altLang="en-US" sz="2100" dirty="0">
                <a:solidFill>
                  <a:srgbClr val="384653"/>
                </a:solidFill>
                <a:latin typeface="GE SS Two Light" pitchFamily="34" charset="0"/>
                <a:ea typeface="GE SS Two Light" pitchFamily="34" charset="-122"/>
                <a:cs typeface="GE SS Two Light" pitchFamily="34" charset="-120"/>
              </a:rPr>
              <a:t>مراجعة المنهاج التدريبي للوحدة أو المساق التدريبي الذي تقوم بتدريسه.</a:t>
            </a:r>
            <a:endParaRPr lang="ar-SA" sz="2100" dirty="0"/>
          </a:p>
        </p:txBody>
      </p:sp>
      <p:pic>
        <p:nvPicPr>
          <p:cNvPr id="6"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403726" y="1600210"/>
            <a:ext cx="452516" cy="452527"/>
          </a:xfrm>
          <a:prstGeom prst="rect">
            <a:avLst/>
          </a:prstGeom>
        </p:spPr>
      </p:pic>
      <p:sp>
        <p:nvSpPr>
          <p:cNvPr id="7" name="Shape 3"/>
          <p:cNvSpPr/>
          <p:nvPr/>
        </p:nvSpPr>
        <p:spPr>
          <a:xfrm>
            <a:off x="4335453" y="2144018"/>
            <a:ext cx="3520788" cy="25400"/>
          </a:xfrm>
          <a:prstGeom prst="rect">
            <a:avLst/>
          </a:prstGeom>
          <a:solidFill>
            <a:srgbClr val="00AEEF"/>
          </a:solidFill>
          <a:ln/>
        </p:spPr>
      </p:sp>
      <p:sp>
        <p:nvSpPr>
          <p:cNvPr id="8" name="Text 4"/>
          <p:cNvSpPr/>
          <p:nvPr/>
        </p:nvSpPr>
        <p:spPr>
          <a:xfrm>
            <a:off x="4335453" y="2296319"/>
            <a:ext cx="3520788" cy="668139"/>
          </a:xfrm>
          <a:prstGeom prst="rect">
            <a:avLst/>
          </a:prstGeom>
          <a:noFill/>
          <a:ln/>
        </p:spPr>
        <p:txBody>
          <a:bodyPr wrap="square" lIns="0" tIns="0" rIns="0" bIns="0" rtlCol="0" anchor="t">
            <a:normAutofit/>
          </a:bodyPr>
          <a:lstStyle/>
          <a:p>
            <a:pPr marL="0" indent="0" algn="r" rtl="1">
              <a:lnSpc>
                <a:spcPct val="104000"/>
              </a:lnSpc>
              <a:buNone/>
            </a:pPr>
            <a:r>
              <a:rPr lang="ar-SA" altLang="en-US" sz="2100" dirty="0">
                <a:solidFill>
                  <a:srgbClr val="384653"/>
                </a:solidFill>
                <a:latin typeface="GE SS Two Light" pitchFamily="34" charset="0"/>
                <a:ea typeface="GE SS Two Light" pitchFamily="34" charset="-122"/>
                <a:cs typeface="GE SS Two Light" pitchFamily="34" charset="-120"/>
              </a:rPr>
              <a:t>تحليل معايير الوحدة التدريبية ومخرجات التعلم.</a:t>
            </a:r>
            <a:endParaRPr lang="ar-SA" sz="2100" dirty="0"/>
          </a:p>
        </p:txBody>
      </p:sp>
      <p:pic>
        <p:nvPicPr>
          <p:cNvPr id="9"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700181" y="1600210"/>
            <a:ext cx="452516" cy="452527"/>
          </a:xfrm>
          <a:prstGeom prst="rect">
            <a:avLst/>
          </a:prstGeom>
        </p:spPr>
      </p:pic>
      <p:sp>
        <p:nvSpPr>
          <p:cNvPr id="10" name="Shape 5"/>
          <p:cNvSpPr/>
          <p:nvPr/>
        </p:nvSpPr>
        <p:spPr>
          <a:xfrm>
            <a:off x="631908" y="2144018"/>
            <a:ext cx="3520788" cy="25400"/>
          </a:xfrm>
          <a:prstGeom prst="rect">
            <a:avLst/>
          </a:prstGeom>
          <a:solidFill>
            <a:srgbClr val="00AEEF"/>
          </a:solidFill>
          <a:ln/>
        </p:spPr>
      </p:sp>
      <p:sp>
        <p:nvSpPr>
          <p:cNvPr id="11" name="Text 6"/>
          <p:cNvSpPr/>
          <p:nvPr/>
        </p:nvSpPr>
        <p:spPr>
          <a:xfrm>
            <a:off x="631908" y="2296319"/>
            <a:ext cx="3520788" cy="1002209"/>
          </a:xfrm>
          <a:prstGeom prst="rect">
            <a:avLst/>
          </a:prstGeom>
          <a:noFill/>
          <a:ln/>
        </p:spPr>
        <p:txBody>
          <a:bodyPr wrap="square" lIns="0" tIns="0" rIns="0" bIns="0" rtlCol="0" anchor="t">
            <a:normAutofit/>
          </a:bodyPr>
          <a:lstStyle/>
          <a:p>
            <a:pPr marL="0" indent="0" algn="r" rtl="1">
              <a:lnSpc>
                <a:spcPct val="104000"/>
              </a:lnSpc>
              <a:buNone/>
            </a:pPr>
            <a:r>
              <a:rPr lang="ar-SA" altLang="en-US" sz="2100" dirty="0">
                <a:solidFill>
                  <a:srgbClr val="384653"/>
                </a:solidFill>
                <a:latin typeface="GE SS Two Light" pitchFamily="34" charset="0"/>
                <a:ea typeface="GE SS Two Light" pitchFamily="34" charset="-122"/>
                <a:cs typeface="GE SS Two Light" pitchFamily="34" charset="-120"/>
              </a:rPr>
              <a:t>تحديد المهارات والكفايات المطلوب تطويرها لدى المتدربين (مخطط الكفايات).</a:t>
            </a:r>
            <a:endParaRPr lang="ar-SA" sz="2100" dirty="0"/>
          </a:p>
        </p:txBody>
      </p:sp>
      <p:pic>
        <p:nvPicPr>
          <p:cNvPr id="12"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1107271" y="3409563"/>
            <a:ext cx="452516" cy="452527"/>
          </a:xfrm>
          <a:prstGeom prst="rect">
            <a:avLst/>
          </a:prstGeom>
        </p:spPr>
      </p:pic>
      <p:sp>
        <p:nvSpPr>
          <p:cNvPr id="13" name="Shape 7"/>
          <p:cNvSpPr/>
          <p:nvPr/>
        </p:nvSpPr>
        <p:spPr>
          <a:xfrm>
            <a:off x="8038998" y="3953371"/>
            <a:ext cx="3520788" cy="25400"/>
          </a:xfrm>
          <a:prstGeom prst="rect">
            <a:avLst/>
          </a:prstGeom>
          <a:solidFill>
            <a:srgbClr val="00AEEF"/>
          </a:solidFill>
          <a:ln/>
        </p:spPr>
      </p:sp>
      <p:sp>
        <p:nvSpPr>
          <p:cNvPr id="14" name="Text 8"/>
          <p:cNvSpPr/>
          <p:nvPr/>
        </p:nvSpPr>
        <p:spPr>
          <a:xfrm>
            <a:off x="8038998" y="4105672"/>
            <a:ext cx="3520788" cy="668139"/>
          </a:xfrm>
          <a:prstGeom prst="rect">
            <a:avLst/>
          </a:prstGeom>
          <a:noFill/>
          <a:ln/>
        </p:spPr>
        <p:txBody>
          <a:bodyPr wrap="square" lIns="0" tIns="0" rIns="0" bIns="0" rtlCol="0" anchor="t">
            <a:normAutofit/>
          </a:bodyPr>
          <a:lstStyle/>
          <a:p>
            <a:pPr marL="0" indent="0" algn="r" rtl="1">
              <a:lnSpc>
                <a:spcPct val="104000"/>
              </a:lnSpc>
              <a:buNone/>
            </a:pPr>
            <a:r>
              <a:rPr lang="ar-SA" altLang="en-US" sz="2100" dirty="0">
                <a:solidFill>
                  <a:srgbClr val="384653"/>
                </a:solidFill>
                <a:latin typeface="GE SS Two Light" pitchFamily="34" charset="0"/>
                <a:ea typeface="GE SS Two Light" pitchFamily="34" charset="-122"/>
                <a:cs typeface="GE SS Two Light" pitchFamily="34" charset="-120"/>
              </a:rPr>
              <a:t>تحديد الأنشطة العملية المرتبطة بكل كفاية.</a:t>
            </a:r>
            <a:endParaRPr lang="ar-SA" sz="2100" dirty="0"/>
          </a:p>
        </p:txBody>
      </p:sp>
      <p:pic>
        <p:nvPicPr>
          <p:cNvPr id="15"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403726" y="3409563"/>
            <a:ext cx="452516" cy="452527"/>
          </a:xfrm>
          <a:prstGeom prst="rect">
            <a:avLst/>
          </a:prstGeom>
        </p:spPr>
      </p:pic>
      <p:sp>
        <p:nvSpPr>
          <p:cNvPr id="16" name="Shape 9"/>
          <p:cNvSpPr/>
          <p:nvPr/>
        </p:nvSpPr>
        <p:spPr>
          <a:xfrm>
            <a:off x="4335453" y="3953371"/>
            <a:ext cx="3520788" cy="25400"/>
          </a:xfrm>
          <a:prstGeom prst="rect">
            <a:avLst/>
          </a:prstGeom>
          <a:solidFill>
            <a:srgbClr val="00AEEF"/>
          </a:solidFill>
          <a:ln/>
        </p:spPr>
      </p:sp>
      <p:sp>
        <p:nvSpPr>
          <p:cNvPr id="17" name="Text 10"/>
          <p:cNvSpPr/>
          <p:nvPr/>
        </p:nvSpPr>
        <p:spPr>
          <a:xfrm>
            <a:off x="4335453" y="4105672"/>
            <a:ext cx="3520788" cy="668139"/>
          </a:xfrm>
          <a:prstGeom prst="rect">
            <a:avLst/>
          </a:prstGeom>
          <a:noFill/>
          <a:ln/>
        </p:spPr>
        <p:txBody>
          <a:bodyPr wrap="square" lIns="0" tIns="0" rIns="0" bIns="0" rtlCol="0" anchor="t">
            <a:normAutofit/>
          </a:bodyPr>
          <a:lstStyle/>
          <a:p>
            <a:pPr marL="0" indent="0" algn="r" rtl="1">
              <a:lnSpc>
                <a:spcPct val="104000"/>
              </a:lnSpc>
              <a:buNone/>
            </a:pPr>
            <a:r>
              <a:rPr lang="ar-SA" altLang="en-US" sz="2100" dirty="0">
                <a:solidFill>
                  <a:srgbClr val="384653"/>
                </a:solidFill>
                <a:latin typeface="GE SS Two Light" pitchFamily="34" charset="0"/>
                <a:ea typeface="GE SS Two Light" pitchFamily="34" charset="-122"/>
                <a:cs typeface="GE SS Two Light" pitchFamily="34" charset="-120"/>
              </a:rPr>
              <a:t>تحديد نوع الورشة أو المختبر المطلوب.</a:t>
            </a:r>
            <a:endParaRPr lang="ar-SA" sz="2100" dirty="0"/>
          </a:p>
        </p:txBody>
      </p:sp>
      <p:pic>
        <p:nvPicPr>
          <p:cNvPr id="18" name="Image 5"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3700181" y="3409563"/>
            <a:ext cx="452516" cy="452527"/>
          </a:xfrm>
          <a:prstGeom prst="rect">
            <a:avLst/>
          </a:prstGeom>
        </p:spPr>
      </p:pic>
      <p:sp>
        <p:nvSpPr>
          <p:cNvPr id="19" name="Shape 11"/>
          <p:cNvSpPr/>
          <p:nvPr/>
        </p:nvSpPr>
        <p:spPr>
          <a:xfrm>
            <a:off x="631908" y="3953371"/>
            <a:ext cx="3520788" cy="25400"/>
          </a:xfrm>
          <a:prstGeom prst="rect">
            <a:avLst/>
          </a:prstGeom>
          <a:solidFill>
            <a:srgbClr val="00AEEF"/>
          </a:solidFill>
          <a:ln/>
        </p:spPr>
      </p:sp>
      <p:sp>
        <p:nvSpPr>
          <p:cNvPr id="20" name="Text 12"/>
          <p:cNvSpPr/>
          <p:nvPr/>
        </p:nvSpPr>
        <p:spPr>
          <a:xfrm>
            <a:off x="631908" y="4105672"/>
            <a:ext cx="3520788" cy="668139"/>
          </a:xfrm>
          <a:prstGeom prst="rect">
            <a:avLst/>
          </a:prstGeom>
          <a:noFill/>
          <a:ln/>
        </p:spPr>
        <p:txBody>
          <a:bodyPr wrap="square" lIns="0" tIns="0" rIns="0" bIns="0" rtlCol="0" anchor="t">
            <a:normAutofit/>
          </a:bodyPr>
          <a:lstStyle/>
          <a:p>
            <a:pPr marL="0" indent="0" algn="r" rtl="1">
              <a:lnSpc>
                <a:spcPct val="104000"/>
              </a:lnSpc>
              <a:buNone/>
            </a:pPr>
            <a:r>
              <a:rPr lang="ar-SA" altLang="en-US" sz="2100" dirty="0">
                <a:solidFill>
                  <a:srgbClr val="384653"/>
                </a:solidFill>
                <a:latin typeface="GE SS Two Light" pitchFamily="34" charset="0"/>
                <a:ea typeface="GE SS Two Light" pitchFamily="34" charset="-122"/>
                <a:cs typeface="GE SS Two Light" pitchFamily="34" charset="-120"/>
              </a:rPr>
              <a:t>تحديد المعدات والأدوات اللازمة لتنفيذ الأنشطة التدريبية.</a:t>
            </a:r>
            <a:endParaRPr lang="ar-SA" sz="2100" dirty="0"/>
          </a:p>
        </p:txBody>
      </p:sp>
      <p:pic>
        <p:nvPicPr>
          <p:cNvPr id="21" name="Image 6" descr="preencoded.png"/>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11107271" y="4884847"/>
            <a:ext cx="452516" cy="452527"/>
          </a:xfrm>
          <a:prstGeom prst="rect">
            <a:avLst/>
          </a:prstGeom>
        </p:spPr>
      </p:pic>
      <p:sp>
        <p:nvSpPr>
          <p:cNvPr id="22" name="Shape 13"/>
          <p:cNvSpPr/>
          <p:nvPr/>
        </p:nvSpPr>
        <p:spPr>
          <a:xfrm>
            <a:off x="631908" y="5428655"/>
            <a:ext cx="10927878" cy="25400"/>
          </a:xfrm>
          <a:prstGeom prst="rect">
            <a:avLst/>
          </a:prstGeom>
          <a:solidFill>
            <a:srgbClr val="00AEEF"/>
          </a:solidFill>
          <a:ln/>
        </p:spPr>
      </p:sp>
      <p:sp>
        <p:nvSpPr>
          <p:cNvPr id="23" name="Text 14"/>
          <p:cNvSpPr/>
          <p:nvPr/>
        </p:nvSpPr>
        <p:spPr>
          <a:xfrm>
            <a:off x="631908" y="5580955"/>
            <a:ext cx="10927878" cy="334070"/>
          </a:xfrm>
          <a:prstGeom prst="rect">
            <a:avLst/>
          </a:prstGeom>
          <a:noFill/>
          <a:ln/>
        </p:spPr>
        <p:txBody>
          <a:bodyPr wrap="none" lIns="0" tIns="0" rIns="0" bIns="0" rtlCol="0" anchor="t"/>
          <a:lstStyle/>
          <a:p>
            <a:pPr marL="0" indent="0" algn="r" rtl="1">
              <a:lnSpc>
                <a:spcPct val="104000"/>
              </a:lnSpc>
              <a:buNone/>
            </a:pPr>
            <a:r>
              <a:rPr lang="ar-SA" altLang="en-US" sz="2100" dirty="0">
                <a:solidFill>
                  <a:srgbClr val="384653"/>
                </a:solidFill>
                <a:latin typeface="GE SS Two Light" pitchFamily="34" charset="0"/>
                <a:ea typeface="GE SS Two Light" pitchFamily="34" charset="-122"/>
                <a:cs typeface="GE SS Two Light" pitchFamily="34" charset="-120"/>
              </a:rPr>
              <a:t>تحديد متطلبات السلامة والتسهيلات الداعمة للتدريب.</a:t>
            </a:r>
            <a:endParaRPr lang="ar-SA" sz="2100" dirty="0"/>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name="Slide 80">
    <p:spTree>
      <p:nvGrpSpPr>
        <p:cNvPr id="1" name=""/>
        <p:cNvGrpSpPr/>
        <p:nvPr/>
      </p:nvGrpSpPr>
      <p:grpSpPr>
        <a:xfrm>
          <a:off x="0" y="0"/>
          <a:ext cx="0" cy="0"/>
          <a:chOff x="0" y="0"/>
          <a:chExt cx="0" cy="0"/>
        </a:xfrm>
      </p:grpSpPr>
      <p:sp>
        <p:nvSpPr>
          <p:cNvPr id="2" name="Text 0"/>
          <p:cNvSpPr/>
          <p:nvPr/>
        </p:nvSpPr>
        <p:spPr>
          <a:xfrm>
            <a:off x="631908" y="888305"/>
            <a:ext cx="10927878" cy="593923"/>
          </a:xfrm>
          <a:prstGeom prst="rect">
            <a:avLst/>
          </a:prstGeom>
          <a:noFill/>
          <a:ln/>
        </p:spPr>
        <p:txBody>
          <a:bodyPr wrap="none" lIns="0" tIns="0" rIns="0" bIns="0" rtlCol="0" anchor="t"/>
          <a:lstStyle/>
          <a:p>
            <a:pPr marL="0" indent="0" algn="r" rtl="1">
              <a:lnSpc>
                <a:spcPct val="104000"/>
              </a:lnSpc>
              <a:buNone/>
            </a:pPr>
            <a:r>
              <a:rPr lang="ar-SA" altLang="en-US" sz="3700" dirty="0">
                <a:solidFill>
                  <a:srgbClr val="2E3C4E"/>
                </a:solidFill>
                <a:latin typeface="GE SS Two Light" pitchFamily="34" charset="0"/>
                <a:ea typeface="GE SS Two Light" pitchFamily="34" charset="-122"/>
                <a:cs typeface="GE SS Two Light" pitchFamily="34" charset="-120"/>
              </a:rPr>
              <a:t>العلاقة بين المنهاج وتجهيزات التدريب</a:t>
            </a:r>
            <a:endParaRPr lang="ar-SA" sz="3700" dirty="0"/>
          </a:p>
        </p:txBody>
      </p:sp>
      <p:pic>
        <p:nvPicPr>
          <p:cNvPr id="3" name="Image 0" descr="preencoded.png"/>
          <p:cNvPicPr>
            <a:picLocks noChangeAspect="1"/>
          </p:cNvPicPr>
          <p:nvPr/>
        </p:nvPicPr>
        <p:blipFill>
          <a:blip r:embed="rId3"/>
          <a:stretch>
            <a:fillRect/>
          </a:stretch>
        </p:blipFill>
        <p:spPr>
          <a:xfrm>
            <a:off x="1724676" y="1771055"/>
            <a:ext cx="8742243" cy="3776266"/>
          </a:xfrm>
          <a:prstGeom prst="rect">
            <a:avLst/>
          </a:prstGeom>
        </p:spPr>
      </p:pic>
      <p:sp>
        <p:nvSpPr>
          <p:cNvPr id="4" name="Text 1"/>
          <p:cNvSpPr/>
          <p:nvPr/>
        </p:nvSpPr>
        <p:spPr>
          <a:xfrm>
            <a:off x="7082732" y="4469873"/>
            <a:ext cx="1298070" cy="497805"/>
          </a:xfrm>
          <a:prstGeom prst="rect">
            <a:avLst/>
          </a:prstGeom>
          <a:noFill/>
          <a:ln/>
        </p:spPr>
        <p:txBody>
          <a:bodyPr wrap="square" lIns="0" tIns="0" rIns="0" bIns="0" rtlCol="0" anchor="t">
            <a:normAutofit fontScale="92500" lnSpcReduction="10000"/>
          </a:bodyPr>
          <a:lstStyle/>
          <a:p>
            <a:pPr marL="0" indent="0" algn="ctr" rtl="1">
              <a:lnSpc>
                <a:spcPct val="104000"/>
              </a:lnSpc>
              <a:buNone/>
            </a:pPr>
            <a:r>
              <a:rPr lang="ar-SA" altLang="en-US" b="1" dirty="0">
                <a:solidFill>
                  <a:srgbClr val="384653"/>
                </a:solidFill>
                <a:latin typeface="GE SS Two Light" pitchFamily="34" charset="0"/>
                <a:ea typeface="GE SS Two Light" pitchFamily="34" charset="-122"/>
                <a:cs typeface="GE SS Two Light" pitchFamily="34" charset="-120"/>
              </a:rPr>
              <a:t>الكفايات المطلوبة</a:t>
            </a:r>
            <a:endParaRPr lang="ar-SA" b="1" dirty="0"/>
          </a:p>
        </p:txBody>
      </p:sp>
      <p:sp>
        <p:nvSpPr>
          <p:cNvPr id="5" name="Text 2"/>
          <p:cNvSpPr/>
          <p:nvPr/>
        </p:nvSpPr>
        <p:spPr>
          <a:xfrm>
            <a:off x="7082732" y="5087936"/>
            <a:ext cx="1298070" cy="170226"/>
          </a:xfrm>
          <a:prstGeom prst="rect">
            <a:avLst/>
          </a:prstGeom>
          <a:noFill/>
          <a:ln/>
        </p:spPr>
        <p:txBody>
          <a:bodyPr wrap="none" lIns="0" tIns="0" rIns="0" bIns="0" rtlCol="0" anchor="t"/>
          <a:lstStyle/>
          <a:p>
            <a:pPr marL="0" indent="0" algn="ctr" rtl="1">
              <a:lnSpc>
                <a:spcPct val="94000"/>
              </a:lnSpc>
              <a:buNone/>
            </a:pPr>
            <a:r>
              <a:rPr lang="ar-SA" altLang="en-US" sz="1400" dirty="0">
                <a:solidFill>
                  <a:srgbClr val="384653"/>
                </a:solidFill>
                <a:latin typeface="WinSoft Pro Medium" pitchFamily="34" charset="0"/>
                <a:ea typeface="WinSoft Pro Medium" pitchFamily="34" charset="-122"/>
                <a:cs typeface="WinSoft Pro Medium" pitchFamily="34" charset="-120"/>
              </a:rPr>
              <a:t>سلوكيات وأداء مهني</a:t>
            </a:r>
            <a:endParaRPr lang="ar-SA" sz="1400" dirty="0"/>
          </a:p>
        </p:txBody>
      </p:sp>
      <p:sp>
        <p:nvSpPr>
          <p:cNvPr id="6" name="Text 3"/>
          <p:cNvSpPr/>
          <p:nvPr/>
        </p:nvSpPr>
        <p:spPr>
          <a:xfrm>
            <a:off x="3749622" y="4469873"/>
            <a:ext cx="1298069" cy="497805"/>
          </a:xfrm>
          <a:prstGeom prst="rect">
            <a:avLst/>
          </a:prstGeom>
          <a:noFill/>
          <a:ln/>
        </p:spPr>
        <p:txBody>
          <a:bodyPr wrap="square" lIns="0" tIns="0" rIns="0" bIns="0" rtlCol="0" anchor="t">
            <a:normAutofit fontScale="92500" lnSpcReduction="10000"/>
          </a:bodyPr>
          <a:lstStyle/>
          <a:p>
            <a:pPr marL="0" indent="0" algn="ctr" rtl="1">
              <a:lnSpc>
                <a:spcPct val="104000"/>
              </a:lnSpc>
              <a:buNone/>
            </a:pPr>
            <a:r>
              <a:rPr lang="ar-SA" altLang="en-US" b="1" dirty="0">
                <a:solidFill>
                  <a:srgbClr val="2E3C4E"/>
                </a:solidFill>
                <a:latin typeface="GE SS Two Light" pitchFamily="34" charset="0"/>
                <a:ea typeface="GE SS Two Light" pitchFamily="34" charset="-122"/>
                <a:cs typeface="GE SS Two Light" pitchFamily="34" charset="-120"/>
              </a:rPr>
              <a:t>المعدات والأدوات</a:t>
            </a:r>
            <a:endParaRPr lang="ar-SA" b="1" dirty="0"/>
          </a:p>
        </p:txBody>
      </p:sp>
      <p:sp>
        <p:nvSpPr>
          <p:cNvPr id="7" name="Text 4"/>
          <p:cNvSpPr/>
          <p:nvPr/>
        </p:nvSpPr>
        <p:spPr>
          <a:xfrm>
            <a:off x="3749622" y="5087936"/>
            <a:ext cx="1298069" cy="170226"/>
          </a:xfrm>
          <a:prstGeom prst="rect">
            <a:avLst/>
          </a:prstGeom>
          <a:noFill/>
          <a:ln/>
        </p:spPr>
        <p:txBody>
          <a:bodyPr wrap="none" lIns="0" tIns="0" rIns="0" bIns="0" rtlCol="0" anchor="t"/>
          <a:lstStyle/>
          <a:p>
            <a:pPr marL="0" indent="0" algn="ctr" rtl="1">
              <a:lnSpc>
                <a:spcPct val="94000"/>
              </a:lnSpc>
              <a:buNone/>
            </a:pPr>
            <a:r>
              <a:rPr lang="ar-SA" altLang="en-US" sz="1400" dirty="0">
                <a:solidFill>
                  <a:srgbClr val="384653"/>
                </a:solidFill>
                <a:latin typeface="WinSoft Pro Medium" pitchFamily="34" charset="0"/>
                <a:ea typeface="WinSoft Pro Medium" pitchFamily="34" charset="-122"/>
                <a:cs typeface="WinSoft Pro Medium" pitchFamily="34" charset="-120"/>
              </a:rPr>
              <a:t>احتياجات تنفيذ المهام</a:t>
            </a:r>
            <a:endParaRPr lang="ar-SA" sz="1400" dirty="0"/>
          </a:p>
        </p:txBody>
      </p:sp>
      <p:sp>
        <p:nvSpPr>
          <p:cNvPr id="8" name="Text 5"/>
          <p:cNvSpPr/>
          <p:nvPr/>
        </p:nvSpPr>
        <p:spPr>
          <a:xfrm>
            <a:off x="8745148" y="2111801"/>
            <a:ext cx="1298070" cy="497805"/>
          </a:xfrm>
          <a:prstGeom prst="rect">
            <a:avLst/>
          </a:prstGeom>
          <a:noFill/>
          <a:ln/>
        </p:spPr>
        <p:txBody>
          <a:bodyPr wrap="square" lIns="0" tIns="0" rIns="0" bIns="0" rtlCol="0" anchor="t">
            <a:noAutofit/>
          </a:bodyPr>
          <a:lstStyle/>
          <a:p>
            <a:pPr marL="0" indent="0" algn="ctr" rtl="1">
              <a:lnSpc>
                <a:spcPct val="104000"/>
              </a:lnSpc>
              <a:buNone/>
            </a:pPr>
            <a:r>
              <a:rPr lang="ar-SA" altLang="en-US" b="1" dirty="0">
                <a:solidFill>
                  <a:srgbClr val="384653"/>
                </a:solidFill>
                <a:latin typeface="GE SS Two Light" pitchFamily="34" charset="0"/>
                <a:ea typeface="GE SS Two Light" pitchFamily="34" charset="-122"/>
                <a:cs typeface="GE SS Two Light" pitchFamily="34" charset="-120"/>
              </a:rPr>
              <a:t>مخرجات التعلم</a:t>
            </a:r>
            <a:endParaRPr lang="ar-SA" b="1" dirty="0"/>
          </a:p>
        </p:txBody>
      </p:sp>
      <p:sp>
        <p:nvSpPr>
          <p:cNvPr id="9" name="Text 6"/>
          <p:cNvSpPr/>
          <p:nvPr/>
        </p:nvSpPr>
        <p:spPr>
          <a:xfrm>
            <a:off x="8745148" y="2798447"/>
            <a:ext cx="1298070" cy="170226"/>
          </a:xfrm>
          <a:prstGeom prst="rect">
            <a:avLst/>
          </a:prstGeom>
          <a:noFill/>
          <a:ln/>
        </p:spPr>
        <p:txBody>
          <a:bodyPr wrap="none" lIns="0" tIns="0" rIns="0" bIns="0" rtlCol="0" anchor="t"/>
          <a:lstStyle/>
          <a:p>
            <a:pPr marL="0" indent="0" algn="ctr" rtl="1">
              <a:lnSpc>
                <a:spcPct val="94000"/>
              </a:lnSpc>
              <a:buNone/>
            </a:pPr>
            <a:r>
              <a:rPr lang="ar-SA" altLang="en-US" sz="1400" dirty="0">
                <a:solidFill>
                  <a:srgbClr val="384653"/>
                </a:solidFill>
                <a:latin typeface="WinSoft Pro Medium" pitchFamily="34" charset="0"/>
                <a:ea typeface="WinSoft Pro Medium" pitchFamily="34" charset="-122"/>
                <a:cs typeface="WinSoft Pro Medium" pitchFamily="34" charset="-120"/>
              </a:rPr>
              <a:t>مهارات ومعارف متوقعة</a:t>
            </a:r>
            <a:endParaRPr lang="ar-SA" sz="1400" dirty="0"/>
          </a:p>
        </p:txBody>
      </p:sp>
      <p:sp>
        <p:nvSpPr>
          <p:cNvPr id="10" name="Text 7"/>
          <p:cNvSpPr/>
          <p:nvPr/>
        </p:nvSpPr>
        <p:spPr>
          <a:xfrm>
            <a:off x="2136722" y="2111801"/>
            <a:ext cx="1298070" cy="497805"/>
          </a:xfrm>
          <a:prstGeom prst="rect">
            <a:avLst/>
          </a:prstGeom>
          <a:noFill/>
          <a:ln/>
        </p:spPr>
        <p:txBody>
          <a:bodyPr wrap="square" lIns="0" tIns="0" rIns="0" bIns="0" rtlCol="0" anchor="t">
            <a:normAutofit fontScale="92500" lnSpcReduction="10000"/>
          </a:bodyPr>
          <a:lstStyle/>
          <a:p>
            <a:pPr marL="0" indent="0" algn="ctr" rtl="1">
              <a:lnSpc>
                <a:spcPct val="104000"/>
              </a:lnSpc>
              <a:buNone/>
            </a:pPr>
            <a:r>
              <a:rPr lang="ar-SA" altLang="en-US" b="1" dirty="0">
                <a:solidFill>
                  <a:srgbClr val="384653"/>
                </a:solidFill>
                <a:latin typeface="GE SS Two Light" pitchFamily="34" charset="0"/>
                <a:ea typeface="GE SS Two Light" pitchFamily="34" charset="-122"/>
                <a:cs typeface="GE SS Two Light" pitchFamily="34" charset="-120"/>
              </a:rPr>
              <a:t>الورش والتسهيلات</a:t>
            </a:r>
            <a:endParaRPr lang="ar-SA" b="1" dirty="0"/>
          </a:p>
        </p:txBody>
      </p:sp>
      <p:sp>
        <p:nvSpPr>
          <p:cNvPr id="11" name="Text 8"/>
          <p:cNvSpPr/>
          <p:nvPr/>
        </p:nvSpPr>
        <p:spPr>
          <a:xfrm>
            <a:off x="2136722" y="2729864"/>
            <a:ext cx="1298070" cy="170226"/>
          </a:xfrm>
          <a:prstGeom prst="rect">
            <a:avLst/>
          </a:prstGeom>
          <a:noFill/>
          <a:ln/>
        </p:spPr>
        <p:txBody>
          <a:bodyPr wrap="none" lIns="0" tIns="0" rIns="0" bIns="0" rtlCol="0" anchor="t"/>
          <a:lstStyle/>
          <a:p>
            <a:pPr marL="0" indent="0" algn="ctr" rtl="1">
              <a:lnSpc>
                <a:spcPct val="94000"/>
              </a:lnSpc>
              <a:buNone/>
            </a:pPr>
            <a:r>
              <a:rPr lang="ar-SA" altLang="en-US" sz="1400" dirty="0">
                <a:solidFill>
                  <a:srgbClr val="384653"/>
                </a:solidFill>
                <a:latin typeface="WinSoft Pro Medium" pitchFamily="34" charset="0"/>
                <a:ea typeface="WinSoft Pro Medium" pitchFamily="34" charset="-122"/>
                <a:cs typeface="WinSoft Pro Medium" pitchFamily="34" charset="-120"/>
              </a:rPr>
              <a:t>بيئة التدريب المناسبة</a:t>
            </a:r>
            <a:endParaRPr lang="ar-SA" sz="1400" dirty="0"/>
          </a:p>
        </p:txBody>
      </p:sp>
      <p:sp>
        <p:nvSpPr>
          <p:cNvPr id="12" name="Text 9"/>
          <p:cNvSpPr/>
          <p:nvPr/>
        </p:nvSpPr>
        <p:spPr>
          <a:xfrm>
            <a:off x="5395490" y="2111801"/>
            <a:ext cx="1298070" cy="248902"/>
          </a:xfrm>
          <a:prstGeom prst="rect">
            <a:avLst/>
          </a:prstGeom>
          <a:noFill/>
          <a:ln/>
        </p:spPr>
        <p:txBody>
          <a:bodyPr wrap="none" lIns="0" tIns="0" rIns="0" bIns="0" rtlCol="0" anchor="t"/>
          <a:lstStyle/>
          <a:p>
            <a:pPr marL="0" indent="0" algn="ctr" rtl="1">
              <a:lnSpc>
                <a:spcPct val="104000"/>
              </a:lnSpc>
              <a:buNone/>
            </a:pPr>
            <a:r>
              <a:rPr lang="ar-SA" altLang="en-US" b="1" dirty="0">
                <a:solidFill>
                  <a:srgbClr val="2E3C4E"/>
                </a:solidFill>
                <a:latin typeface="GE SS Two Light" pitchFamily="34" charset="0"/>
                <a:ea typeface="GE SS Two Light" pitchFamily="34" charset="-122"/>
                <a:cs typeface="GE SS Two Light" pitchFamily="34" charset="-120"/>
              </a:rPr>
              <a:t>المهام العملية</a:t>
            </a:r>
            <a:endParaRPr lang="ar-SA" b="1" dirty="0"/>
          </a:p>
        </p:txBody>
      </p:sp>
      <p:sp>
        <p:nvSpPr>
          <p:cNvPr id="13" name="Text 10"/>
          <p:cNvSpPr/>
          <p:nvPr/>
        </p:nvSpPr>
        <p:spPr>
          <a:xfrm>
            <a:off x="5395490" y="2480961"/>
            <a:ext cx="1298070" cy="170226"/>
          </a:xfrm>
          <a:prstGeom prst="rect">
            <a:avLst/>
          </a:prstGeom>
          <a:noFill/>
          <a:ln/>
        </p:spPr>
        <p:txBody>
          <a:bodyPr wrap="none" lIns="0" tIns="0" rIns="0" bIns="0" rtlCol="0" anchor="t"/>
          <a:lstStyle/>
          <a:p>
            <a:pPr marL="0" indent="0" algn="ctr" rtl="1">
              <a:lnSpc>
                <a:spcPct val="94000"/>
              </a:lnSpc>
              <a:buNone/>
            </a:pPr>
            <a:r>
              <a:rPr lang="ar-SA" altLang="en-US" sz="1400" dirty="0">
                <a:solidFill>
                  <a:srgbClr val="384653"/>
                </a:solidFill>
                <a:latin typeface="WinSoft Pro Medium" pitchFamily="34" charset="0"/>
                <a:ea typeface="WinSoft Pro Medium" pitchFamily="34" charset="-122"/>
                <a:cs typeface="WinSoft Pro Medium" pitchFamily="34" charset="-120"/>
              </a:rPr>
              <a:t>أنشطة تدريبية تطبيقية</a:t>
            </a:r>
            <a:endParaRPr lang="ar-SA" sz="1400" dirty="0"/>
          </a:p>
        </p:txBody>
      </p:sp>
      <p:sp>
        <p:nvSpPr>
          <p:cNvPr id="14" name="Text 11"/>
          <p:cNvSpPr/>
          <p:nvPr/>
        </p:nvSpPr>
        <p:spPr>
          <a:xfrm>
            <a:off x="22324" y="5709741"/>
            <a:ext cx="11537463" cy="259953"/>
          </a:xfrm>
          <a:prstGeom prst="rect">
            <a:avLst/>
          </a:prstGeom>
          <a:noFill/>
          <a:ln/>
        </p:spPr>
        <p:txBody>
          <a:bodyPr wrap="none" lIns="0" tIns="0" rIns="0" bIns="0" rtlCol="0" anchor="t"/>
          <a:lstStyle/>
          <a:p>
            <a:pPr marL="0" indent="0" algn="ctr" rtl="1">
              <a:lnSpc>
                <a:spcPct val="120000"/>
              </a:lnSpc>
              <a:buNone/>
            </a:pPr>
            <a:r>
              <a:rPr lang="ar-SA" altLang="en-US" dirty="0">
                <a:solidFill>
                  <a:srgbClr val="384653"/>
                </a:solidFill>
                <a:latin typeface="WinSoft Pro Medium" pitchFamily="34" charset="0"/>
                <a:ea typeface="WinSoft Pro Medium" pitchFamily="34" charset="-122"/>
                <a:cs typeface="WinSoft Pro Medium" pitchFamily="34" charset="-120"/>
              </a:rPr>
              <a:t>في التدريب القائم على الكفايات (CBT) لا يتم شراء المعدات أو تجهيز الورش بصورة عشوائية، وإنما وفق منهجية تبدأ من مخرجات التعلم</a:t>
            </a:r>
            <a:endParaRPr lang="ar-JO" altLang="en-US" dirty="0">
              <a:solidFill>
                <a:srgbClr val="384653"/>
              </a:solidFill>
              <a:latin typeface="WinSoft Pro Medium" pitchFamily="34" charset="0"/>
              <a:ea typeface="WinSoft Pro Medium" pitchFamily="34" charset="-122"/>
              <a:cs typeface="WinSoft Pro Medium" pitchFamily="34" charset="-120"/>
            </a:endParaRPr>
          </a:p>
          <a:p>
            <a:pPr marL="0" indent="0" algn="ctr" rtl="1">
              <a:lnSpc>
                <a:spcPct val="120000"/>
              </a:lnSpc>
              <a:buNone/>
            </a:pPr>
            <a:r>
              <a:rPr lang="ar-SA" altLang="en-US" dirty="0">
                <a:solidFill>
                  <a:srgbClr val="384653"/>
                </a:solidFill>
                <a:latin typeface="WinSoft Pro Medium" pitchFamily="34" charset="0"/>
                <a:ea typeface="WinSoft Pro Medium" pitchFamily="34" charset="-122"/>
                <a:cs typeface="WinSoft Pro Medium" pitchFamily="34" charset="-120"/>
              </a:rPr>
              <a:t> وتنتهي بتحديد الورش والتسهيلات المناسبة.</a:t>
            </a:r>
            <a:endParaRPr lang="ar-SA" dirty="0"/>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name="Slide 81">
    <p:spTree>
      <p:nvGrpSpPr>
        <p:cNvPr id="1" name=""/>
        <p:cNvGrpSpPr/>
        <p:nvPr/>
      </p:nvGrpSpPr>
      <p:grpSpPr>
        <a:xfrm>
          <a:off x="0" y="0"/>
          <a:ext cx="0" cy="0"/>
          <a:chOff x="0" y="0"/>
          <a:chExt cx="0" cy="0"/>
        </a:xfrm>
      </p:grpSpPr>
      <p:sp>
        <p:nvSpPr>
          <p:cNvPr id="2" name="Text 0"/>
          <p:cNvSpPr/>
          <p:nvPr/>
        </p:nvSpPr>
        <p:spPr>
          <a:xfrm>
            <a:off x="631908" y="741462"/>
            <a:ext cx="10927878" cy="482501"/>
          </a:xfrm>
          <a:prstGeom prst="rect">
            <a:avLst/>
          </a:prstGeom>
          <a:noFill/>
          <a:ln/>
        </p:spPr>
        <p:txBody>
          <a:bodyPr wrap="none" lIns="0" tIns="0" rIns="0" bIns="0" rtlCol="0" anchor="t"/>
          <a:lstStyle/>
          <a:p>
            <a:pPr marL="0" indent="0" algn="r" rtl="1">
              <a:lnSpc>
                <a:spcPct val="104000"/>
              </a:lnSpc>
              <a:buNone/>
            </a:pPr>
            <a:r>
              <a:rPr lang="ar-SA" altLang="en-US" sz="3000" dirty="0">
                <a:solidFill>
                  <a:srgbClr val="2E3C4E"/>
                </a:solidFill>
                <a:latin typeface="GE SS Two Light" pitchFamily="34" charset="0"/>
                <a:ea typeface="GE SS Two Light" pitchFamily="34" charset="-122"/>
                <a:cs typeface="GE SS Two Light" pitchFamily="34" charset="-120"/>
              </a:rPr>
              <a:t>تحليل المنهاج التدريبي</a:t>
            </a:r>
            <a:endParaRPr lang="ar-SA" sz="3000" dirty="0"/>
          </a:p>
        </p:txBody>
      </p:sp>
      <p:sp>
        <p:nvSpPr>
          <p:cNvPr id="3" name="Text 1"/>
          <p:cNvSpPr/>
          <p:nvPr/>
        </p:nvSpPr>
        <p:spPr>
          <a:xfrm>
            <a:off x="-536" y="1300361"/>
            <a:ext cx="11537463" cy="193675"/>
          </a:xfrm>
          <a:prstGeom prst="rect">
            <a:avLst/>
          </a:prstGeom>
          <a:noFill/>
          <a:ln/>
        </p:spPr>
        <p:txBody>
          <a:bodyPr wrap="none" lIns="0" tIns="0" rIns="0" bIns="0" rtlCol="0" anchor="t"/>
          <a:lstStyle/>
          <a:p>
            <a:pPr marL="0" indent="0" algn="r" rtl="1">
              <a:lnSpc>
                <a:spcPct val="110000"/>
              </a:lnSpc>
              <a:buNone/>
            </a:pPr>
            <a:r>
              <a:rPr lang="ar-SA" altLang="en-US" sz="2400" dirty="0">
                <a:solidFill>
                  <a:srgbClr val="384653"/>
                </a:solidFill>
                <a:latin typeface="WinSoft Pro Medium" pitchFamily="34" charset="0"/>
                <a:ea typeface="WinSoft Pro Medium" pitchFamily="34" charset="-122"/>
                <a:cs typeface="WinSoft Pro Medium" pitchFamily="34" charset="-120"/>
              </a:rPr>
              <a:t>يقصد بتحليل المنهاج دراسة عناصره المختلفة بهدف تحديد ما يلزم لتنفيذ التدريب بصورة فعالة.</a:t>
            </a:r>
            <a:endParaRPr lang="ar-SA" sz="2400" dirty="0"/>
          </a:p>
        </p:txBody>
      </p:sp>
      <p:pic>
        <p:nvPicPr>
          <p:cNvPr id="4" name="Image 0" descr="preencoded.png"/>
          <p:cNvPicPr>
            <a:picLocks noChangeAspect="1"/>
          </p:cNvPicPr>
          <p:nvPr/>
        </p:nvPicPr>
        <p:blipFill>
          <a:blip r:embed="rId3"/>
          <a:stretch>
            <a:fillRect/>
          </a:stretch>
        </p:blipFill>
        <p:spPr>
          <a:xfrm>
            <a:off x="10826380" y="1939713"/>
            <a:ext cx="733407" cy="880170"/>
          </a:xfrm>
          <a:prstGeom prst="rect">
            <a:avLst/>
          </a:prstGeom>
        </p:spPr>
      </p:pic>
      <p:sp>
        <p:nvSpPr>
          <p:cNvPr id="5" name="Text 2"/>
          <p:cNvSpPr/>
          <p:nvPr/>
        </p:nvSpPr>
        <p:spPr>
          <a:xfrm>
            <a:off x="609048" y="2086359"/>
            <a:ext cx="10099125" cy="241201"/>
          </a:xfrm>
          <a:prstGeom prst="rect">
            <a:avLst/>
          </a:prstGeom>
          <a:noFill/>
          <a:ln/>
        </p:spPr>
        <p:txBody>
          <a:bodyPr wrap="none" lIns="0" tIns="0" rIns="0" bIns="0" rtlCol="0" anchor="t"/>
          <a:lstStyle/>
          <a:p>
            <a:pPr marL="0" indent="0" algn="r" rtl="1">
              <a:lnSpc>
                <a:spcPct val="104000"/>
              </a:lnSpc>
              <a:buNone/>
            </a:pPr>
            <a:r>
              <a:rPr lang="ar-SA" altLang="en-US" sz="3200" dirty="0">
                <a:solidFill>
                  <a:srgbClr val="384653"/>
                </a:solidFill>
                <a:latin typeface="GE SS Two Light" pitchFamily="34" charset="0"/>
                <a:ea typeface="GE SS Two Light" pitchFamily="34" charset="-122"/>
                <a:cs typeface="GE SS Two Light" pitchFamily="34" charset="-120"/>
              </a:rPr>
              <a:t>الوحدات التدريبية</a:t>
            </a:r>
            <a:endParaRPr lang="ar-SA" sz="3200" dirty="0"/>
          </a:p>
        </p:txBody>
      </p:sp>
      <p:pic>
        <p:nvPicPr>
          <p:cNvPr id="6" name="Image 1" descr="preencoded.png"/>
          <p:cNvPicPr>
            <a:picLocks noChangeAspect="1"/>
          </p:cNvPicPr>
          <p:nvPr/>
        </p:nvPicPr>
        <p:blipFill>
          <a:blip r:embed="rId4"/>
          <a:stretch>
            <a:fillRect/>
          </a:stretch>
        </p:blipFill>
        <p:spPr>
          <a:xfrm>
            <a:off x="10826380" y="2819883"/>
            <a:ext cx="733407" cy="880170"/>
          </a:xfrm>
          <a:prstGeom prst="rect">
            <a:avLst/>
          </a:prstGeom>
        </p:spPr>
      </p:pic>
      <p:sp>
        <p:nvSpPr>
          <p:cNvPr id="7" name="Text 3"/>
          <p:cNvSpPr/>
          <p:nvPr/>
        </p:nvSpPr>
        <p:spPr>
          <a:xfrm>
            <a:off x="631908" y="2966528"/>
            <a:ext cx="10099125" cy="241201"/>
          </a:xfrm>
          <a:prstGeom prst="rect">
            <a:avLst/>
          </a:prstGeom>
          <a:noFill/>
          <a:ln/>
        </p:spPr>
        <p:txBody>
          <a:bodyPr wrap="none" lIns="0" tIns="0" rIns="0" bIns="0" rtlCol="0" anchor="t"/>
          <a:lstStyle/>
          <a:p>
            <a:pPr marL="0" indent="0" algn="r" rtl="1">
              <a:lnSpc>
                <a:spcPct val="104000"/>
              </a:lnSpc>
              <a:buNone/>
            </a:pPr>
            <a:r>
              <a:rPr lang="ar-SA" altLang="en-US" sz="3200" dirty="0">
                <a:solidFill>
                  <a:srgbClr val="384653"/>
                </a:solidFill>
                <a:latin typeface="GE SS Two Light" pitchFamily="34" charset="0"/>
                <a:ea typeface="GE SS Two Light" pitchFamily="34" charset="-122"/>
                <a:cs typeface="GE SS Two Light" pitchFamily="34" charset="-120"/>
              </a:rPr>
              <a:t>عناصر الكفاية</a:t>
            </a:r>
            <a:endParaRPr lang="ar-SA" sz="3200" dirty="0"/>
          </a:p>
        </p:txBody>
      </p:sp>
      <p:pic>
        <p:nvPicPr>
          <p:cNvPr id="8" name="Image 2" descr="preencoded.png"/>
          <p:cNvPicPr>
            <a:picLocks noChangeAspect="1"/>
          </p:cNvPicPr>
          <p:nvPr/>
        </p:nvPicPr>
        <p:blipFill>
          <a:blip r:embed="rId5"/>
          <a:stretch>
            <a:fillRect/>
          </a:stretch>
        </p:blipFill>
        <p:spPr>
          <a:xfrm>
            <a:off x="10826380" y="3700052"/>
            <a:ext cx="733407" cy="880170"/>
          </a:xfrm>
          <a:prstGeom prst="rect">
            <a:avLst/>
          </a:prstGeom>
        </p:spPr>
      </p:pic>
      <p:sp>
        <p:nvSpPr>
          <p:cNvPr id="9" name="Text 4"/>
          <p:cNvSpPr/>
          <p:nvPr/>
        </p:nvSpPr>
        <p:spPr>
          <a:xfrm>
            <a:off x="631908" y="3846698"/>
            <a:ext cx="10099125" cy="241201"/>
          </a:xfrm>
          <a:prstGeom prst="rect">
            <a:avLst/>
          </a:prstGeom>
          <a:noFill/>
          <a:ln/>
        </p:spPr>
        <p:txBody>
          <a:bodyPr wrap="none" lIns="0" tIns="0" rIns="0" bIns="0" rtlCol="0" anchor="t"/>
          <a:lstStyle/>
          <a:p>
            <a:pPr marL="0" indent="0" algn="r" rtl="1">
              <a:lnSpc>
                <a:spcPct val="104000"/>
              </a:lnSpc>
              <a:buNone/>
            </a:pPr>
            <a:r>
              <a:rPr lang="ar-SA" altLang="en-US" sz="3200" dirty="0">
                <a:solidFill>
                  <a:srgbClr val="384653"/>
                </a:solidFill>
                <a:latin typeface="GE SS Two Light" pitchFamily="34" charset="0"/>
                <a:ea typeface="GE SS Two Light" pitchFamily="34" charset="-122"/>
                <a:cs typeface="GE SS Two Light" pitchFamily="34" charset="-120"/>
              </a:rPr>
              <a:t>معايير الأداء</a:t>
            </a:r>
            <a:endParaRPr lang="ar-SA" sz="3200" dirty="0"/>
          </a:p>
        </p:txBody>
      </p:sp>
      <p:pic>
        <p:nvPicPr>
          <p:cNvPr id="10" name="Image 3" descr="preencoded.png"/>
          <p:cNvPicPr>
            <a:picLocks noChangeAspect="1"/>
          </p:cNvPicPr>
          <p:nvPr/>
        </p:nvPicPr>
        <p:blipFill>
          <a:blip r:embed="rId6"/>
          <a:stretch>
            <a:fillRect/>
          </a:stretch>
        </p:blipFill>
        <p:spPr>
          <a:xfrm>
            <a:off x="10826380" y="4580222"/>
            <a:ext cx="733407" cy="880170"/>
          </a:xfrm>
          <a:prstGeom prst="rect">
            <a:avLst/>
          </a:prstGeom>
        </p:spPr>
      </p:pic>
      <p:sp>
        <p:nvSpPr>
          <p:cNvPr id="11" name="Text 5"/>
          <p:cNvSpPr/>
          <p:nvPr/>
        </p:nvSpPr>
        <p:spPr>
          <a:xfrm>
            <a:off x="631908" y="4726867"/>
            <a:ext cx="10099125" cy="241201"/>
          </a:xfrm>
          <a:prstGeom prst="rect">
            <a:avLst/>
          </a:prstGeom>
          <a:noFill/>
          <a:ln/>
        </p:spPr>
        <p:txBody>
          <a:bodyPr wrap="none" lIns="0" tIns="0" rIns="0" bIns="0" rtlCol="0" anchor="t"/>
          <a:lstStyle/>
          <a:p>
            <a:pPr marL="0" indent="0" algn="r" rtl="1">
              <a:lnSpc>
                <a:spcPct val="104000"/>
              </a:lnSpc>
              <a:buNone/>
            </a:pPr>
            <a:r>
              <a:rPr lang="ar-SA" altLang="en-US" sz="3200" dirty="0">
                <a:solidFill>
                  <a:srgbClr val="384653"/>
                </a:solidFill>
                <a:latin typeface="GE SS Two Light" pitchFamily="34" charset="0"/>
                <a:ea typeface="GE SS Two Light" pitchFamily="34" charset="-122"/>
                <a:cs typeface="GE SS Two Light" pitchFamily="34" charset="-120"/>
              </a:rPr>
              <a:t>مخرجات التعلم</a:t>
            </a:r>
            <a:endParaRPr lang="ar-SA" sz="3200" dirty="0"/>
          </a:p>
        </p:txBody>
      </p:sp>
      <p:pic>
        <p:nvPicPr>
          <p:cNvPr id="12" name="Image 4" descr="preencoded.png"/>
          <p:cNvPicPr>
            <a:picLocks noChangeAspect="1"/>
          </p:cNvPicPr>
          <p:nvPr/>
        </p:nvPicPr>
        <p:blipFill>
          <a:blip r:embed="rId7"/>
          <a:stretch>
            <a:fillRect/>
          </a:stretch>
        </p:blipFill>
        <p:spPr>
          <a:xfrm>
            <a:off x="10826380" y="5460392"/>
            <a:ext cx="733407" cy="880170"/>
          </a:xfrm>
          <a:prstGeom prst="rect">
            <a:avLst/>
          </a:prstGeom>
        </p:spPr>
      </p:pic>
      <p:sp>
        <p:nvSpPr>
          <p:cNvPr id="13" name="Text 6"/>
          <p:cNvSpPr/>
          <p:nvPr/>
        </p:nvSpPr>
        <p:spPr>
          <a:xfrm>
            <a:off x="631908" y="5607037"/>
            <a:ext cx="10099125" cy="241201"/>
          </a:xfrm>
          <a:prstGeom prst="rect">
            <a:avLst/>
          </a:prstGeom>
          <a:noFill/>
          <a:ln/>
        </p:spPr>
        <p:txBody>
          <a:bodyPr wrap="none" lIns="0" tIns="0" rIns="0" bIns="0" rtlCol="0" anchor="t"/>
          <a:lstStyle/>
          <a:p>
            <a:pPr marL="0" indent="0" algn="r" rtl="1">
              <a:lnSpc>
                <a:spcPct val="104000"/>
              </a:lnSpc>
              <a:buNone/>
            </a:pPr>
            <a:r>
              <a:rPr lang="ar-SA" altLang="en-US" sz="3200" dirty="0">
                <a:solidFill>
                  <a:srgbClr val="384653"/>
                </a:solidFill>
                <a:latin typeface="GE SS Two Light" pitchFamily="34" charset="0"/>
                <a:ea typeface="GE SS Two Light" pitchFamily="34" charset="-122"/>
                <a:cs typeface="GE SS Two Light" pitchFamily="34" charset="-120"/>
              </a:rPr>
              <a:t>الأنشطة العملية</a:t>
            </a:r>
            <a:endParaRPr lang="ar-SA" sz="3200" dirty="0"/>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name="Slide 82">
    <p:spTree>
      <p:nvGrpSpPr>
        <p:cNvPr id="1" name=""/>
        <p:cNvGrpSpPr/>
        <p:nvPr/>
      </p:nvGrpSpPr>
      <p:grpSpPr>
        <a:xfrm>
          <a:off x="0" y="0"/>
          <a:ext cx="0" cy="0"/>
          <a:chOff x="0" y="0"/>
          <a:chExt cx="0" cy="0"/>
        </a:xfrm>
      </p:grpSpPr>
      <p:sp>
        <p:nvSpPr>
          <p:cNvPr id="2" name="Text 0"/>
          <p:cNvSpPr/>
          <p:nvPr/>
        </p:nvSpPr>
        <p:spPr>
          <a:xfrm>
            <a:off x="631908" y="979190"/>
            <a:ext cx="10927878" cy="742355"/>
          </a:xfrm>
          <a:prstGeom prst="rect">
            <a:avLst/>
          </a:prstGeom>
          <a:noFill/>
          <a:ln/>
        </p:spPr>
        <p:txBody>
          <a:bodyPr wrap="none" lIns="0" tIns="0" rIns="0" bIns="0" rtlCol="0" anchor="t"/>
          <a:lstStyle/>
          <a:p>
            <a:pPr marL="0" indent="0" algn="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مثال تطبيقي: مخرج تعلم وتجهيزاته</a:t>
            </a:r>
            <a:endParaRPr lang="ar-SA" sz="4650" dirty="0"/>
          </a:p>
        </p:txBody>
      </p:sp>
      <p:sp>
        <p:nvSpPr>
          <p:cNvPr id="3" name="Text 1"/>
          <p:cNvSpPr/>
          <p:nvPr/>
        </p:nvSpPr>
        <p:spPr>
          <a:xfrm>
            <a:off x="22324" y="2426791"/>
            <a:ext cx="11198937" cy="450972"/>
          </a:xfrm>
          <a:prstGeom prst="rect">
            <a:avLst/>
          </a:prstGeom>
          <a:noFill/>
          <a:ln/>
        </p:spPr>
        <p:txBody>
          <a:bodyPr wrap="none" lIns="0" tIns="0" rIns="0" bIns="0" rtlCol="0" anchor="t"/>
          <a:lstStyle/>
          <a:p>
            <a:pPr marL="0" indent="0" algn="r" rtl="1">
              <a:lnSpc>
                <a:spcPct val="133000"/>
              </a:lnSpc>
              <a:buNone/>
            </a:pPr>
            <a:r>
              <a:rPr lang="ar-SA" altLang="en-US" sz="2800" dirty="0">
                <a:solidFill>
                  <a:srgbClr val="384653"/>
                </a:solidFill>
                <a:latin typeface="WinSoft Pro Medium" pitchFamily="34" charset="0"/>
                <a:ea typeface="WinSoft Pro Medium" pitchFamily="34" charset="-122"/>
                <a:cs typeface="WinSoft Pro Medium" pitchFamily="34" charset="-120"/>
              </a:rPr>
              <a:t>"يقوم المتدرب بتنفيذ دائرة إنارة منزلية وفق المخطط المعتمد."</a:t>
            </a:r>
            <a:endParaRPr lang="ar-SA" sz="2800" dirty="0"/>
          </a:p>
        </p:txBody>
      </p:sp>
      <p:sp>
        <p:nvSpPr>
          <p:cNvPr id="4" name="Shape 2"/>
          <p:cNvSpPr/>
          <p:nvPr/>
        </p:nvSpPr>
        <p:spPr>
          <a:xfrm>
            <a:off x="11534387" y="2172891"/>
            <a:ext cx="25399" cy="868958"/>
          </a:xfrm>
          <a:prstGeom prst="roundRect">
            <a:avLst>
              <a:gd name="adj" fmla="val 50001"/>
            </a:avLst>
          </a:prstGeom>
          <a:solidFill>
            <a:srgbClr val="75BAE6"/>
          </a:solidFill>
          <a:ln/>
        </p:spPr>
      </p:sp>
      <p:sp>
        <p:nvSpPr>
          <p:cNvPr id="5" name="Text 3"/>
          <p:cNvSpPr/>
          <p:nvPr/>
        </p:nvSpPr>
        <p:spPr>
          <a:xfrm>
            <a:off x="631908" y="3521373"/>
            <a:ext cx="5188614" cy="463485"/>
          </a:xfrm>
          <a:prstGeom prst="rect">
            <a:avLst/>
          </a:prstGeom>
          <a:noFill/>
          <a:ln/>
        </p:spPr>
        <p:txBody>
          <a:bodyPr wrap="none" lIns="0" tIns="0" rIns="0" bIns="0" rtlCol="0" anchor="t"/>
          <a:lstStyle/>
          <a:p>
            <a:pPr marL="0" indent="0" algn="r" rtl="1">
              <a:lnSpc>
                <a:spcPct val="104000"/>
              </a:lnSpc>
              <a:buNone/>
            </a:pPr>
            <a:r>
              <a:rPr lang="ar-SA" altLang="en-US" sz="3600" dirty="0">
                <a:solidFill>
                  <a:srgbClr val="2E3C4E"/>
                </a:solidFill>
                <a:latin typeface="GE SS Two Light" pitchFamily="34" charset="0"/>
                <a:ea typeface="GE SS Two Light" pitchFamily="34" charset="-122"/>
                <a:cs typeface="GE SS Two Light" pitchFamily="34" charset="-120"/>
              </a:rPr>
              <a:t>المعدات والتسهيلات</a:t>
            </a:r>
            <a:endParaRPr lang="ar-SA" sz="3600" dirty="0"/>
          </a:p>
        </p:txBody>
      </p:sp>
      <p:sp>
        <p:nvSpPr>
          <p:cNvPr id="6" name="Text 4"/>
          <p:cNvSpPr/>
          <p:nvPr/>
        </p:nvSpPr>
        <p:spPr>
          <a:xfrm>
            <a:off x="631908" y="4118173"/>
            <a:ext cx="5188614" cy="2099747"/>
          </a:xfrm>
          <a:prstGeom prst="rect">
            <a:avLst/>
          </a:prstGeom>
          <a:noFill/>
          <a:ln/>
        </p:spPr>
        <p:txBody>
          <a:bodyPr wrap="square" lIns="0" tIns="0" rIns="90274" bIns="0" rtlCol="0" anchor="t">
            <a:normAutofit/>
          </a:bodyPr>
          <a:lstStyle/>
          <a:p>
            <a:pPr marL="355600" indent="-355600" algn="r" rtl="1">
              <a:lnSpc>
                <a:spcPct val="133000"/>
              </a:lnSpc>
              <a:buSzPct val="100000"/>
              <a:buChar char="•"/>
            </a:pPr>
            <a:r>
              <a:rPr lang="ar-SA" altLang="en-US" sz="2400" dirty="0">
                <a:solidFill>
                  <a:srgbClr val="384653"/>
                </a:solidFill>
                <a:latin typeface="WinSoft Pro Medium" pitchFamily="34" charset="0"/>
                <a:ea typeface="WinSoft Pro Medium" pitchFamily="34" charset="-122"/>
                <a:cs typeface="WinSoft Pro Medium" pitchFamily="34" charset="-120"/>
              </a:rPr>
              <a:t>لوحات تدريب كهربائية.</a:t>
            </a:r>
            <a:endParaRPr lang="ar-SA" sz="2400" dirty="0"/>
          </a:p>
          <a:p>
            <a:pPr marL="355600" indent="-355600" algn="r" rtl="1">
              <a:lnSpc>
                <a:spcPct val="133000"/>
              </a:lnSpc>
              <a:buSzPct val="100000"/>
              <a:buChar char="•"/>
            </a:pPr>
            <a:r>
              <a:rPr lang="ar-SA" altLang="en-US" sz="2400" dirty="0">
                <a:solidFill>
                  <a:srgbClr val="384653"/>
                </a:solidFill>
                <a:latin typeface="WinSoft Pro Medium" pitchFamily="34" charset="0"/>
                <a:ea typeface="WinSoft Pro Medium" pitchFamily="34" charset="-122"/>
                <a:cs typeface="WinSoft Pro Medium" pitchFamily="34" charset="-120"/>
              </a:rPr>
              <a:t>مفكات وأجهزة فحص وأسلاك.</a:t>
            </a:r>
            <a:endParaRPr lang="ar-SA" sz="2400" dirty="0"/>
          </a:p>
          <a:p>
            <a:pPr marL="355600" indent="-355600" algn="r" rtl="1">
              <a:lnSpc>
                <a:spcPct val="133000"/>
              </a:lnSpc>
              <a:buSzPct val="100000"/>
              <a:buChar char="•"/>
            </a:pPr>
            <a:r>
              <a:rPr lang="ar-SA" altLang="en-US" sz="2400" dirty="0">
                <a:solidFill>
                  <a:srgbClr val="384653"/>
                </a:solidFill>
                <a:latin typeface="WinSoft Pro Medium" pitchFamily="34" charset="0"/>
                <a:ea typeface="WinSoft Pro Medium" pitchFamily="34" charset="-122"/>
                <a:cs typeface="WinSoft Pro Medium" pitchFamily="34" charset="-120"/>
              </a:rPr>
              <a:t>ورشة كهرباء ومصدر تغذية آمن.</a:t>
            </a:r>
            <a:endParaRPr lang="ar-SA" sz="2400" dirty="0"/>
          </a:p>
          <a:p>
            <a:pPr marL="355600" indent="-355600" algn="r" rtl="1">
              <a:lnSpc>
                <a:spcPct val="133000"/>
              </a:lnSpc>
              <a:buSzPct val="100000"/>
              <a:buChar char="•"/>
            </a:pPr>
            <a:r>
              <a:rPr lang="ar-SA" altLang="en-US" sz="2400" dirty="0">
                <a:solidFill>
                  <a:srgbClr val="384653"/>
                </a:solidFill>
                <a:latin typeface="WinSoft Pro Medium" pitchFamily="34" charset="0"/>
                <a:ea typeface="WinSoft Pro Medium" pitchFamily="34" charset="-122"/>
                <a:cs typeface="WinSoft Pro Medium" pitchFamily="34" charset="-120"/>
              </a:rPr>
              <a:t>أدوات حماية شخصية.</a:t>
            </a:r>
            <a:endParaRPr lang="ar-SA" sz="2400" dirty="0"/>
          </a:p>
        </p:txBody>
      </p:sp>
      <p:sp>
        <p:nvSpPr>
          <p:cNvPr id="7" name="Shape 5"/>
          <p:cNvSpPr/>
          <p:nvPr/>
        </p:nvSpPr>
        <p:spPr>
          <a:xfrm>
            <a:off x="6215006" y="3295749"/>
            <a:ext cx="5513646" cy="2582962"/>
          </a:xfrm>
          <a:prstGeom prst="roundRect">
            <a:avLst>
              <a:gd name="adj" fmla="val 20970"/>
            </a:avLst>
          </a:prstGeom>
          <a:solidFill>
            <a:srgbClr val="75BAE6"/>
          </a:solidFill>
          <a:ln/>
        </p:spPr>
      </p:sp>
      <p:sp>
        <p:nvSpPr>
          <p:cNvPr id="8" name="Text 6"/>
          <p:cNvSpPr/>
          <p:nvPr/>
        </p:nvSpPr>
        <p:spPr>
          <a:xfrm>
            <a:off x="6440624" y="3521373"/>
            <a:ext cx="5062411" cy="463485"/>
          </a:xfrm>
          <a:prstGeom prst="rect">
            <a:avLst/>
          </a:prstGeom>
          <a:noFill/>
          <a:ln/>
        </p:spPr>
        <p:txBody>
          <a:bodyPr wrap="none" lIns="0" tIns="0" rIns="0" bIns="0" rtlCol="0" anchor="t"/>
          <a:lstStyle/>
          <a:p>
            <a:pPr marL="0" indent="0" algn="r" rtl="1">
              <a:lnSpc>
                <a:spcPct val="104000"/>
              </a:lnSpc>
              <a:buNone/>
            </a:pPr>
            <a:r>
              <a:rPr lang="ar-SA" altLang="en-US" sz="3600" dirty="0">
                <a:solidFill>
                  <a:schemeClr val="bg1"/>
                </a:solidFill>
                <a:latin typeface="GE SS Two Light" pitchFamily="34" charset="0"/>
                <a:ea typeface="GE SS Two Light" pitchFamily="34" charset="-122"/>
                <a:cs typeface="GE SS Two Light" pitchFamily="34" charset="-120"/>
              </a:rPr>
              <a:t>المهارات المطلوبة</a:t>
            </a:r>
            <a:endParaRPr lang="ar-SA" sz="3600" dirty="0">
              <a:solidFill>
                <a:schemeClr val="bg1"/>
              </a:solidFill>
            </a:endParaRPr>
          </a:p>
        </p:txBody>
      </p:sp>
      <p:sp>
        <p:nvSpPr>
          <p:cNvPr id="9" name="Text 7"/>
          <p:cNvSpPr/>
          <p:nvPr/>
        </p:nvSpPr>
        <p:spPr>
          <a:xfrm>
            <a:off x="6440624" y="4118173"/>
            <a:ext cx="5062411" cy="1550156"/>
          </a:xfrm>
          <a:prstGeom prst="rect">
            <a:avLst/>
          </a:prstGeom>
          <a:noFill/>
          <a:ln/>
        </p:spPr>
        <p:txBody>
          <a:bodyPr wrap="square" lIns="0" tIns="0" rIns="90274" bIns="0" rtlCol="0" anchor="t">
            <a:normAutofit/>
          </a:bodyPr>
          <a:lstStyle/>
          <a:p>
            <a:pPr marL="355600" indent="-355600" algn="r" rtl="1">
              <a:lnSpc>
                <a:spcPct val="133000"/>
              </a:lnSpc>
              <a:buSzPct val="100000"/>
              <a:buChar char="•"/>
            </a:pPr>
            <a:r>
              <a:rPr lang="ar-SA" altLang="en-US" sz="2400" dirty="0">
                <a:solidFill>
                  <a:schemeClr val="bg1"/>
                </a:solidFill>
                <a:latin typeface="WinSoft Pro Medium" pitchFamily="34" charset="0"/>
                <a:ea typeface="WinSoft Pro Medium" pitchFamily="34" charset="-122"/>
                <a:cs typeface="WinSoft Pro Medium" pitchFamily="34" charset="-120"/>
              </a:rPr>
              <a:t>قراءة المخططات الكهربائية.</a:t>
            </a:r>
            <a:endParaRPr lang="ar-SA" sz="2400" dirty="0">
              <a:solidFill>
                <a:schemeClr val="bg1"/>
              </a:solidFill>
            </a:endParaRPr>
          </a:p>
          <a:p>
            <a:pPr marL="355600" indent="-355600" algn="r" rtl="1">
              <a:lnSpc>
                <a:spcPct val="133000"/>
              </a:lnSpc>
              <a:buSzPct val="100000"/>
              <a:buChar char="•"/>
            </a:pPr>
            <a:r>
              <a:rPr lang="ar-SA" altLang="en-US" sz="2400" dirty="0">
                <a:solidFill>
                  <a:schemeClr val="bg1"/>
                </a:solidFill>
                <a:latin typeface="WinSoft Pro Medium" pitchFamily="34" charset="0"/>
                <a:ea typeface="WinSoft Pro Medium" pitchFamily="34" charset="-122"/>
                <a:cs typeface="WinSoft Pro Medium" pitchFamily="34" charset="-120"/>
              </a:rPr>
              <a:t>التوصيل الكهربائي.</a:t>
            </a:r>
            <a:endParaRPr lang="ar-SA" sz="2400" dirty="0">
              <a:solidFill>
                <a:schemeClr val="bg1"/>
              </a:solidFill>
            </a:endParaRPr>
          </a:p>
          <a:p>
            <a:pPr marL="355600" indent="-355600" algn="r" rtl="1">
              <a:lnSpc>
                <a:spcPct val="133000"/>
              </a:lnSpc>
              <a:buSzPct val="100000"/>
              <a:buChar char="•"/>
            </a:pPr>
            <a:r>
              <a:rPr lang="ar-SA" altLang="en-US" sz="2400" dirty="0">
                <a:solidFill>
                  <a:schemeClr val="bg1"/>
                </a:solidFill>
                <a:latin typeface="WinSoft Pro Medium" pitchFamily="34" charset="0"/>
                <a:ea typeface="WinSoft Pro Medium" pitchFamily="34" charset="-122"/>
                <a:cs typeface="WinSoft Pro Medium" pitchFamily="34" charset="-120"/>
              </a:rPr>
              <a:t>الفحص والاختبار.</a:t>
            </a:r>
            <a:endParaRPr lang="ar-SA" sz="2400" dirty="0">
              <a:solidFill>
                <a:schemeClr val="bg1"/>
              </a:solidFill>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name="Slide 83">
    <p:spTree>
      <p:nvGrpSpPr>
        <p:cNvPr id="1" name=""/>
        <p:cNvGrpSpPr/>
        <p:nvPr/>
      </p:nvGrpSpPr>
      <p:grpSpPr>
        <a:xfrm>
          <a:off x="0" y="0"/>
          <a:ext cx="0" cy="0"/>
          <a:chOff x="0" y="0"/>
          <a:chExt cx="0" cy="0"/>
        </a:xfrm>
      </p:grpSpPr>
      <p:sp>
        <p:nvSpPr>
          <p:cNvPr id="2" name="Text 0"/>
          <p:cNvSpPr/>
          <p:nvPr/>
        </p:nvSpPr>
        <p:spPr>
          <a:xfrm>
            <a:off x="631908" y="1215529"/>
            <a:ext cx="10927878" cy="742355"/>
          </a:xfrm>
          <a:prstGeom prst="rect">
            <a:avLst/>
          </a:prstGeom>
          <a:noFill/>
          <a:ln/>
        </p:spPr>
        <p:txBody>
          <a:bodyPr wrap="none" lIns="0" tIns="0" rIns="0" bIns="0" rtlCol="0" anchor="t"/>
          <a:lstStyle/>
          <a:p>
            <a:pPr marL="0" indent="0" algn="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تحديد الكفايات المهنية (مخطط الكفايات)</a:t>
            </a:r>
            <a:endParaRPr lang="ar-SA" sz="4650" dirty="0"/>
          </a:p>
        </p:txBody>
      </p:sp>
      <p:sp>
        <p:nvSpPr>
          <p:cNvPr id="3" name="Text 1"/>
          <p:cNvSpPr/>
          <p:nvPr/>
        </p:nvSpPr>
        <p:spPr>
          <a:xfrm>
            <a:off x="22324" y="2409230"/>
            <a:ext cx="11537463" cy="361156"/>
          </a:xfrm>
          <a:prstGeom prst="rect">
            <a:avLst/>
          </a:prstGeom>
          <a:noFill/>
          <a:ln/>
        </p:spPr>
        <p:txBody>
          <a:bodyPr wrap="none" lIns="0" tIns="0" rIns="0" bIns="0" rtlCol="0" anchor="t"/>
          <a:lstStyle/>
          <a:p>
            <a:pPr marL="0" indent="0" algn="r"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الكفاية المهنية تتكون من ثلاثة عناصر أساسية:</a:t>
            </a:r>
            <a:endParaRPr lang="ar-SA" sz="1750" dirty="0"/>
          </a:p>
        </p:txBody>
      </p:sp>
      <p:sp>
        <p:nvSpPr>
          <p:cNvPr id="4" name="Shape 2"/>
          <p:cNvSpPr/>
          <p:nvPr/>
        </p:nvSpPr>
        <p:spPr>
          <a:xfrm>
            <a:off x="8067572" y="3024287"/>
            <a:ext cx="3492214" cy="2618184"/>
          </a:xfrm>
          <a:prstGeom prst="roundRect">
            <a:avLst>
              <a:gd name="adj" fmla="val 12930"/>
            </a:avLst>
          </a:prstGeom>
          <a:solidFill>
            <a:srgbClr val="00AEEF"/>
          </a:solidFill>
          <a:ln w="12700">
            <a:solidFill>
              <a:srgbClr val="00AEEF"/>
            </a:solidFill>
            <a:prstDash val="solid"/>
          </a:ln>
        </p:spPr>
      </p:sp>
      <p:sp>
        <p:nvSpPr>
          <p:cNvPr id="5" name="Shape 3"/>
          <p:cNvSpPr/>
          <p:nvPr/>
        </p:nvSpPr>
        <p:spPr>
          <a:xfrm>
            <a:off x="10644417" y="3262610"/>
            <a:ext cx="677052" cy="677069"/>
          </a:xfrm>
          <a:prstGeom prst="ellipse">
            <a:avLst/>
          </a:prstGeom>
          <a:solidFill>
            <a:srgbClr val="00AEEF"/>
          </a:solidFill>
          <a:ln/>
        </p:spPr>
      </p:sp>
      <p:pic>
        <p:nvPicPr>
          <p:cNvPr id="6"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644417" y="3262610"/>
            <a:ext cx="490823" cy="490836"/>
          </a:xfrm>
          <a:prstGeom prst="rect">
            <a:avLst/>
          </a:prstGeom>
        </p:spPr>
      </p:pic>
      <p:sp>
        <p:nvSpPr>
          <p:cNvPr id="7" name="Text 4"/>
          <p:cNvSpPr/>
          <p:nvPr/>
        </p:nvSpPr>
        <p:spPr>
          <a:xfrm>
            <a:off x="8305890" y="4165302"/>
            <a:ext cx="3015579" cy="578751"/>
          </a:xfrm>
          <a:prstGeom prst="rect">
            <a:avLst/>
          </a:prstGeom>
          <a:noFill/>
          <a:ln/>
        </p:spPr>
        <p:txBody>
          <a:bodyPr wrap="none" lIns="0" tIns="0" rIns="0" bIns="0" rtlCol="0" anchor="t"/>
          <a:lstStyle/>
          <a:p>
            <a:pPr marL="0" indent="0" algn="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المعرفة — </a:t>
            </a:r>
            <a:r>
              <a:rPr lang="ar-SA" altLang="en-US" sz="2400" dirty="0">
                <a:solidFill>
                  <a:schemeClr val="bg1"/>
                </a:solidFill>
                <a:latin typeface="Myriad Headline" panose="020B0500000000000000" pitchFamily="34" charset="0"/>
                <a:ea typeface="GE SS Two Light" pitchFamily="34" charset="-122"/>
                <a:cs typeface="GE SS Two Light" pitchFamily="34" charset="-120"/>
              </a:rPr>
              <a:t>Knowledge</a:t>
            </a:r>
            <a:endParaRPr lang="ar-SA" sz="2400" dirty="0">
              <a:solidFill>
                <a:schemeClr val="bg1"/>
              </a:solidFill>
              <a:latin typeface="Myriad Headline" panose="020B0500000000000000" pitchFamily="34" charset="0"/>
            </a:endParaRPr>
          </a:p>
        </p:txBody>
      </p:sp>
      <p:sp>
        <p:nvSpPr>
          <p:cNvPr id="8" name="Text 5"/>
          <p:cNvSpPr/>
          <p:nvPr/>
        </p:nvSpPr>
        <p:spPr>
          <a:xfrm>
            <a:off x="8305890" y="4671814"/>
            <a:ext cx="3015579" cy="563126"/>
          </a:xfrm>
          <a:prstGeom prst="rect">
            <a:avLst/>
          </a:prstGeom>
          <a:noFill/>
          <a:ln/>
        </p:spPr>
        <p:txBody>
          <a:bodyPr wrap="none" lIns="0" tIns="0" rIns="0" bIns="0" rtlCol="0" anchor="t"/>
          <a:lstStyle/>
          <a:p>
            <a:pPr marL="0" indent="0" algn="r" rtl="1">
              <a:lnSpc>
                <a:spcPct val="133000"/>
              </a:lnSpc>
              <a:buNone/>
            </a:pPr>
            <a:r>
              <a:rPr lang="ar-SA" altLang="en-US" sz="2400" dirty="0">
                <a:solidFill>
                  <a:schemeClr val="bg1"/>
                </a:solidFill>
                <a:latin typeface="WinSoft Pro Medium" pitchFamily="34" charset="0"/>
                <a:ea typeface="WinSoft Pro Medium" pitchFamily="34" charset="-122"/>
                <a:cs typeface="WinSoft Pro Medium" pitchFamily="34" charset="-120"/>
              </a:rPr>
              <a:t>ما يجب أن يعرفه المتدرب.</a:t>
            </a:r>
            <a:endParaRPr lang="ar-SA" sz="2400" dirty="0">
              <a:solidFill>
                <a:schemeClr val="bg1"/>
              </a:solidFill>
            </a:endParaRPr>
          </a:p>
        </p:txBody>
      </p:sp>
      <p:sp>
        <p:nvSpPr>
          <p:cNvPr id="9" name="Shape 6"/>
          <p:cNvSpPr/>
          <p:nvPr/>
        </p:nvSpPr>
        <p:spPr>
          <a:xfrm>
            <a:off x="4349740" y="3024287"/>
            <a:ext cx="3492214" cy="2618184"/>
          </a:xfrm>
          <a:prstGeom prst="roundRect">
            <a:avLst>
              <a:gd name="adj" fmla="val 12930"/>
            </a:avLst>
          </a:prstGeom>
          <a:solidFill>
            <a:srgbClr val="00AEEF"/>
          </a:solidFill>
          <a:ln w="12700">
            <a:solidFill>
              <a:srgbClr val="00AEEF"/>
            </a:solidFill>
            <a:prstDash val="solid"/>
          </a:ln>
        </p:spPr>
      </p:sp>
      <p:sp>
        <p:nvSpPr>
          <p:cNvPr id="10" name="Shape 7"/>
          <p:cNvSpPr/>
          <p:nvPr/>
        </p:nvSpPr>
        <p:spPr>
          <a:xfrm>
            <a:off x="6606988" y="3182242"/>
            <a:ext cx="996649" cy="757437"/>
          </a:xfrm>
          <a:prstGeom prst="ellipse">
            <a:avLst/>
          </a:prstGeom>
          <a:solidFill>
            <a:srgbClr val="00AEEF"/>
          </a:solidFill>
          <a:ln/>
        </p:spPr>
      </p:sp>
      <p:pic>
        <p:nvPicPr>
          <p:cNvPr id="11"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849035" y="3185058"/>
            <a:ext cx="568373" cy="568388"/>
          </a:xfrm>
          <a:prstGeom prst="rect">
            <a:avLst/>
          </a:prstGeom>
        </p:spPr>
      </p:pic>
      <p:sp>
        <p:nvSpPr>
          <p:cNvPr id="12" name="Text 8"/>
          <p:cNvSpPr/>
          <p:nvPr/>
        </p:nvSpPr>
        <p:spPr>
          <a:xfrm>
            <a:off x="4588058" y="4165302"/>
            <a:ext cx="3015579" cy="578751"/>
          </a:xfrm>
          <a:prstGeom prst="rect">
            <a:avLst/>
          </a:prstGeom>
          <a:noFill/>
          <a:ln/>
        </p:spPr>
        <p:txBody>
          <a:bodyPr wrap="none" lIns="0" tIns="0" rIns="0" bIns="0" rtlCol="0" anchor="t"/>
          <a:lstStyle/>
          <a:p>
            <a:pPr marL="0" indent="0" algn="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المهارة — </a:t>
            </a:r>
            <a:r>
              <a:rPr lang="ar-SA" altLang="en-US" sz="2400" dirty="0">
                <a:solidFill>
                  <a:schemeClr val="bg1"/>
                </a:solidFill>
                <a:latin typeface="Myriad Headline" panose="020B0500000000000000" pitchFamily="34" charset="0"/>
                <a:ea typeface="GE SS Two Light" pitchFamily="34" charset="-122"/>
                <a:cs typeface="GE SS Two Light" pitchFamily="34" charset="-120"/>
              </a:rPr>
              <a:t>Skill</a:t>
            </a:r>
            <a:endParaRPr lang="ar-SA" sz="2400" dirty="0">
              <a:solidFill>
                <a:schemeClr val="bg1"/>
              </a:solidFill>
              <a:latin typeface="Myriad Headline" panose="020B0500000000000000" pitchFamily="34" charset="0"/>
            </a:endParaRPr>
          </a:p>
        </p:txBody>
      </p:sp>
      <p:sp>
        <p:nvSpPr>
          <p:cNvPr id="13" name="Text 9"/>
          <p:cNvSpPr/>
          <p:nvPr/>
        </p:nvSpPr>
        <p:spPr>
          <a:xfrm>
            <a:off x="4588058" y="4671814"/>
            <a:ext cx="3015579" cy="563126"/>
          </a:xfrm>
          <a:prstGeom prst="rect">
            <a:avLst/>
          </a:prstGeom>
          <a:noFill/>
          <a:ln/>
        </p:spPr>
        <p:txBody>
          <a:bodyPr wrap="none" lIns="0" tIns="0" rIns="0" bIns="0" rtlCol="0" anchor="t"/>
          <a:lstStyle/>
          <a:p>
            <a:pPr marL="0" indent="0" algn="r" rtl="1">
              <a:lnSpc>
                <a:spcPct val="133000"/>
              </a:lnSpc>
              <a:buNone/>
            </a:pPr>
            <a:r>
              <a:rPr lang="ar-SA" altLang="en-US" sz="2400" dirty="0">
                <a:solidFill>
                  <a:schemeClr val="bg1"/>
                </a:solidFill>
                <a:latin typeface="WinSoft Pro Medium" pitchFamily="34" charset="0"/>
                <a:ea typeface="WinSoft Pro Medium" pitchFamily="34" charset="-122"/>
                <a:cs typeface="WinSoft Pro Medium" pitchFamily="34" charset="-120"/>
              </a:rPr>
              <a:t>ما يجب أن يستطيع القيام به.</a:t>
            </a:r>
            <a:endParaRPr lang="ar-SA" sz="2400" dirty="0">
              <a:solidFill>
                <a:schemeClr val="bg1"/>
              </a:solidFill>
            </a:endParaRPr>
          </a:p>
        </p:txBody>
      </p:sp>
      <p:sp>
        <p:nvSpPr>
          <p:cNvPr id="14" name="Shape 10"/>
          <p:cNvSpPr/>
          <p:nvPr/>
        </p:nvSpPr>
        <p:spPr>
          <a:xfrm>
            <a:off x="631908" y="3024287"/>
            <a:ext cx="3492214" cy="2618184"/>
          </a:xfrm>
          <a:prstGeom prst="roundRect">
            <a:avLst>
              <a:gd name="adj" fmla="val 12930"/>
            </a:avLst>
          </a:prstGeom>
          <a:solidFill>
            <a:srgbClr val="00AEEF"/>
          </a:solidFill>
          <a:ln w="12700">
            <a:solidFill>
              <a:srgbClr val="00AEEF"/>
            </a:solidFill>
            <a:prstDash val="solid"/>
          </a:ln>
        </p:spPr>
      </p:sp>
      <p:sp>
        <p:nvSpPr>
          <p:cNvPr id="15" name="Shape 11"/>
          <p:cNvSpPr/>
          <p:nvPr/>
        </p:nvSpPr>
        <p:spPr>
          <a:xfrm>
            <a:off x="3208753" y="3262610"/>
            <a:ext cx="677052" cy="677069"/>
          </a:xfrm>
          <a:prstGeom prst="ellipse">
            <a:avLst/>
          </a:prstGeom>
          <a:solidFill>
            <a:srgbClr val="00AEEF"/>
          </a:solidFill>
          <a:ln/>
        </p:spPr>
      </p:sp>
      <p:pic>
        <p:nvPicPr>
          <p:cNvPr id="16"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208753" y="3262610"/>
            <a:ext cx="490823" cy="490836"/>
          </a:xfrm>
          <a:prstGeom prst="rect">
            <a:avLst/>
          </a:prstGeom>
        </p:spPr>
      </p:pic>
      <p:sp>
        <p:nvSpPr>
          <p:cNvPr id="17" name="Text 12"/>
          <p:cNvSpPr/>
          <p:nvPr/>
        </p:nvSpPr>
        <p:spPr>
          <a:xfrm>
            <a:off x="870226" y="4165302"/>
            <a:ext cx="3015579" cy="1157504"/>
          </a:xfrm>
          <a:prstGeom prst="rect">
            <a:avLst/>
          </a:prstGeom>
          <a:noFill/>
          <a:ln/>
        </p:spPr>
        <p:txBody>
          <a:bodyPr wrap="square" lIns="0" tIns="0" rIns="0" bIns="0" rtlCol="0" anchor="t">
            <a:normAutofit/>
          </a:bodyPr>
          <a:lstStyle/>
          <a:p>
            <a:pPr marL="0" indent="0" algn="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الاتجاهات المهنية — </a:t>
            </a:r>
            <a:r>
              <a:rPr lang="ar-SA" altLang="en-US" sz="2400" dirty="0">
                <a:solidFill>
                  <a:schemeClr val="bg1"/>
                </a:solidFill>
                <a:latin typeface="Myriad Headline" panose="020B0500000000000000" pitchFamily="34" charset="0"/>
                <a:ea typeface="GE SS Two Light" pitchFamily="34" charset="-122"/>
                <a:cs typeface="GE SS Two Light" pitchFamily="34" charset="-120"/>
              </a:rPr>
              <a:t>Attitudes</a:t>
            </a:r>
            <a:endParaRPr lang="ar-SA" sz="2400" dirty="0">
              <a:solidFill>
                <a:schemeClr val="bg1"/>
              </a:solidFill>
              <a:latin typeface="Myriad Headline" panose="020B0500000000000000" pitchFamily="34" charset="0"/>
            </a:endParaRPr>
          </a:p>
        </p:txBody>
      </p:sp>
      <p:sp>
        <p:nvSpPr>
          <p:cNvPr id="18" name="Text 13"/>
          <p:cNvSpPr/>
          <p:nvPr/>
        </p:nvSpPr>
        <p:spPr>
          <a:xfrm>
            <a:off x="870226" y="5042991"/>
            <a:ext cx="3015579" cy="563126"/>
          </a:xfrm>
          <a:prstGeom prst="rect">
            <a:avLst/>
          </a:prstGeom>
          <a:noFill/>
          <a:ln/>
        </p:spPr>
        <p:txBody>
          <a:bodyPr wrap="none" lIns="0" tIns="0" rIns="0" bIns="0" rtlCol="0" anchor="t"/>
          <a:lstStyle/>
          <a:p>
            <a:pPr marL="0" indent="0" algn="r" rtl="1">
              <a:lnSpc>
                <a:spcPct val="133000"/>
              </a:lnSpc>
              <a:buNone/>
            </a:pPr>
            <a:r>
              <a:rPr lang="ar-SA" altLang="en-US" sz="2400" dirty="0">
                <a:solidFill>
                  <a:schemeClr val="bg1"/>
                </a:solidFill>
                <a:latin typeface="WinSoft Pro Medium" pitchFamily="34" charset="0"/>
                <a:ea typeface="WinSoft Pro Medium" pitchFamily="34" charset="-122"/>
                <a:cs typeface="WinSoft Pro Medium" pitchFamily="34" charset="-120"/>
              </a:rPr>
              <a:t>السلوك المهني المطلوب.</a:t>
            </a:r>
            <a:endParaRPr lang="ar-SA" sz="2400" dirty="0">
              <a:solidFill>
                <a:schemeClr val="bg1"/>
              </a:solidFill>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name="Slide 84">
    <p:spTree>
      <p:nvGrpSpPr>
        <p:cNvPr id="1" name=""/>
        <p:cNvGrpSpPr/>
        <p:nvPr/>
      </p:nvGrpSpPr>
      <p:grpSpPr>
        <a:xfrm>
          <a:off x="0" y="0"/>
          <a:ext cx="0" cy="0"/>
          <a:chOff x="0" y="0"/>
          <a:chExt cx="0" cy="0"/>
        </a:xfrm>
      </p:grpSpPr>
      <p:sp>
        <p:nvSpPr>
          <p:cNvPr id="2" name="Shape 0"/>
          <p:cNvSpPr/>
          <p:nvPr/>
        </p:nvSpPr>
        <p:spPr>
          <a:xfrm>
            <a:off x="11124922" y="641052"/>
            <a:ext cx="434865" cy="240010"/>
          </a:xfrm>
          <a:prstGeom prst="roundRect">
            <a:avLst>
              <a:gd name="adj" fmla="val 49999"/>
            </a:avLst>
          </a:prstGeom>
          <a:solidFill>
            <a:srgbClr val="D4E9F7"/>
          </a:solidFill>
          <a:ln/>
        </p:spPr>
      </p:sp>
      <p:sp>
        <p:nvSpPr>
          <p:cNvPr id="3" name="Text 1"/>
          <p:cNvSpPr/>
          <p:nvPr/>
        </p:nvSpPr>
        <p:spPr>
          <a:xfrm>
            <a:off x="10610088" y="688380"/>
            <a:ext cx="854947" cy="145355"/>
          </a:xfrm>
          <a:prstGeom prst="rect">
            <a:avLst/>
          </a:prstGeom>
          <a:noFill/>
          <a:ln/>
        </p:spPr>
        <p:txBody>
          <a:bodyPr wrap="none" lIns="0" tIns="0" rIns="0" bIns="0" rtlCol="0" anchor="t"/>
          <a:lstStyle/>
          <a:p>
            <a:pPr marL="0" indent="0" algn="r" rtl="1">
              <a:lnSpc>
                <a:spcPct val="96000"/>
              </a:lnSpc>
              <a:buNone/>
            </a:pPr>
            <a:r>
              <a:rPr lang="ar-SA" altLang="en-US" sz="950" dirty="0">
                <a:solidFill>
                  <a:srgbClr val="384653"/>
                </a:solidFill>
                <a:latin typeface="WinSoft Pro Medium" pitchFamily="34" charset="0"/>
                <a:ea typeface="WinSoft Pro Medium" pitchFamily="34" charset="-122"/>
                <a:cs typeface="WinSoft Pro Medium" pitchFamily="34" charset="-120"/>
              </a:rPr>
              <a:t>نشاط</a:t>
            </a:r>
            <a:endParaRPr lang="ar-SA" sz="950" dirty="0"/>
          </a:p>
        </p:txBody>
      </p:sp>
      <p:sp>
        <p:nvSpPr>
          <p:cNvPr id="4" name="Text 2"/>
          <p:cNvSpPr/>
          <p:nvPr/>
        </p:nvSpPr>
        <p:spPr>
          <a:xfrm>
            <a:off x="631908" y="925215"/>
            <a:ext cx="10927878" cy="519609"/>
          </a:xfrm>
          <a:prstGeom prst="rect">
            <a:avLst/>
          </a:prstGeom>
          <a:noFill/>
          <a:ln/>
        </p:spPr>
        <p:txBody>
          <a:bodyPr wrap="none" lIns="0" tIns="0" rIns="0" bIns="0" rtlCol="0" anchor="t"/>
          <a:lstStyle/>
          <a:p>
            <a:pPr marL="0" indent="0" algn="r" rtl="1">
              <a:lnSpc>
                <a:spcPct val="104000"/>
              </a:lnSpc>
              <a:buNone/>
            </a:pPr>
            <a:r>
              <a:rPr lang="ar-SA" altLang="en-US" sz="3250" dirty="0">
                <a:solidFill>
                  <a:srgbClr val="2E3C4E"/>
                </a:solidFill>
                <a:latin typeface="GE SS Two Light" pitchFamily="34" charset="0"/>
                <a:ea typeface="GE SS Two Light" pitchFamily="34" charset="-122"/>
                <a:cs typeface="GE SS Two Light" pitchFamily="34" charset="-120"/>
              </a:rPr>
              <a:t>النشاط: تحليل وحدة تدريبية</a:t>
            </a:r>
            <a:endParaRPr lang="ar-SA" sz="3250" dirty="0"/>
          </a:p>
        </p:txBody>
      </p:sp>
      <p:sp>
        <p:nvSpPr>
          <p:cNvPr id="5" name="Text 3"/>
          <p:cNvSpPr/>
          <p:nvPr/>
        </p:nvSpPr>
        <p:spPr>
          <a:xfrm>
            <a:off x="22324" y="1610618"/>
            <a:ext cx="11537463" cy="214809"/>
          </a:xfrm>
          <a:prstGeom prst="rect">
            <a:avLst/>
          </a:prstGeom>
          <a:noFill/>
          <a:ln/>
        </p:spPr>
        <p:txBody>
          <a:bodyPr wrap="none" lIns="0" tIns="0" rIns="0" bIns="0" rtlCol="0" anchor="t"/>
          <a:lstStyle/>
          <a:p>
            <a:pPr marL="0" indent="0" algn="r" rtl="1">
              <a:lnSpc>
                <a:spcPct val="113000"/>
              </a:lnSpc>
              <a:buNone/>
            </a:pPr>
            <a:r>
              <a:rPr lang="ar-SA" altLang="en-US" b="1" dirty="0">
                <a:solidFill>
                  <a:srgbClr val="384653"/>
                </a:solidFill>
                <a:latin typeface="WinSoft Pro Medium" pitchFamily="34" charset="0"/>
                <a:ea typeface="WinSoft Pro Medium" pitchFamily="34" charset="-122"/>
                <a:cs typeface="WinSoft Pro Medium" pitchFamily="34" charset="-120"/>
              </a:rPr>
              <a:t>المدة: 30 دقيقة</a:t>
            </a:r>
            <a:endParaRPr lang="ar-SA" dirty="0"/>
          </a:p>
        </p:txBody>
      </p:sp>
      <p:sp>
        <p:nvSpPr>
          <p:cNvPr id="6" name="Text 4"/>
          <p:cNvSpPr/>
          <p:nvPr/>
        </p:nvSpPr>
        <p:spPr>
          <a:xfrm>
            <a:off x="631908" y="1991221"/>
            <a:ext cx="10927878" cy="259755"/>
          </a:xfrm>
          <a:prstGeom prst="rect">
            <a:avLst/>
          </a:prstGeom>
          <a:noFill/>
          <a:ln/>
        </p:spPr>
        <p:txBody>
          <a:bodyPr wrap="none" lIns="0" tIns="0" rIns="0" bIns="0" rtlCol="0" anchor="t"/>
          <a:lstStyle/>
          <a:p>
            <a:pPr marL="0" indent="0" algn="r" rtl="1">
              <a:lnSpc>
                <a:spcPct val="104000"/>
              </a:lnSpc>
              <a:buNone/>
            </a:pPr>
            <a:r>
              <a:rPr lang="ar-SA" altLang="en-US" sz="2400" dirty="0">
                <a:solidFill>
                  <a:srgbClr val="2E3C4E"/>
                </a:solidFill>
                <a:latin typeface="GE SS Two Light" pitchFamily="34" charset="0"/>
                <a:ea typeface="GE SS Two Light" pitchFamily="34" charset="-122"/>
                <a:cs typeface="GE SS Two Light" pitchFamily="34" charset="-120"/>
              </a:rPr>
              <a:t>التعليمات:</a:t>
            </a:r>
            <a:endParaRPr lang="ar-SA" sz="2400" dirty="0"/>
          </a:p>
        </p:txBody>
      </p:sp>
      <p:sp>
        <p:nvSpPr>
          <p:cNvPr id="7" name="Text 5"/>
          <p:cNvSpPr/>
          <p:nvPr/>
        </p:nvSpPr>
        <p:spPr>
          <a:xfrm>
            <a:off x="22324" y="2416770"/>
            <a:ext cx="11537463" cy="214809"/>
          </a:xfrm>
          <a:prstGeom prst="rect">
            <a:avLst/>
          </a:prstGeom>
          <a:noFill/>
          <a:ln/>
        </p:spPr>
        <p:txBody>
          <a:bodyPr wrap="none" lIns="0" tIns="0" rIns="0" bIns="0" rtlCol="0" anchor="t"/>
          <a:lstStyle/>
          <a:p>
            <a:pPr marL="0" indent="0" algn="r" rtl="1">
              <a:lnSpc>
                <a:spcPct val="113000"/>
              </a:lnSpc>
              <a:buNone/>
            </a:pPr>
            <a:r>
              <a:rPr lang="ar-SA" altLang="en-US" dirty="0">
                <a:solidFill>
                  <a:srgbClr val="384653"/>
                </a:solidFill>
                <a:latin typeface="WinSoft Pro Medium" pitchFamily="34" charset="0"/>
                <a:ea typeface="WinSoft Pro Medium" pitchFamily="34" charset="-122"/>
                <a:cs typeface="WinSoft Pro Medium" pitchFamily="34" charset="-120"/>
              </a:rPr>
              <a:t>قم باختيار وحدة تدريبية تقوم بتدريسها ضمن تخصصك، المطلوب تحديد ما يلي:</a:t>
            </a:r>
            <a:endParaRPr lang="ar-SA" dirty="0"/>
          </a:p>
        </p:txBody>
      </p:sp>
      <p:pic>
        <p:nvPicPr>
          <p:cNvPr id="8"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990878" y="2755900"/>
            <a:ext cx="3568908" cy="1068586"/>
          </a:xfrm>
          <a:prstGeom prst="rect">
            <a:avLst/>
          </a:prstGeom>
        </p:spPr>
      </p:pic>
      <p:pic>
        <p:nvPicPr>
          <p:cNvPr id="9"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680531" y="2898080"/>
            <a:ext cx="189503" cy="189508"/>
          </a:xfrm>
          <a:prstGeom prst="rect">
            <a:avLst/>
          </a:prstGeom>
        </p:spPr>
      </p:pic>
      <p:sp>
        <p:nvSpPr>
          <p:cNvPr id="10" name="Text 6"/>
          <p:cNvSpPr/>
          <p:nvPr/>
        </p:nvSpPr>
        <p:spPr>
          <a:xfrm>
            <a:off x="8167880" y="3387725"/>
            <a:ext cx="3214905" cy="259755"/>
          </a:xfrm>
          <a:prstGeom prst="rect">
            <a:avLst/>
          </a:prstGeom>
          <a:noFill/>
          <a:ln/>
        </p:spPr>
        <p:txBody>
          <a:bodyPr wrap="none" lIns="0" tIns="0" rIns="0" bIns="0" rtlCol="0" anchor="t"/>
          <a:lstStyle/>
          <a:p>
            <a:pPr marL="0" indent="0" algn="ctr" rtl="1">
              <a:lnSpc>
                <a:spcPct val="104000"/>
              </a:lnSpc>
              <a:buNone/>
            </a:pPr>
            <a:r>
              <a:rPr lang="ar-SA" altLang="en-US" sz="2000" dirty="0">
                <a:solidFill>
                  <a:srgbClr val="384653"/>
                </a:solidFill>
                <a:latin typeface="GE SS Two Light" pitchFamily="34" charset="0"/>
                <a:ea typeface="GE SS Two Light" pitchFamily="34" charset="-122"/>
                <a:cs typeface="GE SS Two Light" pitchFamily="34" charset="-120"/>
              </a:rPr>
              <a:t>مخرجات التعلم</a:t>
            </a:r>
            <a:endParaRPr lang="ar-SA" sz="2000" dirty="0"/>
          </a:p>
        </p:txBody>
      </p:sp>
      <p:pic>
        <p:nvPicPr>
          <p:cNvPr id="11" name="Image 2"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311443" y="2755900"/>
            <a:ext cx="3568908" cy="1068586"/>
          </a:xfrm>
          <a:prstGeom prst="rect">
            <a:avLst/>
          </a:prstGeom>
        </p:spPr>
      </p:pic>
      <p:pic>
        <p:nvPicPr>
          <p:cNvPr id="12" name="Image 3"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001096" y="2898080"/>
            <a:ext cx="189503" cy="189508"/>
          </a:xfrm>
          <a:prstGeom prst="rect">
            <a:avLst/>
          </a:prstGeom>
        </p:spPr>
      </p:pic>
      <p:sp>
        <p:nvSpPr>
          <p:cNvPr id="13" name="Text 7"/>
          <p:cNvSpPr/>
          <p:nvPr/>
        </p:nvSpPr>
        <p:spPr>
          <a:xfrm>
            <a:off x="4488445" y="3387725"/>
            <a:ext cx="3214905" cy="259755"/>
          </a:xfrm>
          <a:prstGeom prst="rect">
            <a:avLst/>
          </a:prstGeom>
          <a:noFill/>
          <a:ln/>
        </p:spPr>
        <p:txBody>
          <a:bodyPr wrap="none" lIns="0" tIns="0" rIns="0" bIns="0" rtlCol="0" anchor="t"/>
          <a:lstStyle/>
          <a:p>
            <a:pPr marL="0" indent="0" algn="ctr" rtl="1">
              <a:lnSpc>
                <a:spcPct val="104000"/>
              </a:lnSpc>
              <a:buNone/>
            </a:pPr>
            <a:r>
              <a:rPr lang="ar-SA" altLang="en-US" sz="2000" dirty="0">
                <a:solidFill>
                  <a:srgbClr val="384653"/>
                </a:solidFill>
                <a:latin typeface="GE SS Two Light" pitchFamily="34" charset="0"/>
                <a:ea typeface="GE SS Two Light" pitchFamily="34" charset="-122"/>
                <a:cs typeface="GE SS Two Light" pitchFamily="34" charset="-120"/>
              </a:rPr>
              <a:t>المهارات المطلوبة</a:t>
            </a:r>
            <a:endParaRPr lang="ar-SA" sz="2000" dirty="0"/>
          </a:p>
        </p:txBody>
      </p:sp>
      <p:pic>
        <p:nvPicPr>
          <p:cNvPr id="14" name="Image 4"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32008" y="2755900"/>
            <a:ext cx="3568908" cy="1068586"/>
          </a:xfrm>
          <a:prstGeom prst="rect">
            <a:avLst/>
          </a:prstGeom>
        </p:spPr>
      </p:pic>
      <p:pic>
        <p:nvPicPr>
          <p:cNvPr id="15" name="Image 5"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2321661" y="2898080"/>
            <a:ext cx="189503" cy="189508"/>
          </a:xfrm>
          <a:prstGeom prst="rect">
            <a:avLst/>
          </a:prstGeom>
        </p:spPr>
      </p:pic>
      <p:sp>
        <p:nvSpPr>
          <p:cNvPr id="16" name="Text 8"/>
          <p:cNvSpPr/>
          <p:nvPr/>
        </p:nvSpPr>
        <p:spPr>
          <a:xfrm>
            <a:off x="809009" y="3387725"/>
            <a:ext cx="3214905" cy="259755"/>
          </a:xfrm>
          <a:prstGeom prst="rect">
            <a:avLst/>
          </a:prstGeom>
          <a:noFill/>
          <a:ln/>
        </p:spPr>
        <p:txBody>
          <a:bodyPr wrap="none" lIns="0" tIns="0" rIns="0" bIns="0" rtlCol="0" anchor="t"/>
          <a:lstStyle/>
          <a:p>
            <a:pPr marL="0" indent="0" algn="ctr" rtl="1">
              <a:lnSpc>
                <a:spcPct val="104000"/>
              </a:lnSpc>
              <a:buNone/>
            </a:pPr>
            <a:r>
              <a:rPr lang="ar-SA" altLang="en-US" sz="2000" dirty="0">
                <a:solidFill>
                  <a:srgbClr val="384653"/>
                </a:solidFill>
                <a:latin typeface="GE SS Two Light" pitchFamily="34" charset="0"/>
                <a:ea typeface="GE SS Two Light" pitchFamily="34" charset="-122"/>
                <a:cs typeface="GE SS Two Light" pitchFamily="34" charset="-120"/>
              </a:rPr>
              <a:t>الأنشطة العملية</a:t>
            </a:r>
            <a:endParaRPr lang="ar-SA" sz="2000" dirty="0"/>
          </a:p>
        </p:txBody>
      </p:sp>
      <p:pic>
        <p:nvPicPr>
          <p:cNvPr id="17" name="Image 6"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32008" y="3935016"/>
            <a:ext cx="10927779" cy="1068586"/>
          </a:xfrm>
          <a:prstGeom prst="rect">
            <a:avLst/>
          </a:prstGeom>
        </p:spPr>
      </p:pic>
      <p:pic>
        <p:nvPicPr>
          <p:cNvPr id="18" name="Image 7"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6001096" y="4077196"/>
            <a:ext cx="189503" cy="189508"/>
          </a:xfrm>
          <a:prstGeom prst="rect">
            <a:avLst/>
          </a:prstGeom>
        </p:spPr>
      </p:pic>
      <p:sp>
        <p:nvSpPr>
          <p:cNvPr id="19" name="Text 9"/>
          <p:cNvSpPr/>
          <p:nvPr/>
        </p:nvSpPr>
        <p:spPr>
          <a:xfrm>
            <a:off x="809009" y="4566841"/>
            <a:ext cx="10573775" cy="259755"/>
          </a:xfrm>
          <a:prstGeom prst="rect">
            <a:avLst/>
          </a:prstGeom>
          <a:noFill/>
          <a:ln/>
        </p:spPr>
        <p:txBody>
          <a:bodyPr wrap="none" lIns="0" tIns="0" rIns="0" bIns="0" rtlCol="0" anchor="t"/>
          <a:lstStyle/>
          <a:p>
            <a:pPr marL="0" indent="0" algn="ctr" rtl="1">
              <a:lnSpc>
                <a:spcPct val="104000"/>
              </a:lnSpc>
              <a:buNone/>
            </a:pPr>
            <a:r>
              <a:rPr lang="ar-SA" altLang="en-US" sz="2000" dirty="0">
                <a:solidFill>
                  <a:srgbClr val="384653"/>
                </a:solidFill>
                <a:latin typeface="GE SS Two Light" pitchFamily="34" charset="0"/>
                <a:ea typeface="GE SS Two Light" pitchFamily="34" charset="-122"/>
                <a:cs typeface="GE SS Two Light" pitchFamily="34" charset="-120"/>
              </a:rPr>
              <a:t>التسهيلات والمواد المطلوبة</a:t>
            </a:r>
            <a:endParaRPr lang="ar-SA" sz="2000" dirty="0"/>
          </a:p>
        </p:txBody>
      </p:sp>
      <p:sp>
        <p:nvSpPr>
          <p:cNvPr id="20" name="Shape 10"/>
          <p:cNvSpPr/>
          <p:nvPr/>
        </p:nvSpPr>
        <p:spPr>
          <a:xfrm>
            <a:off x="631908" y="5167679"/>
            <a:ext cx="10927878" cy="1088926"/>
          </a:xfrm>
          <a:prstGeom prst="roundRect">
            <a:avLst>
              <a:gd name="adj" fmla="val 21762"/>
            </a:avLst>
          </a:prstGeom>
          <a:solidFill>
            <a:srgbClr val="D4E9F7"/>
          </a:solidFill>
          <a:ln/>
        </p:spPr>
      </p:sp>
      <p:pic>
        <p:nvPicPr>
          <p:cNvPr id="21" name="Image 8" descr="preencoded.png"/>
          <p:cNvPicPr>
            <a:picLocks noChangeAspect="1"/>
          </p:cNvPicPr>
          <p:nvPr/>
        </p:nvPicPr>
        <p:blipFill>
          <a:blip r:embed="rId9"/>
          <a:stretch>
            <a:fillRect/>
          </a:stretch>
        </p:blipFill>
        <p:spPr>
          <a:xfrm>
            <a:off x="789861" y="5289252"/>
            <a:ext cx="246751" cy="197445"/>
          </a:xfrm>
          <a:prstGeom prst="rect">
            <a:avLst/>
          </a:prstGeom>
        </p:spPr>
      </p:pic>
      <p:sp>
        <p:nvSpPr>
          <p:cNvPr id="22" name="Text 11"/>
          <p:cNvSpPr/>
          <p:nvPr/>
        </p:nvSpPr>
        <p:spPr>
          <a:xfrm>
            <a:off x="1194564" y="5277941"/>
            <a:ext cx="10207270" cy="259755"/>
          </a:xfrm>
          <a:prstGeom prst="rect">
            <a:avLst/>
          </a:prstGeom>
          <a:noFill/>
          <a:ln/>
        </p:spPr>
        <p:txBody>
          <a:bodyPr wrap="none" lIns="0" tIns="0" rIns="0" bIns="0" rtlCol="0" anchor="t"/>
          <a:lstStyle/>
          <a:p>
            <a:pPr marL="0" indent="0" algn="r" rtl="1">
              <a:lnSpc>
                <a:spcPct val="104000"/>
              </a:lnSpc>
              <a:buNone/>
            </a:pPr>
            <a:r>
              <a:rPr lang="ar-SA" altLang="en-US" sz="2000" dirty="0">
                <a:solidFill>
                  <a:srgbClr val="000000"/>
                </a:solidFill>
                <a:latin typeface="GE SS Two Light" pitchFamily="34" charset="0"/>
                <a:ea typeface="GE SS Two Light" pitchFamily="34" charset="-122"/>
                <a:cs typeface="GE SS Two Light" pitchFamily="34" charset="-120"/>
              </a:rPr>
              <a:t>ملخص النشاط</a:t>
            </a:r>
            <a:endParaRPr lang="ar-SA" sz="2000" dirty="0"/>
          </a:p>
        </p:txBody>
      </p:sp>
      <p:sp>
        <p:nvSpPr>
          <p:cNvPr id="23" name="Text 12"/>
          <p:cNvSpPr/>
          <p:nvPr/>
        </p:nvSpPr>
        <p:spPr>
          <a:xfrm>
            <a:off x="1194564" y="5648226"/>
            <a:ext cx="10207270" cy="429617"/>
          </a:xfrm>
          <a:prstGeom prst="rect">
            <a:avLst/>
          </a:prstGeom>
          <a:noFill/>
          <a:ln/>
        </p:spPr>
        <p:txBody>
          <a:bodyPr wrap="square" lIns="0" tIns="0" rIns="0" bIns="0" rtlCol="0" anchor="t">
            <a:noAutofit/>
          </a:bodyPr>
          <a:lstStyle/>
          <a:p>
            <a:pPr marL="0" indent="0" algn="r" rtl="1">
              <a:lnSpc>
                <a:spcPct val="113000"/>
              </a:lnSpc>
              <a:buNone/>
            </a:pPr>
            <a:r>
              <a:rPr lang="ar-SA" altLang="en-US" sz="1600" dirty="0">
                <a:solidFill>
                  <a:srgbClr val="000000"/>
                </a:solidFill>
                <a:latin typeface="WinSoft Pro Medium" pitchFamily="34" charset="0"/>
                <a:ea typeface="WinSoft Pro Medium" pitchFamily="34" charset="-122"/>
                <a:cs typeface="WinSoft Pro Medium" pitchFamily="34" charset="-120"/>
              </a:rPr>
              <a:t>تعتمد عملية تجهيز بيئة التدريب على تحليل المنهاج ومخرجات التعلم والكفايات المهنية قبل تحديد المعدات أو التسهيلات المطلوبة. ويضمن هذا النهج الاستخدام الأمثل للموارد وتحقيق أهداف التدريب بكفاءة وفاعلية.</a:t>
            </a:r>
            <a:endParaRPr lang="ar-SA" sz="1600" dirty="0"/>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name="Slide 85">
    <p:spTree>
      <p:nvGrpSpPr>
        <p:cNvPr id="1" name=""/>
        <p:cNvGrpSpPr/>
        <p:nvPr/>
      </p:nvGrpSpPr>
      <p:grpSpPr>
        <a:xfrm>
          <a:off x="0" y="0"/>
          <a:ext cx="0" cy="0"/>
          <a:chOff x="0" y="0"/>
          <a:chExt cx="0" cy="0"/>
        </a:xfrm>
      </p:grpSpPr>
      <p:sp>
        <p:nvSpPr>
          <p:cNvPr id="2" name="Text 0"/>
          <p:cNvSpPr/>
          <p:nvPr/>
        </p:nvSpPr>
        <p:spPr>
          <a:xfrm>
            <a:off x="631908" y="1433413"/>
            <a:ext cx="10927878" cy="742355"/>
          </a:xfrm>
          <a:prstGeom prst="rect">
            <a:avLst/>
          </a:prstGeom>
          <a:noFill/>
          <a:ln/>
        </p:spPr>
        <p:txBody>
          <a:bodyPr wrap="none" lIns="0" tIns="0" rIns="0" bIns="0" rtlCol="0" anchor="t"/>
          <a:lstStyle/>
          <a:p>
            <a:pPr algn="r" rtl="1">
              <a:lnSpc>
                <a:spcPct val="104000"/>
              </a:lnSpc>
            </a:pPr>
            <a:r>
              <a:rPr lang="ar-SA" altLang="en-US" sz="4650" dirty="0">
                <a:solidFill>
                  <a:srgbClr val="2E3C4E"/>
                </a:solidFill>
                <a:latin typeface="GE SS Two Light" pitchFamily="34" charset="0"/>
                <a:ea typeface="GE SS Two Light" pitchFamily="34" charset="-122"/>
                <a:cs typeface="GE SS Two Light" pitchFamily="34" charset="-120"/>
              </a:rPr>
              <a:t>تقييم النشاط </a:t>
            </a:r>
            <a:r>
              <a:rPr lang="en-US" altLang="en-US" sz="4650" dirty="0">
                <a:solidFill>
                  <a:srgbClr val="2E3C4E"/>
                </a:solidFill>
                <a:latin typeface="Myriad Headline" panose="020B0500000000000000" pitchFamily="34" charset="0"/>
                <a:ea typeface="GE SS Two Light" pitchFamily="34" charset="-122"/>
                <a:cs typeface="GE SS Two Light" pitchFamily="34" charset="-120"/>
              </a:rPr>
              <a:t>2.1</a:t>
            </a:r>
            <a:endParaRPr lang="ar-SA" sz="4650" dirty="0"/>
          </a:p>
        </p:txBody>
      </p:sp>
      <p:sp>
        <p:nvSpPr>
          <p:cNvPr id="3" name="Text 1"/>
          <p:cNvSpPr/>
          <p:nvPr/>
        </p:nvSpPr>
        <p:spPr>
          <a:xfrm>
            <a:off x="631908" y="2265958"/>
            <a:ext cx="10927878"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2E3C4E"/>
                </a:solidFill>
                <a:latin typeface="GE SS Two Light" pitchFamily="34" charset="0"/>
                <a:ea typeface="GE SS Two Light" pitchFamily="34" charset="-122"/>
                <a:cs typeface="GE SS Two Light" pitchFamily="34" charset="-120"/>
              </a:rPr>
              <a:t>يتم تقييم المتدرب من خلال قدرته على:</a:t>
            </a:r>
            <a:endParaRPr lang="ar-SA" sz="2300" dirty="0"/>
          </a:p>
        </p:txBody>
      </p:sp>
      <p:sp>
        <p:nvSpPr>
          <p:cNvPr id="4" name="Text 2"/>
          <p:cNvSpPr/>
          <p:nvPr/>
        </p:nvSpPr>
        <p:spPr>
          <a:xfrm>
            <a:off x="8105275" y="3252093"/>
            <a:ext cx="3454512" cy="935594"/>
          </a:xfrm>
          <a:prstGeom prst="rect">
            <a:avLst/>
          </a:prstGeom>
          <a:noFill/>
          <a:ln/>
        </p:spPr>
        <p:txBody>
          <a:bodyPr wrap="square" lIns="0" tIns="0" rIns="0" bIns="0" rtlCol="0" anchor="t">
            <a:normAutofit/>
          </a:bodyPr>
          <a:lstStyle/>
          <a:p>
            <a:pPr marL="0" indent="0" algn="ct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تحليل الوحدة أو المساق التدريبي وتحديد مخرجات التعلم.</a:t>
            </a:r>
            <a:endParaRPr lang="ar-SA" sz="2000" dirty="0"/>
          </a:p>
        </p:txBody>
      </p:sp>
      <p:sp>
        <p:nvSpPr>
          <p:cNvPr id="5" name="Text 3"/>
          <p:cNvSpPr/>
          <p:nvPr/>
        </p:nvSpPr>
        <p:spPr>
          <a:xfrm>
            <a:off x="4368591" y="3252093"/>
            <a:ext cx="3454611" cy="935594"/>
          </a:xfrm>
          <a:prstGeom prst="rect">
            <a:avLst/>
          </a:prstGeom>
          <a:noFill/>
          <a:ln/>
        </p:spPr>
        <p:txBody>
          <a:bodyPr wrap="square" lIns="0" tIns="0" rIns="0" bIns="0" rtlCol="0" anchor="t">
            <a:normAutofit/>
          </a:bodyPr>
          <a:lstStyle/>
          <a:p>
            <a:pPr marL="0" indent="0" algn="ct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تحديد الكفايات والمهارات المهنية المطلوب تطويرها.</a:t>
            </a:r>
            <a:endParaRPr lang="ar-SA" sz="2000" dirty="0"/>
          </a:p>
        </p:txBody>
      </p:sp>
      <p:sp>
        <p:nvSpPr>
          <p:cNvPr id="6" name="Text 4"/>
          <p:cNvSpPr/>
          <p:nvPr/>
        </p:nvSpPr>
        <p:spPr>
          <a:xfrm>
            <a:off x="632008" y="3252093"/>
            <a:ext cx="3454512" cy="935594"/>
          </a:xfrm>
          <a:prstGeom prst="rect">
            <a:avLst/>
          </a:prstGeom>
          <a:noFill/>
          <a:ln/>
        </p:spPr>
        <p:txBody>
          <a:bodyPr wrap="square" lIns="0" tIns="0" rIns="0" bIns="0" rtlCol="0" anchor="t">
            <a:normAutofit/>
          </a:bodyPr>
          <a:lstStyle/>
          <a:p>
            <a:pPr marL="0" indent="0" algn="ct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ربط مخرجات التعلم بالأنشطة التدريبية العملية.</a:t>
            </a:r>
            <a:endParaRPr lang="ar-SA" sz="2000" dirty="0"/>
          </a:p>
        </p:txBody>
      </p:sp>
      <p:sp>
        <p:nvSpPr>
          <p:cNvPr id="7" name="Text 5"/>
          <p:cNvSpPr/>
          <p:nvPr/>
        </p:nvSpPr>
        <p:spPr>
          <a:xfrm>
            <a:off x="8105275" y="4702175"/>
            <a:ext cx="3454512" cy="935594"/>
          </a:xfrm>
          <a:prstGeom prst="rect">
            <a:avLst/>
          </a:prstGeom>
          <a:noFill/>
          <a:ln/>
        </p:spPr>
        <p:txBody>
          <a:bodyPr wrap="square" lIns="0" tIns="0" rIns="0" bIns="0" rtlCol="0" anchor="t">
            <a:noAutofit/>
          </a:bodyPr>
          <a:lstStyle/>
          <a:p>
            <a:pPr marL="0" indent="0" algn="ct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تحديد المعدات والأدوات والمواد اللازمة لكل نشاط تدريبي.</a:t>
            </a:r>
            <a:endParaRPr lang="ar-SA" sz="2000" dirty="0"/>
          </a:p>
        </p:txBody>
      </p:sp>
      <p:sp>
        <p:nvSpPr>
          <p:cNvPr id="8" name="Text 6"/>
          <p:cNvSpPr/>
          <p:nvPr/>
        </p:nvSpPr>
        <p:spPr>
          <a:xfrm>
            <a:off x="4368591" y="4702175"/>
            <a:ext cx="3454611" cy="935594"/>
          </a:xfrm>
          <a:prstGeom prst="rect">
            <a:avLst/>
          </a:prstGeom>
          <a:noFill/>
          <a:ln/>
        </p:spPr>
        <p:txBody>
          <a:bodyPr wrap="square" lIns="0" tIns="0" rIns="0" bIns="0" rtlCol="0" anchor="t">
            <a:normAutofit/>
          </a:bodyPr>
          <a:lstStyle/>
          <a:p>
            <a:pPr marL="0" indent="0" algn="ct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تحديد متطلبات السلامة والتسهيلات الداعمة للتدريب.</a:t>
            </a:r>
            <a:endParaRPr lang="ar-SA" sz="2000" dirty="0"/>
          </a:p>
        </p:txBody>
      </p:sp>
      <p:sp>
        <p:nvSpPr>
          <p:cNvPr id="9" name="Text 7"/>
          <p:cNvSpPr/>
          <p:nvPr/>
        </p:nvSpPr>
        <p:spPr>
          <a:xfrm>
            <a:off x="632008" y="4702175"/>
            <a:ext cx="3454512" cy="935594"/>
          </a:xfrm>
          <a:prstGeom prst="rect">
            <a:avLst/>
          </a:prstGeom>
          <a:noFill/>
          <a:ln/>
        </p:spPr>
        <p:txBody>
          <a:bodyPr wrap="square" lIns="0" tIns="0" rIns="0" bIns="0" rtlCol="0" anchor="t">
            <a:normAutofit/>
          </a:bodyPr>
          <a:lstStyle/>
          <a:p>
            <a:pPr marL="0" indent="0" algn="ct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الربط بين الكفايات المهنية والمعدات والتسهيلات المطلوبة.</a:t>
            </a:r>
            <a:endParaRPr lang="ar-SA" sz="2000" dirty="0"/>
          </a:p>
        </p:txBody>
      </p:sp>
      <p:sp>
        <p:nvSpPr>
          <p:cNvPr id="10" name="Shape 8"/>
          <p:cNvSpPr/>
          <p:nvPr/>
        </p:nvSpPr>
        <p:spPr>
          <a:xfrm>
            <a:off x="8079875" y="2975670"/>
            <a:ext cx="3505311" cy="50800"/>
          </a:xfrm>
          <a:prstGeom prst="rect">
            <a:avLst/>
          </a:prstGeom>
          <a:solidFill>
            <a:srgbClr val="00AEEF"/>
          </a:solidFill>
          <a:ln/>
        </p:spPr>
      </p:sp>
      <p:sp>
        <p:nvSpPr>
          <p:cNvPr id="11" name="Shape 9"/>
          <p:cNvSpPr/>
          <p:nvPr/>
        </p:nvSpPr>
        <p:spPr>
          <a:xfrm>
            <a:off x="4343192" y="2975670"/>
            <a:ext cx="3505410" cy="50800"/>
          </a:xfrm>
          <a:prstGeom prst="rect">
            <a:avLst/>
          </a:prstGeom>
          <a:solidFill>
            <a:srgbClr val="00AEEF"/>
          </a:solidFill>
          <a:ln/>
        </p:spPr>
      </p:sp>
      <p:sp>
        <p:nvSpPr>
          <p:cNvPr id="12" name="Shape 10"/>
          <p:cNvSpPr/>
          <p:nvPr/>
        </p:nvSpPr>
        <p:spPr>
          <a:xfrm>
            <a:off x="606608" y="2975670"/>
            <a:ext cx="3505311" cy="50800"/>
          </a:xfrm>
          <a:prstGeom prst="rect">
            <a:avLst/>
          </a:prstGeom>
          <a:solidFill>
            <a:srgbClr val="00AEEF"/>
          </a:solidFill>
          <a:ln/>
        </p:spPr>
      </p:sp>
      <p:sp>
        <p:nvSpPr>
          <p:cNvPr id="13" name="Shape 11"/>
          <p:cNvSpPr/>
          <p:nvPr/>
        </p:nvSpPr>
        <p:spPr>
          <a:xfrm>
            <a:off x="8079875" y="4425752"/>
            <a:ext cx="3505311" cy="50800"/>
          </a:xfrm>
          <a:prstGeom prst="rect">
            <a:avLst/>
          </a:prstGeom>
          <a:solidFill>
            <a:srgbClr val="00AEEF"/>
          </a:solidFill>
          <a:ln/>
        </p:spPr>
      </p:sp>
      <p:sp>
        <p:nvSpPr>
          <p:cNvPr id="14" name="Shape 12"/>
          <p:cNvSpPr/>
          <p:nvPr/>
        </p:nvSpPr>
        <p:spPr>
          <a:xfrm>
            <a:off x="4343192" y="4425752"/>
            <a:ext cx="3505410" cy="50800"/>
          </a:xfrm>
          <a:prstGeom prst="rect">
            <a:avLst/>
          </a:prstGeom>
          <a:solidFill>
            <a:srgbClr val="00AEEF"/>
          </a:solidFill>
          <a:ln/>
        </p:spPr>
      </p:sp>
      <p:sp>
        <p:nvSpPr>
          <p:cNvPr id="15" name="Shape 13"/>
          <p:cNvSpPr/>
          <p:nvPr/>
        </p:nvSpPr>
        <p:spPr>
          <a:xfrm>
            <a:off x="606608" y="4425752"/>
            <a:ext cx="3505311" cy="50800"/>
          </a:xfrm>
          <a:prstGeom prst="rect">
            <a:avLst/>
          </a:prstGeom>
          <a:solidFill>
            <a:srgbClr val="00AEEF"/>
          </a:solidFill>
          <a:ln/>
        </p:spPr>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name="Slide 86">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7391215" y="0"/>
            <a:ext cx="4800480" cy="6858000"/>
          </a:xfrm>
          <a:custGeom>
            <a:avLst/>
            <a:gdLst/>
            <a:ahLst/>
            <a:cxnLst/>
            <a:rect l="0" t="0" r="100000" b="100000"/>
            <a:pathLst>
              <a:path w="100000" h="100000">
                <a:moveTo>
                  <a:pt x="9570" y="0"/>
                </a:moveTo>
                <a:lnTo>
                  <a:pt x="100000" y="0"/>
                </a:lnTo>
                <a:lnTo>
                  <a:pt x="100000" y="100000"/>
                </a:lnTo>
                <a:lnTo>
                  <a:pt x="30760" y="100000"/>
                </a:lnTo>
                <a:lnTo>
                  <a:pt x="26370" y="95510"/>
                </a:lnTo>
                <a:lnTo>
                  <a:pt x="26370" y="95310"/>
                </a:lnTo>
                <a:lnTo>
                  <a:pt x="25490" y="94530"/>
                </a:lnTo>
                <a:lnTo>
                  <a:pt x="25490" y="94340"/>
                </a:lnTo>
                <a:lnTo>
                  <a:pt x="22660" y="91210"/>
                </a:lnTo>
                <a:lnTo>
                  <a:pt x="18360" y="85550"/>
                </a:lnTo>
                <a:lnTo>
                  <a:pt x="15140" y="80660"/>
                </a:lnTo>
                <a:lnTo>
                  <a:pt x="11910" y="75000"/>
                </a:lnTo>
                <a:lnTo>
                  <a:pt x="9280" y="69530"/>
                </a:lnTo>
                <a:lnTo>
                  <a:pt x="6840" y="63380"/>
                </a:lnTo>
                <a:lnTo>
                  <a:pt x="4790" y="56740"/>
                </a:lnTo>
                <a:lnTo>
                  <a:pt x="3320" y="50200"/>
                </a:lnTo>
                <a:lnTo>
                  <a:pt x="2440" y="44140"/>
                </a:lnTo>
                <a:lnTo>
                  <a:pt x="2050" y="39060"/>
                </a:lnTo>
                <a:lnTo>
                  <a:pt x="2050" y="30860"/>
                </a:lnTo>
                <a:lnTo>
                  <a:pt x="2540" y="25000"/>
                </a:lnTo>
                <a:lnTo>
                  <a:pt x="3320" y="19820"/>
                </a:lnTo>
                <a:lnTo>
                  <a:pt x="4880" y="12890"/>
                </a:lnTo>
                <a:lnTo>
                  <a:pt x="6930" y="6350"/>
                </a:lnTo>
                <a:close/>
              </a:path>
            </a:pathLst>
          </a:custGeom>
        </p:spPr>
      </p:pic>
      <p:pic>
        <p:nvPicPr>
          <p:cNvPr id="3" name="Image 1" descr="preencoded.png"/>
          <p:cNvPicPr>
            <a:picLocks noChangeAspect="1"/>
          </p:cNvPicPr>
          <p:nvPr/>
        </p:nvPicPr>
        <p:blipFill>
          <a:blip r:embed="rId4"/>
          <a:stretch>
            <a:fillRect/>
          </a:stretch>
        </p:blipFill>
        <p:spPr>
          <a:xfrm>
            <a:off x="8601852" y="821234"/>
            <a:ext cx="3476935" cy="5215533"/>
          </a:xfrm>
          <a:prstGeom prst="rect">
            <a:avLst/>
          </a:prstGeom>
        </p:spPr>
      </p:pic>
      <p:sp>
        <p:nvSpPr>
          <p:cNvPr id="4" name="Text 0"/>
          <p:cNvSpPr/>
          <p:nvPr/>
        </p:nvSpPr>
        <p:spPr>
          <a:xfrm>
            <a:off x="631908" y="1028898"/>
            <a:ext cx="6355993" cy="742355"/>
          </a:xfrm>
          <a:prstGeom prst="rect">
            <a:avLst/>
          </a:prstGeom>
          <a:noFill/>
          <a:ln/>
        </p:spPr>
        <p:txBody>
          <a:bodyPr wrap="none" lIns="0" tIns="0" rIns="0" bIns="0" rtlCol="0" anchor="t"/>
          <a:lstStyle/>
          <a:p>
            <a:pPr algn="r" rtl="1">
              <a:lnSpc>
                <a:spcPct val="104000"/>
              </a:lnSpc>
            </a:pPr>
            <a:r>
              <a:rPr lang="ar-SA" altLang="en-US" sz="4650" dirty="0">
                <a:solidFill>
                  <a:srgbClr val="2E3C4E"/>
                </a:solidFill>
                <a:latin typeface="GE SS Two Light" pitchFamily="34" charset="0"/>
                <a:ea typeface="GE SS Two Light" pitchFamily="34" charset="-122"/>
                <a:cs typeface="GE SS Two Light" pitchFamily="34" charset="-120"/>
              </a:rPr>
              <a:t>النشاط</a:t>
            </a:r>
            <a:r>
              <a:rPr lang="en-US" altLang="en-US" sz="4650" dirty="0">
                <a:solidFill>
                  <a:srgbClr val="2E3C4E"/>
                </a:solidFill>
                <a:latin typeface="GE SS Two Light" pitchFamily="34" charset="0"/>
                <a:ea typeface="GE SS Two Light" pitchFamily="34" charset="-122"/>
                <a:cs typeface="GE SS Two Light" pitchFamily="34" charset="-120"/>
              </a:rPr>
              <a:t>  </a:t>
            </a:r>
            <a:r>
              <a:rPr lang="en-US" altLang="en-US" sz="4650" dirty="0">
                <a:solidFill>
                  <a:srgbClr val="2E3C4E"/>
                </a:solidFill>
                <a:latin typeface="Myriad Headline" panose="020B0500000000000000" pitchFamily="34" charset="0"/>
                <a:ea typeface="GE SS Two Light" pitchFamily="34" charset="-122"/>
                <a:cs typeface="GE SS Two Light" pitchFamily="34" charset="-120"/>
              </a:rPr>
              <a:t>2.2 </a:t>
            </a:r>
            <a:endParaRPr lang="ar-SA" sz="4650" dirty="0"/>
          </a:p>
        </p:txBody>
      </p:sp>
      <p:sp>
        <p:nvSpPr>
          <p:cNvPr id="5" name="Text 1"/>
          <p:cNvSpPr/>
          <p:nvPr/>
        </p:nvSpPr>
        <p:spPr>
          <a:xfrm>
            <a:off x="631908" y="1861443"/>
            <a:ext cx="6355993" cy="890984"/>
          </a:xfrm>
          <a:prstGeom prst="rect">
            <a:avLst/>
          </a:prstGeom>
          <a:noFill/>
          <a:ln/>
        </p:spPr>
        <p:txBody>
          <a:bodyPr wrap="square" lIns="0" tIns="0" rIns="0" bIns="0" rtlCol="0" anchor="t">
            <a:normAutofit/>
          </a:bodyPr>
          <a:lstStyle/>
          <a:p>
            <a:pPr marL="0" indent="0" algn="r" rtl="1">
              <a:lnSpc>
                <a:spcPct val="104000"/>
              </a:lnSpc>
              <a:buNone/>
            </a:pPr>
            <a:r>
              <a:rPr lang="ar-SA" altLang="en-US" sz="2800" dirty="0">
                <a:solidFill>
                  <a:srgbClr val="2E3C4E"/>
                </a:solidFill>
                <a:latin typeface="GE SS Two Light" pitchFamily="34" charset="0"/>
                <a:ea typeface="GE SS Two Light" pitchFamily="34" charset="-122"/>
                <a:cs typeface="GE SS Two Light" pitchFamily="34" charset="-120"/>
              </a:rPr>
              <a:t>تطوير قائمة لوازم للمعدات والأدوات والمواد الاستهلاكية اللازمة للتدريب</a:t>
            </a:r>
            <a:endParaRPr lang="ar-SA" sz="2800" dirty="0"/>
          </a:p>
        </p:txBody>
      </p:sp>
      <p:sp>
        <p:nvSpPr>
          <p:cNvPr id="6" name="Shape 2"/>
          <p:cNvSpPr/>
          <p:nvPr/>
        </p:nvSpPr>
        <p:spPr>
          <a:xfrm>
            <a:off x="6480112" y="3090962"/>
            <a:ext cx="507789" cy="507802"/>
          </a:xfrm>
          <a:prstGeom prst="ellipse">
            <a:avLst/>
          </a:prstGeom>
          <a:solidFill>
            <a:srgbClr val="00AEEF"/>
          </a:solidFill>
          <a:ln w="12700">
            <a:solidFill>
              <a:srgbClr val="0094D5"/>
            </a:solidFill>
            <a:prstDash val="solid"/>
          </a:ln>
        </p:spPr>
      </p:sp>
      <p:pic>
        <p:nvPicPr>
          <p:cNvPr id="7"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555864" y="3166715"/>
            <a:ext cx="356286" cy="356295"/>
          </a:xfrm>
          <a:prstGeom prst="rect">
            <a:avLst/>
          </a:prstGeom>
        </p:spPr>
      </p:pic>
      <p:sp>
        <p:nvSpPr>
          <p:cNvPr id="8" name="Text 3"/>
          <p:cNvSpPr/>
          <p:nvPr/>
        </p:nvSpPr>
        <p:spPr>
          <a:xfrm>
            <a:off x="3950990" y="3168452"/>
            <a:ext cx="2303504"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المدة: ساعتان</a:t>
            </a:r>
            <a:endParaRPr lang="ar-SA" sz="2300" dirty="0"/>
          </a:p>
        </p:txBody>
      </p:sp>
      <p:sp>
        <p:nvSpPr>
          <p:cNvPr id="9" name="Shape 4"/>
          <p:cNvSpPr/>
          <p:nvPr/>
        </p:nvSpPr>
        <p:spPr>
          <a:xfrm>
            <a:off x="3161130" y="3090962"/>
            <a:ext cx="507789" cy="507802"/>
          </a:xfrm>
          <a:prstGeom prst="ellipse">
            <a:avLst/>
          </a:prstGeom>
          <a:solidFill>
            <a:srgbClr val="00AEEF"/>
          </a:solidFill>
          <a:ln w="12700">
            <a:solidFill>
              <a:srgbClr val="0094D5"/>
            </a:solidFill>
            <a:prstDash val="solid"/>
          </a:ln>
        </p:spPr>
      </p:sp>
      <p:pic>
        <p:nvPicPr>
          <p:cNvPr id="10"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3236881" y="3166715"/>
            <a:ext cx="356286" cy="356295"/>
          </a:xfrm>
          <a:prstGeom prst="rect">
            <a:avLst/>
          </a:prstGeom>
        </p:spPr>
      </p:pic>
      <p:sp>
        <p:nvSpPr>
          <p:cNvPr id="11" name="Text 5"/>
          <p:cNvSpPr/>
          <p:nvPr/>
        </p:nvSpPr>
        <p:spPr>
          <a:xfrm>
            <a:off x="631908" y="3168452"/>
            <a:ext cx="2303603" cy="742355"/>
          </a:xfrm>
          <a:prstGeom prst="rect">
            <a:avLst/>
          </a:prstGeom>
          <a:noFill/>
          <a:ln/>
        </p:spPr>
        <p:txBody>
          <a:bodyPr wrap="square" lIns="0" tIns="0" rIns="0" bIns="0" rtlCol="0" anchor="t">
            <a:normAutofit/>
          </a:bodyPr>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إعداد قوائم التدقيق</a:t>
            </a:r>
            <a:endParaRPr lang="ar-SA" sz="2300" dirty="0"/>
          </a:p>
        </p:txBody>
      </p:sp>
      <p:sp>
        <p:nvSpPr>
          <p:cNvPr id="12" name="Shape 6"/>
          <p:cNvSpPr/>
          <p:nvPr/>
        </p:nvSpPr>
        <p:spPr>
          <a:xfrm>
            <a:off x="6480112" y="4362152"/>
            <a:ext cx="507789" cy="507802"/>
          </a:xfrm>
          <a:prstGeom prst="ellipse">
            <a:avLst/>
          </a:prstGeom>
          <a:solidFill>
            <a:srgbClr val="00AEEF"/>
          </a:solidFill>
          <a:ln w="12700">
            <a:solidFill>
              <a:srgbClr val="0094D5"/>
            </a:solidFill>
            <a:prstDash val="solid"/>
          </a:ln>
        </p:spPr>
      </p:sp>
      <p:pic>
        <p:nvPicPr>
          <p:cNvPr id="13"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555864" y="4437906"/>
            <a:ext cx="356286" cy="356295"/>
          </a:xfrm>
          <a:prstGeom prst="rect">
            <a:avLst/>
          </a:prstGeom>
        </p:spPr>
      </p:pic>
      <p:sp>
        <p:nvSpPr>
          <p:cNvPr id="14" name="Text 7"/>
          <p:cNvSpPr/>
          <p:nvPr/>
        </p:nvSpPr>
        <p:spPr>
          <a:xfrm>
            <a:off x="3950990" y="4439642"/>
            <a:ext cx="2303504"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مجموعات عمل</a:t>
            </a:r>
            <a:endParaRPr lang="ar-SA" sz="2300" dirty="0"/>
          </a:p>
        </p:txBody>
      </p:sp>
      <p:sp>
        <p:nvSpPr>
          <p:cNvPr id="15" name="Shape 8"/>
          <p:cNvSpPr/>
          <p:nvPr/>
        </p:nvSpPr>
        <p:spPr>
          <a:xfrm>
            <a:off x="3161130" y="4362152"/>
            <a:ext cx="507789" cy="507802"/>
          </a:xfrm>
          <a:prstGeom prst="ellipse">
            <a:avLst/>
          </a:prstGeom>
          <a:solidFill>
            <a:srgbClr val="00AEEF"/>
          </a:solidFill>
          <a:ln w="12700">
            <a:solidFill>
              <a:srgbClr val="0094D5"/>
            </a:solidFill>
            <a:prstDash val="solid"/>
          </a:ln>
        </p:spPr>
      </p:sp>
      <p:pic>
        <p:nvPicPr>
          <p:cNvPr id="16" name="Image 5"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3236881" y="4437906"/>
            <a:ext cx="356286" cy="356295"/>
          </a:xfrm>
          <a:prstGeom prst="rect">
            <a:avLst/>
          </a:prstGeom>
        </p:spPr>
      </p:pic>
      <p:sp>
        <p:nvSpPr>
          <p:cNvPr id="17" name="Text 9"/>
          <p:cNvSpPr/>
          <p:nvPr/>
        </p:nvSpPr>
        <p:spPr>
          <a:xfrm>
            <a:off x="631908" y="4439642"/>
            <a:ext cx="2303603"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تكليفات فردية</a:t>
            </a:r>
            <a:endParaRPr lang="ar-SA" sz="2300" dirty="0"/>
          </a:p>
        </p:txBody>
      </p:sp>
      <p:sp>
        <p:nvSpPr>
          <p:cNvPr id="18" name="Shape 10"/>
          <p:cNvSpPr/>
          <p:nvPr/>
        </p:nvSpPr>
        <p:spPr>
          <a:xfrm>
            <a:off x="6480112" y="5321300"/>
            <a:ext cx="507789" cy="507802"/>
          </a:xfrm>
          <a:prstGeom prst="ellipse">
            <a:avLst/>
          </a:prstGeom>
          <a:solidFill>
            <a:srgbClr val="00AEEF"/>
          </a:solidFill>
          <a:ln w="12700">
            <a:solidFill>
              <a:srgbClr val="0094D5"/>
            </a:solidFill>
            <a:prstDash val="solid"/>
          </a:ln>
        </p:spPr>
      </p:sp>
      <p:pic>
        <p:nvPicPr>
          <p:cNvPr id="19" name="Image 6" descr="preencoded.png"/>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6555864" y="5397054"/>
            <a:ext cx="356286" cy="356295"/>
          </a:xfrm>
          <a:prstGeom prst="rect">
            <a:avLst/>
          </a:prstGeom>
        </p:spPr>
      </p:pic>
      <p:sp>
        <p:nvSpPr>
          <p:cNvPr id="20" name="Text 11"/>
          <p:cNvSpPr/>
          <p:nvPr/>
        </p:nvSpPr>
        <p:spPr>
          <a:xfrm>
            <a:off x="3950990" y="5398790"/>
            <a:ext cx="2303504"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تطبيقات عملية</a:t>
            </a:r>
            <a:endParaRPr lang="ar-SA" sz="2300" dirty="0"/>
          </a:p>
        </p:txBody>
      </p:sp>
      <p:sp>
        <p:nvSpPr>
          <p:cNvPr id="21" name="Shape 12"/>
          <p:cNvSpPr/>
          <p:nvPr/>
        </p:nvSpPr>
        <p:spPr>
          <a:xfrm>
            <a:off x="3161130" y="5321300"/>
            <a:ext cx="507789" cy="507802"/>
          </a:xfrm>
          <a:prstGeom prst="ellipse">
            <a:avLst/>
          </a:prstGeom>
          <a:solidFill>
            <a:srgbClr val="00AEEF"/>
          </a:solidFill>
          <a:ln w="12700">
            <a:solidFill>
              <a:srgbClr val="0094D5"/>
            </a:solidFill>
            <a:prstDash val="solid"/>
          </a:ln>
        </p:spPr>
      </p:sp>
      <p:pic>
        <p:nvPicPr>
          <p:cNvPr id="22" name="Image 7" descr="preencoded.png"/>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3236881" y="5397054"/>
            <a:ext cx="356286" cy="356295"/>
          </a:xfrm>
          <a:prstGeom prst="rect">
            <a:avLst/>
          </a:prstGeom>
        </p:spPr>
      </p:pic>
      <p:sp>
        <p:nvSpPr>
          <p:cNvPr id="23" name="Text 13"/>
          <p:cNvSpPr/>
          <p:nvPr/>
        </p:nvSpPr>
        <p:spPr>
          <a:xfrm>
            <a:off x="631908" y="5398790"/>
            <a:ext cx="2303603"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عرض ومناقشة</a:t>
            </a:r>
            <a:endParaRPr lang="ar-SA" sz="2300" dirty="0"/>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name="Slide 87">
    <p:spTree>
      <p:nvGrpSpPr>
        <p:cNvPr id="1" name=""/>
        <p:cNvGrpSpPr/>
        <p:nvPr/>
      </p:nvGrpSpPr>
      <p:grpSpPr>
        <a:xfrm>
          <a:off x="0" y="0"/>
          <a:ext cx="0" cy="0"/>
          <a:chOff x="0" y="0"/>
          <a:chExt cx="0" cy="0"/>
        </a:xfrm>
      </p:grpSpPr>
      <p:sp>
        <p:nvSpPr>
          <p:cNvPr id="2" name="Shape 0"/>
          <p:cNvSpPr/>
          <p:nvPr/>
        </p:nvSpPr>
        <p:spPr>
          <a:xfrm>
            <a:off x="469392" y="988417"/>
            <a:ext cx="5513646" cy="4881166"/>
          </a:xfrm>
          <a:prstGeom prst="roundRect">
            <a:avLst>
              <a:gd name="adj" fmla="val 11097"/>
            </a:avLst>
          </a:prstGeom>
          <a:solidFill>
            <a:srgbClr val="75BAE6"/>
          </a:solidFill>
          <a:ln/>
        </p:spPr>
      </p:sp>
      <p:sp>
        <p:nvSpPr>
          <p:cNvPr id="3" name="Text 1"/>
          <p:cNvSpPr/>
          <p:nvPr/>
        </p:nvSpPr>
        <p:spPr>
          <a:xfrm>
            <a:off x="695010" y="1214041"/>
            <a:ext cx="5062411" cy="371177"/>
          </a:xfrm>
          <a:prstGeom prst="rect">
            <a:avLst/>
          </a:prstGeom>
          <a:noFill/>
          <a:ln/>
        </p:spPr>
        <p:txBody>
          <a:bodyPr wrap="none" lIns="0" tIns="0" rIns="0" bIns="0" rtlCol="0" anchor="t"/>
          <a:lstStyle/>
          <a:p>
            <a:pPr marL="0" indent="0" algn="r" rtl="1">
              <a:lnSpc>
                <a:spcPct val="104000"/>
              </a:lnSpc>
              <a:buNone/>
            </a:pPr>
            <a:r>
              <a:rPr lang="ar-SA" altLang="en-US" sz="3200" dirty="0">
                <a:solidFill>
                  <a:schemeClr val="bg1"/>
                </a:solidFill>
                <a:latin typeface="GE SS Two Light" pitchFamily="34" charset="0"/>
                <a:ea typeface="GE SS Two Light" pitchFamily="34" charset="-122"/>
                <a:cs typeface="GE SS Two Light" pitchFamily="34" charset="-120"/>
              </a:rPr>
              <a:t>لماذا قوائم اللوازم؟</a:t>
            </a:r>
            <a:endParaRPr lang="ar-SA" sz="3200" dirty="0">
              <a:solidFill>
                <a:schemeClr val="bg1"/>
              </a:solidFill>
            </a:endParaRPr>
          </a:p>
        </p:txBody>
      </p:sp>
      <p:pic>
        <p:nvPicPr>
          <p:cNvPr id="4"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193277" y="1839119"/>
            <a:ext cx="564144" cy="564158"/>
          </a:xfrm>
          <a:prstGeom prst="rect">
            <a:avLst/>
          </a:prstGeom>
        </p:spPr>
      </p:pic>
      <p:sp>
        <p:nvSpPr>
          <p:cNvPr id="5" name="Text 2"/>
          <p:cNvSpPr/>
          <p:nvPr/>
        </p:nvSpPr>
        <p:spPr>
          <a:xfrm>
            <a:off x="695010" y="1839119"/>
            <a:ext cx="4216195" cy="371177"/>
          </a:xfrm>
          <a:prstGeom prst="rect">
            <a:avLst/>
          </a:prstGeom>
          <a:noFill/>
          <a:ln/>
        </p:spPr>
        <p:txBody>
          <a:bodyPr wrap="none" lIns="0" tIns="0" rIns="0" bIns="0" rtlCol="0" anchor="t"/>
          <a:lstStyle/>
          <a:p>
            <a:pPr marL="0" indent="0" algn="r" rtl="1">
              <a:lnSpc>
                <a:spcPct val="104000"/>
              </a:lnSpc>
              <a:buNone/>
            </a:pPr>
            <a:r>
              <a:rPr lang="ar-SA" altLang="en-US" sz="3200" dirty="0">
                <a:solidFill>
                  <a:schemeClr val="bg1"/>
                </a:solidFill>
                <a:latin typeface="GE SS Two Light" pitchFamily="34" charset="0"/>
                <a:ea typeface="GE SS Two Light" pitchFamily="34" charset="-122"/>
                <a:cs typeface="GE SS Two Light" pitchFamily="34" charset="-120"/>
              </a:rPr>
              <a:t>ضمان الجاهزية</a:t>
            </a:r>
            <a:endParaRPr lang="ar-SA" sz="3200" dirty="0">
              <a:solidFill>
                <a:schemeClr val="bg1"/>
              </a:solidFill>
            </a:endParaRPr>
          </a:p>
        </p:txBody>
      </p:sp>
      <p:sp>
        <p:nvSpPr>
          <p:cNvPr id="6" name="Text 3"/>
          <p:cNvSpPr/>
          <p:nvPr/>
        </p:nvSpPr>
        <p:spPr>
          <a:xfrm>
            <a:off x="695010" y="2435920"/>
            <a:ext cx="4216195" cy="361156"/>
          </a:xfrm>
          <a:prstGeom prst="rect">
            <a:avLst/>
          </a:prstGeom>
          <a:noFill/>
          <a:ln/>
        </p:spPr>
        <p:txBody>
          <a:bodyPr wrap="none" lIns="0" tIns="0" rIns="0" bIns="0" rtlCol="0" anchor="t"/>
          <a:lstStyle/>
          <a:p>
            <a:pPr marL="0" indent="0" algn="r" rtl="1">
              <a:lnSpc>
                <a:spcPct val="133000"/>
              </a:lnSpc>
              <a:buNone/>
            </a:pPr>
            <a:r>
              <a:rPr lang="ar-SA" altLang="en-US" sz="2400" dirty="0">
                <a:solidFill>
                  <a:schemeClr val="bg1"/>
                </a:solidFill>
                <a:latin typeface="WinSoft Pro Medium" pitchFamily="34" charset="0"/>
                <a:ea typeface="WinSoft Pro Medium" pitchFamily="34" charset="-122"/>
                <a:cs typeface="WinSoft Pro Medium" pitchFamily="34" charset="-120"/>
              </a:rPr>
              <a:t>التأكد من توفر كل ما يلزم قبل بدء التدريب</a:t>
            </a:r>
            <a:endParaRPr lang="ar-SA" sz="2400" dirty="0">
              <a:solidFill>
                <a:schemeClr val="bg1"/>
              </a:solidFill>
            </a:endParaRPr>
          </a:p>
        </p:txBody>
      </p:sp>
      <p:pic>
        <p:nvPicPr>
          <p:cNvPr id="7"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193277" y="3248422"/>
            <a:ext cx="564144" cy="564158"/>
          </a:xfrm>
          <a:prstGeom prst="rect">
            <a:avLst/>
          </a:prstGeom>
        </p:spPr>
      </p:pic>
      <p:sp>
        <p:nvSpPr>
          <p:cNvPr id="8" name="Text 4"/>
          <p:cNvSpPr/>
          <p:nvPr/>
        </p:nvSpPr>
        <p:spPr>
          <a:xfrm>
            <a:off x="695010" y="3248422"/>
            <a:ext cx="4216195" cy="371177"/>
          </a:xfrm>
          <a:prstGeom prst="rect">
            <a:avLst/>
          </a:prstGeom>
          <a:noFill/>
          <a:ln/>
        </p:spPr>
        <p:txBody>
          <a:bodyPr wrap="none" lIns="0" tIns="0" rIns="0" bIns="0" rtlCol="0" anchor="t"/>
          <a:lstStyle/>
          <a:p>
            <a:pPr marL="0" indent="0" algn="r" rtl="1">
              <a:lnSpc>
                <a:spcPct val="104000"/>
              </a:lnSpc>
              <a:buNone/>
            </a:pPr>
            <a:r>
              <a:rPr lang="ar-SA" altLang="en-US" sz="3200" dirty="0">
                <a:solidFill>
                  <a:schemeClr val="bg1"/>
                </a:solidFill>
                <a:latin typeface="GE SS Two Light" pitchFamily="34" charset="0"/>
                <a:ea typeface="GE SS Two Light" pitchFamily="34" charset="-122"/>
                <a:cs typeface="GE SS Two Light" pitchFamily="34" charset="-120"/>
              </a:rPr>
              <a:t>تجنب النقص</a:t>
            </a:r>
            <a:endParaRPr lang="ar-SA" sz="3200" dirty="0">
              <a:solidFill>
                <a:schemeClr val="bg1"/>
              </a:solidFill>
            </a:endParaRPr>
          </a:p>
        </p:txBody>
      </p:sp>
      <p:sp>
        <p:nvSpPr>
          <p:cNvPr id="9" name="Text 5"/>
          <p:cNvSpPr/>
          <p:nvPr/>
        </p:nvSpPr>
        <p:spPr>
          <a:xfrm>
            <a:off x="695010" y="3845223"/>
            <a:ext cx="4216195" cy="361156"/>
          </a:xfrm>
          <a:prstGeom prst="rect">
            <a:avLst/>
          </a:prstGeom>
          <a:noFill/>
          <a:ln/>
        </p:spPr>
        <p:txBody>
          <a:bodyPr wrap="none" lIns="0" tIns="0" rIns="0" bIns="0" rtlCol="0" anchor="t"/>
          <a:lstStyle/>
          <a:p>
            <a:pPr marL="0" indent="0" algn="r" rtl="1">
              <a:lnSpc>
                <a:spcPct val="133000"/>
              </a:lnSpc>
              <a:buNone/>
            </a:pPr>
            <a:r>
              <a:rPr lang="ar-SA" altLang="en-US" sz="2400" dirty="0">
                <a:solidFill>
                  <a:schemeClr val="bg1"/>
                </a:solidFill>
                <a:latin typeface="WinSoft Pro Medium" pitchFamily="34" charset="0"/>
                <a:ea typeface="WinSoft Pro Medium" pitchFamily="34" charset="-122"/>
                <a:cs typeface="WinSoft Pro Medium" pitchFamily="34" charset="-120"/>
              </a:rPr>
              <a:t>منع نقص المعدات أو المواد أثناء التنفيذ</a:t>
            </a:r>
            <a:endParaRPr lang="ar-SA" sz="2400" dirty="0">
              <a:solidFill>
                <a:schemeClr val="bg1"/>
              </a:solidFill>
            </a:endParaRPr>
          </a:p>
        </p:txBody>
      </p:sp>
      <p:pic>
        <p:nvPicPr>
          <p:cNvPr id="10"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193277" y="4657725"/>
            <a:ext cx="564144" cy="564158"/>
          </a:xfrm>
          <a:prstGeom prst="rect">
            <a:avLst/>
          </a:prstGeom>
        </p:spPr>
      </p:pic>
      <p:sp>
        <p:nvSpPr>
          <p:cNvPr id="11" name="Text 6"/>
          <p:cNvSpPr/>
          <p:nvPr/>
        </p:nvSpPr>
        <p:spPr>
          <a:xfrm>
            <a:off x="695010" y="4657725"/>
            <a:ext cx="4216195" cy="371177"/>
          </a:xfrm>
          <a:prstGeom prst="rect">
            <a:avLst/>
          </a:prstGeom>
          <a:noFill/>
          <a:ln/>
        </p:spPr>
        <p:txBody>
          <a:bodyPr wrap="none" lIns="0" tIns="0" rIns="0" bIns="0" rtlCol="0" anchor="t"/>
          <a:lstStyle/>
          <a:p>
            <a:pPr marL="0" indent="0" algn="r" rtl="1">
              <a:lnSpc>
                <a:spcPct val="104000"/>
              </a:lnSpc>
              <a:buNone/>
            </a:pPr>
            <a:r>
              <a:rPr lang="ar-SA" altLang="en-US" sz="3200" dirty="0">
                <a:solidFill>
                  <a:schemeClr val="bg1"/>
                </a:solidFill>
                <a:latin typeface="GE SS Two Light" pitchFamily="34" charset="0"/>
                <a:ea typeface="GE SS Two Light" pitchFamily="34" charset="-122"/>
                <a:cs typeface="GE SS Two Light" pitchFamily="34" charset="-120"/>
              </a:rPr>
              <a:t>تنظيم الموارد</a:t>
            </a:r>
            <a:endParaRPr lang="ar-SA" sz="3200" dirty="0">
              <a:solidFill>
                <a:schemeClr val="bg1"/>
              </a:solidFill>
            </a:endParaRPr>
          </a:p>
        </p:txBody>
      </p:sp>
      <p:sp>
        <p:nvSpPr>
          <p:cNvPr id="12" name="Text 7"/>
          <p:cNvSpPr/>
          <p:nvPr/>
        </p:nvSpPr>
        <p:spPr>
          <a:xfrm>
            <a:off x="695010" y="5254526"/>
            <a:ext cx="4216195" cy="361156"/>
          </a:xfrm>
          <a:prstGeom prst="rect">
            <a:avLst/>
          </a:prstGeom>
          <a:noFill/>
          <a:ln/>
        </p:spPr>
        <p:txBody>
          <a:bodyPr wrap="none" lIns="0" tIns="0" rIns="0" bIns="0" rtlCol="0" anchor="t"/>
          <a:lstStyle/>
          <a:p>
            <a:pPr marL="0" indent="0" algn="r" rtl="1">
              <a:lnSpc>
                <a:spcPct val="133000"/>
              </a:lnSpc>
              <a:buNone/>
            </a:pPr>
            <a:r>
              <a:rPr lang="ar-SA" altLang="en-US" sz="2400" dirty="0">
                <a:solidFill>
                  <a:schemeClr val="bg1"/>
                </a:solidFill>
                <a:latin typeface="WinSoft Pro Medium" pitchFamily="34" charset="0"/>
                <a:ea typeface="WinSoft Pro Medium" pitchFamily="34" charset="-122"/>
                <a:cs typeface="WinSoft Pro Medium" pitchFamily="34" charset="-120"/>
              </a:rPr>
              <a:t>إدارة المعدات والأدوات والمواد بكفاءة</a:t>
            </a:r>
            <a:endParaRPr lang="ar-SA" sz="2400" dirty="0">
              <a:solidFill>
                <a:schemeClr val="bg1"/>
              </a:solidFill>
            </a:endParaRPr>
          </a:p>
        </p:txBody>
      </p:sp>
      <p:sp>
        <p:nvSpPr>
          <p:cNvPr id="13" name="Text 8"/>
          <p:cNvSpPr/>
          <p:nvPr/>
        </p:nvSpPr>
        <p:spPr>
          <a:xfrm>
            <a:off x="6377522" y="1191518"/>
            <a:ext cx="5188614" cy="1444625"/>
          </a:xfrm>
          <a:prstGeom prst="rect">
            <a:avLst/>
          </a:prstGeom>
          <a:noFill/>
          <a:ln/>
        </p:spPr>
        <p:txBody>
          <a:bodyPr wrap="square" lIns="0" tIns="0" rIns="0" bIns="0" rtlCol="0" anchor="t">
            <a:noAutofit/>
          </a:bodyPr>
          <a:lstStyle/>
          <a:p>
            <a:pPr marL="0" indent="0" algn="justLow" rtl="1">
              <a:lnSpc>
                <a:spcPct val="133000"/>
              </a:lnSpc>
              <a:buNone/>
            </a:pPr>
            <a:r>
              <a:rPr lang="ar-SA" altLang="en-US" sz="3200" dirty="0">
                <a:solidFill>
                  <a:srgbClr val="384653"/>
                </a:solidFill>
                <a:latin typeface="WinSoft Pro Medium" pitchFamily="34" charset="0"/>
                <a:ea typeface="WinSoft Pro Medium" pitchFamily="34" charset="-122"/>
                <a:cs typeface="WinSoft Pro Medium" pitchFamily="34" charset="-120"/>
              </a:rPr>
              <a:t>بعد تحديد الأنشطة التدريبية والكفايات المطلوبة يصبح من الضروري إعداد قائمة شاملة بالمعدات والأدوات والمواد الاستهلاكية المطلوبة للتدريب. وتعد قوائم اللوازم (Checklists) أداة أساسية لضمان جاهزية الورش والمختبرات وتجنب نقص المعدات أو المواد أثناء تنفيذ التدريب.</a:t>
            </a:r>
            <a:endParaRPr lang="ar-SA" sz="3200" dirty="0"/>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name="Slide 88">
    <p:spTree>
      <p:nvGrpSpPr>
        <p:cNvPr id="1" name=""/>
        <p:cNvGrpSpPr/>
        <p:nvPr/>
      </p:nvGrpSpPr>
      <p:grpSpPr>
        <a:xfrm>
          <a:off x="0" y="0"/>
          <a:ext cx="0" cy="0"/>
          <a:chOff x="0" y="0"/>
          <a:chExt cx="0" cy="0"/>
        </a:xfrm>
      </p:grpSpPr>
      <p:sp>
        <p:nvSpPr>
          <p:cNvPr id="2" name="Text 0"/>
          <p:cNvSpPr/>
          <p:nvPr/>
        </p:nvSpPr>
        <p:spPr>
          <a:xfrm>
            <a:off x="631908" y="653455"/>
            <a:ext cx="10927878" cy="742355"/>
          </a:xfrm>
          <a:prstGeom prst="rect">
            <a:avLst/>
          </a:prstGeom>
          <a:noFill/>
          <a:ln/>
        </p:spPr>
        <p:txBody>
          <a:bodyPr wrap="none" lIns="0" tIns="0" rIns="0" bIns="0" rtlCol="0" anchor="t"/>
          <a:lstStyle/>
          <a:p>
            <a:pPr algn="ctr" rtl="1">
              <a:lnSpc>
                <a:spcPct val="104000"/>
              </a:lnSpc>
            </a:pPr>
            <a:r>
              <a:rPr lang="ar-SA" altLang="en-US" sz="4650" dirty="0">
                <a:solidFill>
                  <a:srgbClr val="2E3C4E"/>
                </a:solidFill>
                <a:latin typeface="GE SS Two Light" pitchFamily="34" charset="0"/>
                <a:ea typeface="GE SS Two Light" pitchFamily="34" charset="-122"/>
                <a:cs typeface="GE SS Two Light" pitchFamily="34" charset="-120"/>
              </a:rPr>
              <a:t>نتاجات النشاط </a:t>
            </a:r>
            <a:r>
              <a:rPr lang="en-US" altLang="en-US" sz="4650" dirty="0">
                <a:solidFill>
                  <a:srgbClr val="2E3C4E"/>
                </a:solidFill>
                <a:latin typeface="Myriad Headline" panose="020B0500000000000000" pitchFamily="34" charset="0"/>
                <a:ea typeface="GE SS Two Light" pitchFamily="34" charset="-122"/>
                <a:cs typeface="GE SS Two Light" pitchFamily="34" charset="-120"/>
              </a:rPr>
              <a:t>2.2</a:t>
            </a:r>
            <a:endParaRPr lang="ar-SA" sz="4650" dirty="0"/>
          </a:p>
        </p:txBody>
      </p:sp>
      <p:sp>
        <p:nvSpPr>
          <p:cNvPr id="3" name="Text 1"/>
          <p:cNvSpPr/>
          <p:nvPr/>
        </p:nvSpPr>
        <p:spPr>
          <a:xfrm>
            <a:off x="631908" y="1485999"/>
            <a:ext cx="10927878" cy="371177"/>
          </a:xfrm>
          <a:prstGeom prst="rect">
            <a:avLst/>
          </a:prstGeom>
          <a:noFill/>
          <a:ln/>
        </p:spPr>
        <p:txBody>
          <a:bodyPr wrap="none" lIns="0" tIns="0" rIns="0" bIns="0" rtlCol="0" anchor="t"/>
          <a:lstStyle/>
          <a:p>
            <a:pPr marL="0" indent="0" algn="ctr" rtl="1">
              <a:lnSpc>
                <a:spcPct val="104000"/>
              </a:lnSpc>
              <a:buNone/>
            </a:pPr>
            <a:r>
              <a:rPr lang="ar-SA" altLang="en-US" sz="2300" dirty="0">
                <a:solidFill>
                  <a:srgbClr val="2E3C4E"/>
                </a:solidFill>
                <a:latin typeface="GE SS Two Light" pitchFamily="34" charset="0"/>
                <a:ea typeface="GE SS Two Light" pitchFamily="34" charset="-122"/>
                <a:cs typeface="GE SS Two Light" pitchFamily="34" charset="-120"/>
              </a:rPr>
              <a:t>بنهاية هذا النشاط سيكون المتدرب قادراً على:</a:t>
            </a:r>
            <a:endParaRPr lang="ar-SA" sz="2300" dirty="0"/>
          </a:p>
        </p:txBody>
      </p:sp>
      <p:pic>
        <p:nvPicPr>
          <p:cNvPr id="4"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107271" y="2252595"/>
            <a:ext cx="452516" cy="452526"/>
          </a:xfrm>
          <a:prstGeom prst="rect">
            <a:avLst/>
          </a:prstGeom>
        </p:spPr>
      </p:pic>
      <p:sp>
        <p:nvSpPr>
          <p:cNvPr id="5" name="Shape 2"/>
          <p:cNvSpPr/>
          <p:nvPr/>
        </p:nvSpPr>
        <p:spPr>
          <a:xfrm>
            <a:off x="6208656" y="2840671"/>
            <a:ext cx="5351130" cy="25400"/>
          </a:xfrm>
          <a:prstGeom prst="rect">
            <a:avLst/>
          </a:prstGeom>
          <a:solidFill>
            <a:srgbClr val="00AEEF"/>
          </a:solidFill>
          <a:ln/>
        </p:spPr>
      </p:sp>
      <p:sp>
        <p:nvSpPr>
          <p:cNvPr id="6" name="Text 3"/>
          <p:cNvSpPr/>
          <p:nvPr/>
        </p:nvSpPr>
        <p:spPr>
          <a:xfrm>
            <a:off x="6208656" y="3004283"/>
            <a:ext cx="5351130" cy="742355"/>
          </a:xfrm>
          <a:prstGeom prst="rect">
            <a:avLst/>
          </a:prstGeom>
          <a:noFill/>
          <a:ln/>
        </p:spPr>
        <p:txBody>
          <a:bodyPr wrap="square" lIns="0" tIns="0" rIns="0" bIns="0" rtlCol="0" anchor="t">
            <a:normAutofit/>
          </a:bodyPr>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تصنيف المعدات والأدوات والمواد </a:t>
            </a:r>
            <a:r>
              <a:rPr lang="ar-SA" altLang="en-US" sz="2200" dirty="0">
                <a:solidFill>
                  <a:srgbClr val="384653"/>
                </a:solidFill>
                <a:latin typeface="GE SS Two Light" pitchFamily="34" charset="0"/>
                <a:ea typeface="GE SS Two Light" pitchFamily="34" charset="-122"/>
                <a:cs typeface="GE SS Two Light" pitchFamily="34" charset="-120"/>
              </a:rPr>
              <a:t>الاستهلاكية</a:t>
            </a:r>
            <a:r>
              <a:rPr lang="ar-SA" altLang="en-US" sz="2300" dirty="0">
                <a:solidFill>
                  <a:srgbClr val="384653"/>
                </a:solidFill>
                <a:latin typeface="GE SS Two Light" pitchFamily="34" charset="0"/>
                <a:ea typeface="GE SS Two Light" pitchFamily="34" charset="-122"/>
                <a:cs typeface="GE SS Two Light" pitchFamily="34" charset="-120"/>
              </a:rPr>
              <a:t>.</a:t>
            </a:r>
            <a:endParaRPr lang="ar-SA" sz="2300" dirty="0"/>
          </a:p>
        </p:txBody>
      </p:sp>
      <p:pic>
        <p:nvPicPr>
          <p:cNvPr id="7"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530523" y="2283867"/>
            <a:ext cx="452516" cy="452526"/>
          </a:xfrm>
          <a:prstGeom prst="rect">
            <a:avLst/>
          </a:prstGeom>
        </p:spPr>
      </p:pic>
      <p:sp>
        <p:nvSpPr>
          <p:cNvPr id="8" name="Shape 4"/>
          <p:cNvSpPr/>
          <p:nvPr/>
        </p:nvSpPr>
        <p:spPr>
          <a:xfrm>
            <a:off x="631908" y="2840671"/>
            <a:ext cx="5351130" cy="25400"/>
          </a:xfrm>
          <a:prstGeom prst="rect">
            <a:avLst/>
          </a:prstGeom>
          <a:solidFill>
            <a:srgbClr val="00AEEF"/>
          </a:solidFill>
          <a:ln/>
        </p:spPr>
      </p:sp>
      <p:sp>
        <p:nvSpPr>
          <p:cNvPr id="9" name="Text 5"/>
          <p:cNvSpPr/>
          <p:nvPr/>
        </p:nvSpPr>
        <p:spPr>
          <a:xfrm>
            <a:off x="631908" y="3004283"/>
            <a:ext cx="5351130"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إعداد قائمة لوازم للمعدات اللازمة للتدريب.</a:t>
            </a:r>
            <a:endParaRPr lang="ar-SA" sz="2300" dirty="0"/>
          </a:p>
        </p:txBody>
      </p:sp>
      <p:pic>
        <p:nvPicPr>
          <p:cNvPr id="10"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1107271" y="3655925"/>
            <a:ext cx="452516" cy="452526"/>
          </a:xfrm>
          <a:prstGeom prst="rect">
            <a:avLst/>
          </a:prstGeom>
        </p:spPr>
      </p:pic>
      <p:sp>
        <p:nvSpPr>
          <p:cNvPr id="11" name="Shape 6"/>
          <p:cNvSpPr/>
          <p:nvPr/>
        </p:nvSpPr>
        <p:spPr>
          <a:xfrm>
            <a:off x="6208656" y="4212729"/>
            <a:ext cx="5351130" cy="25400"/>
          </a:xfrm>
          <a:prstGeom prst="rect">
            <a:avLst/>
          </a:prstGeom>
          <a:solidFill>
            <a:srgbClr val="00AEEF"/>
          </a:solidFill>
          <a:ln/>
        </p:spPr>
      </p:sp>
      <p:sp>
        <p:nvSpPr>
          <p:cNvPr id="12" name="Text 7"/>
          <p:cNvSpPr/>
          <p:nvPr/>
        </p:nvSpPr>
        <p:spPr>
          <a:xfrm>
            <a:off x="6208656" y="4376341"/>
            <a:ext cx="5351130"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إعداد قائمة لوازم للمواد الاستهلاكية.</a:t>
            </a:r>
            <a:endParaRPr lang="ar-SA" sz="2300" dirty="0"/>
          </a:p>
        </p:txBody>
      </p:sp>
      <p:pic>
        <p:nvPicPr>
          <p:cNvPr id="13"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530523" y="3655925"/>
            <a:ext cx="452516" cy="452526"/>
          </a:xfrm>
          <a:prstGeom prst="rect">
            <a:avLst/>
          </a:prstGeom>
        </p:spPr>
      </p:pic>
      <p:sp>
        <p:nvSpPr>
          <p:cNvPr id="14" name="Shape 8"/>
          <p:cNvSpPr/>
          <p:nvPr/>
        </p:nvSpPr>
        <p:spPr>
          <a:xfrm>
            <a:off x="631908" y="4212729"/>
            <a:ext cx="5351130" cy="25400"/>
          </a:xfrm>
          <a:prstGeom prst="rect">
            <a:avLst/>
          </a:prstGeom>
          <a:solidFill>
            <a:srgbClr val="00AEEF"/>
          </a:solidFill>
          <a:ln/>
        </p:spPr>
      </p:sp>
      <p:sp>
        <p:nvSpPr>
          <p:cNvPr id="15" name="Text 9"/>
          <p:cNvSpPr/>
          <p:nvPr/>
        </p:nvSpPr>
        <p:spPr>
          <a:xfrm>
            <a:off x="631908" y="4376341"/>
            <a:ext cx="5351130"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تقدير الكميات المطلوبة.</a:t>
            </a:r>
            <a:endParaRPr lang="ar-SA" sz="2300" dirty="0"/>
          </a:p>
        </p:txBody>
      </p:sp>
      <p:pic>
        <p:nvPicPr>
          <p:cNvPr id="16"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1107271" y="4943685"/>
            <a:ext cx="452516" cy="452526"/>
          </a:xfrm>
          <a:prstGeom prst="rect">
            <a:avLst/>
          </a:prstGeom>
        </p:spPr>
      </p:pic>
      <p:sp>
        <p:nvSpPr>
          <p:cNvPr id="17" name="Shape 10"/>
          <p:cNvSpPr/>
          <p:nvPr/>
        </p:nvSpPr>
        <p:spPr>
          <a:xfrm>
            <a:off x="6208656" y="5500489"/>
            <a:ext cx="5351130" cy="25400"/>
          </a:xfrm>
          <a:prstGeom prst="rect">
            <a:avLst/>
          </a:prstGeom>
          <a:solidFill>
            <a:srgbClr val="00AEEF"/>
          </a:solidFill>
          <a:ln/>
        </p:spPr>
      </p:sp>
      <p:sp>
        <p:nvSpPr>
          <p:cNvPr id="18" name="Text 11"/>
          <p:cNvSpPr/>
          <p:nvPr/>
        </p:nvSpPr>
        <p:spPr>
          <a:xfrm>
            <a:off x="6208656" y="5664101"/>
            <a:ext cx="5351130"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التحقق من جاهزية المعدات قبل التدريب.</a:t>
            </a:r>
            <a:endParaRPr lang="ar-SA" sz="2300" dirty="0"/>
          </a:p>
        </p:txBody>
      </p:sp>
      <p:pic>
        <p:nvPicPr>
          <p:cNvPr id="19" name="Image 5"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5530523" y="4943685"/>
            <a:ext cx="452516" cy="452526"/>
          </a:xfrm>
          <a:prstGeom prst="rect">
            <a:avLst/>
          </a:prstGeom>
        </p:spPr>
      </p:pic>
      <p:sp>
        <p:nvSpPr>
          <p:cNvPr id="20" name="Shape 12"/>
          <p:cNvSpPr/>
          <p:nvPr/>
        </p:nvSpPr>
        <p:spPr>
          <a:xfrm>
            <a:off x="631908" y="5500489"/>
            <a:ext cx="5351130" cy="25400"/>
          </a:xfrm>
          <a:prstGeom prst="rect">
            <a:avLst/>
          </a:prstGeom>
          <a:solidFill>
            <a:srgbClr val="00AEEF"/>
          </a:solidFill>
          <a:ln/>
        </p:spPr>
      </p:sp>
      <p:sp>
        <p:nvSpPr>
          <p:cNvPr id="21" name="Text 13"/>
          <p:cNvSpPr/>
          <p:nvPr/>
        </p:nvSpPr>
        <p:spPr>
          <a:xfrm>
            <a:off x="631908" y="5664101"/>
            <a:ext cx="5351130"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إعداد نموذج متابعة وصيانة للمعدات.</a:t>
            </a:r>
            <a:endParaRPr lang="ar-SA" sz="2300" dirty="0"/>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name="Slide 89">
    <p:spTree>
      <p:nvGrpSpPr>
        <p:cNvPr id="1" name=""/>
        <p:cNvGrpSpPr/>
        <p:nvPr/>
      </p:nvGrpSpPr>
      <p:grpSpPr>
        <a:xfrm>
          <a:off x="0" y="0"/>
          <a:ext cx="0" cy="0"/>
          <a:chOff x="0" y="0"/>
          <a:chExt cx="0" cy="0"/>
        </a:xfrm>
      </p:grpSpPr>
      <p:sp>
        <p:nvSpPr>
          <p:cNvPr id="4" name="Text 2"/>
          <p:cNvSpPr/>
          <p:nvPr/>
        </p:nvSpPr>
        <p:spPr>
          <a:xfrm>
            <a:off x="631908" y="675529"/>
            <a:ext cx="10927878" cy="1168015"/>
          </a:xfrm>
          <a:prstGeom prst="rect">
            <a:avLst/>
          </a:prstGeom>
          <a:noFill/>
          <a:ln/>
        </p:spPr>
        <p:txBody>
          <a:bodyPr wrap="none" lIns="0" tIns="0" rIns="0" bIns="0" rtlCol="0" anchor="t"/>
          <a:lstStyle/>
          <a:p>
            <a:pPr marL="0" indent="0" algn="r" rtl="1">
              <a:lnSpc>
                <a:spcPct val="104000"/>
              </a:lnSpc>
              <a:buNone/>
            </a:pPr>
            <a:r>
              <a:rPr lang="ar-SA" altLang="en-US" sz="4400" dirty="0">
                <a:solidFill>
                  <a:srgbClr val="2E3C4E"/>
                </a:solidFill>
                <a:latin typeface="GE SS Two Light" pitchFamily="34" charset="0"/>
                <a:ea typeface="GE SS Two Light" pitchFamily="34" charset="-122"/>
                <a:cs typeface="GE SS Two Light" pitchFamily="34" charset="-120"/>
              </a:rPr>
              <a:t>المحتوى النظري (المعرفة)</a:t>
            </a:r>
            <a:endParaRPr lang="ar-SA" sz="4400" dirty="0"/>
          </a:p>
        </p:txBody>
      </p:sp>
      <p:sp>
        <p:nvSpPr>
          <p:cNvPr id="5" name="Text 3"/>
          <p:cNvSpPr/>
          <p:nvPr/>
        </p:nvSpPr>
        <p:spPr>
          <a:xfrm>
            <a:off x="631908" y="1613048"/>
            <a:ext cx="10673984" cy="584112"/>
          </a:xfrm>
          <a:prstGeom prst="rect">
            <a:avLst/>
          </a:prstGeom>
          <a:noFill/>
          <a:ln/>
        </p:spPr>
        <p:txBody>
          <a:bodyPr wrap="none" lIns="0" tIns="0" rIns="0" bIns="0" rtlCol="0" anchor="t"/>
          <a:lstStyle/>
          <a:p>
            <a:pPr marL="0" indent="0" algn="r" rtl="1">
              <a:lnSpc>
                <a:spcPct val="104000"/>
              </a:lnSpc>
              <a:buNone/>
            </a:pPr>
            <a:r>
              <a:rPr lang="ar-SA" altLang="en-US" sz="3200" dirty="0">
                <a:solidFill>
                  <a:srgbClr val="2E3C4E"/>
                </a:solidFill>
                <a:latin typeface="GE SS Two Light" pitchFamily="34" charset="0"/>
                <a:ea typeface="GE SS Two Light" pitchFamily="34" charset="-122"/>
                <a:cs typeface="GE SS Two Light" pitchFamily="34" charset="-120"/>
              </a:rPr>
              <a:t>مفهوم قائمة اللوازم</a:t>
            </a:r>
            <a:endParaRPr lang="ar-SA" sz="3200" dirty="0"/>
          </a:p>
        </p:txBody>
      </p:sp>
      <p:sp>
        <p:nvSpPr>
          <p:cNvPr id="6" name="Text 4"/>
          <p:cNvSpPr/>
          <p:nvPr/>
        </p:nvSpPr>
        <p:spPr>
          <a:xfrm>
            <a:off x="22324" y="2256870"/>
            <a:ext cx="11283568" cy="968704"/>
          </a:xfrm>
          <a:prstGeom prst="rect">
            <a:avLst/>
          </a:prstGeom>
          <a:noFill/>
          <a:ln/>
        </p:spPr>
        <p:txBody>
          <a:bodyPr wrap="none" lIns="0" tIns="0" rIns="0" bIns="0" rtlCol="0" anchor="t"/>
          <a:lstStyle/>
          <a:p>
            <a:pPr marL="0" indent="0" algn="r" rtl="1">
              <a:lnSpc>
                <a:spcPct val="117000"/>
              </a:lnSpc>
              <a:buNone/>
            </a:pPr>
            <a:r>
              <a:rPr lang="ar-SA" altLang="en-US" sz="2400" dirty="0">
                <a:solidFill>
                  <a:srgbClr val="384653"/>
                </a:solidFill>
                <a:latin typeface="WinSoft Pro Medium" pitchFamily="34" charset="0"/>
                <a:ea typeface="WinSoft Pro Medium" pitchFamily="34" charset="-122"/>
                <a:cs typeface="WinSoft Pro Medium" pitchFamily="34" charset="-120"/>
              </a:rPr>
              <a:t>قائمة اللوازم هي: أداة منظمة تستخدم للتحقق من توفر المعدات والأدوات والمواد والتسهيلات اللازمة لتنفيذ التدريب.</a:t>
            </a:r>
            <a:endParaRPr lang="ar-SA" sz="2400" dirty="0"/>
          </a:p>
        </p:txBody>
      </p:sp>
      <p:sp>
        <p:nvSpPr>
          <p:cNvPr id="7" name="Shape 5"/>
          <p:cNvSpPr/>
          <p:nvPr/>
        </p:nvSpPr>
        <p:spPr>
          <a:xfrm>
            <a:off x="11540737" y="1439015"/>
            <a:ext cx="19050" cy="2179700"/>
          </a:xfrm>
          <a:prstGeom prst="roundRect">
            <a:avLst>
              <a:gd name="adj" fmla="val 49999"/>
            </a:avLst>
          </a:prstGeom>
          <a:solidFill>
            <a:srgbClr val="75BAE6"/>
          </a:solidFill>
          <a:ln/>
        </p:spPr>
      </p:sp>
      <p:sp>
        <p:nvSpPr>
          <p:cNvPr id="8" name="Text 6"/>
          <p:cNvSpPr/>
          <p:nvPr/>
        </p:nvSpPr>
        <p:spPr>
          <a:xfrm>
            <a:off x="378014" y="2941062"/>
            <a:ext cx="10927878" cy="584112"/>
          </a:xfrm>
          <a:prstGeom prst="rect">
            <a:avLst/>
          </a:prstGeom>
          <a:noFill/>
          <a:ln/>
        </p:spPr>
        <p:txBody>
          <a:bodyPr wrap="none" lIns="0" tIns="0" rIns="0" bIns="0" rtlCol="0" anchor="t"/>
          <a:lstStyle/>
          <a:p>
            <a:pPr marL="0" indent="0" algn="r" rtl="1">
              <a:lnSpc>
                <a:spcPct val="104000"/>
              </a:lnSpc>
              <a:buNone/>
            </a:pPr>
            <a:r>
              <a:rPr lang="ar-SA" altLang="en-US" sz="2800" dirty="0">
                <a:solidFill>
                  <a:srgbClr val="2E3C4E"/>
                </a:solidFill>
                <a:latin typeface="GE SS Two Light" pitchFamily="34" charset="0"/>
                <a:ea typeface="GE SS Two Light" pitchFamily="34" charset="-122"/>
                <a:cs typeface="GE SS Two Light" pitchFamily="34" charset="-120"/>
              </a:rPr>
              <a:t>تصنيف موارد التدريب</a:t>
            </a:r>
            <a:endParaRPr lang="ar-SA" sz="2800" dirty="0"/>
          </a:p>
        </p:txBody>
      </p:sp>
      <p:pic>
        <p:nvPicPr>
          <p:cNvPr id="9"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696207" y="3459571"/>
            <a:ext cx="370037" cy="355130"/>
          </a:xfrm>
          <a:prstGeom prst="rect">
            <a:avLst/>
          </a:prstGeom>
        </p:spPr>
      </p:pic>
      <p:sp>
        <p:nvSpPr>
          <p:cNvPr id="10" name="Shape 7"/>
          <p:cNvSpPr/>
          <p:nvPr/>
        </p:nvSpPr>
        <p:spPr>
          <a:xfrm>
            <a:off x="8001792" y="3800176"/>
            <a:ext cx="3557995" cy="45719"/>
          </a:xfrm>
          <a:prstGeom prst="rect">
            <a:avLst/>
          </a:prstGeom>
          <a:solidFill>
            <a:srgbClr val="00AEEF"/>
          </a:solidFill>
          <a:ln/>
        </p:spPr>
      </p:sp>
      <p:sp>
        <p:nvSpPr>
          <p:cNvPr id="11" name="Text 8"/>
          <p:cNvSpPr/>
          <p:nvPr/>
        </p:nvSpPr>
        <p:spPr>
          <a:xfrm>
            <a:off x="8001792" y="3922911"/>
            <a:ext cx="3557995" cy="584112"/>
          </a:xfrm>
          <a:prstGeom prst="rect">
            <a:avLst/>
          </a:prstGeom>
          <a:noFill/>
          <a:ln/>
        </p:spPr>
        <p:txBody>
          <a:bodyPr wrap="none" lIns="0" tIns="0" rIns="0" bIns="0" rtlCol="0" anchor="t"/>
          <a:lstStyle/>
          <a:p>
            <a:pPr marL="0" indent="0" algn="r" rtl="1">
              <a:lnSpc>
                <a:spcPct val="104000"/>
              </a:lnSpc>
              <a:buNone/>
            </a:pPr>
            <a:r>
              <a:rPr lang="ar-SA" altLang="en-US" sz="2000" dirty="0">
                <a:solidFill>
                  <a:srgbClr val="384653"/>
                </a:solidFill>
                <a:latin typeface="GE SS Two Light" pitchFamily="34" charset="0"/>
                <a:ea typeface="GE SS Two Light" pitchFamily="34" charset="-122"/>
                <a:cs typeface="GE SS Two Light" pitchFamily="34" charset="-120"/>
              </a:rPr>
              <a:t>المعدات (</a:t>
            </a:r>
            <a:r>
              <a:rPr lang="ar-SA" altLang="en-US" sz="2000" dirty="0">
                <a:solidFill>
                  <a:srgbClr val="384653"/>
                </a:solidFill>
                <a:latin typeface="Myriad Headline" panose="020B0500000000000000" pitchFamily="34" charset="0"/>
                <a:ea typeface="GE SS Two Light" pitchFamily="34" charset="-122"/>
                <a:cs typeface="GE SS Two Light" pitchFamily="34" charset="-120"/>
              </a:rPr>
              <a:t>Equipment</a:t>
            </a:r>
            <a:r>
              <a:rPr lang="ar-SA" altLang="en-US" sz="2000" dirty="0">
                <a:solidFill>
                  <a:srgbClr val="384653"/>
                </a:solidFill>
                <a:latin typeface="GE SS Two Light" pitchFamily="34" charset="0"/>
                <a:ea typeface="GE SS Two Light" pitchFamily="34" charset="-122"/>
                <a:cs typeface="GE SS Two Light" pitchFamily="34" charset="-120"/>
              </a:rPr>
              <a:t>)</a:t>
            </a:r>
            <a:endParaRPr lang="ar-SA" sz="2000" dirty="0"/>
          </a:p>
        </p:txBody>
      </p:sp>
      <p:sp>
        <p:nvSpPr>
          <p:cNvPr id="12" name="Text 9"/>
          <p:cNvSpPr/>
          <p:nvPr/>
        </p:nvSpPr>
        <p:spPr>
          <a:xfrm>
            <a:off x="8001792" y="4348320"/>
            <a:ext cx="3557995" cy="497098"/>
          </a:xfrm>
          <a:prstGeom prst="rect">
            <a:avLst/>
          </a:prstGeom>
          <a:noFill/>
          <a:ln/>
        </p:spPr>
        <p:txBody>
          <a:bodyPr wrap="none" lIns="0" tIns="0" rIns="0" bIns="0" rtlCol="0" anchor="t"/>
          <a:lstStyle/>
          <a:p>
            <a:pPr marL="0" indent="0" algn="r" rtl="1">
              <a:lnSpc>
                <a:spcPct val="117000"/>
              </a:lnSpc>
              <a:buNone/>
            </a:pPr>
            <a:r>
              <a:rPr lang="ar-SA" altLang="en-US" sz="2400" dirty="0">
                <a:solidFill>
                  <a:srgbClr val="384653"/>
                </a:solidFill>
                <a:latin typeface="WinSoft Pro Medium" pitchFamily="34" charset="0"/>
                <a:ea typeface="WinSoft Pro Medium" pitchFamily="34" charset="-122"/>
                <a:cs typeface="WinSoft Pro Medium" pitchFamily="34" charset="-120"/>
              </a:rPr>
              <a:t>معدات رئيسية طويلة العمر.</a:t>
            </a:r>
            <a:endParaRPr lang="ar-SA" sz="2400" dirty="0"/>
          </a:p>
        </p:txBody>
      </p:sp>
      <p:sp>
        <p:nvSpPr>
          <p:cNvPr id="13" name="Text 10"/>
          <p:cNvSpPr/>
          <p:nvPr/>
        </p:nvSpPr>
        <p:spPr>
          <a:xfrm>
            <a:off x="8001792" y="4661354"/>
            <a:ext cx="3557995" cy="2267545"/>
          </a:xfrm>
          <a:prstGeom prst="rect">
            <a:avLst/>
          </a:prstGeom>
          <a:noFill/>
          <a:ln/>
        </p:spPr>
        <p:txBody>
          <a:bodyPr wrap="square" lIns="0" tIns="0" rIns="67705" bIns="0" rtlCol="0" anchor="t">
            <a:normAutofit/>
          </a:bodyPr>
          <a:lstStyle/>
          <a:p>
            <a:pPr marL="264160" indent="-264160" algn="r" rtl="1">
              <a:lnSpc>
                <a:spcPct val="117000"/>
              </a:lnSpc>
              <a:buSzPct val="100000"/>
              <a:buChar char="•"/>
            </a:pPr>
            <a:r>
              <a:rPr lang="ar-SA" altLang="en-US" sz="2400" dirty="0">
                <a:solidFill>
                  <a:srgbClr val="384653"/>
                </a:solidFill>
                <a:latin typeface="WinSoft Pro Medium" pitchFamily="34" charset="0"/>
                <a:ea typeface="WinSoft Pro Medium" pitchFamily="34" charset="-122"/>
                <a:cs typeface="WinSoft Pro Medium" pitchFamily="34" charset="-120"/>
              </a:rPr>
              <a:t>المخارط</a:t>
            </a:r>
            <a:endParaRPr lang="ar-SA" sz="2400" dirty="0"/>
          </a:p>
          <a:p>
            <a:pPr marL="264160" indent="-264160" algn="r" rtl="1">
              <a:lnSpc>
                <a:spcPct val="117000"/>
              </a:lnSpc>
              <a:buSzPct val="100000"/>
              <a:buChar char="•"/>
            </a:pPr>
            <a:r>
              <a:rPr lang="ar-SA" altLang="en-US" sz="2400" dirty="0">
                <a:solidFill>
                  <a:srgbClr val="384653"/>
                </a:solidFill>
                <a:latin typeface="WinSoft Pro Medium" pitchFamily="34" charset="0"/>
                <a:ea typeface="WinSoft Pro Medium" pitchFamily="34" charset="-122"/>
                <a:cs typeface="WinSoft Pro Medium" pitchFamily="34" charset="-120"/>
              </a:rPr>
              <a:t>أجهزة اللحام</a:t>
            </a:r>
            <a:endParaRPr lang="ar-SA" sz="2400" dirty="0"/>
          </a:p>
          <a:p>
            <a:pPr marL="264160" indent="-264160" algn="r" rtl="1">
              <a:lnSpc>
                <a:spcPct val="117000"/>
              </a:lnSpc>
              <a:buSzPct val="100000"/>
              <a:buChar char="•"/>
            </a:pPr>
            <a:r>
              <a:rPr lang="ar-SA" altLang="en-US" sz="2400" dirty="0">
                <a:solidFill>
                  <a:srgbClr val="384653"/>
                </a:solidFill>
                <a:latin typeface="WinSoft Pro Medium" pitchFamily="34" charset="0"/>
                <a:ea typeface="WinSoft Pro Medium" pitchFamily="34" charset="-122"/>
                <a:cs typeface="WinSoft Pro Medium" pitchFamily="34" charset="-120"/>
              </a:rPr>
              <a:t>الحواسيب</a:t>
            </a:r>
            <a:endParaRPr lang="ar-SA" sz="2400" dirty="0"/>
          </a:p>
          <a:p>
            <a:pPr marL="264160" indent="-264160" algn="r" rtl="1">
              <a:lnSpc>
                <a:spcPct val="117000"/>
              </a:lnSpc>
              <a:buSzPct val="100000"/>
              <a:buChar char="•"/>
            </a:pPr>
            <a:r>
              <a:rPr lang="ar-SA" altLang="en-US" sz="2400" dirty="0">
                <a:solidFill>
                  <a:srgbClr val="384653"/>
                </a:solidFill>
                <a:latin typeface="WinSoft Pro Medium" pitchFamily="34" charset="0"/>
                <a:ea typeface="WinSoft Pro Medium" pitchFamily="34" charset="-122"/>
                <a:cs typeface="WinSoft Pro Medium" pitchFamily="34" charset="-120"/>
              </a:rPr>
              <a:t>أجهزة التشخيص</a:t>
            </a:r>
            <a:endParaRPr lang="ar-SA" sz="2400" dirty="0"/>
          </a:p>
        </p:txBody>
      </p:sp>
      <p:pic>
        <p:nvPicPr>
          <p:cNvPr id="14"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011315" y="3405781"/>
            <a:ext cx="370037" cy="355130"/>
          </a:xfrm>
          <a:prstGeom prst="rect">
            <a:avLst/>
          </a:prstGeom>
        </p:spPr>
      </p:pic>
      <p:sp>
        <p:nvSpPr>
          <p:cNvPr id="15" name="Shape 11"/>
          <p:cNvSpPr/>
          <p:nvPr/>
        </p:nvSpPr>
        <p:spPr>
          <a:xfrm>
            <a:off x="4316900" y="3800176"/>
            <a:ext cx="3557995" cy="45719"/>
          </a:xfrm>
          <a:prstGeom prst="rect">
            <a:avLst/>
          </a:prstGeom>
          <a:solidFill>
            <a:srgbClr val="00AEEF"/>
          </a:solidFill>
          <a:ln/>
        </p:spPr>
      </p:sp>
      <p:sp>
        <p:nvSpPr>
          <p:cNvPr id="16" name="Text 12"/>
          <p:cNvSpPr/>
          <p:nvPr/>
        </p:nvSpPr>
        <p:spPr>
          <a:xfrm>
            <a:off x="4316900" y="3922911"/>
            <a:ext cx="3557995" cy="584112"/>
          </a:xfrm>
          <a:prstGeom prst="rect">
            <a:avLst/>
          </a:prstGeom>
          <a:noFill/>
          <a:ln/>
        </p:spPr>
        <p:txBody>
          <a:bodyPr wrap="none" lIns="0" tIns="0" rIns="0" bIns="0" rtlCol="0" anchor="t"/>
          <a:lstStyle/>
          <a:p>
            <a:pPr marL="0" indent="0" algn="r" rtl="1">
              <a:lnSpc>
                <a:spcPct val="104000"/>
              </a:lnSpc>
              <a:buNone/>
            </a:pPr>
            <a:r>
              <a:rPr lang="ar-SA" altLang="en-US" sz="2000" dirty="0">
                <a:solidFill>
                  <a:srgbClr val="384653"/>
                </a:solidFill>
                <a:latin typeface="GE SS Two Light" pitchFamily="34" charset="0"/>
                <a:ea typeface="GE SS Two Light" pitchFamily="34" charset="-122"/>
                <a:cs typeface="GE SS Two Light" pitchFamily="34" charset="-120"/>
              </a:rPr>
              <a:t>الأدوات (</a:t>
            </a:r>
            <a:r>
              <a:rPr lang="ar-SA" altLang="en-US" sz="2000" dirty="0">
                <a:solidFill>
                  <a:srgbClr val="384653"/>
                </a:solidFill>
                <a:latin typeface="Myriad Headline" panose="020B0500000000000000" pitchFamily="34" charset="0"/>
                <a:ea typeface="GE SS Two Light" pitchFamily="34" charset="-122"/>
                <a:cs typeface="GE SS Two Light" pitchFamily="34" charset="-120"/>
              </a:rPr>
              <a:t>Tools</a:t>
            </a:r>
            <a:r>
              <a:rPr lang="ar-SA" altLang="en-US" sz="2000" dirty="0">
                <a:solidFill>
                  <a:srgbClr val="384653"/>
                </a:solidFill>
                <a:latin typeface="GE SS Two Light" pitchFamily="34" charset="0"/>
                <a:ea typeface="GE SS Two Light" pitchFamily="34" charset="-122"/>
                <a:cs typeface="GE SS Two Light" pitchFamily="34" charset="-120"/>
              </a:rPr>
              <a:t>)</a:t>
            </a:r>
            <a:endParaRPr lang="ar-SA" sz="2000" dirty="0"/>
          </a:p>
        </p:txBody>
      </p:sp>
      <p:sp>
        <p:nvSpPr>
          <p:cNvPr id="17" name="Text 13"/>
          <p:cNvSpPr/>
          <p:nvPr/>
        </p:nvSpPr>
        <p:spPr>
          <a:xfrm>
            <a:off x="4316900" y="4348320"/>
            <a:ext cx="3557995" cy="497098"/>
          </a:xfrm>
          <a:prstGeom prst="rect">
            <a:avLst/>
          </a:prstGeom>
          <a:noFill/>
          <a:ln/>
        </p:spPr>
        <p:txBody>
          <a:bodyPr wrap="none" lIns="0" tIns="0" rIns="0" bIns="0" rtlCol="0" anchor="t"/>
          <a:lstStyle/>
          <a:p>
            <a:pPr marL="0" indent="0" algn="r" rtl="1">
              <a:lnSpc>
                <a:spcPct val="117000"/>
              </a:lnSpc>
              <a:buNone/>
            </a:pPr>
            <a:r>
              <a:rPr lang="ar-SA" altLang="en-US" sz="2400" dirty="0">
                <a:solidFill>
                  <a:srgbClr val="384653"/>
                </a:solidFill>
                <a:latin typeface="WinSoft Pro Medium" pitchFamily="34" charset="0"/>
                <a:ea typeface="WinSoft Pro Medium" pitchFamily="34" charset="-122"/>
                <a:cs typeface="WinSoft Pro Medium" pitchFamily="34" charset="-120"/>
              </a:rPr>
              <a:t>أدوات تستخدم مباشرة في التدريب.</a:t>
            </a:r>
            <a:endParaRPr lang="ar-SA" sz="2400" dirty="0"/>
          </a:p>
        </p:txBody>
      </p:sp>
      <p:sp>
        <p:nvSpPr>
          <p:cNvPr id="18" name="Text 14"/>
          <p:cNvSpPr/>
          <p:nvPr/>
        </p:nvSpPr>
        <p:spPr>
          <a:xfrm>
            <a:off x="4316900" y="4661354"/>
            <a:ext cx="3557995" cy="2267545"/>
          </a:xfrm>
          <a:prstGeom prst="rect">
            <a:avLst/>
          </a:prstGeom>
          <a:noFill/>
          <a:ln/>
        </p:spPr>
        <p:txBody>
          <a:bodyPr wrap="square" lIns="0" tIns="0" rIns="67705" bIns="0" rtlCol="0" anchor="t">
            <a:normAutofit/>
          </a:bodyPr>
          <a:lstStyle/>
          <a:p>
            <a:pPr marL="264160" indent="-264160" algn="r" rtl="1">
              <a:lnSpc>
                <a:spcPct val="117000"/>
              </a:lnSpc>
              <a:buSzPct val="100000"/>
              <a:buChar char="•"/>
            </a:pPr>
            <a:r>
              <a:rPr lang="ar-SA" altLang="en-US" sz="2400" dirty="0">
                <a:solidFill>
                  <a:srgbClr val="384653"/>
                </a:solidFill>
                <a:latin typeface="WinSoft Pro Medium" pitchFamily="34" charset="0"/>
                <a:ea typeface="WinSoft Pro Medium" pitchFamily="34" charset="-122"/>
                <a:cs typeface="WinSoft Pro Medium" pitchFamily="34" charset="-120"/>
              </a:rPr>
              <a:t>المفكات</a:t>
            </a:r>
            <a:endParaRPr lang="ar-SA" sz="2400" dirty="0"/>
          </a:p>
          <a:p>
            <a:pPr marL="264160" indent="-264160" algn="r" rtl="1">
              <a:lnSpc>
                <a:spcPct val="117000"/>
              </a:lnSpc>
              <a:buSzPct val="100000"/>
              <a:buChar char="•"/>
            </a:pPr>
            <a:r>
              <a:rPr lang="ar-SA" altLang="en-US" sz="2400" dirty="0">
                <a:solidFill>
                  <a:srgbClr val="384653"/>
                </a:solidFill>
                <a:latin typeface="WinSoft Pro Medium" pitchFamily="34" charset="0"/>
                <a:ea typeface="WinSoft Pro Medium" pitchFamily="34" charset="-122"/>
                <a:cs typeface="WinSoft Pro Medium" pitchFamily="34" charset="-120"/>
              </a:rPr>
              <a:t>المفاتيح</a:t>
            </a:r>
            <a:endParaRPr lang="ar-SA" sz="2400" dirty="0"/>
          </a:p>
          <a:p>
            <a:pPr marL="264160" indent="-264160" algn="r" rtl="1">
              <a:lnSpc>
                <a:spcPct val="117000"/>
              </a:lnSpc>
              <a:buSzPct val="100000"/>
              <a:buChar char="•"/>
            </a:pPr>
            <a:r>
              <a:rPr lang="ar-SA" altLang="en-US" sz="2400" dirty="0">
                <a:solidFill>
                  <a:srgbClr val="384653"/>
                </a:solidFill>
                <a:latin typeface="WinSoft Pro Medium" pitchFamily="34" charset="0"/>
                <a:ea typeface="WinSoft Pro Medium" pitchFamily="34" charset="-122"/>
                <a:cs typeface="WinSoft Pro Medium" pitchFamily="34" charset="-120"/>
              </a:rPr>
              <a:t>الكماشات</a:t>
            </a:r>
            <a:endParaRPr lang="ar-SA" sz="2400" dirty="0"/>
          </a:p>
          <a:p>
            <a:pPr marL="264160" indent="-264160" algn="r" rtl="1">
              <a:lnSpc>
                <a:spcPct val="117000"/>
              </a:lnSpc>
              <a:buSzPct val="100000"/>
              <a:buChar char="•"/>
            </a:pPr>
            <a:r>
              <a:rPr lang="ar-SA" altLang="en-US" sz="2400" dirty="0">
                <a:solidFill>
                  <a:srgbClr val="384653"/>
                </a:solidFill>
                <a:latin typeface="WinSoft Pro Medium" pitchFamily="34" charset="0"/>
                <a:ea typeface="WinSoft Pro Medium" pitchFamily="34" charset="-122"/>
                <a:cs typeface="WinSoft Pro Medium" pitchFamily="34" charset="-120"/>
              </a:rPr>
              <a:t>أجهزة القياس</a:t>
            </a:r>
            <a:endParaRPr lang="ar-SA" sz="2400" dirty="0"/>
          </a:p>
        </p:txBody>
      </p:sp>
      <p:pic>
        <p:nvPicPr>
          <p:cNvPr id="19"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326324" y="3432676"/>
            <a:ext cx="370037" cy="355130"/>
          </a:xfrm>
          <a:prstGeom prst="rect">
            <a:avLst/>
          </a:prstGeom>
        </p:spPr>
      </p:pic>
      <p:sp>
        <p:nvSpPr>
          <p:cNvPr id="20" name="Shape 15"/>
          <p:cNvSpPr/>
          <p:nvPr/>
        </p:nvSpPr>
        <p:spPr>
          <a:xfrm>
            <a:off x="631908" y="3800176"/>
            <a:ext cx="3558094" cy="45719"/>
          </a:xfrm>
          <a:prstGeom prst="rect">
            <a:avLst/>
          </a:prstGeom>
          <a:solidFill>
            <a:srgbClr val="00AEEF"/>
          </a:solidFill>
          <a:ln/>
        </p:spPr>
      </p:sp>
      <p:sp>
        <p:nvSpPr>
          <p:cNvPr id="21" name="Text 16"/>
          <p:cNvSpPr/>
          <p:nvPr/>
        </p:nvSpPr>
        <p:spPr>
          <a:xfrm>
            <a:off x="746208" y="3922911"/>
            <a:ext cx="3558094" cy="584112"/>
          </a:xfrm>
          <a:prstGeom prst="rect">
            <a:avLst/>
          </a:prstGeom>
          <a:noFill/>
          <a:ln/>
        </p:spPr>
        <p:txBody>
          <a:bodyPr wrap="none" lIns="0" tIns="0" rIns="0" bIns="0" rtlCol="0" anchor="t"/>
          <a:lstStyle/>
          <a:p>
            <a:pPr marL="0" indent="0" algn="r" rtl="1">
              <a:lnSpc>
                <a:spcPct val="104000"/>
              </a:lnSpc>
              <a:buNone/>
            </a:pPr>
            <a:r>
              <a:rPr lang="ar-SA" altLang="en-US" sz="2000" dirty="0">
                <a:solidFill>
                  <a:srgbClr val="384653"/>
                </a:solidFill>
                <a:latin typeface="GE SS Two Light" pitchFamily="34" charset="0"/>
                <a:ea typeface="GE SS Two Light" pitchFamily="34" charset="-122"/>
                <a:cs typeface="GE SS Two Light" pitchFamily="34" charset="-120"/>
              </a:rPr>
              <a:t>المواد الاستهلاكية (</a:t>
            </a:r>
            <a:r>
              <a:rPr lang="ar-SA" altLang="en-US" sz="2000" dirty="0">
                <a:solidFill>
                  <a:srgbClr val="384653"/>
                </a:solidFill>
                <a:latin typeface="Myriad Headline" panose="020B0500000000000000" pitchFamily="34" charset="0"/>
                <a:ea typeface="GE SS Two Light" pitchFamily="34" charset="-122"/>
                <a:cs typeface="GE SS Two Light" pitchFamily="34" charset="-120"/>
              </a:rPr>
              <a:t>Consumables</a:t>
            </a:r>
            <a:r>
              <a:rPr lang="ar-SA" altLang="en-US" sz="2000" dirty="0">
                <a:solidFill>
                  <a:srgbClr val="384653"/>
                </a:solidFill>
                <a:latin typeface="GE SS Two Light" pitchFamily="34" charset="0"/>
                <a:ea typeface="GE SS Two Light" pitchFamily="34" charset="-122"/>
                <a:cs typeface="GE SS Two Light" pitchFamily="34" charset="-120"/>
              </a:rPr>
              <a:t>)</a:t>
            </a:r>
            <a:endParaRPr lang="ar-SA" sz="2000" dirty="0"/>
          </a:p>
        </p:txBody>
      </p:sp>
      <p:sp>
        <p:nvSpPr>
          <p:cNvPr id="22" name="Text 17"/>
          <p:cNvSpPr/>
          <p:nvPr/>
        </p:nvSpPr>
        <p:spPr>
          <a:xfrm>
            <a:off x="631908" y="4348320"/>
            <a:ext cx="3558094" cy="497098"/>
          </a:xfrm>
          <a:prstGeom prst="rect">
            <a:avLst/>
          </a:prstGeom>
          <a:noFill/>
          <a:ln/>
        </p:spPr>
        <p:txBody>
          <a:bodyPr wrap="none" lIns="0" tIns="0" rIns="0" bIns="0" rtlCol="0" anchor="t"/>
          <a:lstStyle/>
          <a:p>
            <a:pPr marL="0" indent="0" algn="r" rtl="1">
              <a:lnSpc>
                <a:spcPct val="117000"/>
              </a:lnSpc>
              <a:buNone/>
            </a:pPr>
            <a:r>
              <a:rPr lang="ar-SA" altLang="en-US" sz="2400" dirty="0">
                <a:solidFill>
                  <a:srgbClr val="384653"/>
                </a:solidFill>
                <a:latin typeface="WinSoft Pro Medium" pitchFamily="34" charset="0"/>
                <a:ea typeface="WinSoft Pro Medium" pitchFamily="34" charset="-122"/>
                <a:cs typeface="WinSoft Pro Medium" pitchFamily="34" charset="-120"/>
              </a:rPr>
              <a:t>مواد تستهلك أثناء التدريب.</a:t>
            </a:r>
            <a:endParaRPr lang="ar-SA" sz="2400" dirty="0"/>
          </a:p>
        </p:txBody>
      </p:sp>
      <p:sp>
        <p:nvSpPr>
          <p:cNvPr id="23" name="Text 18"/>
          <p:cNvSpPr/>
          <p:nvPr/>
        </p:nvSpPr>
        <p:spPr>
          <a:xfrm>
            <a:off x="631908" y="4661355"/>
            <a:ext cx="3558094" cy="2857693"/>
          </a:xfrm>
          <a:prstGeom prst="rect">
            <a:avLst/>
          </a:prstGeom>
          <a:noFill/>
          <a:ln/>
        </p:spPr>
        <p:txBody>
          <a:bodyPr wrap="square" lIns="0" tIns="0" rIns="67705" bIns="0" rtlCol="0" anchor="t">
            <a:noAutofit/>
          </a:bodyPr>
          <a:lstStyle/>
          <a:p>
            <a:pPr marL="264160" indent="-264160" algn="r" rtl="1">
              <a:lnSpc>
                <a:spcPct val="117000"/>
              </a:lnSpc>
              <a:buSzPct val="100000"/>
              <a:buChar char="•"/>
            </a:pPr>
            <a:r>
              <a:rPr lang="ar-SA" altLang="en-US" sz="2400" dirty="0">
                <a:solidFill>
                  <a:srgbClr val="384653"/>
                </a:solidFill>
                <a:latin typeface="WinSoft Pro Medium" pitchFamily="34" charset="0"/>
                <a:ea typeface="WinSoft Pro Medium" pitchFamily="34" charset="-122"/>
                <a:cs typeface="WinSoft Pro Medium" pitchFamily="34" charset="-120"/>
              </a:rPr>
              <a:t>أسلاك</a:t>
            </a:r>
            <a:endParaRPr lang="ar-SA" sz="2400" dirty="0"/>
          </a:p>
          <a:p>
            <a:pPr marL="264160" indent="-264160" algn="r" rtl="1">
              <a:lnSpc>
                <a:spcPct val="117000"/>
              </a:lnSpc>
              <a:buSzPct val="100000"/>
              <a:buChar char="•"/>
            </a:pPr>
            <a:r>
              <a:rPr lang="ar-SA" altLang="en-US" sz="2400" dirty="0">
                <a:solidFill>
                  <a:srgbClr val="384653"/>
                </a:solidFill>
                <a:latin typeface="WinSoft Pro Medium" pitchFamily="34" charset="0"/>
                <a:ea typeface="WinSoft Pro Medium" pitchFamily="34" charset="-122"/>
                <a:cs typeface="WinSoft Pro Medium" pitchFamily="34" charset="-120"/>
              </a:rPr>
              <a:t>أخشاب</a:t>
            </a:r>
            <a:endParaRPr lang="ar-SA" sz="2400" dirty="0"/>
          </a:p>
          <a:p>
            <a:pPr marL="264160" indent="-264160" algn="r" rtl="1">
              <a:lnSpc>
                <a:spcPct val="117000"/>
              </a:lnSpc>
              <a:buSzPct val="100000"/>
              <a:buChar char="•"/>
            </a:pPr>
            <a:r>
              <a:rPr lang="ar-SA" altLang="en-US" sz="2400" dirty="0">
                <a:solidFill>
                  <a:srgbClr val="384653"/>
                </a:solidFill>
                <a:latin typeface="WinSoft Pro Medium" pitchFamily="34" charset="0"/>
                <a:ea typeface="WinSoft Pro Medium" pitchFamily="34" charset="-122"/>
                <a:cs typeface="WinSoft Pro Medium" pitchFamily="34" charset="-120"/>
              </a:rPr>
              <a:t>معادن</a:t>
            </a:r>
            <a:endParaRPr lang="ar-SA" sz="2400" dirty="0"/>
          </a:p>
          <a:p>
            <a:pPr marL="264160" indent="-264160" algn="r" rtl="1">
              <a:lnSpc>
                <a:spcPct val="117000"/>
              </a:lnSpc>
              <a:buSzPct val="100000"/>
              <a:buChar char="•"/>
            </a:pPr>
            <a:r>
              <a:rPr lang="ar-SA" altLang="en-US" sz="2400" dirty="0">
                <a:solidFill>
                  <a:srgbClr val="384653"/>
                </a:solidFill>
                <a:latin typeface="WinSoft Pro Medium" pitchFamily="34" charset="0"/>
                <a:ea typeface="WinSoft Pro Medium" pitchFamily="34" charset="-122"/>
                <a:cs typeface="WinSoft Pro Medium" pitchFamily="34" charset="-120"/>
              </a:rPr>
              <a:t>أحبار الطباعة</a:t>
            </a:r>
            <a:endParaRPr lang="ar-SA" sz="2400" dirty="0"/>
          </a:p>
          <a:p>
            <a:pPr marL="264160" indent="-264160" algn="r" rtl="1">
              <a:lnSpc>
                <a:spcPct val="117000"/>
              </a:lnSpc>
              <a:buSzPct val="100000"/>
              <a:buChar char="•"/>
            </a:pPr>
            <a:r>
              <a:rPr lang="ar-SA" altLang="en-US" sz="2400" dirty="0">
                <a:solidFill>
                  <a:srgbClr val="384653"/>
                </a:solidFill>
                <a:latin typeface="WinSoft Pro Medium" pitchFamily="34" charset="0"/>
                <a:ea typeface="WinSoft Pro Medium" pitchFamily="34" charset="-122"/>
                <a:cs typeface="WinSoft Pro Medium" pitchFamily="34" charset="-120"/>
              </a:rPr>
              <a:t>أقطاب اللحام</a:t>
            </a:r>
            <a:endParaRPr lang="ar-SA" sz="2400" dirty="0"/>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name="Slide 90">
    <p:spTree>
      <p:nvGrpSpPr>
        <p:cNvPr id="1" name=""/>
        <p:cNvGrpSpPr/>
        <p:nvPr/>
      </p:nvGrpSpPr>
      <p:grpSpPr>
        <a:xfrm>
          <a:off x="0" y="0"/>
          <a:ext cx="0" cy="0"/>
          <a:chOff x="0" y="0"/>
          <a:chExt cx="0" cy="0"/>
        </a:xfrm>
      </p:grpSpPr>
      <p:sp>
        <p:nvSpPr>
          <p:cNvPr id="2" name="Text 0"/>
          <p:cNvSpPr/>
          <p:nvPr/>
        </p:nvSpPr>
        <p:spPr>
          <a:xfrm>
            <a:off x="631908" y="1640880"/>
            <a:ext cx="3237228" cy="415942"/>
          </a:xfrm>
          <a:prstGeom prst="rect">
            <a:avLst/>
          </a:prstGeom>
          <a:noFill/>
          <a:ln/>
        </p:spPr>
        <p:txBody>
          <a:bodyPr wrap="none" lIns="0" tIns="0" rIns="0" bIns="0" rtlCol="0" anchor="t"/>
          <a:lstStyle/>
          <a:p>
            <a:pPr marL="0" indent="0" algn="r" rtl="1">
              <a:lnSpc>
                <a:spcPct val="104000"/>
              </a:lnSpc>
              <a:buNone/>
            </a:pPr>
            <a:r>
              <a:rPr lang="ar-SA" altLang="en-US" sz="2400" dirty="0">
                <a:solidFill>
                  <a:srgbClr val="2E3C4E"/>
                </a:solidFill>
                <a:latin typeface="GE SS Two Light" pitchFamily="34" charset="0"/>
                <a:ea typeface="GE SS Two Light" pitchFamily="34" charset="-122"/>
                <a:cs typeface="GE SS Two Light" pitchFamily="34" charset="-120"/>
              </a:rPr>
              <a:t>عناصر قائمة اللوازم</a:t>
            </a:r>
            <a:endParaRPr lang="ar-SA" sz="2400" dirty="0"/>
          </a:p>
        </p:txBody>
      </p:sp>
      <p:sp>
        <p:nvSpPr>
          <p:cNvPr id="3" name="Text 1"/>
          <p:cNvSpPr/>
          <p:nvPr/>
        </p:nvSpPr>
        <p:spPr>
          <a:xfrm>
            <a:off x="22324" y="2237680"/>
            <a:ext cx="3846813" cy="404713"/>
          </a:xfrm>
          <a:prstGeom prst="rect">
            <a:avLst/>
          </a:prstGeom>
          <a:noFill/>
          <a:ln/>
        </p:spPr>
        <p:txBody>
          <a:bodyPr wrap="none" lIns="0" tIns="0" rIns="0" bIns="0" rtlCol="0" anchor="t"/>
          <a:lstStyle/>
          <a:p>
            <a:pPr marL="0" indent="0" algn="r" rtl="1">
              <a:lnSpc>
                <a:spcPct val="133000"/>
              </a:lnSpc>
              <a:buNone/>
            </a:pPr>
            <a:r>
              <a:rPr lang="ar-SA" altLang="en-US" sz="3200" dirty="0">
                <a:solidFill>
                  <a:srgbClr val="384653"/>
                </a:solidFill>
                <a:latin typeface="WinSoft Pro Medium" pitchFamily="34" charset="0"/>
                <a:ea typeface="WinSoft Pro Medium" pitchFamily="34" charset="-122"/>
                <a:cs typeface="WinSoft Pro Medium" pitchFamily="34" charset="-120"/>
              </a:rPr>
              <a:t>يجب أن تتضمن:</a:t>
            </a:r>
            <a:endParaRPr lang="ar-SA" sz="3200" dirty="0"/>
          </a:p>
        </p:txBody>
      </p:sp>
      <p:sp>
        <p:nvSpPr>
          <p:cNvPr id="4" name="Text 2"/>
          <p:cNvSpPr/>
          <p:nvPr/>
        </p:nvSpPr>
        <p:spPr>
          <a:xfrm>
            <a:off x="631908" y="2801938"/>
            <a:ext cx="3237228" cy="2870795"/>
          </a:xfrm>
          <a:prstGeom prst="rect">
            <a:avLst/>
          </a:prstGeom>
          <a:noFill/>
          <a:ln/>
        </p:spPr>
        <p:txBody>
          <a:bodyPr wrap="square" lIns="0" tIns="0" rIns="90274" bIns="0" rtlCol="0" anchor="t">
            <a:normAutofit fontScale="85000" lnSpcReduction="20000"/>
          </a:bodyPr>
          <a:lstStyle/>
          <a:p>
            <a:pPr marL="355600" indent="-355600" algn="r" rtl="1">
              <a:lnSpc>
                <a:spcPct val="133000"/>
              </a:lnSpc>
              <a:buSzPct val="100000"/>
              <a:buChar char="•"/>
            </a:pPr>
            <a:r>
              <a:rPr lang="ar-SA" altLang="en-US" sz="3200" dirty="0">
                <a:solidFill>
                  <a:srgbClr val="384653"/>
                </a:solidFill>
                <a:latin typeface="WinSoft Pro Medium" pitchFamily="34" charset="0"/>
                <a:ea typeface="WinSoft Pro Medium" pitchFamily="34" charset="-122"/>
                <a:cs typeface="WinSoft Pro Medium" pitchFamily="34" charset="-120"/>
              </a:rPr>
              <a:t>اسم المادة أو المعدة.</a:t>
            </a:r>
            <a:endParaRPr lang="ar-SA" sz="3200" dirty="0"/>
          </a:p>
          <a:p>
            <a:pPr marL="355600" indent="-355600" algn="r" rtl="1">
              <a:lnSpc>
                <a:spcPct val="133000"/>
              </a:lnSpc>
              <a:buSzPct val="100000"/>
              <a:buChar char="•"/>
            </a:pPr>
            <a:r>
              <a:rPr lang="ar-SA" altLang="en-US" sz="3200" dirty="0">
                <a:solidFill>
                  <a:srgbClr val="384653"/>
                </a:solidFill>
                <a:latin typeface="WinSoft Pro Medium" pitchFamily="34" charset="0"/>
                <a:ea typeface="WinSoft Pro Medium" pitchFamily="34" charset="-122"/>
                <a:cs typeface="WinSoft Pro Medium" pitchFamily="34" charset="-120"/>
              </a:rPr>
              <a:t>الكمية.</a:t>
            </a:r>
            <a:endParaRPr lang="ar-SA" sz="3200" dirty="0"/>
          </a:p>
          <a:p>
            <a:pPr marL="355600" indent="-355600" algn="r" rtl="1">
              <a:lnSpc>
                <a:spcPct val="133000"/>
              </a:lnSpc>
              <a:buSzPct val="100000"/>
              <a:buChar char="•"/>
            </a:pPr>
            <a:r>
              <a:rPr lang="ar-SA" altLang="en-US" sz="3200" dirty="0">
                <a:solidFill>
                  <a:srgbClr val="384653"/>
                </a:solidFill>
                <a:latin typeface="WinSoft Pro Medium" pitchFamily="34" charset="0"/>
                <a:ea typeface="WinSoft Pro Medium" pitchFamily="34" charset="-122"/>
                <a:cs typeface="WinSoft Pro Medium" pitchFamily="34" charset="-120"/>
              </a:rPr>
              <a:t>الحالة.</a:t>
            </a:r>
            <a:endParaRPr lang="ar-SA" sz="3200" dirty="0"/>
          </a:p>
          <a:p>
            <a:pPr marL="355600" indent="-355600" algn="r" rtl="1">
              <a:lnSpc>
                <a:spcPct val="133000"/>
              </a:lnSpc>
              <a:buSzPct val="100000"/>
              <a:buChar char="•"/>
            </a:pPr>
            <a:r>
              <a:rPr lang="ar-SA" altLang="en-US" sz="3200" dirty="0">
                <a:solidFill>
                  <a:srgbClr val="384653"/>
                </a:solidFill>
                <a:latin typeface="WinSoft Pro Medium" pitchFamily="34" charset="0"/>
                <a:ea typeface="WinSoft Pro Medium" pitchFamily="34" charset="-122"/>
                <a:cs typeface="WinSoft Pro Medium" pitchFamily="34" charset="-120"/>
              </a:rPr>
              <a:t>الموقع.</a:t>
            </a:r>
            <a:endParaRPr lang="ar-SA" sz="3200" dirty="0"/>
          </a:p>
          <a:p>
            <a:pPr marL="355600" indent="-355600" algn="r" rtl="1">
              <a:lnSpc>
                <a:spcPct val="133000"/>
              </a:lnSpc>
              <a:buSzPct val="100000"/>
              <a:buChar char="•"/>
            </a:pPr>
            <a:r>
              <a:rPr lang="ar-SA" altLang="en-US" sz="3200" dirty="0">
                <a:solidFill>
                  <a:srgbClr val="384653"/>
                </a:solidFill>
                <a:latin typeface="WinSoft Pro Medium" pitchFamily="34" charset="0"/>
                <a:ea typeface="WinSoft Pro Medium" pitchFamily="34" charset="-122"/>
                <a:cs typeface="WinSoft Pro Medium" pitchFamily="34" charset="-120"/>
              </a:rPr>
              <a:t>تاريخ الفحص.</a:t>
            </a:r>
            <a:endParaRPr lang="ar-SA" sz="3200" dirty="0"/>
          </a:p>
          <a:p>
            <a:pPr marL="355600" indent="-355600" algn="r" rtl="1">
              <a:lnSpc>
                <a:spcPct val="133000"/>
              </a:lnSpc>
              <a:buSzPct val="100000"/>
              <a:buChar char="•"/>
            </a:pPr>
            <a:r>
              <a:rPr lang="ar-SA" altLang="en-US" sz="3200" dirty="0">
                <a:solidFill>
                  <a:srgbClr val="384653"/>
                </a:solidFill>
                <a:latin typeface="WinSoft Pro Medium" pitchFamily="34" charset="0"/>
                <a:ea typeface="WinSoft Pro Medium" pitchFamily="34" charset="-122"/>
                <a:cs typeface="WinSoft Pro Medium" pitchFamily="34" charset="-120"/>
              </a:rPr>
              <a:t>الملاحظات.</a:t>
            </a:r>
            <a:endParaRPr lang="ar-SA" sz="3200" dirty="0"/>
          </a:p>
        </p:txBody>
      </p:sp>
      <p:sp>
        <p:nvSpPr>
          <p:cNvPr id="5" name="Shape 3"/>
          <p:cNvSpPr/>
          <p:nvPr/>
        </p:nvSpPr>
        <p:spPr>
          <a:xfrm>
            <a:off x="4263621" y="1415255"/>
            <a:ext cx="3562261" cy="4513219"/>
          </a:xfrm>
          <a:prstGeom prst="roundRect">
            <a:avLst>
              <a:gd name="adj" fmla="val 15205"/>
            </a:avLst>
          </a:prstGeom>
          <a:solidFill>
            <a:srgbClr val="75BAE6"/>
          </a:solidFill>
          <a:ln/>
        </p:spPr>
      </p:sp>
      <p:sp>
        <p:nvSpPr>
          <p:cNvPr id="6" name="Text 4"/>
          <p:cNvSpPr/>
          <p:nvPr/>
        </p:nvSpPr>
        <p:spPr>
          <a:xfrm>
            <a:off x="4489238" y="1640880"/>
            <a:ext cx="3111025" cy="415942"/>
          </a:xfrm>
          <a:prstGeom prst="rect">
            <a:avLst/>
          </a:prstGeom>
          <a:noFill/>
          <a:ln/>
        </p:spPr>
        <p:txBody>
          <a:bodyPr wrap="none" lIns="0" tIns="0" rIns="0" bIns="0" rtlCol="0" anchor="t"/>
          <a:lstStyle/>
          <a:p>
            <a:pPr marL="0" indent="0" algn="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إدارة المواد الاستهلاكية</a:t>
            </a:r>
            <a:endParaRPr lang="ar-SA" sz="2400" dirty="0">
              <a:solidFill>
                <a:schemeClr val="bg1"/>
              </a:solidFill>
            </a:endParaRPr>
          </a:p>
        </p:txBody>
      </p:sp>
      <p:sp>
        <p:nvSpPr>
          <p:cNvPr id="7" name="Text 5"/>
          <p:cNvSpPr/>
          <p:nvPr/>
        </p:nvSpPr>
        <p:spPr>
          <a:xfrm>
            <a:off x="3879654" y="2237680"/>
            <a:ext cx="3720610" cy="404713"/>
          </a:xfrm>
          <a:prstGeom prst="rect">
            <a:avLst/>
          </a:prstGeom>
          <a:noFill/>
          <a:ln/>
        </p:spPr>
        <p:txBody>
          <a:bodyPr wrap="none" lIns="0" tIns="0" rIns="0" bIns="0" rtlCol="0" anchor="t"/>
          <a:lstStyle/>
          <a:p>
            <a:pPr marL="0" indent="0" algn="r" rtl="1">
              <a:lnSpc>
                <a:spcPct val="133000"/>
              </a:lnSpc>
              <a:buNone/>
            </a:pPr>
            <a:r>
              <a:rPr lang="ar-SA" altLang="en-US" sz="3200" dirty="0">
                <a:solidFill>
                  <a:schemeClr val="bg1"/>
                </a:solidFill>
                <a:latin typeface="WinSoft Pro Medium" pitchFamily="34" charset="0"/>
                <a:ea typeface="WinSoft Pro Medium" pitchFamily="34" charset="-122"/>
                <a:cs typeface="WinSoft Pro Medium" pitchFamily="34" charset="-120"/>
              </a:rPr>
              <a:t>يجب مراعاة:</a:t>
            </a:r>
            <a:endParaRPr lang="ar-SA" sz="3200" dirty="0">
              <a:solidFill>
                <a:schemeClr val="bg1"/>
              </a:solidFill>
            </a:endParaRPr>
          </a:p>
        </p:txBody>
      </p:sp>
      <p:sp>
        <p:nvSpPr>
          <p:cNvPr id="8" name="Text 6"/>
          <p:cNvSpPr/>
          <p:nvPr/>
        </p:nvSpPr>
        <p:spPr>
          <a:xfrm>
            <a:off x="4489238" y="2801938"/>
            <a:ext cx="3111025" cy="2707321"/>
          </a:xfrm>
          <a:prstGeom prst="rect">
            <a:avLst/>
          </a:prstGeom>
          <a:noFill/>
          <a:ln/>
        </p:spPr>
        <p:txBody>
          <a:bodyPr wrap="square" lIns="0" tIns="0" rIns="90274" bIns="0" rtlCol="0" anchor="t">
            <a:normAutofit lnSpcReduction="10000"/>
          </a:bodyPr>
          <a:lstStyle/>
          <a:p>
            <a:pPr marL="355600" indent="-355600" algn="r" rtl="1">
              <a:lnSpc>
                <a:spcPct val="133000"/>
              </a:lnSpc>
              <a:buSzPct val="100000"/>
              <a:buChar char="•"/>
            </a:pPr>
            <a:r>
              <a:rPr lang="ar-SA" altLang="en-US" sz="2800" dirty="0">
                <a:solidFill>
                  <a:schemeClr val="bg1"/>
                </a:solidFill>
                <a:latin typeface="WinSoft Pro Medium" pitchFamily="34" charset="0"/>
                <a:ea typeface="WinSoft Pro Medium" pitchFamily="34" charset="-122"/>
                <a:cs typeface="WinSoft Pro Medium" pitchFamily="34" charset="-120"/>
              </a:rPr>
              <a:t>معدل الاستهلاك.</a:t>
            </a:r>
            <a:endParaRPr lang="ar-SA" sz="2800" dirty="0">
              <a:solidFill>
                <a:schemeClr val="bg1"/>
              </a:solidFill>
            </a:endParaRPr>
          </a:p>
          <a:p>
            <a:pPr marL="355600" indent="-355600" algn="r" rtl="1">
              <a:lnSpc>
                <a:spcPct val="133000"/>
              </a:lnSpc>
              <a:buSzPct val="100000"/>
              <a:buChar char="•"/>
            </a:pPr>
            <a:r>
              <a:rPr lang="ar-SA" altLang="en-US" sz="2800" dirty="0">
                <a:solidFill>
                  <a:schemeClr val="bg1"/>
                </a:solidFill>
                <a:latin typeface="WinSoft Pro Medium" pitchFamily="34" charset="0"/>
                <a:ea typeface="WinSoft Pro Medium" pitchFamily="34" charset="-122"/>
                <a:cs typeface="WinSoft Pro Medium" pitchFamily="34" charset="-120"/>
              </a:rPr>
              <a:t>عدد المتدربين.</a:t>
            </a:r>
            <a:endParaRPr lang="ar-SA" sz="2800" dirty="0">
              <a:solidFill>
                <a:schemeClr val="bg1"/>
              </a:solidFill>
            </a:endParaRPr>
          </a:p>
          <a:p>
            <a:pPr marL="355600" indent="-355600" algn="r" rtl="1">
              <a:lnSpc>
                <a:spcPct val="133000"/>
              </a:lnSpc>
              <a:buSzPct val="100000"/>
              <a:buChar char="•"/>
            </a:pPr>
            <a:r>
              <a:rPr lang="ar-SA" altLang="en-US" sz="2800" dirty="0">
                <a:solidFill>
                  <a:schemeClr val="bg1"/>
                </a:solidFill>
                <a:latin typeface="WinSoft Pro Medium" pitchFamily="34" charset="0"/>
                <a:ea typeface="WinSoft Pro Medium" pitchFamily="34" charset="-122"/>
                <a:cs typeface="WinSoft Pro Medium" pitchFamily="34" charset="-120"/>
              </a:rPr>
              <a:t>مدة البرنامج.</a:t>
            </a:r>
            <a:endParaRPr lang="ar-SA" sz="2800" dirty="0">
              <a:solidFill>
                <a:schemeClr val="bg1"/>
              </a:solidFill>
            </a:endParaRPr>
          </a:p>
          <a:p>
            <a:pPr marL="355600" indent="-355600" algn="r" rtl="1">
              <a:lnSpc>
                <a:spcPct val="133000"/>
              </a:lnSpc>
              <a:buSzPct val="100000"/>
              <a:buChar char="•"/>
            </a:pPr>
            <a:r>
              <a:rPr lang="ar-SA" altLang="en-US" sz="2800" dirty="0">
                <a:solidFill>
                  <a:schemeClr val="bg1"/>
                </a:solidFill>
                <a:latin typeface="WinSoft Pro Medium" pitchFamily="34" charset="0"/>
                <a:ea typeface="WinSoft Pro Medium" pitchFamily="34" charset="-122"/>
                <a:cs typeface="WinSoft Pro Medium" pitchFamily="34" charset="-120"/>
              </a:rPr>
              <a:t>هامش احتياطي للطوارئ.</a:t>
            </a:r>
            <a:endParaRPr lang="ar-SA" sz="2800" dirty="0">
              <a:solidFill>
                <a:schemeClr val="bg1"/>
              </a:solidFill>
            </a:endParaRPr>
          </a:p>
        </p:txBody>
      </p:sp>
      <p:sp>
        <p:nvSpPr>
          <p:cNvPr id="9" name="Shape 7"/>
          <p:cNvSpPr/>
          <p:nvPr/>
        </p:nvSpPr>
        <p:spPr>
          <a:xfrm>
            <a:off x="8057849" y="1415255"/>
            <a:ext cx="3677054" cy="4513219"/>
          </a:xfrm>
          <a:prstGeom prst="roundRect">
            <a:avLst>
              <a:gd name="adj" fmla="val 14730"/>
            </a:avLst>
          </a:prstGeom>
          <a:solidFill>
            <a:srgbClr val="75BAE6"/>
          </a:solidFill>
          <a:ln/>
        </p:spPr>
      </p:sp>
      <p:sp>
        <p:nvSpPr>
          <p:cNvPr id="10" name="Text 8"/>
          <p:cNvSpPr/>
          <p:nvPr/>
        </p:nvSpPr>
        <p:spPr>
          <a:xfrm>
            <a:off x="8283467" y="1640879"/>
            <a:ext cx="3225820" cy="415943"/>
          </a:xfrm>
          <a:prstGeom prst="rect">
            <a:avLst/>
          </a:prstGeom>
          <a:noFill/>
          <a:ln/>
        </p:spPr>
        <p:txBody>
          <a:bodyPr wrap="none" lIns="0" tIns="0" rIns="0" bIns="0" rtlCol="0" anchor="t"/>
          <a:lstStyle/>
          <a:p>
            <a:pPr marL="0" indent="0" algn="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أهمية قوائم التدقيق</a:t>
            </a:r>
            <a:endParaRPr lang="ar-SA" sz="2400" dirty="0">
              <a:solidFill>
                <a:schemeClr val="bg1"/>
              </a:solidFill>
            </a:endParaRPr>
          </a:p>
        </p:txBody>
      </p:sp>
      <p:sp>
        <p:nvSpPr>
          <p:cNvPr id="11" name="Text 9"/>
          <p:cNvSpPr/>
          <p:nvPr/>
        </p:nvSpPr>
        <p:spPr>
          <a:xfrm>
            <a:off x="7673882" y="2123380"/>
            <a:ext cx="3835403" cy="404713"/>
          </a:xfrm>
          <a:prstGeom prst="rect">
            <a:avLst/>
          </a:prstGeom>
          <a:noFill/>
          <a:ln/>
        </p:spPr>
        <p:txBody>
          <a:bodyPr wrap="none" lIns="0" tIns="0" rIns="0" bIns="0" rtlCol="0" anchor="t"/>
          <a:lstStyle/>
          <a:p>
            <a:pPr marL="0" indent="0" algn="r" rtl="1">
              <a:lnSpc>
                <a:spcPct val="133000"/>
              </a:lnSpc>
              <a:buNone/>
            </a:pPr>
            <a:r>
              <a:rPr lang="ar-SA" altLang="en-US" sz="3200" dirty="0">
                <a:solidFill>
                  <a:schemeClr val="bg1"/>
                </a:solidFill>
                <a:latin typeface="WinSoft Pro Medium" pitchFamily="34" charset="0"/>
                <a:ea typeface="WinSoft Pro Medium" pitchFamily="34" charset="-122"/>
                <a:cs typeface="WinSoft Pro Medium" pitchFamily="34" charset="-120"/>
              </a:rPr>
              <a:t>تساعد على:</a:t>
            </a:r>
            <a:endParaRPr lang="ar-SA" sz="3200" dirty="0">
              <a:solidFill>
                <a:schemeClr val="bg1"/>
              </a:solidFill>
            </a:endParaRPr>
          </a:p>
        </p:txBody>
      </p:sp>
      <p:sp>
        <p:nvSpPr>
          <p:cNvPr id="12" name="Text 10"/>
          <p:cNvSpPr/>
          <p:nvPr/>
        </p:nvSpPr>
        <p:spPr>
          <a:xfrm>
            <a:off x="8283467" y="2687637"/>
            <a:ext cx="3225819" cy="2377579"/>
          </a:xfrm>
          <a:prstGeom prst="rect">
            <a:avLst/>
          </a:prstGeom>
          <a:noFill/>
          <a:ln/>
        </p:spPr>
        <p:txBody>
          <a:bodyPr wrap="square" lIns="0" tIns="0" rIns="90274" bIns="0" rtlCol="0" anchor="t">
            <a:noAutofit/>
          </a:bodyPr>
          <a:lstStyle/>
          <a:p>
            <a:pPr marL="355600" indent="-355600" algn="r" rtl="1">
              <a:lnSpc>
                <a:spcPct val="133000"/>
              </a:lnSpc>
              <a:buSzPct val="100000"/>
              <a:buChar char="•"/>
            </a:pPr>
            <a:r>
              <a:rPr lang="ar-SA" altLang="en-US" sz="3200" dirty="0">
                <a:solidFill>
                  <a:schemeClr val="bg1"/>
                </a:solidFill>
                <a:latin typeface="WinSoft Pro Medium" pitchFamily="34" charset="0"/>
                <a:ea typeface="WinSoft Pro Medium" pitchFamily="34" charset="-122"/>
                <a:cs typeface="WinSoft Pro Medium" pitchFamily="34" charset="-120"/>
              </a:rPr>
              <a:t>ضمان الجاهزية.</a:t>
            </a:r>
            <a:endParaRPr lang="ar-SA" sz="3200" dirty="0">
              <a:solidFill>
                <a:schemeClr val="bg1"/>
              </a:solidFill>
            </a:endParaRPr>
          </a:p>
          <a:p>
            <a:pPr marL="355600" indent="-355600" algn="r" rtl="1">
              <a:lnSpc>
                <a:spcPct val="133000"/>
              </a:lnSpc>
              <a:buSzPct val="100000"/>
              <a:buChar char="•"/>
            </a:pPr>
            <a:r>
              <a:rPr lang="ar-SA" altLang="en-US" sz="3200" dirty="0">
                <a:solidFill>
                  <a:schemeClr val="bg1"/>
                </a:solidFill>
                <a:latin typeface="WinSoft Pro Medium" pitchFamily="34" charset="0"/>
                <a:ea typeface="WinSoft Pro Medium" pitchFamily="34" charset="-122"/>
                <a:cs typeface="WinSoft Pro Medium" pitchFamily="34" charset="-120"/>
              </a:rPr>
              <a:t>منع توقف التدريب.</a:t>
            </a:r>
            <a:endParaRPr lang="ar-SA" sz="3200" dirty="0">
              <a:solidFill>
                <a:schemeClr val="bg1"/>
              </a:solidFill>
            </a:endParaRPr>
          </a:p>
          <a:p>
            <a:pPr marL="355600" indent="-355600" algn="r" rtl="1">
              <a:lnSpc>
                <a:spcPct val="133000"/>
              </a:lnSpc>
              <a:buSzPct val="100000"/>
              <a:buChar char="•"/>
            </a:pPr>
            <a:r>
              <a:rPr lang="ar-SA" altLang="en-US" sz="3200" dirty="0">
                <a:solidFill>
                  <a:schemeClr val="bg1"/>
                </a:solidFill>
                <a:latin typeface="WinSoft Pro Medium" pitchFamily="34" charset="0"/>
                <a:ea typeface="WinSoft Pro Medium" pitchFamily="34" charset="-122"/>
                <a:cs typeface="WinSoft Pro Medium" pitchFamily="34" charset="-120"/>
              </a:rPr>
              <a:t>ضبط المخزون.</a:t>
            </a:r>
            <a:endParaRPr lang="ar-SA" sz="3200" dirty="0">
              <a:solidFill>
                <a:schemeClr val="bg1"/>
              </a:solidFill>
            </a:endParaRPr>
          </a:p>
          <a:p>
            <a:pPr marL="355600" indent="-355600" algn="r" rtl="1">
              <a:lnSpc>
                <a:spcPct val="133000"/>
              </a:lnSpc>
              <a:buSzPct val="100000"/>
              <a:buChar char="•"/>
            </a:pPr>
            <a:r>
              <a:rPr lang="ar-SA" altLang="en-US" sz="3200" dirty="0">
                <a:solidFill>
                  <a:schemeClr val="bg1"/>
                </a:solidFill>
                <a:latin typeface="WinSoft Pro Medium" pitchFamily="34" charset="0"/>
                <a:ea typeface="WinSoft Pro Medium" pitchFamily="34" charset="-122"/>
                <a:cs typeface="WinSoft Pro Medium" pitchFamily="34" charset="-120"/>
              </a:rPr>
              <a:t>تحسين السلامة.</a:t>
            </a:r>
            <a:endParaRPr lang="ar-SA" sz="3200" dirty="0">
              <a:solidFill>
                <a:schemeClr val="bg1"/>
              </a:solidFill>
            </a:endParaRPr>
          </a:p>
          <a:p>
            <a:pPr marL="355600" indent="-355600" algn="r" rtl="1">
              <a:lnSpc>
                <a:spcPct val="133000"/>
              </a:lnSpc>
              <a:buSzPct val="100000"/>
              <a:buChar char="•"/>
            </a:pPr>
            <a:r>
              <a:rPr lang="ar-SA" altLang="en-US" sz="3200" dirty="0">
                <a:solidFill>
                  <a:schemeClr val="bg1"/>
                </a:solidFill>
                <a:latin typeface="WinSoft Pro Medium" pitchFamily="34" charset="0"/>
                <a:ea typeface="WinSoft Pro Medium" pitchFamily="34" charset="-122"/>
                <a:cs typeface="WinSoft Pro Medium" pitchFamily="34" charset="-120"/>
              </a:rPr>
              <a:t>ترشيد التكاليف.</a:t>
            </a:r>
            <a:endParaRPr lang="ar-SA" sz="3200" dirty="0">
              <a:solidFill>
                <a:schemeClr val="bg1"/>
              </a:solidFill>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name="Slide 91">
    <p:spTree>
      <p:nvGrpSpPr>
        <p:cNvPr id="1" name=""/>
        <p:cNvGrpSpPr/>
        <p:nvPr/>
      </p:nvGrpSpPr>
      <p:grpSpPr>
        <a:xfrm>
          <a:off x="0" y="0"/>
          <a:ext cx="0" cy="0"/>
          <a:chOff x="0" y="0"/>
          <a:chExt cx="0" cy="0"/>
        </a:xfrm>
      </p:grpSpPr>
      <p:sp>
        <p:nvSpPr>
          <p:cNvPr id="2" name="Shape 0"/>
          <p:cNvSpPr/>
          <p:nvPr/>
        </p:nvSpPr>
        <p:spPr>
          <a:xfrm>
            <a:off x="11093867" y="940891"/>
            <a:ext cx="465920" cy="257076"/>
          </a:xfrm>
          <a:prstGeom prst="roundRect">
            <a:avLst>
              <a:gd name="adj" fmla="val 49999"/>
            </a:avLst>
          </a:prstGeom>
          <a:solidFill>
            <a:srgbClr val="D4E9F7"/>
          </a:solidFill>
          <a:ln/>
        </p:spPr>
      </p:sp>
      <p:sp>
        <p:nvSpPr>
          <p:cNvPr id="3" name="Text 1"/>
          <p:cNvSpPr/>
          <p:nvPr/>
        </p:nvSpPr>
        <p:spPr>
          <a:xfrm>
            <a:off x="10585780" y="991592"/>
            <a:ext cx="872508" cy="155674"/>
          </a:xfrm>
          <a:prstGeom prst="rect">
            <a:avLst/>
          </a:prstGeom>
          <a:noFill/>
          <a:ln/>
        </p:spPr>
        <p:txBody>
          <a:bodyPr wrap="none" lIns="0" tIns="0" rIns="0" bIns="0" rtlCol="0" anchor="t"/>
          <a:lstStyle/>
          <a:p>
            <a:pPr marL="0" indent="0" algn="r" rtl="1">
              <a:lnSpc>
                <a:spcPct val="96000"/>
              </a:lnSpc>
              <a:buNone/>
            </a:pPr>
            <a:r>
              <a:rPr lang="ar-SA" altLang="en-US" sz="1050" dirty="0">
                <a:solidFill>
                  <a:srgbClr val="384653"/>
                </a:solidFill>
                <a:latin typeface="WinSoft Pro Medium" pitchFamily="34" charset="0"/>
                <a:ea typeface="WinSoft Pro Medium" pitchFamily="34" charset="-122"/>
                <a:cs typeface="WinSoft Pro Medium" pitchFamily="34" charset="-120"/>
              </a:rPr>
              <a:t>نشاط</a:t>
            </a:r>
            <a:endParaRPr lang="ar-SA" sz="1050" dirty="0"/>
          </a:p>
        </p:txBody>
      </p:sp>
      <p:sp>
        <p:nvSpPr>
          <p:cNvPr id="4" name="Text 2"/>
          <p:cNvSpPr/>
          <p:nvPr/>
        </p:nvSpPr>
        <p:spPr>
          <a:xfrm>
            <a:off x="631908" y="1248668"/>
            <a:ext cx="10927878" cy="556716"/>
          </a:xfrm>
          <a:prstGeom prst="rect">
            <a:avLst/>
          </a:prstGeom>
          <a:noFill/>
          <a:ln/>
        </p:spPr>
        <p:txBody>
          <a:bodyPr wrap="none" lIns="0" tIns="0" rIns="0" bIns="0" rtlCol="0" anchor="t"/>
          <a:lstStyle/>
          <a:p>
            <a:pPr marL="0" indent="0" algn="r" rtl="1">
              <a:lnSpc>
                <a:spcPct val="104000"/>
              </a:lnSpc>
              <a:buNone/>
            </a:pPr>
            <a:r>
              <a:rPr lang="ar-SA" altLang="en-US" sz="3500" dirty="0">
                <a:solidFill>
                  <a:srgbClr val="2E3C4E"/>
                </a:solidFill>
                <a:latin typeface="GE SS Two Light" pitchFamily="34" charset="0"/>
                <a:ea typeface="GE SS Two Light" pitchFamily="34" charset="-122"/>
                <a:cs typeface="GE SS Two Light" pitchFamily="34" charset="-120"/>
              </a:rPr>
              <a:t>النشاط العملي: إعداد قائمة بالمعدات والمواد الاستهلاكية</a:t>
            </a:r>
            <a:endParaRPr lang="ar-SA" sz="3500" dirty="0"/>
          </a:p>
        </p:txBody>
      </p:sp>
      <p:sp>
        <p:nvSpPr>
          <p:cNvPr id="5" name="Text 3"/>
          <p:cNvSpPr/>
          <p:nvPr/>
        </p:nvSpPr>
        <p:spPr>
          <a:xfrm>
            <a:off x="631908" y="1828803"/>
            <a:ext cx="10927878" cy="637856"/>
          </a:xfrm>
          <a:prstGeom prst="rect">
            <a:avLst/>
          </a:prstGeom>
          <a:noFill/>
          <a:ln/>
        </p:spPr>
        <p:txBody>
          <a:bodyPr wrap="square" lIns="0" tIns="0" rIns="0" bIns="0" rtlCol="0" anchor="t"/>
          <a:lstStyle/>
          <a:p>
            <a:pPr marL="0" indent="0" algn="r" rtl="1">
              <a:lnSpc>
                <a:spcPct val="117000"/>
              </a:lnSpc>
              <a:spcAft>
                <a:spcPts val="1100"/>
              </a:spcAft>
              <a:buNone/>
            </a:pPr>
            <a:r>
              <a:rPr lang="ar-SA" altLang="en-US" sz="2000" b="1" dirty="0">
                <a:solidFill>
                  <a:srgbClr val="384653"/>
                </a:solidFill>
                <a:latin typeface="WinSoft Pro Medium" pitchFamily="34" charset="0"/>
                <a:ea typeface="WinSoft Pro Medium" pitchFamily="34" charset="-122"/>
                <a:cs typeface="WinSoft Pro Medium" pitchFamily="34" charset="-120"/>
              </a:rPr>
              <a:t>الزمن: 30 دقيقة</a:t>
            </a:r>
            <a:endParaRPr lang="ar-SA" sz="2000" dirty="0"/>
          </a:p>
          <a:p>
            <a:pPr marL="0" indent="0" algn="r" rtl="1">
              <a:lnSpc>
                <a:spcPct val="117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طلب منك كمدرب تقدير المواد الاستهلاكية التي تحتاجها للسنة الدراسية، المطلوب:</a:t>
            </a:r>
            <a:endParaRPr lang="ar-SA" sz="2000" dirty="0"/>
          </a:p>
        </p:txBody>
      </p:sp>
      <p:sp>
        <p:nvSpPr>
          <p:cNvPr id="6" name="Shape 4"/>
          <p:cNvSpPr/>
          <p:nvPr/>
        </p:nvSpPr>
        <p:spPr>
          <a:xfrm>
            <a:off x="8001792" y="2755205"/>
            <a:ext cx="3557995" cy="1814314"/>
          </a:xfrm>
          <a:prstGeom prst="roundRect">
            <a:avLst>
              <a:gd name="adj" fmla="val 13994"/>
            </a:avLst>
          </a:prstGeom>
          <a:solidFill>
            <a:srgbClr val="00AEEF"/>
          </a:solidFill>
          <a:ln w="6350">
            <a:solidFill>
              <a:srgbClr val="00AEEF"/>
            </a:solidFill>
            <a:prstDash val="solid"/>
          </a:ln>
        </p:spPr>
      </p:sp>
      <p:sp>
        <p:nvSpPr>
          <p:cNvPr id="7" name="Shape 5"/>
          <p:cNvSpPr/>
          <p:nvPr/>
        </p:nvSpPr>
        <p:spPr>
          <a:xfrm>
            <a:off x="10876385" y="2930823"/>
            <a:ext cx="507789" cy="507802"/>
          </a:xfrm>
          <a:prstGeom prst="ellipse">
            <a:avLst/>
          </a:prstGeom>
          <a:solidFill>
            <a:srgbClr val="00AEEF"/>
          </a:solidFill>
          <a:ln/>
        </p:spPr>
        <p:txBody>
          <a:bodyPr/>
          <a:lstStyle/>
          <a:p>
            <a:endParaRPr lang="en-US" dirty="0"/>
          </a:p>
        </p:txBody>
      </p:sp>
      <p:pic>
        <p:nvPicPr>
          <p:cNvPr id="8"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016081" y="3070423"/>
            <a:ext cx="228495" cy="228501"/>
          </a:xfrm>
          <a:prstGeom prst="rect">
            <a:avLst/>
          </a:prstGeom>
        </p:spPr>
      </p:pic>
      <p:sp>
        <p:nvSpPr>
          <p:cNvPr id="9" name="Text 6"/>
          <p:cNvSpPr/>
          <p:nvPr/>
        </p:nvSpPr>
        <p:spPr>
          <a:xfrm>
            <a:off x="8177405" y="3379996"/>
            <a:ext cx="3206769" cy="768410"/>
          </a:xfrm>
          <a:prstGeom prst="rect">
            <a:avLst/>
          </a:prstGeom>
          <a:noFill/>
          <a:ln/>
        </p:spPr>
        <p:txBody>
          <a:bodyPr wrap="none" lIns="0" tIns="0" rIns="0" bIns="0" rtlCol="0" anchor="t"/>
          <a:lstStyle/>
          <a:p>
            <a:pPr marL="0" indent="0" algn="r" rtl="1">
              <a:lnSpc>
                <a:spcPct val="104000"/>
              </a:lnSpc>
              <a:buNone/>
            </a:pPr>
            <a:r>
              <a:rPr lang="ar-SA" altLang="en-US" sz="2000" dirty="0">
                <a:solidFill>
                  <a:schemeClr val="bg1"/>
                </a:solidFill>
                <a:latin typeface="GE SS Two Light" pitchFamily="34" charset="0"/>
                <a:ea typeface="GE SS Two Light" pitchFamily="34" charset="-122"/>
                <a:cs typeface="GE SS Two Light" pitchFamily="34" charset="-120"/>
              </a:rPr>
              <a:t>الإجراءات</a:t>
            </a:r>
            <a:endParaRPr lang="ar-SA" sz="2000" dirty="0">
              <a:solidFill>
                <a:schemeClr val="bg1"/>
              </a:solidFill>
            </a:endParaRPr>
          </a:p>
        </p:txBody>
      </p:sp>
      <p:sp>
        <p:nvSpPr>
          <p:cNvPr id="10" name="Text 7"/>
          <p:cNvSpPr/>
          <p:nvPr/>
        </p:nvSpPr>
        <p:spPr>
          <a:xfrm>
            <a:off x="8177405" y="3734504"/>
            <a:ext cx="3206769" cy="653941"/>
          </a:xfrm>
          <a:prstGeom prst="rect">
            <a:avLst/>
          </a:prstGeom>
          <a:noFill/>
          <a:ln/>
        </p:spPr>
        <p:txBody>
          <a:bodyPr wrap="none" lIns="0" tIns="0" rIns="0" bIns="0" rtlCol="0" anchor="t"/>
          <a:lstStyle/>
          <a:p>
            <a:pPr marL="0" indent="0" algn="r" rtl="1">
              <a:lnSpc>
                <a:spcPct val="117000"/>
              </a:lnSpc>
              <a:buNone/>
            </a:pPr>
            <a:r>
              <a:rPr lang="ar-SA" altLang="en-US" sz="1600" dirty="0">
                <a:solidFill>
                  <a:schemeClr val="bg1"/>
                </a:solidFill>
                <a:latin typeface="WinSoft Pro Medium" pitchFamily="34" charset="0"/>
                <a:ea typeface="WinSoft Pro Medium" pitchFamily="34" charset="-122"/>
                <a:cs typeface="WinSoft Pro Medium" pitchFamily="34" charset="-120"/>
              </a:rPr>
              <a:t>ما الإجراءات التي تقوم بها لتنفيذ المطلوب؟</a:t>
            </a:r>
            <a:endParaRPr lang="ar-SA" sz="1600" dirty="0">
              <a:solidFill>
                <a:schemeClr val="bg1"/>
              </a:solidFill>
            </a:endParaRPr>
          </a:p>
        </p:txBody>
      </p:sp>
      <p:sp>
        <p:nvSpPr>
          <p:cNvPr id="11" name="Shape 8"/>
          <p:cNvSpPr/>
          <p:nvPr/>
        </p:nvSpPr>
        <p:spPr>
          <a:xfrm>
            <a:off x="4316900" y="2755205"/>
            <a:ext cx="3557995" cy="1814314"/>
          </a:xfrm>
          <a:prstGeom prst="roundRect">
            <a:avLst>
              <a:gd name="adj" fmla="val 13994"/>
            </a:avLst>
          </a:prstGeom>
          <a:solidFill>
            <a:srgbClr val="00AEEF"/>
          </a:solidFill>
          <a:ln w="6350">
            <a:solidFill>
              <a:srgbClr val="00AEEF"/>
            </a:solidFill>
            <a:prstDash val="solid"/>
          </a:ln>
        </p:spPr>
      </p:sp>
      <p:sp>
        <p:nvSpPr>
          <p:cNvPr id="12" name="Shape 9"/>
          <p:cNvSpPr/>
          <p:nvPr/>
        </p:nvSpPr>
        <p:spPr>
          <a:xfrm>
            <a:off x="7191493" y="2930823"/>
            <a:ext cx="507789" cy="507802"/>
          </a:xfrm>
          <a:prstGeom prst="ellipse">
            <a:avLst/>
          </a:prstGeom>
          <a:solidFill>
            <a:srgbClr val="00AEEF"/>
          </a:solidFill>
          <a:ln/>
        </p:spPr>
      </p:sp>
      <p:pic>
        <p:nvPicPr>
          <p:cNvPr id="13"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331189" y="3070423"/>
            <a:ext cx="228495" cy="228501"/>
          </a:xfrm>
          <a:prstGeom prst="rect">
            <a:avLst/>
          </a:prstGeom>
        </p:spPr>
      </p:pic>
      <p:sp>
        <p:nvSpPr>
          <p:cNvPr id="14" name="Text 10"/>
          <p:cNvSpPr/>
          <p:nvPr/>
        </p:nvSpPr>
        <p:spPr>
          <a:xfrm>
            <a:off x="4492513" y="3379996"/>
            <a:ext cx="3206769" cy="768410"/>
          </a:xfrm>
          <a:prstGeom prst="rect">
            <a:avLst/>
          </a:prstGeom>
          <a:noFill/>
          <a:ln/>
        </p:spPr>
        <p:txBody>
          <a:bodyPr wrap="none" lIns="0" tIns="0" rIns="0" bIns="0" rtlCol="0" anchor="t"/>
          <a:lstStyle/>
          <a:p>
            <a:pPr marL="0" indent="0" algn="r" rtl="1">
              <a:lnSpc>
                <a:spcPct val="104000"/>
              </a:lnSpc>
              <a:buNone/>
            </a:pPr>
            <a:r>
              <a:rPr lang="ar-SA" altLang="en-US" sz="2000" dirty="0">
                <a:solidFill>
                  <a:schemeClr val="bg1"/>
                </a:solidFill>
                <a:latin typeface="GE SS Two Light" pitchFamily="34" charset="0"/>
                <a:ea typeface="GE SS Two Light" pitchFamily="34" charset="-122"/>
                <a:cs typeface="GE SS Two Light" pitchFamily="34" charset="-120"/>
              </a:rPr>
              <a:t>اختيار الموضوع</a:t>
            </a:r>
            <a:endParaRPr lang="ar-SA" sz="2000" dirty="0">
              <a:solidFill>
                <a:schemeClr val="bg1"/>
              </a:solidFill>
            </a:endParaRPr>
          </a:p>
        </p:txBody>
      </p:sp>
      <p:sp>
        <p:nvSpPr>
          <p:cNvPr id="15" name="Text 11"/>
          <p:cNvSpPr/>
          <p:nvPr/>
        </p:nvSpPr>
        <p:spPr>
          <a:xfrm>
            <a:off x="4492513" y="3734505"/>
            <a:ext cx="3206769" cy="1307885"/>
          </a:xfrm>
          <a:prstGeom prst="rect">
            <a:avLst/>
          </a:prstGeom>
          <a:noFill/>
          <a:ln/>
        </p:spPr>
        <p:txBody>
          <a:bodyPr wrap="square" lIns="0" tIns="0" rIns="0" bIns="0" rtlCol="0" anchor="t">
            <a:normAutofit/>
          </a:bodyPr>
          <a:lstStyle/>
          <a:p>
            <a:pPr marL="0" indent="0" algn="r" rtl="1">
              <a:lnSpc>
                <a:spcPct val="117000"/>
              </a:lnSpc>
              <a:buNone/>
            </a:pPr>
            <a:r>
              <a:rPr lang="ar-SA" altLang="en-US" sz="1600" dirty="0">
                <a:solidFill>
                  <a:schemeClr val="bg1"/>
                </a:solidFill>
                <a:latin typeface="WinSoft Pro Medium" pitchFamily="34" charset="0"/>
                <a:ea typeface="WinSoft Pro Medium" pitchFamily="34" charset="-122"/>
                <a:cs typeface="WinSoft Pro Medium" pitchFamily="34" charset="-120"/>
              </a:rPr>
              <a:t>اختر موضوعاً واحداً من البرنامج التدريبي الذي تقوم بتدريسه وحدد المطلوب.</a:t>
            </a:r>
            <a:endParaRPr lang="ar-SA" sz="1600" dirty="0">
              <a:solidFill>
                <a:schemeClr val="bg1"/>
              </a:solidFill>
            </a:endParaRPr>
          </a:p>
        </p:txBody>
      </p:sp>
      <p:sp>
        <p:nvSpPr>
          <p:cNvPr id="16" name="Shape 12"/>
          <p:cNvSpPr/>
          <p:nvPr/>
        </p:nvSpPr>
        <p:spPr>
          <a:xfrm>
            <a:off x="631908" y="2755205"/>
            <a:ext cx="3558094" cy="1814314"/>
          </a:xfrm>
          <a:prstGeom prst="roundRect">
            <a:avLst>
              <a:gd name="adj" fmla="val 13994"/>
            </a:avLst>
          </a:prstGeom>
          <a:solidFill>
            <a:srgbClr val="00AEEF"/>
          </a:solidFill>
          <a:ln w="6350">
            <a:solidFill>
              <a:srgbClr val="00AEEF"/>
            </a:solidFill>
            <a:prstDash val="solid"/>
          </a:ln>
        </p:spPr>
      </p:sp>
      <p:sp>
        <p:nvSpPr>
          <p:cNvPr id="17" name="Shape 13"/>
          <p:cNvSpPr/>
          <p:nvPr/>
        </p:nvSpPr>
        <p:spPr>
          <a:xfrm>
            <a:off x="3506601" y="2930823"/>
            <a:ext cx="507789" cy="507802"/>
          </a:xfrm>
          <a:prstGeom prst="ellipse">
            <a:avLst/>
          </a:prstGeom>
          <a:solidFill>
            <a:srgbClr val="00AEEF"/>
          </a:solidFill>
          <a:ln/>
        </p:spPr>
      </p:sp>
      <p:pic>
        <p:nvPicPr>
          <p:cNvPr id="18"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646297" y="3070423"/>
            <a:ext cx="228495" cy="228501"/>
          </a:xfrm>
          <a:prstGeom prst="rect">
            <a:avLst/>
          </a:prstGeom>
        </p:spPr>
      </p:pic>
      <p:sp>
        <p:nvSpPr>
          <p:cNvPr id="19" name="Text 14"/>
          <p:cNvSpPr/>
          <p:nvPr/>
        </p:nvSpPr>
        <p:spPr>
          <a:xfrm>
            <a:off x="807521" y="3379996"/>
            <a:ext cx="3206868" cy="768410"/>
          </a:xfrm>
          <a:prstGeom prst="rect">
            <a:avLst/>
          </a:prstGeom>
          <a:noFill/>
          <a:ln/>
        </p:spPr>
        <p:txBody>
          <a:bodyPr wrap="none" lIns="0" tIns="0" rIns="0" bIns="0" rtlCol="0" anchor="t"/>
          <a:lstStyle/>
          <a:p>
            <a:pPr marL="0" indent="0" algn="r" rtl="1">
              <a:lnSpc>
                <a:spcPct val="104000"/>
              </a:lnSpc>
              <a:buNone/>
            </a:pPr>
            <a:r>
              <a:rPr lang="ar-SA" altLang="en-US" sz="2000" dirty="0">
                <a:solidFill>
                  <a:schemeClr val="bg1"/>
                </a:solidFill>
                <a:latin typeface="GE SS Two Light" pitchFamily="34" charset="0"/>
                <a:ea typeface="GE SS Two Light" pitchFamily="34" charset="-122"/>
                <a:cs typeface="GE SS Two Light" pitchFamily="34" charset="-120"/>
              </a:rPr>
              <a:t>العرض</a:t>
            </a:r>
            <a:endParaRPr lang="ar-SA" sz="2000" dirty="0">
              <a:solidFill>
                <a:schemeClr val="bg1"/>
              </a:solidFill>
            </a:endParaRPr>
          </a:p>
        </p:txBody>
      </p:sp>
      <p:sp>
        <p:nvSpPr>
          <p:cNvPr id="20" name="Text 15"/>
          <p:cNvSpPr/>
          <p:nvPr/>
        </p:nvSpPr>
        <p:spPr>
          <a:xfrm>
            <a:off x="807521" y="3734504"/>
            <a:ext cx="3206868" cy="653941"/>
          </a:xfrm>
          <a:prstGeom prst="rect">
            <a:avLst/>
          </a:prstGeom>
          <a:noFill/>
          <a:ln/>
        </p:spPr>
        <p:txBody>
          <a:bodyPr wrap="none" lIns="0" tIns="0" rIns="0" bIns="0" rtlCol="0" anchor="t"/>
          <a:lstStyle/>
          <a:p>
            <a:pPr marL="0" indent="0" algn="r" rtl="1">
              <a:lnSpc>
                <a:spcPct val="117000"/>
              </a:lnSpc>
              <a:buNone/>
            </a:pPr>
            <a:r>
              <a:rPr lang="ar-SA" altLang="en-US" sz="1600" dirty="0">
                <a:solidFill>
                  <a:schemeClr val="bg1"/>
                </a:solidFill>
                <a:latin typeface="WinSoft Pro Medium" pitchFamily="34" charset="0"/>
                <a:ea typeface="WinSoft Pro Medium" pitchFamily="34" charset="-122"/>
                <a:cs typeface="WinSoft Pro Medium" pitchFamily="34" charset="-120"/>
              </a:rPr>
              <a:t>اعرض ما توصلت إليه أمام زملائك.</a:t>
            </a:r>
            <a:endParaRPr lang="ar-SA" sz="1600" dirty="0">
              <a:solidFill>
                <a:schemeClr val="bg1"/>
              </a:solidFill>
            </a:endParaRPr>
          </a:p>
        </p:txBody>
      </p:sp>
      <p:sp>
        <p:nvSpPr>
          <p:cNvPr id="21" name="Shape 16"/>
          <p:cNvSpPr/>
          <p:nvPr/>
        </p:nvSpPr>
        <p:spPr>
          <a:xfrm>
            <a:off x="631908" y="4990203"/>
            <a:ext cx="10927878" cy="1204813"/>
          </a:xfrm>
          <a:prstGeom prst="roundRect">
            <a:avLst>
              <a:gd name="adj" fmla="val 21073"/>
            </a:avLst>
          </a:prstGeom>
          <a:solidFill>
            <a:srgbClr val="D4E9F7"/>
          </a:solidFill>
          <a:ln/>
        </p:spPr>
      </p:sp>
      <p:pic>
        <p:nvPicPr>
          <p:cNvPr id="22" name="Image 3" descr="preencoded.png"/>
          <p:cNvPicPr>
            <a:picLocks noChangeAspect="1"/>
          </p:cNvPicPr>
          <p:nvPr/>
        </p:nvPicPr>
        <p:blipFill>
          <a:blip r:embed="rId6"/>
          <a:stretch>
            <a:fillRect/>
          </a:stretch>
        </p:blipFill>
        <p:spPr>
          <a:xfrm>
            <a:off x="801171" y="5177429"/>
            <a:ext cx="264411" cy="211534"/>
          </a:xfrm>
          <a:prstGeom prst="rect">
            <a:avLst/>
          </a:prstGeom>
        </p:spPr>
      </p:pic>
      <p:sp>
        <p:nvSpPr>
          <p:cNvPr id="23" name="Text 17"/>
          <p:cNvSpPr/>
          <p:nvPr/>
        </p:nvSpPr>
        <p:spPr>
          <a:xfrm>
            <a:off x="1234846" y="5159371"/>
            <a:ext cx="10155678" cy="278408"/>
          </a:xfrm>
          <a:prstGeom prst="rect">
            <a:avLst/>
          </a:prstGeom>
          <a:noFill/>
          <a:ln/>
        </p:spPr>
        <p:txBody>
          <a:bodyPr wrap="none" lIns="0" tIns="0" rIns="0" bIns="0" rtlCol="0" anchor="t"/>
          <a:lstStyle/>
          <a:p>
            <a:pPr marL="0" indent="0" algn="r" rtl="1">
              <a:lnSpc>
                <a:spcPct val="104000"/>
              </a:lnSpc>
              <a:buNone/>
            </a:pPr>
            <a:r>
              <a:rPr lang="ar-SA" altLang="en-US" sz="2000" dirty="0">
                <a:solidFill>
                  <a:srgbClr val="000000"/>
                </a:solidFill>
                <a:latin typeface="GE SS Two Light" pitchFamily="34" charset="0"/>
                <a:ea typeface="GE SS Two Light" pitchFamily="34" charset="-122"/>
                <a:cs typeface="GE SS Two Light" pitchFamily="34" charset="-120"/>
              </a:rPr>
              <a:t>ملخص النشاط</a:t>
            </a:r>
            <a:endParaRPr lang="ar-SA" sz="2000" dirty="0"/>
          </a:p>
        </p:txBody>
      </p:sp>
      <p:sp>
        <p:nvSpPr>
          <p:cNvPr id="24" name="Text 18"/>
          <p:cNvSpPr/>
          <p:nvPr/>
        </p:nvSpPr>
        <p:spPr>
          <a:xfrm>
            <a:off x="1234846" y="5564680"/>
            <a:ext cx="10155678" cy="473869"/>
          </a:xfrm>
          <a:prstGeom prst="rect">
            <a:avLst/>
          </a:prstGeom>
          <a:noFill/>
          <a:ln/>
        </p:spPr>
        <p:txBody>
          <a:bodyPr wrap="square" lIns="0" tIns="0" rIns="0" bIns="0" rtlCol="0" anchor="t">
            <a:noAutofit/>
          </a:bodyPr>
          <a:lstStyle/>
          <a:p>
            <a:pPr marL="0" indent="0" algn="r" rtl="1">
              <a:lnSpc>
                <a:spcPct val="117000"/>
              </a:lnSpc>
              <a:buNone/>
            </a:pPr>
            <a:r>
              <a:rPr lang="ar-SA" altLang="en-US" sz="1600" dirty="0">
                <a:solidFill>
                  <a:srgbClr val="000000"/>
                </a:solidFill>
                <a:latin typeface="WinSoft Pro Medium" pitchFamily="34" charset="0"/>
                <a:ea typeface="WinSoft Pro Medium" pitchFamily="34" charset="-122"/>
                <a:cs typeface="WinSoft Pro Medium" pitchFamily="34" charset="-120"/>
              </a:rPr>
              <a:t>تعد قوائم اللوازم أداة رئيسية لضمان جاهزية الورش والمختبرات التدريبية، حيث تساعد على تحديد المعدات والأدوات والمواد الاستهلاكية المطلوبة والتحقق من توفرها وصلاحيتها قبل بدء التدريب.</a:t>
            </a:r>
            <a:endParaRPr lang="ar-SA" sz="1600" dirty="0"/>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name="Slide 92">
    <p:spTree>
      <p:nvGrpSpPr>
        <p:cNvPr id="1" name=""/>
        <p:cNvGrpSpPr/>
        <p:nvPr/>
      </p:nvGrpSpPr>
      <p:grpSpPr>
        <a:xfrm>
          <a:off x="0" y="0"/>
          <a:ext cx="0" cy="0"/>
          <a:chOff x="0" y="0"/>
          <a:chExt cx="0" cy="0"/>
        </a:xfrm>
      </p:grpSpPr>
      <p:sp>
        <p:nvSpPr>
          <p:cNvPr id="2" name="Text 0"/>
          <p:cNvSpPr/>
          <p:nvPr/>
        </p:nvSpPr>
        <p:spPr>
          <a:xfrm>
            <a:off x="631908" y="1063228"/>
            <a:ext cx="10927878" cy="742355"/>
          </a:xfrm>
          <a:prstGeom prst="rect">
            <a:avLst/>
          </a:prstGeom>
          <a:noFill/>
          <a:ln/>
        </p:spPr>
        <p:txBody>
          <a:bodyPr wrap="none" lIns="0" tIns="0" rIns="0" bIns="0" rtlCol="0" anchor="t"/>
          <a:lstStyle/>
          <a:p>
            <a:pPr algn="r" rtl="1">
              <a:lnSpc>
                <a:spcPct val="104000"/>
              </a:lnSpc>
            </a:pPr>
            <a:r>
              <a:rPr lang="ar-SA" altLang="en-US" sz="4650" dirty="0">
                <a:solidFill>
                  <a:srgbClr val="2E3C4E"/>
                </a:solidFill>
                <a:latin typeface="GE SS Two Light" pitchFamily="34" charset="0"/>
                <a:ea typeface="GE SS Two Light" pitchFamily="34" charset="-122"/>
                <a:cs typeface="GE SS Two Light" pitchFamily="34" charset="-120"/>
              </a:rPr>
              <a:t>تقييم النشاط </a:t>
            </a:r>
            <a:r>
              <a:rPr lang="en-US" altLang="en-US" sz="4650" dirty="0">
                <a:solidFill>
                  <a:srgbClr val="2E3C4E"/>
                </a:solidFill>
                <a:latin typeface="Myriad Headline" panose="020B0500000000000000" pitchFamily="34" charset="0"/>
                <a:ea typeface="GE SS Two Light" pitchFamily="34" charset="-122"/>
                <a:cs typeface="GE SS Two Light" pitchFamily="34" charset="-120"/>
              </a:rPr>
              <a:t>2.2</a:t>
            </a:r>
            <a:endParaRPr lang="ar-SA" sz="4650" dirty="0"/>
          </a:p>
        </p:txBody>
      </p:sp>
      <p:sp>
        <p:nvSpPr>
          <p:cNvPr id="3" name="Text 1"/>
          <p:cNvSpPr/>
          <p:nvPr/>
        </p:nvSpPr>
        <p:spPr>
          <a:xfrm>
            <a:off x="8105275" y="2533352"/>
            <a:ext cx="3454512" cy="1078896"/>
          </a:xfrm>
          <a:prstGeom prst="rect">
            <a:avLst/>
          </a:prstGeom>
          <a:noFill/>
          <a:ln/>
        </p:spPr>
        <p:txBody>
          <a:bodyPr wrap="square" lIns="0" tIns="0" rIns="0" bIns="0" rtlCol="0" anchor="t">
            <a:normAutofit/>
          </a:bodyPr>
          <a:lstStyle/>
          <a:p>
            <a:pPr marL="0" indent="0" algn="ct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تصنيف الموارد التدريبية إلى معدات وأدوات ومواد استهلاكية.</a:t>
            </a:r>
            <a:endParaRPr lang="ar-SA" sz="2000" dirty="0"/>
          </a:p>
        </p:txBody>
      </p:sp>
      <p:sp>
        <p:nvSpPr>
          <p:cNvPr id="4" name="Text 2"/>
          <p:cNvSpPr/>
          <p:nvPr/>
        </p:nvSpPr>
        <p:spPr>
          <a:xfrm>
            <a:off x="4368591" y="2533352"/>
            <a:ext cx="3454611" cy="1078896"/>
          </a:xfrm>
          <a:prstGeom prst="rect">
            <a:avLst/>
          </a:prstGeom>
          <a:noFill/>
          <a:ln/>
        </p:spPr>
        <p:txBody>
          <a:bodyPr wrap="square" lIns="0" tIns="0" rIns="0" bIns="0" rtlCol="0" anchor="t">
            <a:normAutofit/>
          </a:bodyPr>
          <a:lstStyle/>
          <a:p>
            <a:pPr marL="0" indent="0" algn="ct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تحديد المعدات والأدوات والمواد اللازمة لتنفيذ التدريب.</a:t>
            </a:r>
            <a:endParaRPr lang="ar-SA" sz="2000" dirty="0"/>
          </a:p>
        </p:txBody>
      </p:sp>
      <p:sp>
        <p:nvSpPr>
          <p:cNvPr id="5" name="Text 3"/>
          <p:cNvSpPr/>
          <p:nvPr/>
        </p:nvSpPr>
        <p:spPr>
          <a:xfrm>
            <a:off x="632008" y="2533352"/>
            <a:ext cx="3454512" cy="1078896"/>
          </a:xfrm>
          <a:prstGeom prst="rect">
            <a:avLst/>
          </a:prstGeom>
          <a:noFill/>
          <a:ln/>
        </p:spPr>
        <p:txBody>
          <a:bodyPr wrap="square" lIns="0" tIns="0" rIns="0" bIns="0" rtlCol="0" anchor="t">
            <a:normAutofit/>
          </a:bodyPr>
          <a:lstStyle/>
          <a:p>
            <a:pPr marL="0" indent="0" algn="ct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تقدير الكميات المطلوبة وفق عدد المتدربين ومدة التدريب ومعدل الاستهلاك.</a:t>
            </a:r>
            <a:endParaRPr lang="ar-SA" sz="2000" dirty="0"/>
          </a:p>
        </p:txBody>
      </p:sp>
      <p:sp>
        <p:nvSpPr>
          <p:cNvPr id="6" name="Text 4"/>
          <p:cNvSpPr/>
          <p:nvPr/>
        </p:nvSpPr>
        <p:spPr>
          <a:xfrm>
            <a:off x="8105275" y="3983434"/>
            <a:ext cx="3454512" cy="1078896"/>
          </a:xfrm>
          <a:prstGeom prst="rect">
            <a:avLst/>
          </a:prstGeom>
          <a:noFill/>
          <a:ln/>
        </p:spPr>
        <p:txBody>
          <a:bodyPr wrap="square" lIns="0" tIns="0" rIns="0" bIns="0" rtlCol="0" anchor="t">
            <a:normAutofit/>
          </a:bodyPr>
          <a:lstStyle/>
          <a:p>
            <a:pPr marL="0" indent="0" algn="ct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إعداد قائمة تدقيق لوازم شاملة ومنظمة للموارد التدريبية.</a:t>
            </a:r>
            <a:endParaRPr lang="ar-SA" sz="2000" dirty="0"/>
          </a:p>
        </p:txBody>
      </p:sp>
      <p:sp>
        <p:nvSpPr>
          <p:cNvPr id="7" name="Text 5"/>
          <p:cNvSpPr/>
          <p:nvPr/>
        </p:nvSpPr>
        <p:spPr>
          <a:xfrm>
            <a:off x="4368591" y="3983434"/>
            <a:ext cx="3454611" cy="1078896"/>
          </a:xfrm>
          <a:prstGeom prst="rect">
            <a:avLst/>
          </a:prstGeom>
          <a:noFill/>
          <a:ln/>
        </p:spPr>
        <p:txBody>
          <a:bodyPr wrap="square" lIns="0" tIns="0" rIns="0" bIns="0" rtlCol="0" anchor="t">
            <a:normAutofit/>
          </a:bodyPr>
          <a:lstStyle/>
          <a:p>
            <a:pPr marL="0" indent="0" algn="ct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التحقق من جاهزية المعدات وحالتها قبل بدء التدريب.</a:t>
            </a:r>
            <a:endParaRPr lang="ar-SA" sz="2000" dirty="0"/>
          </a:p>
        </p:txBody>
      </p:sp>
      <p:sp>
        <p:nvSpPr>
          <p:cNvPr id="8" name="Text 6"/>
          <p:cNvSpPr/>
          <p:nvPr/>
        </p:nvSpPr>
        <p:spPr>
          <a:xfrm>
            <a:off x="632008" y="3983433"/>
            <a:ext cx="3454512" cy="539447"/>
          </a:xfrm>
          <a:prstGeom prst="rect">
            <a:avLst/>
          </a:prstGeom>
          <a:noFill/>
          <a:ln/>
        </p:spPr>
        <p:txBody>
          <a:bodyPr wrap="none" lIns="0" tIns="0" rIns="0" bIns="0" rtlCol="0" anchor="t"/>
          <a:lstStyle/>
          <a:p>
            <a:pPr marL="0" indent="0" algn="ct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تحديد احتياجات الصيانة والمتابعة للمعدات.</a:t>
            </a:r>
            <a:endParaRPr lang="ar-SA" sz="2000" dirty="0"/>
          </a:p>
        </p:txBody>
      </p:sp>
      <p:sp>
        <p:nvSpPr>
          <p:cNvPr id="9" name="Text 7"/>
          <p:cNvSpPr/>
          <p:nvPr/>
        </p:nvSpPr>
        <p:spPr>
          <a:xfrm>
            <a:off x="632008" y="5433515"/>
            <a:ext cx="10927779" cy="539447"/>
          </a:xfrm>
          <a:prstGeom prst="rect">
            <a:avLst/>
          </a:prstGeom>
          <a:noFill/>
          <a:ln/>
        </p:spPr>
        <p:txBody>
          <a:bodyPr wrap="none" lIns="0" tIns="0" rIns="0" bIns="0" rtlCol="0" anchor="t"/>
          <a:lstStyle/>
          <a:p>
            <a:pPr marL="0" indent="0" algn="ct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تعبئة نموذج قائمة التدقيق بصورة صحيحة.</a:t>
            </a:r>
            <a:endParaRPr lang="ar-SA" sz="2000" dirty="0"/>
          </a:p>
        </p:txBody>
      </p:sp>
      <p:sp>
        <p:nvSpPr>
          <p:cNvPr id="10" name="Shape 8"/>
          <p:cNvSpPr/>
          <p:nvPr/>
        </p:nvSpPr>
        <p:spPr>
          <a:xfrm>
            <a:off x="8079875" y="2463119"/>
            <a:ext cx="3505311" cy="50800"/>
          </a:xfrm>
          <a:prstGeom prst="rect">
            <a:avLst/>
          </a:prstGeom>
          <a:solidFill>
            <a:srgbClr val="00AEEF"/>
          </a:solidFill>
          <a:ln/>
        </p:spPr>
      </p:sp>
      <p:sp>
        <p:nvSpPr>
          <p:cNvPr id="11" name="Shape 9"/>
          <p:cNvSpPr/>
          <p:nvPr/>
        </p:nvSpPr>
        <p:spPr>
          <a:xfrm>
            <a:off x="4343192" y="2463119"/>
            <a:ext cx="3505410" cy="50800"/>
          </a:xfrm>
          <a:prstGeom prst="rect">
            <a:avLst/>
          </a:prstGeom>
          <a:solidFill>
            <a:srgbClr val="00AEEF"/>
          </a:solidFill>
          <a:ln/>
        </p:spPr>
      </p:sp>
      <p:sp>
        <p:nvSpPr>
          <p:cNvPr id="12" name="Shape 10"/>
          <p:cNvSpPr/>
          <p:nvPr/>
        </p:nvSpPr>
        <p:spPr>
          <a:xfrm>
            <a:off x="606608" y="2463119"/>
            <a:ext cx="3505311" cy="50800"/>
          </a:xfrm>
          <a:prstGeom prst="rect">
            <a:avLst/>
          </a:prstGeom>
          <a:solidFill>
            <a:srgbClr val="00AEEF"/>
          </a:solidFill>
          <a:ln/>
        </p:spPr>
      </p:sp>
      <p:sp>
        <p:nvSpPr>
          <p:cNvPr id="13" name="Shape 11"/>
          <p:cNvSpPr/>
          <p:nvPr/>
        </p:nvSpPr>
        <p:spPr>
          <a:xfrm>
            <a:off x="8079875" y="3904235"/>
            <a:ext cx="3505311" cy="50800"/>
          </a:xfrm>
          <a:prstGeom prst="rect">
            <a:avLst/>
          </a:prstGeom>
          <a:solidFill>
            <a:srgbClr val="00AEEF"/>
          </a:solidFill>
          <a:ln/>
        </p:spPr>
      </p:sp>
      <p:sp>
        <p:nvSpPr>
          <p:cNvPr id="14" name="Shape 12"/>
          <p:cNvSpPr/>
          <p:nvPr/>
        </p:nvSpPr>
        <p:spPr>
          <a:xfrm>
            <a:off x="4343192" y="3904235"/>
            <a:ext cx="3505410" cy="50800"/>
          </a:xfrm>
          <a:prstGeom prst="rect">
            <a:avLst/>
          </a:prstGeom>
          <a:solidFill>
            <a:srgbClr val="00AEEF"/>
          </a:solidFill>
          <a:ln/>
        </p:spPr>
      </p:sp>
      <p:sp>
        <p:nvSpPr>
          <p:cNvPr id="15" name="Shape 13"/>
          <p:cNvSpPr/>
          <p:nvPr/>
        </p:nvSpPr>
        <p:spPr>
          <a:xfrm>
            <a:off x="606608" y="3904235"/>
            <a:ext cx="3505311" cy="50800"/>
          </a:xfrm>
          <a:prstGeom prst="rect">
            <a:avLst/>
          </a:prstGeom>
          <a:solidFill>
            <a:srgbClr val="00AEEF"/>
          </a:solidFill>
          <a:ln/>
        </p:spPr>
      </p:sp>
      <p:sp>
        <p:nvSpPr>
          <p:cNvPr id="16" name="Shape 14"/>
          <p:cNvSpPr/>
          <p:nvPr/>
        </p:nvSpPr>
        <p:spPr>
          <a:xfrm>
            <a:off x="606608" y="5372247"/>
            <a:ext cx="10978578" cy="50800"/>
          </a:xfrm>
          <a:prstGeom prst="rect">
            <a:avLst/>
          </a:prstGeom>
          <a:solidFill>
            <a:srgbClr val="00AEEF"/>
          </a:solidFill>
          <a:ln/>
        </p:spPr>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0" y="0"/>
            <a:ext cx="4800480" cy="6858000"/>
          </a:xfrm>
          <a:custGeom>
            <a:avLst/>
            <a:gdLst/>
            <a:ahLst/>
            <a:cxnLst/>
            <a:rect l="0" t="0" r="100000" b="100000"/>
            <a:pathLst>
              <a:path w="100000" h="100000">
                <a:moveTo>
                  <a:pt x="0" y="0"/>
                </a:moveTo>
                <a:lnTo>
                  <a:pt x="90530" y="100"/>
                </a:lnTo>
                <a:lnTo>
                  <a:pt x="93070" y="6350"/>
                </a:lnTo>
                <a:lnTo>
                  <a:pt x="94920" y="12210"/>
                </a:lnTo>
                <a:lnTo>
                  <a:pt x="96680" y="19820"/>
                </a:lnTo>
                <a:lnTo>
                  <a:pt x="97560" y="25880"/>
                </a:lnTo>
                <a:lnTo>
                  <a:pt x="97950" y="30960"/>
                </a:lnTo>
                <a:lnTo>
                  <a:pt x="97950" y="39060"/>
                </a:lnTo>
                <a:lnTo>
                  <a:pt x="97270" y="46480"/>
                </a:lnTo>
                <a:lnTo>
                  <a:pt x="96190" y="52640"/>
                </a:lnTo>
                <a:lnTo>
                  <a:pt x="94730" y="58500"/>
                </a:lnTo>
                <a:lnTo>
                  <a:pt x="92480" y="65230"/>
                </a:lnTo>
                <a:lnTo>
                  <a:pt x="89550" y="72070"/>
                </a:lnTo>
                <a:lnTo>
                  <a:pt x="86820" y="77340"/>
                </a:lnTo>
                <a:lnTo>
                  <a:pt x="83500" y="82810"/>
                </a:lnTo>
                <a:lnTo>
                  <a:pt x="79200" y="88870"/>
                </a:lnTo>
                <a:lnTo>
                  <a:pt x="75880" y="92770"/>
                </a:lnTo>
                <a:lnTo>
                  <a:pt x="75880" y="92970"/>
                </a:lnTo>
                <a:lnTo>
                  <a:pt x="74510" y="94340"/>
                </a:lnTo>
                <a:lnTo>
                  <a:pt x="74510" y="94530"/>
                </a:lnTo>
                <a:lnTo>
                  <a:pt x="69240" y="100000"/>
                </a:lnTo>
                <a:lnTo>
                  <a:pt x="0" y="100000"/>
                </a:lnTo>
                <a:close/>
              </a:path>
            </a:pathLst>
          </a:custGeom>
        </p:spPr>
      </p:pic>
      <p:pic>
        <p:nvPicPr>
          <p:cNvPr id="3" name="Image 1" descr="preencoded.png"/>
          <p:cNvPicPr>
            <a:picLocks noChangeAspect="1"/>
          </p:cNvPicPr>
          <p:nvPr/>
        </p:nvPicPr>
        <p:blipFill>
          <a:blip r:embed="rId4"/>
          <a:stretch>
            <a:fillRect/>
          </a:stretch>
        </p:blipFill>
        <p:spPr>
          <a:xfrm>
            <a:off x="112809" y="821234"/>
            <a:ext cx="3476935" cy="5215533"/>
          </a:xfrm>
          <a:prstGeom prst="rect">
            <a:avLst/>
          </a:prstGeom>
        </p:spPr>
      </p:pic>
      <p:sp>
        <p:nvSpPr>
          <p:cNvPr id="4" name="Text 0"/>
          <p:cNvSpPr/>
          <p:nvPr/>
        </p:nvSpPr>
        <p:spPr>
          <a:xfrm>
            <a:off x="5203794" y="1712813"/>
            <a:ext cx="6355993"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2E3C4E"/>
                </a:solidFill>
                <a:latin typeface="GE SS Two Light" pitchFamily="34" charset="0"/>
                <a:ea typeface="GE SS Two Light" pitchFamily="34" charset="-122"/>
                <a:cs typeface="GE SS Two Light" pitchFamily="34" charset="-120"/>
              </a:rPr>
              <a:t>النتاج التمكيني الثالث (</a:t>
            </a:r>
            <a:r>
              <a:rPr lang="ar-SA" altLang="en-US" sz="2300" dirty="0">
                <a:solidFill>
                  <a:srgbClr val="2E3C4E"/>
                </a:solidFill>
                <a:latin typeface="Myriad Headline" panose="020B0500000000000000" pitchFamily="34" charset="0"/>
                <a:ea typeface="GE SS Two Light" pitchFamily="34" charset="-122"/>
                <a:cs typeface="GE SS Two Light" pitchFamily="34" charset="-120"/>
              </a:rPr>
              <a:t>EPO</a:t>
            </a:r>
            <a:r>
              <a:rPr lang="en-US" altLang="en-US" sz="2300" dirty="0">
                <a:solidFill>
                  <a:srgbClr val="2E3C4E"/>
                </a:solidFill>
                <a:latin typeface="Myriad Headline" panose="020B0500000000000000" pitchFamily="34" charset="0"/>
                <a:ea typeface="GE SS Two Light" pitchFamily="34" charset="-122"/>
                <a:cs typeface="GE SS Two Light" pitchFamily="34" charset="-120"/>
              </a:rPr>
              <a:t>3 </a:t>
            </a:r>
            <a:r>
              <a:rPr lang="ar-SA" altLang="en-US" sz="2300" dirty="0">
                <a:solidFill>
                  <a:srgbClr val="2E3C4E"/>
                </a:solidFill>
                <a:latin typeface="GE SS Two Light" pitchFamily="34" charset="0"/>
                <a:ea typeface="GE SS Two Light" pitchFamily="34" charset="-122"/>
                <a:cs typeface="GE SS Two Light" pitchFamily="34" charset="-120"/>
              </a:rPr>
              <a:t>)</a:t>
            </a:r>
            <a:endParaRPr lang="ar-SA" sz="2300" dirty="0"/>
          </a:p>
        </p:txBody>
      </p:sp>
      <p:sp>
        <p:nvSpPr>
          <p:cNvPr id="5" name="Text 1"/>
          <p:cNvSpPr/>
          <p:nvPr/>
        </p:nvSpPr>
        <p:spPr>
          <a:xfrm>
            <a:off x="5203794" y="2174180"/>
            <a:ext cx="6355993" cy="1187847"/>
          </a:xfrm>
          <a:prstGeom prst="rect">
            <a:avLst/>
          </a:prstGeom>
          <a:noFill/>
          <a:ln/>
        </p:spPr>
        <p:txBody>
          <a:bodyPr wrap="square" lIns="0" tIns="0" rIns="0" bIns="0" rtlCol="0" anchor="t">
            <a:normAutofit/>
          </a:bodyPr>
          <a:lstStyle/>
          <a:p>
            <a:pPr marL="0" indent="0" algn="r" rtl="1">
              <a:lnSpc>
                <a:spcPct val="104000"/>
              </a:lnSpc>
              <a:buNone/>
            </a:pPr>
            <a:r>
              <a:rPr lang="ar-SA" altLang="en-US" sz="3700" dirty="0">
                <a:solidFill>
                  <a:srgbClr val="2E3C4E"/>
                </a:solidFill>
                <a:latin typeface="GE SS Two Light" pitchFamily="34" charset="0"/>
                <a:ea typeface="GE SS Two Light" pitchFamily="34" charset="-122"/>
                <a:cs typeface="GE SS Two Light" pitchFamily="34" charset="-120"/>
              </a:rPr>
              <a:t>حفظ سجلات التسجيل والدوام والقضايا الإدارية</a:t>
            </a:r>
            <a:endParaRPr lang="ar-SA" sz="3700" dirty="0"/>
          </a:p>
        </p:txBody>
      </p:sp>
      <p:sp>
        <p:nvSpPr>
          <p:cNvPr id="6" name="Text 2"/>
          <p:cNvSpPr/>
          <p:nvPr/>
        </p:nvSpPr>
        <p:spPr>
          <a:xfrm>
            <a:off x="5203794" y="3700562"/>
            <a:ext cx="6355993" cy="1444625"/>
          </a:xfrm>
          <a:prstGeom prst="rect">
            <a:avLst/>
          </a:prstGeom>
          <a:noFill/>
          <a:ln/>
        </p:spPr>
        <p:txBody>
          <a:bodyPr wrap="square" lIns="0" tIns="0" rIns="0" bIns="0" rtlCol="0" anchor="t">
            <a:noAutofit/>
          </a:bodyPr>
          <a:lstStyle/>
          <a:p>
            <a:pPr marL="0" indent="0" algn="justLow" rtl="1">
              <a:lnSpc>
                <a:spcPct val="133000"/>
              </a:lnSpc>
              <a:buNone/>
            </a:pPr>
            <a:r>
              <a:rPr lang="ar-SA" altLang="en-US" sz="2400" dirty="0">
                <a:solidFill>
                  <a:srgbClr val="384653"/>
                </a:solidFill>
                <a:latin typeface="WinSoft Pro Medium" pitchFamily="34" charset="0"/>
                <a:ea typeface="WinSoft Pro Medium" pitchFamily="34" charset="-122"/>
                <a:cs typeface="WinSoft Pro Medium" pitchFamily="34" charset="-120"/>
              </a:rPr>
              <a:t>تشكل السجلات الإدارية والتدريبية أحد المكونات الأساسية لضمان جودة وفعالية عمليات TVET. فإدارة التدريب تشمل إدارة البيانات والمعلومات المتعلقة بالمتدربين ومتابعة حضورهم ونتائجهم وتوثيق استخدام الموارد التدريبية وفق الإجراءات المؤسسية المعتمدة.</a:t>
            </a:r>
            <a:endParaRPr lang="ar-SA" sz="2400" dirty="0"/>
          </a:p>
        </p:txBody>
      </p:sp>
    </p:spTree>
    <p:extLst>
      <p:ext uri="{BB962C8B-B14F-4D97-AF65-F5344CB8AC3E}">
        <p14:creationId xmlns:p14="http://schemas.microsoft.com/office/powerpoint/2010/main" val="396515333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1851521"/>
            <a:ext cx="10927878" cy="742355"/>
          </a:xfrm>
          <a:prstGeom prst="rect">
            <a:avLst/>
          </a:prstGeom>
          <a:noFill/>
          <a:ln/>
        </p:spPr>
        <p:txBody>
          <a:bodyPr wrap="none" lIns="0" tIns="0" rIns="0" bIns="0" rtlCol="0" anchor="t"/>
          <a:lstStyle/>
          <a:p>
            <a:pPr marL="0" indent="0" algn="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أهمية السجلات الدقيقة والمنظمة</a:t>
            </a:r>
            <a:endParaRPr lang="ar-SA" sz="4650" dirty="0"/>
          </a:p>
        </p:txBody>
      </p:sp>
      <p:pic>
        <p:nvPicPr>
          <p:cNvPr id="3"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995643" y="3045222"/>
            <a:ext cx="564144" cy="564158"/>
          </a:xfrm>
          <a:prstGeom prst="rect">
            <a:avLst/>
          </a:prstGeom>
        </p:spPr>
      </p:pic>
      <p:sp>
        <p:nvSpPr>
          <p:cNvPr id="4" name="Text 1"/>
          <p:cNvSpPr/>
          <p:nvPr/>
        </p:nvSpPr>
        <p:spPr>
          <a:xfrm>
            <a:off x="8105275" y="3045222"/>
            <a:ext cx="2608296" cy="1321854"/>
          </a:xfrm>
          <a:prstGeom prst="rect">
            <a:avLst/>
          </a:prstGeom>
          <a:noFill/>
          <a:ln/>
        </p:spPr>
        <p:txBody>
          <a:bodyPr wrap="square" lIns="0" tIns="0" rIns="0" bIns="0" rtlCol="0" anchor="t">
            <a:normAutofit/>
          </a:bodyPr>
          <a:lstStyle/>
          <a:p>
            <a:pPr marL="0" indent="0" algn="r" rtl="1">
              <a:lnSpc>
                <a:spcPct val="104000"/>
              </a:lnSpc>
              <a:buNone/>
            </a:pPr>
            <a:r>
              <a:rPr lang="ar-SA" altLang="en-US" sz="2800" dirty="0">
                <a:solidFill>
                  <a:srgbClr val="384653"/>
                </a:solidFill>
                <a:latin typeface="GE SS Two Light" pitchFamily="34" charset="0"/>
                <a:ea typeface="GE SS Two Light" pitchFamily="34" charset="-122"/>
                <a:cs typeface="GE SS Two Light" pitchFamily="34" charset="-120"/>
              </a:rPr>
              <a:t>متابعة تقدم المتدربين</a:t>
            </a:r>
            <a:endParaRPr lang="ar-SA" sz="2800" dirty="0"/>
          </a:p>
        </p:txBody>
      </p:sp>
      <p:sp>
        <p:nvSpPr>
          <p:cNvPr id="5" name="Text 2"/>
          <p:cNvSpPr/>
          <p:nvPr/>
        </p:nvSpPr>
        <p:spPr>
          <a:xfrm>
            <a:off x="8105275" y="3922911"/>
            <a:ext cx="2608296" cy="1929249"/>
          </a:xfrm>
          <a:prstGeom prst="rect">
            <a:avLst/>
          </a:prstGeom>
          <a:noFill/>
          <a:ln/>
        </p:spPr>
        <p:txBody>
          <a:bodyPr wrap="square" lIns="0" tIns="0" rIns="0" bIns="0" rtlCol="0" anchor="t">
            <a:normAutofit lnSpcReduction="10000"/>
          </a:bodyPr>
          <a:lstStyle/>
          <a:p>
            <a:pPr marL="0" indent="0" algn="ctr" rtl="1">
              <a:lnSpc>
                <a:spcPct val="133000"/>
              </a:lnSpc>
              <a:buNone/>
            </a:pPr>
            <a:r>
              <a:rPr lang="ar-SA" altLang="en-US" sz="2400" dirty="0">
                <a:solidFill>
                  <a:srgbClr val="384653"/>
                </a:solidFill>
                <a:latin typeface="WinSoft Pro Medium" pitchFamily="34" charset="0"/>
                <a:ea typeface="WinSoft Pro Medium" pitchFamily="34" charset="-122"/>
                <a:cs typeface="WinSoft Pro Medium" pitchFamily="34" charset="-120"/>
              </a:rPr>
              <a:t>رصد حالات الغياب والتسرب واتخاذ القرارات المناسبة في الوقت المناسب.</a:t>
            </a:r>
            <a:endParaRPr lang="ar-SA" sz="2400" dirty="0"/>
          </a:p>
        </p:txBody>
      </p:sp>
      <p:pic>
        <p:nvPicPr>
          <p:cNvPr id="6"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259059" y="3045222"/>
            <a:ext cx="564144" cy="564158"/>
          </a:xfrm>
          <a:prstGeom prst="rect">
            <a:avLst/>
          </a:prstGeom>
        </p:spPr>
      </p:pic>
      <p:sp>
        <p:nvSpPr>
          <p:cNvPr id="7" name="Text 3"/>
          <p:cNvSpPr/>
          <p:nvPr/>
        </p:nvSpPr>
        <p:spPr>
          <a:xfrm>
            <a:off x="4368591" y="3045222"/>
            <a:ext cx="2608396" cy="1321854"/>
          </a:xfrm>
          <a:prstGeom prst="rect">
            <a:avLst/>
          </a:prstGeom>
          <a:noFill/>
          <a:ln/>
        </p:spPr>
        <p:txBody>
          <a:bodyPr wrap="square" lIns="0" tIns="0" rIns="0" bIns="0" rtlCol="0" anchor="t">
            <a:normAutofit/>
          </a:bodyPr>
          <a:lstStyle/>
          <a:p>
            <a:pPr marL="0" indent="0" algn="r" rtl="1">
              <a:lnSpc>
                <a:spcPct val="104000"/>
              </a:lnSpc>
              <a:buNone/>
            </a:pPr>
            <a:r>
              <a:rPr lang="ar-SA" altLang="en-US" sz="2800" dirty="0">
                <a:solidFill>
                  <a:srgbClr val="384653"/>
                </a:solidFill>
                <a:latin typeface="GE SS Two Light" pitchFamily="34" charset="0"/>
                <a:ea typeface="GE SS Two Light" pitchFamily="34" charset="-122"/>
                <a:cs typeface="GE SS Two Light" pitchFamily="34" charset="-120"/>
              </a:rPr>
              <a:t>توفير معلومات موثوقة</a:t>
            </a:r>
            <a:endParaRPr lang="ar-SA" sz="2800" dirty="0"/>
          </a:p>
        </p:txBody>
      </p:sp>
      <p:sp>
        <p:nvSpPr>
          <p:cNvPr id="8" name="Text 4"/>
          <p:cNvSpPr/>
          <p:nvPr/>
        </p:nvSpPr>
        <p:spPr>
          <a:xfrm>
            <a:off x="4368591" y="3922911"/>
            <a:ext cx="2608396" cy="1286167"/>
          </a:xfrm>
          <a:prstGeom prst="rect">
            <a:avLst/>
          </a:prstGeom>
          <a:noFill/>
          <a:ln/>
        </p:spPr>
        <p:txBody>
          <a:bodyPr wrap="square" lIns="0" tIns="0" rIns="0" bIns="0" rtlCol="0" anchor="t">
            <a:normAutofit/>
          </a:bodyPr>
          <a:lstStyle/>
          <a:p>
            <a:pPr marL="0" indent="0" algn="ctr" rtl="1">
              <a:lnSpc>
                <a:spcPct val="133000"/>
              </a:lnSpc>
              <a:buNone/>
            </a:pPr>
            <a:r>
              <a:rPr lang="ar-SA" altLang="en-US" sz="2400" dirty="0">
                <a:solidFill>
                  <a:srgbClr val="384653"/>
                </a:solidFill>
                <a:latin typeface="WinSoft Pro Medium" pitchFamily="34" charset="0"/>
                <a:ea typeface="WinSoft Pro Medium" pitchFamily="34" charset="-122"/>
                <a:cs typeface="WinSoft Pro Medium" pitchFamily="34" charset="-120"/>
              </a:rPr>
              <a:t>توفير بيانات للإدارة والجهات الرقابية وأصحاب العلاقة.</a:t>
            </a:r>
            <a:endParaRPr lang="ar-SA" sz="2400" dirty="0"/>
          </a:p>
        </p:txBody>
      </p:sp>
      <p:pic>
        <p:nvPicPr>
          <p:cNvPr id="9"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522376" y="3045222"/>
            <a:ext cx="564144" cy="564158"/>
          </a:xfrm>
          <a:prstGeom prst="rect">
            <a:avLst/>
          </a:prstGeom>
        </p:spPr>
      </p:pic>
      <p:sp>
        <p:nvSpPr>
          <p:cNvPr id="10" name="Text 5"/>
          <p:cNvSpPr/>
          <p:nvPr/>
        </p:nvSpPr>
        <p:spPr>
          <a:xfrm>
            <a:off x="632008" y="3045222"/>
            <a:ext cx="2608296" cy="660926"/>
          </a:xfrm>
          <a:prstGeom prst="rect">
            <a:avLst/>
          </a:prstGeom>
          <a:noFill/>
          <a:ln/>
        </p:spPr>
        <p:txBody>
          <a:bodyPr wrap="none" lIns="0" tIns="0" rIns="0" bIns="0" rtlCol="0" anchor="t"/>
          <a:lstStyle/>
          <a:p>
            <a:pPr marL="0" indent="0" algn="r" rtl="1">
              <a:lnSpc>
                <a:spcPct val="104000"/>
              </a:lnSpc>
              <a:buNone/>
            </a:pPr>
            <a:r>
              <a:rPr lang="ar-SA" altLang="en-US" sz="3200" dirty="0">
                <a:solidFill>
                  <a:srgbClr val="384653"/>
                </a:solidFill>
                <a:latin typeface="GE SS Two Light" pitchFamily="34" charset="0"/>
                <a:ea typeface="GE SS Two Light" pitchFamily="34" charset="-122"/>
                <a:cs typeface="GE SS Two Light" pitchFamily="34" charset="-120"/>
              </a:rPr>
              <a:t>نظام </a:t>
            </a:r>
            <a:r>
              <a:rPr lang="ar-SA" altLang="en-US" sz="3200" dirty="0">
                <a:solidFill>
                  <a:srgbClr val="384653"/>
                </a:solidFill>
                <a:latin typeface="Myriad Headline" panose="020B0500000000000000" pitchFamily="34" charset="0"/>
                <a:ea typeface="GE SS Two Light" pitchFamily="34" charset="-122"/>
                <a:cs typeface="GE SS Two Light" pitchFamily="34" charset="-120"/>
              </a:rPr>
              <a:t>SRS</a:t>
            </a:r>
            <a:endParaRPr lang="ar-SA" sz="3200" dirty="0">
              <a:latin typeface="Myriad Headline" panose="020B0500000000000000" pitchFamily="34" charset="0"/>
            </a:endParaRPr>
          </a:p>
        </p:txBody>
      </p:sp>
      <p:sp>
        <p:nvSpPr>
          <p:cNvPr id="11" name="Text 6"/>
          <p:cNvSpPr/>
          <p:nvPr/>
        </p:nvSpPr>
        <p:spPr>
          <a:xfrm>
            <a:off x="632008" y="3551734"/>
            <a:ext cx="2608296" cy="1286167"/>
          </a:xfrm>
          <a:prstGeom prst="rect">
            <a:avLst/>
          </a:prstGeom>
          <a:noFill/>
          <a:ln/>
        </p:spPr>
        <p:txBody>
          <a:bodyPr wrap="square" lIns="0" tIns="0" rIns="0" bIns="0" rtlCol="0" anchor="t">
            <a:normAutofit/>
          </a:bodyPr>
          <a:lstStyle/>
          <a:p>
            <a:pPr marL="0" indent="0" algn="ct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تسهيل عمليات التسجيل والتوثيق والمتابعة وإعداد التقارير الدورية.</a:t>
            </a:r>
            <a:endParaRPr lang="ar-SA" sz="2000" dirty="0"/>
          </a:p>
        </p:txBody>
      </p:sp>
    </p:spTree>
    <p:extLst>
      <p:ext uri="{BB962C8B-B14F-4D97-AF65-F5344CB8AC3E}">
        <p14:creationId xmlns:p14="http://schemas.microsoft.com/office/powerpoint/2010/main" val="293447757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1332528"/>
            <a:ext cx="5188614" cy="3399492"/>
          </a:xfrm>
          <a:prstGeom prst="rect">
            <a:avLst/>
          </a:prstGeom>
          <a:noFill/>
          <a:ln/>
        </p:spPr>
        <p:txBody>
          <a:bodyPr wrap="square" lIns="0" tIns="0" rIns="0" bIns="0" rtlCol="0" anchor="t">
            <a:noAutofit/>
          </a:bodyPr>
          <a:lstStyle/>
          <a:p>
            <a:pPr marL="0" indent="0" algn="justLow" rtl="1">
              <a:lnSpc>
                <a:spcPct val="133000"/>
              </a:lnSpc>
              <a:buNone/>
            </a:pPr>
            <a:r>
              <a:rPr lang="ar-SA" altLang="en-US" sz="2800" dirty="0">
                <a:solidFill>
                  <a:srgbClr val="384653"/>
                </a:solidFill>
                <a:latin typeface="WinSoft Pro Medium" pitchFamily="34" charset="0"/>
                <a:ea typeface="WinSoft Pro Medium" pitchFamily="34" charset="-122"/>
                <a:cs typeface="WinSoft Pro Medium" pitchFamily="34" charset="-120"/>
              </a:rPr>
              <a:t>ويركز هذا النتاج التمكيني على تنمية قدرات المدربين والمشرفين على إدارة السجلات الإدارية الأساسية المتعلقة بالحضور والغياب والتقييمات ونتائج الاختبارات، بالإضافة إلى إدارة طلبات المواد والأدوات والمعدات التدريبية ومتابعة استخدامها وصيانتها، بما يضمن حسن سير العملية التدريبية وتحقيق أعلى مستويات الكفاءة والجودة.</a:t>
            </a:r>
            <a:endParaRPr lang="ar-SA" sz="2800" dirty="0"/>
          </a:p>
        </p:txBody>
      </p:sp>
      <p:sp>
        <p:nvSpPr>
          <p:cNvPr id="3" name="Shape 1"/>
          <p:cNvSpPr/>
          <p:nvPr/>
        </p:nvSpPr>
        <p:spPr>
          <a:xfrm>
            <a:off x="6215006" y="1129427"/>
            <a:ext cx="5513646" cy="4926275"/>
          </a:xfrm>
          <a:prstGeom prst="roundRect">
            <a:avLst>
              <a:gd name="adj" fmla="val 20699"/>
            </a:avLst>
          </a:prstGeom>
          <a:solidFill>
            <a:srgbClr val="75BAE6"/>
          </a:solidFill>
          <a:ln/>
        </p:spPr>
      </p:sp>
      <p:sp>
        <p:nvSpPr>
          <p:cNvPr id="4" name="Text 2"/>
          <p:cNvSpPr/>
          <p:nvPr/>
        </p:nvSpPr>
        <p:spPr>
          <a:xfrm>
            <a:off x="6639404" y="1608950"/>
            <a:ext cx="4723885" cy="698763"/>
          </a:xfrm>
          <a:prstGeom prst="rect">
            <a:avLst/>
          </a:prstGeom>
          <a:noFill/>
          <a:ln/>
        </p:spPr>
        <p:txBody>
          <a:bodyPr wrap="none" lIns="0" tIns="0" rIns="0" bIns="0" rtlCol="0" anchor="t"/>
          <a:lstStyle/>
          <a:p>
            <a:pPr marL="0" indent="0" algn="r" rtl="1">
              <a:lnSpc>
                <a:spcPct val="104000"/>
              </a:lnSpc>
              <a:buNone/>
            </a:pPr>
            <a:r>
              <a:rPr lang="ar-SA" altLang="en-US" sz="3200" dirty="0">
                <a:solidFill>
                  <a:schemeClr val="bg1"/>
                </a:solidFill>
                <a:latin typeface="GE SS Two Light" pitchFamily="34" charset="0"/>
                <a:ea typeface="GE SS Two Light" pitchFamily="34" charset="-122"/>
                <a:cs typeface="GE SS Two Light" pitchFamily="34" charset="-120"/>
              </a:rPr>
              <a:t>الهدف من هذا النتاج التمكيني</a:t>
            </a:r>
            <a:endParaRPr lang="ar-SA" sz="3200" dirty="0">
              <a:solidFill>
                <a:schemeClr val="bg1"/>
              </a:solidFill>
            </a:endParaRPr>
          </a:p>
        </p:txBody>
      </p:sp>
      <p:sp>
        <p:nvSpPr>
          <p:cNvPr id="5" name="Text 3"/>
          <p:cNvSpPr/>
          <p:nvPr/>
        </p:nvSpPr>
        <p:spPr>
          <a:xfrm>
            <a:off x="6639404" y="2205752"/>
            <a:ext cx="4723885" cy="2039696"/>
          </a:xfrm>
          <a:prstGeom prst="rect">
            <a:avLst/>
          </a:prstGeom>
          <a:noFill/>
          <a:ln/>
        </p:spPr>
        <p:txBody>
          <a:bodyPr wrap="square" lIns="0" tIns="0" rIns="0" bIns="0" rtlCol="0" anchor="t">
            <a:noAutofit/>
          </a:bodyPr>
          <a:lstStyle/>
          <a:p>
            <a:pPr marL="0" indent="0" algn="justLow" rtl="1">
              <a:lnSpc>
                <a:spcPct val="133000"/>
              </a:lnSpc>
              <a:buNone/>
            </a:pPr>
            <a:r>
              <a:rPr lang="ar-SA" altLang="en-US" sz="2800" dirty="0">
                <a:solidFill>
                  <a:schemeClr val="bg1"/>
                </a:solidFill>
                <a:latin typeface="WinSoft Pro Medium" pitchFamily="34" charset="0"/>
                <a:ea typeface="WinSoft Pro Medium" pitchFamily="34" charset="-122"/>
                <a:cs typeface="WinSoft Pro Medium" pitchFamily="34" charset="-120"/>
              </a:rPr>
              <a:t>عند الانتهاء من نشاطات التعلّم الآتية، وبالاستعانة بالموارد والإرشادات اللازمة، ستكون قادرًا على حفظ سجلات التسجيل والدوام والقضايا الإدارية ذات العلاقة.</a:t>
            </a:r>
            <a:endParaRPr lang="ar-SA" sz="2800" dirty="0">
              <a:solidFill>
                <a:schemeClr val="bg1"/>
              </a:solidFill>
            </a:endParaRPr>
          </a:p>
        </p:txBody>
      </p:sp>
      <p:sp>
        <p:nvSpPr>
          <p:cNvPr id="6" name="Shape 4"/>
          <p:cNvSpPr/>
          <p:nvPr/>
        </p:nvSpPr>
        <p:spPr>
          <a:xfrm>
            <a:off x="11477636" y="1383327"/>
            <a:ext cx="25399" cy="3970309"/>
          </a:xfrm>
          <a:prstGeom prst="roundRect">
            <a:avLst>
              <a:gd name="adj" fmla="val 50001"/>
            </a:avLst>
          </a:prstGeom>
          <a:solidFill>
            <a:srgbClr val="75BAE6"/>
          </a:solidFill>
          <a:ln/>
        </p:spPr>
      </p:sp>
    </p:spTree>
    <p:extLst>
      <p:ext uri="{BB962C8B-B14F-4D97-AF65-F5344CB8AC3E}">
        <p14:creationId xmlns:p14="http://schemas.microsoft.com/office/powerpoint/2010/main" val="316192511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7391215" y="0"/>
            <a:ext cx="4800480" cy="6858000"/>
          </a:xfrm>
          <a:custGeom>
            <a:avLst/>
            <a:gdLst/>
            <a:ahLst/>
            <a:cxnLst/>
            <a:rect l="0" t="0" r="100000" b="100000"/>
            <a:pathLst>
              <a:path w="100000" h="100000">
                <a:moveTo>
                  <a:pt x="9570" y="0"/>
                </a:moveTo>
                <a:lnTo>
                  <a:pt x="100000" y="0"/>
                </a:lnTo>
                <a:lnTo>
                  <a:pt x="100000" y="100000"/>
                </a:lnTo>
                <a:lnTo>
                  <a:pt x="30760" y="100000"/>
                </a:lnTo>
                <a:lnTo>
                  <a:pt x="26370" y="95510"/>
                </a:lnTo>
                <a:lnTo>
                  <a:pt x="26370" y="95310"/>
                </a:lnTo>
                <a:lnTo>
                  <a:pt x="25490" y="94530"/>
                </a:lnTo>
                <a:lnTo>
                  <a:pt x="25490" y="94340"/>
                </a:lnTo>
                <a:lnTo>
                  <a:pt x="22660" y="91210"/>
                </a:lnTo>
                <a:lnTo>
                  <a:pt x="18360" y="85550"/>
                </a:lnTo>
                <a:lnTo>
                  <a:pt x="15140" y="80660"/>
                </a:lnTo>
                <a:lnTo>
                  <a:pt x="11910" y="75000"/>
                </a:lnTo>
                <a:lnTo>
                  <a:pt x="9280" y="69530"/>
                </a:lnTo>
                <a:lnTo>
                  <a:pt x="6840" y="63380"/>
                </a:lnTo>
                <a:lnTo>
                  <a:pt x="4790" y="56740"/>
                </a:lnTo>
                <a:lnTo>
                  <a:pt x="3320" y="50200"/>
                </a:lnTo>
                <a:lnTo>
                  <a:pt x="2440" y="44140"/>
                </a:lnTo>
                <a:lnTo>
                  <a:pt x="2050" y="39060"/>
                </a:lnTo>
                <a:lnTo>
                  <a:pt x="2050" y="30860"/>
                </a:lnTo>
                <a:lnTo>
                  <a:pt x="2540" y="25000"/>
                </a:lnTo>
                <a:lnTo>
                  <a:pt x="3320" y="19820"/>
                </a:lnTo>
                <a:lnTo>
                  <a:pt x="4880" y="12890"/>
                </a:lnTo>
                <a:lnTo>
                  <a:pt x="6930" y="6350"/>
                </a:lnTo>
                <a:close/>
              </a:path>
            </a:pathLst>
          </a:custGeom>
        </p:spPr>
      </p:pic>
      <p:pic>
        <p:nvPicPr>
          <p:cNvPr id="3" name="Image 1" descr="preencoded.png"/>
          <p:cNvPicPr>
            <a:picLocks noChangeAspect="1"/>
          </p:cNvPicPr>
          <p:nvPr/>
        </p:nvPicPr>
        <p:blipFill>
          <a:blip r:embed="rId4"/>
          <a:stretch>
            <a:fillRect/>
          </a:stretch>
        </p:blipFill>
        <p:spPr>
          <a:xfrm>
            <a:off x="8598479" y="814388"/>
            <a:ext cx="3486063" cy="5229225"/>
          </a:xfrm>
          <a:prstGeom prst="rect">
            <a:avLst/>
          </a:prstGeom>
        </p:spPr>
      </p:pic>
      <p:sp>
        <p:nvSpPr>
          <p:cNvPr id="4" name="Text 0"/>
          <p:cNvSpPr/>
          <p:nvPr/>
        </p:nvSpPr>
        <p:spPr>
          <a:xfrm>
            <a:off x="631908" y="1032570"/>
            <a:ext cx="6355993" cy="705247"/>
          </a:xfrm>
          <a:prstGeom prst="rect">
            <a:avLst/>
          </a:prstGeom>
          <a:noFill/>
          <a:ln/>
        </p:spPr>
        <p:txBody>
          <a:bodyPr wrap="none" lIns="0" tIns="0" rIns="0" bIns="0" rtlCol="0" anchor="t"/>
          <a:lstStyle/>
          <a:p>
            <a:pPr marL="0" indent="0" algn="r" rtl="1">
              <a:lnSpc>
                <a:spcPct val="104000"/>
              </a:lnSpc>
              <a:buNone/>
            </a:pPr>
            <a:r>
              <a:rPr lang="ar-SA" altLang="en-US" sz="4400" dirty="0">
                <a:solidFill>
                  <a:srgbClr val="2E3C4E"/>
                </a:solidFill>
                <a:latin typeface="GE SS Two Light" pitchFamily="34" charset="0"/>
                <a:ea typeface="GE SS Two Light" pitchFamily="34" charset="-122"/>
                <a:cs typeface="GE SS Two Light" pitchFamily="34" charset="-120"/>
              </a:rPr>
              <a:t>النشاط</a:t>
            </a:r>
            <a:r>
              <a:rPr lang="en-US" altLang="en-US" sz="4400" dirty="0">
                <a:solidFill>
                  <a:srgbClr val="2E3C4E"/>
                </a:solidFill>
                <a:latin typeface="Myriad Headline" panose="020B0500000000000000" pitchFamily="34" charset="0"/>
                <a:ea typeface="GE SS Two Light" pitchFamily="34" charset="-122"/>
                <a:cs typeface="GE SS Two Light" pitchFamily="34" charset="-120"/>
              </a:rPr>
              <a:t>3.1 </a:t>
            </a:r>
            <a:endParaRPr lang="ar-SA" sz="4400" dirty="0"/>
          </a:p>
        </p:txBody>
      </p:sp>
      <p:sp>
        <p:nvSpPr>
          <p:cNvPr id="5" name="Text 1"/>
          <p:cNvSpPr/>
          <p:nvPr/>
        </p:nvSpPr>
        <p:spPr>
          <a:xfrm>
            <a:off x="631908" y="1819275"/>
            <a:ext cx="6355993" cy="846336"/>
          </a:xfrm>
          <a:prstGeom prst="rect">
            <a:avLst/>
          </a:prstGeom>
          <a:noFill/>
          <a:ln/>
        </p:spPr>
        <p:txBody>
          <a:bodyPr wrap="square" lIns="0" tIns="0" rIns="0" bIns="0" rtlCol="0" anchor="t">
            <a:normAutofit/>
          </a:bodyPr>
          <a:lstStyle/>
          <a:p>
            <a:pPr marL="0" indent="0" algn="r" rtl="1">
              <a:lnSpc>
                <a:spcPct val="104000"/>
              </a:lnSpc>
              <a:buNone/>
            </a:pPr>
            <a:r>
              <a:rPr lang="ar-SA" altLang="en-US" sz="2650" dirty="0">
                <a:solidFill>
                  <a:srgbClr val="2E3C4E"/>
                </a:solidFill>
                <a:latin typeface="GE SS Two Light" pitchFamily="34" charset="0"/>
                <a:ea typeface="GE SS Two Light" pitchFamily="34" charset="-122"/>
                <a:cs typeface="GE SS Two Light" pitchFamily="34" charset="-120"/>
              </a:rPr>
              <a:t>تسجيل ومتابعة حضور المتدربين وإدارة حالات الغياب</a:t>
            </a:r>
            <a:endParaRPr lang="ar-SA" sz="2650" dirty="0"/>
          </a:p>
        </p:txBody>
      </p:sp>
      <p:sp>
        <p:nvSpPr>
          <p:cNvPr id="6" name="Shape 2"/>
          <p:cNvSpPr/>
          <p:nvPr/>
        </p:nvSpPr>
        <p:spPr>
          <a:xfrm>
            <a:off x="6505511" y="2971105"/>
            <a:ext cx="482389" cy="482402"/>
          </a:xfrm>
          <a:prstGeom prst="ellipse">
            <a:avLst/>
          </a:prstGeom>
          <a:solidFill>
            <a:srgbClr val="00AEEF"/>
          </a:solidFill>
          <a:ln w="12700">
            <a:solidFill>
              <a:srgbClr val="0094D5"/>
            </a:solidFill>
            <a:prstDash val="solid"/>
          </a:ln>
        </p:spPr>
      </p:sp>
      <p:pic>
        <p:nvPicPr>
          <p:cNvPr id="7"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577443" y="3042989"/>
            <a:ext cx="338526" cy="338534"/>
          </a:xfrm>
          <a:prstGeom prst="rect">
            <a:avLst/>
          </a:prstGeom>
        </p:spPr>
      </p:pic>
      <p:sp>
        <p:nvSpPr>
          <p:cNvPr id="8" name="Text 3"/>
          <p:cNvSpPr/>
          <p:nvPr/>
        </p:nvSpPr>
        <p:spPr>
          <a:xfrm>
            <a:off x="3937199" y="3044726"/>
            <a:ext cx="2364721" cy="352524"/>
          </a:xfrm>
          <a:prstGeom prst="rect">
            <a:avLst/>
          </a:prstGeom>
          <a:noFill/>
          <a:ln/>
        </p:spPr>
        <p:txBody>
          <a:bodyPr wrap="none" lIns="0" tIns="0" rIns="0" bIns="0" rtlCol="0" anchor="t"/>
          <a:lstStyle/>
          <a:p>
            <a:pPr marL="0" indent="0" algn="r" rtl="1">
              <a:lnSpc>
                <a:spcPct val="104000"/>
              </a:lnSpc>
              <a:buNone/>
            </a:pPr>
            <a:r>
              <a:rPr lang="ar-SA" altLang="en-US" sz="2200" dirty="0">
                <a:solidFill>
                  <a:srgbClr val="384653"/>
                </a:solidFill>
                <a:latin typeface="GE SS Two Light" pitchFamily="34" charset="0"/>
                <a:ea typeface="GE SS Two Light" pitchFamily="34" charset="-122"/>
                <a:cs typeface="GE SS Two Light" pitchFamily="34" charset="-120"/>
              </a:rPr>
              <a:t>المدة: ساعتان</a:t>
            </a:r>
            <a:endParaRPr lang="ar-SA" sz="2200" dirty="0"/>
          </a:p>
        </p:txBody>
      </p:sp>
      <p:sp>
        <p:nvSpPr>
          <p:cNvPr id="9" name="Shape 4"/>
          <p:cNvSpPr/>
          <p:nvPr/>
        </p:nvSpPr>
        <p:spPr>
          <a:xfrm>
            <a:off x="3200221" y="2971105"/>
            <a:ext cx="482389" cy="482402"/>
          </a:xfrm>
          <a:prstGeom prst="ellipse">
            <a:avLst/>
          </a:prstGeom>
          <a:solidFill>
            <a:srgbClr val="00AEEF"/>
          </a:solidFill>
          <a:ln w="12700">
            <a:solidFill>
              <a:srgbClr val="0094D5"/>
            </a:solidFill>
            <a:prstDash val="solid"/>
          </a:ln>
        </p:spPr>
      </p:sp>
      <p:pic>
        <p:nvPicPr>
          <p:cNvPr id="10"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3272153" y="3042989"/>
            <a:ext cx="338526" cy="338534"/>
          </a:xfrm>
          <a:prstGeom prst="rect">
            <a:avLst/>
          </a:prstGeom>
        </p:spPr>
      </p:pic>
      <p:sp>
        <p:nvSpPr>
          <p:cNvPr id="11" name="Text 5"/>
          <p:cNvSpPr/>
          <p:nvPr/>
        </p:nvSpPr>
        <p:spPr>
          <a:xfrm>
            <a:off x="631908" y="3044726"/>
            <a:ext cx="2364721" cy="352524"/>
          </a:xfrm>
          <a:prstGeom prst="rect">
            <a:avLst/>
          </a:prstGeom>
          <a:noFill/>
          <a:ln/>
        </p:spPr>
        <p:txBody>
          <a:bodyPr wrap="none" lIns="0" tIns="0" rIns="0" bIns="0" rtlCol="0" anchor="t"/>
          <a:lstStyle/>
          <a:p>
            <a:pPr marL="0" indent="0" algn="r" rtl="1">
              <a:lnSpc>
                <a:spcPct val="104000"/>
              </a:lnSpc>
              <a:buNone/>
            </a:pPr>
            <a:r>
              <a:rPr lang="ar-SA" altLang="en-US" sz="2200" dirty="0">
                <a:solidFill>
                  <a:srgbClr val="384653"/>
                </a:solidFill>
                <a:latin typeface="GE SS Two Light" pitchFamily="34" charset="0"/>
                <a:ea typeface="GE SS Two Light" pitchFamily="34" charset="-122"/>
                <a:cs typeface="GE SS Two Light" pitchFamily="34" charset="-120"/>
              </a:rPr>
              <a:t>تسجيل يومي دقيق</a:t>
            </a:r>
            <a:endParaRPr lang="ar-SA" sz="2200" dirty="0"/>
          </a:p>
        </p:txBody>
      </p:sp>
      <p:sp>
        <p:nvSpPr>
          <p:cNvPr id="12" name="Shape 6"/>
          <p:cNvSpPr/>
          <p:nvPr/>
        </p:nvSpPr>
        <p:spPr>
          <a:xfrm>
            <a:off x="6505511" y="3860800"/>
            <a:ext cx="482389" cy="482402"/>
          </a:xfrm>
          <a:prstGeom prst="ellipse">
            <a:avLst/>
          </a:prstGeom>
          <a:solidFill>
            <a:srgbClr val="00AEEF"/>
          </a:solidFill>
          <a:ln w="12700">
            <a:solidFill>
              <a:srgbClr val="0094D5"/>
            </a:solidFill>
            <a:prstDash val="solid"/>
          </a:ln>
        </p:spPr>
      </p:sp>
      <p:pic>
        <p:nvPicPr>
          <p:cNvPr id="13"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577443" y="3932684"/>
            <a:ext cx="338526" cy="338534"/>
          </a:xfrm>
          <a:prstGeom prst="rect">
            <a:avLst/>
          </a:prstGeom>
        </p:spPr>
      </p:pic>
      <p:sp>
        <p:nvSpPr>
          <p:cNvPr id="14" name="Text 7"/>
          <p:cNvSpPr/>
          <p:nvPr/>
        </p:nvSpPr>
        <p:spPr>
          <a:xfrm>
            <a:off x="3937199" y="3934420"/>
            <a:ext cx="2364721" cy="705048"/>
          </a:xfrm>
          <a:prstGeom prst="rect">
            <a:avLst/>
          </a:prstGeom>
          <a:noFill/>
          <a:ln/>
        </p:spPr>
        <p:txBody>
          <a:bodyPr wrap="square" lIns="0" tIns="0" rIns="0" bIns="0" rtlCol="0" anchor="t">
            <a:normAutofit/>
          </a:bodyPr>
          <a:lstStyle/>
          <a:p>
            <a:pPr marL="0" indent="0" algn="r" rtl="1">
              <a:lnSpc>
                <a:spcPct val="104000"/>
              </a:lnSpc>
              <a:buNone/>
            </a:pPr>
            <a:r>
              <a:rPr lang="ar-SA" altLang="en-US" sz="2200" dirty="0">
                <a:solidFill>
                  <a:srgbClr val="384653"/>
                </a:solidFill>
                <a:latin typeface="GE SS Two Light" pitchFamily="34" charset="0"/>
                <a:ea typeface="GE SS Two Light" pitchFamily="34" charset="-122"/>
                <a:cs typeface="GE SS Two Light" pitchFamily="34" charset="-120"/>
              </a:rPr>
              <a:t>متابعة الغياب والتأخر</a:t>
            </a:r>
            <a:endParaRPr lang="ar-SA" sz="2200" dirty="0"/>
          </a:p>
        </p:txBody>
      </p:sp>
      <p:sp>
        <p:nvSpPr>
          <p:cNvPr id="15" name="Shape 8"/>
          <p:cNvSpPr/>
          <p:nvPr/>
        </p:nvSpPr>
        <p:spPr>
          <a:xfrm>
            <a:off x="3200221" y="3860800"/>
            <a:ext cx="482389" cy="482402"/>
          </a:xfrm>
          <a:prstGeom prst="ellipse">
            <a:avLst/>
          </a:prstGeom>
          <a:solidFill>
            <a:srgbClr val="00AEEF"/>
          </a:solidFill>
          <a:ln w="12700">
            <a:solidFill>
              <a:srgbClr val="0094D5"/>
            </a:solidFill>
            <a:prstDash val="solid"/>
          </a:ln>
        </p:spPr>
      </p:sp>
      <p:pic>
        <p:nvPicPr>
          <p:cNvPr id="16" name="Image 5"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3272153" y="3932684"/>
            <a:ext cx="338526" cy="338534"/>
          </a:xfrm>
          <a:prstGeom prst="rect">
            <a:avLst/>
          </a:prstGeom>
        </p:spPr>
      </p:pic>
      <p:sp>
        <p:nvSpPr>
          <p:cNvPr id="17" name="Text 9"/>
          <p:cNvSpPr/>
          <p:nvPr/>
        </p:nvSpPr>
        <p:spPr>
          <a:xfrm>
            <a:off x="631908" y="3934420"/>
            <a:ext cx="2364721" cy="352524"/>
          </a:xfrm>
          <a:prstGeom prst="rect">
            <a:avLst/>
          </a:prstGeom>
          <a:noFill/>
          <a:ln/>
        </p:spPr>
        <p:txBody>
          <a:bodyPr wrap="none" lIns="0" tIns="0" rIns="0" bIns="0" rtlCol="0" anchor="t"/>
          <a:lstStyle/>
          <a:p>
            <a:pPr marL="0" indent="0" algn="r" rtl="1">
              <a:lnSpc>
                <a:spcPct val="104000"/>
              </a:lnSpc>
              <a:buNone/>
            </a:pPr>
            <a:r>
              <a:rPr lang="ar-SA" altLang="en-US" sz="2200" dirty="0">
                <a:solidFill>
                  <a:srgbClr val="384653"/>
                </a:solidFill>
                <a:latin typeface="GE SS Two Light" pitchFamily="34" charset="0"/>
                <a:ea typeface="GE SS Two Light" pitchFamily="34" charset="-122"/>
                <a:cs typeface="GE SS Two Light" pitchFamily="34" charset="-120"/>
              </a:rPr>
              <a:t>إعداد تقارير الغياب</a:t>
            </a:r>
            <a:endParaRPr lang="ar-SA" sz="2200" dirty="0"/>
          </a:p>
        </p:txBody>
      </p:sp>
      <p:sp>
        <p:nvSpPr>
          <p:cNvPr id="18" name="Shape 10"/>
          <p:cNvSpPr/>
          <p:nvPr/>
        </p:nvSpPr>
        <p:spPr>
          <a:xfrm>
            <a:off x="6505511" y="5046762"/>
            <a:ext cx="482389" cy="482402"/>
          </a:xfrm>
          <a:prstGeom prst="ellipse">
            <a:avLst/>
          </a:prstGeom>
          <a:solidFill>
            <a:srgbClr val="00AEEF"/>
          </a:solidFill>
          <a:ln w="12700">
            <a:solidFill>
              <a:srgbClr val="0094D5"/>
            </a:solidFill>
            <a:prstDash val="solid"/>
          </a:ln>
        </p:spPr>
      </p:sp>
      <p:pic>
        <p:nvPicPr>
          <p:cNvPr id="19" name="Image 6" descr="preencoded.png"/>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6577443" y="5118646"/>
            <a:ext cx="338526" cy="338534"/>
          </a:xfrm>
          <a:prstGeom prst="rect">
            <a:avLst/>
          </a:prstGeom>
        </p:spPr>
      </p:pic>
      <p:sp>
        <p:nvSpPr>
          <p:cNvPr id="20" name="Text 11"/>
          <p:cNvSpPr/>
          <p:nvPr/>
        </p:nvSpPr>
        <p:spPr>
          <a:xfrm>
            <a:off x="3937199" y="5120382"/>
            <a:ext cx="2364721" cy="705048"/>
          </a:xfrm>
          <a:prstGeom prst="rect">
            <a:avLst/>
          </a:prstGeom>
          <a:noFill/>
          <a:ln/>
        </p:spPr>
        <p:txBody>
          <a:bodyPr wrap="square" lIns="0" tIns="0" rIns="0" bIns="0" rtlCol="0" anchor="t">
            <a:normAutofit/>
          </a:bodyPr>
          <a:lstStyle/>
          <a:p>
            <a:pPr marL="0" indent="0" algn="r" rtl="1">
              <a:lnSpc>
                <a:spcPct val="104000"/>
              </a:lnSpc>
              <a:buNone/>
            </a:pPr>
            <a:r>
              <a:rPr lang="ar-SA" altLang="en-US" sz="2200" dirty="0">
                <a:solidFill>
                  <a:srgbClr val="384653"/>
                </a:solidFill>
                <a:latin typeface="GE SS Two Light" pitchFamily="34" charset="0"/>
                <a:ea typeface="GE SS Two Light" pitchFamily="34" charset="-122"/>
                <a:cs typeface="GE SS Two Light" pitchFamily="34" charset="-120"/>
              </a:rPr>
              <a:t>رفع التقارير للجهات المختصة</a:t>
            </a:r>
            <a:endParaRPr lang="ar-SA" sz="2200" dirty="0"/>
          </a:p>
        </p:txBody>
      </p:sp>
      <p:sp>
        <p:nvSpPr>
          <p:cNvPr id="21" name="Shape 12"/>
          <p:cNvSpPr/>
          <p:nvPr/>
        </p:nvSpPr>
        <p:spPr>
          <a:xfrm>
            <a:off x="3200221" y="5046762"/>
            <a:ext cx="482389" cy="482402"/>
          </a:xfrm>
          <a:prstGeom prst="ellipse">
            <a:avLst/>
          </a:prstGeom>
          <a:solidFill>
            <a:srgbClr val="00AEEF"/>
          </a:solidFill>
          <a:ln w="12700">
            <a:solidFill>
              <a:srgbClr val="0094D5"/>
            </a:solidFill>
            <a:prstDash val="solid"/>
          </a:ln>
        </p:spPr>
      </p:sp>
      <p:pic>
        <p:nvPicPr>
          <p:cNvPr id="22" name="Image 7" descr="preencoded.png"/>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3272153" y="5118646"/>
            <a:ext cx="338526" cy="338534"/>
          </a:xfrm>
          <a:prstGeom prst="rect">
            <a:avLst/>
          </a:prstGeom>
        </p:spPr>
      </p:pic>
      <p:sp>
        <p:nvSpPr>
          <p:cNvPr id="23" name="Text 13"/>
          <p:cNvSpPr/>
          <p:nvPr/>
        </p:nvSpPr>
        <p:spPr>
          <a:xfrm>
            <a:off x="631908" y="5120382"/>
            <a:ext cx="2364721" cy="352524"/>
          </a:xfrm>
          <a:prstGeom prst="rect">
            <a:avLst/>
          </a:prstGeom>
          <a:noFill/>
          <a:ln/>
        </p:spPr>
        <p:txBody>
          <a:bodyPr wrap="none" lIns="0" tIns="0" rIns="0" bIns="0" rtlCol="0" anchor="t"/>
          <a:lstStyle/>
          <a:p>
            <a:pPr marL="0" indent="0" algn="r" rtl="1">
              <a:lnSpc>
                <a:spcPct val="104000"/>
              </a:lnSpc>
              <a:buNone/>
            </a:pPr>
            <a:r>
              <a:rPr lang="ar-SA" altLang="en-US" sz="2200" dirty="0">
                <a:solidFill>
                  <a:srgbClr val="384653"/>
                </a:solidFill>
                <a:latin typeface="GE SS Two Light" pitchFamily="34" charset="0"/>
                <a:ea typeface="GE SS Two Light" pitchFamily="34" charset="-122"/>
                <a:cs typeface="GE SS Two Light" pitchFamily="34" charset="-120"/>
              </a:rPr>
              <a:t>عمل مجموعات</a:t>
            </a:r>
            <a:endParaRPr lang="ar-SA" sz="2200" dirty="0"/>
          </a:p>
        </p:txBody>
      </p:sp>
    </p:spTree>
    <p:extLst>
      <p:ext uri="{BB962C8B-B14F-4D97-AF65-F5344CB8AC3E}">
        <p14:creationId xmlns:p14="http://schemas.microsoft.com/office/powerpoint/2010/main" val="416350567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1111746"/>
            <a:ext cx="10927878" cy="742355"/>
          </a:xfrm>
          <a:prstGeom prst="rect">
            <a:avLst/>
          </a:prstGeom>
          <a:noFill/>
          <a:ln/>
        </p:spPr>
        <p:txBody>
          <a:bodyPr wrap="none" lIns="0" tIns="0" rIns="0" bIns="0" rtlCol="0" anchor="t"/>
          <a:lstStyle/>
          <a:p>
            <a:pPr algn="ctr" rtl="1">
              <a:lnSpc>
                <a:spcPct val="104000"/>
              </a:lnSpc>
            </a:pPr>
            <a:r>
              <a:rPr lang="ar-SA" altLang="en-US" sz="4650" dirty="0">
                <a:solidFill>
                  <a:srgbClr val="2E3C4E"/>
                </a:solidFill>
                <a:latin typeface="GE SS Two Light" pitchFamily="34" charset="0"/>
                <a:ea typeface="GE SS Two Light" pitchFamily="34" charset="-122"/>
                <a:cs typeface="GE SS Two Light" pitchFamily="34" charset="-120"/>
              </a:rPr>
              <a:t>نتاجات النشاط </a:t>
            </a:r>
            <a:r>
              <a:rPr lang="en-US" altLang="en-US" sz="4800" dirty="0">
                <a:solidFill>
                  <a:srgbClr val="2E3C4E"/>
                </a:solidFill>
                <a:latin typeface="Myriad Headline" panose="020B0500000000000000" pitchFamily="34" charset="0"/>
                <a:ea typeface="GE SS Two Light" pitchFamily="34" charset="-122"/>
                <a:cs typeface="GE SS Two Light" pitchFamily="34" charset="-120"/>
              </a:rPr>
              <a:t>3.1</a:t>
            </a:r>
            <a:endParaRPr lang="ar-SA" sz="4650" dirty="0"/>
          </a:p>
        </p:txBody>
      </p:sp>
      <p:sp>
        <p:nvSpPr>
          <p:cNvPr id="3" name="Text 1"/>
          <p:cNvSpPr/>
          <p:nvPr/>
        </p:nvSpPr>
        <p:spPr>
          <a:xfrm>
            <a:off x="631908" y="1944291"/>
            <a:ext cx="10927878" cy="371177"/>
          </a:xfrm>
          <a:prstGeom prst="rect">
            <a:avLst/>
          </a:prstGeom>
          <a:noFill/>
          <a:ln/>
        </p:spPr>
        <p:txBody>
          <a:bodyPr wrap="none" lIns="0" tIns="0" rIns="0" bIns="0" rtlCol="0" anchor="t"/>
          <a:lstStyle/>
          <a:p>
            <a:pPr marL="0" indent="0" algn="ctr" rtl="1">
              <a:lnSpc>
                <a:spcPct val="104000"/>
              </a:lnSpc>
              <a:buNone/>
            </a:pPr>
            <a:r>
              <a:rPr lang="ar-SA" altLang="en-US" sz="2300" dirty="0">
                <a:solidFill>
                  <a:srgbClr val="2E3C4E"/>
                </a:solidFill>
                <a:latin typeface="GE SS Two Light" pitchFamily="34" charset="0"/>
                <a:ea typeface="GE SS Two Light" pitchFamily="34" charset="-122"/>
                <a:cs typeface="GE SS Two Light" pitchFamily="34" charset="-120"/>
              </a:rPr>
              <a:t>بنهاية هذا النشاط سيكون المتدرب قادراً على:</a:t>
            </a:r>
            <a:endParaRPr lang="ar-SA" sz="2300" dirty="0"/>
          </a:p>
        </p:txBody>
      </p:sp>
      <p:pic>
        <p:nvPicPr>
          <p:cNvPr id="4"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152094" y="2500102"/>
            <a:ext cx="407693" cy="407702"/>
          </a:xfrm>
          <a:prstGeom prst="rect">
            <a:avLst/>
          </a:prstGeom>
        </p:spPr>
      </p:pic>
      <p:sp>
        <p:nvSpPr>
          <p:cNvPr id="5" name="Shape 2"/>
          <p:cNvSpPr/>
          <p:nvPr/>
        </p:nvSpPr>
        <p:spPr>
          <a:xfrm>
            <a:off x="8067572" y="3012083"/>
            <a:ext cx="3492214" cy="25400"/>
          </a:xfrm>
          <a:prstGeom prst="rect">
            <a:avLst/>
          </a:prstGeom>
          <a:solidFill>
            <a:srgbClr val="00AEEF"/>
          </a:solidFill>
          <a:ln/>
        </p:spPr>
      </p:sp>
      <p:sp>
        <p:nvSpPr>
          <p:cNvPr id="6" name="Text 3"/>
          <p:cNvSpPr/>
          <p:nvPr/>
        </p:nvSpPr>
        <p:spPr>
          <a:xfrm>
            <a:off x="8067572" y="3175695"/>
            <a:ext cx="3492214" cy="742355"/>
          </a:xfrm>
          <a:prstGeom prst="rect">
            <a:avLst/>
          </a:prstGeom>
          <a:noFill/>
          <a:ln/>
        </p:spPr>
        <p:txBody>
          <a:bodyPr wrap="square" lIns="0" tIns="0" rIns="0" bIns="0" rtlCol="0" anchor="t">
            <a:normAutofit/>
          </a:bodyPr>
          <a:lstStyle/>
          <a:p>
            <a:pPr marL="0" indent="0" algn="ct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تسجيل حضور المتدربين بصورة يومية ودقيقة.</a:t>
            </a:r>
            <a:endParaRPr lang="ar-SA" sz="2300" dirty="0"/>
          </a:p>
        </p:txBody>
      </p:sp>
      <p:pic>
        <p:nvPicPr>
          <p:cNvPr id="7"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434262" y="2500102"/>
            <a:ext cx="407693" cy="407702"/>
          </a:xfrm>
          <a:prstGeom prst="rect">
            <a:avLst/>
          </a:prstGeom>
        </p:spPr>
      </p:pic>
      <p:sp>
        <p:nvSpPr>
          <p:cNvPr id="8" name="Shape 4"/>
          <p:cNvSpPr/>
          <p:nvPr/>
        </p:nvSpPr>
        <p:spPr>
          <a:xfrm>
            <a:off x="4349740" y="3012083"/>
            <a:ext cx="3492214" cy="25400"/>
          </a:xfrm>
          <a:prstGeom prst="rect">
            <a:avLst/>
          </a:prstGeom>
          <a:solidFill>
            <a:srgbClr val="00AEEF"/>
          </a:solidFill>
          <a:ln/>
        </p:spPr>
      </p:sp>
      <p:sp>
        <p:nvSpPr>
          <p:cNvPr id="9" name="Text 5"/>
          <p:cNvSpPr/>
          <p:nvPr/>
        </p:nvSpPr>
        <p:spPr>
          <a:xfrm>
            <a:off x="4349740" y="3175695"/>
            <a:ext cx="3492214" cy="742355"/>
          </a:xfrm>
          <a:prstGeom prst="rect">
            <a:avLst/>
          </a:prstGeom>
          <a:noFill/>
          <a:ln/>
        </p:spPr>
        <p:txBody>
          <a:bodyPr wrap="square" lIns="0" tIns="0" rIns="0" bIns="0" rtlCol="0" anchor="t">
            <a:normAutofit/>
          </a:bodyPr>
          <a:lstStyle/>
          <a:p>
            <a:pPr marL="0" indent="0" algn="ct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متابعة الغياب والتأخر وفق الإجراءات المؤسسية.</a:t>
            </a:r>
            <a:endParaRPr lang="ar-SA" sz="2300" dirty="0"/>
          </a:p>
        </p:txBody>
      </p:sp>
      <p:pic>
        <p:nvPicPr>
          <p:cNvPr id="10"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716430" y="2500102"/>
            <a:ext cx="407693" cy="407702"/>
          </a:xfrm>
          <a:prstGeom prst="rect">
            <a:avLst/>
          </a:prstGeom>
        </p:spPr>
      </p:pic>
      <p:sp>
        <p:nvSpPr>
          <p:cNvPr id="11" name="Shape 6"/>
          <p:cNvSpPr/>
          <p:nvPr/>
        </p:nvSpPr>
        <p:spPr>
          <a:xfrm>
            <a:off x="631908" y="3012083"/>
            <a:ext cx="3492214" cy="25400"/>
          </a:xfrm>
          <a:prstGeom prst="rect">
            <a:avLst/>
          </a:prstGeom>
          <a:solidFill>
            <a:srgbClr val="00AEEF"/>
          </a:solidFill>
          <a:ln/>
        </p:spPr>
      </p:sp>
      <p:sp>
        <p:nvSpPr>
          <p:cNvPr id="12" name="Text 7"/>
          <p:cNvSpPr/>
          <p:nvPr/>
        </p:nvSpPr>
        <p:spPr>
          <a:xfrm>
            <a:off x="631908" y="3175695"/>
            <a:ext cx="3492214" cy="371177"/>
          </a:xfrm>
          <a:prstGeom prst="rect">
            <a:avLst/>
          </a:prstGeom>
          <a:noFill/>
          <a:ln/>
        </p:spPr>
        <p:txBody>
          <a:bodyPr wrap="none" lIns="0" tIns="0" rIns="0" bIns="0" rtlCol="0" anchor="t"/>
          <a:lstStyle/>
          <a:p>
            <a:pPr marL="0" indent="0" algn="ct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إعداد تقارير الغياب الدورية.</a:t>
            </a:r>
            <a:endParaRPr lang="ar-SA" sz="2300" dirty="0"/>
          </a:p>
        </p:txBody>
      </p:sp>
      <p:pic>
        <p:nvPicPr>
          <p:cNvPr id="13"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1152094" y="4159040"/>
            <a:ext cx="407693" cy="407702"/>
          </a:xfrm>
          <a:prstGeom prst="rect">
            <a:avLst/>
          </a:prstGeom>
        </p:spPr>
      </p:pic>
      <p:sp>
        <p:nvSpPr>
          <p:cNvPr id="14" name="Shape 8"/>
          <p:cNvSpPr/>
          <p:nvPr/>
        </p:nvSpPr>
        <p:spPr>
          <a:xfrm>
            <a:off x="6208656" y="4671020"/>
            <a:ext cx="5351130" cy="25400"/>
          </a:xfrm>
          <a:prstGeom prst="rect">
            <a:avLst/>
          </a:prstGeom>
          <a:solidFill>
            <a:srgbClr val="00AEEF"/>
          </a:solidFill>
          <a:ln/>
        </p:spPr>
      </p:sp>
      <p:sp>
        <p:nvSpPr>
          <p:cNvPr id="15" name="Text 9"/>
          <p:cNvSpPr/>
          <p:nvPr/>
        </p:nvSpPr>
        <p:spPr>
          <a:xfrm>
            <a:off x="6208656" y="4834632"/>
            <a:ext cx="5351130" cy="742355"/>
          </a:xfrm>
          <a:prstGeom prst="rect">
            <a:avLst/>
          </a:prstGeom>
          <a:noFill/>
          <a:ln/>
        </p:spPr>
        <p:txBody>
          <a:bodyPr wrap="square" lIns="0" tIns="0" rIns="0" bIns="0" rtlCol="0" anchor="t">
            <a:normAutofit/>
          </a:bodyPr>
          <a:lstStyle/>
          <a:p>
            <a:pPr marL="0" indent="0" algn="ct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توثيق حالات الغياب في النماذج والسجلات المعتمدة.</a:t>
            </a:r>
            <a:endParaRPr lang="ar-SA" sz="2300" dirty="0"/>
          </a:p>
        </p:txBody>
      </p:sp>
      <p:pic>
        <p:nvPicPr>
          <p:cNvPr id="16"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575346" y="4159040"/>
            <a:ext cx="407693" cy="407702"/>
          </a:xfrm>
          <a:prstGeom prst="rect">
            <a:avLst/>
          </a:prstGeom>
        </p:spPr>
      </p:pic>
      <p:sp>
        <p:nvSpPr>
          <p:cNvPr id="17" name="Shape 10"/>
          <p:cNvSpPr/>
          <p:nvPr/>
        </p:nvSpPr>
        <p:spPr>
          <a:xfrm>
            <a:off x="631908" y="4671020"/>
            <a:ext cx="5351130" cy="25400"/>
          </a:xfrm>
          <a:prstGeom prst="rect">
            <a:avLst/>
          </a:prstGeom>
          <a:solidFill>
            <a:srgbClr val="00AEEF"/>
          </a:solidFill>
          <a:ln/>
        </p:spPr>
      </p:sp>
      <p:sp>
        <p:nvSpPr>
          <p:cNvPr id="18" name="Text 11"/>
          <p:cNvSpPr/>
          <p:nvPr/>
        </p:nvSpPr>
        <p:spPr>
          <a:xfrm>
            <a:off x="631908" y="4834632"/>
            <a:ext cx="5351130" cy="742355"/>
          </a:xfrm>
          <a:prstGeom prst="rect">
            <a:avLst/>
          </a:prstGeom>
          <a:noFill/>
          <a:ln/>
        </p:spPr>
        <p:txBody>
          <a:bodyPr wrap="square" lIns="0" tIns="0" rIns="0" bIns="0" rtlCol="0" anchor="t">
            <a:normAutofit/>
          </a:bodyPr>
          <a:lstStyle/>
          <a:p>
            <a:pPr marL="0" indent="0" algn="ct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رفع تقارير الغياب للجهات المختصة وفق الإجراءات المؤسسية.</a:t>
            </a:r>
            <a:endParaRPr lang="ar-SA" sz="2300" dirty="0"/>
          </a:p>
        </p:txBody>
      </p:sp>
    </p:spTree>
    <p:extLst>
      <p:ext uri="{BB962C8B-B14F-4D97-AF65-F5344CB8AC3E}">
        <p14:creationId xmlns:p14="http://schemas.microsoft.com/office/powerpoint/2010/main" val="265149799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10737482" y="892076"/>
            <a:ext cx="822304" cy="274241"/>
          </a:xfrm>
          <a:prstGeom prst="roundRect">
            <a:avLst>
              <a:gd name="adj" fmla="val 49999"/>
            </a:avLst>
          </a:prstGeom>
          <a:solidFill>
            <a:srgbClr val="D4E9F7"/>
          </a:solidFill>
          <a:ln/>
        </p:spPr>
      </p:sp>
      <p:sp>
        <p:nvSpPr>
          <p:cNvPr id="3" name="Text 1"/>
          <p:cNvSpPr/>
          <p:nvPr/>
        </p:nvSpPr>
        <p:spPr>
          <a:xfrm>
            <a:off x="10236142" y="946150"/>
            <a:ext cx="1215399" cy="166092"/>
          </a:xfrm>
          <a:prstGeom prst="rect">
            <a:avLst/>
          </a:prstGeom>
          <a:noFill/>
          <a:ln/>
        </p:spPr>
        <p:txBody>
          <a:bodyPr wrap="none" lIns="0" tIns="0" rIns="0" bIns="0" rtlCol="0" anchor="t"/>
          <a:lstStyle/>
          <a:p>
            <a:pPr marL="0" indent="0" algn="r" rtl="1">
              <a:lnSpc>
                <a:spcPct val="96000"/>
              </a:lnSpc>
              <a:buNone/>
            </a:pPr>
            <a:r>
              <a:rPr lang="ar-SA" altLang="en-US" sz="1100" dirty="0">
                <a:solidFill>
                  <a:srgbClr val="384653"/>
                </a:solidFill>
                <a:latin typeface="WinSoft Pro Medium" pitchFamily="34" charset="0"/>
                <a:ea typeface="WinSoft Pro Medium" pitchFamily="34" charset="-122"/>
                <a:cs typeface="WinSoft Pro Medium" pitchFamily="34" charset="-120"/>
              </a:rPr>
              <a:t>محتوى نظري</a:t>
            </a:r>
            <a:endParaRPr lang="ar-SA" sz="1100" dirty="0"/>
          </a:p>
        </p:txBody>
      </p:sp>
      <p:sp>
        <p:nvSpPr>
          <p:cNvPr id="4" name="Text 2"/>
          <p:cNvSpPr/>
          <p:nvPr/>
        </p:nvSpPr>
        <p:spPr>
          <a:xfrm>
            <a:off x="631908" y="1224062"/>
            <a:ext cx="10927878" cy="593923"/>
          </a:xfrm>
          <a:prstGeom prst="rect">
            <a:avLst/>
          </a:prstGeom>
          <a:noFill/>
          <a:ln/>
        </p:spPr>
        <p:txBody>
          <a:bodyPr wrap="none" lIns="0" tIns="0" rIns="0" bIns="0" rtlCol="0" anchor="t"/>
          <a:lstStyle/>
          <a:p>
            <a:pPr marL="0" indent="0" algn="r" rtl="1">
              <a:lnSpc>
                <a:spcPct val="104000"/>
              </a:lnSpc>
              <a:buNone/>
            </a:pPr>
            <a:r>
              <a:rPr lang="ar-SA" altLang="en-US" sz="3700" dirty="0">
                <a:solidFill>
                  <a:srgbClr val="2E3C4E"/>
                </a:solidFill>
                <a:latin typeface="GE SS Two Light" pitchFamily="34" charset="0"/>
                <a:ea typeface="GE SS Two Light" pitchFamily="34" charset="-122"/>
                <a:cs typeface="GE SS Two Light" pitchFamily="34" charset="-120"/>
              </a:rPr>
              <a:t>المعرفة (المحتوى النظري)</a:t>
            </a:r>
            <a:endParaRPr lang="ar-SA" sz="3700" dirty="0"/>
          </a:p>
        </p:txBody>
      </p:sp>
      <p:sp>
        <p:nvSpPr>
          <p:cNvPr id="5" name="Text 3"/>
          <p:cNvSpPr/>
          <p:nvPr/>
        </p:nvSpPr>
        <p:spPr>
          <a:xfrm>
            <a:off x="631908" y="1875730"/>
            <a:ext cx="10927878" cy="296863"/>
          </a:xfrm>
          <a:prstGeom prst="rect">
            <a:avLst/>
          </a:prstGeom>
          <a:noFill/>
          <a:ln/>
        </p:spPr>
        <p:txBody>
          <a:bodyPr wrap="none" lIns="0" tIns="0" rIns="0" bIns="0" rtlCol="0" anchor="t"/>
          <a:lstStyle/>
          <a:p>
            <a:pPr marL="0" indent="0" algn="r" rtl="1">
              <a:lnSpc>
                <a:spcPct val="104000"/>
              </a:lnSpc>
              <a:buNone/>
            </a:pPr>
            <a:r>
              <a:rPr lang="ar-SA" altLang="en-US" sz="2800" dirty="0">
                <a:solidFill>
                  <a:srgbClr val="2E3C4E"/>
                </a:solidFill>
                <a:latin typeface="GE SS Two Light" pitchFamily="34" charset="0"/>
                <a:ea typeface="GE SS Two Light" pitchFamily="34" charset="-122"/>
                <a:cs typeface="GE SS Two Light" pitchFamily="34" charset="-120"/>
              </a:rPr>
              <a:t>أهمية سجلات الحضور والغياب</a:t>
            </a:r>
            <a:endParaRPr lang="ar-SA" sz="2800" dirty="0"/>
          </a:p>
        </p:txBody>
      </p:sp>
      <p:sp>
        <p:nvSpPr>
          <p:cNvPr id="6" name="Text 4"/>
          <p:cNvSpPr/>
          <p:nvPr/>
        </p:nvSpPr>
        <p:spPr>
          <a:xfrm>
            <a:off x="22324" y="2389187"/>
            <a:ext cx="11537463" cy="259953"/>
          </a:xfrm>
          <a:prstGeom prst="rect">
            <a:avLst/>
          </a:prstGeom>
          <a:noFill/>
          <a:ln/>
        </p:spPr>
        <p:txBody>
          <a:bodyPr wrap="none" lIns="0" tIns="0" rIns="0" bIns="0" rtlCol="0" anchor="t"/>
          <a:lstStyle/>
          <a:p>
            <a:pPr marL="0" indent="0" algn="r" rtl="1">
              <a:lnSpc>
                <a:spcPct val="120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تساعد سجلات الحضور على:</a:t>
            </a:r>
            <a:endParaRPr lang="ar-SA" sz="2000" dirty="0"/>
          </a:p>
        </p:txBody>
      </p:sp>
      <p:sp>
        <p:nvSpPr>
          <p:cNvPr id="7" name="Shape 5"/>
          <p:cNvSpPr/>
          <p:nvPr/>
        </p:nvSpPr>
        <p:spPr>
          <a:xfrm>
            <a:off x="8013400" y="2811562"/>
            <a:ext cx="3546386" cy="1653381"/>
          </a:xfrm>
          <a:prstGeom prst="roundRect">
            <a:avLst>
              <a:gd name="adj" fmla="val 16380"/>
            </a:avLst>
          </a:prstGeom>
          <a:solidFill>
            <a:srgbClr val="00AEEF"/>
          </a:solidFill>
          <a:ln w="6350">
            <a:solidFill>
              <a:srgbClr val="00AEEF"/>
            </a:solidFill>
            <a:prstDash val="solid"/>
          </a:ln>
        </p:spPr>
      </p:sp>
      <p:sp>
        <p:nvSpPr>
          <p:cNvPr id="8" name="Shape 6"/>
          <p:cNvSpPr/>
          <p:nvPr/>
        </p:nvSpPr>
        <p:spPr>
          <a:xfrm>
            <a:off x="10831341" y="2998391"/>
            <a:ext cx="541622" cy="541635"/>
          </a:xfrm>
          <a:prstGeom prst="ellipse">
            <a:avLst/>
          </a:prstGeom>
          <a:solidFill>
            <a:srgbClr val="00AEEF"/>
          </a:solidFill>
          <a:ln/>
        </p:spPr>
      </p:sp>
      <p:pic>
        <p:nvPicPr>
          <p:cNvPr id="9"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682418" y="3028664"/>
            <a:ext cx="541622" cy="541635"/>
          </a:xfrm>
          <a:prstGeom prst="rect">
            <a:avLst/>
          </a:prstGeom>
        </p:spPr>
      </p:pic>
      <p:sp>
        <p:nvSpPr>
          <p:cNvPr id="10" name="Text 7"/>
          <p:cNvSpPr/>
          <p:nvPr/>
        </p:nvSpPr>
        <p:spPr>
          <a:xfrm>
            <a:off x="8200225" y="3684389"/>
            <a:ext cx="3172738" cy="296863"/>
          </a:xfrm>
          <a:prstGeom prst="rect">
            <a:avLst/>
          </a:prstGeom>
          <a:noFill/>
          <a:ln/>
        </p:spPr>
        <p:txBody>
          <a:bodyPr wrap="none" lIns="0" tIns="0" rIns="0" bIns="0" rtlCol="0" anchor="t"/>
          <a:lstStyle/>
          <a:p>
            <a:pPr marL="0" indent="0" algn="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متابعة التزام المتدربين</a:t>
            </a:r>
            <a:endParaRPr lang="ar-SA" sz="2400" dirty="0">
              <a:solidFill>
                <a:schemeClr val="bg1"/>
              </a:solidFill>
            </a:endParaRPr>
          </a:p>
        </p:txBody>
      </p:sp>
      <p:sp>
        <p:nvSpPr>
          <p:cNvPr id="11" name="Shape 8"/>
          <p:cNvSpPr/>
          <p:nvPr/>
        </p:nvSpPr>
        <p:spPr>
          <a:xfrm>
            <a:off x="4322654" y="2811562"/>
            <a:ext cx="3546386" cy="1653381"/>
          </a:xfrm>
          <a:prstGeom prst="roundRect">
            <a:avLst>
              <a:gd name="adj" fmla="val 16380"/>
            </a:avLst>
          </a:prstGeom>
          <a:solidFill>
            <a:srgbClr val="00AEEF"/>
          </a:solidFill>
          <a:ln w="6350">
            <a:solidFill>
              <a:srgbClr val="00AEEF"/>
            </a:solidFill>
            <a:prstDash val="solid"/>
          </a:ln>
        </p:spPr>
      </p:sp>
      <p:sp>
        <p:nvSpPr>
          <p:cNvPr id="12" name="Shape 9"/>
          <p:cNvSpPr/>
          <p:nvPr/>
        </p:nvSpPr>
        <p:spPr>
          <a:xfrm>
            <a:off x="7140595" y="2998391"/>
            <a:ext cx="541622" cy="541635"/>
          </a:xfrm>
          <a:prstGeom prst="ellipse">
            <a:avLst/>
          </a:prstGeom>
          <a:solidFill>
            <a:srgbClr val="00AEEF"/>
          </a:solidFill>
          <a:ln/>
        </p:spPr>
      </p:sp>
      <p:pic>
        <p:nvPicPr>
          <p:cNvPr id="13"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991672" y="3028664"/>
            <a:ext cx="541622" cy="541635"/>
          </a:xfrm>
          <a:prstGeom prst="rect">
            <a:avLst/>
          </a:prstGeom>
        </p:spPr>
      </p:pic>
      <p:sp>
        <p:nvSpPr>
          <p:cNvPr id="14" name="Text 10"/>
          <p:cNvSpPr/>
          <p:nvPr/>
        </p:nvSpPr>
        <p:spPr>
          <a:xfrm>
            <a:off x="4509479" y="3684389"/>
            <a:ext cx="3172738" cy="296863"/>
          </a:xfrm>
          <a:prstGeom prst="rect">
            <a:avLst/>
          </a:prstGeom>
          <a:noFill/>
          <a:ln/>
        </p:spPr>
        <p:txBody>
          <a:bodyPr wrap="none" lIns="0" tIns="0" rIns="0" bIns="0" rtlCol="0" anchor="t"/>
          <a:lstStyle/>
          <a:p>
            <a:pPr marL="0" indent="0" algn="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الكشف المبكر عن التسرب</a:t>
            </a:r>
            <a:endParaRPr lang="ar-SA" sz="2400" dirty="0">
              <a:solidFill>
                <a:schemeClr val="bg1"/>
              </a:solidFill>
            </a:endParaRPr>
          </a:p>
        </p:txBody>
      </p:sp>
      <p:sp>
        <p:nvSpPr>
          <p:cNvPr id="15" name="Shape 11"/>
          <p:cNvSpPr/>
          <p:nvPr/>
        </p:nvSpPr>
        <p:spPr>
          <a:xfrm>
            <a:off x="631908" y="2811562"/>
            <a:ext cx="3546386" cy="1653381"/>
          </a:xfrm>
          <a:prstGeom prst="roundRect">
            <a:avLst>
              <a:gd name="adj" fmla="val 16380"/>
            </a:avLst>
          </a:prstGeom>
          <a:solidFill>
            <a:srgbClr val="00AEEF"/>
          </a:solidFill>
          <a:ln w="6350">
            <a:solidFill>
              <a:srgbClr val="00AEEF"/>
            </a:solidFill>
            <a:prstDash val="solid"/>
          </a:ln>
        </p:spPr>
      </p:sp>
      <p:sp>
        <p:nvSpPr>
          <p:cNvPr id="16" name="Shape 12"/>
          <p:cNvSpPr/>
          <p:nvPr/>
        </p:nvSpPr>
        <p:spPr>
          <a:xfrm>
            <a:off x="3449849" y="2998391"/>
            <a:ext cx="541622" cy="541635"/>
          </a:xfrm>
          <a:prstGeom prst="ellipse">
            <a:avLst/>
          </a:prstGeom>
          <a:solidFill>
            <a:srgbClr val="00AEEF"/>
          </a:solidFill>
          <a:ln/>
        </p:spPr>
      </p:sp>
      <p:pic>
        <p:nvPicPr>
          <p:cNvPr id="17"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300926" y="3028664"/>
            <a:ext cx="541622" cy="541635"/>
          </a:xfrm>
          <a:prstGeom prst="rect">
            <a:avLst/>
          </a:prstGeom>
        </p:spPr>
      </p:pic>
      <p:sp>
        <p:nvSpPr>
          <p:cNvPr id="18" name="Text 13"/>
          <p:cNvSpPr/>
          <p:nvPr/>
        </p:nvSpPr>
        <p:spPr>
          <a:xfrm>
            <a:off x="818733" y="3684389"/>
            <a:ext cx="3172738" cy="593725"/>
          </a:xfrm>
          <a:prstGeom prst="rect">
            <a:avLst/>
          </a:prstGeom>
          <a:noFill/>
          <a:ln/>
        </p:spPr>
        <p:txBody>
          <a:bodyPr wrap="square" lIns="0" tIns="0" rIns="0" bIns="0" rtlCol="0" anchor="t">
            <a:normAutofit fontScale="92500" lnSpcReduction="20000"/>
          </a:bodyPr>
          <a:lstStyle/>
          <a:p>
            <a:pPr marL="0" indent="0" algn="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تحديد الاحتياجات الداعمة للمتدربين</a:t>
            </a:r>
            <a:endParaRPr lang="ar-SA" sz="2400" dirty="0">
              <a:solidFill>
                <a:schemeClr val="bg1"/>
              </a:solidFill>
            </a:endParaRPr>
          </a:p>
        </p:txBody>
      </p:sp>
      <p:sp>
        <p:nvSpPr>
          <p:cNvPr id="19" name="Shape 14"/>
          <p:cNvSpPr/>
          <p:nvPr/>
        </p:nvSpPr>
        <p:spPr>
          <a:xfrm>
            <a:off x="6168077" y="4609306"/>
            <a:ext cx="5391710" cy="1356519"/>
          </a:xfrm>
          <a:prstGeom prst="roundRect">
            <a:avLst>
              <a:gd name="adj" fmla="val 19964"/>
            </a:avLst>
          </a:prstGeom>
          <a:solidFill>
            <a:srgbClr val="00AEEF"/>
          </a:solidFill>
          <a:ln w="6350">
            <a:solidFill>
              <a:srgbClr val="00AEEF"/>
            </a:solidFill>
            <a:prstDash val="solid"/>
          </a:ln>
        </p:spPr>
      </p:sp>
      <p:sp>
        <p:nvSpPr>
          <p:cNvPr id="20" name="Shape 15"/>
          <p:cNvSpPr/>
          <p:nvPr/>
        </p:nvSpPr>
        <p:spPr>
          <a:xfrm>
            <a:off x="10831341" y="4975435"/>
            <a:ext cx="541622" cy="541635"/>
          </a:xfrm>
          <a:prstGeom prst="ellipse">
            <a:avLst/>
          </a:prstGeom>
          <a:solidFill>
            <a:srgbClr val="00AEEF"/>
          </a:solidFill>
          <a:ln/>
        </p:spPr>
      </p:sp>
      <p:pic>
        <p:nvPicPr>
          <p:cNvPr id="21"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737482" y="4881475"/>
            <a:ext cx="486557" cy="486569"/>
          </a:xfrm>
          <a:prstGeom prst="rect">
            <a:avLst/>
          </a:prstGeom>
        </p:spPr>
      </p:pic>
      <p:sp>
        <p:nvSpPr>
          <p:cNvPr id="22" name="Text 16"/>
          <p:cNvSpPr/>
          <p:nvPr/>
        </p:nvSpPr>
        <p:spPr>
          <a:xfrm>
            <a:off x="6354901" y="5375573"/>
            <a:ext cx="5018061" cy="296863"/>
          </a:xfrm>
          <a:prstGeom prst="rect">
            <a:avLst/>
          </a:prstGeom>
          <a:noFill/>
          <a:ln/>
        </p:spPr>
        <p:txBody>
          <a:bodyPr wrap="none" lIns="0" tIns="0" rIns="0" bIns="0" rtlCol="0" anchor="t"/>
          <a:lstStyle/>
          <a:p>
            <a:pPr marL="0" indent="0" algn="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توفير بيانات دقيقة للتقارير الإدارية</a:t>
            </a:r>
            <a:endParaRPr lang="ar-SA" sz="2400" dirty="0">
              <a:solidFill>
                <a:schemeClr val="bg1"/>
              </a:solidFill>
            </a:endParaRPr>
          </a:p>
        </p:txBody>
      </p:sp>
      <p:sp>
        <p:nvSpPr>
          <p:cNvPr id="23" name="Shape 17"/>
          <p:cNvSpPr/>
          <p:nvPr/>
        </p:nvSpPr>
        <p:spPr>
          <a:xfrm>
            <a:off x="631908" y="4609306"/>
            <a:ext cx="5391809" cy="1356519"/>
          </a:xfrm>
          <a:prstGeom prst="roundRect">
            <a:avLst>
              <a:gd name="adj" fmla="val 19964"/>
            </a:avLst>
          </a:prstGeom>
          <a:solidFill>
            <a:srgbClr val="00AEEF"/>
          </a:solidFill>
          <a:ln w="6350">
            <a:solidFill>
              <a:srgbClr val="00AEEF"/>
            </a:solidFill>
            <a:prstDash val="solid"/>
          </a:ln>
        </p:spPr>
      </p:sp>
      <p:sp>
        <p:nvSpPr>
          <p:cNvPr id="24" name="Shape 18"/>
          <p:cNvSpPr/>
          <p:nvPr/>
        </p:nvSpPr>
        <p:spPr>
          <a:xfrm>
            <a:off x="5295271" y="4796135"/>
            <a:ext cx="541622" cy="541635"/>
          </a:xfrm>
          <a:prstGeom prst="ellipse">
            <a:avLst/>
          </a:prstGeom>
          <a:solidFill>
            <a:srgbClr val="00AEEF"/>
          </a:solidFill>
          <a:ln/>
        </p:spPr>
      </p:sp>
      <p:pic>
        <p:nvPicPr>
          <p:cNvPr id="25"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108448" y="4788509"/>
            <a:ext cx="579522" cy="579536"/>
          </a:xfrm>
          <a:prstGeom prst="rect">
            <a:avLst/>
          </a:prstGeom>
        </p:spPr>
      </p:pic>
      <p:sp>
        <p:nvSpPr>
          <p:cNvPr id="26" name="Text 19"/>
          <p:cNvSpPr/>
          <p:nvPr/>
        </p:nvSpPr>
        <p:spPr>
          <a:xfrm>
            <a:off x="760188" y="5406715"/>
            <a:ext cx="5221064" cy="628056"/>
          </a:xfrm>
          <a:prstGeom prst="rect">
            <a:avLst/>
          </a:prstGeom>
          <a:noFill/>
          <a:ln/>
        </p:spPr>
        <p:txBody>
          <a:bodyPr wrap="none" lIns="0" tIns="0" rIns="0" bIns="0" rtlCol="0" anchor="t"/>
          <a:lstStyle/>
          <a:p>
            <a:pPr marL="0" indent="0" algn="r" rtl="1">
              <a:lnSpc>
                <a:spcPct val="104000"/>
              </a:lnSpc>
              <a:buNone/>
            </a:pPr>
            <a:r>
              <a:rPr lang="ar-SA" altLang="en-US" sz="2200" dirty="0">
                <a:solidFill>
                  <a:schemeClr val="bg1"/>
                </a:solidFill>
                <a:latin typeface="GE SS Two Light" pitchFamily="34" charset="0"/>
                <a:ea typeface="GE SS Two Light" pitchFamily="34" charset="-122"/>
                <a:cs typeface="GE SS Two Light" pitchFamily="34" charset="-120"/>
              </a:rPr>
              <a:t>دعم اتخاذ القرارات المتعلقة بالتقييم والترقية</a:t>
            </a:r>
            <a:endParaRPr lang="ar-SA" sz="2200" dirty="0">
              <a:solidFill>
                <a:schemeClr val="bg1"/>
              </a:solidFill>
            </a:endParaRPr>
          </a:p>
        </p:txBody>
      </p:sp>
    </p:spTree>
    <p:extLst>
      <p:ext uri="{BB962C8B-B14F-4D97-AF65-F5344CB8AC3E}">
        <p14:creationId xmlns:p14="http://schemas.microsoft.com/office/powerpoint/2010/main" val="391090331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982365"/>
            <a:ext cx="10927878" cy="705247"/>
          </a:xfrm>
          <a:prstGeom prst="rect">
            <a:avLst/>
          </a:prstGeom>
          <a:noFill/>
          <a:ln/>
        </p:spPr>
        <p:txBody>
          <a:bodyPr wrap="none" lIns="0" tIns="0" rIns="0" bIns="0" rtlCol="0" anchor="t"/>
          <a:lstStyle/>
          <a:p>
            <a:pPr marL="0" indent="0" algn="r" rtl="1">
              <a:lnSpc>
                <a:spcPct val="104000"/>
              </a:lnSpc>
              <a:buNone/>
            </a:pPr>
            <a:r>
              <a:rPr lang="ar-SA" altLang="en-US" sz="4400" dirty="0">
                <a:solidFill>
                  <a:srgbClr val="2E3C4E"/>
                </a:solidFill>
                <a:latin typeface="GE SS Two Light" pitchFamily="34" charset="0"/>
                <a:ea typeface="GE SS Two Light" pitchFamily="34" charset="-122"/>
                <a:cs typeface="GE SS Two Light" pitchFamily="34" charset="-120"/>
              </a:rPr>
              <a:t>أنواع سجلات الحضور وإجراءات التسجيل</a:t>
            </a:r>
            <a:endParaRPr lang="ar-SA" sz="4400" dirty="0"/>
          </a:p>
        </p:txBody>
      </p:sp>
      <p:sp>
        <p:nvSpPr>
          <p:cNvPr id="3" name="Text 1"/>
          <p:cNvSpPr/>
          <p:nvPr/>
        </p:nvSpPr>
        <p:spPr>
          <a:xfrm>
            <a:off x="631908" y="2196703"/>
            <a:ext cx="5202405" cy="352524"/>
          </a:xfrm>
          <a:prstGeom prst="rect">
            <a:avLst/>
          </a:prstGeom>
          <a:noFill/>
          <a:ln/>
        </p:spPr>
        <p:txBody>
          <a:bodyPr wrap="none" lIns="0" tIns="0" rIns="0" bIns="0" rtlCol="0" anchor="t"/>
          <a:lstStyle/>
          <a:p>
            <a:pPr marL="0" indent="0" algn="r" rtl="1">
              <a:lnSpc>
                <a:spcPct val="104000"/>
              </a:lnSpc>
              <a:buNone/>
            </a:pPr>
            <a:r>
              <a:rPr lang="ar-SA" altLang="en-US" sz="2400" dirty="0">
                <a:solidFill>
                  <a:srgbClr val="2E3C4E"/>
                </a:solidFill>
                <a:latin typeface="GE SS Two Light" pitchFamily="34" charset="0"/>
                <a:ea typeface="GE SS Two Light" pitchFamily="34" charset="-122"/>
                <a:cs typeface="GE SS Two Light" pitchFamily="34" charset="-120"/>
              </a:rPr>
              <a:t>إجراءات تسجيل الحضور</a:t>
            </a:r>
            <a:endParaRPr lang="ar-SA" sz="2400" dirty="0"/>
          </a:p>
        </p:txBody>
      </p:sp>
      <p:sp>
        <p:nvSpPr>
          <p:cNvPr id="4" name="Text 2"/>
          <p:cNvSpPr/>
          <p:nvPr/>
        </p:nvSpPr>
        <p:spPr>
          <a:xfrm>
            <a:off x="631908" y="2752824"/>
            <a:ext cx="5202405" cy="2555455"/>
          </a:xfrm>
          <a:prstGeom prst="rect">
            <a:avLst/>
          </a:prstGeom>
          <a:noFill/>
          <a:ln/>
        </p:spPr>
        <p:txBody>
          <a:bodyPr wrap="square" lIns="0" tIns="0" rIns="0" bIns="0" rtlCol="0" anchor="t">
            <a:normAutofit/>
          </a:bodyPr>
          <a:lstStyle/>
          <a:p>
            <a:pPr marL="335280" indent="-335280" algn="r" rtl="1">
              <a:buSzPct val="100000"/>
              <a:buFont typeface="+mj-lt"/>
              <a:buAutoNum type="arabicPeriod"/>
            </a:pPr>
            <a:r>
              <a:rPr lang="ar-SA" altLang="en-US" sz="2400" dirty="0">
                <a:solidFill>
                  <a:srgbClr val="384653"/>
                </a:solidFill>
                <a:latin typeface="WinSoft Pro Medium" pitchFamily="34" charset="0"/>
                <a:ea typeface="WinSoft Pro Medium" pitchFamily="34" charset="-122"/>
                <a:cs typeface="WinSoft Pro Medium" pitchFamily="34" charset="-120"/>
              </a:rPr>
              <a:t>التحقق من أسماء المتدربين في كل شعبة.</a:t>
            </a:r>
            <a:endParaRPr lang="ar-SA" sz="2400" dirty="0"/>
          </a:p>
          <a:p>
            <a:pPr marL="335280" indent="-335280" algn="r" rtl="1">
              <a:buSzPct val="100000"/>
              <a:buFont typeface="+mj-lt"/>
              <a:buAutoNum type="arabicPeriod" startAt="2"/>
            </a:pPr>
            <a:r>
              <a:rPr lang="ar-SA" altLang="en-US" sz="2400" dirty="0">
                <a:solidFill>
                  <a:srgbClr val="384653"/>
                </a:solidFill>
                <a:latin typeface="WinSoft Pro Medium" pitchFamily="34" charset="0"/>
                <a:ea typeface="WinSoft Pro Medium" pitchFamily="34" charset="-122"/>
                <a:cs typeface="WinSoft Pro Medium" pitchFamily="34" charset="-120"/>
              </a:rPr>
              <a:t>تسجيل الحضور قبل بدء التدريب.</a:t>
            </a:r>
            <a:endParaRPr lang="ar-SA" sz="2400" dirty="0"/>
          </a:p>
          <a:p>
            <a:pPr marL="335280" indent="-335280" algn="r" rtl="1">
              <a:buSzPct val="100000"/>
              <a:buFont typeface="+mj-lt"/>
              <a:buAutoNum type="arabicPeriod" startAt="3"/>
            </a:pPr>
            <a:r>
              <a:rPr lang="ar-SA" altLang="en-US" sz="2400" dirty="0">
                <a:solidFill>
                  <a:srgbClr val="384653"/>
                </a:solidFill>
                <a:latin typeface="WinSoft Pro Medium" pitchFamily="34" charset="0"/>
                <a:ea typeface="WinSoft Pro Medium" pitchFamily="34" charset="-122"/>
                <a:cs typeface="WinSoft Pro Medium" pitchFamily="34" charset="-120"/>
              </a:rPr>
              <a:t>توثيق التأخر أو المغادرة المبكرة.</a:t>
            </a:r>
            <a:endParaRPr lang="ar-SA" sz="2400" dirty="0"/>
          </a:p>
          <a:p>
            <a:pPr marL="335280" indent="-335280" algn="r" rtl="1">
              <a:buSzPct val="100000"/>
              <a:buFont typeface="+mj-lt"/>
              <a:buAutoNum type="arabicPeriod" startAt="4"/>
            </a:pPr>
            <a:r>
              <a:rPr lang="ar-SA" altLang="en-US" sz="2400" dirty="0">
                <a:solidFill>
                  <a:srgbClr val="384653"/>
                </a:solidFill>
                <a:latin typeface="WinSoft Pro Medium" pitchFamily="34" charset="0"/>
                <a:ea typeface="WinSoft Pro Medium" pitchFamily="34" charset="-122"/>
                <a:cs typeface="WinSoft Pro Medium" pitchFamily="34" charset="-120"/>
              </a:rPr>
              <a:t>اعتماد السجل من المدرب.</a:t>
            </a:r>
            <a:endParaRPr lang="ar-SA" sz="2400" dirty="0"/>
          </a:p>
        </p:txBody>
      </p:sp>
      <p:sp>
        <p:nvSpPr>
          <p:cNvPr id="5" name="Text 3"/>
          <p:cNvSpPr/>
          <p:nvPr/>
        </p:nvSpPr>
        <p:spPr>
          <a:xfrm>
            <a:off x="631908" y="4568961"/>
            <a:ext cx="5202405" cy="352524"/>
          </a:xfrm>
          <a:prstGeom prst="rect">
            <a:avLst/>
          </a:prstGeom>
          <a:noFill/>
          <a:ln/>
        </p:spPr>
        <p:txBody>
          <a:bodyPr wrap="none" lIns="0" tIns="0" rIns="0" bIns="0" rtlCol="0" anchor="t"/>
          <a:lstStyle/>
          <a:p>
            <a:pPr marL="0" indent="0" algn="r" rtl="1">
              <a:lnSpc>
                <a:spcPct val="104000"/>
              </a:lnSpc>
              <a:buNone/>
            </a:pPr>
            <a:r>
              <a:rPr lang="ar-SA" altLang="en-US" sz="2400" dirty="0">
                <a:solidFill>
                  <a:srgbClr val="2E3C4E"/>
                </a:solidFill>
                <a:latin typeface="GE SS Two Light" pitchFamily="34" charset="0"/>
                <a:ea typeface="GE SS Two Light" pitchFamily="34" charset="-122"/>
                <a:cs typeface="GE SS Two Light" pitchFamily="34" charset="-120"/>
              </a:rPr>
              <a:t>تقارير الغياب تتضمن:</a:t>
            </a:r>
            <a:endParaRPr lang="ar-SA" sz="2400" dirty="0"/>
          </a:p>
        </p:txBody>
      </p:sp>
      <p:sp>
        <p:nvSpPr>
          <p:cNvPr id="6" name="Text 4"/>
          <p:cNvSpPr/>
          <p:nvPr/>
        </p:nvSpPr>
        <p:spPr>
          <a:xfrm>
            <a:off x="631908" y="5125082"/>
            <a:ext cx="5202405" cy="1219062"/>
          </a:xfrm>
          <a:prstGeom prst="rect">
            <a:avLst/>
          </a:prstGeom>
          <a:noFill/>
          <a:ln/>
        </p:spPr>
        <p:txBody>
          <a:bodyPr wrap="square" lIns="0" tIns="0" rIns="85760" bIns="0" rtlCol="0" anchor="t">
            <a:noAutofit/>
          </a:bodyPr>
          <a:lstStyle/>
          <a:p>
            <a:pPr marL="335280" indent="-335280" algn="r" rtl="1">
              <a:buSzPct val="100000"/>
              <a:buChar char="•"/>
            </a:pPr>
            <a:r>
              <a:rPr lang="ar-SA" altLang="en-US" sz="2400" dirty="0">
                <a:solidFill>
                  <a:srgbClr val="384653"/>
                </a:solidFill>
                <a:latin typeface="WinSoft Pro Medium" pitchFamily="34" charset="0"/>
                <a:ea typeface="WinSoft Pro Medium" pitchFamily="34" charset="-122"/>
                <a:cs typeface="WinSoft Pro Medium" pitchFamily="34" charset="-120"/>
              </a:rPr>
              <a:t>اسم المتدرب وعدد أيام الغياب.</a:t>
            </a:r>
            <a:endParaRPr lang="ar-SA" sz="2400" dirty="0"/>
          </a:p>
          <a:p>
            <a:pPr marL="335280" indent="-335280" algn="r" rtl="1">
              <a:buSzPct val="100000"/>
              <a:buChar char="•"/>
            </a:pPr>
            <a:r>
              <a:rPr lang="ar-SA" altLang="en-US" sz="2400" dirty="0">
                <a:solidFill>
                  <a:srgbClr val="384653"/>
                </a:solidFill>
                <a:latin typeface="WinSoft Pro Medium" pitchFamily="34" charset="0"/>
                <a:ea typeface="WinSoft Pro Medium" pitchFamily="34" charset="-122"/>
                <a:cs typeface="WinSoft Pro Medium" pitchFamily="34" charset="-120"/>
              </a:rPr>
              <a:t>نسبة الغياب والإجراء المقترح.</a:t>
            </a:r>
            <a:endParaRPr lang="ar-SA" sz="2400" dirty="0"/>
          </a:p>
        </p:txBody>
      </p:sp>
      <p:sp>
        <p:nvSpPr>
          <p:cNvPr id="7" name="Shape 5"/>
          <p:cNvSpPr/>
          <p:nvPr/>
        </p:nvSpPr>
        <p:spPr>
          <a:xfrm>
            <a:off x="6209351" y="1993106"/>
            <a:ext cx="5511166" cy="3882430"/>
          </a:xfrm>
          <a:prstGeom prst="roundRect">
            <a:avLst>
              <a:gd name="adj" fmla="val 13254"/>
            </a:avLst>
          </a:prstGeom>
          <a:solidFill>
            <a:srgbClr val="75BAE6"/>
          </a:solidFill>
          <a:ln/>
        </p:spPr>
      </p:sp>
      <p:sp>
        <p:nvSpPr>
          <p:cNvPr id="8" name="Text 6"/>
          <p:cNvSpPr/>
          <p:nvPr/>
        </p:nvSpPr>
        <p:spPr>
          <a:xfrm>
            <a:off x="6423658" y="2402443"/>
            <a:ext cx="5082552" cy="352524"/>
          </a:xfrm>
          <a:prstGeom prst="rect">
            <a:avLst/>
          </a:prstGeom>
          <a:noFill/>
          <a:ln/>
        </p:spPr>
        <p:txBody>
          <a:bodyPr wrap="none" lIns="0" tIns="0" rIns="0" bIns="0" rtlCol="0" anchor="t"/>
          <a:lstStyle/>
          <a:p>
            <a:pPr marL="0" indent="0" algn="r" rtl="1">
              <a:lnSpc>
                <a:spcPct val="104000"/>
              </a:lnSpc>
              <a:buNone/>
            </a:pPr>
            <a:r>
              <a:rPr lang="ar-SA" altLang="en-US" sz="3600" dirty="0">
                <a:solidFill>
                  <a:schemeClr val="bg1"/>
                </a:solidFill>
                <a:latin typeface="GE SS Two Light" pitchFamily="34" charset="0"/>
                <a:ea typeface="GE SS Two Light" pitchFamily="34" charset="-122"/>
                <a:cs typeface="GE SS Two Light" pitchFamily="34" charset="-120"/>
              </a:rPr>
              <a:t>سجل الحضور الورقي</a:t>
            </a:r>
            <a:endParaRPr lang="ar-SA" sz="3600" dirty="0">
              <a:solidFill>
                <a:schemeClr val="bg1"/>
              </a:solidFill>
            </a:endParaRPr>
          </a:p>
        </p:txBody>
      </p:sp>
      <p:sp>
        <p:nvSpPr>
          <p:cNvPr id="9" name="Text 7"/>
          <p:cNvSpPr/>
          <p:nvPr/>
        </p:nvSpPr>
        <p:spPr>
          <a:xfrm>
            <a:off x="6338047" y="2958564"/>
            <a:ext cx="5168163" cy="334466"/>
          </a:xfrm>
          <a:prstGeom prst="rect">
            <a:avLst/>
          </a:prstGeom>
          <a:noFill/>
          <a:ln/>
        </p:spPr>
        <p:txBody>
          <a:bodyPr wrap="none" lIns="0" tIns="0" rIns="0" bIns="0" rtlCol="0" anchor="t"/>
          <a:lstStyle/>
          <a:p>
            <a:pPr marL="0" indent="0" algn="r" rtl="1">
              <a:lnSpc>
                <a:spcPct val="130000"/>
              </a:lnSpc>
              <a:buNone/>
            </a:pPr>
            <a:r>
              <a:rPr lang="ar-SA" altLang="en-US" sz="2400" dirty="0">
                <a:solidFill>
                  <a:schemeClr val="bg1"/>
                </a:solidFill>
                <a:latin typeface="WinSoft Pro Medium" pitchFamily="34" charset="0"/>
                <a:ea typeface="WinSoft Pro Medium" pitchFamily="34" charset="-122"/>
                <a:cs typeface="WinSoft Pro Medium" pitchFamily="34" charset="-120"/>
              </a:rPr>
              <a:t>يتضمن: اسم المتدرب، الرقم التدريبي، التاريخ، التوقيع.</a:t>
            </a:r>
            <a:endParaRPr lang="ar-SA" sz="2400" dirty="0">
              <a:solidFill>
                <a:schemeClr val="bg1"/>
              </a:solidFill>
            </a:endParaRPr>
          </a:p>
        </p:txBody>
      </p:sp>
      <p:sp>
        <p:nvSpPr>
          <p:cNvPr id="10" name="Text 8"/>
          <p:cNvSpPr/>
          <p:nvPr/>
        </p:nvSpPr>
        <p:spPr>
          <a:xfrm>
            <a:off x="6423658" y="4159568"/>
            <a:ext cx="5082552" cy="352524"/>
          </a:xfrm>
          <a:prstGeom prst="rect">
            <a:avLst/>
          </a:prstGeom>
          <a:noFill/>
          <a:ln/>
        </p:spPr>
        <p:txBody>
          <a:bodyPr wrap="none" lIns="0" tIns="0" rIns="0" bIns="0" rtlCol="0" anchor="t"/>
          <a:lstStyle/>
          <a:p>
            <a:pPr marL="0" indent="0" algn="r" rtl="1">
              <a:lnSpc>
                <a:spcPct val="104000"/>
              </a:lnSpc>
              <a:buNone/>
            </a:pPr>
            <a:r>
              <a:rPr lang="ar-SA" altLang="en-US" sz="3600" dirty="0">
                <a:solidFill>
                  <a:schemeClr val="bg1"/>
                </a:solidFill>
                <a:latin typeface="GE SS Two Light" pitchFamily="34" charset="0"/>
                <a:ea typeface="GE SS Two Light" pitchFamily="34" charset="-122"/>
                <a:cs typeface="GE SS Two Light" pitchFamily="34" charset="-120"/>
              </a:rPr>
              <a:t>السجل الإلكتروني</a:t>
            </a:r>
            <a:endParaRPr lang="ar-SA" sz="3600" dirty="0">
              <a:solidFill>
                <a:schemeClr val="bg1"/>
              </a:solidFill>
            </a:endParaRPr>
          </a:p>
        </p:txBody>
      </p:sp>
      <p:sp>
        <p:nvSpPr>
          <p:cNvPr id="11" name="Text 9"/>
          <p:cNvSpPr/>
          <p:nvPr/>
        </p:nvSpPr>
        <p:spPr>
          <a:xfrm>
            <a:off x="5814073" y="4715689"/>
            <a:ext cx="5692137" cy="334466"/>
          </a:xfrm>
          <a:prstGeom prst="rect">
            <a:avLst/>
          </a:prstGeom>
          <a:noFill/>
          <a:ln/>
        </p:spPr>
        <p:txBody>
          <a:bodyPr wrap="none" lIns="0" tIns="0" rIns="0" bIns="0" rtlCol="0" anchor="t"/>
          <a:lstStyle/>
          <a:p>
            <a:pPr marL="0" indent="0" algn="r" rtl="1">
              <a:lnSpc>
                <a:spcPct val="130000"/>
              </a:lnSpc>
              <a:buNone/>
            </a:pPr>
            <a:r>
              <a:rPr lang="ar-SA" altLang="en-US" sz="2400" dirty="0">
                <a:solidFill>
                  <a:schemeClr val="bg1"/>
                </a:solidFill>
                <a:latin typeface="WinSoft Pro Medium" pitchFamily="34" charset="0"/>
                <a:ea typeface="WinSoft Pro Medium" pitchFamily="34" charset="-122"/>
                <a:cs typeface="WinSoft Pro Medium" pitchFamily="34" charset="-120"/>
              </a:rPr>
              <a:t>من خلال نظام SRS </a:t>
            </a:r>
            <a:endParaRPr lang="ar-JO" altLang="en-US" sz="2400" dirty="0">
              <a:solidFill>
                <a:schemeClr val="bg1"/>
              </a:solidFill>
              <a:latin typeface="WinSoft Pro Medium" pitchFamily="34" charset="0"/>
              <a:ea typeface="WinSoft Pro Medium" pitchFamily="34" charset="-122"/>
              <a:cs typeface="WinSoft Pro Medium" pitchFamily="34" charset="-120"/>
            </a:endParaRPr>
          </a:p>
          <a:p>
            <a:pPr marL="0" indent="0" algn="r" rtl="1">
              <a:lnSpc>
                <a:spcPct val="130000"/>
              </a:lnSpc>
              <a:buNone/>
            </a:pPr>
            <a:r>
              <a:rPr lang="ar-SA" altLang="en-US" sz="2400" dirty="0">
                <a:solidFill>
                  <a:schemeClr val="bg1"/>
                </a:solidFill>
                <a:latin typeface="WinSoft Pro Medium" pitchFamily="34" charset="0"/>
                <a:ea typeface="WinSoft Pro Medium" pitchFamily="34" charset="-122"/>
                <a:cs typeface="WinSoft Pro Medium" pitchFamily="34" charset="-120"/>
              </a:rPr>
              <a:t>(Student Registration System).</a:t>
            </a:r>
            <a:endParaRPr lang="ar-SA" sz="2400" dirty="0">
              <a:solidFill>
                <a:schemeClr val="bg1"/>
              </a:solidFill>
            </a:endParaRPr>
          </a:p>
        </p:txBody>
      </p:sp>
    </p:spTree>
    <p:extLst>
      <p:ext uri="{BB962C8B-B14F-4D97-AF65-F5344CB8AC3E}">
        <p14:creationId xmlns:p14="http://schemas.microsoft.com/office/powerpoint/2010/main" val="8588869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11031658" y="1318617"/>
            <a:ext cx="528128" cy="291604"/>
          </a:xfrm>
          <a:prstGeom prst="roundRect">
            <a:avLst>
              <a:gd name="adj" fmla="val 49999"/>
            </a:avLst>
          </a:prstGeom>
          <a:solidFill>
            <a:srgbClr val="D4E9F7"/>
          </a:solidFill>
          <a:ln/>
        </p:spPr>
      </p:sp>
      <p:sp>
        <p:nvSpPr>
          <p:cNvPr id="3" name="Text 1"/>
          <p:cNvSpPr/>
          <p:nvPr/>
        </p:nvSpPr>
        <p:spPr>
          <a:xfrm>
            <a:off x="10537165" y="1376164"/>
            <a:ext cx="907531" cy="176510"/>
          </a:xfrm>
          <a:prstGeom prst="rect">
            <a:avLst/>
          </a:prstGeom>
          <a:noFill/>
          <a:ln/>
        </p:spPr>
        <p:txBody>
          <a:bodyPr wrap="none" lIns="0" tIns="0" rIns="0" bIns="0" rtlCol="0" anchor="t"/>
          <a:lstStyle/>
          <a:p>
            <a:pPr marL="0" indent="0" algn="r" rtl="1">
              <a:lnSpc>
                <a:spcPct val="96000"/>
              </a:lnSpc>
              <a:buNone/>
            </a:pPr>
            <a:r>
              <a:rPr lang="ar-SA" altLang="en-US" sz="1200" dirty="0">
                <a:solidFill>
                  <a:srgbClr val="384653"/>
                </a:solidFill>
                <a:latin typeface="WinSoft Pro Medium" pitchFamily="34" charset="0"/>
                <a:ea typeface="WinSoft Pro Medium" pitchFamily="34" charset="-122"/>
                <a:cs typeface="WinSoft Pro Medium" pitchFamily="34" charset="-120"/>
              </a:rPr>
              <a:t>نشاط</a:t>
            </a:r>
            <a:endParaRPr lang="ar-SA" sz="1200" dirty="0"/>
          </a:p>
        </p:txBody>
      </p:sp>
      <p:sp>
        <p:nvSpPr>
          <p:cNvPr id="4" name="Text 2"/>
          <p:cNvSpPr/>
          <p:nvPr/>
        </p:nvSpPr>
        <p:spPr>
          <a:xfrm>
            <a:off x="631908" y="1675408"/>
            <a:ext cx="10927878" cy="631031"/>
          </a:xfrm>
          <a:prstGeom prst="rect">
            <a:avLst/>
          </a:prstGeom>
          <a:noFill/>
          <a:ln/>
        </p:spPr>
        <p:txBody>
          <a:bodyPr wrap="none" lIns="0" tIns="0" rIns="0" bIns="0" rtlCol="0" anchor="t"/>
          <a:lstStyle/>
          <a:p>
            <a:pPr marL="0" indent="0" algn="r" rtl="1">
              <a:lnSpc>
                <a:spcPct val="104000"/>
              </a:lnSpc>
              <a:buNone/>
            </a:pPr>
            <a:r>
              <a:rPr lang="ar-SA" altLang="en-US" sz="3950" dirty="0">
                <a:solidFill>
                  <a:srgbClr val="2E3C4E"/>
                </a:solidFill>
                <a:latin typeface="GE SS Two Light" pitchFamily="34" charset="0"/>
                <a:ea typeface="GE SS Two Light" pitchFamily="34" charset="-122"/>
                <a:cs typeface="GE SS Two Light" pitchFamily="34" charset="-120"/>
              </a:rPr>
              <a:t>النشاط: تحليل سجل حضور حقيقي أو افتراضي</a:t>
            </a:r>
            <a:endParaRPr lang="ar-SA" sz="3950" dirty="0"/>
          </a:p>
        </p:txBody>
      </p:sp>
      <p:sp>
        <p:nvSpPr>
          <p:cNvPr id="5" name="Shape 3"/>
          <p:cNvSpPr/>
          <p:nvPr/>
        </p:nvSpPr>
        <p:spPr>
          <a:xfrm>
            <a:off x="8025902" y="2551013"/>
            <a:ext cx="3533885" cy="2115641"/>
          </a:xfrm>
          <a:prstGeom prst="roundRect">
            <a:avLst>
              <a:gd name="adj" fmla="val 13601"/>
            </a:avLst>
          </a:prstGeom>
          <a:solidFill>
            <a:srgbClr val="00AEEF"/>
          </a:solidFill>
          <a:ln w="6350">
            <a:solidFill>
              <a:srgbClr val="00AEEF"/>
            </a:solidFill>
            <a:prstDash val="solid"/>
          </a:ln>
        </p:spPr>
      </p:sp>
      <p:sp>
        <p:nvSpPr>
          <p:cNvPr id="6" name="Shape 4"/>
          <p:cNvSpPr/>
          <p:nvPr/>
        </p:nvSpPr>
        <p:spPr>
          <a:xfrm>
            <a:off x="10786197" y="2749153"/>
            <a:ext cx="575454" cy="575469"/>
          </a:xfrm>
          <a:prstGeom prst="ellipse">
            <a:avLst/>
          </a:prstGeom>
          <a:solidFill>
            <a:srgbClr val="00AEEF"/>
          </a:solidFill>
          <a:ln/>
        </p:spPr>
        <p:txBody>
          <a:bodyPr/>
          <a:lstStyle/>
          <a:p>
            <a:endParaRPr lang="en-US" dirty="0"/>
          </a:p>
        </p:txBody>
      </p:sp>
      <p:pic>
        <p:nvPicPr>
          <p:cNvPr id="7"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944446" y="2907407"/>
            <a:ext cx="500249" cy="500263"/>
          </a:xfrm>
          <a:prstGeom prst="rect">
            <a:avLst/>
          </a:prstGeom>
        </p:spPr>
      </p:pic>
      <p:sp>
        <p:nvSpPr>
          <p:cNvPr id="8" name="Text 5"/>
          <p:cNvSpPr/>
          <p:nvPr/>
        </p:nvSpPr>
        <p:spPr>
          <a:xfrm>
            <a:off x="8224036" y="3487638"/>
            <a:ext cx="3137615" cy="425670"/>
          </a:xfrm>
          <a:prstGeom prst="rect">
            <a:avLst/>
          </a:prstGeom>
          <a:noFill/>
          <a:ln/>
        </p:spPr>
        <p:txBody>
          <a:bodyPr wrap="none" lIns="0" tIns="0" rIns="0" bIns="0" rtlCol="0" anchor="t"/>
          <a:lstStyle/>
          <a:p>
            <a:pPr marL="0" indent="0" algn="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مراجعة وتقييم السجل</a:t>
            </a:r>
            <a:endParaRPr lang="ar-SA" sz="2400" dirty="0">
              <a:solidFill>
                <a:schemeClr val="bg1"/>
              </a:solidFill>
            </a:endParaRPr>
          </a:p>
        </p:txBody>
      </p:sp>
      <p:sp>
        <p:nvSpPr>
          <p:cNvPr id="9" name="Text 6"/>
          <p:cNvSpPr/>
          <p:nvPr/>
        </p:nvSpPr>
        <p:spPr>
          <a:xfrm>
            <a:off x="8224036" y="3900984"/>
            <a:ext cx="3137615" cy="765670"/>
          </a:xfrm>
          <a:prstGeom prst="rect">
            <a:avLst/>
          </a:prstGeom>
          <a:noFill/>
          <a:ln/>
        </p:spPr>
        <p:txBody>
          <a:bodyPr wrap="square" lIns="0" tIns="0" rIns="0" bIns="0" rtlCol="0" anchor="t">
            <a:normAutofit/>
          </a:bodyPr>
          <a:lstStyle/>
          <a:p>
            <a:pPr marL="0" indent="0" algn="r" rtl="1">
              <a:lnSpc>
                <a:spcPct val="123000"/>
              </a:lnSpc>
              <a:buNone/>
            </a:pPr>
            <a:r>
              <a:rPr lang="ar-SA" altLang="en-US" dirty="0">
                <a:solidFill>
                  <a:schemeClr val="bg1"/>
                </a:solidFill>
                <a:latin typeface="WinSoft Pro Medium" pitchFamily="34" charset="0"/>
                <a:ea typeface="WinSoft Pro Medium" pitchFamily="34" charset="-122"/>
                <a:cs typeface="WinSoft Pro Medium" pitchFamily="34" charset="-120"/>
              </a:rPr>
              <a:t>مراجعة سجل الحضور وتقارير الطلبة التي تستخدمها وتقييمها.</a:t>
            </a:r>
            <a:endParaRPr lang="ar-SA" dirty="0">
              <a:solidFill>
                <a:schemeClr val="bg1"/>
              </a:solidFill>
            </a:endParaRPr>
          </a:p>
        </p:txBody>
      </p:sp>
      <p:sp>
        <p:nvSpPr>
          <p:cNvPr id="10" name="Shape 7"/>
          <p:cNvSpPr/>
          <p:nvPr/>
        </p:nvSpPr>
        <p:spPr>
          <a:xfrm>
            <a:off x="4328905" y="2551013"/>
            <a:ext cx="3533984" cy="2115641"/>
          </a:xfrm>
          <a:prstGeom prst="roundRect">
            <a:avLst>
              <a:gd name="adj" fmla="val 13601"/>
            </a:avLst>
          </a:prstGeom>
          <a:solidFill>
            <a:srgbClr val="00AEEF"/>
          </a:solidFill>
          <a:ln w="6350">
            <a:solidFill>
              <a:srgbClr val="00AEEF"/>
            </a:solidFill>
            <a:prstDash val="solid"/>
          </a:ln>
        </p:spPr>
      </p:sp>
      <p:sp>
        <p:nvSpPr>
          <p:cNvPr id="11" name="Shape 8"/>
          <p:cNvSpPr/>
          <p:nvPr/>
        </p:nvSpPr>
        <p:spPr>
          <a:xfrm>
            <a:off x="7089300" y="2749153"/>
            <a:ext cx="575454" cy="575469"/>
          </a:xfrm>
          <a:prstGeom prst="ellipse">
            <a:avLst/>
          </a:prstGeom>
          <a:solidFill>
            <a:srgbClr val="00AEEF"/>
          </a:solidFill>
          <a:ln/>
        </p:spPr>
      </p:sp>
      <p:pic>
        <p:nvPicPr>
          <p:cNvPr id="12"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247550" y="2907407"/>
            <a:ext cx="462942" cy="462955"/>
          </a:xfrm>
          <a:prstGeom prst="rect">
            <a:avLst/>
          </a:prstGeom>
        </p:spPr>
      </p:pic>
      <p:sp>
        <p:nvSpPr>
          <p:cNvPr id="13" name="Text 9"/>
          <p:cNvSpPr/>
          <p:nvPr/>
        </p:nvSpPr>
        <p:spPr>
          <a:xfrm>
            <a:off x="4527040" y="3487638"/>
            <a:ext cx="3137714" cy="425670"/>
          </a:xfrm>
          <a:prstGeom prst="rect">
            <a:avLst/>
          </a:prstGeom>
          <a:noFill/>
          <a:ln/>
        </p:spPr>
        <p:txBody>
          <a:bodyPr wrap="none" lIns="0" tIns="0" rIns="0" bIns="0" rtlCol="0" anchor="t"/>
          <a:lstStyle/>
          <a:p>
            <a:pPr marL="0" indent="0" algn="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العرض على الزملاء</a:t>
            </a:r>
            <a:endParaRPr lang="ar-SA" sz="2400" dirty="0">
              <a:solidFill>
                <a:schemeClr val="bg1"/>
              </a:solidFill>
            </a:endParaRPr>
          </a:p>
        </p:txBody>
      </p:sp>
      <p:sp>
        <p:nvSpPr>
          <p:cNvPr id="14" name="Text 10"/>
          <p:cNvSpPr/>
          <p:nvPr/>
        </p:nvSpPr>
        <p:spPr>
          <a:xfrm>
            <a:off x="4527040" y="3900984"/>
            <a:ext cx="3137714" cy="382836"/>
          </a:xfrm>
          <a:prstGeom prst="rect">
            <a:avLst/>
          </a:prstGeom>
          <a:noFill/>
          <a:ln/>
        </p:spPr>
        <p:txBody>
          <a:bodyPr wrap="none" lIns="0" tIns="0" rIns="0" bIns="0" rtlCol="0" anchor="t"/>
          <a:lstStyle/>
          <a:p>
            <a:pPr marL="0" indent="0" algn="r" rtl="1">
              <a:lnSpc>
                <a:spcPct val="123000"/>
              </a:lnSpc>
              <a:buNone/>
            </a:pPr>
            <a:r>
              <a:rPr lang="ar-SA" altLang="en-US" dirty="0">
                <a:solidFill>
                  <a:schemeClr val="bg1"/>
                </a:solidFill>
                <a:latin typeface="WinSoft Pro Medium" pitchFamily="34" charset="0"/>
                <a:ea typeface="WinSoft Pro Medium" pitchFamily="34" charset="-122"/>
                <a:cs typeface="WinSoft Pro Medium" pitchFamily="34" charset="-120"/>
              </a:rPr>
              <a:t>عرض نتائج التقييم أمام زملائك ومناقشتها.</a:t>
            </a:r>
            <a:endParaRPr lang="ar-SA" dirty="0">
              <a:solidFill>
                <a:schemeClr val="bg1"/>
              </a:solidFill>
            </a:endParaRPr>
          </a:p>
        </p:txBody>
      </p:sp>
      <p:sp>
        <p:nvSpPr>
          <p:cNvPr id="15" name="Shape 11"/>
          <p:cNvSpPr/>
          <p:nvPr/>
        </p:nvSpPr>
        <p:spPr>
          <a:xfrm>
            <a:off x="631908" y="2551013"/>
            <a:ext cx="3533984" cy="2115641"/>
          </a:xfrm>
          <a:prstGeom prst="roundRect">
            <a:avLst>
              <a:gd name="adj" fmla="val 13601"/>
            </a:avLst>
          </a:prstGeom>
          <a:solidFill>
            <a:srgbClr val="00AEEF"/>
          </a:solidFill>
          <a:ln w="6350">
            <a:solidFill>
              <a:srgbClr val="00AEEF"/>
            </a:solidFill>
            <a:prstDash val="solid"/>
          </a:ln>
        </p:spPr>
      </p:sp>
      <p:sp>
        <p:nvSpPr>
          <p:cNvPr id="16" name="Shape 12"/>
          <p:cNvSpPr/>
          <p:nvPr/>
        </p:nvSpPr>
        <p:spPr>
          <a:xfrm>
            <a:off x="2008094" y="2749153"/>
            <a:ext cx="1959663" cy="575469"/>
          </a:xfrm>
          <a:prstGeom prst="ellipse">
            <a:avLst/>
          </a:prstGeom>
          <a:solidFill>
            <a:srgbClr val="00AEEF"/>
          </a:solidFill>
          <a:ln/>
        </p:spPr>
        <p:txBody>
          <a:bodyPr/>
          <a:lstStyle/>
          <a:p>
            <a:endParaRPr lang="en-US" dirty="0"/>
          </a:p>
        </p:txBody>
      </p:sp>
      <p:pic>
        <p:nvPicPr>
          <p:cNvPr id="17"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550553" y="2907407"/>
            <a:ext cx="462942" cy="462955"/>
          </a:xfrm>
          <a:prstGeom prst="rect">
            <a:avLst/>
          </a:prstGeom>
        </p:spPr>
      </p:pic>
      <p:sp>
        <p:nvSpPr>
          <p:cNvPr id="18" name="Text 13"/>
          <p:cNvSpPr/>
          <p:nvPr/>
        </p:nvSpPr>
        <p:spPr>
          <a:xfrm>
            <a:off x="830043" y="3487638"/>
            <a:ext cx="3137714" cy="425670"/>
          </a:xfrm>
          <a:prstGeom prst="rect">
            <a:avLst/>
          </a:prstGeom>
          <a:noFill/>
          <a:ln/>
        </p:spPr>
        <p:txBody>
          <a:bodyPr wrap="none" lIns="0" tIns="0" rIns="0" bIns="0" rtlCol="0" anchor="t"/>
          <a:lstStyle/>
          <a:p>
            <a:pPr marL="0" indent="0" algn="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مقترحات التحسين</a:t>
            </a:r>
            <a:endParaRPr lang="ar-SA" sz="2400" dirty="0">
              <a:solidFill>
                <a:schemeClr val="bg1"/>
              </a:solidFill>
            </a:endParaRPr>
          </a:p>
        </p:txBody>
      </p:sp>
      <p:sp>
        <p:nvSpPr>
          <p:cNvPr id="19" name="Text 14"/>
          <p:cNvSpPr/>
          <p:nvPr/>
        </p:nvSpPr>
        <p:spPr>
          <a:xfrm>
            <a:off x="830043" y="3900984"/>
            <a:ext cx="3137714" cy="382836"/>
          </a:xfrm>
          <a:prstGeom prst="rect">
            <a:avLst/>
          </a:prstGeom>
          <a:noFill/>
          <a:ln/>
        </p:spPr>
        <p:txBody>
          <a:bodyPr wrap="none" lIns="0" tIns="0" rIns="0" bIns="0" rtlCol="0" anchor="t"/>
          <a:lstStyle/>
          <a:p>
            <a:pPr marL="0" indent="0" algn="r" rtl="1">
              <a:lnSpc>
                <a:spcPct val="123000"/>
              </a:lnSpc>
              <a:buNone/>
            </a:pPr>
            <a:r>
              <a:rPr lang="ar-SA" altLang="en-US" dirty="0">
                <a:solidFill>
                  <a:schemeClr val="bg1"/>
                </a:solidFill>
                <a:latin typeface="WinSoft Pro Medium" pitchFamily="34" charset="0"/>
                <a:ea typeface="WinSoft Pro Medium" pitchFamily="34" charset="-122"/>
                <a:cs typeface="WinSoft Pro Medium" pitchFamily="34" charset="-120"/>
              </a:rPr>
              <a:t>تقديم مقترحات لتحسين آلية رصد حضور</a:t>
            </a:r>
            <a:endParaRPr lang="ar-JO" altLang="en-US" dirty="0">
              <a:solidFill>
                <a:schemeClr val="bg1"/>
              </a:solidFill>
              <a:latin typeface="WinSoft Pro Medium" pitchFamily="34" charset="0"/>
              <a:ea typeface="WinSoft Pro Medium" pitchFamily="34" charset="-122"/>
              <a:cs typeface="WinSoft Pro Medium" pitchFamily="34" charset="-120"/>
            </a:endParaRPr>
          </a:p>
          <a:p>
            <a:pPr marL="0" indent="0" algn="r" rtl="1">
              <a:lnSpc>
                <a:spcPct val="123000"/>
              </a:lnSpc>
              <a:buNone/>
            </a:pPr>
            <a:r>
              <a:rPr lang="ar-SA" altLang="en-US" dirty="0">
                <a:solidFill>
                  <a:schemeClr val="bg1"/>
                </a:solidFill>
                <a:latin typeface="WinSoft Pro Medium" pitchFamily="34" charset="0"/>
                <a:ea typeface="WinSoft Pro Medium" pitchFamily="34" charset="-122"/>
                <a:cs typeface="WinSoft Pro Medium" pitchFamily="34" charset="-120"/>
              </a:rPr>
              <a:t> الطلبة.</a:t>
            </a:r>
            <a:endParaRPr lang="ar-SA" dirty="0">
              <a:solidFill>
                <a:schemeClr val="bg1"/>
              </a:solidFill>
            </a:endParaRPr>
          </a:p>
        </p:txBody>
      </p:sp>
      <p:sp>
        <p:nvSpPr>
          <p:cNvPr id="20" name="Shape 15"/>
          <p:cNvSpPr/>
          <p:nvPr/>
        </p:nvSpPr>
        <p:spPr>
          <a:xfrm>
            <a:off x="631908" y="4850011"/>
            <a:ext cx="10927878" cy="689372"/>
          </a:xfrm>
          <a:prstGeom prst="roundRect">
            <a:avLst>
              <a:gd name="adj" fmla="val 41741"/>
            </a:avLst>
          </a:prstGeom>
          <a:solidFill>
            <a:srgbClr val="D4E9F7"/>
          </a:solidFill>
          <a:ln/>
        </p:spPr>
      </p:sp>
      <p:pic>
        <p:nvPicPr>
          <p:cNvPr id="21" name="Image 3" descr="preencoded.png"/>
          <p:cNvPicPr>
            <a:picLocks noChangeAspect="1"/>
          </p:cNvPicPr>
          <p:nvPr/>
        </p:nvPicPr>
        <p:blipFill>
          <a:blip r:embed="rId6"/>
          <a:stretch>
            <a:fillRect/>
          </a:stretch>
        </p:blipFill>
        <p:spPr>
          <a:xfrm>
            <a:off x="823693" y="5083572"/>
            <a:ext cx="239707" cy="191790"/>
          </a:xfrm>
          <a:prstGeom prst="rect">
            <a:avLst/>
          </a:prstGeom>
        </p:spPr>
      </p:pic>
      <p:sp>
        <p:nvSpPr>
          <p:cNvPr id="22" name="Text 16"/>
          <p:cNvSpPr/>
          <p:nvPr/>
        </p:nvSpPr>
        <p:spPr>
          <a:xfrm>
            <a:off x="645600" y="5060950"/>
            <a:ext cx="10722401" cy="283766"/>
          </a:xfrm>
          <a:prstGeom prst="rect">
            <a:avLst/>
          </a:prstGeom>
          <a:noFill/>
          <a:ln/>
        </p:spPr>
        <p:txBody>
          <a:bodyPr wrap="none" lIns="0" tIns="0" rIns="0" bIns="0" rtlCol="0" anchor="t"/>
          <a:lstStyle/>
          <a:p>
            <a:pPr marL="0" indent="0" algn="r" rtl="1">
              <a:lnSpc>
                <a:spcPct val="123000"/>
              </a:lnSpc>
              <a:buNone/>
            </a:pPr>
            <a:r>
              <a:rPr lang="ar-SA" altLang="en-US" sz="2000" dirty="0">
                <a:solidFill>
                  <a:srgbClr val="000000"/>
                </a:solidFill>
                <a:latin typeface="WinSoft Pro Medium" pitchFamily="34" charset="0"/>
                <a:ea typeface="WinSoft Pro Medium" pitchFamily="34" charset="-122"/>
                <a:cs typeface="WinSoft Pro Medium" pitchFamily="34" charset="-120"/>
              </a:rPr>
              <a:t>يساعد نظام متابعة الحضور والغياب على تحسين إدارة التدريب وضمان استمرارية المتدربين وتحقيق متطلبات المؤسسة التدريبية.</a:t>
            </a:r>
            <a:endParaRPr lang="ar-SA" sz="2000" dirty="0"/>
          </a:p>
        </p:txBody>
      </p:sp>
    </p:spTree>
    <p:extLst>
      <p:ext uri="{BB962C8B-B14F-4D97-AF65-F5344CB8AC3E}">
        <p14:creationId xmlns:p14="http://schemas.microsoft.com/office/powerpoint/2010/main" val="124099793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1788319"/>
            <a:ext cx="10927878" cy="742355"/>
          </a:xfrm>
          <a:prstGeom prst="rect">
            <a:avLst/>
          </a:prstGeom>
          <a:noFill/>
          <a:ln/>
        </p:spPr>
        <p:txBody>
          <a:bodyPr wrap="none" lIns="0" tIns="0" rIns="0" bIns="0" rtlCol="0" anchor="t"/>
          <a:lstStyle/>
          <a:p>
            <a:pPr algn="r" rtl="1">
              <a:lnSpc>
                <a:spcPct val="104000"/>
              </a:lnSpc>
            </a:pPr>
            <a:r>
              <a:rPr lang="ar-SA" altLang="en-US" sz="4650" dirty="0">
                <a:solidFill>
                  <a:srgbClr val="2E3C4E"/>
                </a:solidFill>
                <a:latin typeface="GE SS Two Light" pitchFamily="34" charset="0"/>
                <a:ea typeface="GE SS Two Light" pitchFamily="34" charset="-122"/>
                <a:cs typeface="GE SS Two Light" pitchFamily="34" charset="-120"/>
              </a:rPr>
              <a:t>تقييم النشاط </a:t>
            </a:r>
            <a:r>
              <a:rPr lang="en-US" altLang="en-US" sz="4800" dirty="0">
                <a:solidFill>
                  <a:srgbClr val="2E3C4E"/>
                </a:solidFill>
                <a:latin typeface="Myriad Headline" panose="020B0500000000000000" pitchFamily="34" charset="0"/>
                <a:ea typeface="GE SS Two Light" pitchFamily="34" charset="-122"/>
                <a:cs typeface="GE SS Two Light" pitchFamily="34" charset="-120"/>
              </a:rPr>
              <a:t>3.1</a:t>
            </a:r>
            <a:endParaRPr lang="ar-SA" sz="4650" dirty="0"/>
          </a:p>
        </p:txBody>
      </p:sp>
      <p:sp>
        <p:nvSpPr>
          <p:cNvPr id="3" name="Text 1"/>
          <p:cNvSpPr/>
          <p:nvPr/>
        </p:nvSpPr>
        <p:spPr>
          <a:xfrm>
            <a:off x="8105275" y="3258443"/>
            <a:ext cx="3454512" cy="1022009"/>
          </a:xfrm>
          <a:prstGeom prst="rect">
            <a:avLst/>
          </a:prstGeom>
          <a:noFill/>
          <a:ln/>
        </p:spPr>
        <p:txBody>
          <a:bodyPr wrap="square" lIns="0" tIns="0" rIns="0" bIns="0" rtlCol="0" anchor="t">
            <a:normAutofit/>
          </a:bodyPr>
          <a:lstStyle/>
          <a:p>
            <a:pPr marL="0" indent="0" algn="ct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تسجيل حضور المتدربين وغيابهم بصورة يومية ودقيقة.</a:t>
            </a:r>
            <a:endParaRPr lang="ar-SA" sz="2000" dirty="0"/>
          </a:p>
        </p:txBody>
      </p:sp>
      <p:sp>
        <p:nvSpPr>
          <p:cNvPr id="4" name="Text 2"/>
          <p:cNvSpPr/>
          <p:nvPr/>
        </p:nvSpPr>
        <p:spPr>
          <a:xfrm>
            <a:off x="4368591" y="3258443"/>
            <a:ext cx="3454611" cy="1022009"/>
          </a:xfrm>
          <a:prstGeom prst="rect">
            <a:avLst/>
          </a:prstGeom>
          <a:noFill/>
          <a:ln/>
        </p:spPr>
        <p:txBody>
          <a:bodyPr wrap="square" lIns="0" tIns="0" rIns="0" bIns="0" rtlCol="0" anchor="t">
            <a:normAutofit/>
          </a:bodyPr>
          <a:lstStyle/>
          <a:p>
            <a:pPr marL="0" indent="0" algn="ct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توثيق حالات التأخر والمغادرة المبكرة وفق الإجراءات المؤسسية.</a:t>
            </a:r>
            <a:endParaRPr lang="ar-SA" sz="2000" dirty="0"/>
          </a:p>
        </p:txBody>
      </p:sp>
      <p:sp>
        <p:nvSpPr>
          <p:cNvPr id="5" name="Text 3"/>
          <p:cNvSpPr/>
          <p:nvPr/>
        </p:nvSpPr>
        <p:spPr>
          <a:xfrm>
            <a:off x="632008" y="3258443"/>
            <a:ext cx="3454512" cy="1022009"/>
          </a:xfrm>
          <a:prstGeom prst="rect">
            <a:avLst/>
          </a:prstGeom>
          <a:noFill/>
          <a:ln/>
        </p:spPr>
        <p:txBody>
          <a:bodyPr wrap="square" lIns="0" tIns="0" rIns="0" bIns="0" rtlCol="0" anchor="t">
            <a:normAutofit/>
          </a:bodyPr>
          <a:lstStyle/>
          <a:p>
            <a:pPr marL="0" indent="0" algn="ct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إعداد تقرير غياب أسبوعي أو شهري بصورة صحيحة.</a:t>
            </a:r>
            <a:endParaRPr lang="ar-SA" sz="2000" dirty="0"/>
          </a:p>
        </p:txBody>
      </p:sp>
      <p:sp>
        <p:nvSpPr>
          <p:cNvPr id="6" name="Text 4"/>
          <p:cNvSpPr/>
          <p:nvPr/>
        </p:nvSpPr>
        <p:spPr>
          <a:xfrm>
            <a:off x="6236933" y="4708525"/>
            <a:ext cx="5322854" cy="511004"/>
          </a:xfrm>
          <a:prstGeom prst="rect">
            <a:avLst/>
          </a:prstGeom>
          <a:noFill/>
          <a:ln/>
        </p:spPr>
        <p:txBody>
          <a:bodyPr wrap="none" lIns="0" tIns="0" rIns="0" bIns="0" rtlCol="0" anchor="t"/>
          <a:lstStyle/>
          <a:p>
            <a:pPr marL="0" indent="0" algn="ct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تعبئة نماذج الغياب المعتمدة بدقة.</a:t>
            </a:r>
            <a:endParaRPr lang="ar-SA" sz="2000" dirty="0"/>
          </a:p>
        </p:txBody>
      </p:sp>
      <p:sp>
        <p:nvSpPr>
          <p:cNvPr id="7" name="Text 5"/>
          <p:cNvSpPr/>
          <p:nvPr/>
        </p:nvSpPr>
        <p:spPr>
          <a:xfrm>
            <a:off x="632008" y="4708525"/>
            <a:ext cx="5322854" cy="511004"/>
          </a:xfrm>
          <a:prstGeom prst="rect">
            <a:avLst/>
          </a:prstGeom>
          <a:noFill/>
          <a:ln/>
        </p:spPr>
        <p:txBody>
          <a:bodyPr wrap="none" lIns="0" tIns="0" rIns="0" bIns="0" rtlCol="0" anchor="t"/>
          <a:lstStyle/>
          <a:p>
            <a:pPr marL="0" indent="0" algn="ct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رفع تقارير الغياب للجهات المختصة وفق الإجراءات المؤسسية.</a:t>
            </a:r>
            <a:endParaRPr lang="ar-SA" sz="2000" dirty="0"/>
          </a:p>
        </p:txBody>
      </p:sp>
      <p:sp>
        <p:nvSpPr>
          <p:cNvPr id="8" name="Shape 6"/>
          <p:cNvSpPr/>
          <p:nvPr/>
        </p:nvSpPr>
        <p:spPr>
          <a:xfrm>
            <a:off x="8079875" y="3179245"/>
            <a:ext cx="3505311" cy="50800"/>
          </a:xfrm>
          <a:prstGeom prst="rect">
            <a:avLst/>
          </a:prstGeom>
          <a:solidFill>
            <a:srgbClr val="00AEEF"/>
          </a:solidFill>
          <a:ln/>
        </p:spPr>
      </p:sp>
      <p:sp>
        <p:nvSpPr>
          <p:cNvPr id="9" name="Shape 7"/>
          <p:cNvSpPr/>
          <p:nvPr/>
        </p:nvSpPr>
        <p:spPr>
          <a:xfrm>
            <a:off x="4343192" y="3179245"/>
            <a:ext cx="3505410" cy="50800"/>
          </a:xfrm>
          <a:prstGeom prst="rect">
            <a:avLst/>
          </a:prstGeom>
          <a:solidFill>
            <a:srgbClr val="00AEEF"/>
          </a:solidFill>
          <a:ln/>
        </p:spPr>
      </p:sp>
      <p:sp>
        <p:nvSpPr>
          <p:cNvPr id="10" name="Shape 8"/>
          <p:cNvSpPr/>
          <p:nvPr/>
        </p:nvSpPr>
        <p:spPr>
          <a:xfrm>
            <a:off x="606608" y="3179245"/>
            <a:ext cx="3505311" cy="50800"/>
          </a:xfrm>
          <a:prstGeom prst="rect">
            <a:avLst/>
          </a:prstGeom>
          <a:solidFill>
            <a:srgbClr val="00AEEF"/>
          </a:solidFill>
          <a:ln/>
        </p:spPr>
      </p:sp>
      <p:sp>
        <p:nvSpPr>
          <p:cNvPr id="11" name="Shape 9"/>
          <p:cNvSpPr/>
          <p:nvPr/>
        </p:nvSpPr>
        <p:spPr>
          <a:xfrm>
            <a:off x="6211534" y="4629327"/>
            <a:ext cx="5373652" cy="50800"/>
          </a:xfrm>
          <a:prstGeom prst="rect">
            <a:avLst/>
          </a:prstGeom>
          <a:solidFill>
            <a:srgbClr val="00AEEF"/>
          </a:solidFill>
          <a:ln/>
        </p:spPr>
      </p:sp>
      <p:sp>
        <p:nvSpPr>
          <p:cNvPr id="12" name="Shape 10"/>
          <p:cNvSpPr/>
          <p:nvPr/>
        </p:nvSpPr>
        <p:spPr>
          <a:xfrm>
            <a:off x="606608" y="4629327"/>
            <a:ext cx="5373652" cy="50800"/>
          </a:xfrm>
          <a:prstGeom prst="rect">
            <a:avLst/>
          </a:prstGeom>
          <a:solidFill>
            <a:srgbClr val="00AEEF"/>
          </a:solidFill>
          <a:ln/>
        </p:spPr>
      </p:sp>
    </p:spTree>
    <p:extLst>
      <p:ext uri="{BB962C8B-B14F-4D97-AF65-F5344CB8AC3E}">
        <p14:creationId xmlns:p14="http://schemas.microsoft.com/office/powerpoint/2010/main" val="229419225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7391215" y="0"/>
            <a:ext cx="4800480" cy="6858000"/>
          </a:xfrm>
          <a:custGeom>
            <a:avLst/>
            <a:gdLst/>
            <a:ahLst/>
            <a:cxnLst/>
            <a:rect l="0" t="0" r="100000" b="100000"/>
            <a:pathLst>
              <a:path w="100000" h="100000">
                <a:moveTo>
                  <a:pt x="9570" y="0"/>
                </a:moveTo>
                <a:lnTo>
                  <a:pt x="100000" y="0"/>
                </a:lnTo>
                <a:lnTo>
                  <a:pt x="100000" y="100000"/>
                </a:lnTo>
                <a:lnTo>
                  <a:pt x="30760" y="100000"/>
                </a:lnTo>
                <a:lnTo>
                  <a:pt x="26370" y="95510"/>
                </a:lnTo>
                <a:lnTo>
                  <a:pt x="26370" y="95310"/>
                </a:lnTo>
                <a:lnTo>
                  <a:pt x="25490" y="94530"/>
                </a:lnTo>
                <a:lnTo>
                  <a:pt x="25490" y="94340"/>
                </a:lnTo>
                <a:lnTo>
                  <a:pt x="22660" y="91210"/>
                </a:lnTo>
                <a:lnTo>
                  <a:pt x="18360" y="85550"/>
                </a:lnTo>
                <a:lnTo>
                  <a:pt x="15140" y="80660"/>
                </a:lnTo>
                <a:lnTo>
                  <a:pt x="11910" y="75000"/>
                </a:lnTo>
                <a:lnTo>
                  <a:pt x="9280" y="69530"/>
                </a:lnTo>
                <a:lnTo>
                  <a:pt x="6840" y="63380"/>
                </a:lnTo>
                <a:lnTo>
                  <a:pt x="4790" y="56740"/>
                </a:lnTo>
                <a:lnTo>
                  <a:pt x="3320" y="50200"/>
                </a:lnTo>
                <a:lnTo>
                  <a:pt x="2440" y="44140"/>
                </a:lnTo>
                <a:lnTo>
                  <a:pt x="2050" y="39060"/>
                </a:lnTo>
                <a:lnTo>
                  <a:pt x="2050" y="30860"/>
                </a:lnTo>
                <a:lnTo>
                  <a:pt x="2540" y="25000"/>
                </a:lnTo>
                <a:lnTo>
                  <a:pt x="3320" y="19820"/>
                </a:lnTo>
                <a:lnTo>
                  <a:pt x="4880" y="12890"/>
                </a:lnTo>
                <a:lnTo>
                  <a:pt x="6930" y="6350"/>
                </a:lnTo>
                <a:close/>
              </a:path>
            </a:pathLst>
          </a:custGeom>
        </p:spPr>
      </p:pic>
      <p:pic>
        <p:nvPicPr>
          <p:cNvPr id="3" name="Image 1" descr="preencoded.png"/>
          <p:cNvPicPr>
            <a:picLocks noChangeAspect="1"/>
          </p:cNvPicPr>
          <p:nvPr/>
        </p:nvPicPr>
        <p:blipFill>
          <a:blip r:embed="rId4"/>
          <a:stretch>
            <a:fillRect/>
          </a:stretch>
        </p:blipFill>
        <p:spPr>
          <a:xfrm>
            <a:off x="8598479" y="814388"/>
            <a:ext cx="3486063" cy="5229225"/>
          </a:xfrm>
          <a:prstGeom prst="rect">
            <a:avLst/>
          </a:prstGeom>
        </p:spPr>
      </p:pic>
      <p:sp>
        <p:nvSpPr>
          <p:cNvPr id="4" name="Text 0"/>
          <p:cNvSpPr/>
          <p:nvPr/>
        </p:nvSpPr>
        <p:spPr>
          <a:xfrm>
            <a:off x="631908" y="1180703"/>
            <a:ext cx="6355993" cy="705247"/>
          </a:xfrm>
          <a:prstGeom prst="rect">
            <a:avLst/>
          </a:prstGeom>
          <a:noFill/>
          <a:ln/>
        </p:spPr>
        <p:txBody>
          <a:bodyPr wrap="none" lIns="0" tIns="0" rIns="0" bIns="0" rtlCol="0" anchor="t"/>
          <a:lstStyle/>
          <a:p>
            <a:pPr algn="r" rtl="1">
              <a:lnSpc>
                <a:spcPct val="104000"/>
              </a:lnSpc>
            </a:pPr>
            <a:r>
              <a:rPr lang="ar-SA" altLang="en-US" sz="4400" dirty="0">
                <a:solidFill>
                  <a:srgbClr val="2E3C4E"/>
                </a:solidFill>
                <a:latin typeface="GE SS Two Light" pitchFamily="34" charset="0"/>
                <a:ea typeface="GE SS Two Light" pitchFamily="34" charset="-122"/>
                <a:cs typeface="GE SS Two Light" pitchFamily="34" charset="-120"/>
              </a:rPr>
              <a:t>النشاط </a:t>
            </a:r>
            <a:r>
              <a:rPr lang="en-US" altLang="en-US" sz="4400" dirty="0">
                <a:solidFill>
                  <a:srgbClr val="2E3C4E"/>
                </a:solidFill>
                <a:latin typeface="Myriad Headline" panose="020B0500000000000000" pitchFamily="34" charset="0"/>
                <a:ea typeface="GE SS Two Light" pitchFamily="34" charset="-122"/>
                <a:cs typeface="GE SS Two Light" pitchFamily="34" charset="-120"/>
              </a:rPr>
              <a:t>3.2</a:t>
            </a:r>
            <a:endParaRPr lang="ar-SA" sz="4400" dirty="0"/>
          </a:p>
        </p:txBody>
      </p:sp>
      <p:sp>
        <p:nvSpPr>
          <p:cNvPr id="5" name="Text 1"/>
          <p:cNvSpPr/>
          <p:nvPr/>
        </p:nvSpPr>
        <p:spPr>
          <a:xfrm>
            <a:off x="631908" y="1967409"/>
            <a:ext cx="6355993" cy="846336"/>
          </a:xfrm>
          <a:prstGeom prst="rect">
            <a:avLst/>
          </a:prstGeom>
          <a:noFill/>
          <a:ln/>
        </p:spPr>
        <p:txBody>
          <a:bodyPr wrap="square" lIns="0" tIns="0" rIns="0" bIns="0" rtlCol="0" anchor="t">
            <a:normAutofit/>
          </a:bodyPr>
          <a:lstStyle/>
          <a:p>
            <a:pPr marL="0" indent="0" algn="r" rtl="1">
              <a:lnSpc>
                <a:spcPct val="104000"/>
              </a:lnSpc>
              <a:buNone/>
            </a:pPr>
            <a:r>
              <a:rPr lang="ar-SA" altLang="en-US" sz="2650" dirty="0">
                <a:solidFill>
                  <a:srgbClr val="2E3C4E"/>
                </a:solidFill>
                <a:latin typeface="GE SS Two Light" pitchFamily="34" charset="0"/>
                <a:ea typeface="GE SS Two Light" pitchFamily="34" charset="-122"/>
                <a:cs typeface="GE SS Two Light" pitchFamily="34" charset="-120"/>
              </a:rPr>
              <a:t>تنظيم نتائج التقييم والعلامات والتغذية الراجعة وسجلات الأداء</a:t>
            </a:r>
            <a:endParaRPr lang="ar-SA" sz="2650" dirty="0"/>
          </a:p>
        </p:txBody>
      </p:sp>
      <p:sp>
        <p:nvSpPr>
          <p:cNvPr id="6" name="Shape 2"/>
          <p:cNvSpPr/>
          <p:nvPr/>
        </p:nvSpPr>
        <p:spPr>
          <a:xfrm>
            <a:off x="6505511" y="3119239"/>
            <a:ext cx="482389" cy="482402"/>
          </a:xfrm>
          <a:prstGeom prst="ellipse">
            <a:avLst/>
          </a:prstGeom>
          <a:solidFill>
            <a:srgbClr val="00AEEF"/>
          </a:solidFill>
          <a:ln w="12700">
            <a:solidFill>
              <a:srgbClr val="0094D5"/>
            </a:solidFill>
            <a:prstDash val="solid"/>
          </a:ln>
        </p:spPr>
      </p:sp>
      <p:pic>
        <p:nvPicPr>
          <p:cNvPr id="7"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577443" y="3191123"/>
            <a:ext cx="338526" cy="338534"/>
          </a:xfrm>
          <a:prstGeom prst="rect">
            <a:avLst/>
          </a:prstGeom>
        </p:spPr>
      </p:pic>
      <p:sp>
        <p:nvSpPr>
          <p:cNvPr id="8" name="Text 3"/>
          <p:cNvSpPr/>
          <p:nvPr/>
        </p:nvSpPr>
        <p:spPr>
          <a:xfrm>
            <a:off x="3937199" y="3192859"/>
            <a:ext cx="2364721" cy="352524"/>
          </a:xfrm>
          <a:prstGeom prst="rect">
            <a:avLst/>
          </a:prstGeom>
          <a:noFill/>
          <a:ln/>
        </p:spPr>
        <p:txBody>
          <a:bodyPr wrap="none" lIns="0" tIns="0" rIns="0" bIns="0" rtlCol="0" anchor="t"/>
          <a:lstStyle/>
          <a:p>
            <a:pPr marL="0" indent="0" algn="r" rtl="1">
              <a:lnSpc>
                <a:spcPct val="104000"/>
              </a:lnSpc>
              <a:buNone/>
            </a:pPr>
            <a:r>
              <a:rPr lang="ar-SA" altLang="en-US" sz="2200" dirty="0">
                <a:solidFill>
                  <a:srgbClr val="384653"/>
                </a:solidFill>
                <a:latin typeface="GE SS Two Light" pitchFamily="34" charset="0"/>
                <a:ea typeface="GE SS Two Light" pitchFamily="34" charset="-122"/>
                <a:cs typeface="GE SS Two Light" pitchFamily="34" charset="-120"/>
              </a:rPr>
              <a:t>المدة: ساعتان</a:t>
            </a:r>
            <a:endParaRPr lang="ar-SA" sz="2200" dirty="0"/>
          </a:p>
        </p:txBody>
      </p:sp>
      <p:sp>
        <p:nvSpPr>
          <p:cNvPr id="9" name="Shape 4"/>
          <p:cNvSpPr/>
          <p:nvPr/>
        </p:nvSpPr>
        <p:spPr>
          <a:xfrm>
            <a:off x="3200221" y="3119239"/>
            <a:ext cx="482389" cy="482402"/>
          </a:xfrm>
          <a:prstGeom prst="ellipse">
            <a:avLst/>
          </a:prstGeom>
          <a:solidFill>
            <a:srgbClr val="00AEEF"/>
          </a:solidFill>
          <a:ln w="12700">
            <a:solidFill>
              <a:srgbClr val="0094D5"/>
            </a:solidFill>
            <a:prstDash val="solid"/>
          </a:ln>
        </p:spPr>
      </p:sp>
      <p:pic>
        <p:nvPicPr>
          <p:cNvPr id="10"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3272153" y="3191123"/>
            <a:ext cx="338526" cy="338534"/>
          </a:xfrm>
          <a:prstGeom prst="rect">
            <a:avLst/>
          </a:prstGeom>
        </p:spPr>
      </p:pic>
      <p:sp>
        <p:nvSpPr>
          <p:cNvPr id="11" name="Text 5"/>
          <p:cNvSpPr/>
          <p:nvPr/>
        </p:nvSpPr>
        <p:spPr>
          <a:xfrm>
            <a:off x="631908" y="3192859"/>
            <a:ext cx="2364721" cy="352524"/>
          </a:xfrm>
          <a:prstGeom prst="rect">
            <a:avLst/>
          </a:prstGeom>
          <a:noFill/>
          <a:ln/>
        </p:spPr>
        <p:txBody>
          <a:bodyPr wrap="none" lIns="0" tIns="0" rIns="0" bIns="0" rtlCol="0" anchor="t"/>
          <a:lstStyle/>
          <a:p>
            <a:pPr marL="0" indent="0" algn="r" rtl="1">
              <a:lnSpc>
                <a:spcPct val="104000"/>
              </a:lnSpc>
              <a:buNone/>
            </a:pPr>
            <a:r>
              <a:rPr lang="ar-SA" altLang="en-US" sz="2200" dirty="0">
                <a:solidFill>
                  <a:srgbClr val="384653"/>
                </a:solidFill>
                <a:latin typeface="GE SS Two Light" pitchFamily="34" charset="0"/>
                <a:ea typeface="GE SS Two Light" pitchFamily="34" charset="-122"/>
                <a:cs typeface="GE SS Two Light" pitchFamily="34" charset="-120"/>
              </a:rPr>
              <a:t>تنظيم نتائج التقييم</a:t>
            </a:r>
            <a:endParaRPr lang="ar-SA" sz="2200" dirty="0"/>
          </a:p>
        </p:txBody>
      </p:sp>
      <p:sp>
        <p:nvSpPr>
          <p:cNvPr id="12" name="Shape 6"/>
          <p:cNvSpPr/>
          <p:nvPr/>
        </p:nvSpPr>
        <p:spPr>
          <a:xfrm>
            <a:off x="6505511" y="4008934"/>
            <a:ext cx="482389" cy="482402"/>
          </a:xfrm>
          <a:prstGeom prst="ellipse">
            <a:avLst/>
          </a:prstGeom>
          <a:solidFill>
            <a:srgbClr val="00AEEF"/>
          </a:solidFill>
          <a:ln w="12700">
            <a:solidFill>
              <a:srgbClr val="0094D5"/>
            </a:solidFill>
            <a:prstDash val="solid"/>
          </a:ln>
        </p:spPr>
      </p:sp>
      <p:pic>
        <p:nvPicPr>
          <p:cNvPr id="13"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577443" y="4080818"/>
            <a:ext cx="338526" cy="338534"/>
          </a:xfrm>
          <a:prstGeom prst="rect">
            <a:avLst/>
          </a:prstGeom>
        </p:spPr>
      </p:pic>
      <p:sp>
        <p:nvSpPr>
          <p:cNvPr id="14" name="Text 7"/>
          <p:cNvSpPr/>
          <p:nvPr/>
        </p:nvSpPr>
        <p:spPr>
          <a:xfrm>
            <a:off x="3937199" y="4082554"/>
            <a:ext cx="2364721" cy="705048"/>
          </a:xfrm>
          <a:prstGeom prst="rect">
            <a:avLst/>
          </a:prstGeom>
          <a:noFill/>
          <a:ln/>
        </p:spPr>
        <p:txBody>
          <a:bodyPr wrap="square" lIns="0" tIns="0" rIns="0" bIns="0" rtlCol="0" anchor="t">
            <a:normAutofit/>
          </a:bodyPr>
          <a:lstStyle/>
          <a:p>
            <a:pPr marL="0" indent="0" algn="r" rtl="1">
              <a:lnSpc>
                <a:spcPct val="104000"/>
              </a:lnSpc>
              <a:buNone/>
            </a:pPr>
            <a:r>
              <a:rPr lang="ar-SA" altLang="en-US" sz="2200" dirty="0">
                <a:solidFill>
                  <a:srgbClr val="384653"/>
                </a:solidFill>
                <a:latin typeface="GE SS Two Light" pitchFamily="34" charset="0"/>
                <a:ea typeface="GE SS Two Light" pitchFamily="34" charset="-122"/>
                <a:cs typeface="GE SS Two Light" pitchFamily="34" charset="-120"/>
              </a:rPr>
              <a:t>تسجيل الدرجات والأداء</a:t>
            </a:r>
            <a:endParaRPr lang="ar-SA" sz="2200" dirty="0"/>
          </a:p>
        </p:txBody>
      </p:sp>
      <p:sp>
        <p:nvSpPr>
          <p:cNvPr id="15" name="Shape 8"/>
          <p:cNvSpPr/>
          <p:nvPr/>
        </p:nvSpPr>
        <p:spPr>
          <a:xfrm>
            <a:off x="3200221" y="4008934"/>
            <a:ext cx="482389" cy="482402"/>
          </a:xfrm>
          <a:prstGeom prst="ellipse">
            <a:avLst/>
          </a:prstGeom>
          <a:solidFill>
            <a:srgbClr val="00AEEF"/>
          </a:solidFill>
          <a:ln w="12700">
            <a:solidFill>
              <a:srgbClr val="0094D5"/>
            </a:solidFill>
            <a:prstDash val="solid"/>
          </a:ln>
        </p:spPr>
      </p:sp>
      <p:pic>
        <p:nvPicPr>
          <p:cNvPr id="16" name="Image 5"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3272153" y="4080818"/>
            <a:ext cx="338526" cy="338534"/>
          </a:xfrm>
          <a:prstGeom prst="rect">
            <a:avLst/>
          </a:prstGeom>
        </p:spPr>
      </p:pic>
      <p:sp>
        <p:nvSpPr>
          <p:cNvPr id="17" name="Text 9"/>
          <p:cNvSpPr/>
          <p:nvPr/>
        </p:nvSpPr>
        <p:spPr>
          <a:xfrm>
            <a:off x="631908" y="4082554"/>
            <a:ext cx="2364721" cy="705048"/>
          </a:xfrm>
          <a:prstGeom prst="rect">
            <a:avLst/>
          </a:prstGeom>
          <a:noFill/>
          <a:ln/>
        </p:spPr>
        <p:txBody>
          <a:bodyPr wrap="square" lIns="0" tIns="0" rIns="0" bIns="0" rtlCol="0" anchor="t">
            <a:normAutofit/>
          </a:bodyPr>
          <a:lstStyle/>
          <a:p>
            <a:pPr marL="0" indent="0" algn="r" rtl="1">
              <a:lnSpc>
                <a:spcPct val="104000"/>
              </a:lnSpc>
              <a:buNone/>
            </a:pPr>
            <a:r>
              <a:rPr lang="ar-SA" altLang="en-US" sz="2200" dirty="0">
                <a:solidFill>
                  <a:srgbClr val="384653"/>
                </a:solidFill>
                <a:latin typeface="GE SS Two Light" pitchFamily="34" charset="0"/>
                <a:ea typeface="GE SS Two Light" pitchFamily="34" charset="-122"/>
                <a:cs typeface="GE SS Two Light" pitchFamily="34" charset="-120"/>
              </a:rPr>
              <a:t>التغذية الراجعة البنّاءة</a:t>
            </a:r>
            <a:endParaRPr lang="ar-SA" sz="2200" dirty="0"/>
          </a:p>
        </p:txBody>
      </p:sp>
      <p:sp>
        <p:nvSpPr>
          <p:cNvPr id="18" name="Shape 10"/>
          <p:cNvSpPr/>
          <p:nvPr/>
        </p:nvSpPr>
        <p:spPr>
          <a:xfrm>
            <a:off x="6505511" y="5194895"/>
            <a:ext cx="482389" cy="482402"/>
          </a:xfrm>
          <a:prstGeom prst="ellipse">
            <a:avLst/>
          </a:prstGeom>
          <a:solidFill>
            <a:srgbClr val="00AEEF"/>
          </a:solidFill>
          <a:ln w="12700">
            <a:solidFill>
              <a:srgbClr val="0094D5"/>
            </a:solidFill>
            <a:prstDash val="solid"/>
          </a:ln>
        </p:spPr>
      </p:sp>
      <p:pic>
        <p:nvPicPr>
          <p:cNvPr id="19" name="Image 6" descr="preencoded.png"/>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6577443" y="5266779"/>
            <a:ext cx="338526" cy="338534"/>
          </a:xfrm>
          <a:prstGeom prst="rect">
            <a:avLst/>
          </a:prstGeom>
        </p:spPr>
      </p:pic>
      <p:sp>
        <p:nvSpPr>
          <p:cNvPr id="20" name="Text 11"/>
          <p:cNvSpPr/>
          <p:nvPr/>
        </p:nvSpPr>
        <p:spPr>
          <a:xfrm>
            <a:off x="3937199" y="5268516"/>
            <a:ext cx="2364721" cy="352524"/>
          </a:xfrm>
          <a:prstGeom prst="rect">
            <a:avLst/>
          </a:prstGeom>
          <a:noFill/>
          <a:ln/>
        </p:spPr>
        <p:txBody>
          <a:bodyPr wrap="none" lIns="0" tIns="0" rIns="0" bIns="0" rtlCol="0" anchor="t"/>
          <a:lstStyle/>
          <a:p>
            <a:pPr marL="0" indent="0" algn="r" rtl="1">
              <a:lnSpc>
                <a:spcPct val="104000"/>
              </a:lnSpc>
              <a:buNone/>
            </a:pPr>
            <a:r>
              <a:rPr lang="ar-SA" altLang="en-US" sz="2200" dirty="0">
                <a:solidFill>
                  <a:srgbClr val="384653"/>
                </a:solidFill>
                <a:latin typeface="GE SS Two Light" pitchFamily="34" charset="0"/>
                <a:ea typeface="GE SS Two Light" pitchFamily="34" charset="-122"/>
                <a:cs typeface="GE SS Two Light" pitchFamily="34" charset="-120"/>
              </a:rPr>
              <a:t>حفظ سجلات الأداء</a:t>
            </a:r>
            <a:endParaRPr lang="ar-SA" sz="2200" dirty="0"/>
          </a:p>
        </p:txBody>
      </p:sp>
      <p:sp>
        <p:nvSpPr>
          <p:cNvPr id="21" name="Shape 12"/>
          <p:cNvSpPr/>
          <p:nvPr/>
        </p:nvSpPr>
        <p:spPr>
          <a:xfrm>
            <a:off x="3200221" y="5194895"/>
            <a:ext cx="482389" cy="482402"/>
          </a:xfrm>
          <a:prstGeom prst="ellipse">
            <a:avLst/>
          </a:prstGeom>
          <a:solidFill>
            <a:srgbClr val="00AEEF"/>
          </a:solidFill>
          <a:ln w="12700">
            <a:solidFill>
              <a:srgbClr val="0094D5"/>
            </a:solidFill>
            <a:prstDash val="solid"/>
          </a:ln>
        </p:spPr>
      </p:sp>
      <p:pic>
        <p:nvPicPr>
          <p:cNvPr id="22" name="Image 7" descr="preencoded.png"/>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3272153" y="5266779"/>
            <a:ext cx="338526" cy="338534"/>
          </a:xfrm>
          <a:prstGeom prst="rect">
            <a:avLst/>
          </a:prstGeom>
        </p:spPr>
      </p:pic>
      <p:sp>
        <p:nvSpPr>
          <p:cNvPr id="23" name="Text 13"/>
          <p:cNvSpPr/>
          <p:nvPr/>
        </p:nvSpPr>
        <p:spPr>
          <a:xfrm>
            <a:off x="631908" y="5268516"/>
            <a:ext cx="2364721" cy="352524"/>
          </a:xfrm>
          <a:prstGeom prst="rect">
            <a:avLst/>
          </a:prstGeom>
          <a:noFill/>
          <a:ln/>
        </p:spPr>
        <p:txBody>
          <a:bodyPr wrap="none" lIns="0" tIns="0" rIns="0" bIns="0" rtlCol="0" anchor="t"/>
          <a:lstStyle/>
          <a:p>
            <a:pPr marL="0" indent="0" algn="r" rtl="1">
              <a:lnSpc>
                <a:spcPct val="104000"/>
              </a:lnSpc>
              <a:buNone/>
            </a:pPr>
            <a:r>
              <a:rPr lang="ar-SA" altLang="en-US" sz="2200" dirty="0">
                <a:solidFill>
                  <a:srgbClr val="384653"/>
                </a:solidFill>
                <a:latin typeface="GE SS Two Light" pitchFamily="34" charset="0"/>
                <a:ea typeface="GE SS Two Light" pitchFamily="34" charset="-122"/>
                <a:cs typeface="GE SS Two Light" pitchFamily="34" charset="-120"/>
              </a:rPr>
              <a:t>عمل مجموعات</a:t>
            </a:r>
            <a:endParaRPr lang="ar-SA" sz="2200" dirty="0"/>
          </a:p>
        </p:txBody>
      </p:sp>
    </p:spTree>
    <p:extLst>
      <p:ext uri="{BB962C8B-B14F-4D97-AF65-F5344CB8AC3E}">
        <p14:creationId xmlns:p14="http://schemas.microsoft.com/office/powerpoint/2010/main" val="290140173"/>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1297285"/>
            <a:ext cx="10927878" cy="742355"/>
          </a:xfrm>
          <a:prstGeom prst="rect">
            <a:avLst/>
          </a:prstGeom>
          <a:noFill/>
          <a:ln/>
        </p:spPr>
        <p:txBody>
          <a:bodyPr wrap="none" lIns="0" tIns="0" rIns="0" bIns="0" rtlCol="0" anchor="t"/>
          <a:lstStyle/>
          <a:p>
            <a:pPr algn="ctr" rtl="1">
              <a:lnSpc>
                <a:spcPct val="104000"/>
              </a:lnSpc>
            </a:pPr>
            <a:r>
              <a:rPr lang="ar-SA" altLang="en-US" sz="4650" dirty="0">
                <a:solidFill>
                  <a:srgbClr val="2E3C4E"/>
                </a:solidFill>
                <a:latin typeface="GE SS Two Light" pitchFamily="34" charset="0"/>
                <a:ea typeface="GE SS Two Light" pitchFamily="34" charset="-122"/>
                <a:cs typeface="GE SS Two Light" pitchFamily="34" charset="-120"/>
              </a:rPr>
              <a:t>نتاجات النشاط </a:t>
            </a:r>
            <a:r>
              <a:rPr lang="en-US" altLang="en-US" sz="4800" dirty="0">
                <a:solidFill>
                  <a:srgbClr val="2E3C4E"/>
                </a:solidFill>
                <a:latin typeface="Myriad Headline" panose="020B0500000000000000" pitchFamily="34" charset="0"/>
                <a:ea typeface="GE SS Two Light" pitchFamily="34" charset="-122"/>
                <a:cs typeface="GE SS Two Light" pitchFamily="34" charset="-120"/>
              </a:rPr>
              <a:t>3.2</a:t>
            </a:r>
            <a:endParaRPr lang="ar-SA" sz="4650" dirty="0"/>
          </a:p>
        </p:txBody>
      </p:sp>
      <p:sp>
        <p:nvSpPr>
          <p:cNvPr id="3" name="Text 1"/>
          <p:cNvSpPr/>
          <p:nvPr/>
        </p:nvSpPr>
        <p:spPr>
          <a:xfrm>
            <a:off x="631908" y="2129830"/>
            <a:ext cx="10927878" cy="371177"/>
          </a:xfrm>
          <a:prstGeom prst="rect">
            <a:avLst/>
          </a:prstGeom>
          <a:noFill/>
          <a:ln/>
        </p:spPr>
        <p:txBody>
          <a:bodyPr wrap="none" lIns="0" tIns="0" rIns="0" bIns="0" rtlCol="0" anchor="t"/>
          <a:lstStyle/>
          <a:p>
            <a:pPr marL="0" indent="0" algn="ctr" rtl="1">
              <a:lnSpc>
                <a:spcPct val="104000"/>
              </a:lnSpc>
              <a:buNone/>
            </a:pPr>
            <a:r>
              <a:rPr lang="ar-SA" altLang="en-US" sz="2300" dirty="0">
                <a:solidFill>
                  <a:srgbClr val="2E3C4E"/>
                </a:solidFill>
                <a:latin typeface="GE SS Two Light" pitchFamily="34" charset="0"/>
                <a:ea typeface="GE SS Two Light" pitchFamily="34" charset="-122"/>
                <a:cs typeface="GE SS Two Light" pitchFamily="34" charset="-120"/>
              </a:rPr>
              <a:t>بنهاية هذا النشاط ستكون قادراً على:</a:t>
            </a:r>
            <a:endParaRPr lang="ar-SA" sz="2300" dirty="0"/>
          </a:p>
        </p:txBody>
      </p:sp>
      <p:pic>
        <p:nvPicPr>
          <p:cNvPr id="4"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125200" y="2658746"/>
            <a:ext cx="434587" cy="434597"/>
          </a:xfrm>
          <a:prstGeom prst="rect">
            <a:avLst/>
          </a:prstGeom>
        </p:spPr>
      </p:pic>
      <p:sp>
        <p:nvSpPr>
          <p:cNvPr id="5" name="Shape 2"/>
          <p:cNvSpPr/>
          <p:nvPr/>
        </p:nvSpPr>
        <p:spPr>
          <a:xfrm>
            <a:off x="8067572" y="3197622"/>
            <a:ext cx="3492214" cy="25400"/>
          </a:xfrm>
          <a:prstGeom prst="rect">
            <a:avLst/>
          </a:prstGeom>
          <a:solidFill>
            <a:srgbClr val="00AEEF"/>
          </a:solidFill>
          <a:ln/>
        </p:spPr>
      </p:sp>
      <p:sp>
        <p:nvSpPr>
          <p:cNvPr id="6" name="Text 3"/>
          <p:cNvSpPr/>
          <p:nvPr/>
        </p:nvSpPr>
        <p:spPr>
          <a:xfrm>
            <a:off x="8067572" y="3361234"/>
            <a:ext cx="3492214" cy="742355"/>
          </a:xfrm>
          <a:prstGeom prst="rect">
            <a:avLst/>
          </a:prstGeom>
          <a:noFill/>
          <a:ln/>
        </p:spPr>
        <p:txBody>
          <a:bodyPr wrap="square" lIns="0" tIns="0" rIns="0" bIns="0" rtlCol="0" anchor="t">
            <a:normAutofit/>
          </a:bodyPr>
          <a:lstStyle/>
          <a:p>
            <a:pPr marL="0" indent="0" algn="ct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تنظيم نتائج الاختبارات والتقييمات.</a:t>
            </a:r>
            <a:endParaRPr lang="ar-SA" sz="2300" dirty="0"/>
          </a:p>
        </p:txBody>
      </p:sp>
      <p:pic>
        <p:nvPicPr>
          <p:cNvPr id="7"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407368" y="2658746"/>
            <a:ext cx="434587" cy="434597"/>
          </a:xfrm>
          <a:prstGeom prst="rect">
            <a:avLst/>
          </a:prstGeom>
        </p:spPr>
      </p:pic>
      <p:sp>
        <p:nvSpPr>
          <p:cNvPr id="8" name="Shape 4"/>
          <p:cNvSpPr/>
          <p:nvPr/>
        </p:nvSpPr>
        <p:spPr>
          <a:xfrm>
            <a:off x="4349740" y="3197622"/>
            <a:ext cx="3492214" cy="25400"/>
          </a:xfrm>
          <a:prstGeom prst="rect">
            <a:avLst/>
          </a:prstGeom>
          <a:solidFill>
            <a:srgbClr val="00AEEF"/>
          </a:solidFill>
          <a:ln/>
        </p:spPr>
      </p:sp>
      <p:sp>
        <p:nvSpPr>
          <p:cNvPr id="9" name="Text 5"/>
          <p:cNvSpPr/>
          <p:nvPr/>
        </p:nvSpPr>
        <p:spPr>
          <a:xfrm>
            <a:off x="4349740" y="3361234"/>
            <a:ext cx="3492214" cy="742355"/>
          </a:xfrm>
          <a:prstGeom prst="rect">
            <a:avLst/>
          </a:prstGeom>
          <a:noFill/>
          <a:ln/>
        </p:spPr>
        <p:txBody>
          <a:bodyPr wrap="square" lIns="0" tIns="0" rIns="0" bIns="0" rtlCol="0" anchor="t">
            <a:normAutofit/>
          </a:bodyPr>
          <a:lstStyle/>
          <a:p>
            <a:pPr marL="0" indent="0" algn="ct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تعبئة سجلات العلامات بصورة صحيحة.</a:t>
            </a:r>
            <a:endParaRPr lang="ar-SA" sz="2300" dirty="0"/>
          </a:p>
        </p:txBody>
      </p:sp>
      <p:pic>
        <p:nvPicPr>
          <p:cNvPr id="10"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689536" y="2658746"/>
            <a:ext cx="434587" cy="434597"/>
          </a:xfrm>
          <a:prstGeom prst="rect">
            <a:avLst/>
          </a:prstGeom>
        </p:spPr>
      </p:pic>
      <p:sp>
        <p:nvSpPr>
          <p:cNvPr id="11" name="Shape 6"/>
          <p:cNvSpPr/>
          <p:nvPr/>
        </p:nvSpPr>
        <p:spPr>
          <a:xfrm>
            <a:off x="631908" y="3197622"/>
            <a:ext cx="3492214" cy="25400"/>
          </a:xfrm>
          <a:prstGeom prst="rect">
            <a:avLst/>
          </a:prstGeom>
          <a:solidFill>
            <a:srgbClr val="00AEEF"/>
          </a:solidFill>
          <a:ln/>
        </p:spPr>
      </p:sp>
      <p:sp>
        <p:nvSpPr>
          <p:cNvPr id="12" name="Text 7"/>
          <p:cNvSpPr/>
          <p:nvPr/>
        </p:nvSpPr>
        <p:spPr>
          <a:xfrm>
            <a:off x="631908" y="3361234"/>
            <a:ext cx="3492214" cy="371177"/>
          </a:xfrm>
          <a:prstGeom prst="rect">
            <a:avLst/>
          </a:prstGeom>
          <a:noFill/>
          <a:ln/>
        </p:spPr>
        <p:txBody>
          <a:bodyPr wrap="none" lIns="0" tIns="0" rIns="0" bIns="0" rtlCol="0" anchor="t"/>
          <a:lstStyle/>
          <a:p>
            <a:pPr marL="0" indent="0" algn="ct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توثيق نتائج الأداء العملي.</a:t>
            </a:r>
            <a:endParaRPr lang="ar-SA" sz="2300" dirty="0"/>
          </a:p>
        </p:txBody>
      </p:sp>
      <p:pic>
        <p:nvPicPr>
          <p:cNvPr id="13"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1125200" y="4317683"/>
            <a:ext cx="434587" cy="434597"/>
          </a:xfrm>
          <a:prstGeom prst="rect">
            <a:avLst/>
          </a:prstGeom>
        </p:spPr>
      </p:pic>
      <p:sp>
        <p:nvSpPr>
          <p:cNvPr id="14" name="Shape 8"/>
          <p:cNvSpPr/>
          <p:nvPr/>
        </p:nvSpPr>
        <p:spPr>
          <a:xfrm>
            <a:off x="6208656" y="4856559"/>
            <a:ext cx="5351130" cy="25400"/>
          </a:xfrm>
          <a:prstGeom prst="rect">
            <a:avLst/>
          </a:prstGeom>
          <a:solidFill>
            <a:srgbClr val="00AEEF"/>
          </a:solidFill>
          <a:ln/>
        </p:spPr>
      </p:sp>
      <p:sp>
        <p:nvSpPr>
          <p:cNvPr id="15" name="Text 9"/>
          <p:cNvSpPr/>
          <p:nvPr/>
        </p:nvSpPr>
        <p:spPr>
          <a:xfrm>
            <a:off x="6208656" y="5020171"/>
            <a:ext cx="5351130" cy="371177"/>
          </a:xfrm>
          <a:prstGeom prst="rect">
            <a:avLst/>
          </a:prstGeom>
          <a:noFill/>
          <a:ln/>
        </p:spPr>
        <p:txBody>
          <a:bodyPr wrap="none" lIns="0" tIns="0" rIns="0" bIns="0" rtlCol="0" anchor="t"/>
          <a:lstStyle/>
          <a:p>
            <a:pPr marL="0" indent="0" algn="ct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إدخال البيانات في نظام </a:t>
            </a:r>
            <a:r>
              <a:rPr lang="ar-SA" altLang="en-US" sz="2300" dirty="0">
                <a:solidFill>
                  <a:srgbClr val="384653"/>
                </a:solidFill>
                <a:latin typeface="Myriad Headline" panose="020B0500000000000000" pitchFamily="34" charset="0"/>
                <a:ea typeface="GE SS Two Light" pitchFamily="34" charset="-122"/>
                <a:cs typeface="GE SS Two Light" pitchFamily="34" charset="-120"/>
              </a:rPr>
              <a:t>SRS</a:t>
            </a:r>
            <a:r>
              <a:rPr lang="ar-SA" altLang="en-US" sz="2300" dirty="0">
                <a:solidFill>
                  <a:srgbClr val="384653"/>
                </a:solidFill>
                <a:latin typeface="GE SS Two Light" pitchFamily="34" charset="0"/>
                <a:ea typeface="GE SS Two Light" pitchFamily="34" charset="-122"/>
                <a:cs typeface="GE SS Two Light" pitchFamily="34" charset="-120"/>
              </a:rPr>
              <a:t>.</a:t>
            </a:r>
            <a:endParaRPr lang="ar-SA" sz="2300" dirty="0"/>
          </a:p>
        </p:txBody>
      </p:sp>
      <p:pic>
        <p:nvPicPr>
          <p:cNvPr id="16"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548452" y="4317683"/>
            <a:ext cx="434587" cy="434597"/>
          </a:xfrm>
          <a:prstGeom prst="rect">
            <a:avLst/>
          </a:prstGeom>
        </p:spPr>
      </p:pic>
      <p:sp>
        <p:nvSpPr>
          <p:cNvPr id="17" name="Shape 10"/>
          <p:cNvSpPr/>
          <p:nvPr/>
        </p:nvSpPr>
        <p:spPr>
          <a:xfrm>
            <a:off x="631908" y="4856559"/>
            <a:ext cx="5351130" cy="25400"/>
          </a:xfrm>
          <a:prstGeom prst="rect">
            <a:avLst/>
          </a:prstGeom>
          <a:solidFill>
            <a:srgbClr val="00AEEF"/>
          </a:solidFill>
          <a:ln/>
        </p:spPr>
      </p:sp>
      <p:sp>
        <p:nvSpPr>
          <p:cNvPr id="18" name="Text 11"/>
          <p:cNvSpPr/>
          <p:nvPr/>
        </p:nvSpPr>
        <p:spPr>
          <a:xfrm>
            <a:off x="631908" y="5020171"/>
            <a:ext cx="5351130" cy="371177"/>
          </a:xfrm>
          <a:prstGeom prst="rect">
            <a:avLst/>
          </a:prstGeom>
          <a:noFill/>
          <a:ln/>
        </p:spPr>
        <p:txBody>
          <a:bodyPr wrap="none" lIns="0" tIns="0" rIns="0" bIns="0" rtlCol="0" anchor="t"/>
          <a:lstStyle/>
          <a:p>
            <a:pPr marL="0" indent="0" algn="ct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إعداد تقارير الأداء والتغذية الراجعة.</a:t>
            </a:r>
            <a:endParaRPr lang="ar-SA" sz="2300" dirty="0"/>
          </a:p>
        </p:txBody>
      </p:sp>
    </p:spTree>
    <p:extLst>
      <p:ext uri="{BB962C8B-B14F-4D97-AF65-F5344CB8AC3E}">
        <p14:creationId xmlns:p14="http://schemas.microsoft.com/office/powerpoint/2010/main" val="2826571612"/>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10531708" y="859830"/>
            <a:ext cx="1028079" cy="342999"/>
          </a:xfrm>
          <a:prstGeom prst="roundRect">
            <a:avLst>
              <a:gd name="adj" fmla="val 49999"/>
            </a:avLst>
          </a:prstGeom>
          <a:solidFill>
            <a:srgbClr val="D4E9F7"/>
          </a:solidFill>
          <a:ln/>
        </p:spPr>
      </p:sp>
      <p:sp>
        <p:nvSpPr>
          <p:cNvPr id="3" name="Text 1"/>
          <p:cNvSpPr/>
          <p:nvPr/>
        </p:nvSpPr>
        <p:spPr>
          <a:xfrm>
            <a:off x="10057454" y="927497"/>
            <a:ext cx="1367002" cy="207665"/>
          </a:xfrm>
          <a:prstGeom prst="rect">
            <a:avLst/>
          </a:prstGeom>
          <a:noFill/>
          <a:ln/>
        </p:spPr>
        <p:txBody>
          <a:bodyPr wrap="none" lIns="0" tIns="0" rIns="0" bIns="0" rtlCol="0" anchor="t"/>
          <a:lstStyle/>
          <a:p>
            <a:pPr marL="0" indent="0" algn="r" rtl="1">
              <a:lnSpc>
                <a:spcPct val="96000"/>
              </a:lnSpc>
              <a:buNone/>
            </a:pPr>
            <a:r>
              <a:rPr lang="ar-SA" altLang="en-US" sz="1400" dirty="0">
                <a:solidFill>
                  <a:srgbClr val="384653"/>
                </a:solidFill>
                <a:latin typeface="WinSoft Pro Medium" pitchFamily="34" charset="0"/>
                <a:ea typeface="WinSoft Pro Medium" pitchFamily="34" charset="-122"/>
                <a:cs typeface="WinSoft Pro Medium" pitchFamily="34" charset="-120"/>
              </a:rPr>
              <a:t>محتوى نظري</a:t>
            </a:r>
            <a:endParaRPr lang="ar-SA" sz="1400" dirty="0"/>
          </a:p>
        </p:txBody>
      </p:sp>
      <p:sp>
        <p:nvSpPr>
          <p:cNvPr id="4" name="Text 2"/>
          <p:cNvSpPr/>
          <p:nvPr/>
        </p:nvSpPr>
        <p:spPr>
          <a:xfrm>
            <a:off x="631908" y="1293019"/>
            <a:ext cx="10927878" cy="742355"/>
          </a:xfrm>
          <a:prstGeom prst="rect">
            <a:avLst/>
          </a:prstGeom>
          <a:noFill/>
          <a:ln/>
        </p:spPr>
        <p:txBody>
          <a:bodyPr wrap="none" lIns="0" tIns="0" rIns="0" bIns="0" rtlCol="0" anchor="t"/>
          <a:lstStyle/>
          <a:p>
            <a:pPr marL="0" indent="0" algn="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المعرفة (المحتوى النظري)</a:t>
            </a:r>
            <a:endParaRPr lang="ar-SA" sz="4650" dirty="0"/>
          </a:p>
        </p:txBody>
      </p:sp>
      <p:sp>
        <p:nvSpPr>
          <p:cNvPr id="5" name="Text 3"/>
          <p:cNvSpPr/>
          <p:nvPr/>
        </p:nvSpPr>
        <p:spPr>
          <a:xfrm>
            <a:off x="631908" y="2125563"/>
            <a:ext cx="10927878"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2E3C4E"/>
                </a:solidFill>
                <a:latin typeface="GE SS Two Light" pitchFamily="34" charset="0"/>
                <a:ea typeface="GE SS Two Light" pitchFamily="34" charset="-122"/>
                <a:cs typeface="GE SS Two Light" pitchFamily="34" charset="-120"/>
              </a:rPr>
              <a:t>مفهوم السجلات الأكاديمية</a:t>
            </a:r>
            <a:endParaRPr lang="ar-SA" sz="2300" dirty="0"/>
          </a:p>
        </p:txBody>
      </p:sp>
      <p:sp>
        <p:nvSpPr>
          <p:cNvPr id="6" name="Text 4"/>
          <p:cNvSpPr/>
          <p:nvPr/>
        </p:nvSpPr>
        <p:spPr>
          <a:xfrm>
            <a:off x="29467" y="2538976"/>
            <a:ext cx="11537463" cy="361156"/>
          </a:xfrm>
          <a:prstGeom prst="rect">
            <a:avLst/>
          </a:prstGeom>
          <a:noFill/>
          <a:ln/>
        </p:spPr>
        <p:txBody>
          <a:bodyPr wrap="none" lIns="0" tIns="0" rIns="0" bIns="0" rtlCol="0" anchor="t"/>
          <a:lstStyle/>
          <a:p>
            <a:pPr marL="0" indent="0" algn="r"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هي وثائق رسمية توثق:</a:t>
            </a:r>
            <a:endParaRPr lang="ar-SA" sz="1750" dirty="0"/>
          </a:p>
        </p:txBody>
      </p:sp>
      <p:sp>
        <p:nvSpPr>
          <p:cNvPr id="7" name="Shape 5"/>
          <p:cNvSpPr/>
          <p:nvPr/>
        </p:nvSpPr>
        <p:spPr>
          <a:xfrm>
            <a:off x="631908" y="4518012"/>
            <a:ext cx="10927878" cy="25400"/>
          </a:xfrm>
          <a:prstGeom prst="roundRect">
            <a:avLst>
              <a:gd name="adj" fmla="val 49999"/>
            </a:avLst>
          </a:prstGeom>
          <a:solidFill>
            <a:srgbClr val="000000">
              <a:alpha val="8000"/>
            </a:srgbClr>
          </a:solidFill>
          <a:ln/>
        </p:spPr>
      </p:sp>
      <p:sp>
        <p:nvSpPr>
          <p:cNvPr id="8" name="Shape 6"/>
          <p:cNvSpPr/>
          <p:nvPr/>
        </p:nvSpPr>
        <p:spPr>
          <a:xfrm>
            <a:off x="9446182" y="3840943"/>
            <a:ext cx="25399" cy="677069"/>
          </a:xfrm>
          <a:prstGeom prst="roundRect">
            <a:avLst>
              <a:gd name="adj" fmla="val 50001"/>
            </a:avLst>
          </a:prstGeom>
          <a:solidFill>
            <a:srgbClr val="0094D5"/>
          </a:solidFill>
          <a:ln/>
        </p:spPr>
      </p:sp>
      <p:sp>
        <p:nvSpPr>
          <p:cNvPr id="9" name="Shape 7"/>
          <p:cNvSpPr/>
          <p:nvPr/>
        </p:nvSpPr>
        <p:spPr>
          <a:xfrm>
            <a:off x="9204988" y="4264111"/>
            <a:ext cx="507789" cy="507802"/>
          </a:xfrm>
          <a:prstGeom prst="ellipse">
            <a:avLst/>
          </a:prstGeom>
          <a:solidFill>
            <a:srgbClr val="00AEEF"/>
          </a:solidFill>
          <a:ln w="12700">
            <a:solidFill>
              <a:srgbClr val="0094D5"/>
            </a:solidFill>
            <a:prstDash val="solid"/>
          </a:ln>
        </p:spPr>
      </p:sp>
      <p:pic>
        <p:nvPicPr>
          <p:cNvPr id="10"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280739" y="4339864"/>
            <a:ext cx="356286" cy="356295"/>
          </a:xfrm>
          <a:prstGeom prst="rect">
            <a:avLst/>
          </a:prstGeom>
        </p:spPr>
      </p:pic>
      <p:sp>
        <p:nvSpPr>
          <p:cNvPr id="11" name="Text 8"/>
          <p:cNvSpPr/>
          <p:nvPr/>
        </p:nvSpPr>
        <p:spPr>
          <a:xfrm>
            <a:off x="7583496" y="3244142"/>
            <a:ext cx="3750673" cy="371177"/>
          </a:xfrm>
          <a:prstGeom prst="rect">
            <a:avLst/>
          </a:prstGeom>
          <a:noFill/>
          <a:ln/>
        </p:spPr>
        <p:txBody>
          <a:bodyPr wrap="none" lIns="0" tIns="0" rIns="0" bIns="0" rtlCol="0" anchor="t"/>
          <a:lstStyle/>
          <a:p>
            <a:pPr marL="0" indent="0" algn="ct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نتائج الاختبارات</a:t>
            </a:r>
            <a:endParaRPr lang="ar-SA" sz="2300" dirty="0"/>
          </a:p>
        </p:txBody>
      </p:sp>
      <p:sp>
        <p:nvSpPr>
          <p:cNvPr id="12" name="Shape 9"/>
          <p:cNvSpPr/>
          <p:nvPr/>
        </p:nvSpPr>
        <p:spPr>
          <a:xfrm>
            <a:off x="7204192" y="4518012"/>
            <a:ext cx="25399" cy="677069"/>
          </a:xfrm>
          <a:prstGeom prst="roundRect">
            <a:avLst>
              <a:gd name="adj" fmla="val 50001"/>
            </a:avLst>
          </a:prstGeom>
          <a:solidFill>
            <a:srgbClr val="0094D5"/>
          </a:solidFill>
          <a:ln/>
        </p:spPr>
      </p:sp>
      <p:sp>
        <p:nvSpPr>
          <p:cNvPr id="13" name="Shape 10"/>
          <p:cNvSpPr/>
          <p:nvPr/>
        </p:nvSpPr>
        <p:spPr>
          <a:xfrm>
            <a:off x="6962998" y="4264111"/>
            <a:ext cx="507789" cy="507802"/>
          </a:xfrm>
          <a:prstGeom prst="ellipse">
            <a:avLst/>
          </a:prstGeom>
          <a:solidFill>
            <a:srgbClr val="00AEEF"/>
          </a:solidFill>
          <a:ln w="12700">
            <a:solidFill>
              <a:srgbClr val="0094D5"/>
            </a:solidFill>
            <a:prstDash val="solid"/>
          </a:ln>
        </p:spPr>
      </p:sp>
      <p:pic>
        <p:nvPicPr>
          <p:cNvPr id="14"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038749" y="4339864"/>
            <a:ext cx="356286" cy="356295"/>
          </a:xfrm>
          <a:prstGeom prst="rect">
            <a:avLst/>
          </a:prstGeom>
        </p:spPr>
      </p:pic>
      <p:sp>
        <p:nvSpPr>
          <p:cNvPr id="15" name="Text 11"/>
          <p:cNvSpPr/>
          <p:nvPr/>
        </p:nvSpPr>
        <p:spPr>
          <a:xfrm>
            <a:off x="5341506" y="5420704"/>
            <a:ext cx="3750673" cy="371177"/>
          </a:xfrm>
          <a:prstGeom prst="rect">
            <a:avLst/>
          </a:prstGeom>
          <a:noFill/>
          <a:ln/>
        </p:spPr>
        <p:txBody>
          <a:bodyPr wrap="none" lIns="0" tIns="0" rIns="0" bIns="0" rtlCol="0" anchor="t"/>
          <a:lstStyle/>
          <a:p>
            <a:pPr marL="0" indent="0" algn="ct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نتائج التقييم العملي</a:t>
            </a:r>
            <a:endParaRPr lang="ar-SA" sz="2300" dirty="0"/>
          </a:p>
        </p:txBody>
      </p:sp>
      <p:sp>
        <p:nvSpPr>
          <p:cNvPr id="16" name="Shape 12"/>
          <p:cNvSpPr/>
          <p:nvPr/>
        </p:nvSpPr>
        <p:spPr>
          <a:xfrm>
            <a:off x="4962202" y="3840943"/>
            <a:ext cx="25399" cy="677069"/>
          </a:xfrm>
          <a:prstGeom prst="roundRect">
            <a:avLst>
              <a:gd name="adj" fmla="val 50001"/>
            </a:avLst>
          </a:prstGeom>
          <a:solidFill>
            <a:srgbClr val="0094D5"/>
          </a:solidFill>
          <a:ln/>
        </p:spPr>
      </p:sp>
      <p:sp>
        <p:nvSpPr>
          <p:cNvPr id="17" name="Shape 13"/>
          <p:cNvSpPr/>
          <p:nvPr/>
        </p:nvSpPr>
        <p:spPr>
          <a:xfrm>
            <a:off x="4721008" y="4264111"/>
            <a:ext cx="507789" cy="507802"/>
          </a:xfrm>
          <a:prstGeom prst="ellipse">
            <a:avLst/>
          </a:prstGeom>
          <a:solidFill>
            <a:srgbClr val="00AEEF"/>
          </a:solidFill>
          <a:ln w="12700">
            <a:solidFill>
              <a:srgbClr val="0094D5"/>
            </a:solidFill>
            <a:prstDash val="solid"/>
          </a:ln>
        </p:spPr>
      </p:sp>
      <p:pic>
        <p:nvPicPr>
          <p:cNvPr id="18"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796759" y="4339864"/>
            <a:ext cx="356286" cy="356295"/>
          </a:xfrm>
          <a:prstGeom prst="rect">
            <a:avLst/>
          </a:prstGeom>
        </p:spPr>
      </p:pic>
      <p:sp>
        <p:nvSpPr>
          <p:cNvPr id="19" name="Text 14"/>
          <p:cNvSpPr/>
          <p:nvPr/>
        </p:nvSpPr>
        <p:spPr>
          <a:xfrm>
            <a:off x="3099516" y="3244142"/>
            <a:ext cx="3750673" cy="371177"/>
          </a:xfrm>
          <a:prstGeom prst="rect">
            <a:avLst/>
          </a:prstGeom>
          <a:noFill/>
          <a:ln/>
        </p:spPr>
        <p:txBody>
          <a:bodyPr wrap="none" lIns="0" tIns="0" rIns="0" bIns="0" rtlCol="0" anchor="t"/>
          <a:lstStyle/>
          <a:p>
            <a:pPr marL="0" indent="0" algn="ct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الإنجازات التدريبية</a:t>
            </a:r>
            <a:endParaRPr lang="ar-SA" sz="2300" dirty="0"/>
          </a:p>
        </p:txBody>
      </p:sp>
      <p:sp>
        <p:nvSpPr>
          <p:cNvPr id="20" name="Shape 15"/>
          <p:cNvSpPr/>
          <p:nvPr/>
        </p:nvSpPr>
        <p:spPr>
          <a:xfrm>
            <a:off x="2720212" y="4518012"/>
            <a:ext cx="25399" cy="677069"/>
          </a:xfrm>
          <a:prstGeom prst="roundRect">
            <a:avLst>
              <a:gd name="adj" fmla="val 50001"/>
            </a:avLst>
          </a:prstGeom>
          <a:solidFill>
            <a:srgbClr val="0094D5"/>
          </a:solidFill>
          <a:ln/>
        </p:spPr>
      </p:sp>
      <p:sp>
        <p:nvSpPr>
          <p:cNvPr id="21" name="Shape 16"/>
          <p:cNvSpPr/>
          <p:nvPr/>
        </p:nvSpPr>
        <p:spPr>
          <a:xfrm>
            <a:off x="2479018" y="4264111"/>
            <a:ext cx="507789" cy="507802"/>
          </a:xfrm>
          <a:prstGeom prst="ellipse">
            <a:avLst/>
          </a:prstGeom>
          <a:solidFill>
            <a:srgbClr val="00AEEF"/>
          </a:solidFill>
          <a:ln w="12700">
            <a:solidFill>
              <a:srgbClr val="0094D5"/>
            </a:solidFill>
            <a:prstDash val="solid"/>
          </a:ln>
        </p:spPr>
      </p:sp>
      <p:pic>
        <p:nvPicPr>
          <p:cNvPr id="22"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2554769" y="4339864"/>
            <a:ext cx="356286" cy="356295"/>
          </a:xfrm>
          <a:prstGeom prst="rect">
            <a:avLst/>
          </a:prstGeom>
        </p:spPr>
      </p:pic>
      <p:sp>
        <p:nvSpPr>
          <p:cNvPr id="23" name="Text 17"/>
          <p:cNvSpPr/>
          <p:nvPr/>
        </p:nvSpPr>
        <p:spPr>
          <a:xfrm>
            <a:off x="857526" y="5420704"/>
            <a:ext cx="3750673" cy="371177"/>
          </a:xfrm>
          <a:prstGeom prst="rect">
            <a:avLst/>
          </a:prstGeom>
          <a:noFill/>
          <a:ln/>
        </p:spPr>
        <p:txBody>
          <a:bodyPr wrap="none" lIns="0" tIns="0" rIns="0" bIns="0" rtlCol="0" anchor="t"/>
          <a:lstStyle/>
          <a:p>
            <a:pPr marL="0" indent="0" algn="ct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ملاحظات المدرب</a:t>
            </a:r>
            <a:endParaRPr lang="ar-SA" sz="2300" dirty="0"/>
          </a:p>
        </p:txBody>
      </p:sp>
    </p:spTree>
    <p:extLst>
      <p:ext uri="{BB962C8B-B14F-4D97-AF65-F5344CB8AC3E}">
        <p14:creationId xmlns:p14="http://schemas.microsoft.com/office/powerpoint/2010/main" val="113030403"/>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836017"/>
            <a:ext cx="10927878" cy="742355"/>
          </a:xfrm>
          <a:prstGeom prst="rect">
            <a:avLst/>
          </a:prstGeom>
          <a:noFill/>
          <a:ln/>
        </p:spPr>
        <p:txBody>
          <a:bodyPr wrap="none" lIns="0" tIns="0" rIns="0" bIns="0" rtlCol="0" anchor="t"/>
          <a:lstStyle/>
          <a:p>
            <a:pPr marL="0" indent="0" algn="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أنواع التقييم ونظام تسجيل النتائج</a:t>
            </a:r>
            <a:endParaRPr lang="ar-SA" sz="4650" dirty="0"/>
          </a:p>
        </p:txBody>
      </p:sp>
      <p:pic>
        <p:nvPicPr>
          <p:cNvPr id="3" name="Image 0" descr="preencoded.png"/>
          <p:cNvPicPr>
            <a:picLocks noChangeAspect="1"/>
          </p:cNvPicPr>
          <p:nvPr/>
        </p:nvPicPr>
        <p:blipFill>
          <a:blip r:embed="rId3"/>
          <a:stretch>
            <a:fillRect/>
          </a:stretch>
        </p:blipFill>
        <p:spPr>
          <a:xfrm>
            <a:off x="7917161" y="2029718"/>
            <a:ext cx="3642626" cy="902692"/>
          </a:xfrm>
          <a:prstGeom prst="rect">
            <a:avLst/>
          </a:prstGeom>
        </p:spPr>
      </p:pic>
      <p:sp>
        <p:nvSpPr>
          <p:cNvPr id="4" name="Text 1"/>
          <p:cNvSpPr/>
          <p:nvPr/>
        </p:nvSpPr>
        <p:spPr>
          <a:xfrm>
            <a:off x="8142778" y="3158034"/>
            <a:ext cx="3191390" cy="371177"/>
          </a:xfrm>
          <a:prstGeom prst="rect">
            <a:avLst/>
          </a:prstGeom>
          <a:noFill/>
          <a:ln/>
        </p:spPr>
        <p:txBody>
          <a:bodyPr wrap="none" lIns="0" tIns="0" rIns="0" bIns="0" rtlCol="0" anchor="t"/>
          <a:lstStyle/>
          <a:p>
            <a:pPr marL="0" indent="0" algn="ct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التقييم القبلي</a:t>
            </a:r>
            <a:endParaRPr lang="ar-SA" sz="2300" dirty="0"/>
          </a:p>
        </p:txBody>
      </p:sp>
      <p:sp>
        <p:nvSpPr>
          <p:cNvPr id="5" name="Text 2"/>
          <p:cNvSpPr/>
          <p:nvPr/>
        </p:nvSpPr>
        <p:spPr>
          <a:xfrm>
            <a:off x="8142778" y="3664545"/>
            <a:ext cx="3191390" cy="361156"/>
          </a:xfrm>
          <a:prstGeom prst="rect">
            <a:avLst/>
          </a:prstGeom>
          <a:noFill/>
          <a:ln/>
        </p:spPr>
        <p:txBody>
          <a:bodyPr wrap="none" lIns="0" tIns="0" rIns="0" bIns="0" rtlCol="0" anchor="t"/>
          <a:lstStyle/>
          <a:p>
            <a:pPr marL="0" indent="0" algn="ctr"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قبل التدريب لتحديد المستوى الأولي.</a:t>
            </a:r>
            <a:endParaRPr lang="ar-SA" sz="1750" dirty="0"/>
          </a:p>
        </p:txBody>
      </p:sp>
      <p:pic>
        <p:nvPicPr>
          <p:cNvPr id="6" name="Image 1" descr="preencoded.png"/>
          <p:cNvPicPr>
            <a:picLocks noChangeAspect="1"/>
          </p:cNvPicPr>
          <p:nvPr/>
        </p:nvPicPr>
        <p:blipFill>
          <a:blip r:embed="rId4"/>
          <a:stretch>
            <a:fillRect/>
          </a:stretch>
        </p:blipFill>
        <p:spPr>
          <a:xfrm>
            <a:off x="4274534" y="2029718"/>
            <a:ext cx="3642626" cy="902692"/>
          </a:xfrm>
          <a:prstGeom prst="rect">
            <a:avLst/>
          </a:prstGeom>
        </p:spPr>
      </p:pic>
      <p:sp>
        <p:nvSpPr>
          <p:cNvPr id="7" name="Text 3"/>
          <p:cNvSpPr/>
          <p:nvPr/>
        </p:nvSpPr>
        <p:spPr>
          <a:xfrm>
            <a:off x="4500152" y="3158034"/>
            <a:ext cx="3191390" cy="371177"/>
          </a:xfrm>
          <a:prstGeom prst="rect">
            <a:avLst/>
          </a:prstGeom>
          <a:noFill/>
          <a:ln/>
        </p:spPr>
        <p:txBody>
          <a:bodyPr wrap="none" lIns="0" tIns="0" rIns="0" bIns="0" rtlCol="0" anchor="t"/>
          <a:lstStyle/>
          <a:p>
            <a:pPr marL="0" indent="0" algn="ct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التقييم التكويني</a:t>
            </a:r>
            <a:endParaRPr lang="ar-SA" sz="2300" dirty="0"/>
          </a:p>
        </p:txBody>
      </p:sp>
      <p:sp>
        <p:nvSpPr>
          <p:cNvPr id="8" name="Text 4"/>
          <p:cNvSpPr/>
          <p:nvPr/>
        </p:nvSpPr>
        <p:spPr>
          <a:xfrm>
            <a:off x="4500152" y="3664545"/>
            <a:ext cx="3191390" cy="361156"/>
          </a:xfrm>
          <a:prstGeom prst="rect">
            <a:avLst/>
          </a:prstGeom>
          <a:noFill/>
          <a:ln/>
        </p:spPr>
        <p:txBody>
          <a:bodyPr wrap="none" lIns="0" tIns="0" rIns="0" bIns="0" rtlCol="0" anchor="t"/>
          <a:lstStyle/>
          <a:p>
            <a:pPr marL="0" indent="0" algn="ctr"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أثناء التدريب لمتابعة التقدم.</a:t>
            </a:r>
            <a:endParaRPr lang="ar-SA" sz="1750" dirty="0"/>
          </a:p>
        </p:txBody>
      </p:sp>
      <p:pic>
        <p:nvPicPr>
          <p:cNvPr id="9" name="Image 2" descr="preencoded.png"/>
          <p:cNvPicPr>
            <a:picLocks noChangeAspect="1"/>
          </p:cNvPicPr>
          <p:nvPr/>
        </p:nvPicPr>
        <p:blipFill>
          <a:blip r:embed="rId5"/>
          <a:stretch>
            <a:fillRect/>
          </a:stretch>
        </p:blipFill>
        <p:spPr>
          <a:xfrm>
            <a:off x="631908" y="2029718"/>
            <a:ext cx="3642626" cy="902692"/>
          </a:xfrm>
          <a:prstGeom prst="rect">
            <a:avLst/>
          </a:prstGeom>
        </p:spPr>
      </p:pic>
      <p:sp>
        <p:nvSpPr>
          <p:cNvPr id="10" name="Text 5"/>
          <p:cNvSpPr/>
          <p:nvPr/>
        </p:nvSpPr>
        <p:spPr>
          <a:xfrm>
            <a:off x="857526" y="3158034"/>
            <a:ext cx="3191390" cy="371177"/>
          </a:xfrm>
          <a:prstGeom prst="rect">
            <a:avLst/>
          </a:prstGeom>
          <a:noFill/>
          <a:ln/>
        </p:spPr>
        <p:txBody>
          <a:bodyPr wrap="none" lIns="0" tIns="0" rIns="0" bIns="0" rtlCol="0" anchor="t"/>
          <a:lstStyle/>
          <a:p>
            <a:pPr marL="0" indent="0" algn="ct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التقييم الختامي</a:t>
            </a:r>
            <a:endParaRPr lang="ar-SA" sz="2300" dirty="0"/>
          </a:p>
        </p:txBody>
      </p:sp>
      <p:sp>
        <p:nvSpPr>
          <p:cNvPr id="11" name="Text 6"/>
          <p:cNvSpPr/>
          <p:nvPr/>
        </p:nvSpPr>
        <p:spPr>
          <a:xfrm>
            <a:off x="857526" y="3664545"/>
            <a:ext cx="3191390" cy="361156"/>
          </a:xfrm>
          <a:prstGeom prst="rect">
            <a:avLst/>
          </a:prstGeom>
          <a:noFill/>
          <a:ln/>
        </p:spPr>
        <p:txBody>
          <a:bodyPr wrap="none" lIns="0" tIns="0" rIns="0" bIns="0" rtlCol="0" anchor="t"/>
          <a:lstStyle/>
          <a:p>
            <a:pPr marL="0" indent="0" algn="ctr"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في نهاية التدريب لقياس الكفايات المحققة.</a:t>
            </a:r>
            <a:endParaRPr lang="ar-SA" sz="1750" dirty="0"/>
          </a:p>
        </p:txBody>
      </p:sp>
      <p:sp>
        <p:nvSpPr>
          <p:cNvPr id="12" name="Text 7"/>
          <p:cNvSpPr/>
          <p:nvPr/>
        </p:nvSpPr>
        <p:spPr>
          <a:xfrm>
            <a:off x="631908" y="4589859"/>
            <a:ext cx="10927878"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2E3C4E"/>
                </a:solidFill>
                <a:latin typeface="GE SS Two Light" pitchFamily="34" charset="0"/>
                <a:ea typeface="GE SS Two Light" pitchFamily="34" charset="-122"/>
                <a:cs typeface="GE SS Two Light" pitchFamily="34" charset="-120"/>
              </a:rPr>
              <a:t>نظام تسجيل النتائج يتضمن:</a:t>
            </a:r>
            <a:endParaRPr lang="ar-SA" sz="2300" dirty="0"/>
          </a:p>
        </p:txBody>
      </p:sp>
      <p:sp>
        <p:nvSpPr>
          <p:cNvPr id="13" name="Text 8"/>
          <p:cNvSpPr/>
          <p:nvPr/>
        </p:nvSpPr>
        <p:spPr>
          <a:xfrm>
            <a:off x="631908" y="5299571"/>
            <a:ext cx="10927878" cy="722313"/>
          </a:xfrm>
          <a:prstGeom prst="rect">
            <a:avLst/>
          </a:prstGeom>
          <a:noFill/>
          <a:ln/>
        </p:spPr>
        <p:txBody>
          <a:bodyPr wrap="square" lIns="0" tIns="0" rIns="0" bIns="0" rtlCol="0" anchor="t">
            <a:normAutofit/>
          </a:bodyPr>
          <a:lstStyle/>
          <a:p>
            <a:pPr marL="0" indent="0" algn="r"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اسم المتدرب، رقم التسجيل، الوحدة التدريبية، الدرجة، نتيجة الكفاية. كما يجب أن تكون التغذية الراجعة فورية ومحددة وموضوعية ومرتبطة بمعايير الأداء.</a:t>
            </a:r>
            <a:endParaRPr lang="ar-SA" sz="1750" dirty="0"/>
          </a:p>
        </p:txBody>
      </p:sp>
    </p:spTree>
    <p:extLst>
      <p:ext uri="{BB962C8B-B14F-4D97-AF65-F5344CB8AC3E}">
        <p14:creationId xmlns:p14="http://schemas.microsoft.com/office/powerpoint/2010/main" val="69896302"/>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1833463"/>
            <a:ext cx="5188614"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2E3C4E"/>
                </a:solidFill>
                <a:latin typeface="GE SS Two Light" pitchFamily="34" charset="0"/>
                <a:ea typeface="GE SS Two Light" pitchFamily="34" charset="-122"/>
                <a:cs typeface="GE SS Two Light" pitchFamily="34" charset="-120"/>
              </a:rPr>
              <a:t>التغذية الراجعة</a:t>
            </a:r>
            <a:endParaRPr lang="ar-SA" sz="2300" dirty="0"/>
          </a:p>
        </p:txBody>
      </p:sp>
      <p:sp>
        <p:nvSpPr>
          <p:cNvPr id="3" name="Text 1"/>
          <p:cNvSpPr/>
          <p:nvPr/>
        </p:nvSpPr>
        <p:spPr>
          <a:xfrm>
            <a:off x="22324" y="2430264"/>
            <a:ext cx="5798199" cy="361156"/>
          </a:xfrm>
          <a:prstGeom prst="rect">
            <a:avLst/>
          </a:prstGeom>
          <a:noFill/>
          <a:ln/>
        </p:spPr>
        <p:txBody>
          <a:bodyPr wrap="none" lIns="0" tIns="0" rIns="0" bIns="0" rtlCol="0" anchor="t"/>
          <a:lstStyle/>
          <a:p>
            <a:pPr marL="0" indent="0" algn="r"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يجب أن تكون:</a:t>
            </a:r>
            <a:endParaRPr lang="ar-SA" sz="1750" dirty="0"/>
          </a:p>
        </p:txBody>
      </p:sp>
      <p:pic>
        <p:nvPicPr>
          <p:cNvPr id="4"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256379" y="3045321"/>
            <a:ext cx="564144" cy="564158"/>
          </a:xfrm>
          <a:prstGeom prst="rect">
            <a:avLst/>
          </a:prstGeom>
        </p:spPr>
      </p:pic>
      <p:sp>
        <p:nvSpPr>
          <p:cNvPr id="5" name="Text 2"/>
          <p:cNvSpPr/>
          <p:nvPr/>
        </p:nvSpPr>
        <p:spPr>
          <a:xfrm>
            <a:off x="3367301" y="3045321"/>
            <a:ext cx="1607006"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فورية</a:t>
            </a:r>
            <a:endParaRPr lang="ar-SA" sz="2300" dirty="0"/>
          </a:p>
        </p:txBody>
      </p:sp>
      <p:pic>
        <p:nvPicPr>
          <p:cNvPr id="6"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521085" y="3045321"/>
            <a:ext cx="564144" cy="564158"/>
          </a:xfrm>
          <a:prstGeom prst="rect">
            <a:avLst/>
          </a:prstGeom>
        </p:spPr>
      </p:pic>
      <p:sp>
        <p:nvSpPr>
          <p:cNvPr id="7" name="Text 3"/>
          <p:cNvSpPr/>
          <p:nvPr/>
        </p:nvSpPr>
        <p:spPr>
          <a:xfrm>
            <a:off x="631908" y="3045321"/>
            <a:ext cx="1607105"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محددة</a:t>
            </a:r>
            <a:endParaRPr lang="ar-SA" sz="2300" dirty="0"/>
          </a:p>
        </p:txBody>
      </p:sp>
      <p:pic>
        <p:nvPicPr>
          <p:cNvPr id="8"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256379" y="4060825"/>
            <a:ext cx="564144" cy="564158"/>
          </a:xfrm>
          <a:prstGeom prst="rect">
            <a:avLst/>
          </a:prstGeom>
        </p:spPr>
      </p:pic>
      <p:sp>
        <p:nvSpPr>
          <p:cNvPr id="9" name="Text 4"/>
          <p:cNvSpPr/>
          <p:nvPr/>
        </p:nvSpPr>
        <p:spPr>
          <a:xfrm>
            <a:off x="3367301" y="4060825"/>
            <a:ext cx="1607006"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موضوعية</a:t>
            </a:r>
            <a:endParaRPr lang="ar-SA" sz="2300" dirty="0"/>
          </a:p>
        </p:txBody>
      </p:sp>
      <p:pic>
        <p:nvPicPr>
          <p:cNvPr id="10"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2521085" y="4060825"/>
            <a:ext cx="564144" cy="564158"/>
          </a:xfrm>
          <a:prstGeom prst="rect">
            <a:avLst/>
          </a:prstGeom>
        </p:spPr>
      </p:pic>
      <p:sp>
        <p:nvSpPr>
          <p:cNvPr id="11" name="Text 5"/>
          <p:cNvSpPr/>
          <p:nvPr/>
        </p:nvSpPr>
        <p:spPr>
          <a:xfrm>
            <a:off x="631908" y="4060825"/>
            <a:ext cx="1607105" cy="742355"/>
          </a:xfrm>
          <a:prstGeom prst="rect">
            <a:avLst/>
          </a:prstGeom>
          <a:noFill/>
          <a:ln/>
        </p:spPr>
        <p:txBody>
          <a:bodyPr wrap="square" lIns="0" tIns="0" rIns="0" bIns="0" rtlCol="0" anchor="t">
            <a:normAutofit/>
          </a:bodyPr>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مرتبطة بمعايير الأداء</a:t>
            </a:r>
            <a:endParaRPr lang="ar-SA" sz="2300" dirty="0"/>
          </a:p>
        </p:txBody>
      </p:sp>
      <p:sp>
        <p:nvSpPr>
          <p:cNvPr id="12" name="Shape 6"/>
          <p:cNvSpPr/>
          <p:nvPr/>
        </p:nvSpPr>
        <p:spPr>
          <a:xfrm>
            <a:off x="6215006" y="1607840"/>
            <a:ext cx="5513646" cy="3642221"/>
          </a:xfrm>
          <a:prstGeom prst="roundRect">
            <a:avLst>
              <a:gd name="adj" fmla="val 14871"/>
            </a:avLst>
          </a:prstGeom>
          <a:solidFill>
            <a:srgbClr val="75BAE6"/>
          </a:solidFill>
          <a:ln/>
        </p:spPr>
      </p:sp>
      <p:sp>
        <p:nvSpPr>
          <p:cNvPr id="13" name="Text 7"/>
          <p:cNvSpPr/>
          <p:nvPr/>
        </p:nvSpPr>
        <p:spPr>
          <a:xfrm>
            <a:off x="6440624" y="1833463"/>
            <a:ext cx="5062411" cy="742355"/>
          </a:xfrm>
          <a:prstGeom prst="rect">
            <a:avLst/>
          </a:prstGeom>
          <a:noFill/>
          <a:ln/>
        </p:spPr>
        <p:txBody>
          <a:bodyPr wrap="square" lIns="0" tIns="0" rIns="0" bIns="0" rtlCol="0" anchor="t">
            <a:noAutofit/>
          </a:bodyPr>
          <a:lstStyle/>
          <a:p>
            <a:pPr marL="0" indent="0" algn="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نظام SRS — </a:t>
            </a:r>
            <a:r>
              <a:rPr lang="ar-SA" altLang="en-US" sz="2400" dirty="0">
                <a:solidFill>
                  <a:schemeClr val="bg1"/>
                </a:solidFill>
                <a:latin typeface="Myriad Headline" panose="020B0500000000000000" pitchFamily="34" charset="0"/>
                <a:ea typeface="GE SS Two Light" pitchFamily="34" charset="-122"/>
                <a:cs typeface="GE SS Two Light" pitchFamily="34" charset="-120"/>
              </a:rPr>
              <a:t>Student</a:t>
            </a:r>
            <a:r>
              <a:rPr lang="ar-SA" altLang="en-US" sz="2400" dirty="0">
                <a:solidFill>
                  <a:schemeClr val="bg1"/>
                </a:solidFill>
                <a:latin typeface="GE SS Two Light" pitchFamily="34" charset="0"/>
                <a:ea typeface="GE SS Two Light" pitchFamily="34" charset="-122"/>
                <a:cs typeface="GE SS Two Light" pitchFamily="34" charset="-120"/>
              </a:rPr>
              <a:t> </a:t>
            </a:r>
            <a:r>
              <a:rPr lang="ar-SA" altLang="en-US" sz="2400" dirty="0">
                <a:solidFill>
                  <a:schemeClr val="bg1"/>
                </a:solidFill>
                <a:latin typeface="Myriad Headline" panose="020B0500000000000000" pitchFamily="34" charset="0"/>
                <a:ea typeface="GE SS Two Light" pitchFamily="34" charset="-122"/>
                <a:cs typeface="GE SS Two Light" pitchFamily="34" charset="-120"/>
              </a:rPr>
              <a:t>Registration</a:t>
            </a:r>
            <a:r>
              <a:rPr lang="ar-SA" altLang="en-US" sz="2400" dirty="0">
                <a:solidFill>
                  <a:schemeClr val="bg1"/>
                </a:solidFill>
                <a:latin typeface="GE SS Two Light" pitchFamily="34" charset="0"/>
                <a:ea typeface="GE SS Two Light" pitchFamily="34" charset="-122"/>
                <a:cs typeface="GE SS Two Light" pitchFamily="34" charset="-120"/>
              </a:rPr>
              <a:t> </a:t>
            </a:r>
            <a:r>
              <a:rPr lang="ar-SA" altLang="en-US" sz="2400" dirty="0">
                <a:solidFill>
                  <a:schemeClr val="bg1"/>
                </a:solidFill>
                <a:latin typeface="Myriad Headline" panose="020B0500000000000000" pitchFamily="34" charset="0"/>
                <a:ea typeface="GE SS Two Light" pitchFamily="34" charset="-122"/>
                <a:cs typeface="GE SS Two Light" pitchFamily="34" charset="-120"/>
              </a:rPr>
              <a:t>System</a:t>
            </a:r>
            <a:endParaRPr lang="ar-SA" sz="2400" dirty="0">
              <a:solidFill>
                <a:schemeClr val="bg1"/>
              </a:solidFill>
              <a:latin typeface="Myriad Headline" panose="020B0500000000000000" pitchFamily="34" charset="0"/>
            </a:endParaRPr>
          </a:p>
        </p:txBody>
      </p:sp>
      <p:sp>
        <p:nvSpPr>
          <p:cNvPr id="14" name="Text 8"/>
          <p:cNvSpPr/>
          <p:nvPr/>
        </p:nvSpPr>
        <p:spPr>
          <a:xfrm>
            <a:off x="5831039" y="2801441"/>
            <a:ext cx="5671996" cy="361156"/>
          </a:xfrm>
          <a:prstGeom prst="rect">
            <a:avLst/>
          </a:prstGeom>
          <a:noFill/>
          <a:ln/>
        </p:spPr>
        <p:txBody>
          <a:bodyPr wrap="none" lIns="0" tIns="0" rIns="0" bIns="0" rtlCol="0" anchor="t"/>
          <a:lstStyle/>
          <a:p>
            <a:pPr marL="0" indent="0" algn="r" rtl="1">
              <a:lnSpc>
                <a:spcPct val="133000"/>
              </a:lnSpc>
              <a:buNone/>
            </a:pPr>
            <a:r>
              <a:rPr lang="ar-SA" altLang="en-US" dirty="0">
                <a:solidFill>
                  <a:schemeClr val="bg1"/>
                </a:solidFill>
                <a:latin typeface="WinSoft Pro Medium" pitchFamily="34" charset="0"/>
                <a:ea typeface="WinSoft Pro Medium" pitchFamily="34" charset="-122"/>
                <a:cs typeface="WinSoft Pro Medium" pitchFamily="34" charset="-120"/>
              </a:rPr>
              <a:t>يستخدم لإدارة:</a:t>
            </a:r>
            <a:endParaRPr lang="ar-SA" dirty="0">
              <a:solidFill>
                <a:schemeClr val="bg1"/>
              </a:solidFill>
            </a:endParaRPr>
          </a:p>
        </p:txBody>
      </p:sp>
      <p:pic>
        <p:nvPicPr>
          <p:cNvPr id="15"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0938891" y="3416498"/>
            <a:ext cx="564144" cy="564158"/>
          </a:xfrm>
          <a:prstGeom prst="rect">
            <a:avLst/>
          </a:prstGeom>
        </p:spPr>
      </p:pic>
      <p:sp>
        <p:nvSpPr>
          <p:cNvPr id="16" name="Text 9"/>
          <p:cNvSpPr/>
          <p:nvPr/>
        </p:nvSpPr>
        <p:spPr>
          <a:xfrm>
            <a:off x="9112915" y="3416498"/>
            <a:ext cx="1543904" cy="371177"/>
          </a:xfrm>
          <a:prstGeom prst="rect">
            <a:avLst/>
          </a:prstGeom>
          <a:noFill/>
          <a:ln/>
        </p:spPr>
        <p:txBody>
          <a:bodyPr wrap="none" lIns="0" tIns="0" rIns="0" bIns="0" rtlCol="0" anchor="t"/>
          <a:lstStyle/>
          <a:p>
            <a:pPr marL="0" indent="0" algn="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التسجيل</a:t>
            </a:r>
            <a:endParaRPr lang="ar-SA" sz="2400" dirty="0">
              <a:solidFill>
                <a:schemeClr val="bg1"/>
              </a:solidFill>
            </a:endParaRPr>
          </a:p>
        </p:txBody>
      </p:sp>
      <p:pic>
        <p:nvPicPr>
          <p:cNvPr id="17" name="Image 5"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266699" y="3416498"/>
            <a:ext cx="564144" cy="564158"/>
          </a:xfrm>
          <a:prstGeom prst="rect">
            <a:avLst/>
          </a:prstGeom>
        </p:spPr>
      </p:pic>
      <p:sp>
        <p:nvSpPr>
          <p:cNvPr id="18" name="Text 10"/>
          <p:cNvSpPr/>
          <p:nvPr/>
        </p:nvSpPr>
        <p:spPr>
          <a:xfrm>
            <a:off x="6440624" y="3416498"/>
            <a:ext cx="1544004" cy="371177"/>
          </a:xfrm>
          <a:prstGeom prst="rect">
            <a:avLst/>
          </a:prstGeom>
          <a:noFill/>
          <a:ln/>
        </p:spPr>
        <p:txBody>
          <a:bodyPr wrap="none" lIns="0" tIns="0" rIns="0" bIns="0" rtlCol="0" anchor="t"/>
          <a:lstStyle/>
          <a:p>
            <a:pPr marL="0" indent="0" algn="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الحضور</a:t>
            </a:r>
            <a:endParaRPr lang="ar-SA" sz="2400" dirty="0">
              <a:solidFill>
                <a:schemeClr val="bg1"/>
              </a:solidFill>
            </a:endParaRPr>
          </a:p>
        </p:txBody>
      </p:sp>
      <p:pic>
        <p:nvPicPr>
          <p:cNvPr id="19" name="Image 6" descr="preencoded.png"/>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10938891" y="4432002"/>
            <a:ext cx="564144" cy="564158"/>
          </a:xfrm>
          <a:prstGeom prst="rect">
            <a:avLst/>
          </a:prstGeom>
        </p:spPr>
      </p:pic>
      <p:sp>
        <p:nvSpPr>
          <p:cNvPr id="20" name="Text 11"/>
          <p:cNvSpPr/>
          <p:nvPr/>
        </p:nvSpPr>
        <p:spPr>
          <a:xfrm>
            <a:off x="9112915" y="4432002"/>
            <a:ext cx="1543904" cy="371177"/>
          </a:xfrm>
          <a:prstGeom prst="rect">
            <a:avLst/>
          </a:prstGeom>
          <a:noFill/>
          <a:ln/>
        </p:spPr>
        <p:txBody>
          <a:bodyPr wrap="none" lIns="0" tIns="0" rIns="0" bIns="0" rtlCol="0" anchor="t"/>
          <a:lstStyle/>
          <a:p>
            <a:pPr marL="0" indent="0" algn="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النتائج</a:t>
            </a:r>
            <a:endParaRPr lang="ar-SA" sz="2400" dirty="0">
              <a:solidFill>
                <a:schemeClr val="bg1"/>
              </a:solidFill>
            </a:endParaRPr>
          </a:p>
        </p:txBody>
      </p:sp>
      <p:pic>
        <p:nvPicPr>
          <p:cNvPr id="21" name="Image 7" descr="preencoded.png"/>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8266699" y="4432002"/>
            <a:ext cx="564144" cy="564158"/>
          </a:xfrm>
          <a:prstGeom prst="rect">
            <a:avLst/>
          </a:prstGeom>
        </p:spPr>
      </p:pic>
      <p:sp>
        <p:nvSpPr>
          <p:cNvPr id="22" name="Text 12"/>
          <p:cNvSpPr/>
          <p:nvPr/>
        </p:nvSpPr>
        <p:spPr>
          <a:xfrm>
            <a:off x="6440624" y="4432002"/>
            <a:ext cx="1544004" cy="371177"/>
          </a:xfrm>
          <a:prstGeom prst="rect">
            <a:avLst/>
          </a:prstGeom>
          <a:noFill/>
          <a:ln/>
        </p:spPr>
        <p:txBody>
          <a:bodyPr wrap="none" lIns="0" tIns="0" rIns="0" bIns="0" rtlCol="0" anchor="t"/>
          <a:lstStyle/>
          <a:p>
            <a:pPr marL="0" indent="0" algn="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التقارير</a:t>
            </a:r>
            <a:endParaRPr lang="ar-SA" sz="2400" dirty="0">
              <a:solidFill>
                <a:schemeClr val="bg1"/>
              </a:solidFill>
            </a:endParaRPr>
          </a:p>
        </p:txBody>
      </p:sp>
    </p:spTree>
    <p:extLst>
      <p:ext uri="{BB962C8B-B14F-4D97-AF65-F5344CB8AC3E}">
        <p14:creationId xmlns:p14="http://schemas.microsoft.com/office/powerpoint/2010/main" val="3930373965"/>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10969549" y="786904"/>
            <a:ext cx="590238" cy="325834"/>
          </a:xfrm>
          <a:prstGeom prst="roundRect">
            <a:avLst>
              <a:gd name="adj" fmla="val 49999"/>
            </a:avLst>
          </a:prstGeom>
          <a:solidFill>
            <a:srgbClr val="D4E9F7"/>
          </a:solidFill>
          <a:ln/>
        </p:spPr>
      </p:sp>
      <p:sp>
        <p:nvSpPr>
          <p:cNvPr id="3" name="Text 1"/>
          <p:cNvSpPr/>
          <p:nvPr/>
        </p:nvSpPr>
        <p:spPr>
          <a:xfrm>
            <a:off x="10488549" y="851198"/>
            <a:ext cx="942654" cy="197247"/>
          </a:xfrm>
          <a:prstGeom prst="rect">
            <a:avLst/>
          </a:prstGeom>
          <a:noFill/>
          <a:ln/>
        </p:spPr>
        <p:txBody>
          <a:bodyPr wrap="none" lIns="0" tIns="0" rIns="0" bIns="0" rtlCol="0" anchor="t"/>
          <a:lstStyle/>
          <a:p>
            <a:pPr marL="0" indent="0" algn="r" rtl="1">
              <a:lnSpc>
                <a:spcPct val="96000"/>
              </a:lnSpc>
              <a:buNone/>
            </a:pPr>
            <a:r>
              <a:rPr lang="ar-SA" altLang="en-US" sz="1350" dirty="0">
                <a:solidFill>
                  <a:srgbClr val="384653"/>
                </a:solidFill>
                <a:latin typeface="WinSoft Pro Medium" pitchFamily="34" charset="0"/>
                <a:ea typeface="WinSoft Pro Medium" pitchFamily="34" charset="-122"/>
                <a:cs typeface="WinSoft Pro Medium" pitchFamily="34" charset="-120"/>
              </a:rPr>
              <a:t>نشاط</a:t>
            </a:r>
            <a:endParaRPr lang="ar-SA" sz="1350" dirty="0"/>
          </a:p>
        </p:txBody>
      </p:sp>
      <p:sp>
        <p:nvSpPr>
          <p:cNvPr id="4" name="Text 2"/>
          <p:cNvSpPr/>
          <p:nvPr/>
        </p:nvSpPr>
        <p:spPr>
          <a:xfrm>
            <a:off x="631908" y="1194197"/>
            <a:ext cx="10927878" cy="705247"/>
          </a:xfrm>
          <a:prstGeom prst="rect">
            <a:avLst/>
          </a:prstGeom>
          <a:noFill/>
          <a:ln/>
        </p:spPr>
        <p:txBody>
          <a:bodyPr wrap="none" lIns="0" tIns="0" rIns="0" bIns="0" rtlCol="0" anchor="t"/>
          <a:lstStyle/>
          <a:p>
            <a:pPr marL="0" indent="0" algn="r" rtl="1">
              <a:lnSpc>
                <a:spcPct val="104000"/>
              </a:lnSpc>
              <a:buNone/>
            </a:pPr>
            <a:r>
              <a:rPr lang="ar-SA" altLang="en-US" sz="4400" dirty="0">
                <a:solidFill>
                  <a:srgbClr val="2E3C4E"/>
                </a:solidFill>
                <a:latin typeface="GE SS Two Light" pitchFamily="34" charset="0"/>
                <a:ea typeface="GE SS Two Light" pitchFamily="34" charset="-122"/>
                <a:cs typeface="GE SS Two Light" pitchFamily="34" charset="-120"/>
              </a:rPr>
              <a:t>النشاط العملي: مراجعة تقرير المتدرب</a:t>
            </a:r>
            <a:endParaRPr lang="ar-SA" sz="4400" dirty="0"/>
          </a:p>
        </p:txBody>
      </p:sp>
      <p:sp>
        <p:nvSpPr>
          <p:cNvPr id="5" name="Shape 3"/>
          <p:cNvSpPr/>
          <p:nvPr/>
        </p:nvSpPr>
        <p:spPr>
          <a:xfrm>
            <a:off x="6197643" y="2204938"/>
            <a:ext cx="5362143" cy="2109887"/>
          </a:xfrm>
          <a:prstGeom prst="roundRect">
            <a:avLst>
              <a:gd name="adj" fmla="val 15243"/>
            </a:avLst>
          </a:prstGeom>
          <a:solidFill>
            <a:srgbClr val="00AEEF"/>
          </a:solidFill>
          <a:ln w="12700">
            <a:solidFill>
              <a:srgbClr val="00AEEF"/>
            </a:solidFill>
            <a:prstDash val="solid"/>
          </a:ln>
        </p:spPr>
      </p:sp>
      <p:sp>
        <p:nvSpPr>
          <p:cNvPr id="6" name="Shape 4"/>
          <p:cNvSpPr/>
          <p:nvPr/>
        </p:nvSpPr>
        <p:spPr>
          <a:xfrm>
            <a:off x="10788083" y="2380487"/>
            <a:ext cx="643120" cy="643136"/>
          </a:xfrm>
          <a:prstGeom prst="ellipse">
            <a:avLst/>
          </a:prstGeom>
          <a:solidFill>
            <a:srgbClr val="00AEEF"/>
          </a:solidFill>
          <a:ln/>
        </p:spPr>
      </p:sp>
      <p:pic>
        <p:nvPicPr>
          <p:cNvPr id="7"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561077" y="2303267"/>
            <a:ext cx="594900" cy="594914"/>
          </a:xfrm>
          <a:prstGeom prst="rect">
            <a:avLst/>
          </a:prstGeom>
        </p:spPr>
      </p:pic>
      <p:sp>
        <p:nvSpPr>
          <p:cNvPr id="8" name="Text 5"/>
          <p:cNvSpPr/>
          <p:nvPr/>
        </p:nvSpPr>
        <p:spPr>
          <a:xfrm>
            <a:off x="6424650" y="3199172"/>
            <a:ext cx="4908130" cy="352524"/>
          </a:xfrm>
          <a:prstGeom prst="rect">
            <a:avLst/>
          </a:prstGeom>
          <a:noFill/>
          <a:ln/>
        </p:spPr>
        <p:txBody>
          <a:bodyPr wrap="none" lIns="0" tIns="0" rIns="0" bIns="0" rtlCol="0" anchor="t"/>
          <a:lstStyle/>
          <a:p>
            <a:pPr marL="0" indent="0" algn="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مراجعة التقرير</a:t>
            </a:r>
            <a:endParaRPr lang="ar-SA" sz="2800" dirty="0">
              <a:solidFill>
                <a:schemeClr val="bg1"/>
              </a:solidFill>
            </a:endParaRPr>
          </a:p>
        </p:txBody>
      </p:sp>
      <p:sp>
        <p:nvSpPr>
          <p:cNvPr id="9" name="Text 6"/>
          <p:cNvSpPr/>
          <p:nvPr/>
        </p:nvSpPr>
        <p:spPr>
          <a:xfrm>
            <a:off x="6424650" y="3673834"/>
            <a:ext cx="4908130" cy="334466"/>
          </a:xfrm>
          <a:prstGeom prst="rect">
            <a:avLst/>
          </a:prstGeom>
          <a:noFill/>
          <a:ln/>
        </p:spPr>
        <p:txBody>
          <a:bodyPr wrap="none" lIns="0" tIns="0" rIns="0" bIns="0" rtlCol="0" anchor="t"/>
          <a:lstStyle/>
          <a:p>
            <a:pPr marL="0" indent="0" algn="r" rtl="1">
              <a:lnSpc>
                <a:spcPct val="130000"/>
              </a:lnSpc>
              <a:buNone/>
            </a:pPr>
            <a:r>
              <a:rPr lang="ar-SA" altLang="en-US" sz="2000" dirty="0">
                <a:solidFill>
                  <a:schemeClr val="bg1"/>
                </a:solidFill>
                <a:latin typeface="WinSoft Pro Medium" pitchFamily="34" charset="0"/>
                <a:ea typeface="WinSoft Pro Medium" pitchFamily="34" charset="-122"/>
                <a:cs typeface="WinSoft Pro Medium" pitchFamily="34" charset="-120"/>
              </a:rPr>
              <a:t>مراجعة تقرير المتدرب المستخدم في عملك وتقييمه.</a:t>
            </a:r>
            <a:endParaRPr lang="ar-SA" sz="2000" dirty="0">
              <a:solidFill>
                <a:schemeClr val="bg1"/>
              </a:solidFill>
            </a:endParaRPr>
          </a:p>
        </p:txBody>
      </p:sp>
      <p:sp>
        <p:nvSpPr>
          <p:cNvPr id="10" name="Shape 7"/>
          <p:cNvSpPr/>
          <p:nvPr/>
        </p:nvSpPr>
        <p:spPr>
          <a:xfrm>
            <a:off x="631908" y="2204938"/>
            <a:ext cx="5362143" cy="2109887"/>
          </a:xfrm>
          <a:prstGeom prst="roundRect">
            <a:avLst>
              <a:gd name="adj" fmla="val 15243"/>
            </a:avLst>
          </a:prstGeom>
          <a:solidFill>
            <a:srgbClr val="00AEEF"/>
          </a:solidFill>
          <a:ln w="12700">
            <a:solidFill>
              <a:srgbClr val="00AEEF"/>
            </a:solidFill>
            <a:prstDash val="solid"/>
          </a:ln>
        </p:spPr>
      </p:sp>
      <p:sp>
        <p:nvSpPr>
          <p:cNvPr id="11" name="Shape 8"/>
          <p:cNvSpPr/>
          <p:nvPr/>
        </p:nvSpPr>
        <p:spPr>
          <a:xfrm>
            <a:off x="5123925" y="2431951"/>
            <a:ext cx="643120" cy="643136"/>
          </a:xfrm>
          <a:prstGeom prst="ellipse">
            <a:avLst/>
          </a:prstGeom>
          <a:solidFill>
            <a:srgbClr val="00AEEF"/>
          </a:solidFill>
          <a:ln/>
        </p:spPr>
        <p:txBody>
          <a:bodyPr/>
          <a:lstStyle/>
          <a:p>
            <a:endParaRPr lang="en-US" dirty="0"/>
          </a:p>
        </p:txBody>
      </p:sp>
      <p:pic>
        <p:nvPicPr>
          <p:cNvPr id="12"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995342" y="2303267"/>
            <a:ext cx="594900" cy="594914"/>
          </a:xfrm>
          <a:prstGeom prst="rect">
            <a:avLst/>
          </a:prstGeom>
        </p:spPr>
      </p:pic>
      <p:sp>
        <p:nvSpPr>
          <p:cNvPr id="13" name="Text 9"/>
          <p:cNvSpPr/>
          <p:nvPr/>
        </p:nvSpPr>
        <p:spPr>
          <a:xfrm>
            <a:off x="858915" y="3199172"/>
            <a:ext cx="4908130" cy="352524"/>
          </a:xfrm>
          <a:prstGeom prst="rect">
            <a:avLst/>
          </a:prstGeom>
          <a:noFill/>
          <a:ln/>
        </p:spPr>
        <p:txBody>
          <a:bodyPr wrap="none" lIns="0" tIns="0" rIns="0" bIns="0" rtlCol="0" anchor="t"/>
          <a:lstStyle/>
          <a:p>
            <a:pPr marL="0" indent="0" algn="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الملاحظات والمقترحات</a:t>
            </a:r>
            <a:endParaRPr lang="ar-SA" sz="2800" dirty="0">
              <a:solidFill>
                <a:schemeClr val="bg1"/>
              </a:solidFill>
            </a:endParaRPr>
          </a:p>
        </p:txBody>
      </p:sp>
      <p:sp>
        <p:nvSpPr>
          <p:cNvPr id="14" name="Text 10"/>
          <p:cNvSpPr/>
          <p:nvPr/>
        </p:nvSpPr>
        <p:spPr>
          <a:xfrm>
            <a:off x="858915" y="3673834"/>
            <a:ext cx="4908130" cy="334466"/>
          </a:xfrm>
          <a:prstGeom prst="rect">
            <a:avLst/>
          </a:prstGeom>
          <a:noFill/>
          <a:ln/>
        </p:spPr>
        <p:txBody>
          <a:bodyPr wrap="none" lIns="0" tIns="0" rIns="0" bIns="0" rtlCol="0" anchor="t"/>
          <a:lstStyle/>
          <a:p>
            <a:pPr marL="0" indent="0" algn="r" rtl="1">
              <a:lnSpc>
                <a:spcPct val="130000"/>
              </a:lnSpc>
              <a:buNone/>
            </a:pPr>
            <a:r>
              <a:rPr lang="ar-SA" altLang="en-US" sz="2000" dirty="0">
                <a:solidFill>
                  <a:schemeClr val="bg1"/>
                </a:solidFill>
                <a:latin typeface="WinSoft Pro Medium" pitchFamily="34" charset="0"/>
                <a:ea typeface="WinSoft Pro Medium" pitchFamily="34" charset="-122"/>
                <a:cs typeface="WinSoft Pro Medium" pitchFamily="34" charset="-120"/>
              </a:rPr>
              <a:t>ما الملاحظات والإجراءات التي توصي بها لتحسين جودة التقرير؟</a:t>
            </a:r>
            <a:endParaRPr lang="ar-SA" sz="2000" dirty="0">
              <a:solidFill>
                <a:schemeClr val="bg1"/>
              </a:solidFill>
            </a:endParaRPr>
          </a:p>
        </p:txBody>
      </p:sp>
      <p:sp>
        <p:nvSpPr>
          <p:cNvPr id="15" name="Text 11"/>
          <p:cNvSpPr/>
          <p:nvPr/>
        </p:nvSpPr>
        <p:spPr>
          <a:xfrm>
            <a:off x="631908" y="4849416"/>
            <a:ext cx="10606318" cy="352524"/>
          </a:xfrm>
          <a:prstGeom prst="rect">
            <a:avLst/>
          </a:prstGeom>
          <a:noFill/>
          <a:ln/>
        </p:spPr>
        <p:txBody>
          <a:bodyPr wrap="none" lIns="0" tIns="0" rIns="0" bIns="0" rtlCol="0" anchor="t"/>
          <a:lstStyle/>
          <a:p>
            <a:pPr marL="0" indent="0" algn="r" rtl="1">
              <a:lnSpc>
                <a:spcPct val="104000"/>
              </a:lnSpc>
              <a:buNone/>
            </a:pPr>
            <a:r>
              <a:rPr lang="ar-SA" altLang="en-US" sz="2800" dirty="0">
                <a:solidFill>
                  <a:srgbClr val="2E3C4E"/>
                </a:solidFill>
                <a:latin typeface="GE SS Two Light" pitchFamily="34" charset="0"/>
                <a:ea typeface="GE SS Two Light" pitchFamily="34" charset="-122"/>
                <a:cs typeface="GE SS Two Light" pitchFamily="34" charset="-120"/>
              </a:rPr>
              <a:t>ملخص النشاط</a:t>
            </a:r>
            <a:endParaRPr lang="ar-SA" sz="2800" dirty="0"/>
          </a:p>
        </p:txBody>
      </p:sp>
      <p:sp>
        <p:nvSpPr>
          <p:cNvPr id="16" name="Text 12"/>
          <p:cNvSpPr/>
          <p:nvPr/>
        </p:nvSpPr>
        <p:spPr>
          <a:xfrm>
            <a:off x="22324" y="5507434"/>
            <a:ext cx="11215903" cy="334466"/>
          </a:xfrm>
          <a:prstGeom prst="rect">
            <a:avLst/>
          </a:prstGeom>
          <a:noFill/>
          <a:ln/>
        </p:spPr>
        <p:txBody>
          <a:bodyPr wrap="none" lIns="0" tIns="0" rIns="0" bIns="0" rtlCol="0" anchor="t"/>
          <a:lstStyle/>
          <a:p>
            <a:pPr marL="0" indent="0" algn="r" rtl="1">
              <a:lnSpc>
                <a:spcPct val="130000"/>
              </a:lnSpc>
              <a:buNone/>
            </a:pPr>
            <a:r>
              <a:rPr lang="ar-SA" altLang="en-US" sz="2800" dirty="0">
                <a:solidFill>
                  <a:srgbClr val="384653"/>
                </a:solidFill>
                <a:latin typeface="WinSoft Pro Medium" pitchFamily="34" charset="0"/>
                <a:ea typeface="WinSoft Pro Medium" pitchFamily="34" charset="-122"/>
                <a:cs typeface="WinSoft Pro Medium" pitchFamily="34" charset="-120"/>
              </a:rPr>
              <a:t>تسهم سجلات التقييم الدقيقة في ضمان العدالة والشفافية وتحسين جودة التعلم والتدريب.</a:t>
            </a:r>
            <a:endParaRPr lang="ar-SA" sz="2800" dirty="0"/>
          </a:p>
        </p:txBody>
      </p:sp>
      <p:sp>
        <p:nvSpPr>
          <p:cNvPr id="17" name="Shape 13"/>
          <p:cNvSpPr/>
          <p:nvPr/>
        </p:nvSpPr>
        <p:spPr>
          <a:xfrm>
            <a:off x="11534387" y="4543921"/>
            <a:ext cx="25399" cy="1527076"/>
          </a:xfrm>
          <a:prstGeom prst="roundRect">
            <a:avLst>
              <a:gd name="adj" fmla="val 50001"/>
            </a:avLst>
          </a:prstGeom>
          <a:solidFill>
            <a:srgbClr val="75BAE6"/>
          </a:solidFill>
          <a:ln/>
        </p:spPr>
      </p:sp>
    </p:spTree>
    <p:extLst>
      <p:ext uri="{BB962C8B-B14F-4D97-AF65-F5344CB8AC3E}">
        <p14:creationId xmlns:p14="http://schemas.microsoft.com/office/powerpoint/2010/main" val="2671784344"/>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1788319"/>
            <a:ext cx="10927878" cy="742355"/>
          </a:xfrm>
          <a:prstGeom prst="rect">
            <a:avLst/>
          </a:prstGeom>
          <a:noFill/>
          <a:ln/>
        </p:spPr>
        <p:txBody>
          <a:bodyPr wrap="none" lIns="0" tIns="0" rIns="0" bIns="0" rtlCol="0" anchor="t"/>
          <a:lstStyle/>
          <a:p>
            <a:pPr algn="r" rtl="1">
              <a:lnSpc>
                <a:spcPct val="104000"/>
              </a:lnSpc>
            </a:pPr>
            <a:r>
              <a:rPr lang="ar-SA" altLang="en-US" sz="4650" dirty="0">
                <a:solidFill>
                  <a:srgbClr val="2E3C4E"/>
                </a:solidFill>
                <a:latin typeface="GE SS Two Light" pitchFamily="34" charset="0"/>
                <a:ea typeface="GE SS Two Light" pitchFamily="34" charset="-122"/>
                <a:cs typeface="GE SS Two Light" pitchFamily="34" charset="-120"/>
              </a:rPr>
              <a:t>تقييم النشاط </a:t>
            </a:r>
            <a:r>
              <a:rPr lang="en-US" altLang="en-US" sz="4800" dirty="0">
                <a:solidFill>
                  <a:srgbClr val="2E3C4E"/>
                </a:solidFill>
                <a:latin typeface="Myriad Headline" panose="020B0500000000000000" pitchFamily="34" charset="0"/>
                <a:ea typeface="GE SS Two Light" pitchFamily="34" charset="-122"/>
                <a:cs typeface="GE SS Two Light" pitchFamily="34" charset="-120"/>
              </a:rPr>
              <a:t>3.2</a:t>
            </a:r>
            <a:endParaRPr lang="ar-SA" sz="4650" dirty="0"/>
          </a:p>
        </p:txBody>
      </p:sp>
      <p:sp>
        <p:nvSpPr>
          <p:cNvPr id="3" name="Text 1"/>
          <p:cNvSpPr/>
          <p:nvPr/>
        </p:nvSpPr>
        <p:spPr>
          <a:xfrm>
            <a:off x="8105275" y="3258443"/>
            <a:ext cx="3454512" cy="1048514"/>
          </a:xfrm>
          <a:prstGeom prst="rect">
            <a:avLst/>
          </a:prstGeom>
          <a:noFill/>
          <a:ln/>
        </p:spPr>
        <p:txBody>
          <a:bodyPr wrap="square" lIns="0" tIns="0" rIns="0" bIns="0" rtlCol="0" anchor="t">
            <a:normAutofit/>
          </a:bodyPr>
          <a:lstStyle/>
          <a:p>
            <a:pPr marL="0" indent="0" algn="ct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تنظيم نتائج الاختبارات والتقييمات بصورة صحيحة.</a:t>
            </a:r>
            <a:endParaRPr lang="ar-SA" sz="2000" dirty="0"/>
          </a:p>
        </p:txBody>
      </p:sp>
      <p:sp>
        <p:nvSpPr>
          <p:cNvPr id="4" name="Text 2"/>
          <p:cNvSpPr/>
          <p:nvPr/>
        </p:nvSpPr>
        <p:spPr>
          <a:xfrm>
            <a:off x="4368591" y="3258443"/>
            <a:ext cx="3454611" cy="1048514"/>
          </a:xfrm>
          <a:prstGeom prst="rect">
            <a:avLst/>
          </a:prstGeom>
          <a:noFill/>
          <a:ln/>
        </p:spPr>
        <p:txBody>
          <a:bodyPr wrap="square" lIns="0" tIns="0" rIns="0" bIns="0" rtlCol="0" anchor="t">
            <a:normAutofit/>
          </a:bodyPr>
          <a:lstStyle/>
          <a:p>
            <a:pPr marL="0" indent="0" algn="ct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تعبئة سجلات الدرجات ونتائج الأداء العملي بدقة.</a:t>
            </a:r>
            <a:endParaRPr lang="ar-SA" sz="2000" dirty="0"/>
          </a:p>
        </p:txBody>
      </p:sp>
      <p:sp>
        <p:nvSpPr>
          <p:cNvPr id="5" name="Text 3"/>
          <p:cNvSpPr/>
          <p:nvPr/>
        </p:nvSpPr>
        <p:spPr>
          <a:xfrm>
            <a:off x="632008" y="3258443"/>
            <a:ext cx="3454512" cy="1048514"/>
          </a:xfrm>
          <a:prstGeom prst="rect">
            <a:avLst/>
          </a:prstGeom>
          <a:noFill/>
          <a:ln/>
        </p:spPr>
        <p:txBody>
          <a:bodyPr wrap="square" lIns="0" tIns="0" rIns="0" bIns="0" rtlCol="0" anchor="t">
            <a:normAutofit/>
          </a:bodyPr>
          <a:lstStyle/>
          <a:p>
            <a:pPr marL="0" indent="0" algn="ct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إدخال بيانات المتدربين في نظام SRS بصورة صحيحة.</a:t>
            </a:r>
            <a:endParaRPr lang="ar-SA" sz="2000" dirty="0"/>
          </a:p>
        </p:txBody>
      </p:sp>
      <p:sp>
        <p:nvSpPr>
          <p:cNvPr id="6" name="Text 4"/>
          <p:cNvSpPr/>
          <p:nvPr/>
        </p:nvSpPr>
        <p:spPr>
          <a:xfrm>
            <a:off x="6236933" y="4708525"/>
            <a:ext cx="5322854" cy="524256"/>
          </a:xfrm>
          <a:prstGeom prst="rect">
            <a:avLst/>
          </a:prstGeom>
          <a:noFill/>
          <a:ln/>
        </p:spPr>
        <p:txBody>
          <a:bodyPr wrap="none" lIns="0" tIns="0" rIns="0" bIns="0" rtlCol="0" anchor="t"/>
          <a:lstStyle/>
          <a:p>
            <a:pPr marL="0" indent="0" algn="ct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إعداد تقرير أداء شامل للمتدرب.</a:t>
            </a:r>
            <a:endParaRPr lang="ar-SA" sz="2000" dirty="0"/>
          </a:p>
        </p:txBody>
      </p:sp>
      <p:sp>
        <p:nvSpPr>
          <p:cNvPr id="7" name="Text 5"/>
          <p:cNvSpPr/>
          <p:nvPr/>
        </p:nvSpPr>
        <p:spPr>
          <a:xfrm>
            <a:off x="632008" y="4708525"/>
            <a:ext cx="5322854" cy="524256"/>
          </a:xfrm>
          <a:prstGeom prst="rect">
            <a:avLst/>
          </a:prstGeom>
          <a:noFill/>
          <a:ln/>
        </p:spPr>
        <p:txBody>
          <a:bodyPr wrap="none" lIns="0" tIns="0" rIns="0" bIns="0" rtlCol="0" anchor="t"/>
          <a:lstStyle/>
          <a:p>
            <a:pPr marL="0" indent="0" algn="ct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تقديم تغذية راجعة بنّاءة ومرتبطة بمعايير الأداء.</a:t>
            </a:r>
            <a:endParaRPr lang="ar-SA" sz="2000" dirty="0"/>
          </a:p>
        </p:txBody>
      </p:sp>
      <p:sp>
        <p:nvSpPr>
          <p:cNvPr id="8" name="Shape 6"/>
          <p:cNvSpPr/>
          <p:nvPr/>
        </p:nvSpPr>
        <p:spPr>
          <a:xfrm>
            <a:off x="8079875" y="3224067"/>
            <a:ext cx="3505311" cy="50800"/>
          </a:xfrm>
          <a:prstGeom prst="rect">
            <a:avLst/>
          </a:prstGeom>
          <a:solidFill>
            <a:srgbClr val="00AEEF"/>
          </a:solidFill>
          <a:ln/>
        </p:spPr>
      </p:sp>
      <p:sp>
        <p:nvSpPr>
          <p:cNvPr id="9" name="Shape 7"/>
          <p:cNvSpPr/>
          <p:nvPr/>
        </p:nvSpPr>
        <p:spPr>
          <a:xfrm>
            <a:off x="4343192" y="3224067"/>
            <a:ext cx="3505410" cy="50800"/>
          </a:xfrm>
          <a:prstGeom prst="rect">
            <a:avLst/>
          </a:prstGeom>
          <a:solidFill>
            <a:srgbClr val="00AEEF"/>
          </a:solidFill>
          <a:ln/>
        </p:spPr>
      </p:sp>
      <p:sp>
        <p:nvSpPr>
          <p:cNvPr id="10" name="Shape 8"/>
          <p:cNvSpPr/>
          <p:nvPr/>
        </p:nvSpPr>
        <p:spPr>
          <a:xfrm>
            <a:off x="606608" y="3224067"/>
            <a:ext cx="3505311" cy="50800"/>
          </a:xfrm>
          <a:prstGeom prst="rect">
            <a:avLst/>
          </a:prstGeom>
          <a:solidFill>
            <a:srgbClr val="00AEEF"/>
          </a:solidFill>
          <a:ln/>
        </p:spPr>
      </p:sp>
      <p:sp>
        <p:nvSpPr>
          <p:cNvPr id="11" name="Shape 9"/>
          <p:cNvSpPr/>
          <p:nvPr/>
        </p:nvSpPr>
        <p:spPr>
          <a:xfrm>
            <a:off x="6211534" y="4674149"/>
            <a:ext cx="5373652" cy="50800"/>
          </a:xfrm>
          <a:prstGeom prst="rect">
            <a:avLst/>
          </a:prstGeom>
          <a:solidFill>
            <a:srgbClr val="00AEEF"/>
          </a:solidFill>
          <a:ln/>
        </p:spPr>
      </p:sp>
      <p:sp>
        <p:nvSpPr>
          <p:cNvPr id="12" name="Shape 10"/>
          <p:cNvSpPr/>
          <p:nvPr/>
        </p:nvSpPr>
        <p:spPr>
          <a:xfrm>
            <a:off x="606608" y="4674149"/>
            <a:ext cx="5373652" cy="50800"/>
          </a:xfrm>
          <a:prstGeom prst="rect">
            <a:avLst/>
          </a:prstGeom>
          <a:solidFill>
            <a:srgbClr val="00AEEF"/>
          </a:solidFill>
          <a:ln/>
        </p:spPr>
      </p:sp>
    </p:spTree>
    <p:extLst>
      <p:ext uri="{BB962C8B-B14F-4D97-AF65-F5344CB8AC3E}">
        <p14:creationId xmlns:p14="http://schemas.microsoft.com/office/powerpoint/2010/main" val="2197248945"/>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7391215" y="0"/>
            <a:ext cx="4800480" cy="6858000"/>
          </a:xfrm>
          <a:custGeom>
            <a:avLst/>
            <a:gdLst/>
            <a:ahLst/>
            <a:cxnLst/>
            <a:rect l="0" t="0" r="100000" b="100000"/>
            <a:pathLst>
              <a:path w="100000" h="100000">
                <a:moveTo>
                  <a:pt x="9570" y="0"/>
                </a:moveTo>
                <a:lnTo>
                  <a:pt x="100000" y="0"/>
                </a:lnTo>
                <a:lnTo>
                  <a:pt x="100000" y="100000"/>
                </a:lnTo>
                <a:lnTo>
                  <a:pt x="30760" y="100000"/>
                </a:lnTo>
                <a:lnTo>
                  <a:pt x="26370" y="95510"/>
                </a:lnTo>
                <a:lnTo>
                  <a:pt x="26370" y="95310"/>
                </a:lnTo>
                <a:lnTo>
                  <a:pt x="25490" y="94530"/>
                </a:lnTo>
                <a:lnTo>
                  <a:pt x="25490" y="94340"/>
                </a:lnTo>
                <a:lnTo>
                  <a:pt x="22660" y="91210"/>
                </a:lnTo>
                <a:lnTo>
                  <a:pt x="18360" y="85550"/>
                </a:lnTo>
                <a:lnTo>
                  <a:pt x="15140" y="80660"/>
                </a:lnTo>
                <a:lnTo>
                  <a:pt x="11910" y="75000"/>
                </a:lnTo>
                <a:lnTo>
                  <a:pt x="9280" y="69530"/>
                </a:lnTo>
                <a:lnTo>
                  <a:pt x="6840" y="63380"/>
                </a:lnTo>
                <a:lnTo>
                  <a:pt x="4790" y="56740"/>
                </a:lnTo>
                <a:lnTo>
                  <a:pt x="3320" y="50200"/>
                </a:lnTo>
                <a:lnTo>
                  <a:pt x="2440" y="44140"/>
                </a:lnTo>
                <a:lnTo>
                  <a:pt x="2050" y="39060"/>
                </a:lnTo>
                <a:lnTo>
                  <a:pt x="2050" y="30860"/>
                </a:lnTo>
                <a:lnTo>
                  <a:pt x="2540" y="25000"/>
                </a:lnTo>
                <a:lnTo>
                  <a:pt x="3320" y="19820"/>
                </a:lnTo>
                <a:lnTo>
                  <a:pt x="4880" y="12890"/>
                </a:lnTo>
                <a:lnTo>
                  <a:pt x="6930" y="6350"/>
                </a:lnTo>
                <a:close/>
              </a:path>
            </a:pathLst>
          </a:custGeom>
        </p:spPr>
      </p:pic>
      <p:pic>
        <p:nvPicPr>
          <p:cNvPr id="3" name="Image 1" descr="preencoded.png"/>
          <p:cNvPicPr>
            <a:picLocks noChangeAspect="1"/>
          </p:cNvPicPr>
          <p:nvPr/>
        </p:nvPicPr>
        <p:blipFill>
          <a:blip r:embed="rId4"/>
          <a:stretch>
            <a:fillRect/>
          </a:stretch>
        </p:blipFill>
        <p:spPr>
          <a:xfrm>
            <a:off x="8601852" y="821234"/>
            <a:ext cx="3476935" cy="5215533"/>
          </a:xfrm>
          <a:prstGeom prst="rect">
            <a:avLst/>
          </a:prstGeom>
        </p:spPr>
      </p:pic>
      <p:sp>
        <p:nvSpPr>
          <p:cNvPr id="4" name="Text 0"/>
          <p:cNvSpPr/>
          <p:nvPr/>
        </p:nvSpPr>
        <p:spPr>
          <a:xfrm>
            <a:off x="631908" y="1184870"/>
            <a:ext cx="6355993" cy="742355"/>
          </a:xfrm>
          <a:prstGeom prst="rect">
            <a:avLst/>
          </a:prstGeom>
          <a:noFill/>
          <a:ln/>
        </p:spPr>
        <p:txBody>
          <a:bodyPr wrap="none" lIns="0" tIns="0" rIns="0" bIns="0" rtlCol="0" anchor="t"/>
          <a:lstStyle/>
          <a:p>
            <a:pPr algn="r" rtl="1">
              <a:lnSpc>
                <a:spcPct val="104000"/>
              </a:lnSpc>
            </a:pPr>
            <a:r>
              <a:rPr lang="ar-SA" altLang="en-US" sz="4650" dirty="0">
                <a:solidFill>
                  <a:srgbClr val="2E3C4E"/>
                </a:solidFill>
                <a:latin typeface="GE SS Two Light" pitchFamily="34" charset="0"/>
                <a:ea typeface="GE SS Two Light" pitchFamily="34" charset="-122"/>
                <a:cs typeface="GE SS Two Light" pitchFamily="34" charset="-120"/>
              </a:rPr>
              <a:t>النشاط </a:t>
            </a:r>
            <a:r>
              <a:rPr lang="en-US" altLang="en-US" sz="4800" dirty="0">
                <a:solidFill>
                  <a:srgbClr val="2E3C4E"/>
                </a:solidFill>
                <a:latin typeface="Myriad Headline" panose="020B0500000000000000" pitchFamily="34" charset="0"/>
                <a:ea typeface="GE SS Two Light" pitchFamily="34" charset="-122"/>
                <a:cs typeface="GE SS Two Light" pitchFamily="34" charset="-120"/>
              </a:rPr>
              <a:t>3.3</a:t>
            </a:r>
            <a:endParaRPr lang="ar-SA" sz="4650" dirty="0"/>
          </a:p>
        </p:txBody>
      </p:sp>
      <p:sp>
        <p:nvSpPr>
          <p:cNvPr id="5" name="Text 1"/>
          <p:cNvSpPr/>
          <p:nvPr/>
        </p:nvSpPr>
        <p:spPr>
          <a:xfrm>
            <a:off x="631908" y="2017415"/>
            <a:ext cx="6355993" cy="890984"/>
          </a:xfrm>
          <a:prstGeom prst="rect">
            <a:avLst/>
          </a:prstGeom>
          <a:noFill/>
          <a:ln/>
        </p:spPr>
        <p:txBody>
          <a:bodyPr wrap="square" lIns="0" tIns="0" rIns="0" bIns="0" rtlCol="0" anchor="t">
            <a:normAutofit/>
          </a:bodyPr>
          <a:lstStyle/>
          <a:p>
            <a:pPr marL="0" indent="0" algn="r" rtl="1">
              <a:lnSpc>
                <a:spcPct val="104000"/>
              </a:lnSpc>
              <a:buNone/>
            </a:pPr>
            <a:r>
              <a:rPr lang="ar-SA" altLang="en-US" sz="2800" dirty="0">
                <a:solidFill>
                  <a:srgbClr val="2E3C4E"/>
                </a:solidFill>
                <a:latin typeface="GE SS Two Light" pitchFamily="34" charset="0"/>
                <a:ea typeface="GE SS Two Light" pitchFamily="34" charset="-122"/>
                <a:cs typeface="GE SS Two Light" pitchFamily="34" charset="-120"/>
              </a:rPr>
              <a:t>طلب توريد وإدارة المواد والأدوات والمعدات التدريبية</a:t>
            </a:r>
            <a:endParaRPr lang="ar-SA" sz="2800" dirty="0"/>
          </a:p>
        </p:txBody>
      </p:sp>
      <p:sp>
        <p:nvSpPr>
          <p:cNvPr id="6" name="Shape 2"/>
          <p:cNvSpPr/>
          <p:nvPr/>
        </p:nvSpPr>
        <p:spPr>
          <a:xfrm>
            <a:off x="6480112" y="3246934"/>
            <a:ext cx="507789" cy="507802"/>
          </a:xfrm>
          <a:prstGeom prst="ellipse">
            <a:avLst/>
          </a:prstGeom>
          <a:solidFill>
            <a:srgbClr val="00AEEF"/>
          </a:solidFill>
          <a:ln w="12700">
            <a:solidFill>
              <a:srgbClr val="0094D5"/>
            </a:solidFill>
            <a:prstDash val="solid"/>
          </a:ln>
        </p:spPr>
      </p:sp>
      <p:pic>
        <p:nvPicPr>
          <p:cNvPr id="7"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555864" y="3322687"/>
            <a:ext cx="356286" cy="356295"/>
          </a:xfrm>
          <a:prstGeom prst="rect">
            <a:avLst/>
          </a:prstGeom>
        </p:spPr>
      </p:pic>
      <p:sp>
        <p:nvSpPr>
          <p:cNvPr id="8" name="Text 3"/>
          <p:cNvSpPr/>
          <p:nvPr/>
        </p:nvSpPr>
        <p:spPr>
          <a:xfrm>
            <a:off x="3950990" y="3324423"/>
            <a:ext cx="2303504"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المدة: ساعتان</a:t>
            </a:r>
            <a:endParaRPr lang="ar-SA" sz="2300" dirty="0"/>
          </a:p>
        </p:txBody>
      </p:sp>
      <p:sp>
        <p:nvSpPr>
          <p:cNvPr id="9" name="Shape 4"/>
          <p:cNvSpPr/>
          <p:nvPr/>
        </p:nvSpPr>
        <p:spPr>
          <a:xfrm>
            <a:off x="3161130" y="3246934"/>
            <a:ext cx="507789" cy="507802"/>
          </a:xfrm>
          <a:prstGeom prst="ellipse">
            <a:avLst/>
          </a:prstGeom>
          <a:solidFill>
            <a:srgbClr val="00AEEF"/>
          </a:solidFill>
          <a:ln w="12700">
            <a:solidFill>
              <a:srgbClr val="0094D5"/>
            </a:solidFill>
            <a:prstDash val="solid"/>
          </a:ln>
        </p:spPr>
      </p:sp>
      <p:pic>
        <p:nvPicPr>
          <p:cNvPr id="10"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3236881" y="3322687"/>
            <a:ext cx="356286" cy="356295"/>
          </a:xfrm>
          <a:prstGeom prst="rect">
            <a:avLst/>
          </a:prstGeom>
        </p:spPr>
      </p:pic>
      <p:sp>
        <p:nvSpPr>
          <p:cNvPr id="11" name="Text 5"/>
          <p:cNvSpPr/>
          <p:nvPr/>
        </p:nvSpPr>
        <p:spPr>
          <a:xfrm>
            <a:off x="631908" y="3324423"/>
            <a:ext cx="2303603"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طلب التوريد</a:t>
            </a:r>
            <a:endParaRPr lang="ar-SA" sz="2300" dirty="0"/>
          </a:p>
        </p:txBody>
      </p:sp>
      <p:sp>
        <p:nvSpPr>
          <p:cNvPr id="12" name="Shape 6"/>
          <p:cNvSpPr/>
          <p:nvPr/>
        </p:nvSpPr>
        <p:spPr>
          <a:xfrm>
            <a:off x="6480112" y="4206081"/>
            <a:ext cx="507789" cy="507802"/>
          </a:xfrm>
          <a:prstGeom prst="ellipse">
            <a:avLst/>
          </a:prstGeom>
          <a:solidFill>
            <a:srgbClr val="00AEEF"/>
          </a:solidFill>
          <a:ln w="12700">
            <a:solidFill>
              <a:srgbClr val="0094D5"/>
            </a:solidFill>
            <a:prstDash val="solid"/>
          </a:ln>
        </p:spPr>
      </p:sp>
      <p:pic>
        <p:nvPicPr>
          <p:cNvPr id="13"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555864" y="4281835"/>
            <a:ext cx="356286" cy="356295"/>
          </a:xfrm>
          <a:prstGeom prst="rect">
            <a:avLst/>
          </a:prstGeom>
        </p:spPr>
      </p:pic>
      <p:sp>
        <p:nvSpPr>
          <p:cNvPr id="14" name="Text 7"/>
          <p:cNvSpPr/>
          <p:nvPr/>
        </p:nvSpPr>
        <p:spPr>
          <a:xfrm>
            <a:off x="3950990" y="4283571"/>
            <a:ext cx="2303504"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مجموعات عمل</a:t>
            </a:r>
            <a:endParaRPr lang="ar-SA" sz="2300" dirty="0"/>
          </a:p>
        </p:txBody>
      </p:sp>
      <p:sp>
        <p:nvSpPr>
          <p:cNvPr id="15" name="Shape 8"/>
          <p:cNvSpPr/>
          <p:nvPr/>
        </p:nvSpPr>
        <p:spPr>
          <a:xfrm>
            <a:off x="3161130" y="4206081"/>
            <a:ext cx="507789" cy="507802"/>
          </a:xfrm>
          <a:prstGeom prst="ellipse">
            <a:avLst/>
          </a:prstGeom>
          <a:solidFill>
            <a:srgbClr val="00AEEF"/>
          </a:solidFill>
          <a:ln w="12700">
            <a:solidFill>
              <a:srgbClr val="0094D5"/>
            </a:solidFill>
            <a:prstDash val="solid"/>
          </a:ln>
        </p:spPr>
      </p:sp>
      <p:pic>
        <p:nvPicPr>
          <p:cNvPr id="16" name="Image 5"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3236881" y="4281835"/>
            <a:ext cx="356286" cy="356295"/>
          </a:xfrm>
          <a:prstGeom prst="rect">
            <a:avLst/>
          </a:prstGeom>
        </p:spPr>
      </p:pic>
      <p:sp>
        <p:nvSpPr>
          <p:cNvPr id="17" name="Text 9"/>
          <p:cNvSpPr/>
          <p:nvPr/>
        </p:nvSpPr>
        <p:spPr>
          <a:xfrm>
            <a:off x="631908" y="4283571"/>
            <a:ext cx="2303603"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تكليفات فردية</a:t>
            </a:r>
            <a:endParaRPr lang="ar-SA" sz="2300" dirty="0"/>
          </a:p>
        </p:txBody>
      </p:sp>
      <p:sp>
        <p:nvSpPr>
          <p:cNvPr id="18" name="Shape 10"/>
          <p:cNvSpPr/>
          <p:nvPr/>
        </p:nvSpPr>
        <p:spPr>
          <a:xfrm>
            <a:off x="6480112" y="5165229"/>
            <a:ext cx="507789" cy="507802"/>
          </a:xfrm>
          <a:prstGeom prst="ellipse">
            <a:avLst/>
          </a:prstGeom>
          <a:solidFill>
            <a:srgbClr val="00AEEF"/>
          </a:solidFill>
          <a:ln w="12700">
            <a:solidFill>
              <a:srgbClr val="0094D5"/>
            </a:solidFill>
            <a:prstDash val="solid"/>
          </a:ln>
        </p:spPr>
      </p:sp>
      <p:pic>
        <p:nvPicPr>
          <p:cNvPr id="19" name="Image 6" descr="preencoded.png"/>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6555864" y="5240982"/>
            <a:ext cx="356286" cy="356295"/>
          </a:xfrm>
          <a:prstGeom prst="rect">
            <a:avLst/>
          </a:prstGeom>
        </p:spPr>
      </p:pic>
      <p:sp>
        <p:nvSpPr>
          <p:cNvPr id="20" name="Text 11"/>
          <p:cNvSpPr/>
          <p:nvPr/>
        </p:nvSpPr>
        <p:spPr>
          <a:xfrm>
            <a:off x="3950990" y="5242719"/>
            <a:ext cx="2303504"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تطبيقات عملية</a:t>
            </a:r>
            <a:endParaRPr lang="ar-SA" sz="2300" dirty="0"/>
          </a:p>
        </p:txBody>
      </p:sp>
      <p:sp>
        <p:nvSpPr>
          <p:cNvPr id="21" name="Shape 12"/>
          <p:cNvSpPr/>
          <p:nvPr/>
        </p:nvSpPr>
        <p:spPr>
          <a:xfrm>
            <a:off x="3161130" y="5165229"/>
            <a:ext cx="507789" cy="507802"/>
          </a:xfrm>
          <a:prstGeom prst="ellipse">
            <a:avLst/>
          </a:prstGeom>
          <a:solidFill>
            <a:srgbClr val="00AEEF"/>
          </a:solidFill>
          <a:ln w="12700">
            <a:solidFill>
              <a:srgbClr val="0094D5"/>
            </a:solidFill>
            <a:prstDash val="solid"/>
          </a:ln>
        </p:spPr>
      </p:sp>
      <p:pic>
        <p:nvPicPr>
          <p:cNvPr id="22" name="Image 7" descr="preencoded.png"/>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3236881" y="5240982"/>
            <a:ext cx="356286" cy="356295"/>
          </a:xfrm>
          <a:prstGeom prst="rect">
            <a:avLst/>
          </a:prstGeom>
        </p:spPr>
      </p:pic>
      <p:sp>
        <p:nvSpPr>
          <p:cNvPr id="23" name="Text 13"/>
          <p:cNvSpPr/>
          <p:nvPr/>
        </p:nvSpPr>
        <p:spPr>
          <a:xfrm>
            <a:off x="631908" y="5242719"/>
            <a:ext cx="2303603"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عرض ومناقشة</a:t>
            </a:r>
            <a:endParaRPr lang="ar-SA" sz="2300" dirty="0"/>
          </a:p>
        </p:txBody>
      </p:sp>
    </p:spTree>
    <p:extLst>
      <p:ext uri="{BB962C8B-B14F-4D97-AF65-F5344CB8AC3E}">
        <p14:creationId xmlns:p14="http://schemas.microsoft.com/office/powerpoint/2010/main" val="533174468"/>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1297285"/>
            <a:ext cx="10927878" cy="742355"/>
          </a:xfrm>
          <a:prstGeom prst="rect">
            <a:avLst/>
          </a:prstGeom>
          <a:noFill/>
          <a:ln/>
        </p:spPr>
        <p:txBody>
          <a:bodyPr wrap="none" lIns="0" tIns="0" rIns="0" bIns="0" rtlCol="0" anchor="t"/>
          <a:lstStyle/>
          <a:p>
            <a:pPr algn="ctr" rtl="1">
              <a:lnSpc>
                <a:spcPct val="104000"/>
              </a:lnSpc>
            </a:pPr>
            <a:r>
              <a:rPr lang="ar-SA" altLang="en-US" sz="4650" dirty="0">
                <a:solidFill>
                  <a:srgbClr val="2E3C4E"/>
                </a:solidFill>
                <a:latin typeface="GE SS Two Light" pitchFamily="34" charset="0"/>
                <a:ea typeface="GE SS Two Light" pitchFamily="34" charset="-122"/>
                <a:cs typeface="GE SS Two Light" pitchFamily="34" charset="-120"/>
              </a:rPr>
              <a:t>نتاجات النشاط </a:t>
            </a:r>
            <a:r>
              <a:rPr lang="en-US" altLang="en-US" sz="4400" dirty="0">
                <a:solidFill>
                  <a:srgbClr val="2E3C4E"/>
                </a:solidFill>
                <a:latin typeface="Myriad Headline" panose="020B0500000000000000" pitchFamily="34" charset="0"/>
                <a:ea typeface="GE SS Two Light" pitchFamily="34" charset="-122"/>
                <a:cs typeface="GE SS Two Light" pitchFamily="34" charset="-120"/>
              </a:rPr>
              <a:t>3.3</a:t>
            </a:r>
            <a:endParaRPr lang="ar-SA" sz="4650" dirty="0"/>
          </a:p>
        </p:txBody>
      </p:sp>
      <p:sp>
        <p:nvSpPr>
          <p:cNvPr id="3" name="Text 1"/>
          <p:cNvSpPr/>
          <p:nvPr/>
        </p:nvSpPr>
        <p:spPr>
          <a:xfrm>
            <a:off x="631908" y="2129830"/>
            <a:ext cx="10927878" cy="371177"/>
          </a:xfrm>
          <a:prstGeom prst="rect">
            <a:avLst/>
          </a:prstGeom>
          <a:noFill/>
          <a:ln/>
        </p:spPr>
        <p:txBody>
          <a:bodyPr wrap="none" lIns="0" tIns="0" rIns="0" bIns="0" rtlCol="0" anchor="t"/>
          <a:lstStyle/>
          <a:p>
            <a:pPr marL="0" indent="0" algn="ctr" rtl="1">
              <a:lnSpc>
                <a:spcPct val="104000"/>
              </a:lnSpc>
              <a:buNone/>
            </a:pPr>
            <a:r>
              <a:rPr lang="ar-SA" altLang="en-US" sz="2300" dirty="0">
                <a:solidFill>
                  <a:srgbClr val="2E3C4E"/>
                </a:solidFill>
                <a:latin typeface="GE SS Two Light" pitchFamily="34" charset="0"/>
                <a:ea typeface="GE SS Two Light" pitchFamily="34" charset="-122"/>
                <a:cs typeface="GE SS Two Light" pitchFamily="34" charset="-120"/>
              </a:rPr>
              <a:t>بنهاية هذا النشاط ستكون قادراً على:</a:t>
            </a:r>
            <a:endParaRPr lang="ar-SA" sz="2300" dirty="0"/>
          </a:p>
        </p:txBody>
      </p:sp>
      <p:pic>
        <p:nvPicPr>
          <p:cNvPr id="4"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334169" y="2867720"/>
            <a:ext cx="225618" cy="225623"/>
          </a:xfrm>
          <a:prstGeom prst="rect">
            <a:avLst/>
          </a:prstGeom>
        </p:spPr>
      </p:pic>
      <p:sp>
        <p:nvSpPr>
          <p:cNvPr id="5" name="Shape 2"/>
          <p:cNvSpPr/>
          <p:nvPr/>
        </p:nvSpPr>
        <p:spPr>
          <a:xfrm>
            <a:off x="8067572" y="3197622"/>
            <a:ext cx="3492214" cy="25400"/>
          </a:xfrm>
          <a:prstGeom prst="rect">
            <a:avLst/>
          </a:prstGeom>
          <a:solidFill>
            <a:srgbClr val="00AEEF"/>
          </a:solidFill>
          <a:ln/>
        </p:spPr>
      </p:sp>
      <p:sp>
        <p:nvSpPr>
          <p:cNvPr id="6" name="Text 3"/>
          <p:cNvSpPr/>
          <p:nvPr/>
        </p:nvSpPr>
        <p:spPr>
          <a:xfrm>
            <a:off x="8067572" y="3361234"/>
            <a:ext cx="3492214" cy="742355"/>
          </a:xfrm>
          <a:prstGeom prst="rect">
            <a:avLst/>
          </a:prstGeom>
          <a:noFill/>
          <a:ln/>
        </p:spPr>
        <p:txBody>
          <a:bodyPr wrap="square" lIns="0" tIns="0" rIns="0" bIns="0" rtlCol="0" anchor="t">
            <a:normAutofit/>
          </a:bodyPr>
          <a:lstStyle/>
          <a:p>
            <a:pPr marL="0" indent="0" algn="ct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تحديد احتياجات التدريب من المعدات والمواد.</a:t>
            </a:r>
            <a:endParaRPr lang="ar-SA" sz="2300" dirty="0"/>
          </a:p>
        </p:txBody>
      </p:sp>
      <p:pic>
        <p:nvPicPr>
          <p:cNvPr id="7"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616337" y="2867720"/>
            <a:ext cx="225618" cy="225623"/>
          </a:xfrm>
          <a:prstGeom prst="rect">
            <a:avLst/>
          </a:prstGeom>
        </p:spPr>
      </p:pic>
      <p:sp>
        <p:nvSpPr>
          <p:cNvPr id="8" name="Shape 4"/>
          <p:cNvSpPr/>
          <p:nvPr/>
        </p:nvSpPr>
        <p:spPr>
          <a:xfrm>
            <a:off x="4349740" y="3197622"/>
            <a:ext cx="3492214" cy="25400"/>
          </a:xfrm>
          <a:prstGeom prst="rect">
            <a:avLst/>
          </a:prstGeom>
          <a:solidFill>
            <a:srgbClr val="00AEEF"/>
          </a:solidFill>
          <a:ln/>
        </p:spPr>
      </p:sp>
      <p:sp>
        <p:nvSpPr>
          <p:cNvPr id="9" name="Text 5"/>
          <p:cNvSpPr/>
          <p:nvPr/>
        </p:nvSpPr>
        <p:spPr>
          <a:xfrm>
            <a:off x="4349740" y="3361234"/>
            <a:ext cx="3492214" cy="742355"/>
          </a:xfrm>
          <a:prstGeom prst="rect">
            <a:avLst/>
          </a:prstGeom>
          <a:noFill/>
          <a:ln/>
        </p:spPr>
        <p:txBody>
          <a:bodyPr wrap="square" lIns="0" tIns="0" rIns="0" bIns="0" rtlCol="0" anchor="t">
            <a:normAutofit/>
          </a:bodyPr>
          <a:lstStyle/>
          <a:p>
            <a:pPr marL="0" indent="0" algn="ct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إعداد طلبات المواد والمعدات.</a:t>
            </a:r>
            <a:endParaRPr lang="ar-SA" sz="2300" dirty="0"/>
          </a:p>
        </p:txBody>
      </p:sp>
      <p:pic>
        <p:nvPicPr>
          <p:cNvPr id="10"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898505" y="2867720"/>
            <a:ext cx="225618" cy="225623"/>
          </a:xfrm>
          <a:prstGeom prst="rect">
            <a:avLst/>
          </a:prstGeom>
        </p:spPr>
      </p:pic>
      <p:sp>
        <p:nvSpPr>
          <p:cNvPr id="11" name="Shape 6"/>
          <p:cNvSpPr/>
          <p:nvPr/>
        </p:nvSpPr>
        <p:spPr>
          <a:xfrm>
            <a:off x="631908" y="3197622"/>
            <a:ext cx="3492214" cy="25400"/>
          </a:xfrm>
          <a:prstGeom prst="rect">
            <a:avLst/>
          </a:prstGeom>
          <a:solidFill>
            <a:srgbClr val="00AEEF"/>
          </a:solidFill>
          <a:ln/>
        </p:spPr>
      </p:sp>
      <p:sp>
        <p:nvSpPr>
          <p:cNvPr id="12" name="Text 7"/>
          <p:cNvSpPr/>
          <p:nvPr/>
        </p:nvSpPr>
        <p:spPr>
          <a:xfrm>
            <a:off x="631908" y="3361234"/>
            <a:ext cx="3492214" cy="371177"/>
          </a:xfrm>
          <a:prstGeom prst="rect">
            <a:avLst/>
          </a:prstGeom>
          <a:noFill/>
          <a:ln/>
        </p:spPr>
        <p:txBody>
          <a:bodyPr wrap="none" lIns="0" tIns="0" rIns="0" bIns="0" rtlCol="0" anchor="t"/>
          <a:lstStyle/>
          <a:p>
            <a:pPr marL="0" indent="0" algn="ct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إدارة توزيع الموارد التدريبية.</a:t>
            </a:r>
            <a:endParaRPr lang="ar-SA" sz="2300" dirty="0"/>
          </a:p>
        </p:txBody>
      </p:sp>
      <p:pic>
        <p:nvPicPr>
          <p:cNvPr id="13"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1334169" y="4526657"/>
            <a:ext cx="225618" cy="225623"/>
          </a:xfrm>
          <a:prstGeom prst="rect">
            <a:avLst/>
          </a:prstGeom>
        </p:spPr>
      </p:pic>
      <p:sp>
        <p:nvSpPr>
          <p:cNvPr id="14" name="Shape 8"/>
          <p:cNvSpPr/>
          <p:nvPr/>
        </p:nvSpPr>
        <p:spPr>
          <a:xfrm>
            <a:off x="6208656" y="4856559"/>
            <a:ext cx="5351130" cy="25400"/>
          </a:xfrm>
          <a:prstGeom prst="rect">
            <a:avLst/>
          </a:prstGeom>
          <a:solidFill>
            <a:srgbClr val="00AEEF"/>
          </a:solidFill>
          <a:ln/>
        </p:spPr>
      </p:sp>
      <p:sp>
        <p:nvSpPr>
          <p:cNvPr id="15" name="Text 9"/>
          <p:cNvSpPr/>
          <p:nvPr/>
        </p:nvSpPr>
        <p:spPr>
          <a:xfrm>
            <a:off x="6208656" y="5020171"/>
            <a:ext cx="5351130" cy="371177"/>
          </a:xfrm>
          <a:prstGeom prst="rect">
            <a:avLst/>
          </a:prstGeom>
          <a:noFill/>
          <a:ln/>
        </p:spPr>
        <p:txBody>
          <a:bodyPr wrap="none" lIns="0" tIns="0" rIns="0" bIns="0" rtlCol="0" anchor="t"/>
          <a:lstStyle/>
          <a:p>
            <a:pPr marL="0" indent="0" algn="ct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متابعة استلام واستخدام الأدوات والمعدات.</a:t>
            </a:r>
            <a:endParaRPr lang="ar-SA" sz="2300" dirty="0"/>
          </a:p>
        </p:txBody>
      </p:sp>
      <p:pic>
        <p:nvPicPr>
          <p:cNvPr id="16"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757421" y="4526657"/>
            <a:ext cx="225618" cy="225623"/>
          </a:xfrm>
          <a:prstGeom prst="rect">
            <a:avLst/>
          </a:prstGeom>
        </p:spPr>
      </p:pic>
      <p:sp>
        <p:nvSpPr>
          <p:cNvPr id="17" name="Shape 10"/>
          <p:cNvSpPr/>
          <p:nvPr/>
        </p:nvSpPr>
        <p:spPr>
          <a:xfrm>
            <a:off x="631908" y="4856559"/>
            <a:ext cx="5351130" cy="25400"/>
          </a:xfrm>
          <a:prstGeom prst="rect">
            <a:avLst/>
          </a:prstGeom>
          <a:solidFill>
            <a:srgbClr val="00AEEF"/>
          </a:solidFill>
          <a:ln/>
        </p:spPr>
      </p:sp>
      <p:sp>
        <p:nvSpPr>
          <p:cNvPr id="18" name="Text 11"/>
          <p:cNvSpPr/>
          <p:nvPr/>
        </p:nvSpPr>
        <p:spPr>
          <a:xfrm>
            <a:off x="631908" y="5020171"/>
            <a:ext cx="5351130" cy="371177"/>
          </a:xfrm>
          <a:prstGeom prst="rect">
            <a:avLst/>
          </a:prstGeom>
          <a:noFill/>
          <a:ln/>
        </p:spPr>
        <p:txBody>
          <a:bodyPr wrap="none" lIns="0" tIns="0" rIns="0" bIns="0" rtlCol="0" anchor="t"/>
          <a:lstStyle/>
          <a:p>
            <a:pPr marL="0" indent="0" algn="ct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تنظيم عمليات التخزين والصيانة.</a:t>
            </a:r>
            <a:endParaRPr lang="ar-SA" sz="2300" dirty="0"/>
          </a:p>
        </p:txBody>
      </p:sp>
    </p:spTree>
    <p:extLst>
      <p:ext uri="{BB962C8B-B14F-4D97-AF65-F5344CB8AC3E}">
        <p14:creationId xmlns:p14="http://schemas.microsoft.com/office/powerpoint/2010/main" val="2967482416"/>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10840270" y="752971"/>
            <a:ext cx="719516" cy="240010"/>
          </a:xfrm>
          <a:prstGeom prst="roundRect">
            <a:avLst>
              <a:gd name="adj" fmla="val 49999"/>
            </a:avLst>
          </a:prstGeom>
          <a:solidFill>
            <a:srgbClr val="D4E9F7"/>
          </a:solidFill>
          <a:ln/>
        </p:spPr>
      </p:sp>
      <p:sp>
        <p:nvSpPr>
          <p:cNvPr id="3" name="Text 1"/>
          <p:cNvSpPr/>
          <p:nvPr/>
        </p:nvSpPr>
        <p:spPr>
          <a:xfrm>
            <a:off x="10325437" y="800298"/>
            <a:ext cx="1139598" cy="145355"/>
          </a:xfrm>
          <a:prstGeom prst="rect">
            <a:avLst/>
          </a:prstGeom>
          <a:noFill/>
          <a:ln/>
        </p:spPr>
        <p:txBody>
          <a:bodyPr wrap="none" lIns="0" tIns="0" rIns="0" bIns="0" rtlCol="0" anchor="t"/>
          <a:lstStyle/>
          <a:p>
            <a:pPr marL="0" indent="0" algn="r" rtl="1">
              <a:lnSpc>
                <a:spcPct val="96000"/>
              </a:lnSpc>
              <a:buNone/>
            </a:pPr>
            <a:r>
              <a:rPr lang="ar-SA" altLang="en-US" sz="950" dirty="0">
                <a:solidFill>
                  <a:srgbClr val="384653"/>
                </a:solidFill>
                <a:latin typeface="WinSoft Pro Medium" pitchFamily="34" charset="0"/>
                <a:ea typeface="WinSoft Pro Medium" pitchFamily="34" charset="-122"/>
                <a:cs typeface="WinSoft Pro Medium" pitchFamily="34" charset="-120"/>
              </a:rPr>
              <a:t>محتوى نظري</a:t>
            </a:r>
            <a:endParaRPr lang="ar-SA" sz="950" dirty="0"/>
          </a:p>
        </p:txBody>
      </p:sp>
      <p:sp>
        <p:nvSpPr>
          <p:cNvPr id="4" name="Text 2"/>
          <p:cNvSpPr/>
          <p:nvPr/>
        </p:nvSpPr>
        <p:spPr>
          <a:xfrm>
            <a:off x="631908" y="1037134"/>
            <a:ext cx="10927878" cy="519609"/>
          </a:xfrm>
          <a:prstGeom prst="rect">
            <a:avLst/>
          </a:prstGeom>
          <a:noFill/>
          <a:ln/>
        </p:spPr>
        <p:txBody>
          <a:bodyPr wrap="none" lIns="0" tIns="0" rIns="0" bIns="0" rtlCol="0" anchor="t"/>
          <a:lstStyle/>
          <a:p>
            <a:pPr marL="0" indent="0" algn="r" rtl="1">
              <a:lnSpc>
                <a:spcPct val="104000"/>
              </a:lnSpc>
              <a:buNone/>
            </a:pPr>
            <a:r>
              <a:rPr lang="ar-SA" altLang="en-US" sz="3250" dirty="0">
                <a:solidFill>
                  <a:srgbClr val="2E3C4E"/>
                </a:solidFill>
                <a:latin typeface="GE SS Two Light" pitchFamily="34" charset="0"/>
                <a:ea typeface="GE SS Two Light" pitchFamily="34" charset="-122"/>
                <a:cs typeface="GE SS Two Light" pitchFamily="34" charset="-120"/>
              </a:rPr>
              <a:t>المعرفة (المحتوى النظري)</a:t>
            </a:r>
            <a:endParaRPr lang="ar-SA" sz="3250" dirty="0"/>
          </a:p>
        </p:txBody>
      </p:sp>
      <p:sp>
        <p:nvSpPr>
          <p:cNvPr id="5" name="Text 3"/>
          <p:cNvSpPr/>
          <p:nvPr/>
        </p:nvSpPr>
        <p:spPr>
          <a:xfrm>
            <a:off x="631908" y="1600895"/>
            <a:ext cx="10927878" cy="259755"/>
          </a:xfrm>
          <a:prstGeom prst="rect">
            <a:avLst/>
          </a:prstGeom>
          <a:noFill/>
          <a:ln/>
        </p:spPr>
        <p:txBody>
          <a:bodyPr wrap="none" lIns="0" tIns="0" rIns="0" bIns="0" rtlCol="0" anchor="t"/>
          <a:lstStyle/>
          <a:p>
            <a:pPr marL="0" indent="0" algn="r" rtl="1">
              <a:lnSpc>
                <a:spcPct val="104000"/>
              </a:lnSpc>
              <a:buNone/>
            </a:pPr>
            <a:r>
              <a:rPr lang="ar-SA" altLang="en-US" sz="1600" dirty="0">
                <a:solidFill>
                  <a:srgbClr val="2E3C4E"/>
                </a:solidFill>
                <a:latin typeface="GE SS Two Light" pitchFamily="34" charset="0"/>
                <a:ea typeface="GE SS Two Light" pitchFamily="34" charset="-122"/>
                <a:cs typeface="GE SS Two Light" pitchFamily="34" charset="-120"/>
              </a:rPr>
              <a:t>مفهوم إدارة الموارد التدريبية</a:t>
            </a:r>
            <a:endParaRPr lang="ar-SA" sz="1600" dirty="0"/>
          </a:p>
        </p:txBody>
      </p:sp>
      <p:sp>
        <p:nvSpPr>
          <p:cNvPr id="6" name="Text 4"/>
          <p:cNvSpPr/>
          <p:nvPr/>
        </p:nvSpPr>
        <p:spPr>
          <a:xfrm>
            <a:off x="22324" y="1999940"/>
            <a:ext cx="11537463" cy="214809"/>
          </a:xfrm>
          <a:prstGeom prst="rect">
            <a:avLst/>
          </a:prstGeom>
          <a:noFill/>
          <a:ln/>
        </p:spPr>
        <p:txBody>
          <a:bodyPr wrap="none" lIns="0" tIns="0" rIns="0" bIns="0" rtlCol="0" anchor="t"/>
          <a:lstStyle/>
          <a:p>
            <a:pPr marL="0" indent="0" algn="r" rtl="1">
              <a:lnSpc>
                <a:spcPct val="11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تشمل:</a:t>
            </a:r>
            <a:endParaRPr lang="ar-SA" sz="2000" dirty="0"/>
          </a:p>
        </p:txBody>
      </p:sp>
      <p:sp>
        <p:nvSpPr>
          <p:cNvPr id="7" name="Shape 5"/>
          <p:cNvSpPr/>
          <p:nvPr/>
        </p:nvSpPr>
        <p:spPr>
          <a:xfrm>
            <a:off x="6151111" y="2365573"/>
            <a:ext cx="5408676" cy="638175"/>
          </a:xfrm>
          <a:prstGeom prst="roundRect">
            <a:avLst>
              <a:gd name="adj" fmla="val 20206"/>
            </a:avLst>
          </a:prstGeom>
          <a:solidFill>
            <a:srgbClr val="00AEEF"/>
          </a:solidFill>
          <a:ln w="6350">
            <a:solidFill>
              <a:srgbClr val="00AEEF"/>
            </a:solidFill>
            <a:prstDash val="solid"/>
          </a:ln>
        </p:spPr>
      </p:sp>
      <p:sp>
        <p:nvSpPr>
          <p:cNvPr id="8" name="Shape 6"/>
          <p:cNvSpPr/>
          <p:nvPr/>
        </p:nvSpPr>
        <p:spPr>
          <a:xfrm>
            <a:off x="10921628" y="2529880"/>
            <a:ext cx="473857" cy="473869"/>
          </a:xfrm>
          <a:prstGeom prst="ellipse">
            <a:avLst/>
          </a:prstGeom>
          <a:solidFill>
            <a:srgbClr val="00AEEF"/>
          </a:solidFill>
          <a:ln/>
        </p:spPr>
      </p:sp>
      <p:pic>
        <p:nvPicPr>
          <p:cNvPr id="9"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811200" y="2419350"/>
            <a:ext cx="454014" cy="454025"/>
          </a:xfrm>
          <a:prstGeom prst="rect">
            <a:avLst/>
          </a:prstGeom>
        </p:spPr>
      </p:pic>
      <p:sp>
        <p:nvSpPr>
          <p:cNvPr id="10" name="Text 7"/>
          <p:cNvSpPr/>
          <p:nvPr/>
        </p:nvSpPr>
        <p:spPr>
          <a:xfrm>
            <a:off x="5291997" y="2437878"/>
            <a:ext cx="5227765" cy="269563"/>
          </a:xfrm>
          <a:prstGeom prst="rect">
            <a:avLst/>
          </a:prstGeom>
          <a:noFill/>
          <a:ln/>
        </p:spPr>
        <p:txBody>
          <a:bodyPr wrap="none" lIns="0" tIns="0" rIns="0" bIns="0" rtlCol="0" anchor="t"/>
          <a:lstStyle/>
          <a:p>
            <a:pPr marL="0" indent="0" algn="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التخطيط للاحتياجات</a:t>
            </a:r>
            <a:endParaRPr lang="ar-SA" sz="2800" dirty="0">
              <a:solidFill>
                <a:schemeClr val="bg1"/>
              </a:solidFill>
            </a:endParaRPr>
          </a:p>
        </p:txBody>
      </p:sp>
      <p:sp>
        <p:nvSpPr>
          <p:cNvPr id="11" name="Shape 8"/>
          <p:cNvSpPr/>
          <p:nvPr/>
        </p:nvSpPr>
        <p:spPr>
          <a:xfrm>
            <a:off x="631908" y="2365573"/>
            <a:ext cx="5408676" cy="638175"/>
          </a:xfrm>
          <a:prstGeom prst="roundRect">
            <a:avLst>
              <a:gd name="adj" fmla="val 20206"/>
            </a:avLst>
          </a:prstGeom>
          <a:solidFill>
            <a:srgbClr val="00AEEF"/>
          </a:solidFill>
          <a:ln w="6350">
            <a:solidFill>
              <a:srgbClr val="00AEEF"/>
            </a:solidFill>
            <a:prstDash val="solid"/>
          </a:ln>
        </p:spPr>
      </p:sp>
      <p:sp>
        <p:nvSpPr>
          <p:cNvPr id="12" name="Shape 9"/>
          <p:cNvSpPr/>
          <p:nvPr/>
        </p:nvSpPr>
        <p:spPr>
          <a:xfrm>
            <a:off x="5402425" y="2529880"/>
            <a:ext cx="473857" cy="473869"/>
          </a:xfrm>
          <a:prstGeom prst="ellipse">
            <a:avLst/>
          </a:prstGeom>
          <a:solidFill>
            <a:srgbClr val="00AEEF"/>
          </a:solidFill>
          <a:ln/>
        </p:spPr>
      </p:sp>
      <p:pic>
        <p:nvPicPr>
          <p:cNvPr id="13"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291997" y="2419350"/>
            <a:ext cx="454014" cy="454025"/>
          </a:xfrm>
          <a:prstGeom prst="rect">
            <a:avLst/>
          </a:prstGeom>
        </p:spPr>
      </p:pic>
      <p:sp>
        <p:nvSpPr>
          <p:cNvPr id="14" name="Text 10"/>
          <p:cNvSpPr/>
          <p:nvPr/>
        </p:nvSpPr>
        <p:spPr>
          <a:xfrm>
            <a:off x="-230341" y="2365573"/>
            <a:ext cx="5227765" cy="269563"/>
          </a:xfrm>
          <a:prstGeom prst="rect">
            <a:avLst/>
          </a:prstGeom>
          <a:noFill/>
          <a:ln/>
        </p:spPr>
        <p:txBody>
          <a:bodyPr wrap="none" lIns="0" tIns="0" rIns="0" bIns="0" rtlCol="0" anchor="t"/>
          <a:lstStyle/>
          <a:p>
            <a:pPr marL="0" indent="0" algn="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الشراء أو التوريد</a:t>
            </a:r>
            <a:endParaRPr lang="ar-SA" sz="2800" dirty="0">
              <a:solidFill>
                <a:schemeClr val="bg1"/>
              </a:solidFill>
            </a:endParaRPr>
          </a:p>
        </p:txBody>
      </p:sp>
      <p:sp>
        <p:nvSpPr>
          <p:cNvPr id="15" name="Shape 11"/>
          <p:cNvSpPr/>
          <p:nvPr/>
        </p:nvSpPr>
        <p:spPr>
          <a:xfrm>
            <a:off x="6151111" y="3648869"/>
            <a:ext cx="5408676" cy="638175"/>
          </a:xfrm>
          <a:prstGeom prst="roundRect">
            <a:avLst>
              <a:gd name="adj" fmla="val 20206"/>
            </a:avLst>
          </a:prstGeom>
          <a:solidFill>
            <a:srgbClr val="00AEEF"/>
          </a:solidFill>
          <a:ln w="6350">
            <a:solidFill>
              <a:srgbClr val="00AEEF"/>
            </a:solidFill>
            <a:prstDash val="solid"/>
          </a:ln>
        </p:spPr>
      </p:sp>
      <p:sp>
        <p:nvSpPr>
          <p:cNvPr id="16" name="Shape 12"/>
          <p:cNvSpPr/>
          <p:nvPr/>
        </p:nvSpPr>
        <p:spPr>
          <a:xfrm>
            <a:off x="10921628" y="3813175"/>
            <a:ext cx="473857" cy="473869"/>
          </a:xfrm>
          <a:prstGeom prst="ellipse">
            <a:avLst/>
          </a:prstGeom>
          <a:solidFill>
            <a:srgbClr val="00AEEF"/>
          </a:solidFill>
          <a:ln/>
        </p:spPr>
      </p:sp>
      <p:pic>
        <p:nvPicPr>
          <p:cNvPr id="17"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811200" y="3702645"/>
            <a:ext cx="454014" cy="454025"/>
          </a:xfrm>
          <a:prstGeom prst="rect">
            <a:avLst/>
          </a:prstGeom>
        </p:spPr>
      </p:pic>
      <p:sp>
        <p:nvSpPr>
          <p:cNvPr id="18" name="Text 13"/>
          <p:cNvSpPr/>
          <p:nvPr/>
        </p:nvSpPr>
        <p:spPr>
          <a:xfrm>
            <a:off x="5291997" y="3765451"/>
            <a:ext cx="5227765" cy="269563"/>
          </a:xfrm>
          <a:prstGeom prst="rect">
            <a:avLst/>
          </a:prstGeom>
          <a:noFill/>
          <a:ln/>
        </p:spPr>
        <p:txBody>
          <a:bodyPr wrap="none" lIns="0" tIns="0" rIns="0" bIns="0" rtlCol="0" anchor="t"/>
          <a:lstStyle/>
          <a:p>
            <a:pPr marL="0" indent="0" algn="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التخزين</a:t>
            </a:r>
            <a:endParaRPr lang="ar-SA" sz="2800" dirty="0">
              <a:solidFill>
                <a:schemeClr val="bg1"/>
              </a:solidFill>
            </a:endParaRPr>
          </a:p>
        </p:txBody>
      </p:sp>
      <p:sp>
        <p:nvSpPr>
          <p:cNvPr id="19" name="Shape 14"/>
          <p:cNvSpPr/>
          <p:nvPr/>
        </p:nvSpPr>
        <p:spPr>
          <a:xfrm>
            <a:off x="631908" y="3604592"/>
            <a:ext cx="5450840" cy="662270"/>
          </a:xfrm>
          <a:prstGeom prst="roundRect">
            <a:avLst>
              <a:gd name="adj" fmla="val 20206"/>
            </a:avLst>
          </a:prstGeom>
          <a:solidFill>
            <a:srgbClr val="00AEEF"/>
          </a:solidFill>
          <a:ln w="6350">
            <a:solidFill>
              <a:srgbClr val="00AEEF"/>
            </a:solidFill>
            <a:prstDash val="solid"/>
          </a:ln>
        </p:spPr>
      </p:sp>
      <p:pic>
        <p:nvPicPr>
          <p:cNvPr id="21"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291997" y="3702645"/>
            <a:ext cx="454014" cy="454025"/>
          </a:xfrm>
          <a:prstGeom prst="rect">
            <a:avLst/>
          </a:prstGeom>
        </p:spPr>
      </p:pic>
      <p:sp>
        <p:nvSpPr>
          <p:cNvPr id="22" name="Text 16"/>
          <p:cNvSpPr/>
          <p:nvPr/>
        </p:nvSpPr>
        <p:spPr>
          <a:xfrm>
            <a:off x="-82647" y="3648869"/>
            <a:ext cx="5080071" cy="259755"/>
          </a:xfrm>
          <a:prstGeom prst="rect">
            <a:avLst/>
          </a:prstGeom>
          <a:noFill/>
          <a:ln/>
        </p:spPr>
        <p:txBody>
          <a:bodyPr wrap="none" lIns="0" tIns="0" rIns="0" bIns="0" rtlCol="0" anchor="t"/>
          <a:lstStyle/>
          <a:p>
            <a:pPr marL="0" indent="0" algn="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التوزيع</a:t>
            </a:r>
            <a:endParaRPr lang="ar-SA" sz="2800" dirty="0">
              <a:solidFill>
                <a:schemeClr val="bg1"/>
              </a:solidFill>
            </a:endParaRPr>
          </a:p>
        </p:txBody>
      </p:sp>
      <p:sp>
        <p:nvSpPr>
          <p:cNvPr id="23" name="Shape 17"/>
          <p:cNvSpPr/>
          <p:nvPr/>
        </p:nvSpPr>
        <p:spPr>
          <a:xfrm>
            <a:off x="6151111" y="4932164"/>
            <a:ext cx="5408676" cy="638175"/>
          </a:xfrm>
          <a:prstGeom prst="roundRect">
            <a:avLst>
              <a:gd name="adj" fmla="val 20206"/>
            </a:avLst>
          </a:prstGeom>
          <a:solidFill>
            <a:srgbClr val="00AEEF"/>
          </a:solidFill>
          <a:ln w="6350">
            <a:solidFill>
              <a:srgbClr val="00AEEF"/>
            </a:solidFill>
            <a:prstDash val="solid"/>
          </a:ln>
        </p:spPr>
      </p:sp>
      <p:sp>
        <p:nvSpPr>
          <p:cNvPr id="24" name="Shape 18"/>
          <p:cNvSpPr/>
          <p:nvPr/>
        </p:nvSpPr>
        <p:spPr>
          <a:xfrm>
            <a:off x="10921628" y="5096470"/>
            <a:ext cx="473857" cy="473869"/>
          </a:xfrm>
          <a:prstGeom prst="ellipse">
            <a:avLst/>
          </a:prstGeom>
          <a:solidFill>
            <a:srgbClr val="00AEEF"/>
          </a:solidFill>
          <a:ln/>
        </p:spPr>
      </p:sp>
      <p:pic>
        <p:nvPicPr>
          <p:cNvPr id="25"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0811200" y="4985941"/>
            <a:ext cx="454014" cy="454025"/>
          </a:xfrm>
          <a:prstGeom prst="rect">
            <a:avLst/>
          </a:prstGeom>
        </p:spPr>
      </p:pic>
      <p:sp>
        <p:nvSpPr>
          <p:cNvPr id="26" name="Text 19"/>
          <p:cNvSpPr/>
          <p:nvPr/>
        </p:nvSpPr>
        <p:spPr>
          <a:xfrm>
            <a:off x="5291997" y="5041123"/>
            <a:ext cx="5227765" cy="269563"/>
          </a:xfrm>
          <a:prstGeom prst="rect">
            <a:avLst/>
          </a:prstGeom>
          <a:noFill/>
          <a:ln/>
        </p:spPr>
        <p:txBody>
          <a:bodyPr wrap="none" lIns="0" tIns="0" rIns="0" bIns="0" rtlCol="0" anchor="t"/>
          <a:lstStyle/>
          <a:p>
            <a:pPr marL="0" indent="0" algn="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الصيانة</a:t>
            </a:r>
            <a:endParaRPr lang="ar-SA" sz="2800" dirty="0">
              <a:solidFill>
                <a:schemeClr val="bg1"/>
              </a:solidFill>
            </a:endParaRPr>
          </a:p>
        </p:txBody>
      </p:sp>
      <p:sp>
        <p:nvSpPr>
          <p:cNvPr id="27" name="Shape 20"/>
          <p:cNvSpPr/>
          <p:nvPr/>
        </p:nvSpPr>
        <p:spPr>
          <a:xfrm>
            <a:off x="631908" y="4932164"/>
            <a:ext cx="5408676" cy="638175"/>
          </a:xfrm>
          <a:prstGeom prst="roundRect">
            <a:avLst>
              <a:gd name="adj" fmla="val 20206"/>
            </a:avLst>
          </a:prstGeom>
          <a:solidFill>
            <a:srgbClr val="00AEEF"/>
          </a:solidFill>
          <a:ln w="6350">
            <a:solidFill>
              <a:srgbClr val="00AEEF"/>
            </a:solidFill>
            <a:prstDash val="solid"/>
          </a:ln>
        </p:spPr>
      </p:sp>
      <p:sp>
        <p:nvSpPr>
          <p:cNvPr id="28" name="Shape 21"/>
          <p:cNvSpPr/>
          <p:nvPr/>
        </p:nvSpPr>
        <p:spPr>
          <a:xfrm>
            <a:off x="5402425" y="5096470"/>
            <a:ext cx="473857" cy="473869"/>
          </a:xfrm>
          <a:prstGeom prst="ellipse">
            <a:avLst/>
          </a:prstGeom>
          <a:solidFill>
            <a:srgbClr val="00AEEF"/>
          </a:solidFill>
          <a:ln/>
        </p:spPr>
      </p:sp>
      <p:pic>
        <p:nvPicPr>
          <p:cNvPr id="29" name="Image 5"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5291997" y="4985941"/>
            <a:ext cx="454014" cy="454025"/>
          </a:xfrm>
          <a:prstGeom prst="rect">
            <a:avLst/>
          </a:prstGeom>
        </p:spPr>
      </p:pic>
      <p:sp>
        <p:nvSpPr>
          <p:cNvPr id="30" name="Text 22"/>
          <p:cNvSpPr/>
          <p:nvPr/>
        </p:nvSpPr>
        <p:spPr>
          <a:xfrm>
            <a:off x="-104965" y="4985941"/>
            <a:ext cx="5227765" cy="269563"/>
          </a:xfrm>
          <a:prstGeom prst="rect">
            <a:avLst/>
          </a:prstGeom>
          <a:noFill/>
          <a:ln/>
        </p:spPr>
        <p:txBody>
          <a:bodyPr wrap="none" lIns="0" tIns="0" rIns="0" bIns="0" rtlCol="0" anchor="t"/>
          <a:lstStyle/>
          <a:p>
            <a:pPr marL="0" indent="0" algn="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الإتلاف</a:t>
            </a:r>
            <a:endParaRPr lang="ar-SA" sz="2800" dirty="0">
              <a:solidFill>
                <a:schemeClr val="bg1"/>
              </a:solidFill>
            </a:endParaRPr>
          </a:p>
        </p:txBody>
      </p:sp>
    </p:spTree>
    <p:extLst>
      <p:ext uri="{BB962C8B-B14F-4D97-AF65-F5344CB8AC3E}">
        <p14:creationId xmlns:p14="http://schemas.microsoft.com/office/powerpoint/2010/main" val="399737490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925513"/>
            <a:ext cx="10927878" cy="742355"/>
          </a:xfrm>
          <a:prstGeom prst="rect">
            <a:avLst/>
          </a:prstGeom>
          <a:noFill/>
          <a:ln/>
        </p:spPr>
        <p:txBody>
          <a:bodyPr wrap="none" lIns="0" tIns="0" rIns="0" bIns="0" rtlCol="0" anchor="t"/>
          <a:lstStyle/>
          <a:p>
            <a:pPr marL="0" indent="0" algn="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أسئلة التخطيط قبل طلب الموارد</a:t>
            </a:r>
            <a:endParaRPr lang="ar-SA" sz="4650" dirty="0"/>
          </a:p>
        </p:txBody>
      </p:sp>
      <p:pic>
        <p:nvPicPr>
          <p:cNvPr id="3"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208656" y="2119213"/>
            <a:ext cx="5351130" cy="1244402"/>
          </a:xfrm>
          <a:prstGeom prst="rect">
            <a:avLst/>
          </a:prstGeom>
        </p:spPr>
      </p:pic>
      <p:sp>
        <p:nvSpPr>
          <p:cNvPr id="4" name="Text 1"/>
          <p:cNvSpPr/>
          <p:nvPr/>
        </p:nvSpPr>
        <p:spPr>
          <a:xfrm>
            <a:off x="6459674" y="2370237"/>
            <a:ext cx="4747498" cy="742355"/>
          </a:xfrm>
          <a:prstGeom prst="rect">
            <a:avLst/>
          </a:prstGeom>
          <a:noFill/>
          <a:ln/>
        </p:spPr>
        <p:txBody>
          <a:bodyPr wrap="square" lIns="0" tIns="0" rIns="0" bIns="0" rtlCol="0" anchor="t">
            <a:normAutofit/>
          </a:bodyPr>
          <a:lstStyle/>
          <a:p>
            <a:pPr marL="0" indent="0" algn="ct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ما البرامج والدورات التدريبية التي سيتم تنفيذها؟</a:t>
            </a:r>
            <a:endParaRPr lang="ar-SA" sz="2300" dirty="0"/>
          </a:p>
        </p:txBody>
      </p:sp>
      <p:pic>
        <p:nvPicPr>
          <p:cNvPr id="5" name="Image 1"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31908" y="2119213"/>
            <a:ext cx="5351130" cy="1244402"/>
          </a:xfrm>
          <a:prstGeom prst="rect">
            <a:avLst/>
          </a:prstGeom>
        </p:spPr>
      </p:pic>
      <p:sp>
        <p:nvSpPr>
          <p:cNvPr id="6" name="Text 2"/>
          <p:cNvSpPr/>
          <p:nvPr/>
        </p:nvSpPr>
        <p:spPr>
          <a:xfrm>
            <a:off x="882926" y="2370237"/>
            <a:ext cx="4747498" cy="371177"/>
          </a:xfrm>
          <a:prstGeom prst="rect">
            <a:avLst/>
          </a:prstGeom>
          <a:noFill/>
          <a:ln/>
        </p:spPr>
        <p:txBody>
          <a:bodyPr wrap="none" lIns="0" tIns="0" rIns="0" bIns="0" rtlCol="0" anchor="t"/>
          <a:lstStyle/>
          <a:p>
            <a:pPr marL="0" indent="0" algn="ct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كم عدد المتدربين؟</a:t>
            </a:r>
            <a:endParaRPr lang="ar-SA" sz="2300" dirty="0"/>
          </a:p>
        </p:txBody>
      </p:sp>
      <p:pic>
        <p:nvPicPr>
          <p:cNvPr id="7" name="Image 2"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208656" y="3589238"/>
            <a:ext cx="5351130" cy="1244402"/>
          </a:xfrm>
          <a:prstGeom prst="rect">
            <a:avLst/>
          </a:prstGeom>
        </p:spPr>
      </p:pic>
      <p:sp>
        <p:nvSpPr>
          <p:cNvPr id="8" name="Text 3"/>
          <p:cNvSpPr/>
          <p:nvPr/>
        </p:nvSpPr>
        <p:spPr>
          <a:xfrm>
            <a:off x="6459674" y="3840262"/>
            <a:ext cx="4747498" cy="742355"/>
          </a:xfrm>
          <a:prstGeom prst="rect">
            <a:avLst/>
          </a:prstGeom>
          <a:noFill/>
          <a:ln/>
        </p:spPr>
        <p:txBody>
          <a:bodyPr wrap="square" lIns="0" tIns="0" rIns="0" bIns="0" rtlCol="0" anchor="t">
            <a:normAutofit/>
          </a:bodyPr>
          <a:lstStyle/>
          <a:p>
            <a:pPr marL="0" indent="0" algn="ct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ما الوحدات التدريبية التي ستنفذ لكل دورة؟</a:t>
            </a:r>
            <a:endParaRPr lang="ar-SA" sz="2300" dirty="0"/>
          </a:p>
        </p:txBody>
      </p:sp>
      <p:pic>
        <p:nvPicPr>
          <p:cNvPr id="9" name="Image 3"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31908" y="3589238"/>
            <a:ext cx="5351130" cy="1244402"/>
          </a:xfrm>
          <a:prstGeom prst="rect">
            <a:avLst/>
          </a:prstGeom>
        </p:spPr>
      </p:pic>
      <p:sp>
        <p:nvSpPr>
          <p:cNvPr id="10" name="Text 4"/>
          <p:cNvSpPr/>
          <p:nvPr/>
        </p:nvSpPr>
        <p:spPr>
          <a:xfrm>
            <a:off x="882926" y="3840262"/>
            <a:ext cx="4747498" cy="371177"/>
          </a:xfrm>
          <a:prstGeom prst="rect">
            <a:avLst/>
          </a:prstGeom>
          <a:noFill/>
          <a:ln/>
        </p:spPr>
        <p:txBody>
          <a:bodyPr wrap="none" lIns="0" tIns="0" rIns="0" bIns="0" rtlCol="0" anchor="t"/>
          <a:lstStyle/>
          <a:p>
            <a:pPr marL="0" indent="0" algn="ct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ما المعدات والأدوات والمواد المطلوبة؟</a:t>
            </a:r>
            <a:endParaRPr lang="ar-SA" sz="2300" dirty="0"/>
          </a:p>
        </p:txBody>
      </p:sp>
      <p:pic>
        <p:nvPicPr>
          <p:cNvPr id="11" name="Image 4"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208656" y="5059263"/>
            <a:ext cx="5351130" cy="873224"/>
          </a:xfrm>
          <a:prstGeom prst="rect">
            <a:avLst/>
          </a:prstGeom>
        </p:spPr>
      </p:pic>
      <p:sp>
        <p:nvSpPr>
          <p:cNvPr id="12" name="Text 5"/>
          <p:cNvSpPr/>
          <p:nvPr/>
        </p:nvSpPr>
        <p:spPr>
          <a:xfrm>
            <a:off x="6459674" y="5310287"/>
            <a:ext cx="4747498" cy="371177"/>
          </a:xfrm>
          <a:prstGeom prst="rect">
            <a:avLst/>
          </a:prstGeom>
          <a:noFill/>
          <a:ln/>
        </p:spPr>
        <p:txBody>
          <a:bodyPr wrap="none" lIns="0" tIns="0" rIns="0" bIns="0" rtlCol="0" anchor="t"/>
          <a:lstStyle/>
          <a:p>
            <a:pPr marL="0" indent="0" algn="ct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ما المتوفر حالياً؟</a:t>
            </a:r>
            <a:endParaRPr lang="ar-SA" sz="2300" dirty="0"/>
          </a:p>
        </p:txBody>
      </p:sp>
      <p:pic>
        <p:nvPicPr>
          <p:cNvPr id="13" name="Image 5"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31908" y="5059263"/>
            <a:ext cx="5351130" cy="873224"/>
          </a:xfrm>
          <a:prstGeom prst="rect">
            <a:avLst/>
          </a:prstGeom>
        </p:spPr>
      </p:pic>
      <p:sp>
        <p:nvSpPr>
          <p:cNvPr id="14" name="Text 6"/>
          <p:cNvSpPr/>
          <p:nvPr/>
        </p:nvSpPr>
        <p:spPr>
          <a:xfrm>
            <a:off x="882926" y="5310287"/>
            <a:ext cx="4747498" cy="371177"/>
          </a:xfrm>
          <a:prstGeom prst="rect">
            <a:avLst/>
          </a:prstGeom>
          <a:noFill/>
          <a:ln/>
        </p:spPr>
        <p:txBody>
          <a:bodyPr wrap="none" lIns="0" tIns="0" rIns="0" bIns="0" rtlCol="0" anchor="t"/>
          <a:lstStyle/>
          <a:p>
            <a:pPr marL="0" indent="0" algn="ct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ما الذي يحتاج إلى شراء أو استبدال؟</a:t>
            </a:r>
            <a:endParaRPr lang="ar-SA" sz="2300" dirty="0"/>
          </a:p>
        </p:txBody>
      </p:sp>
    </p:spTree>
    <p:extLst>
      <p:ext uri="{BB962C8B-B14F-4D97-AF65-F5344CB8AC3E}">
        <p14:creationId xmlns:p14="http://schemas.microsoft.com/office/powerpoint/2010/main" val="3708297094"/>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794643"/>
            <a:ext cx="10927878" cy="519609"/>
          </a:xfrm>
          <a:prstGeom prst="rect">
            <a:avLst/>
          </a:prstGeom>
          <a:noFill/>
          <a:ln/>
        </p:spPr>
        <p:txBody>
          <a:bodyPr wrap="none" lIns="0" tIns="0" rIns="0" bIns="0" rtlCol="0" anchor="t"/>
          <a:lstStyle/>
          <a:p>
            <a:pPr marL="0" indent="0" algn="ctr" rtl="1">
              <a:lnSpc>
                <a:spcPct val="104000"/>
              </a:lnSpc>
              <a:buNone/>
            </a:pPr>
            <a:r>
              <a:rPr lang="ar-SA" altLang="en-US" sz="3250" dirty="0">
                <a:solidFill>
                  <a:srgbClr val="2E3C4E"/>
                </a:solidFill>
                <a:latin typeface="GE SS Two Light" pitchFamily="34" charset="0"/>
                <a:ea typeface="GE SS Two Light" pitchFamily="34" charset="-122"/>
                <a:cs typeface="GE SS Two Light" pitchFamily="34" charset="-120"/>
              </a:rPr>
              <a:t>دورة إدارة الموارد التدريبية في مشاغل </a:t>
            </a:r>
            <a:r>
              <a:rPr lang="ar-SA" altLang="en-US" sz="3250" dirty="0">
                <a:solidFill>
                  <a:srgbClr val="2E3C4E"/>
                </a:solidFill>
                <a:latin typeface="Myriad Headline" panose="020B0500000000000000" pitchFamily="34" charset="0"/>
                <a:ea typeface="GE SS Two Light" pitchFamily="34" charset="-122"/>
                <a:cs typeface="GE SS Two Light" pitchFamily="34" charset="-120"/>
              </a:rPr>
              <a:t>TVET</a:t>
            </a:r>
            <a:endParaRPr lang="ar-SA" sz="3250" dirty="0">
              <a:latin typeface="Myriad Headline" panose="020B0500000000000000" pitchFamily="34" charset="0"/>
            </a:endParaRPr>
          </a:p>
        </p:txBody>
      </p:sp>
      <p:sp>
        <p:nvSpPr>
          <p:cNvPr id="3" name="Text 1"/>
          <p:cNvSpPr/>
          <p:nvPr/>
        </p:nvSpPr>
        <p:spPr>
          <a:xfrm>
            <a:off x="631908" y="1358404"/>
            <a:ext cx="10927878" cy="259755"/>
          </a:xfrm>
          <a:prstGeom prst="rect">
            <a:avLst/>
          </a:prstGeom>
          <a:noFill/>
          <a:ln/>
        </p:spPr>
        <p:txBody>
          <a:bodyPr wrap="none" lIns="0" tIns="0" rIns="0" bIns="0" rtlCol="0" anchor="t"/>
          <a:lstStyle/>
          <a:p>
            <a:pPr marL="0" indent="0" algn="ctr" rtl="1">
              <a:lnSpc>
                <a:spcPct val="104000"/>
              </a:lnSpc>
              <a:buNone/>
            </a:pPr>
            <a:r>
              <a:rPr lang="ar-SA" altLang="en-US" sz="1600" dirty="0">
                <a:solidFill>
                  <a:srgbClr val="2E3C4E"/>
                </a:solidFill>
                <a:latin typeface="GE SS Two Light" pitchFamily="34" charset="0"/>
                <a:ea typeface="GE SS Two Light" pitchFamily="34" charset="-122"/>
                <a:cs typeface="GE SS Two Light" pitchFamily="34" charset="-120"/>
              </a:rPr>
              <a:t>تمر إدارة الموارد في ثماني مراحل متكاملة</a:t>
            </a:r>
            <a:endParaRPr lang="ar-SA" sz="1600" dirty="0"/>
          </a:p>
        </p:txBody>
      </p:sp>
      <p:sp>
        <p:nvSpPr>
          <p:cNvPr id="4" name="Shape 2"/>
          <p:cNvSpPr/>
          <p:nvPr/>
        </p:nvSpPr>
        <p:spPr>
          <a:xfrm>
            <a:off x="5661975" y="1908274"/>
            <a:ext cx="241195" cy="240010"/>
          </a:xfrm>
          <a:prstGeom prst="ellipse">
            <a:avLst/>
          </a:prstGeom>
          <a:solidFill>
            <a:srgbClr val="D4E9F7"/>
          </a:solidFill>
          <a:ln/>
        </p:spPr>
      </p:sp>
      <p:sp>
        <p:nvSpPr>
          <p:cNvPr id="5" name="Text 3"/>
          <p:cNvSpPr/>
          <p:nvPr/>
        </p:nvSpPr>
        <p:spPr>
          <a:xfrm>
            <a:off x="5147142" y="1955602"/>
            <a:ext cx="661276" cy="145355"/>
          </a:xfrm>
          <a:prstGeom prst="rect">
            <a:avLst/>
          </a:prstGeom>
          <a:noFill/>
          <a:ln/>
        </p:spPr>
        <p:txBody>
          <a:bodyPr wrap="none" lIns="0" tIns="0" rIns="0" bIns="0" rtlCol="0" anchor="t"/>
          <a:lstStyle/>
          <a:p>
            <a:pPr marL="0" indent="0" algn="r" rtl="1">
              <a:lnSpc>
                <a:spcPct val="96000"/>
              </a:lnSpc>
              <a:buNone/>
            </a:pPr>
            <a:r>
              <a:rPr lang="en-US" sz="950" dirty="0">
                <a:solidFill>
                  <a:srgbClr val="384653"/>
                </a:solidFill>
                <a:latin typeface="WinSoft Pro Medium" pitchFamily="34" charset="0"/>
                <a:ea typeface="WinSoft Pro Medium" pitchFamily="34" charset="-122"/>
                <a:cs typeface="WinSoft Pro Medium" pitchFamily="34" charset="-120"/>
              </a:rPr>
              <a:t>2</a:t>
            </a:r>
            <a:endParaRPr lang="en-US" sz="950" dirty="0"/>
          </a:p>
        </p:txBody>
      </p:sp>
      <p:sp>
        <p:nvSpPr>
          <p:cNvPr id="6" name="Text 4"/>
          <p:cNvSpPr/>
          <p:nvPr/>
        </p:nvSpPr>
        <p:spPr>
          <a:xfrm>
            <a:off x="631908" y="2192437"/>
            <a:ext cx="5271261" cy="311745"/>
          </a:xfrm>
          <a:prstGeom prst="rect">
            <a:avLst/>
          </a:prstGeom>
          <a:noFill/>
          <a:ln/>
        </p:spPr>
        <p:txBody>
          <a:bodyPr wrap="none" lIns="0" tIns="0" rIns="0" bIns="0" rtlCol="0" anchor="t"/>
          <a:lstStyle/>
          <a:p>
            <a:pPr marL="0" indent="0" algn="r" rtl="1">
              <a:lnSpc>
                <a:spcPct val="104000"/>
              </a:lnSpc>
              <a:buNone/>
            </a:pPr>
            <a:r>
              <a:rPr lang="ar-SA" altLang="en-US" sz="1950" dirty="0">
                <a:solidFill>
                  <a:srgbClr val="2E3C4E"/>
                </a:solidFill>
                <a:latin typeface="GE SS Two Light" pitchFamily="34" charset="0"/>
                <a:ea typeface="GE SS Two Light" pitchFamily="34" charset="-122"/>
                <a:cs typeface="GE SS Two Light" pitchFamily="34" charset="-120"/>
              </a:rPr>
              <a:t>المرحلة الثانية: التوريد</a:t>
            </a:r>
            <a:endParaRPr lang="ar-SA" sz="1950" dirty="0"/>
          </a:p>
        </p:txBody>
      </p:sp>
      <p:pic>
        <p:nvPicPr>
          <p:cNvPr id="7"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468471" y="3034887"/>
            <a:ext cx="434698" cy="434709"/>
          </a:xfrm>
          <a:prstGeom prst="rect">
            <a:avLst/>
          </a:prstGeom>
        </p:spPr>
      </p:pic>
      <p:sp>
        <p:nvSpPr>
          <p:cNvPr id="8" name="Shape 5"/>
          <p:cNvSpPr/>
          <p:nvPr/>
        </p:nvSpPr>
        <p:spPr>
          <a:xfrm>
            <a:off x="631908" y="3541331"/>
            <a:ext cx="5271261" cy="19050"/>
          </a:xfrm>
          <a:prstGeom prst="rect">
            <a:avLst/>
          </a:prstGeom>
          <a:solidFill>
            <a:srgbClr val="00AEEF"/>
          </a:solidFill>
          <a:ln/>
        </p:spPr>
      </p:sp>
      <p:sp>
        <p:nvSpPr>
          <p:cNvPr id="9" name="Text 6"/>
          <p:cNvSpPr/>
          <p:nvPr/>
        </p:nvSpPr>
        <p:spPr>
          <a:xfrm>
            <a:off x="58208" y="3183548"/>
            <a:ext cx="5271261" cy="259755"/>
          </a:xfrm>
          <a:prstGeom prst="rect">
            <a:avLst/>
          </a:prstGeom>
          <a:noFill/>
          <a:ln/>
        </p:spPr>
        <p:txBody>
          <a:bodyPr wrap="none" lIns="0" tIns="0" rIns="0" bIns="0" rtlCol="0" anchor="t"/>
          <a:lstStyle/>
          <a:p>
            <a:pPr marL="0" indent="0" algn="r" rtl="1">
              <a:lnSpc>
                <a:spcPct val="104000"/>
              </a:lnSpc>
              <a:buNone/>
            </a:pPr>
            <a:r>
              <a:rPr lang="ar-SA" altLang="en-US" sz="1600" dirty="0">
                <a:solidFill>
                  <a:srgbClr val="384653"/>
                </a:solidFill>
                <a:latin typeface="GE SS Two Light" pitchFamily="34" charset="0"/>
                <a:ea typeface="GE SS Two Light" pitchFamily="34" charset="-122"/>
                <a:cs typeface="GE SS Two Light" pitchFamily="34" charset="-120"/>
              </a:rPr>
              <a:t>إعداد طلبات الشراء</a:t>
            </a:r>
            <a:endParaRPr lang="ar-SA" sz="1600" dirty="0"/>
          </a:p>
        </p:txBody>
      </p:sp>
      <p:pic>
        <p:nvPicPr>
          <p:cNvPr id="10"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468471" y="3890152"/>
            <a:ext cx="434698" cy="434709"/>
          </a:xfrm>
          <a:prstGeom prst="rect">
            <a:avLst/>
          </a:prstGeom>
        </p:spPr>
      </p:pic>
      <p:sp>
        <p:nvSpPr>
          <p:cNvPr id="11" name="Shape 7"/>
          <p:cNvSpPr/>
          <p:nvPr/>
        </p:nvSpPr>
        <p:spPr>
          <a:xfrm>
            <a:off x="631908" y="4396597"/>
            <a:ext cx="5271261" cy="19050"/>
          </a:xfrm>
          <a:prstGeom prst="rect">
            <a:avLst/>
          </a:prstGeom>
          <a:solidFill>
            <a:srgbClr val="00AEEF"/>
          </a:solidFill>
          <a:ln/>
        </p:spPr>
      </p:sp>
      <p:sp>
        <p:nvSpPr>
          <p:cNvPr id="12" name="Text 8"/>
          <p:cNvSpPr/>
          <p:nvPr/>
        </p:nvSpPr>
        <p:spPr>
          <a:xfrm>
            <a:off x="58208" y="4020913"/>
            <a:ext cx="5271261" cy="259755"/>
          </a:xfrm>
          <a:prstGeom prst="rect">
            <a:avLst/>
          </a:prstGeom>
          <a:noFill/>
          <a:ln/>
        </p:spPr>
        <p:txBody>
          <a:bodyPr wrap="none" lIns="0" tIns="0" rIns="0" bIns="0" rtlCol="0" anchor="t"/>
          <a:lstStyle/>
          <a:p>
            <a:pPr marL="0" indent="0" algn="r" rtl="1">
              <a:lnSpc>
                <a:spcPct val="104000"/>
              </a:lnSpc>
              <a:buNone/>
            </a:pPr>
            <a:r>
              <a:rPr lang="ar-SA" altLang="en-US" sz="1600" dirty="0">
                <a:solidFill>
                  <a:srgbClr val="384653"/>
                </a:solidFill>
                <a:latin typeface="GE SS Two Light" pitchFamily="34" charset="0"/>
                <a:ea typeface="GE SS Two Light" pitchFamily="34" charset="-122"/>
                <a:cs typeface="GE SS Two Light" pitchFamily="34" charset="-120"/>
              </a:rPr>
              <a:t>اعتماد وتأكيد الطلبات</a:t>
            </a:r>
            <a:endParaRPr lang="ar-SA" sz="1600" dirty="0"/>
          </a:p>
        </p:txBody>
      </p:sp>
      <p:pic>
        <p:nvPicPr>
          <p:cNvPr id="13"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468471" y="4745418"/>
            <a:ext cx="434698" cy="434709"/>
          </a:xfrm>
          <a:prstGeom prst="rect">
            <a:avLst/>
          </a:prstGeom>
        </p:spPr>
      </p:pic>
      <p:sp>
        <p:nvSpPr>
          <p:cNvPr id="14" name="Shape 9"/>
          <p:cNvSpPr/>
          <p:nvPr/>
        </p:nvSpPr>
        <p:spPr>
          <a:xfrm>
            <a:off x="631908" y="5251862"/>
            <a:ext cx="5271261" cy="19050"/>
          </a:xfrm>
          <a:prstGeom prst="rect">
            <a:avLst/>
          </a:prstGeom>
          <a:solidFill>
            <a:srgbClr val="00AEEF"/>
          </a:solidFill>
          <a:ln/>
        </p:spPr>
      </p:sp>
      <p:sp>
        <p:nvSpPr>
          <p:cNvPr id="15" name="Text 10"/>
          <p:cNvSpPr/>
          <p:nvPr/>
        </p:nvSpPr>
        <p:spPr>
          <a:xfrm>
            <a:off x="58207" y="4919449"/>
            <a:ext cx="5271261" cy="259755"/>
          </a:xfrm>
          <a:prstGeom prst="rect">
            <a:avLst/>
          </a:prstGeom>
          <a:noFill/>
          <a:ln/>
        </p:spPr>
        <p:txBody>
          <a:bodyPr wrap="none" lIns="0" tIns="0" rIns="0" bIns="0" rtlCol="0" anchor="t"/>
          <a:lstStyle/>
          <a:p>
            <a:pPr marL="0" indent="0" algn="r" rtl="1">
              <a:lnSpc>
                <a:spcPct val="104000"/>
              </a:lnSpc>
              <a:buNone/>
            </a:pPr>
            <a:r>
              <a:rPr lang="ar-SA" altLang="en-US" sz="1600" dirty="0">
                <a:solidFill>
                  <a:srgbClr val="384653"/>
                </a:solidFill>
                <a:latin typeface="GE SS Two Light" pitchFamily="34" charset="0"/>
                <a:ea typeface="GE SS Two Light" pitchFamily="34" charset="-122"/>
                <a:cs typeface="GE SS Two Light" pitchFamily="34" charset="-120"/>
              </a:rPr>
              <a:t>الشراء أو التوريد</a:t>
            </a:r>
            <a:endParaRPr lang="ar-SA" sz="1600" dirty="0"/>
          </a:p>
        </p:txBody>
      </p:sp>
      <p:sp>
        <p:nvSpPr>
          <p:cNvPr id="16" name="Shape 11"/>
          <p:cNvSpPr/>
          <p:nvPr/>
        </p:nvSpPr>
        <p:spPr>
          <a:xfrm>
            <a:off x="6181173" y="1783953"/>
            <a:ext cx="5498665" cy="4279404"/>
          </a:xfrm>
          <a:prstGeom prst="roundRect">
            <a:avLst>
              <a:gd name="adj" fmla="val 8860"/>
            </a:avLst>
          </a:prstGeom>
          <a:solidFill>
            <a:srgbClr val="75BAE6"/>
          </a:solidFill>
          <a:ln/>
        </p:spPr>
        <p:txBody>
          <a:bodyPr/>
          <a:lstStyle/>
          <a:p>
            <a:endParaRPr lang="en-US" dirty="0"/>
          </a:p>
        </p:txBody>
      </p:sp>
      <p:sp>
        <p:nvSpPr>
          <p:cNvPr id="17" name="Shape 12"/>
          <p:cNvSpPr/>
          <p:nvPr/>
        </p:nvSpPr>
        <p:spPr>
          <a:xfrm>
            <a:off x="11280691" y="1908274"/>
            <a:ext cx="241195" cy="240010"/>
          </a:xfrm>
          <a:prstGeom prst="ellipse">
            <a:avLst/>
          </a:prstGeom>
          <a:solidFill>
            <a:srgbClr val="D4E9F7"/>
          </a:solidFill>
          <a:ln/>
        </p:spPr>
      </p:sp>
      <p:sp>
        <p:nvSpPr>
          <p:cNvPr id="18" name="Text 13"/>
          <p:cNvSpPr/>
          <p:nvPr/>
        </p:nvSpPr>
        <p:spPr>
          <a:xfrm>
            <a:off x="10765858" y="1955602"/>
            <a:ext cx="661276" cy="145355"/>
          </a:xfrm>
          <a:prstGeom prst="rect">
            <a:avLst/>
          </a:prstGeom>
          <a:noFill/>
          <a:ln/>
        </p:spPr>
        <p:txBody>
          <a:bodyPr wrap="none" lIns="0" tIns="0" rIns="0" bIns="0" rtlCol="0" anchor="t"/>
          <a:lstStyle/>
          <a:p>
            <a:pPr marL="0" indent="0" algn="r" rtl="1">
              <a:lnSpc>
                <a:spcPct val="96000"/>
              </a:lnSpc>
              <a:buNone/>
            </a:pPr>
            <a:r>
              <a:rPr lang="en-US" sz="950" dirty="0">
                <a:solidFill>
                  <a:srgbClr val="000000"/>
                </a:solidFill>
                <a:latin typeface="WinSoft Pro Medium" pitchFamily="34" charset="0"/>
                <a:ea typeface="WinSoft Pro Medium" pitchFamily="34" charset="-122"/>
                <a:cs typeface="WinSoft Pro Medium" pitchFamily="34" charset="-120"/>
              </a:rPr>
              <a:t>1</a:t>
            </a:r>
            <a:endParaRPr lang="en-US" sz="950" dirty="0"/>
          </a:p>
        </p:txBody>
      </p:sp>
      <p:sp>
        <p:nvSpPr>
          <p:cNvPr id="19" name="Text 14"/>
          <p:cNvSpPr/>
          <p:nvPr/>
        </p:nvSpPr>
        <p:spPr>
          <a:xfrm>
            <a:off x="6339126" y="2192437"/>
            <a:ext cx="5182760" cy="311745"/>
          </a:xfrm>
          <a:prstGeom prst="rect">
            <a:avLst/>
          </a:prstGeom>
          <a:noFill/>
          <a:ln/>
        </p:spPr>
        <p:txBody>
          <a:bodyPr wrap="none" lIns="0" tIns="0" rIns="0" bIns="0" rtlCol="0" anchor="t"/>
          <a:lstStyle/>
          <a:p>
            <a:pPr marL="0" indent="0" algn="r" rtl="1">
              <a:lnSpc>
                <a:spcPct val="104000"/>
              </a:lnSpc>
              <a:buNone/>
            </a:pPr>
            <a:r>
              <a:rPr lang="ar-SA" altLang="en-US" sz="1950" dirty="0">
                <a:solidFill>
                  <a:schemeClr val="bg1"/>
                </a:solidFill>
                <a:latin typeface="GE SS Two Light" pitchFamily="34" charset="0"/>
                <a:ea typeface="GE SS Two Light" pitchFamily="34" charset="-122"/>
                <a:cs typeface="GE SS Two Light" pitchFamily="34" charset="-120"/>
              </a:rPr>
              <a:t>المرحلة الأولى: التخطيط</a:t>
            </a:r>
            <a:endParaRPr lang="ar-SA" sz="1950" dirty="0">
              <a:solidFill>
                <a:schemeClr val="bg1"/>
              </a:solidFill>
            </a:endParaRPr>
          </a:p>
        </p:txBody>
      </p:sp>
      <p:pic>
        <p:nvPicPr>
          <p:cNvPr id="20"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1087188" y="2739050"/>
            <a:ext cx="434698" cy="434709"/>
          </a:xfrm>
          <a:prstGeom prst="rect">
            <a:avLst/>
          </a:prstGeom>
        </p:spPr>
      </p:pic>
      <p:sp>
        <p:nvSpPr>
          <p:cNvPr id="21" name="Shape 15"/>
          <p:cNvSpPr/>
          <p:nvPr/>
        </p:nvSpPr>
        <p:spPr>
          <a:xfrm>
            <a:off x="6339126" y="3245494"/>
            <a:ext cx="5182760" cy="19050"/>
          </a:xfrm>
          <a:prstGeom prst="rect">
            <a:avLst/>
          </a:prstGeom>
          <a:solidFill>
            <a:srgbClr val="00AEEF"/>
          </a:solidFill>
          <a:ln/>
        </p:spPr>
      </p:sp>
      <p:sp>
        <p:nvSpPr>
          <p:cNvPr id="22" name="Text 16"/>
          <p:cNvSpPr/>
          <p:nvPr/>
        </p:nvSpPr>
        <p:spPr>
          <a:xfrm>
            <a:off x="5765426" y="2928667"/>
            <a:ext cx="5182760" cy="259755"/>
          </a:xfrm>
          <a:prstGeom prst="rect">
            <a:avLst/>
          </a:prstGeom>
          <a:noFill/>
          <a:ln/>
        </p:spPr>
        <p:txBody>
          <a:bodyPr wrap="none" lIns="0" tIns="0" rIns="0" bIns="0" rtlCol="0" anchor="t"/>
          <a:lstStyle/>
          <a:p>
            <a:pPr marL="0" indent="0" algn="r" rtl="1">
              <a:lnSpc>
                <a:spcPct val="104000"/>
              </a:lnSpc>
              <a:buNone/>
            </a:pPr>
            <a:r>
              <a:rPr lang="ar-SA" altLang="en-US" sz="1600" dirty="0">
                <a:solidFill>
                  <a:schemeClr val="bg1"/>
                </a:solidFill>
                <a:latin typeface="GE SS Two Light" pitchFamily="34" charset="0"/>
                <a:ea typeface="GE SS Two Light" pitchFamily="34" charset="-122"/>
                <a:cs typeface="GE SS Two Light" pitchFamily="34" charset="-120"/>
              </a:rPr>
              <a:t>تحليل المنهاج التدريبي</a:t>
            </a:r>
            <a:endParaRPr lang="ar-SA" sz="1600" dirty="0">
              <a:solidFill>
                <a:schemeClr val="bg1"/>
              </a:solidFill>
            </a:endParaRPr>
          </a:p>
        </p:txBody>
      </p:sp>
      <p:pic>
        <p:nvPicPr>
          <p:cNvPr id="23"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1087188" y="3594315"/>
            <a:ext cx="434698" cy="434709"/>
          </a:xfrm>
          <a:prstGeom prst="rect">
            <a:avLst/>
          </a:prstGeom>
        </p:spPr>
      </p:pic>
      <p:sp>
        <p:nvSpPr>
          <p:cNvPr id="24" name="Shape 17"/>
          <p:cNvSpPr/>
          <p:nvPr/>
        </p:nvSpPr>
        <p:spPr>
          <a:xfrm>
            <a:off x="6339126" y="4100760"/>
            <a:ext cx="5182760" cy="19050"/>
          </a:xfrm>
          <a:prstGeom prst="rect">
            <a:avLst/>
          </a:prstGeom>
          <a:solidFill>
            <a:srgbClr val="00AEEF"/>
          </a:solidFill>
          <a:ln/>
        </p:spPr>
      </p:sp>
      <p:sp>
        <p:nvSpPr>
          <p:cNvPr id="25" name="Text 18"/>
          <p:cNvSpPr/>
          <p:nvPr/>
        </p:nvSpPr>
        <p:spPr>
          <a:xfrm>
            <a:off x="5696555" y="3731666"/>
            <a:ext cx="5182760" cy="259755"/>
          </a:xfrm>
          <a:prstGeom prst="rect">
            <a:avLst/>
          </a:prstGeom>
          <a:noFill/>
          <a:ln/>
        </p:spPr>
        <p:txBody>
          <a:bodyPr wrap="none" lIns="0" tIns="0" rIns="0" bIns="0" rtlCol="0" anchor="t"/>
          <a:lstStyle/>
          <a:p>
            <a:pPr marL="0" indent="0" algn="r" rtl="1">
              <a:lnSpc>
                <a:spcPct val="104000"/>
              </a:lnSpc>
              <a:buNone/>
            </a:pPr>
            <a:r>
              <a:rPr lang="ar-SA" altLang="en-US" sz="1600" dirty="0">
                <a:solidFill>
                  <a:schemeClr val="bg1"/>
                </a:solidFill>
                <a:latin typeface="GE SS Two Light" pitchFamily="34" charset="0"/>
                <a:ea typeface="GE SS Two Light" pitchFamily="34" charset="-122"/>
                <a:cs typeface="GE SS Two Light" pitchFamily="34" charset="-120"/>
              </a:rPr>
              <a:t>تحديد أعداد المتدربين</a:t>
            </a:r>
            <a:endParaRPr lang="ar-SA" sz="1600" dirty="0">
              <a:solidFill>
                <a:schemeClr val="bg1"/>
              </a:solidFill>
            </a:endParaRPr>
          </a:p>
        </p:txBody>
      </p:sp>
      <p:pic>
        <p:nvPicPr>
          <p:cNvPr id="26" name="Image 5"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1087188" y="4449581"/>
            <a:ext cx="434698" cy="434709"/>
          </a:xfrm>
          <a:prstGeom prst="rect">
            <a:avLst/>
          </a:prstGeom>
        </p:spPr>
      </p:pic>
      <p:sp>
        <p:nvSpPr>
          <p:cNvPr id="27" name="Shape 19"/>
          <p:cNvSpPr/>
          <p:nvPr/>
        </p:nvSpPr>
        <p:spPr>
          <a:xfrm>
            <a:off x="6339126" y="4956025"/>
            <a:ext cx="5182760" cy="19050"/>
          </a:xfrm>
          <a:prstGeom prst="rect">
            <a:avLst/>
          </a:prstGeom>
          <a:solidFill>
            <a:srgbClr val="00AEEF"/>
          </a:solidFill>
          <a:ln/>
        </p:spPr>
      </p:sp>
      <p:sp>
        <p:nvSpPr>
          <p:cNvPr id="28" name="Text 20"/>
          <p:cNvSpPr/>
          <p:nvPr/>
        </p:nvSpPr>
        <p:spPr>
          <a:xfrm>
            <a:off x="5696555" y="4641600"/>
            <a:ext cx="5182760" cy="259755"/>
          </a:xfrm>
          <a:prstGeom prst="rect">
            <a:avLst/>
          </a:prstGeom>
          <a:noFill/>
          <a:ln/>
        </p:spPr>
        <p:txBody>
          <a:bodyPr wrap="none" lIns="0" tIns="0" rIns="0" bIns="0" rtlCol="0" anchor="t"/>
          <a:lstStyle/>
          <a:p>
            <a:pPr marL="0" indent="0" algn="r" rtl="1">
              <a:lnSpc>
                <a:spcPct val="104000"/>
              </a:lnSpc>
              <a:buNone/>
            </a:pPr>
            <a:r>
              <a:rPr lang="ar-SA" altLang="en-US" sz="1600" dirty="0">
                <a:solidFill>
                  <a:schemeClr val="bg1"/>
                </a:solidFill>
                <a:latin typeface="GE SS Two Light" pitchFamily="34" charset="0"/>
                <a:ea typeface="GE SS Two Light" pitchFamily="34" charset="-122"/>
                <a:cs typeface="GE SS Two Light" pitchFamily="34" charset="-120"/>
              </a:rPr>
              <a:t>تحديد المعدات والأدوات والمواد المطلوبة</a:t>
            </a:r>
            <a:endParaRPr lang="ar-SA" sz="1600" dirty="0">
              <a:solidFill>
                <a:schemeClr val="bg1"/>
              </a:solidFill>
            </a:endParaRPr>
          </a:p>
        </p:txBody>
      </p:sp>
      <p:pic>
        <p:nvPicPr>
          <p:cNvPr id="29" name="Image 6" descr="preencoded.png"/>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11087188" y="5304847"/>
            <a:ext cx="434698" cy="434709"/>
          </a:xfrm>
          <a:prstGeom prst="rect">
            <a:avLst/>
          </a:prstGeom>
        </p:spPr>
      </p:pic>
      <p:sp>
        <p:nvSpPr>
          <p:cNvPr id="30" name="Shape 21"/>
          <p:cNvSpPr/>
          <p:nvPr/>
        </p:nvSpPr>
        <p:spPr>
          <a:xfrm>
            <a:off x="6339126" y="5811291"/>
            <a:ext cx="5182760" cy="19050"/>
          </a:xfrm>
          <a:prstGeom prst="rect">
            <a:avLst/>
          </a:prstGeom>
          <a:solidFill>
            <a:srgbClr val="00AEEF"/>
          </a:solidFill>
          <a:ln/>
        </p:spPr>
      </p:sp>
      <p:sp>
        <p:nvSpPr>
          <p:cNvPr id="31" name="Text 22"/>
          <p:cNvSpPr/>
          <p:nvPr/>
        </p:nvSpPr>
        <p:spPr>
          <a:xfrm>
            <a:off x="5765426" y="5496866"/>
            <a:ext cx="5182760" cy="259755"/>
          </a:xfrm>
          <a:prstGeom prst="rect">
            <a:avLst/>
          </a:prstGeom>
          <a:noFill/>
          <a:ln/>
        </p:spPr>
        <p:txBody>
          <a:bodyPr wrap="none" lIns="0" tIns="0" rIns="0" bIns="0" rtlCol="0" anchor="t"/>
          <a:lstStyle/>
          <a:p>
            <a:pPr marL="0" indent="0" algn="r" rtl="1">
              <a:lnSpc>
                <a:spcPct val="104000"/>
              </a:lnSpc>
              <a:buNone/>
            </a:pPr>
            <a:r>
              <a:rPr lang="ar-SA" altLang="en-US" sz="1600" dirty="0">
                <a:solidFill>
                  <a:schemeClr val="bg1"/>
                </a:solidFill>
                <a:latin typeface="GE SS Two Light" pitchFamily="34" charset="0"/>
                <a:ea typeface="GE SS Two Light" pitchFamily="34" charset="-122"/>
                <a:cs typeface="GE SS Two Light" pitchFamily="34" charset="-120"/>
              </a:rPr>
              <a:t>تقدير الكميات والتكاليف</a:t>
            </a:r>
            <a:endParaRPr lang="ar-SA" sz="1600" dirty="0">
              <a:solidFill>
                <a:schemeClr val="bg1"/>
              </a:solidFill>
            </a:endParaRPr>
          </a:p>
        </p:txBody>
      </p:sp>
    </p:spTree>
    <p:extLst>
      <p:ext uri="{BB962C8B-B14F-4D97-AF65-F5344CB8AC3E}">
        <p14:creationId xmlns:p14="http://schemas.microsoft.com/office/powerpoint/2010/main" val="4173620764"/>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631908" y="1043880"/>
            <a:ext cx="344578" cy="342999"/>
          </a:xfrm>
          <a:prstGeom prst="ellipse">
            <a:avLst/>
          </a:prstGeom>
          <a:solidFill>
            <a:srgbClr val="D4E9F7"/>
          </a:solidFill>
          <a:ln/>
        </p:spPr>
      </p:sp>
      <p:sp>
        <p:nvSpPr>
          <p:cNvPr id="3" name="Text 1"/>
          <p:cNvSpPr/>
          <p:nvPr/>
        </p:nvSpPr>
        <p:spPr>
          <a:xfrm>
            <a:off x="767239" y="1111548"/>
            <a:ext cx="683501" cy="207665"/>
          </a:xfrm>
          <a:prstGeom prst="rect">
            <a:avLst/>
          </a:prstGeom>
          <a:noFill/>
          <a:ln/>
        </p:spPr>
        <p:txBody>
          <a:bodyPr wrap="none" lIns="0" tIns="0" rIns="0" bIns="0" rtlCol="0" anchor="t"/>
          <a:lstStyle/>
          <a:p>
            <a:pPr marL="0" indent="0" algn="l">
              <a:lnSpc>
                <a:spcPct val="96000"/>
              </a:lnSpc>
              <a:buNone/>
            </a:pPr>
            <a:r>
              <a:rPr lang="en-US" sz="1400" dirty="0">
                <a:solidFill>
                  <a:srgbClr val="384653"/>
                </a:solidFill>
                <a:latin typeface="WinSoft Pro Medium" pitchFamily="34" charset="0"/>
                <a:ea typeface="WinSoft Pro Medium" pitchFamily="34" charset="-122"/>
                <a:cs typeface="WinSoft Pro Medium" pitchFamily="34" charset="-120"/>
              </a:rPr>
              <a:t>4</a:t>
            </a:r>
            <a:endParaRPr lang="en-US" sz="1400" dirty="0"/>
          </a:p>
        </p:txBody>
      </p:sp>
      <p:sp>
        <p:nvSpPr>
          <p:cNvPr id="4" name="Text 2"/>
          <p:cNvSpPr/>
          <p:nvPr/>
        </p:nvSpPr>
        <p:spPr>
          <a:xfrm>
            <a:off x="631908" y="1477070"/>
            <a:ext cx="5188614" cy="445492"/>
          </a:xfrm>
          <a:prstGeom prst="rect">
            <a:avLst/>
          </a:prstGeom>
          <a:noFill/>
          <a:ln/>
        </p:spPr>
        <p:txBody>
          <a:bodyPr wrap="none" lIns="0" tIns="0" rIns="0" bIns="0" rtlCol="0" anchor="t"/>
          <a:lstStyle/>
          <a:p>
            <a:pPr marL="0" indent="0" algn="r" rtl="1">
              <a:lnSpc>
                <a:spcPct val="104000"/>
              </a:lnSpc>
              <a:buNone/>
            </a:pPr>
            <a:r>
              <a:rPr lang="ar-SA" altLang="en-US" sz="2800" dirty="0">
                <a:solidFill>
                  <a:srgbClr val="2E3C4E"/>
                </a:solidFill>
                <a:latin typeface="GE SS Two Light" pitchFamily="34" charset="0"/>
                <a:ea typeface="GE SS Two Light" pitchFamily="34" charset="-122"/>
                <a:cs typeface="GE SS Two Light" pitchFamily="34" charset="-120"/>
              </a:rPr>
              <a:t>المرحلة الرابعة: التخزين</a:t>
            </a:r>
            <a:endParaRPr lang="ar-SA" sz="2800" dirty="0"/>
          </a:p>
        </p:txBody>
      </p:sp>
      <p:pic>
        <p:nvPicPr>
          <p:cNvPr id="5"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235388" y="2311286"/>
            <a:ext cx="585135" cy="585148"/>
          </a:xfrm>
          <a:prstGeom prst="rect">
            <a:avLst/>
          </a:prstGeom>
        </p:spPr>
      </p:pic>
      <p:sp>
        <p:nvSpPr>
          <p:cNvPr id="6" name="Shape 3"/>
          <p:cNvSpPr/>
          <p:nvPr/>
        </p:nvSpPr>
        <p:spPr>
          <a:xfrm>
            <a:off x="631908" y="3000712"/>
            <a:ext cx="5188614" cy="25400"/>
          </a:xfrm>
          <a:prstGeom prst="rect">
            <a:avLst/>
          </a:prstGeom>
          <a:solidFill>
            <a:srgbClr val="00AEEF"/>
          </a:solidFill>
          <a:ln/>
        </p:spPr>
      </p:sp>
      <p:sp>
        <p:nvSpPr>
          <p:cNvPr id="7" name="Text 4"/>
          <p:cNvSpPr/>
          <p:nvPr/>
        </p:nvSpPr>
        <p:spPr>
          <a:xfrm>
            <a:off x="-150468" y="2538353"/>
            <a:ext cx="5188614"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ترميز المعدات</a:t>
            </a:r>
            <a:endParaRPr lang="ar-SA" sz="2300" dirty="0"/>
          </a:p>
        </p:txBody>
      </p:sp>
      <p:pic>
        <p:nvPicPr>
          <p:cNvPr id="8"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235388" y="3599046"/>
            <a:ext cx="585135" cy="585148"/>
          </a:xfrm>
          <a:prstGeom prst="rect">
            <a:avLst/>
          </a:prstGeom>
        </p:spPr>
      </p:pic>
      <p:sp>
        <p:nvSpPr>
          <p:cNvPr id="9" name="Shape 5"/>
          <p:cNvSpPr/>
          <p:nvPr/>
        </p:nvSpPr>
        <p:spPr>
          <a:xfrm>
            <a:off x="631908" y="4288472"/>
            <a:ext cx="5188614" cy="25400"/>
          </a:xfrm>
          <a:prstGeom prst="rect">
            <a:avLst/>
          </a:prstGeom>
          <a:solidFill>
            <a:srgbClr val="00AEEF"/>
          </a:solidFill>
          <a:ln/>
        </p:spPr>
      </p:sp>
      <p:sp>
        <p:nvSpPr>
          <p:cNvPr id="10" name="Text 6"/>
          <p:cNvSpPr/>
          <p:nvPr/>
        </p:nvSpPr>
        <p:spPr>
          <a:xfrm>
            <a:off x="-178843" y="3871703"/>
            <a:ext cx="5188614"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تخزين المواد</a:t>
            </a:r>
            <a:endParaRPr lang="ar-SA" sz="2300" dirty="0"/>
          </a:p>
        </p:txBody>
      </p:sp>
      <p:pic>
        <p:nvPicPr>
          <p:cNvPr id="11"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235388" y="4886806"/>
            <a:ext cx="585135" cy="585148"/>
          </a:xfrm>
          <a:prstGeom prst="rect">
            <a:avLst/>
          </a:prstGeom>
        </p:spPr>
      </p:pic>
      <p:sp>
        <p:nvSpPr>
          <p:cNvPr id="12" name="Shape 7"/>
          <p:cNvSpPr/>
          <p:nvPr/>
        </p:nvSpPr>
        <p:spPr>
          <a:xfrm>
            <a:off x="631908" y="5576232"/>
            <a:ext cx="5188614" cy="25400"/>
          </a:xfrm>
          <a:prstGeom prst="rect">
            <a:avLst/>
          </a:prstGeom>
          <a:solidFill>
            <a:srgbClr val="00AEEF"/>
          </a:solidFill>
          <a:ln/>
        </p:spPr>
      </p:sp>
      <p:sp>
        <p:nvSpPr>
          <p:cNvPr id="13" name="Text 8"/>
          <p:cNvSpPr/>
          <p:nvPr/>
        </p:nvSpPr>
        <p:spPr>
          <a:xfrm>
            <a:off x="-150468" y="5179380"/>
            <a:ext cx="5188614"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تحديث سجلات المخزون</a:t>
            </a:r>
            <a:endParaRPr lang="ar-SA" sz="2300" dirty="0"/>
          </a:p>
        </p:txBody>
      </p:sp>
      <p:sp>
        <p:nvSpPr>
          <p:cNvPr id="14" name="Shape 9"/>
          <p:cNvSpPr/>
          <p:nvPr/>
        </p:nvSpPr>
        <p:spPr>
          <a:xfrm>
            <a:off x="6215006" y="870662"/>
            <a:ext cx="5513646" cy="5278041"/>
          </a:xfrm>
          <a:prstGeom prst="roundRect">
            <a:avLst>
              <a:gd name="adj" fmla="val 10262"/>
            </a:avLst>
          </a:prstGeom>
          <a:solidFill>
            <a:srgbClr val="75BAE6"/>
          </a:solidFill>
          <a:ln/>
        </p:spPr>
      </p:sp>
      <p:sp>
        <p:nvSpPr>
          <p:cNvPr id="15" name="Shape 10"/>
          <p:cNvSpPr/>
          <p:nvPr/>
        </p:nvSpPr>
        <p:spPr>
          <a:xfrm>
            <a:off x="11158457" y="1043880"/>
            <a:ext cx="344578" cy="342999"/>
          </a:xfrm>
          <a:prstGeom prst="ellipse">
            <a:avLst/>
          </a:prstGeom>
          <a:solidFill>
            <a:srgbClr val="D4E9F7"/>
          </a:solidFill>
          <a:ln/>
        </p:spPr>
      </p:sp>
      <p:sp>
        <p:nvSpPr>
          <p:cNvPr id="16" name="Text 11"/>
          <p:cNvSpPr/>
          <p:nvPr/>
        </p:nvSpPr>
        <p:spPr>
          <a:xfrm>
            <a:off x="10684203" y="1111548"/>
            <a:ext cx="683501" cy="207665"/>
          </a:xfrm>
          <a:prstGeom prst="rect">
            <a:avLst/>
          </a:prstGeom>
          <a:noFill/>
          <a:ln/>
        </p:spPr>
        <p:txBody>
          <a:bodyPr wrap="none" lIns="0" tIns="0" rIns="0" bIns="0" rtlCol="0" anchor="t"/>
          <a:lstStyle/>
          <a:p>
            <a:pPr marL="0" indent="0" algn="r" rtl="1">
              <a:lnSpc>
                <a:spcPct val="96000"/>
              </a:lnSpc>
              <a:buNone/>
            </a:pPr>
            <a:r>
              <a:rPr lang="en-US" sz="1400" dirty="0">
                <a:solidFill>
                  <a:srgbClr val="000000"/>
                </a:solidFill>
                <a:latin typeface="WinSoft Pro Medium" pitchFamily="34" charset="0"/>
                <a:ea typeface="WinSoft Pro Medium" pitchFamily="34" charset="-122"/>
                <a:cs typeface="WinSoft Pro Medium" pitchFamily="34" charset="-120"/>
              </a:rPr>
              <a:t>3</a:t>
            </a:r>
            <a:endParaRPr lang="en-US" sz="1400" dirty="0"/>
          </a:p>
        </p:txBody>
      </p:sp>
      <p:sp>
        <p:nvSpPr>
          <p:cNvPr id="17" name="Text 12"/>
          <p:cNvSpPr/>
          <p:nvPr/>
        </p:nvSpPr>
        <p:spPr>
          <a:xfrm>
            <a:off x="6440624" y="1477070"/>
            <a:ext cx="5062411" cy="445492"/>
          </a:xfrm>
          <a:prstGeom prst="rect">
            <a:avLst/>
          </a:prstGeom>
          <a:noFill/>
          <a:ln/>
        </p:spPr>
        <p:txBody>
          <a:bodyPr wrap="none" lIns="0" tIns="0" rIns="0" bIns="0" rtlCol="0" anchor="t"/>
          <a:lstStyle/>
          <a:p>
            <a:pPr marL="0" indent="0" algn="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المرحلة الثالثة: الاستلام</a:t>
            </a:r>
            <a:endParaRPr lang="ar-SA" sz="2800" dirty="0">
              <a:solidFill>
                <a:schemeClr val="bg1"/>
              </a:solidFill>
            </a:endParaRPr>
          </a:p>
        </p:txBody>
      </p:sp>
      <p:pic>
        <p:nvPicPr>
          <p:cNvPr id="18"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917900" y="2311283"/>
            <a:ext cx="585135" cy="585148"/>
          </a:xfrm>
          <a:prstGeom prst="rect">
            <a:avLst/>
          </a:prstGeom>
        </p:spPr>
      </p:pic>
      <p:sp>
        <p:nvSpPr>
          <p:cNvPr id="19" name="Shape 13"/>
          <p:cNvSpPr/>
          <p:nvPr/>
        </p:nvSpPr>
        <p:spPr>
          <a:xfrm>
            <a:off x="6348275" y="2985247"/>
            <a:ext cx="5062411" cy="25400"/>
          </a:xfrm>
          <a:prstGeom prst="rect">
            <a:avLst/>
          </a:prstGeom>
          <a:solidFill>
            <a:srgbClr val="00AEEF"/>
          </a:solidFill>
          <a:ln/>
        </p:spPr>
      </p:sp>
      <p:sp>
        <p:nvSpPr>
          <p:cNvPr id="20" name="Text 14"/>
          <p:cNvSpPr/>
          <p:nvPr/>
        </p:nvSpPr>
        <p:spPr>
          <a:xfrm>
            <a:off x="5658247" y="2607250"/>
            <a:ext cx="5062411" cy="371177"/>
          </a:xfrm>
          <a:prstGeom prst="rect">
            <a:avLst/>
          </a:prstGeom>
          <a:noFill/>
          <a:ln/>
        </p:spPr>
        <p:txBody>
          <a:bodyPr wrap="none" lIns="0" tIns="0" rIns="0" bIns="0" rtlCol="0" anchor="t"/>
          <a:lstStyle/>
          <a:p>
            <a:pPr marL="0" indent="0" algn="r" rtl="1">
              <a:lnSpc>
                <a:spcPct val="104000"/>
              </a:lnSpc>
              <a:buNone/>
            </a:pPr>
            <a:r>
              <a:rPr lang="ar-SA" altLang="en-US" sz="2300" dirty="0">
                <a:solidFill>
                  <a:schemeClr val="bg1"/>
                </a:solidFill>
                <a:latin typeface="GE SS Two Light" pitchFamily="34" charset="0"/>
                <a:ea typeface="GE SS Two Light" pitchFamily="34" charset="-122"/>
                <a:cs typeface="GE SS Two Light" pitchFamily="34" charset="-120"/>
              </a:rPr>
              <a:t>استلام المواد</a:t>
            </a:r>
            <a:endParaRPr lang="ar-SA" sz="2300" dirty="0">
              <a:solidFill>
                <a:schemeClr val="bg1"/>
              </a:solidFill>
            </a:endParaRPr>
          </a:p>
        </p:txBody>
      </p:sp>
      <p:pic>
        <p:nvPicPr>
          <p:cNvPr id="21"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0917900" y="3599043"/>
            <a:ext cx="585135" cy="585148"/>
          </a:xfrm>
          <a:prstGeom prst="rect">
            <a:avLst/>
          </a:prstGeom>
        </p:spPr>
      </p:pic>
      <p:sp>
        <p:nvSpPr>
          <p:cNvPr id="22" name="Shape 15"/>
          <p:cNvSpPr/>
          <p:nvPr/>
        </p:nvSpPr>
        <p:spPr>
          <a:xfrm>
            <a:off x="6440623" y="4289155"/>
            <a:ext cx="5062411" cy="25400"/>
          </a:xfrm>
          <a:prstGeom prst="rect">
            <a:avLst/>
          </a:prstGeom>
          <a:solidFill>
            <a:srgbClr val="00AEEF"/>
          </a:solidFill>
          <a:ln/>
        </p:spPr>
      </p:sp>
      <p:sp>
        <p:nvSpPr>
          <p:cNvPr id="23" name="Text 16"/>
          <p:cNvSpPr/>
          <p:nvPr/>
        </p:nvSpPr>
        <p:spPr>
          <a:xfrm>
            <a:off x="5658247" y="3837297"/>
            <a:ext cx="5062411" cy="371177"/>
          </a:xfrm>
          <a:prstGeom prst="rect">
            <a:avLst/>
          </a:prstGeom>
          <a:noFill/>
          <a:ln/>
        </p:spPr>
        <p:txBody>
          <a:bodyPr wrap="none" lIns="0" tIns="0" rIns="0" bIns="0" rtlCol="0" anchor="t"/>
          <a:lstStyle/>
          <a:p>
            <a:pPr marL="0" indent="0" algn="r" rtl="1">
              <a:lnSpc>
                <a:spcPct val="104000"/>
              </a:lnSpc>
              <a:buNone/>
            </a:pPr>
            <a:r>
              <a:rPr lang="ar-SA" altLang="en-US" sz="2300" dirty="0">
                <a:solidFill>
                  <a:schemeClr val="bg1"/>
                </a:solidFill>
                <a:latin typeface="GE SS Two Light" pitchFamily="34" charset="0"/>
                <a:ea typeface="GE SS Two Light" pitchFamily="34" charset="-122"/>
                <a:cs typeface="GE SS Two Light" pitchFamily="34" charset="-120"/>
              </a:rPr>
              <a:t>فحص الجودة والمواصفات</a:t>
            </a:r>
            <a:endParaRPr lang="ar-SA" sz="2300" dirty="0">
              <a:solidFill>
                <a:schemeClr val="bg1"/>
              </a:solidFill>
            </a:endParaRPr>
          </a:p>
        </p:txBody>
      </p:sp>
      <p:pic>
        <p:nvPicPr>
          <p:cNvPr id="24" name="Image 5"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0917900" y="4886803"/>
            <a:ext cx="585135" cy="585148"/>
          </a:xfrm>
          <a:prstGeom prst="rect">
            <a:avLst/>
          </a:prstGeom>
        </p:spPr>
      </p:pic>
      <p:sp>
        <p:nvSpPr>
          <p:cNvPr id="25" name="Shape 17"/>
          <p:cNvSpPr/>
          <p:nvPr/>
        </p:nvSpPr>
        <p:spPr>
          <a:xfrm>
            <a:off x="6357240" y="5541540"/>
            <a:ext cx="5062411" cy="25400"/>
          </a:xfrm>
          <a:prstGeom prst="rect">
            <a:avLst/>
          </a:prstGeom>
          <a:solidFill>
            <a:srgbClr val="00AEEF"/>
          </a:solidFill>
          <a:ln/>
        </p:spPr>
      </p:sp>
      <p:sp>
        <p:nvSpPr>
          <p:cNvPr id="26" name="Text 18"/>
          <p:cNvSpPr/>
          <p:nvPr/>
        </p:nvSpPr>
        <p:spPr>
          <a:xfrm>
            <a:off x="5658247" y="5100774"/>
            <a:ext cx="5062411" cy="371177"/>
          </a:xfrm>
          <a:prstGeom prst="rect">
            <a:avLst/>
          </a:prstGeom>
          <a:noFill/>
          <a:ln/>
        </p:spPr>
        <p:txBody>
          <a:bodyPr wrap="none" lIns="0" tIns="0" rIns="0" bIns="0" rtlCol="0" anchor="t"/>
          <a:lstStyle/>
          <a:p>
            <a:pPr marL="0" indent="0" algn="r" rtl="1">
              <a:lnSpc>
                <a:spcPct val="104000"/>
              </a:lnSpc>
              <a:buNone/>
            </a:pPr>
            <a:r>
              <a:rPr lang="ar-SA" altLang="en-US" sz="2300" dirty="0">
                <a:solidFill>
                  <a:schemeClr val="bg1"/>
                </a:solidFill>
                <a:latin typeface="GE SS Two Light" pitchFamily="34" charset="0"/>
                <a:ea typeface="GE SS Two Light" pitchFamily="34" charset="-122"/>
                <a:cs typeface="GE SS Two Light" pitchFamily="34" charset="-120"/>
              </a:rPr>
              <a:t>تسجيل الموجودات</a:t>
            </a:r>
            <a:endParaRPr lang="ar-SA" sz="2300" dirty="0">
              <a:solidFill>
                <a:schemeClr val="bg1"/>
              </a:solidFill>
            </a:endParaRPr>
          </a:p>
        </p:txBody>
      </p:sp>
    </p:spTree>
    <p:extLst>
      <p:ext uri="{BB962C8B-B14F-4D97-AF65-F5344CB8AC3E}">
        <p14:creationId xmlns:p14="http://schemas.microsoft.com/office/powerpoint/2010/main" val="2577692282"/>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631908" y="1043880"/>
            <a:ext cx="344578" cy="342999"/>
          </a:xfrm>
          <a:prstGeom prst="ellipse">
            <a:avLst/>
          </a:prstGeom>
          <a:solidFill>
            <a:srgbClr val="D4E9F7"/>
          </a:solidFill>
          <a:ln/>
        </p:spPr>
      </p:sp>
      <p:sp>
        <p:nvSpPr>
          <p:cNvPr id="3" name="Text 1"/>
          <p:cNvSpPr/>
          <p:nvPr/>
        </p:nvSpPr>
        <p:spPr>
          <a:xfrm>
            <a:off x="767239" y="1111548"/>
            <a:ext cx="683501" cy="207665"/>
          </a:xfrm>
          <a:prstGeom prst="rect">
            <a:avLst/>
          </a:prstGeom>
          <a:noFill/>
          <a:ln/>
        </p:spPr>
        <p:txBody>
          <a:bodyPr wrap="none" lIns="0" tIns="0" rIns="0" bIns="0" rtlCol="0" anchor="t"/>
          <a:lstStyle/>
          <a:p>
            <a:pPr marL="0" indent="0" algn="l">
              <a:lnSpc>
                <a:spcPct val="96000"/>
              </a:lnSpc>
              <a:buNone/>
            </a:pPr>
            <a:r>
              <a:rPr lang="en-US" sz="1400" dirty="0">
                <a:solidFill>
                  <a:srgbClr val="384653"/>
                </a:solidFill>
                <a:latin typeface="WinSoft Pro Medium" pitchFamily="34" charset="0"/>
                <a:ea typeface="WinSoft Pro Medium" pitchFamily="34" charset="-122"/>
                <a:cs typeface="WinSoft Pro Medium" pitchFamily="34" charset="-120"/>
              </a:rPr>
              <a:t>6</a:t>
            </a:r>
            <a:endParaRPr lang="en-US" sz="1400" dirty="0"/>
          </a:p>
        </p:txBody>
      </p:sp>
      <p:sp>
        <p:nvSpPr>
          <p:cNvPr id="4" name="Text 2"/>
          <p:cNvSpPr/>
          <p:nvPr/>
        </p:nvSpPr>
        <p:spPr>
          <a:xfrm>
            <a:off x="631908" y="1477070"/>
            <a:ext cx="5188614" cy="445492"/>
          </a:xfrm>
          <a:prstGeom prst="rect">
            <a:avLst/>
          </a:prstGeom>
          <a:noFill/>
          <a:ln/>
        </p:spPr>
        <p:txBody>
          <a:bodyPr wrap="none" lIns="0" tIns="0" rIns="0" bIns="0" rtlCol="0" anchor="t"/>
          <a:lstStyle/>
          <a:p>
            <a:pPr marL="0" indent="0" algn="r" rtl="1">
              <a:lnSpc>
                <a:spcPct val="104000"/>
              </a:lnSpc>
              <a:buNone/>
            </a:pPr>
            <a:r>
              <a:rPr lang="ar-SA" altLang="en-US" sz="2800" dirty="0">
                <a:solidFill>
                  <a:srgbClr val="2E3C4E"/>
                </a:solidFill>
                <a:latin typeface="GE SS Two Light" pitchFamily="34" charset="0"/>
                <a:ea typeface="GE SS Two Light" pitchFamily="34" charset="-122"/>
                <a:cs typeface="GE SS Two Light" pitchFamily="34" charset="-120"/>
              </a:rPr>
              <a:t>المرحلة السادسة: الصيانة</a:t>
            </a:r>
            <a:endParaRPr lang="ar-SA" sz="2800" dirty="0"/>
          </a:p>
        </p:txBody>
      </p:sp>
      <p:pic>
        <p:nvPicPr>
          <p:cNvPr id="5"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280212" y="2311280"/>
            <a:ext cx="540311" cy="540323"/>
          </a:xfrm>
          <a:prstGeom prst="rect">
            <a:avLst/>
          </a:prstGeom>
        </p:spPr>
      </p:pic>
      <p:sp>
        <p:nvSpPr>
          <p:cNvPr id="6" name="Shape 3"/>
          <p:cNvSpPr/>
          <p:nvPr/>
        </p:nvSpPr>
        <p:spPr>
          <a:xfrm>
            <a:off x="631908" y="2955882"/>
            <a:ext cx="5188614" cy="25400"/>
          </a:xfrm>
          <a:prstGeom prst="rect">
            <a:avLst/>
          </a:prstGeom>
          <a:solidFill>
            <a:srgbClr val="00AEEF"/>
          </a:solidFill>
          <a:ln/>
        </p:spPr>
      </p:sp>
      <p:sp>
        <p:nvSpPr>
          <p:cNvPr id="7" name="Text 4"/>
          <p:cNvSpPr/>
          <p:nvPr/>
        </p:nvSpPr>
        <p:spPr>
          <a:xfrm>
            <a:off x="0" y="2515599"/>
            <a:ext cx="5188614"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الصيانة الوقائية</a:t>
            </a:r>
            <a:endParaRPr lang="ar-SA" sz="2300" dirty="0"/>
          </a:p>
        </p:txBody>
      </p:sp>
      <p:pic>
        <p:nvPicPr>
          <p:cNvPr id="8"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280212" y="3599040"/>
            <a:ext cx="540311" cy="540323"/>
          </a:xfrm>
          <a:prstGeom prst="rect">
            <a:avLst/>
          </a:prstGeom>
        </p:spPr>
      </p:pic>
      <p:sp>
        <p:nvSpPr>
          <p:cNvPr id="9" name="Shape 5"/>
          <p:cNvSpPr/>
          <p:nvPr/>
        </p:nvSpPr>
        <p:spPr>
          <a:xfrm>
            <a:off x="631908" y="4243642"/>
            <a:ext cx="5188614" cy="25400"/>
          </a:xfrm>
          <a:prstGeom prst="rect">
            <a:avLst/>
          </a:prstGeom>
          <a:solidFill>
            <a:srgbClr val="00AEEF"/>
          </a:solidFill>
          <a:ln/>
        </p:spPr>
      </p:sp>
      <p:sp>
        <p:nvSpPr>
          <p:cNvPr id="10" name="Text 6"/>
          <p:cNvSpPr/>
          <p:nvPr/>
        </p:nvSpPr>
        <p:spPr>
          <a:xfrm>
            <a:off x="0" y="3850339"/>
            <a:ext cx="5188614"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الصيانة العلاجية</a:t>
            </a:r>
            <a:endParaRPr lang="ar-SA" sz="2300" dirty="0"/>
          </a:p>
        </p:txBody>
      </p:sp>
      <p:pic>
        <p:nvPicPr>
          <p:cNvPr id="11"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280212" y="4886800"/>
            <a:ext cx="540311" cy="540323"/>
          </a:xfrm>
          <a:prstGeom prst="rect">
            <a:avLst/>
          </a:prstGeom>
        </p:spPr>
      </p:pic>
      <p:sp>
        <p:nvSpPr>
          <p:cNvPr id="12" name="Shape 7"/>
          <p:cNvSpPr/>
          <p:nvPr/>
        </p:nvSpPr>
        <p:spPr>
          <a:xfrm>
            <a:off x="631908" y="5531402"/>
            <a:ext cx="5188614" cy="25400"/>
          </a:xfrm>
          <a:prstGeom prst="rect">
            <a:avLst/>
          </a:prstGeom>
          <a:solidFill>
            <a:srgbClr val="00AEEF"/>
          </a:solidFill>
          <a:ln/>
        </p:spPr>
      </p:sp>
      <p:sp>
        <p:nvSpPr>
          <p:cNvPr id="13" name="Text 8"/>
          <p:cNvSpPr/>
          <p:nvPr/>
        </p:nvSpPr>
        <p:spPr>
          <a:xfrm>
            <a:off x="0" y="5093001"/>
            <a:ext cx="5188614"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معايرة المعدات عند الحاجة</a:t>
            </a:r>
            <a:endParaRPr lang="ar-SA" sz="2300" dirty="0"/>
          </a:p>
        </p:txBody>
      </p:sp>
      <p:sp>
        <p:nvSpPr>
          <p:cNvPr id="14" name="Shape 9"/>
          <p:cNvSpPr/>
          <p:nvPr/>
        </p:nvSpPr>
        <p:spPr>
          <a:xfrm>
            <a:off x="6215006" y="789980"/>
            <a:ext cx="5513646" cy="5278041"/>
          </a:xfrm>
          <a:prstGeom prst="roundRect">
            <a:avLst>
              <a:gd name="adj" fmla="val 10262"/>
            </a:avLst>
          </a:prstGeom>
          <a:solidFill>
            <a:srgbClr val="75BAE6"/>
          </a:solidFill>
          <a:ln/>
        </p:spPr>
      </p:sp>
      <p:sp>
        <p:nvSpPr>
          <p:cNvPr id="15" name="Shape 10"/>
          <p:cNvSpPr/>
          <p:nvPr/>
        </p:nvSpPr>
        <p:spPr>
          <a:xfrm>
            <a:off x="11158457" y="1043880"/>
            <a:ext cx="344578" cy="342999"/>
          </a:xfrm>
          <a:prstGeom prst="ellipse">
            <a:avLst/>
          </a:prstGeom>
          <a:solidFill>
            <a:srgbClr val="D4E9F7"/>
          </a:solidFill>
          <a:ln/>
        </p:spPr>
      </p:sp>
      <p:sp>
        <p:nvSpPr>
          <p:cNvPr id="16" name="Text 11"/>
          <p:cNvSpPr/>
          <p:nvPr/>
        </p:nvSpPr>
        <p:spPr>
          <a:xfrm>
            <a:off x="10684203" y="1111548"/>
            <a:ext cx="683501" cy="207665"/>
          </a:xfrm>
          <a:prstGeom prst="rect">
            <a:avLst/>
          </a:prstGeom>
          <a:noFill/>
          <a:ln/>
        </p:spPr>
        <p:txBody>
          <a:bodyPr wrap="none" lIns="0" tIns="0" rIns="0" bIns="0" rtlCol="0" anchor="t"/>
          <a:lstStyle/>
          <a:p>
            <a:pPr marL="0" indent="0" algn="r" rtl="1">
              <a:lnSpc>
                <a:spcPct val="96000"/>
              </a:lnSpc>
              <a:buNone/>
            </a:pPr>
            <a:r>
              <a:rPr lang="en-US" sz="1400" dirty="0">
                <a:solidFill>
                  <a:srgbClr val="000000"/>
                </a:solidFill>
                <a:latin typeface="WinSoft Pro Medium" pitchFamily="34" charset="0"/>
                <a:ea typeface="WinSoft Pro Medium" pitchFamily="34" charset="-122"/>
                <a:cs typeface="WinSoft Pro Medium" pitchFamily="34" charset="-120"/>
              </a:rPr>
              <a:t>5</a:t>
            </a:r>
            <a:endParaRPr lang="en-US" sz="1400" dirty="0"/>
          </a:p>
        </p:txBody>
      </p:sp>
      <p:sp>
        <p:nvSpPr>
          <p:cNvPr id="17" name="Text 12"/>
          <p:cNvSpPr/>
          <p:nvPr/>
        </p:nvSpPr>
        <p:spPr>
          <a:xfrm>
            <a:off x="6440624" y="1477070"/>
            <a:ext cx="5062411" cy="445492"/>
          </a:xfrm>
          <a:prstGeom prst="rect">
            <a:avLst/>
          </a:prstGeom>
          <a:noFill/>
          <a:ln/>
        </p:spPr>
        <p:txBody>
          <a:bodyPr wrap="none" lIns="0" tIns="0" rIns="0" bIns="0" rtlCol="0" anchor="t"/>
          <a:lstStyle/>
          <a:p>
            <a:pPr marL="0" indent="0" algn="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المرحلة الخامسة: الصرف</a:t>
            </a:r>
            <a:endParaRPr lang="ar-SA" sz="2800" dirty="0">
              <a:solidFill>
                <a:schemeClr val="bg1"/>
              </a:solidFill>
            </a:endParaRPr>
          </a:p>
        </p:txBody>
      </p:sp>
      <p:pic>
        <p:nvPicPr>
          <p:cNvPr id="18"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962724" y="2329212"/>
            <a:ext cx="540311" cy="540323"/>
          </a:xfrm>
          <a:prstGeom prst="rect">
            <a:avLst/>
          </a:prstGeom>
        </p:spPr>
      </p:pic>
      <p:sp>
        <p:nvSpPr>
          <p:cNvPr id="19" name="Shape 13"/>
          <p:cNvSpPr/>
          <p:nvPr/>
        </p:nvSpPr>
        <p:spPr>
          <a:xfrm>
            <a:off x="6440624" y="2973814"/>
            <a:ext cx="5062411" cy="25400"/>
          </a:xfrm>
          <a:prstGeom prst="rect">
            <a:avLst/>
          </a:prstGeom>
          <a:solidFill>
            <a:srgbClr val="00AEEF"/>
          </a:solidFill>
          <a:ln/>
        </p:spPr>
      </p:sp>
      <p:sp>
        <p:nvSpPr>
          <p:cNvPr id="20" name="Text 14"/>
          <p:cNvSpPr/>
          <p:nvPr/>
        </p:nvSpPr>
        <p:spPr>
          <a:xfrm>
            <a:off x="5674696" y="2570073"/>
            <a:ext cx="5062411" cy="371177"/>
          </a:xfrm>
          <a:prstGeom prst="rect">
            <a:avLst/>
          </a:prstGeom>
          <a:noFill/>
          <a:ln/>
        </p:spPr>
        <p:txBody>
          <a:bodyPr wrap="none" lIns="0" tIns="0" rIns="0" bIns="0" rtlCol="0" anchor="t"/>
          <a:lstStyle/>
          <a:p>
            <a:pPr marL="0" indent="0" algn="r" rtl="1">
              <a:lnSpc>
                <a:spcPct val="104000"/>
              </a:lnSpc>
              <a:buNone/>
            </a:pPr>
            <a:r>
              <a:rPr lang="ar-SA" altLang="en-US" sz="2300" dirty="0">
                <a:solidFill>
                  <a:schemeClr val="bg1"/>
                </a:solidFill>
                <a:latin typeface="GE SS Two Light" pitchFamily="34" charset="0"/>
                <a:ea typeface="GE SS Two Light" pitchFamily="34" charset="-122"/>
                <a:cs typeface="GE SS Two Light" pitchFamily="34" charset="-120"/>
              </a:rPr>
              <a:t>صرف المعدات والمواد</a:t>
            </a:r>
            <a:endParaRPr lang="ar-SA" sz="2300" dirty="0">
              <a:solidFill>
                <a:schemeClr val="bg1"/>
              </a:solidFill>
            </a:endParaRPr>
          </a:p>
        </p:txBody>
      </p:sp>
      <p:pic>
        <p:nvPicPr>
          <p:cNvPr id="21"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0962724" y="3616972"/>
            <a:ext cx="540311" cy="540323"/>
          </a:xfrm>
          <a:prstGeom prst="rect">
            <a:avLst/>
          </a:prstGeom>
        </p:spPr>
      </p:pic>
      <p:sp>
        <p:nvSpPr>
          <p:cNvPr id="22" name="Shape 15"/>
          <p:cNvSpPr/>
          <p:nvPr/>
        </p:nvSpPr>
        <p:spPr>
          <a:xfrm>
            <a:off x="6440624" y="4225720"/>
            <a:ext cx="5062411" cy="25400"/>
          </a:xfrm>
          <a:prstGeom prst="rect">
            <a:avLst/>
          </a:prstGeom>
          <a:solidFill>
            <a:srgbClr val="00AEEF"/>
          </a:solidFill>
          <a:ln/>
        </p:spPr>
      </p:sp>
      <p:sp>
        <p:nvSpPr>
          <p:cNvPr id="23" name="Text 16"/>
          <p:cNvSpPr/>
          <p:nvPr/>
        </p:nvSpPr>
        <p:spPr>
          <a:xfrm>
            <a:off x="5674695" y="3799315"/>
            <a:ext cx="5062411" cy="371177"/>
          </a:xfrm>
          <a:prstGeom prst="rect">
            <a:avLst/>
          </a:prstGeom>
          <a:noFill/>
          <a:ln/>
        </p:spPr>
        <p:txBody>
          <a:bodyPr wrap="none" lIns="0" tIns="0" rIns="0" bIns="0" rtlCol="0" anchor="t"/>
          <a:lstStyle/>
          <a:p>
            <a:pPr marL="0" indent="0" algn="r" rtl="1">
              <a:lnSpc>
                <a:spcPct val="104000"/>
              </a:lnSpc>
              <a:buNone/>
            </a:pPr>
            <a:r>
              <a:rPr lang="ar-SA" altLang="en-US" sz="2300" dirty="0">
                <a:solidFill>
                  <a:schemeClr val="bg1"/>
                </a:solidFill>
                <a:latin typeface="GE SS Two Light" pitchFamily="34" charset="0"/>
                <a:ea typeface="GE SS Two Light" pitchFamily="34" charset="-122"/>
                <a:cs typeface="GE SS Two Light" pitchFamily="34" charset="-120"/>
              </a:rPr>
              <a:t>توزيع الموارد على المتدربين</a:t>
            </a:r>
            <a:endParaRPr lang="ar-SA" sz="2300" dirty="0">
              <a:solidFill>
                <a:schemeClr val="bg1"/>
              </a:solidFill>
            </a:endParaRPr>
          </a:p>
        </p:txBody>
      </p:sp>
      <p:pic>
        <p:nvPicPr>
          <p:cNvPr id="24" name="Image 5"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0962724" y="4904732"/>
            <a:ext cx="540311" cy="540323"/>
          </a:xfrm>
          <a:prstGeom prst="rect">
            <a:avLst/>
          </a:prstGeom>
        </p:spPr>
      </p:pic>
      <p:sp>
        <p:nvSpPr>
          <p:cNvPr id="25" name="Shape 17"/>
          <p:cNvSpPr/>
          <p:nvPr/>
        </p:nvSpPr>
        <p:spPr>
          <a:xfrm>
            <a:off x="6440624" y="5549334"/>
            <a:ext cx="5062411" cy="25400"/>
          </a:xfrm>
          <a:prstGeom prst="rect">
            <a:avLst/>
          </a:prstGeom>
          <a:solidFill>
            <a:srgbClr val="00AEEF"/>
          </a:solidFill>
          <a:ln/>
        </p:spPr>
      </p:sp>
      <p:sp>
        <p:nvSpPr>
          <p:cNvPr id="26" name="Text 18"/>
          <p:cNvSpPr/>
          <p:nvPr/>
        </p:nvSpPr>
        <p:spPr>
          <a:xfrm>
            <a:off x="5674696" y="5061675"/>
            <a:ext cx="5062411" cy="371177"/>
          </a:xfrm>
          <a:prstGeom prst="rect">
            <a:avLst/>
          </a:prstGeom>
          <a:noFill/>
          <a:ln/>
        </p:spPr>
        <p:txBody>
          <a:bodyPr wrap="none" lIns="0" tIns="0" rIns="0" bIns="0" rtlCol="0" anchor="t"/>
          <a:lstStyle/>
          <a:p>
            <a:pPr marL="0" indent="0" algn="r" rtl="1">
              <a:lnSpc>
                <a:spcPct val="104000"/>
              </a:lnSpc>
              <a:buNone/>
            </a:pPr>
            <a:r>
              <a:rPr lang="ar-SA" altLang="en-US" sz="2300" dirty="0">
                <a:solidFill>
                  <a:schemeClr val="bg1"/>
                </a:solidFill>
                <a:latin typeface="GE SS Two Light" pitchFamily="34" charset="0"/>
                <a:ea typeface="GE SS Two Light" pitchFamily="34" charset="-122"/>
                <a:cs typeface="GE SS Two Light" pitchFamily="34" charset="-120"/>
              </a:rPr>
              <a:t>متابعة الاستخدام</a:t>
            </a:r>
            <a:endParaRPr lang="ar-SA" sz="2300" dirty="0">
              <a:solidFill>
                <a:schemeClr val="bg1"/>
              </a:solidFill>
            </a:endParaRPr>
          </a:p>
        </p:txBody>
      </p:sp>
    </p:spTree>
    <p:extLst>
      <p:ext uri="{BB962C8B-B14F-4D97-AF65-F5344CB8AC3E}">
        <p14:creationId xmlns:p14="http://schemas.microsoft.com/office/powerpoint/2010/main" val="4182235033"/>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631908" y="1043880"/>
            <a:ext cx="344578" cy="342999"/>
          </a:xfrm>
          <a:prstGeom prst="ellipse">
            <a:avLst/>
          </a:prstGeom>
          <a:solidFill>
            <a:srgbClr val="D4E9F7"/>
          </a:solidFill>
          <a:ln/>
        </p:spPr>
      </p:sp>
      <p:sp>
        <p:nvSpPr>
          <p:cNvPr id="3" name="Text 1"/>
          <p:cNvSpPr/>
          <p:nvPr/>
        </p:nvSpPr>
        <p:spPr>
          <a:xfrm>
            <a:off x="767239" y="1111548"/>
            <a:ext cx="683501" cy="207665"/>
          </a:xfrm>
          <a:prstGeom prst="rect">
            <a:avLst/>
          </a:prstGeom>
          <a:noFill/>
          <a:ln/>
        </p:spPr>
        <p:txBody>
          <a:bodyPr wrap="none" lIns="0" tIns="0" rIns="0" bIns="0" rtlCol="0" anchor="t"/>
          <a:lstStyle/>
          <a:p>
            <a:pPr marL="0" indent="0" algn="l">
              <a:lnSpc>
                <a:spcPct val="96000"/>
              </a:lnSpc>
              <a:buNone/>
            </a:pPr>
            <a:r>
              <a:rPr lang="en-US" sz="1400" dirty="0">
                <a:solidFill>
                  <a:srgbClr val="384653"/>
                </a:solidFill>
                <a:latin typeface="WinSoft Pro Medium" pitchFamily="34" charset="0"/>
                <a:ea typeface="WinSoft Pro Medium" pitchFamily="34" charset="-122"/>
                <a:cs typeface="WinSoft Pro Medium" pitchFamily="34" charset="-120"/>
              </a:rPr>
              <a:t>8</a:t>
            </a:r>
            <a:endParaRPr lang="en-US" sz="1400" dirty="0"/>
          </a:p>
        </p:txBody>
      </p:sp>
      <p:sp>
        <p:nvSpPr>
          <p:cNvPr id="4" name="Text 2"/>
          <p:cNvSpPr/>
          <p:nvPr/>
        </p:nvSpPr>
        <p:spPr>
          <a:xfrm>
            <a:off x="631908" y="1477070"/>
            <a:ext cx="5188614" cy="445492"/>
          </a:xfrm>
          <a:prstGeom prst="rect">
            <a:avLst/>
          </a:prstGeom>
          <a:noFill/>
          <a:ln/>
        </p:spPr>
        <p:txBody>
          <a:bodyPr wrap="none" lIns="0" tIns="0" rIns="0" bIns="0" rtlCol="0" anchor="t"/>
          <a:lstStyle/>
          <a:p>
            <a:pPr marL="0" indent="0" algn="r" rtl="1">
              <a:lnSpc>
                <a:spcPct val="104000"/>
              </a:lnSpc>
              <a:buNone/>
            </a:pPr>
            <a:r>
              <a:rPr lang="ar-SA" altLang="en-US" sz="2800" dirty="0">
                <a:solidFill>
                  <a:srgbClr val="2E3C4E"/>
                </a:solidFill>
                <a:latin typeface="GE SS Two Light" pitchFamily="34" charset="0"/>
                <a:ea typeface="GE SS Two Light" pitchFamily="34" charset="-122"/>
                <a:cs typeface="GE SS Two Light" pitchFamily="34" charset="-120"/>
              </a:rPr>
              <a:t>المرحلة الثامنة: التحسين المستمر</a:t>
            </a:r>
            <a:endParaRPr lang="ar-SA" sz="2800" dirty="0"/>
          </a:p>
        </p:txBody>
      </p:sp>
      <p:pic>
        <p:nvPicPr>
          <p:cNvPr id="5"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342965" y="2409897"/>
            <a:ext cx="477558" cy="477569"/>
          </a:xfrm>
          <a:prstGeom prst="rect">
            <a:avLst/>
          </a:prstGeom>
        </p:spPr>
      </p:pic>
      <p:sp>
        <p:nvSpPr>
          <p:cNvPr id="6" name="Shape 3"/>
          <p:cNvSpPr/>
          <p:nvPr/>
        </p:nvSpPr>
        <p:spPr>
          <a:xfrm>
            <a:off x="631908" y="2991745"/>
            <a:ext cx="5188614" cy="25400"/>
          </a:xfrm>
          <a:prstGeom prst="rect">
            <a:avLst/>
          </a:prstGeom>
          <a:solidFill>
            <a:srgbClr val="00AEEF"/>
          </a:solidFill>
          <a:ln/>
        </p:spPr>
      </p:sp>
      <p:sp>
        <p:nvSpPr>
          <p:cNvPr id="7" name="Text 4"/>
          <p:cNvSpPr/>
          <p:nvPr/>
        </p:nvSpPr>
        <p:spPr>
          <a:xfrm>
            <a:off x="0" y="2587866"/>
            <a:ext cx="5188614"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تحليل نتائج الجرد</a:t>
            </a:r>
            <a:endParaRPr lang="ar-SA" sz="2300" dirty="0"/>
          </a:p>
        </p:txBody>
      </p:sp>
      <p:pic>
        <p:nvPicPr>
          <p:cNvPr id="8"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342965" y="3697657"/>
            <a:ext cx="477558" cy="477569"/>
          </a:xfrm>
          <a:prstGeom prst="rect">
            <a:avLst/>
          </a:prstGeom>
        </p:spPr>
      </p:pic>
      <p:sp>
        <p:nvSpPr>
          <p:cNvPr id="9" name="Shape 5"/>
          <p:cNvSpPr/>
          <p:nvPr/>
        </p:nvSpPr>
        <p:spPr>
          <a:xfrm>
            <a:off x="631908" y="4279505"/>
            <a:ext cx="5188614" cy="25400"/>
          </a:xfrm>
          <a:prstGeom prst="rect">
            <a:avLst/>
          </a:prstGeom>
          <a:solidFill>
            <a:srgbClr val="00AEEF"/>
          </a:solidFill>
          <a:ln/>
        </p:spPr>
      </p:sp>
      <p:sp>
        <p:nvSpPr>
          <p:cNvPr id="10" name="Text 6"/>
          <p:cNvSpPr/>
          <p:nvPr/>
        </p:nvSpPr>
        <p:spPr>
          <a:xfrm>
            <a:off x="0" y="3817246"/>
            <a:ext cx="5188614"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تحديث الاحتياجات</a:t>
            </a:r>
            <a:endParaRPr lang="ar-SA" sz="2300" dirty="0"/>
          </a:p>
        </p:txBody>
      </p:sp>
      <p:pic>
        <p:nvPicPr>
          <p:cNvPr id="11"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342965" y="4985417"/>
            <a:ext cx="477558" cy="477569"/>
          </a:xfrm>
          <a:prstGeom prst="rect">
            <a:avLst/>
          </a:prstGeom>
        </p:spPr>
      </p:pic>
      <p:sp>
        <p:nvSpPr>
          <p:cNvPr id="12" name="Shape 7"/>
          <p:cNvSpPr/>
          <p:nvPr/>
        </p:nvSpPr>
        <p:spPr>
          <a:xfrm>
            <a:off x="631908" y="5567265"/>
            <a:ext cx="5188614" cy="25400"/>
          </a:xfrm>
          <a:prstGeom prst="rect">
            <a:avLst/>
          </a:prstGeom>
          <a:solidFill>
            <a:srgbClr val="00AEEF"/>
          </a:solidFill>
          <a:ln/>
        </p:spPr>
      </p:sp>
      <p:sp>
        <p:nvSpPr>
          <p:cNvPr id="13" name="Text 8"/>
          <p:cNvSpPr/>
          <p:nvPr/>
        </p:nvSpPr>
        <p:spPr>
          <a:xfrm>
            <a:off x="0" y="5143948"/>
            <a:ext cx="5188614"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إعداد خطة الدورة القادمة</a:t>
            </a:r>
            <a:endParaRPr lang="ar-SA" sz="2300" dirty="0"/>
          </a:p>
        </p:txBody>
      </p:sp>
      <p:sp>
        <p:nvSpPr>
          <p:cNvPr id="14" name="Shape 9"/>
          <p:cNvSpPr/>
          <p:nvPr/>
        </p:nvSpPr>
        <p:spPr>
          <a:xfrm>
            <a:off x="6215006" y="789980"/>
            <a:ext cx="5513646" cy="5278041"/>
          </a:xfrm>
          <a:prstGeom prst="roundRect">
            <a:avLst>
              <a:gd name="adj" fmla="val 10262"/>
            </a:avLst>
          </a:prstGeom>
          <a:solidFill>
            <a:srgbClr val="75BAE6"/>
          </a:solidFill>
          <a:ln/>
        </p:spPr>
      </p:sp>
      <p:sp>
        <p:nvSpPr>
          <p:cNvPr id="15" name="Shape 10"/>
          <p:cNvSpPr/>
          <p:nvPr/>
        </p:nvSpPr>
        <p:spPr>
          <a:xfrm>
            <a:off x="11158457" y="1043880"/>
            <a:ext cx="344578" cy="342999"/>
          </a:xfrm>
          <a:prstGeom prst="ellipse">
            <a:avLst/>
          </a:prstGeom>
          <a:solidFill>
            <a:srgbClr val="D4E9F7"/>
          </a:solidFill>
          <a:ln/>
        </p:spPr>
      </p:sp>
      <p:sp>
        <p:nvSpPr>
          <p:cNvPr id="16" name="Text 11"/>
          <p:cNvSpPr/>
          <p:nvPr/>
        </p:nvSpPr>
        <p:spPr>
          <a:xfrm>
            <a:off x="10684203" y="1111548"/>
            <a:ext cx="683501" cy="207665"/>
          </a:xfrm>
          <a:prstGeom prst="rect">
            <a:avLst/>
          </a:prstGeom>
          <a:noFill/>
          <a:ln/>
        </p:spPr>
        <p:txBody>
          <a:bodyPr wrap="none" lIns="0" tIns="0" rIns="0" bIns="0" rtlCol="0" anchor="t"/>
          <a:lstStyle/>
          <a:p>
            <a:pPr marL="0" indent="0" algn="r" rtl="1">
              <a:lnSpc>
                <a:spcPct val="96000"/>
              </a:lnSpc>
              <a:buNone/>
            </a:pPr>
            <a:r>
              <a:rPr lang="en-US" sz="1400" dirty="0">
                <a:solidFill>
                  <a:srgbClr val="000000"/>
                </a:solidFill>
                <a:latin typeface="WinSoft Pro Medium" pitchFamily="34" charset="0"/>
                <a:ea typeface="WinSoft Pro Medium" pitchFamily="34" charset="-122"/>
                <a:cs typeface="WinSoft Pro Medium" pitchFamily="34" charset="-120"/>
              </a:rPr>
              <a:t>7</a:t>
            </a:r>
            <a:endParaRPr lang="en-US" sz="1400" dirty="0"/>
          </a:p>
        </p:txBody>
      </p:sp>
      <p:sp>
        <p:nvSpPr>
          <p:cNvPr id="17" name="Text 12"/>
          <p:cNvSpPr/>
          <p:nvPr/>
        </p:nvSpPr>
        <p:spPr>
          <a:xfrm>
            <a:off x="6440624" y="1477070"/>
            <a:ext cx="5062411" cy="445492"/>
          </a:xfrm>
          <a:prstGeom prst="rect">
            <a:avLst/>
          </a:prstGeom>
          <a:noFill/>
          <a:ln/>
        </p:spPr>
        <p:txBody>
          <a:bodyPr wrap="none" lIns="0" tIns="0" rIns="0" bIns="0" rtlCol="0" anchor="t"/>
          <a:lstStyle/>
          <a:p>
            <a:pPr marL="0" indent="0" algn="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المرحلة السابعة: الرقابة والتقييم</a:t>
            </a:r>
            <a:endParaRPr lang="ar-SA" sz="2800" dirty="0">
              <a:solidFill>
                <a:schemeClr val="bg1"/>
              </a:solidFill>
            </a:endParaRPr>
          </a:p>
        </p:txBody>
      </p:sp>
      <p:pic>
        <p:nvPicPr>
          <p:cNvPr id="18"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1025477" y="2391968"/>
            <a:ext cx="477558" cy="477569"/>
          </a:xfrm>
          <a:prstGeom prst="rect">
            <a:avLst/>
          </a:prstGeom>
        </p:spPr>
      </p:pic>
      <p:sp>
        <p:nvSpPr>
          <p:cNvPr id="19" name="Shape 13"/>
          <p:cNvSpPr/>
          <p:nvPr/>
        </p:nvSpPr>
        <p:spPr>
          <a:xfrm>
            <a:off x="6440624" y="2973816"/>
            <a:ext cx="5062411" cy="25400"/>
          </a:xfrm>
          <a:prstGeom prst="rect">
            <a:avLst/>
          </a:prstGeom>
          <a:solidFill>
            <a:srgbClr val="00AEEF"/>
          </a:solidFill>
          <a:ln/>
        </p:spPr>
      </p:sp>
      <p:sp>
        <p:nvSpPr>
          <p:cNvPr id="20" name="Text 14"/>
          <p:cNvSpPr/>
          <p:nvPr/>
        </p:nvSpPr>
        <p:spPr>
          <a:xfrm>
            <a:off x="5737449" y="2538130"/>
            <a:ext cx="5062411" cy="371177"/>
          </a:xfrm>
          <a:prstGeom prst="rect">
            <a:avLst/>
          </a:prstGeom>
          <a:noFill/>
          <a:ln/>
        </p:spPr>
        <p:txBody>
          <a:bodyPr wrap="none" lIns="0" tIns="0" rIns="0" bIns="0" rtlCol="0" anchor="t"/>
          <a:lstStyle/>
          <a:p>
            <a:pPr marL="0" indent="0" algn="r" rtl="1">
              <a:lnSpc>
                <a:spcPct val="104000"/>
              </a:lnSpc>
              <a:buNone/>
            </a:pPr>
            <a:r>
              <a:rPr lang="ar-SA" altLang="en-US" sz="2300" dirty="0">
                <a:solidFill>
                  <a:schemeClr val="bg1"/>
                </a:solidFill>
                <a:latin typeface="GE SS Two Light" pitchFamily="34" charset="0"/>
                <a:ea typeface="GE SS Two Light" pitchFamily="34" charset="-122"/>
                <a:cs typeface="GE SS Two Light" pitchFamily="34" charset="-120"/>
              </a:rPr>
              <a:t>الجرد الدوري</a:t>
            </a:r>
            <a:endParaRPr lang="ar-SA" sz="2300" dirty="0">
              <a:solidFill>
                <a:schemeClr val="bg1"/>
              </a:solidFill>
            </a:endParaRPr>
          </a:p>
        </p:txBody>
      </p:sp>
      <p:pic>
        <p:nvPicPr>
          <p:cNvPr id="21"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1025477" y="3679728"/>
            <a:ext cx="477558" cy="477569"/>
          </a:xfrm>
          <a:prstGeom prst="rect">
            <a:avLst/>
          </a:prstGeom>
        </p:spPr>
      </p:pic>
      <p:sp>
        <p:nvSpPr>
          <p:cNvPr id="22" name="Shape 15"/>
          <p:cNvSpPr/>
          <p:nvPr/>
        </p:nvSpPr>
        <p:spPr>
          <a:xfrm>
            <a:off x="6440624" y="4261576"/>
            <a:ext cx="5062411" cy="25400"/>
          </a:xfrm>
          <a:prstGeom prst="rect">
            <a:avLst/>
          </a:prstGeom>
          <a:solidFill>
            <a:srgbClr val="00AEEF"/>
          </a:solidFill>
          <a:ln/>
        </p:spPr>
      </p:sp>
      <p:sp>
        <p:nvSpPr>
          <p:cNvPr id="23" name="Text 16"/>
          <p:cNvSpPr/>
          <p:nvPr/>
        </p:nvSpPr>
        <p:spPr>
          <a:xfrm>
            <a:off x="5765824" y="3816951"/>
            <a:ext cx="5062411" cy="371177"/>
          </a:xfrm>
          <a:prstGeom prst="rect">
            <a:avLst/>
          </a:prstGeom>
          <a:noFill/>
          <a:ln/>
        </p:spPr>
        <p:txBody>
          <a:bodyPr wrap="none" lIns="0" tIns="0" rIns="0" bIns="0" rtlCol="0" anchor="t"/>
          <a:lstStyle/>
          <a:p>
            <a:pPr marL="0" indent="0" algn="r" rtl="1">
              <a:lnSpc>
                <a:spcPct val="104000"/>
              </a:lnSpc>
              <a:buNone/>
            </a:pPr>
            <a:r>
              <a:rPr lang="ar-SA" altLang="en-US" sz="2300" dirty="0">
                <a:solidFill>
                  <a:schemeClr val="bg1"/>
                </a:solidFill>
                <a:latin typeface="GE SS Two Light" pitchFamily="34" charset="0"/>
                <a:ea typeface="GE SS Two Light" pitchFamily="34" charset="-122"/>
                <a:cs typeface="GE SS Two Light" pitchFamily="34" charset="-120"/>
              </a:rPr>
              <a:t>تقييم كفاءة الاستخدام</a:t>
            </a:r>
            <a:endParaRPr lang="ar-SA" sz="2300" dirty="0">
              <a:solidFill>
                <a:schemeClr val="bg1"/>
              </a:solidFill>
            </a:endParaRPr>
          </a:p>
        </p:txBody>
      </p:sp>
      <p:pic>
        <p:nvPicPr>
          <p:cNvPr id="24" name="Image 5"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1025477" y="4967488"/>
            <a:ext cx="477558" cy="477569"/>
          </a:xfrm>
          <a:prstGeom prst="rect">
            <a:avLst/>
          </a:prstGeom>
        </p:spPr>
      </p:pic>
      <p:sp>
        <p:nvSpPr>
          <p:cNvPr id="25" name="Shape 17"/>
          <p:cNvSpPr/>
          <p:nvPr/>
        </p:nvSpPr>
        <p:spPr>
          <a:xfrm>
            <a:off x="6440624" y="5549336"/>
            <a:ext cx="5062411" cy="25400"/>
          </a:xfrm>
          <a:prstGeom prst="rect">
            <a:avLst/>
          </a:prstGeom>
          <a:solidFill>
            <a:srgbClr val="00AEEF"/>
          </a:solidFill>
          <a:ln/>
        </p:spPr>
      </p:sp>
      <p:sp>
        <p:nvSpPr>
          <p:cNvPr id="26" name="Text 18"/>
          <p:cNvSpPr/>
          <p:nvPr/>
        </p:nvSpPr>
        <p:spPr>
          <a:xfrm>
            <a:off x="5765824" y="5126018"/>
            <a:ext cx="5062411" cy="371177"/>
          </a:xfrm>
          <a:prstGeom prst="rect">
            <a:avLst/>
          </a:prstGeom>
          <a:noFill/>
          <a:ln/>
        </p:spPr>
        <p:txBody>
          <a:bodyPr wrap="none" lIns="0" tIns="0" rIns="0" bIns="0" rtlCol="0" anchor="t"/>
          <a:lstStyle/>
          <a:p>
            <a:pPr marL="0" indent="0" algn="r" rtl="1">
              <a:lnSpc>
                <a:spcPct val="104000"/>
              </a:lnSpc>
              <a:buNone/>
            </a:pPr>
            <a:r>
              <a:rPr lang="ar-SA" altLang="en-US" sz="2300" dirty="0">
                <a:solidFill>
                  <a:schemeClr val="bg1"/>
                </a:solidFill>
                <a:latin typeface="GE SS Two Light" pitchFamily="34" charset="0"/>
                <a:ea typeface="GE SS Two Light" pitchFamily="34" charset="-122"/>
                <a:cs typeface="GE SS Two Light" pitchFamily="34" charset="-120"/>
              </a:rPr>
              <a:t>تحديد الفاقد والتالف</a:t>
            </a:r>
            <a:endParaRPr lang="ar-SA" sz="2300" dirty="0">
              <a:solidFill>
                <a:schemeClr val="bg1"/>
              </a:solidFill>
            </a:endParaRPr>
          </a:p>
        </p:txBody>
      </p:sp>
    </p:spTree>
    <p:extLst>
      <p:ext uri="{BB962C8B-B14F-4D97-AF65-F5344CB8AC3E}">
        <p14:creationId xmlns:p14="http://schemas.microsoft.com/office/powerpoint/2010/main" val="4281766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1063129"/>
            <a:ext cx="10927878" cy="742355"/>
          </a:xfrm>
          <a:prstGeom prst="rect">
            <a:avLst/>
          </a:prstGeom>
          <a:noFill/>
          <a:ln/>
        </p:spPr>
        <p:txBody>
          <a:bodyPr wrap="none" lIns="0" tIns="0" rIns="0" bIns="0" rtlCol="0" anchor="t"/>
          <a:lstStyle/>
          <a:p>
            <a:pPr marL="0" indent="0" algn="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تخزين الموارد التدريبية</a:t>
            </a:r>
            <a:endParaRPr lang="ar-SA" sz="4650" dirty="0"/>
          </a:p>
        </p:txBody>
      </p:sp>
      <p:sp>
        <p:nvSpPr>
          <p:cNvPr id="3" name="Text 1"/>
          <p:cNvSpPr/>
          <p:nvPr/>
        </p:nvSpPr>
        <p:spPr>
          <a:xfrm>
            <a:off x="22324" y="2256830"/>
            <a:ext cx="11537463" cy="361156"/>
          </a:xfrm>
          <a:prstGeom prst="rect">
            <a:avLst/>
          </a:prstGeom>
          <a:noFill/>
          <a:ln/>
        </p:spPr>
        <p:txBody>
          <a:bodyPr wrap="none" lIns="0" tIns="0" rIns="0" bIns="0" rtlCol="0" anchor="t"/>
          <a:lstStyle/>
          <a:p>
            <a:pPr marL="0" indent="0" algn="r"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يجب مراعاة المعايير التالية عند تخزين الموارد:</a:t>
            </a:r>
            <a:endParaRPr lang="ar-SA" sz="1750" dirty="0"/>
          </a:p>
        </p:txBody>
      </p:sp>
      <p:sp>
        <p:nvSpPr>
          <p:cNvPr id="4" name="Shape 2"/>
          <p:cNvSpPr/>
          <p:nvPr/>
        </p:nvSpPr>
        <p:spPr>
          <a:xfrm>
            <a:off x="631908" y="3041154"/>
            <a:ext cx="10927878" cy="25400"/>
          </a:xfrm>
          <a:prstGeom prst="roundRect">
            <a:avLst>
              <a:gd name="adj" fmla="val 49999"/>
            </a:avLst>
          </a:prstGeom>
          <a:solidFill>
            <a:srgbClr val="000000">
              <a:alpha val="8000"/>
            </a:srgbClr>
          </a:solidFill>
          <a:ln/>
        </p:spPr>
      </p:sp>
      <p:sp>
        <p:nvSpPr>
          <p:cNvPr id="5" name="Shape 3"/>
          <p:cNvSpPr/>
          <p:nvPr/>
        </p:nvSpPr>
        <p:spPr>
          <a:xfrm>
            <a:off x="10286941" y="3041154"/>
            <a:ext cx="25399" cy="677069"/>
          </a:xfrm>
          <a:prstGeom prst="roundRect">
            <a:avLst>
              <a:gd name="adj" fmla="val 50001"/>
            </a:avLst>
          </a:prstGeom>
          <a:solidFill>
            <a:srgbClr val="0094D5"/>
          </a:solidFill>
          <a:ln/>
        </p:spPr>
      </p:sp>
      <p:sp>
        <p:nvSpPr>
          <p:cNvPr id="6" name="Shape 4"/>
          <p:cNvSpPr/>
          <p:nvPr/>
        </p:nvSpPr>
        <p:spPr>
          <a:xfrm>
            <a:off x="10215009" y="2956520"/>
            <a:ext cx="169263" cy="169267"/>
          </a:xfrm>
          <a:prstGeom prst="ellipse">
            <a:avLst/>
          </a:prstGeom>
          <a:solidFill>
            <a:srgbClr val="00AEEF"/>
          </a:solidFill>
          <a:ln/>
        </p:spPr>
      </p:sp>
      <p:sp>
        <p:nvSpPr>
          <p:cNvPr id="7" name="Shape 5"/>
          <p:cNvSpPr/>
          <p:nvPr/>
        </p:nvSpPr>
        <p:spPr>
          <a:xfrm>
            <a:off x="9039396" y="3718223"/>
            <a:ext cx="2520391" cy="1705471"/>
          </a:xfrm>
          <a:prstGeom prst="roundRect">
            <a:avLst>
              <a:gd name="adj" fmla="val 19849"/>
            </a:avLst>
          </a:prstGeom>
          <a:solidFill>
            <a:srgbClr val="00AEEF"/>
          </a:solidFill>
          <a:ln w="12700">
            <a:solidFill>
              <a:srgbClr val="00AEEF"/>
            </a:solidFill>
            <a:prstDash val="solid"/>
          </a:ln>
        </p:spPr>
      </p:sp>
      <p:sp>
        <p:nvSpPr>
          <p:cNvPr id="8" name="Text 6"/>
          <p:cNvSpPr/>
          <p:nvPr/>
        </p:nvSpPr>
        <p:spPr>
          <a:xfrm>
            <a:off x="9277713" y="4128822"/>
            <a:ext cx="2043756" cy="371177"/>
          </a:xfrm>
          <a:prstGeom prst="rect">
            <a:avLst/>
          </a:prstGeom>
          <a:noFill/>
          <a:ln/>
        </p:spPr>
        <p:txBody>
          <a:bodyPr wrap="none" lIns="0" tIns="0" rIns="0" bIns="0" rtlCol="0" anchor="t"/>
          <a:lstStyle/>
          <a:p>
            <a:pPr marL="0" indent="0" algn="ct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شروط السلامة</a:t>
            </a:r>
            <a:endParaRPr lang="ar-SA" sz="2400" dirty="0">
              <a:solidFill>
                <a:schemeClr val="bg1"/>
              </a:solidFill>
            </a:endParaRPr>
          </a:p>
        </p:txBody>
      </p:sp>
      <p:sp>
        <p:nvSpPr>
          <p:cNvPr id="10" name="Shape 8"/>
          <p:cNvSpPr/>
          <p:nvPr/>
        </p:nvSpPr>
        <p:spPr>
          <a:xfrm>
            <a:off x="7484478" y="3041154"/>
            <a:ext cx="25399" cy="677069"/>
          </a:xfrm>
          <a:prstGeom prst="roundRect">
            <a:avLst>
              <a:gd name="adj" fmla="val 50001"/>
            </a:avLst>
          </a:prstGeom>
          <a:solidFill>
            <a:srgbClr val="0094D5"/>
          </a:solidFill>
          <a:ln/>
        </p:spPr>
      </p:sp>
      <p:sp>
        <p:nvSpPr>
          <p:cNvPr id="11" name="Shape 9"/>
          <p:cNvSpPr/>
          <p:nvPr/>
        </p:nvSpPr>
        <p:spPr>
          <a:xfrm>
            <a:off x="7412547" y="2956520"/>
            <a:ext cx="169263" cy="169267"/>
          </a:xfrm>
          <a:prstGeom prst="ellipse">
            <a:avLst/>
          </a:prstGeom>
          <a:solidFill>
            <a:srgbClr val="00AEEF"/>
          </a:solidFill>
          <a:ln/>
        </p:spPr>
      </p:sp>
      <p:sp>
        <p:nvSpPr>
          <p:cNvPr id="12" name="Shape 10"/>
          <p:cNvSpPr/>
          <p:nvPr/>
        </p:nvSpPr>
        <p:spPr>
          <a:xfrm>
            <a:off x="6236933" y="3718223"/>
            <a:ext cx="2520391" cy="1705471"/>
          </a:xfrm>
          <a:prstGeom prst="roundRect">
            <a:avLst>
              <a:gd name="adj" fmla="val 16381"/>
            </a:avLst>
          </a:prstGeom>
          <a:solidFill>
            <a:srgbClr val="00AEEF"/>
          </a:solidFill>
          <a:ln w="12700">
            <a:solidFill>
              <a:srgbClr val="00AEEF"/>
            </a:solidFill>
            <a:prstDash val="solid"/>
          </a:ln>
        </p:spPr>
      </p:sp>
      <p:sp>
        <p:nvSpPr>
          <p:cNvPr id="13" name="Text 11"/>
          <p:cNvSpPr/>
          <p:nvPr/>
        </p:nvSpPr>
        <p:spPr>
          <a:xfrm>
            <a:off x="6475251" y="4128822"/>
            <a:ext cx="2043756" cy="371177"/>
          </a:xfrm>
          <a:prstGeom prst="rect">
            <a:avLst/>
          </a:prstGeom>
          <a:noFill/>
          <a:ln/>
        </p:spPr>
        <p:txBody>
          <a:bodyPr wrap="none" lIns="0" tIns="0" rIns="0" bIns="0" rtlCol="0" anchor="t"/>
          <a:lstStyle/>
          <a:p>
            <a:pPr marL="0" indent="0" algn="ct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سهولة الوصول</a:t>
            </a:r>
            <a:endParaRPr lang="ar-SA" sz="2400" dirty="0">
              <a:solidFill>
                <a:schemeClr val="bg1"/>
              </a:solidFill>
            </a:endParaRPr>
          </a:p>
        </p:txBody>
      </p:sp>
      <p:sp>
        <p:nvSpPr>
          <p:cNvPr id="15" name="Shape 13"/>
          <p:cNvSpPr/>
          <p:nvPr/>
        </p:nvSpPr>
        <p:spPr>
          <a:xfrm>
            <a:off x="4682016" y="3041154"/>
            <a:ext cx="25399" cy="677069"/>
          </a:xfrm>
          <a:prstGeom prst="roundRect">
            <a:avLst>
              <a:gd name="adj" fmla="val 50001"/>
            </a:avLst>
          </a:prstGeom>
          <a:solidFill>
            <a:srgbClr val="0094D5"/>
          </a:solidFill>
          <a:ln/>
        </p:spPr>
      </p:sp>
      <p:sp>
        <p:nvSpPr>
          <p:cNvPr id="16" name="Shape 14"/>
          <p:cNvSpPr/>
          <p:nvPr/>
        </p:nvSpPr>
        <p:spPr>
          <a:xfrm>
            <a:off x="4610084" y="2956520"/>
            <a:ext cx="169263" cy="169267"/>
          </a:xfrm>
          <a:prstGeom prst="ellipse">
            <a:avLst/>
          </a:prstGeom>
          <a:solidFill>
            <a:srgbClr val="00AEEF"/>
          </a:solidFill>
          <a:ln/>
        </p:spPr>
      </p:sp>
      <p:sp>
        <p:nvSpPr>
          <p:cNvPr id="17" name="Shape 15"/>
          <p:cNvSpPr/>
          <p:nvPr/>
        </p:nvSpPr>
        <p:spPr>
          <a:xfrm>
            <a:off x="3434470" y="3718223"/>
            <a:ext cx="2520391" cy="1713741"/>
          </a:xfrm>
          <a:prstGeom prst="roundRect">
            <a:avLst>
              <a:gd name="adj" fmla="val 16302"/>
            </a:avLst>
          </a:prstGeom>
          <a:solidFill>
            <a:srgbClr val="00AEEF"/>
          </a:solidFill>
          <a:ln w="12700">
            <a:solidFill>
              <a:srgbClr val="00AEEF"/>
            </a:solidFill>
            <a:prstDash val="solid"/>
          </a:ln>
        </p:spPr>
      </p:sp>
      <p:sp>
        <p:nvSpPr>
          <p:cNvPr id="18" name="Text 16"/>
          <p:cNvSpPr/>
          <p:nvPr/>
        </p:nvSpPr>
        <p:spPr>
          <a:xfrm>
            <a:off x="3672788" y="4128822"/>
            <a:ext cx="2043756" cy="742355"/>
          </a:xfrm>
          <a:prstGeom prst="rect">
            <a:avLst/>
          </a:prstGeom>
          <a:noFill/>
          <a:ln/>
        </p:spPr>
        <p:txBody>
          <a:bodyPr wrap="square" lIns="0" tIns="0" rIns="0" bIns="0" rtlCol="0" anchor="t">
            <a:normAutofit lnSpcReduction="10000"/>
          </a:bodyPr>
          <a:lstStyle/>
          <a:p>
            <a:pPr marL="0" indent="0" algn="ct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الحماية من التلف</a:t>
            </a:r>
            <a:endParaRPr lang="ar-SA" sz="2400" dirty="0">
              <a:solidFill>
                <a:schemeClr val="bg1"/>
              </a:solidFill>
            </a:endParaRPr>
          </a:p>
        </p:txBody>
      </p:sp>
      <p:sp>
        <p:nvSpPr>
          <p:cNvPr id="20" name="Shape 18"/>
          <p:cNvSpPr/>
          <p:nvPr/>
        </p:nvSpPr>
        <p:spPr>
          <a:xfrm>
            <a:off x="1879454" y="3041154"/>
            <a:ext cx="25399" cy="677069"/>
          </a:xfrm>
          <a:prstGeom prst="roundRect">
            <a:avLst>
              <a:gd name="adj" fmla="val 50001"/>
            </a:avLst>
          </a:prstGeom>
          <a:solidFill>
            <a:srgbClr val="0094D5"/>
          </a:solidFill>
          <a:ln/>
        </p:spPr>
      </p:sp>
      <p:sp>
        <p:nvSpPr>
          <p:cNvPr id="21" name="Shape 19"/>
          <p:cNvSpPr/>
          <p:nvPr/>
        </p:nvSpPr>
        <p:spPr>
          <a:xfrm>
            <a:off x="1807522" y="2956520"/>
            <a:ext cx="169263" cy="169267"/>
          </a:xfrm>
          <a:prstGeom prst="ellipse">
            <a:avLst/>
          </a:prstGeom>
          <a:solidFill>
            <a:srgbClr val="00AEEF"/>
          </a:solidFill>
          <a:ln/>
        </p:spPr>
      </p:sp>
      <p:sp>
        <p:nvSpPr>
          <p:cNvPr id="22" name="Shape 20"/>
          <p:cNvSpPr/>
          <p:nvPr/>
        </p:nvSpPr>
        <p:spPr>
          <a:xfrm>
            <a:off x="631908" y="3718223"/>
            <a:ext cx="2520490" cy="1713741"/>
          </a:xfrm>
          <a:prstGeom prst="roundRect">
            <a:avLst>
              <a:gd name="adj" fmla="val 16302"/>
            </a:avLst>
          </a:prstGeom>
          <a:solidFill>
            <a:srgbClr val="00AEEF"/>
          </a:solidFill>
          <a:ln w="12700">
            <a:solidFill>
              <a:srgbClr val="00AEEF"/>
            </a:solidFill>
            <a:prstDash val="solid"/>
          </a:ln>
        </p:spPr>
      </p:sp>
      <p:sp>
        <p:nvSpPr>
          <p:cNvPr id="23" name="Text 21"/>
          <p:cNvSpPr/>
          <p:nvPr/>
        </p:nvSpPr>
        <p:spPr>
          <a:xfrm>
            <a:off x="870226" y="4128822"/>
            <a:ext cx="2043855" cy="742355"/>
          </a:xfrm>
          <a:prstGeom prst="rect">
            <a:avLst/>
          </a:prstGeom>
          <a:noFill/>
          <a:ln/>
        </p:spPr>
        <p:txBody>
          <a:bodyPr wrap="square" lIns="0" tIns="0" rIns="0" bIns="0" rtlCol="0" anchor="t">
            <a:noAutofit/>
          </a:bodyPr>
          <a:lstStyle/>
          <a:p>
            <a:pPr marL="0" indent="0" algn="ct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التسجيل الدوري للمخزون</a:t>
            </a:r>
            <a:endParaRPr lang="ar-SA" sz="2400" dirty="0">
              <a:solidFill>
                <a:schemeClr val="bg1"/>
              </a:solidFill>
            </a:endParaRPr>
          </a:p>
        </p:txBody>
      </p:sp>
    </p:spTree>
    <p:extLst>
      <p:ext uri="{BB962C8B-B14F-4D97-AF65-F5344CB8AC3E}">
        <p14:creationId xmlns:p14="http://schemas.microsoft.com/office/powerpoint/2010/main" val="3449237620"/>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11031658" y="1155105"/>
            <a:ext cx="528128" cy="291604"/>
          </a:xfrm>
          <a:prstGeom prst="roundRect">
            <a:avLst>
              <a:gd name="adj" fmla="val 49999"/>
            </a:avLst>
          </a:prstGeom>
          <a:solidFill>
            <a:srgbClr val="D4E9F7"/>
          </a:solidFill>
          <a:ln/>
        </p:spPr>
      </p:sp>
      <p:sp>
        <p:nvSpPr>
          <p:cNvPr id="3" name="Text 1"/>
          <p:cNvSpPr/>
          <p:nvPr/>
        </p:nvSpPr>
        <p:spPr>
          <a:xfrm>
            <a:off x="10537165" y="1212652"/>
            <a:ext cx="907531" cy="176510"/>
          </a:xfrm>
          <a:prstGeom prst="rect">
            <a:avLst/>
          </a:prstGeom>
          <a:noFill/>
          <a:ln/>
        </p:spPr>
        <p:txBody>
          <a:bodyPr wrap="none" lIns="0" tIns="0" rIns="0" bIns="0" rtlCol="0" anchor="t"/>
          <a:lstStyle/>
          <a:p>
            <a:pPr marL="0" indent="0" algn="r" rtl="1">
              <a:lnSpc>
                <a:spcPct val="96000"/>
              </a:lnSpc>
              <a:buNone/>
            </a:pPr>
            <a:r>
              <a:rPr lang="ar-SA" altLang="en-US" sz="1200" dirty="0">
                <a:solidFill>
                  <a:srgbClr val="384653"/>
                </a:solidFill>
                <a:latin typeface="WinSoft Pro Medium" pitchFamily="34" charset="0"/>
                <a:ea typeface="WinSoft Pro Medium" pitchFamily="34" charset="-122"/>
                <a:cs typeface="WinSoft Pro Medium" pitchFamily="34" charset="-120"/>
              </a:rPr>
              <a:t>نشاط</a:t>
            </a:r>
            <a:endParaRPr lang="ar-SA" sz="1200" dirty="0"/>
          </a:p>
        </p:txBody>
      </p:sp>
      <p:sp>
        <p:nvSpPr>
          <p:cNvPr id="4" name="Text 2"/>
          <p:cNvSpPr/>
          <p:nvPr/>
        </p:nvSpPr>
        <p:spPr>
          <a:xfrm>
            <a:off x="631908" y="1511895"/>
            <a:ext cx="10927878" cy="631031"/>
          </a:xfrm>
          <a:prstGeom prst="rect">
            <a:avLst/>
          </a:prstGeom>
          <a:noFill/>
          <a:ln/>
        </p:spPr>
        <p:txBody>
          <a:bodyPr wrap="none" lIns="0" tIns="0" rIns="0" bIns="0" rtlCol="0" anchor="t"/>
          <a:lstStyle/>
          <a:p>
            <a:pPr marL="0" indent="0" algn="r" rtl="1">
              <a:lnSpc>
                <a:spcPct val="104000"/>
              </a:lnSpc>
              <a:buNone/>
            </a:pPr>
            <a:r>
              <a:rPr lang="ar-SA" altLang="en-US" sz="3950" dirty="0">
                <a:solidFill>
                  <a:srgbClr val="2E3C4E"/>
                </a:solidFill>
                <a:latin typeface="GE SS Two Light" pitchFamily="34" charset="0"/>
                <a:ea typeface="GE SS Two Light" pitchFamily="34" charset="-122"/>
                <a:cs typeface="GE SS Two Light" pitchFamily="34" charset="-120"/>
              </a:rPr>
              <a:t>النشاط العملي: إعداد نموذج طلب مواد تدريبية</a:t>
            </a:r>
            <a:endParaRPr lang="ar-SA" sz="3950" dirty="0"/>
          </a:p>
        </p:txBody>
      </p:sp>
      <p:sp>
        <p:nvSpPr>
          <p:cNvPr id="5" name="Shape 3"/>
          <p:cNvSpPr/>
          <p:nvPr/>
        </p:nvSpPr>
        <p:spPr>
          <a:xfrm>
            <a:off x="631908" y="2603302"/>
            <a:ext cx="10927878" cy="25400"/>
          </a:xfrm>
          <a:prstGeom prst="roundRect">
            <a:avLst>
              <a:gd name="adj" fmla="val 49999"/>
            </a:avLst>
          </a:prstGeom>
          <a:solidFill>
            <a:srgbClr val="000000">
              <a:alpha val="8000"/>
            </a:srgbClr>
          </a:solidFill>
          <a:ln/>
        </p:spPr>
      </p:sp>
      <p:sp>
        <p:nvSpPr>
          <p:cNvPr id="6" name="Shape 4"/>
          <p:cNvSpPr/>
          <p:nvPr/>
        </p:nvSpPr>
        <p:spPr>
          <a:xfrm>
            <a:off x="9793737" y="2603302"/>
            <a:ext cx="25399" cy="575469"/>
          </a:xfrm>
          <a:prstGeom prst="roundRect">
            <a:avLst>
              <a:gd name="adj" fmla="val 50001"/>
            </a:avLst>
          </a:prstGeom>
          <a:solidFill>
            <a:srgbClr val="0094D5"/>
          </a:solidFill>
          <a:ln/>
        </p:spPr>
      </p:sp>
      <p:sp>
        <p:nvSpPr>
          <p:cNvPr id="7" name="Shape 5"/>
          <p:cNvSpPr/>
          <p:nvPr/>
        </p:nvSpPr>
        <p:spPr>
          <a:xfrm>
            <a:off x="9590641" y="2387501"/>
            <a:ext cx="431591" cy="431602"/>
          </a:xfrm>
          <a:prstGeom prst="ellipse">
            <a:avLst/>
          </a:prstGeom>
          <a:solidFill>
            <a:srgbClr val="00AEEF"/>
          </a:solidFill>
          <a:ln w="6350">
            <a:solidFill>
              <a:srgbClr val="0094D5"/>
            </a:solidFill>
            <a:prstDash val="solid"/>
          </a:ln>
        </p:spPr>
      </p:sp>
      <p:pic>
        <p:nvPicPr>
          <p:cNvPr id="8"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655033" y="2451894"/>
            <a:ext cx="302808" cy="302816"/>
          </a:xfrm>
          <a:prstGeom prst="rect">
            <a:avLst/>
          </a:prstGeom>
        </p:spPr>
      </p:pic>
      <p:sp>
        <p:nvSpPr>
          <p:cNvPr id="9" name="Text 6"/>
          <p:cNvSpPr/>
          <p:nvPr/>
        </p:nvSpPr>
        <p:spPr>
          <a:xfrm>
            <a:off x="8244872" y="3370659"/>
            <a:ext cx="3123130" cy="315516"/>
          </a:xfrm>
          <a:prstGeom prst="rect">
            <a:avLst/>
          </a:prstGeom>
          <a:noFill/>
          <a:ln/>
        </p:spPr>
        <p:txBody>
          <a:bodyPr wrap="none" lIns="0" tIns="0" rIns="0" bIns="0" rtlCol="0" anchor="t"/>
          <a:lstStyle/>
          <a:p>
            <a:pPr marL="0" indent="0" algn="ctr" rtl="1">
              <a:lnSpc>
                <a:spcPct val="104000"/>
              </a:lnSpc>
              <a:buNone/>
            </a:pPr>
            <a:r>
              <a:rPr lang="ar-SA" altLang="en-US" sz="1950" dirty="0">
                <a:solidFill>
                  <a:srgbClr val="384653"/>
                </a:solidFill>
                <a:latin typeface="GE SS Two Light" pitchFamily="34" charset="0"/>
                <a:ea typeface="GE SS Two Light" pitchFamily="34" charset="-122"/>
                <a:cs typeface="GE SS Two Light" pitchFamily="34" charset="-120"/>
              </a:rPr>
              <a:t>إعداد النموذج</a:t>
            </a:r>
            <a:endParaRPr lang="ar-SA" sz="1950" dirty="0"/>
          </a:p>
        </p:txBody>
      </p:sp>
      <p:sp>
        <p:nvSpPr>
          <p:cNvPr id="10" name="Text 7"/>
          <p:cNvSpPr/>
          <p:nvPr/>
        </p:nvSpPr>
        <p:spPr>
          <a:xfrm>
            <a:off x="8244872" y="3784005"/>
            <a:ext cx="3123130" cy="283766"/>
          </a:xfrm>
          <a:prstGeom prst="rect">
            <a:avLst/>
          </a:prstGeom>
          <a:noFill/>
          <a:ln/>
        </p:spPr>
        <p:txBody>
          <a:bodyPr wrap="none" lIns="0" tIns="0" rIns="0" bIns="0" rtlCol="0" anchor="t"/>
          <a:lstStyle/>
          <a:p>
            <a:pPr marL="0" indent="0" algn="ctr" rtl="1">
              <a:lnSpc>
                <a:spcPct val="123000"/>
              </a:lnSpc>
              <a:buNone/>
            </a:pPr>
            <a:r>
              <a:rPr lang="ar-SA" altLang="en-US" sz="1500" dirty="0">
                <a:solidFill>
                  <a:srgbClr val="384653"/>
                </a:solidFill>
                <a:latin typeface="WinSoft Pro Medium" pitchFamily="34" charset="0"/>
                <a:ea typeface="WinSoft Pro Medium" pitchFamily="34" charset="-122"/>
                <a:cs typeface="WinSoft Pro Medium" pitchFamily="34" charset="-120"/>
              </a:rPr>
              <a:t>إعداد نموذج طلب المواد الأولية اللازمة للتدريب.</a:t>
            </a:r>
            <a:endParaRPr lang="ar-SA" sz="1500" dirty="0"/>
          </a:p>
        </p:txBody>
      </p:sp>
      <p:sp>
        <p:nvSpPr>
          <p:cNvPr id="11" name="Shape 8"/>
          <p:cNvSpPr/>
          <p:nvPr/>
        </p:nvSpPr>
        <p:spPr>
          <a:xfrm>
            <a:off x="6083247" y="2603302"/>
            <a:ext cx="25399" cy="575469"/>
          </a:xfrm>
          <a:prstGeom prst="roundRect">
            <a:avLst>
              <a:gd name="adj" fmla="val 50001"/>
            </a:avLst>
          </a:prstGeom>
          <a:solidFill>
            <a:srgbClr val="0094D5"/>
          </a:solidFill>
          <a:ln/>
        </p:spPr>
      </p:sp>
      <p:sp>
        <p:nvSpPr>
          <p:cNvPr id="12" name="Shape 9"/>
          <p:cNvSpPr/>
          <p:nvPr/>
        </p:nvSpPr>
        <p:spPr>
          <a:xfrm>
            <a:off x="5880151" y="2387501"/>
            <a:ext cx="431591" cy="431602"/>
          </a:xfrm>
          <a:prstGeom prst="ellipse">
            <a:avLst/>
          </a:prstGeom>
          <a:solidFill>
            <a:srgbClr val="00AEEF"/>
          </a:solidFill>
          <a:ln w="6350">
            <a:solidFill>
              <a:srgbClr val="0094D5"/>
            </a:solidFill>
            <a:prstDash val="solid"/>
          </a:ln>
        </p:spPr>
      </p:sp>
      <p:pic>
        <p:nvPicPr>
          <p:cNvPr id="13"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944543" y="2451894"/>
            <a:ext cx="302808" cy="302816"/>
          </a:xfrm>
          <a:prstGeom prst="rect">
            <a:avLst/>
          </a:prstGeom>
        </p:spPr>
      </p:pic>
      <p:sp>
        <p:nvSpPr>
          <p:cNvPr id="14" name="Text 10"/>
          <p:cNvSpPr/>
          <p:nvPr/>
        </p:nvSpPr>
        <p:spPr>
          <a:xfrm>
            <a:off x="4534283" y="3370659"/>
            <a:ext cx="3123229" cy="315516"/>
          </a:xfrm>
          <a:prstGeom prst="rect">
            <a:avLst/>
          </a:prstGeom>
          <a:noFill/>
          <a:ln/>
        </p:spPr>
        <p:txBody>
          <a:bodyPr wrap="none" lIns="0" tIns="0" rIns="0" bIns="0" rtlCol="0" anchor="t"/>
          <a:lstStyle/>
          <a:p>
            <a:pPr marL="0" indent="0" algn="ctr" rtl="1">
              <a:lnSpc>
                <a:spcPct val="104000"/>
              </a:lnSpc>
              <a:buNone/>
            </a:pPr>
            <a:r>
              <a:rPr lang="ar-SA" altLang="en-US" sz="1950" dirty="0">
                <a:solidFill>
                  <a:srgbClr val="384653"/>
                </a:solidFill>
                <a:latin typeface="GE SS Two Light" pitchFamily="34" charset="0"/>
                <a:ea typeface="GE SS Two Light" pitchFamily="34" charset="-122"/>
                <a:cs typeface="GE SS Two Light" pitchFamily="34" charset="-120"/>
              </a:rPr>
              <a:t>عرض الإجراءات</a:t>
            </a:r>
            <a:endParaRPr lang="ar-SA" sz="1950" dirty="0"/>
          </a:p>
        </p:txBody>
      </p:sp>
      <p:sp>
        <p:nvSpPr>
          <p:cNvPr id="15" name="Text 11"/>
          <p:cNvSpPr/>
          <p:nvPr/>
        </p:nvSpPr>
        <p:spPr>
          <a:xfrm>
            <a:off x="4534283" y="3784005"/>
            <a:ext cx="3123229" cy="567531"/>
          </a:xfrm>
          <a:prstGeom prst="rect">
            <a:avLst/>
          </a:prstGeom>
          <a:noFill/>
          <a:ln/>
        </p:spPr>
        <p:txBody>
          <a:bodyPr wrap="square" lIns="0" tIns="0" rIns="0" bIns="0" rtlCol="0" anchor="t">
            <a:normAutofit/>
          </a:bodyPr>
          <a:lstStyle/>
          <a:p>
            <a:pPr marL="0" indent="0" algn="ctr" rtl="1">
              <a:lnSpc>
                <a:spcPct val="123000"/>
              </a:lnSpc>
              <a:buNone/>
            </a:pPr>
            <a:r>
              <a:rPr lang="ar-SA" altLang="en-US" sz="1500" dirty="0">
                <a:solidFill>
                  <a:srgbClr val="384653"/>
                </a:solidFill>
                <a:latin typeface="WinSoft Pro Medium" pitchFamily="34" charset="0"/>
                <a:ea typeface="WinSoft Pro Medium" pitchFamily="34" charset="-122"/>
                <a:cs typeface="WinSoft Pro Medium" pitchFamily="34" charset="-120"/>
              </a:rPr>
              <a:t>عرض الإجراءات التي تقوم بها حالياً عند طلب المواد الأولية اللازمة للتدريب.</a:t>
            </a:r>
            <a:endParaRPr lang="ar-SA" sz="1500" dirty="0"/>
          </a:p>
        </p:txBody>
      </p:sp>
      <p:sp>
        <p:nvSpPr>
          <p:cNvPr id="16" name="Shape 12"/>
          <p:cNvSpPr/>
          <p:nvPr/>
        </p:nvSpPr>
        <p:spPr>
          <a:xfrm>
            <a:off x="2372658" y="2603302"/>
            <a:ext cx="25399" cy="575469"/>
          </a:xfrm>
          <a:prstGeom prst="roundRect">
            <a:avLst>
              <a:gd name="adj" fmla="val 50001"/>
            </a:avLst>
          </a:prstGeom>
          <a:solidFill>
            <a:srgbClr val="0094D5"/>
          </a:solidFill>
          <a:ln/>
        </p:spPr>
      </p:sp>
      <p:sp>
        <p:nvSpPr>
          <p:cNvPr id="17" name="Shape 13"/>
          <p:cNvSpPr/>
          <p:nvPr/>
        </p:nvSpPr>
        <p:spPr>
          <a:xfrm>
            <a:off x="2169562" y="2387501"/>
            <a:ext cx="431591" cy="431602"/>
          </a:xfrm>
          <a:prstGeom prst="ellipse">
            <a:avLst/>
          </a:prstGeom>
          <a:solidFill>
            <a:srgbClr val="00AEEF"/>
          </a:solidFill>
          <a:ln w="6350">
            <a:solidFill>
              <a:srgbClr val="0094D5"/>
            </a:solidFill>
            <a:prstDash val="solid"/>
          </a:ln>
        </p:spPr>
      </p:sp>
      <p:pic>
        <p:nvPicPr>
          <p:cNvPr id="18"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233953" y="2451894"/>
            <a:ext cx="302808" cy="302816"/>
          </a:xfrm>
          <a:prstGeom prst="rect">
            <a:avLst/>
          </a:prstGeom>
        </p:spPr>
      </p:pic>
      <p:sp>
        <p:nvSpPr>
          <p:cNvPr id="19" name="Text 14"/>
          <p:cNvSpPr/>
          <p:nvPr/>
        </p:nvSpPr>
        <p:spPr>
          <a:xfrm>
            <a:off x="823693" y="3370659"/>
            <a:ext cx="3123229" cy="315516"/>
          </a:xfrm>
          <a:prstGeom prst="rect">
            <a:avLst/>
          </a:prstGeom>
          <a:noFill/>
          <a:ln/>
        </p:spPr>
        <p:txBody>
          <a:bodyPr wrap="none" lIns="0" tIns="0" rIns="0" bIns="0" rtlCol="0" anchor="t"/>
          <a:lstStyle/>
          <a:p>
            <a:pPr marL="0" indent="0" algn="ctr" rtl="1">
              <a:lnSpc>
                <a:spcPct val="104000"/>
              </a:lnSpc>
              <a:buNone/>
            </a:pPr>
            <a:r>
              <a:rPr lang="ar-SA" altLang="en-US" sz="1950" dirty="0">
                <a:solidFill>
                  <a:srgbClr val="384653"/>
                </a:solidFill>
                <a:latin typeface="GE SS Two Light" pitchFamily="34" charset="0"/>
                <a:ea typeface="GE SS Two Light" pitchFamily="34" charset="-122"/>
                <a:cs typeface="GE SS Two Light" pitchFamily="34" charset="-120"/>
              </a:rPr>
              <a:t>الملاحظات والمقترحات</a:t>
            </a:r>
            <a:endParaRPr lang="ar-SA" sz="1950" dirty="0"/>
          </a:p>
        </p:txBody>
      </p:sp>
      <p:sp>
        <p:nvSpPr>
          <p:cNvPr id="20" name="Text 15"/>
          <p:cNvSpPr/>
          <p:nvPr/>
        </p:nvSpPr>
        <p:spPr>
          <a:xfrm>
            <a:off x="823693" y="3784005"/>
            <a:ext cx="3123229" cy="567531"/>
          </a:xfrm>
          <a:prstGeom prst="rect">
            <a:avLst/>
          </a:prstGeom>
          <a:noFill/>
          <a:ln/>
        </p:spPr>
        <p:txBody>
          <a:bodyPr wrap="square" lIns="0" tIns="0" rIns="0" bIns="0" rtlCol="0" anchor="t">
            <a:normAutofit/>
          </a:bodyPr>
          <a:lstStyle/>
          <a:p>
            <a:pPr marL="0" indent="0" algn="ctr" rtl="1">
              <a:lnSpc>
                <a:spcPct val="123000"/>
              </a:lnSpc>
              <a:buNone/>
            </a:pPr>
            <a:r>
              <a:rPr lang="ar-SA" altLang="en-US" sz="1500" dirty="0">
                <a:solidFill>
                  <a:srgbClr val="384653"/>
                </a:solidFill>
                <a:latin typeface="WinSoft Pro Medium" pitchFamily="34" charset="0"/>
                <a:ea typeface="WinSoft Pro Medium" pitchFamily="34" charset="-122"/>
                <a:cs typeface="WinSoft Pro Medium" pitchFamily="34" charset="-120"/>
              </a:rPr>
              <a:t>تقديم الملاحظات والإجراءات التي توصي بها لتحسين العملية وعرضها على زملائك للمناقشة.</a:t>
            </a:r>
            <a:endParaRPr lang="ar-SA" sz="1500" dirty="0"/>
          </a:p>
        </p:txBody>
      </p:sp>
      <p:sp>
        <p:nvSpPr>
          <p:cNvPr id="21" name="Shape 16"/>
          <p:cNvSpPr/>
          <p:nvPr/>
        </p:nvSpPr>
        <p:spPr>
          <a:xfrm>
            <a:off x="631908" y="4534892"/>
            <a:ext cx="10927878" cy="1167904"/>
          </a:xfrm>
          <a:prstGeom prst="roundRect">
            <a:avLst>
              <a:gd name="adj" fmla="val 24638"/>
            </a:avLst>
          </a:prstGeom>
          <a:solidFill>
            <a:srgbClr val="D4E9F7"/>
          </a:solidFill>
          <a:ln/>
        </p:spPr>
      </p:sp>
      <p:pic>
        <p:nvPicPr>
          <p:cNvPr id="22" name="Image 3" descr="preencoded.png"/>
          <p:cNvPicPr>
            <a:picLocks noChangeAspect="1"/>
          </p:cNvPicPr>
          <p:nvPr/>
        </p:nvPicPr>
        <p:blipFill>
          <a:blip r:embed="rId6"/>
          <a:stretch>
            <a:fillRect/>
          </a:stretch>
        </p:blipFill>
        <p:spPr>
          <a:xfrm>
            <a:off x="823693" y="4764683"/>
            <a:ext cx="299732" cy="239713"/>
          </a:xfrm>
          <a:prstGeom prst="rect">
            <a:avLst/>
          </a:prstGeom>
        </p:spPr>
      </p:pic>
      <p:sp>
        <p:nvSpPr>
          <p:cNvPr id="23" name="Text 17"/>
          <p:cNvSpPr/>
          <p:nvPr/>
        </p:nvSpPr>
        <p:spPr>
          <a:xfrm>
            <a:off x="1315211" y="4745831"/>
            <a:ext cx="10052791" cy="315516"/>
          </a:xfrm>
          <a:prstGeom prst="rect">
            <a:avLst/>
          </a:prstGeom>
          <a:noFill/>
          <a:ln/>
        </p:spPr>
        <p:txBody>
          <a:bodyPr wrap="none" lIns="0" tIns="0" rIns="0" bIns="0" rtlCol="0" anchor="t"/>
          <a:lstStyle/>
          <a:p>
            <a:pPr marL="0" indent="0" algn="r" rtl="1">
              <a:lnSpc>
                <a:spcPct val="104000"/>
              </a:lnSpc>
              <a:buNone/>
            </a:pPr>
            <a:r>
              <a:rPr lang="ar-SA" altLang="en-US" sz="1950" dirty="0">
                <a:solidFill>
                  <a:srgbClr val="000000"/>
                </a:solidFill>
                <a:latin typeface="GE SS Two Light" pitchFamily="34" charset="0"/>
                <a:ea typeface="GE SS Two Light" pitchFamily="34" charset="-122"/>
                <a:cs typeface="GE SS Two Light" pitchFamily="34" charset="-120"/>
              </a:rPr>
              <a:t>هدف النشاط</a:t>
            </a:r>
            <a:endParaRPr lang="ar-SA" sz="1950" dirty="0"/>
          </a:p>
        </p:txBody>
      </p:sp>
      <p:sp>
        <p:nvSpPr>
          <p:cNvPr id="24" name="Text 18"/>
          <p:cNvSpPr/>
          <p:nvPr/>
        </p:nvSpPr>
        <p:spPr>
          <a:xfrm>
            <a:off x="705626" y="5224363"/>
            <a:ext cx="10662375" cy="283766"/>
          </a:xfrm>
          <a:prstGeom prst="rect">
            <a:avLst/>
          </a:prstGeom>
          <a:noFill/>
          <a:ln/>
        </p:spPr>
        <p:txBody>
          <a:bodyPr wrap="none" lIns="0" tIns="0" rIns="0" bIns="0" rtlCol="0" anchor="t"/>
          <a:lstStyle/>
          <a:p>
            <a:pPr marL="0" indent="0" algn="r" rtl="1">
              <a:lnSpc>
                <a:spcPct val="123000"/>
              </a:lnSpc>
              <a:buNone/>
            </a:pPr>
            <a:r>
              <a:rPr lang="ar-SA" altLang="en-US" sz="1500" dirty="0">
                <a:solidFill>
                  <a:srgbClr val="000000"/>
                </a:solidFill>
                <a:latin typeface="WinSoft Pro Medium" pitchFamily="34" charset="0"/>
                <a:ea typeface="WinSoft Pro Medium" pitchFamily="34" charset="-122"/>
                <a:cs typeface="WinSoft Pro Medium" pitchFamily="34" charset="-120"/>
              </a:rPr>
              <a:t>تطوير آليات طلب المواد التدريبية وتحسين كفاءة إدارة الموارد في الورشة.</a:t>
            </a:r>
            <a:endParaRPr lang="ar-SA" sz="1500" dirty="0"/>
          </a:p>
        </p:txBody>
      </p:sp>
    </p:spTree>
    <p:extLst>
      <p:ext uri="{BB962C8B-B14F-4D97-AF65-F5344CB8AC3E}">
        <p14:creationId xmlns:p14="http://schemas.microsoft.com/office/powerpoint/2010/main" val="3301897256"/>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0" y="0"/>
            <a:ext cx="4800480" cy="6858000"/>
          </a:xfrm>
          <a:custGeom>
            <a:avLst/>
            <a:gdLst/>
            <a:ahLst/>
            <a:cxnLst/>
            <a:rect l="0" t="0" r="100000" b="100000"/>
            <a:pathLst>
              <a:path w="100000" h="100000">
                <a:moveTo>
                  <a:pt x="0" y="0"/>
                </a:moveTo>
                <a:lnTo>
                  <a:pt x="90530" y="100"/>
                </a:lnTo>
                <a:lnTo>
                  <a:pt x="93070" y="6350"/>
                </a:lnTo>
                <a:lnTo>
                  <a:pt x="94920" y="12210"/>
                </a:lnTo>
                <a:lnTo>
                  <a:pt x="96680" y="19820"/>
                </a:lnTo>
                <a:lnTo>
                  <a:pt x="97560" y="25880"/>
                </a:lnTo>
                <a:lnTo>
                  <a:pt x="97950" y="30960"/>
                </a:lnTo>
                <a:lnTo>
                  <a:pt x="97950" y="39060"/>
                </a:lnTo>
                <a:lnTo>
                  <a:pt x="97270" y="46480"/>
                </a:lnTo>
                <a:lnTo>
                  <a:pt x="96190" y="52640"/>
                </a:lnTo>
                <a:lnTo>
                  <a:pt x="94730" y="58500"/>
                </a:lnTo>
                <a:lnTo>
                  <a:pt x="92480" y="65230"/>
                </a:lnTo>
                <a:lnTo>
                  <a:pt x="89550" y="72070"/>
                </a:lnTo>
                <a:lnTo>
                  <a:pt x="86820" y="77340"/>
                </a:lnTo>
                <a:lnTo>
                  <a:pt x="83500" y="82810"/>
                </a:lnTo>
                <a:lnTo>
                  <a:pt x="79200" y="88870"/>
                </a:lnTo>
                <a:lnTo>
                  <a:pt x="75880" y="92770"/>
                </a:lnTo>
                <a:lnTo>
                  <a:pt x="75880" y="92970"/>
                </a:lnTo>
                <a:lnTo>
                  <a:pt x="74510" y="94340"/>
                </a:lnTo>
                <a:lnTo>
                  <a:pt x="74510" y="94530"/>
                </a:lnTo>
                <a:lnTo>
                  <a:pt x="69240" y="100000"/>
                </a:lnTo>
                <a:lnTo>
                  <a:pt x="0" y="100000"/>
                </a:lnTo>
                <a:close/>
              </a:path>
            </a:pathLst>
          </a:custGeom>
        </p:spPr>
      </p:pic>
      <p:pic>
        <p:nvPicPr>
          <p:cNvPr id="3" name="Image 1" descr="preencoded.png"/>
          <p:cNvPicPr>
            <a:picLocks noChangeAspect="1"/>
          </p:cNvPicPr>
          <p:nvPr/>
        </p:nvPicPr>
        <p:blipFill>
          <a:blip r:embed="rId4"/>
          <a:stretch>
            <a:fillRect/>
          </a:stretch>
        </p:blipFill>
        <p:spPr>
          <a:xfrm>
            <a:off x="112809" y="821234"/>
            <a:ext cx="3476935" cy="5215533"/>
          </a:xfrm>
          <a:prstGeom prst="rect">
            <a:avLst/>
          </a:prstGeom>
        </p:spPr>
      </p:pic>
      <p:sp>
        <p:nvSpPr>
          <p:cNvPr id="4" name="Shape 0"/>
          <p:cNvSpPr/>
          <p:nvPr/>
        </p:nvSpPr>
        <p:spPr>
          <a:xfrm>
            <a:off x="10750579" y="1268413"/>
            <a:ext cx="809208" cy="342999"/>
          </a:xfrm>
          <a:prstGeom prst="roundRect">
            <a:avLst>
              <a:gd name="adj" fmla="val 49999"/>
            </a:avLst>
          </a:prstGeom>
          <a:solidFill>
            <a:srgbClr val="D4E9F7"/>
          </a:solidFill>
          <a:ln/>
        </p:spPr>
      </p:sp>
      <p:sp>
        <p:nvSpPr>
          <p:cNvPr id="5" name="Text 1"/>
          <p:cNvSpPr/>
          <p:nvPr/>
        </p:nvSpPr>
        <p:spPr>
          <a:xfrm>
            <a:off x="10276325" y="1336080"/>
            <a:ext cx="1148131" cy="207665"/>
          </a:xfrm>
          <a:prstGeom prst="rect">
            <a:avLst/>
          </a:prstGeom>
          <a:noFill/>
          <a:ln/>
        </p:spPr>
        <p:txBody>
          <a:bodyPr wrap="none" lIns="0" tIns="0" rIns="0" bIns="0" rtlCol="0" anchor="t"/>
          <a:lstStyle/>
          <a:p>
            <a:pPr marL="0" indent="0" algn="r" rtl="1">
              <a:lnSpc>
                <a:spcPct val="96000"/>
              </a:lnSpc>
              <a:buNone/>
            </a:pPr>
            <a:r>
              <a:rPr lang="ar-SA" altLang="en-US" sz="1400" dirty="0">
                <a:solidFill>
                  <a:srgbClr val="384653"/>
                </a:solidFill>
                <a:latin typeface="WinSoft Pro Medium" pitchFamily="34" charset="0"/>
                <a:ea typeface="WinSoft Pro Medium" pitchFamily="34" charset="-122"/>
                <a:cs typeface="WinSoft Pro Medium" pitchFamily="34" charset="-120"/>
              </a:rPr>
              <a:t>السجلات</a:t>
            </a:r>
            <a:endParaRPr lang="ar-SA" sz="1400" dirty="0"/>
          </a:p>
        </p:txBody>
      </p:sp>
      <p:sp>
        <p:nvSpPr>
          <p:cNvPr id="6" name="Text 2"/>
          <p:cNvSpPr/>
          <p:nvPr/>
        </p:nvSpPr>
        <p:spPr>
          <a:xfrm>
            <a:off x="5203794" y="1701602"/>
            <a:ext cx="6355993" cy="1781770"/>
          </a:xfrm>
          <a:prstGeom prst="rect">
            <a:avLst/>
          </a:prstGeom>
          <a:noFill/>
          <a:ln/>
        </p:spPr>
        <p:txBody>
          <a:bodyPr wrap="square" lIns="0" tIns="0" rIns="0" bIns="0" rtlCol="0" anchor="t">
            <a:normAutofit/>
          </a:bodyPr>
          <a:lstStyle/>
          <a:p>
            <a:pPr marL="0" indent="0" algn="r" rtl="1">
              <a:lnSpc>
                <a:spcPct val="104000"/>
              </a:lnSpc>
              <a:buNone/>
            </a:pPr>
            <a:r>
              <a:rPr lang="ar-SA" altLang="en-US" sz="3700" dirty="0">
                <a:solidFill>
                  <a:srgbClr val="2E3C4E"/>
                </a:solidFill>
                <a:latin typeface="GE SS Two Light" pitchFamily="34" charset="0"/>
                <a:ea typeface="GE SS Two Light" pitchFamily="34" charset="-122"/>
                <a:cs typeface="GE SS Two Light" pitchFamily="34" charset="-120"/>
              </a:rPr>
              <a:t>السجلات الأساسية الواجب توفرها في مشاغل التدريب المهني والتقني</a:t>
            </a:r>
            <a:endParaRPr lang="ar-SA" sz="3700" dirty="0"/>
          </a:p>
        </p:txBody>
      </p:sp>
      <p:sp>
        <p:nvSpPr>
          <p:cNvPr id="7" name="Text 3"/>
          <p:cNvSpPr/>
          <p:nvPr/>
        </p:nvSpPr>
        <p:spPr>
          <a:xfrm>
            <a:off x="5203794" y="3573562"/>
            <a:ext cx="6355993" cy="593923"/>
          </a:xfrm>
          <a:prstGeom prst="rect">
            <a:avLst/>
          </a:prstGeom>
          <a:noFill/>
          <a:ln/>
        </p:spPr>
        <p:txBody>
          <a:bodyPr wrap="none" lIns="0" tIns="0" rIns="0" bIns="0" rtlCol="0" anchor="t"/>
          <a:lstStyle/>
          <a:p>
            <a:pPr marL="0" indent="0" algn="l">
              <a:lnSpc>
                <a:spcPct val="104000"/>
              </a:lnSpc>
              <a:buNone/>
            </a:pPr>
            <a:r>
              <a:rPr lang="en-US" sz="3700" dirty="0">
                <a:solidFill>
                  <a:srgbClr val="2E3C4E"/>
                </a:solidFill>
                <a:latin typeface="Myriad Headline" panose="020B0500000000000000" pitchFamily="34" charset="0"/>
                <a:ea typeface="GE SS Two Light" pitchFamily="34" charset="-122"/>
                <a:cs typeface="GE SS Two Light" pitchFamily="34" charset="-120"/>
              </a:rPr>
              <a:t>TVET</a:t>
            </a:r>
            <a:r>
              <a:rPr lang="en-US" sz="3700" dirty="0">
                <a:solidFill>
                  <a:srgbClr val="2E3C4E"/>
                </a:solidFill>
                <a:latin typeface="GE SS Two Light" pitchFamily="34" charset="0"/>
                <a:ea typeface="GE SS Two Light" pitchFamily="34" charset="-122"/>
                <a:cs typeface="GE SS Two Light" pitchFamily="34" charset="-120"/>
              </a:rPr>
              <a:t> </a:t>
            </a:r>
            <a:r>
              <a:rPr lang="en-US" sz="3700" dirty="0">
                <a:solidFill>
                  <a:srgbClr val="2E3C4E"/>
                </a:solidFill>
                <a:latin typeface="Myriad Headline" panose="020B0500000000000000" pitchFamily="34" charset="0"/>
                <a:ea typeface="GE SS Two Light" pitchFamily="34" charset="-122"/>
                <a:cs typeface="GE SS Two Light" pitchFamily="34" charset="-120"/>
              </a:rPr>
              <a:t>Workshops</a:t>
            </a:r>
            <a:r>
              <a:rPr lang="en-US" sz="3700" dirty="0">
                <a:solidFill>
                  <a:srgbClr val="2E3C4E"/>
                </a:solidFill>
                <a:latin typeface="GE SS Two Light" pitchFamily="34" charset="0"/>
                <a:ea typeface="GE SS Two Light" pitchFamily="34" charset="-122"/>
                <a:cs typeface="GE SS Two Light" pitchFamily="34" charset="-120"/>
              </a:rPr>
              <a:t> </a:t>
            </a:r>
            <a:r>
              <a:rPr lang="en-US" sz="3700" dirty="0">
                <a:solidFill>
                  <a:srgbClr val="2E3C4E"/>
                </a:solidFill>
                <a:latin typeface="Myriad Headline" panose="020B0500000000000000" pitchFamily="34" charset="0"/>
                <a:ea typeface="GE SS Two Light" pitchFamily="34" charset="-122"/>
                <a:cs typeface="GE SS Two Light" pitchFamily="34" charset="-120"/>
              </a:rPr>
              <a:t>Records</a:t>
            </a:r>
            <a:endParaRPr lang="en-US" sz="3700" dirty="0">
              <a:latin typeface="Myriad Headline" panose="020B0500000000000000" pitchFamily="34" charset="0"/>
            </a:endParaRPr>
          </a:p>
        </p:txBody>
      </p:sp>
      <p:sp>
        <p:nvSpPr>
          <p:cNvPr id="8" name="Text 4"/>
          <p:cNvSpPr/>
          <p:nvPr/>
        </p:nvSpPr>
        <p:spPr>
          <a:xfrm>
            <a:off x="5203794" y="4506020"/>
            <a:ext cx="6355993" cy="1083469"/>
          </a:xfrm>
          <a:prstGeom prst="rect">
            <a:avLst/>
          </a:prstGeom>
          <a:noFill/>
          <a:ln/>
        </p:spPr>
        <p:txBody>
          <a:bodyPr wrap="square" lIns="0" tIns="0" rIns="0" bIns="0" rtlCol="0" anchor="t">
            <a:normAutofit/>
          </a:bodyPr>
          <a:lstStyle/>
          <a:p>
            <a:pPr marL="0" indent="0" algn="r"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تُعد السجلات الإدارية والفنية جزءاً أساسياً من نظام إدارة الورش التدريبية، حيث تساعد في تنظيم العمل، ومتابعة المتدربين، وضبط استخدام المعدات والمواد، وتحسين السلامة والجودة، وتوفير الأدلة اللازمة لعمليات التدقيق والاعتماد المؤسسي.</a:t>
            </a:r>
            <a:endParaRPr lang="ar-SA" sz="1750" dirty="0"/>
          </a:p>
        </p:txBody>
      </p:sp>
    </p:spTree>
    <p:extLst>
      <p:ext uri="{BB962C8B-B14F-4D97-AF65-F5344CB8AC3E}">
        <p14:creationId xmlns:p14="http://schemas.microsoft.com/office/powerpoint/2010/main" val="1644058831"/>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860921"/>
            <a:ext cx="10927878" cy="649585"/>
          </a:xfrm>
          <a:prstGeom prst="rect">
            <a:avLst/>
          </a:prstGeom>
          <a:noFill/>
          <a:ln/>
        </p:spPr>
        <p:txBody>
          <a:bodyPr wrap="none" lIns="0" tIns="0" rIns="0" bIns="0" rtlCol="0" anchor="t"/>
          <a:lstStyle/>
          <a:p>
            <a:pPr marL="0" indent="0" algn="r" rtl="1">
              <a:lnSpc>
                <a:spcPct val="104000"/>
              </a:lnSpc>
              <a:buNone/>
            </a:pPr>
            <a:r>
              <a:rPr lang="ar-SA" altLang="en-US" sz="4050" dirty="0">
                <a:solidFill>
                  <a:srgbClr val="2E3C4E"/>
                </a:solidFill>
                <a:latin typeface="GE SS Two Light" pitchFamily="34" charset="0"/>
                <a:ea typeface="GE SS Two Light" pitchFamily="34" charset="-122"/>
                <a:cs typeface="GE SS Two Light" pitchFamily="34" charset="-120"/>
              </a:rPr>
              <a:t>السجلات الأساسية الواجب توفرها في مشاغل </a:t>
            </a:r>
            <a:r>
              <a:rPr lang="ar-SA" altLang="en-US" sz="4050" dirty="0">
                <a:solidFill>
                  <a:srgbClr val="2E3C4E"/>
                </a:solidFill>
                <a:latin typeface="Myriad Headline" panose="020B0500000000000000" pitchFamily="34" charset="0"/>
                <a:ea typeface="GE SS Two Light" pitchFamily="34" charset="-122"/>
                <a:cs typeface="GE SS Two Light" pitchFamily="34" charset="-120"/>
              </a:rPr>
              <a:t>TVET</a:t>
            </a:r>
            <a:endParaRPr lang="ar-SA" sz="4050" dirty="0">
              <a:latin typeface="Myriad Headline" panose="020B0500000000000000" pitchFamily="34" charset="0"/>
            </a:endParaRPr>
          </a:p>
        </p:txBody>
      </p:sp>
      <p:graphicFrame>
        <p:nvGraphicFramePr>
          <p:cNvPr id="3" name="Table 2"/>
          <p:cNvGraphicFramePr>
            <a:graphicFrameLocks noGrp="1"/>
          </p:cNvGraphicFramePr>
          <p:nvPr>
            <p:extLst>
              <p:ext uri="{D42A27DB-BD31-4B8C-83A1-F6EECF244321}">
                <p14:modId xmlns:p14="http://schemas.microsoft.com/office/powerpoint/2010/main" val="598200045"/>
              </p:ext>
            </p:extLst>
          </p:nvPr>
        </p:nvGraphicFramePr>
        <p:xfrm>
          <a:off x="1565550" y="2056455"/>
          <a:ext cx="8481392" cy="4243393"/>
        </p:xfrm>
        <a:graphic>
          <a:graphicData uri="http://schemas.openxmlformats.org/drawingml/2006/table">
            <a:tbl>
              <a:tblPr rtl="1" firstRow="1" firstCol="1" bandRow="1">
                <a:tableStyleId>{5C22544A-7EE6-4342-B048-85BDC9FD1C3A}</a:tableStyleId>
              </a:tblPr>
              <a:tblGrid>
                <a:gridCol w="624647">
                  <a:extLst>
                    <a:ext uri="{9D8B030D-6E8A-4147-A177-3AD203B41FA5}">
                      <a16:colId xmlns:a16="http://schemas.microsoft.com/office/drawing/2014/main" val="119534435"/>
                    </a:ext>
                  </a:extLst>
                </a:gridCol>
                <a:gridCol w="2460824">
                  <a:extLst>
                    <a:ext uri="{9D8B030D-6E8A-4147-A177-3AD203B41FA5}">
                      <a16:colId xmlns:a16="http://schemas.microsoft.com/office/drawing/2014/main" val="1591944571"/>
                    </a:ext>
                  </a:extLst>
                </a:gridCol>
                <a:gridCol w="5395921">
                  <a:extLst>
                    <a:ext uri="{9D8B030D-6E8A-4147-A177-3AD203B41FA5}">
                      <a16:colId xmlns:a16="http://schemas.microsoft.com/office/drawing/2014/main" val="3916560314"/>
                    </a:ext>
                  </a:extLst>
                </a:gridCol>
              </a:tblGrid>
              <a:tr h="0">
                <a:tc>
                  <a:txBody>
                    <a:bodyPr/>
                    <a:lstStyle/>
                    <a:p>
                      <a:pPr algn="ctr" rtl="1">
                        <a:lnSpc>
                          <a:spcPct val="150000"/>
                        </a:lnSpc>
                        <a:spcAft>
                          <a:spcPts val="0"/>
                        </a:spcAft>
                      </a:pPr>
                      <a:r>
                        <a:rPr lang="ar-SA" sz="1750" kern="1200" dirty="0">
                          <a:solidFill>
                            <a:schemeClr val="bg1"/>
                          </a:solidFill>
                          <a:latin typeface="WinSoft Pro Medium" pitchFamily="34" charset="0"/>
                          <a:ea typeface="WinSoft Pro Medium" pitchFamily="34" charset="-122"/>
                          <a:cs typeface="WinSoft Pro Medium" pitchFamily="34" charset="-120"/>
                        </a:rPr>
                        <a:t>الرقم</a:t>
                      </a:r>
                      <a:endParaRPr lang="en-US" sz="1750" kern="1200" dirty="0">
                        <a:solidFill>
                          <a:schemeClr val="bg1"/>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50000"/>
                        </a:lnSpc>
                        <a:spcAft>
                          <a:spcPts val="0"/>
                        </a:spcAft>
                      </a:pPr>
                      <a:r>
                        <a:rPr lang="ar-SA" sz="1750" kern="1200" dirty="0">
                          <a:solidFill>
                            <a:schemeClr val="bg1"/>
                          </a:solidFill>
                          <a:latin typeface="WinSoft Pro Medium" pitchFamily="34" charset="0"/>
                          <a:ea typeface="WinSoft Pro Medium" pitchFamily="34" charset="-122"/>
                          <a:cs typeface="WinSoft Pro Medium" pitchFamily="34" charset="-120"/>
                        </a:rPr>
                        <a:t>اسم السجل</a:t>
                      </a:r>
                      <a:endParaRPr lang="en-US" sz="1750" kern="1200" dirty="0">
                        <a:solidFill>
                          <a:schemeClr val="bg1"/>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50000"/>
                        </a:lnSpc>
                        <a:spcAft>
                          <a:spcPts val="0"/>
                        </a:spcAft>
                      </a:pPr>
                      <a:r>
                        <a:rPr lang="ar-SA" sz="1750" kern="1200" dirty="0">
                          <a:solidFill>
                            <a:schemeClr val="bg1"/>
                          </a:solidFill>
                          <a:latin typeface="WinSoft Pro Medium" pitchFamily="34" charset="0"/>
                          <a:ea typeface="WinSoft Pro Medium" pitchFamily="34" charset="-122"/>
                          <a:cs typeface="WinSoft Pro Medium" pitchFamily="34" charset="-120"/>
                        </a:rPr>
                        <a:t>الغرض من السجل</a:t>
                      </a:r>
                      <a:endParaRPr lang="en-US" sz="1750" kern="1200" dirty="0">
                        <a:solidFill>
                          <a:schemeClr val="bg1"/>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1573352419"/>
                  </a:ext>
                </a:extLst>
              </a:tr>
              <a:tr h="0">
                <a:tc>
                  <a:txBody>
                    <a:bodyPr/>
                    <a:lstStyle/>
                    <a:p>
                      <a:pPr algn="ctr" rtl="1">
                        <a:lnSpc>
                          <a:spcPct val="150000"/>
                        </a:lnSpc>
                        <a:spcAft>
                          <a:spcPts val="0"/>
                        </a:spcAft>
                      </a:pPr>
                      <a:r>
                        <a:rPr lang="en-US" sz="1750" kern="1200" dirty="0">
                          <a:solidFill>
                            <a:schemeClr val="bg1"/>
                          </a:solidFill>
                          <a:latin typeface="WinSoft Pro Medium" pitchFamily="34" charset="0"/>
                          <a:ea typeface="WinSoft Pro Medium" pitchFamily="34" charset="-122"/>
                          <a:cs typeface="WinSoft Pro Medium" pitchFamily="34" charset="-120"/>
                        </a:rPr>
                        <a:t>1</a:t>
                      </a: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r" rtl="1">
                        <a:lnSpc>
                          <a:spcPct val="150000"/>
                        </a:lnSpc>
                        <a:spcAft>
                          <a:spcPts val="0"/>
                        </a:spcAft>
                      </a:pPr>
                      <a:r>
                        <a:rPr lang="ar-SA" sz="1750" kern="1200" dirty="0">
                          <a:solidFill>
                            <a:srgbClr val="384653"/>
                          </a:solidFill>
                          <a:latin typeface="WinSoft Pro Medium" pitchFamily="34" charset="0"/>
                          <a:ea typeface="WinSoft Pro Medium" pitchFamily="34" charset="-122"/>
                          <a:cs typeface="WinSoft Pro Medium" pitchFamily="34" charset="-120"/>
                        </a:rPr>
                        <a:t>سجل حضور وغياب المتدربين</a:t>
                      </a:r>
                      <a:endParaRPr lang="en-US" sz="1750" kern="1200" dirty="0">
                        <a:solidFill>
                          <a:srgbClr val="384653"/>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rtl="1">
                        <a:lnSpc>
                          <a:spcPct val="150000"/>
                        </a:lnSpc>
                        <a:spcAft>
                          <a:spcPts val="0"/>
                        </a:spcAft>
                      </a:pPr>
                      <a:r>
                        <a:rPr lang="ar-SA" sz="1750" kern="1200" dirty="0">
                          <a:solidFill>
                            <a:srgbClr val="384653"/>
                          </a:solidFill>
                          <a:latin typeface="WinSoft Pro Medium" pitchFamily="34" charset="0"/>
                          <a:ea typeface="WinSoft Pro Medium" pitchFamily="34" charset="-122"/>
                          <a:cs typeface="WinSoft Pro Medium" pitchFamily="34" charset="-120"/>
                        </a:rPr>
                        <a:t>توثيق حضور المتدربين وغيابهم وتأخرهم ومتابعة الانتظام في التدريب.</a:t>
                      </a:r>
                      <a:endParaRPr lang="en-US" sz="1750" kern="1200" dirty="0">
                        <a:solidFill>
                          <a:srgbClr val="384653"/>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6444101"/>
                  </a:ext>
                </a:extLst>
              </a:tr>
              <a:tr h="0">
                <a:tc>
                  <a:txBody>
                    <a:bodyPr/>
                    <a:lstStyle/>
                    <a:p>
                      <a:pPr algn="ctr" rtl="1">
                        <a:lnSpc>
                          <a:spcPct val="150000"/>
                        </a:lnSpc>
                        <a:spcAft>
                          <a:spcPts val="0"/>
                        </a:spcAft>
                      </a:pPr>
                      <a:r>
                        <a:rPr lang="en-US" sz="1750" kern="1200" dirty="0">
                          <a:solidFill>
                            <a:schemeClr val="bg1"/>
                          </a:solidFill>
                          <a:latin typeface="WinSoft Pro Medium" pitchFamily="34" charset="0"/>
                          <a:ea typeface="WinSoft Pro Medium" pitchFamily="34" charset="-122"/>
                          <a:cs typeface="WinSoft Pro Medium" pitchFamily="34" charset="-120"/>
                        </a:rPr>
                        <a:t>2</a:t>
                      </a: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r" rtl="1">
                        <a:lnSpc>
                          <a:spcPct val="150000"/>
                        </a:lnSpc>
                        <a:spcAft>
                          <a:spcPts val="0"/>
                        </a:spcAft>
                      </a:pPr>
                      <a:r>
                        <a:rPr lang="ar-SA" sz="1750" kern="1200" dirty="0">
                          <a:solidFill>
                            <a:srgbClr val="384653"/>
                          </a:solidFill>
                          <a:latin typeface="WinSoft Pro Medium" pitchFamily="34" charset="0"/>
                          <a:ea typeface="WinSoft Pro Medium" pitchFamily="34" charset="-122"/>
                          <a:cs typeface="WinSoft Pro Medium" pitchFamily="34" charset="-120"/>
                        </a:rPr>
                        <a:t>سجل حضور المدربين</a:t>
                      </a:r>
                      <a:endParaRPr lang="en-US" sz="1750" kern="1200" dirty="0">
                        <a:solidFill>
                          <a:srgbClr val="384653"/>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rtl="1">
                        <a:lnSpc>
                          <a:spcPct val="150000"/>
                        </a:lnSpc>
                        <a:spcAft>
                          <a:spcPts val="0"/>
                        </a:spcAft>
                      </a:pPr>
                      <a:r>
                        <a:rPr lang="ar-SA" sz="1750" kern="1200" dirty="0">
                          <a:solidFill>
                            <a:srgbClr val="384653"/>
                          </a:solidFill>
                          <a:latin typeface="WinSoft Pro Medium" pitchFamily="34" charset="0"/>
                          <a:ea typeface="WinSoft Pro Medium" pitchFamily="34" charset="-122"/>
                          <a:cs typeface="WinSoft Pro Medium" pitchFamily="34" charset="-120"/>
                        </a:rPr>
                        <a:t>متابعة دوام المدربين والمشرفين الفنيين.</a:t>
                      </a:r>
                      <a:endParaRPr lang="en-US" sz="1750" kern="1200" dirty="0">
                        <a:solidFill>
                          <a:srgbClr val="384653"/>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44272171"/>
                  </a:ext>
                </a:extLst>
              </a:tr>
              <a:tr h="0">
                <a:tc>
                  <a:txBody>
                    <a:bodyPr/>
                    <a:lstStyle/>
                    <a:p>
                      <a:pPr algn="ctr" rtl="1">
                        <a:lnSpc>
                          <a:spcPct val="150000"/>
                        </a:lnSpc>
                        <a:spcAft>
                          <a:spcPts val="0"/>
                        </a:spcAft>
                      </a:pPr>
                      <a:r>
                        <a:rPr lang="en-US" sz="1750" kern="1200" dirty="0">
                          <a:solidFill>
                            <a:schemeClr val="bg1"/>
                          </a:solidFill>
                          <a:latin typeface="WinSoft Pro Medium" pitchFamily="34" charset="0"/>
                          <a:ea typeface="WinSoft Pro Medium" pitchFamily="34" charset="-122"/>
                          <a:cs typeface="WinSoft Pro Medium" pitchFamily="34" charset="-120"/>
                        </a:rPr>
                        <a:t>3</a:t>
                      </a: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r" rtl="1">
                        <a:lnSpc>
                          <a:spcPct val="150000"/>
                        </a:lnSpc>
                        <a:spcAft>
                          <a:spcPts val="0"/>
                        </a:spcAft>
                      </a:pPr>
                      <a:r>
                        <a:rPr lang="ar-SA" sz="1750" kern="1200">
                          <a:solidFill>
                            <a:srgbClr val="384653"/>
                          </a:solidFill>
                          <a:latin typeface="WinSoft Pro Medium" pitchFamily="34" charset="0"/>
                          <a:ea typeface="WinSoft Pro Medium" pitchFamily="34" charset="-122"/>
                          <a:cs typeface="WinSoft Pro Medium" pitchFamily="34" charset="-120"/>
                        </a:rPr>
                        <a:t>سجل تسجيل المتدربين</a:t>
                      </a:r>
                      <a:endParaRPr lang="en-US" sz="1750" kern="1200">
                        <a:solidFill>
                          <a:srgbClr val="384653"/>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rtl="1">
                        <a:lnSpc>
                          <a:spcPct val="150000"/>
                        </a:lnSpc>
                        <a:spcAft>
                          <a:spcPts val="0"/>
                        </a:spcAft>
                      </a:pPr>
                      <a:r>
                        <a:rPr lang="ar-SA" sz="1750" kern="1200" dirty="0">
                          <a:solidFill>
                            <a:srgbClr val="384653"/>
                          </a:solidFill>
                          <a:latin typeface="WinSoft Pro Medium" pitchFamily="34" charset="0"/>
                          <a:ea typeface="WinSoft Pro Medium" pitchFamily="34" charset="-122"/>
                          <a:cs typeface="WinSoft Pro Medium" pitchFamily="34" charset="-120"/>
                        </a:rPr>
                        <a:t>يحتوي على البيانات الأساسية للمتدربين المسجلين في البرنامج التدريبي.</a:t>
                      </a:r>
                      <a:endParaRPr lang="en-US" sz="1750" kern="1200" dirty="0">
                        <a:solidFill>
                          <a:srgbClr val="384653"/>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99521669"/>
                  </a:ext>
                </a:extLst>
              </a:tr>
              <a:tr h="0">
                <a:tc>
                  <a:txBody>
                    <a:bodyPr/>
                    <a:lstStyle/>
                    <a:p>
                      <a:pPr algn="ctr" rtl="1">
                        <a:lnSpc>
                          <a:spcPct val="150000"/>
                        </a:lnSpc>
                        <a:spcAft>
                          <a:spcPts val="0"/>
                        </a:spcAft>
                      </a:pPr>
                      <a:r>
                        <a:rPr lang="en-US" sz="1750" kern="1200" dirty="0">
                          <a:solidFill>
                            <a:schemeClr val="bg1"/>
                          </a:solidFill>
                          <a:latin typeface="WinSoft Pro Medium" pitchFamily="34" charset="0"/>
                          <a:ea typeface="WinSoft Pro Medium" pitchFamily="34" charset="-122"/>
                          <a:cs typeface="WinSoft Pro Medium" pitchFamily="34" charset="-120"/>
                        </a:rPr>
                        <a:t>4</a:t>
                      </a: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r" rtl="1">
                        <a:lnSpc>
                          <a:spcPct val="150000"/>
                        </a:lnSpc>
                        <a:spcAft>
                          <a:spcPts val="0"/>
                        </a:spcAft>
                      </a:pPr>
                      <a:r>
                        <a:rPr lang="ar-SA" sz="1750" kern="1200">
                          <a:solidFill>
                            <a:srgbClr val="384653"/>
                          </a:solidFill>
                          <a:latin typeface="WinSoft Pro Medium" pitchFamily="34" charset="0"/>
                          <a:ea typeface="WinSoft Pro Medium" pitchFamily="34" charset="-122"/>
                          <a:cs typeface="WinSoft Pro Medium" pitchFamily="34" charset="-120"/>
                        </a:rPr>
                        <a:t>سجل نتائج التقييم والاختبارات</a:t>
                      </a:r>
                      <a:endParaRPr lang="en-US" sz="1750" kern="1200">
                        <a:solidFill>
                          <a:srgbClr val="384653"/>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rtl="1">
                        <a:lnSpc>
                          <a:spcPct val="150000"/>
                        </a:lnSpc>
                        <a:spcAft>
                          <a:spcPts val="0"/>
                        </a:spcAft>
                      </a:pPr>
                      <a:r>
                        <a:rPr lang="ar-SA" sz="1750" kern="1200" dirty="0">
                          <a:solidFill>
                            <a:srgbClr val="384653"/>
                          </a:solidFill>
                          <a:latin typeface="WinSoft Pro Medium" pitchFamily="34" charset="0"/>
                          <a:ea typeface="WinSoft Pro Medium" pitchFamily="34" charset="-122"/>
                          <a:cs typeface="WinSoft Pro Medium" pitchFamily="34" charset="-120"/>
                        </a:rPr>
                        <a:t>توثيق نتائج الاختبارات النظرية والعملية والتقييمات المستمرة.</a:t>
                      </a:r>
                      <a:endParaRPr lang="en-US" sz="1750" kern="1200" dirty="0">
                        <a:solidFill>
                          <a:srgbClr val="384653"/>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8328112"/>
                  </a:ext>
                </a:extLst>
              </a:tr>
              <a:tr h="0">
                <a:tc>
                  <a:txBody>
                    <a:bodyPr/>
                    <a:lstStyle/>
                    <a:p>
                      <a:pPr algn="ctr" rtl="1">
                        <a:lnSpc>
                          <a:spcPct val="150000"/>
                        </a:lnSpc>
                        <a:spcAft>
                          <a:spcPts val="0"/>
                        </a:spcAft>
                      </a:pPr>
                      <a:r>
                        <a:rPr lang="en-US" sz="1750" kern="1200" dirty="0">
                          <a:solidFill>
                            <a:schemeClr val="bg1"/>
                          </a:solidFill>
                          <a:latin typeface="WinSoft Pro Medium" pitchFamily="34" charset="0"/>
                          <a:ea typeface="WinSoft Pro Medium" pitchFamily="34" charset="-122"/>
                          <a:cs typeface="WinSoft Pro Medium" pitchFamily="34" charset="-120"/>
                        </a:rPr>
                        <a:t>5</a:t>
                      </a: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r" rtl="1">
                        <a:lnSpc>
                          <a:spcPct val="150000"/>
                        </a:lnSpc>
                        <a:spcAft>
                          <a:spcPts val="0"/>
                        </a:spcAft>
                      </a:pPr>
                      <a:r>
                        <a:rPr lang="ar-SA" sz="1750" kern="1200">
                          <a:solidFill>
                            <a:srgbClr val="384653"/>
                          </a:solidFill>
                          <a:latin typeface="WinSoft Pro Medium" pitchFamily="34" charset="0"/>
                          <a:ea typeface="WinSoft Pro Medium" pitchFamily="34" charset="-122"/>
                          <a:cs typeface="WinSoft Pro Medium" pitchFamily="34" charset="-120"/>
                        </a:rPr>
                        <a:t>سجل متابعة الكفايات المهنية</a:t>
                      </a:r>
                      <a:endParaRPr lang="en-US" sz="1750" kern="1200">
                        <a:solidFill>
                          <a:srgbClr val="384653"/>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rtl="1">
                        <a:lnSpc>
                          <a:spcPct val="150000"/>
                        </a:lnSpc>
                        <a:spcAft>
                          <a:spcPts val="0"/>
                        </a:spcAft>
                      </a:pPr>
                      <a:r>
                        <a:rPr lang="ar-SA" sz="1750" kern="1200" dirty="0">
                          <a:solidFill>
                            <a:srgbClr val="384653"/>
                          </a:solidFill>
                          <a:latin typeface="WinSoft Pro Medium" pitchFamily="34" charset="0"/>
                          <a:ea typeface="WinSoft Pro Medium" pitchFamily="34" charset="-122"/>
                          <a:cs typeface="WinSoft Pro Medium" pitchFamily="34" charset="-120"/>
                        </a:rPr>
                        <a:t>توثيق مدى تحقيق المتدرب للكفايات والمعايير المهنية المطلوبة.</a:t>
                      </a:r>
                      <a:endParaRPr lang="en-US" sz="1750" kern="1200" dirty="0">
                        <a:solidFill>
                          <a:srgbClr val="384653"/>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80446662"/>
                  </a:ext>
                </a:extLst>
              </a:tr>
              <a:tr h="0">
                <a:tc>
                  <a:txBody>
                    <a:bodyPr/>
                    <a:lstStyle/>
                    <a:p>
                      <a:pPr algn="ctr" rtl="1">
                        <a:lnSpc>
                          <a:spcPct val="150000"/>
                        </a:lnSpc>
                        <a:spcAft>
                          <a:spcPts val="0"/>
                        </a:spcAft>
                      </a:pPr>
                      <a:r>
                        <a:rPr lang="en-US" sz="1750" kern="1200" dirty="0">
                          <a:solidFill>
                            <a:schemeClr val="bg1"/>
                          </a:solidFill>
                          <a:latin typeface="WinSoft Pro Medium" pitchFamily="34" charset="0"/>
                          <a:ea typeface="WinSoft Pro Medium" pitchFamily="34" charset="-122"/>
                          <a:cs typeface="WinSoft Pro Medium" pitchFamily="34" charset="-120"/>
                        </a:rPr>
                        <a:t>6</a:t>
                      </a: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r" rtl="1">
                        <a:lnSpc>
                          <a:spcPct val="150000"/>
                        </a:lnSpc>
                        <a:spcAft>
                          <a:spcPts val="0"/>
                        </a:spcAft>
                      </a:pPr>
                      <a:r>
                        <a:rPr lang="ar-SA" sz="1750" kern="1200">
                          <a:solidFill>
                            <a:srgbClr val="384653"/>
                          </a:solidFill>
                          <a:latin typeface="WinSoft Pro Medium" pitchFamily="34" charset="0"/>
                          <a:ea typeface="WinSoft Pro Medium" pitchFamily="34" charset="-122"/>
                          <a:cs typeface="WinSoft Pro Medium" pitchFamily="34" charset="-120"/>
                        </a:rPr>
                        <a:t>سجل الإرشاد والمتابعة</a:t>
                      </a:r>
                      <a:endParaRPr lang="en-US" sz="1750" kern="1200">
                        <a:solidFill>
                          <a:srgbClr val="384653"/>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rtl="1">
                        <a:lnSpc>
                          <a:spcPct val="150000"/>
                        </a:lnSpc>
                        <a:spcAft>
                          <a:spcPts val="0"/>
                        </a:spcAft>
                      </a:pPr>
                      <a:r>
                        <a:rPr lang="ar-SA" sz="1750" kern="1200" dirty="0">
                          <a:solidFill>
                            <a:srgbClr val="384653"/>
                          </a:solidFill>
                          <a:latin typeface="WinSoft Pro Medium" pitchFamily="34" charset="0"/>
                          <a:ea typeface="WinSoft Pro Medium" pitchFamily="34" charset="-122"/>
                          <a:cs typeface="WinSoft Pro Medium" pitchFamily="34" charset="-120"/>
                        </a:rPr>
                        <a:t>توثيق جلسات الإرشاد والتوجيه ومعالجة المشكلات التدريبية.</a:t>
                      </a:r>
                      <a:endParaRPr lang="en-US" sz="1750" kern="1200" dirty="0">
                        <a:solidFill>
                          <a:srgbClr val="384653"/>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25966136"/>
                  </a:ext>
                </a:extLst>
              </a:tr>
              <a:tr h="0">
                <a:tc>
                  <a:txBody>
                    <a:bodyPr/>
                    <a:lstStyle/>
                    <a:p>
                      <a:pPr algn="ctr" rtl="1">
                        <a:lnSpc>
                          <a:spcPct val="150000"/>
                        </a:lnSpc>
                        <a:spcAft>
                          <a:spcPts val="0"/>
                        </a:spcAft>
                      </a:pPr>
                      <a:r>
                        <a:rPr lang="en-US" sz="1750" kern="1200" dirty="0">
                          <a:solidFill>
                            <a:schemeClr val="bg1"/>
                          </a:solidFill>
                          <a:latin typeface="WinSoft Pro Medium" pitchFamily="34" charset="0"/>
                          <a:ea typeface="WinSoft Pro Medium" pitchFamily="34" charset="-122"/>
                          <a:cs typeface="WinSoft Pro Medium" pitchFamily="34" charset="-120"/>
                        </a:rPr>
                        <a:t>7</a:t>
                      </a: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r" rtl="1">
                        <a:lnSpc>
                          <a:spcPct val="150000"/>
                        </a:lnSpc>
                        <a:spcAft>
                          <a:spcPts val="0"/>
                        </a:spcAft>
                      </a:pPr>
                      <a:r>
                        <a:rPr lang="ar-SA" sz="1750" kern="1200">
                          <a:solidFill>
                            <a:srgbClr val="384653"/>
                          </a:solidFill>
                          <a:latin typeface="WinSoft Pro Medium" pitchFamily="34" charset="0"/>
                          <a:ea typeface="WinSoft Pro Medium" pitchFamily="34" charset="-122"/>
                          <a:cs typeface="WinSoft Pro Medium" pitchFamily="34" charset="-120"/>
                        </a:rPr>
                        <a:t>سجل الحوادث والإصابات</a:t>
                      </a:r>
                      <a:endParaRPr lang="en-US" sz="1750" kern="1200">
                        <a:solidFill>
                          <a:srgbClr val="384653"/>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rtl="1">
                        <a:lnSpc>
                          <a:spcPct val="150000"/>
                        </a:lnSpc>
                        <a:spcAft>
                          <a:spcPts val="0"/>
                        </a:spcAft>
                      </a:pPr>
                      <a:r>
                        <a:rPr lang="ar-SA" sz="1750" kern="1200" dirty="0">
                          <a:solidFill>
                            <a:srgbClr val="384653"/>
                          </a:solidFill>
                          <a:latin typeface="WinSoft Pro Medium" pitchFamily="34" charset="0"/>
                          <a:ea typeface="WinSoft Pro Medium" pitchFamily="34" charset="-122"/>
                          <a:cs typeface="WinSoft Pro Medium" pitchFamily="34" charset="-120"/>
                        </a:rPr>
                        <a:t>تسجيل الحوادث والإصابات والإجراءات التصحيحية المتخذة.</a:t>
                      </a:r>
                      <a:endParaRPr lang="en-US" sz="1750" kern="1200" dirty="0">
                        <a:solidFill>
                          <a:srgbClr val="384653"/>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23652738"/>
                  </a:ext>
                </a:extLst>
              </a:tr>
              <a:tr h="0">
                <a:tc>
                  <a:txBody>
                    <a:bodyPr/>
                    <a:lstStyle/>
                    <a:p>
                      <a:pPr algn="ctr" rtl="1">
                        <a:lnSpc>
                          <a:spcPct val="150000"/>
                        </a:lnSpc>
                        <a:spcAft>
                          <a:spcPts val="0"/>
                        </a:spcAft>
                      </a:pPr>
                      <a:r>
                        <a:rPr lang="en-US" sz="1750" kern="1200" dirty="0">
                          <a:solidFill>
                            <a:schemeClr val="bg1"/>
                          </a:solidFill>
                          <a:latin typeface="WinSoft Pro Medium" pitchFamily="34" charset="0"/>
                          <a:ea typeface="WinSoft Pro Medium" pitchFamily="34" charset="-122"/>
                          <a:cs typeface="WinSoft Pro Medium" pitchFamily="34" charset="-120"/>
                        </a:rPr>
                        <a:t>8</a:t>
                      </a: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just" rtl="1">
                        <a:lnSpc>
                          <a:spcPct val="150000"/>
                        </a:lnSpc>
                        <a:spcAft>
                          <a:spcPts val="0"/>
                        </a:spcAft>
                      </a:pPr>
                      <a:r>
                        <a:rPr lang="ar-SA" sz="1750" kern="1200">
                          <a:solidFill>
                            <a:srgbClr val="384653"/>
                          </a:solidFill>
                          <a:latin typeface="WinSoft Pro Medium" pitchFamily="34" charset="0"/>
                          <a:ea typeface="WinSoft Pro Medium" pitchFamily="34" charset="-122"/>
                          <a:cs typeface="WinSoft Pro Medium" pitchFamily="34" charset="-120"/>
                        </a:rPr>
                        <a:t>سجل السلامة والصحة المهنية</a:t>
                      </a:r>
                      <a:endParaRPr lang="en-US" sz="1750" kern="1200">
                        <a:solidFill>
                          <a:srgbClr val="384653"/>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rtl="1">
                        <a:lnSpc>
                          <a:spcPct val="150000"/>
                        </a:lnSpc>
                        <a:spcAft>
                          <a:spcPts val="0"/>
                        </a:spcAft>
                      </a:pPr>
                      <a:r>
                        <a:rPr lang="ar-SA" sz="1750" kern="1200" dirty="0">
                          <a:solidFill>
                            <a:srgbClr val="384653"/>
                          </a:solidFill>
                          <a:latin typeface="WinSoft Pro Medium" pitchFamily="34" charset="0"/>
                          <a:ea typeface="WinSoft Pro Medium" pitchFamily="34" charset="-122"/>
                          <a:cs typeface="WinSoft Pro Medium" pitchFamily="34" charset="-120"/>
                        </a:rPr>
                        <a:t>متابعة إجراءات السلامة وعمليات التفتيش الدورية.</a:t>
                      </a:r>
                      <a:endParaRPr lang="en-US" sz="1750" kern="1200" dirty="0">
                        <a:solidFill>
                          <a:srgbClr val="384653"/>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32146872"/>
                  </a:ext>
                </a:extLst>
              </a:tr>
              <a:tr h="0">
                <a:tc>
                  <a:txBody>
                    <a:bodyPr/>
                    <a:lstStyle/>
                    <a:p>
                      <a:pPr algn="ctr" rtl="1">
                        <a:lnSpc>
                          <a:spcPct val="150000"/>
                        </a:lnSpc>
                        <a:spcAft>
                          <a:spcPts val="0"/>
                        </a:spcAft>
                      </a:pPr>
                      <a:r>
                        <a:rPr lang="en-US" sz="1750" kern="1200" dirty="0">
                          <a:solidFill>
                            <a:schemeClr val="bg1"/>
                          </a:solidFill>
                          <a:latin typeface="WinSoft Pro Medium" pitchFamily="34" charset="0"/>
                          <a:ea typeface="WinSoft Pro Medium" pitchFamily="34" charset="-122"/>
                          <a:cs typeface="WinSoft Pro Medium" pitchFamily="34" charset="-120"/>
                        </a:rPr>
                        <a:t>9</a:t>
                      </a: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just" rtl="1">
                        <a:lnSpc>
                          <a:spcPct val="150000"/>
                        </a:lnSpc>
                        <a:spcAft>
                          <a:spcPts val="0"/>
                        </a:spcAft>
                      </a:pPr>
                      <a:r>
                        <a:rPr lang="ar-SA" sz="1750" kern="1200">
                          <a:solidFill>
                            <a:srgbClr val="384653"/>
                          </a:solidFill>
                          <a:latin typeface="WinSoft Pro Medium" pitchFamily="34" charset="0"/>
                          <a:ea typeface="WinSoft Pro Medium" pitchFamily="34" charset="-122"/>
                          <a:cs typeface="WinSoft Pro Medium" pitchFamily="34" charset="-120"/>
                        </a:rPr>
                        <a:t>سجل الجرد العام للمعدات</a:t>
                      </a:r>
                      <a:endParaRPr lang="en-US" sz="1750" kern="1200">
                        <a:solidFill>
                          <a:srgbClr val="384653"/>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rtl="1">
                        <a:lnSpc>
                          <a:spcPct val="150000"/>
                        </a:lnSpc>
                        <a:spcAft>
                          <a:spcPts val="0"/>
                        </a:spcAft>
                      </a:pPr>
                      <a:r>
                        <a:rPr lang="ar-SA" sz="1750" kern="1200" dirty="0">
                          <a:solidFill>
                            <a:srgbClr val="384653"/>
                          </a:solidFill>
                          <a:latin typeface="WinSoft Pro Medium" pitchFamily="34" charset="0"/>
                          <a:ea typeface="WinSoft Pro Medium" pitchFamily="34" charset="-122"/>
                          <a:cs typeface="WinSoft Pro Medium" pitchFamily="34" charset="-120"/>
                        </a:rPr>
                        <a:t>حصر جميع المعدات والأجهزة الموجودة في الورشة.</a:t>
                      </a:r>
                      <a:endParaRPr lang="en-US" sz="1750" kern="1200" dirty="0">
                        <a:solidFill>
                          <a:srgbClr val="384653"/>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75697300"/>
                  </a:ext>
                </a:extLst>
              </a:tr>
              <a:tr h="0">
                <a:tc>
                  <a:txBody>
                    <a:bodyPr/>
                    <a:lstStyle/>
                    <a:p>
                      <a:pPr algn="ctr" rtl="1">
                        <a:lnSpc>
                          <a:spcPct val="150000"/>
                        </a:lnSpc>
                        <a:spcAft>
                          <a:spcPts val="0"/>
                        </a:spcAft>
                      </a:pPr>
                      <a:r>
                        <a:rPr lang="en-US" sz="1750" kern="1200" dirty="0">
                          <a:solidFill>
                            <a:schemeClr val="bg1"/>
                          </a:solidFill>
                          <a:latin typeface="WinSoft Pro Medium" pitchFamily="34" charset="0"/>
                          <a:ea typeface="WinSoft Pro Medium" pitchFamily="34" charset="-122"/>
                          <a:cs typeface="WinSoft Pro Medium" pitchFamily="34" charset="-120"/>
                        </a:rPr>
                        <a:t>10</a:t>
                      </a: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just" rtl="1">
                        <a:lnSpc>
                          <a:spcPct val="150000"/>
                        </a:lnSpc>
                        <a:spcAft>
                          <a:spcPts val="0"/>
                        </a:spcAft>
                      </a:pPr>
                      <a:r>
                        <a:rPr lang="ar-SA" sz="1750" kern="1200">
                          <a:solidFill>
                            <a:srgbClr val="384653"/>
                          </a:solidFill>
                          <a:latin typeface="WinSoft Pro Medium" pitchFamily="34" charset="0"/>
                          <a:ea typeface="WinSoft Pro Medium" pitchFamily="34" charset="-122"/>
                          <a:cs typeface="WinSoft Pro Medium" pitchFamily="34" charset="-120"/>
                        </a:rPr>
                        <a:t>سجل العهدة</a:t>
                      </a:r>
                      <a:endParaRPr lang="en-US" sz="1750" kern="1200">
                        <a:solidFill>
                          <a:srgbClr val="384653"/>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rtl="1">
                        <a:lnSpc>
                          <a:spcPct val="150000"/>
                        </a:lnSpc>
                        <a:spcAft>
                          <a:spcPts val="0"/>
                        </a:spcAft>
                      </a:pPr>
                      <a:r>
                        <a:rPr lang="ar-SA" sz="1750" kern="1200" dirty="0">
                          <a:solidFill>
                            <a:srgbClr val="384653"/>
                          </a:solidFill>
                          <a:latin typeface="WinSoft Pro Medium" pitchFamily="34" charset="0"/>
                          <a:ea typeface="WinSoft Pro Medium" pitchFamily="34" charset="-122"/>
                          <a:cs typeface="WinSoft Pro Medium" pitchFamily="34" charset="-120"/>
                        </a:rPr>
                        <a:t>تحديد المسؤولية عن المعدات والأدوات المسلمة للمدربين أو الفنيين.</a:t>
                      </a:r>
                      <a:endParaRPr lang="en-US" sz="1750" kern="1200" dirty="0">
                        <a:solidFill>
                          <a:srgbClr val="384653"/>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78515812"/>
                  </a:ext>
                </a:extLst>
              </a:tr>
            </a:tbl>
          </a:graphicData>
        </a:graphic>
      </p:graphicFrame>
    </p:spTree>
    <p:extLst>
      <p:ext uri="{BB962C8B-B14F-4D97-AF65-F5344CB8AC3E}">
        <p14:creationId xmlns:p14="http://schemas.microsoft.com/office/powerpoint/2010/main" val="3741892184"/>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729555"/>
            <a:ext cx="10927878" cy="631031"/>
          </a:xfrm>
          <a:prstGeom prst="rect">
            <a:avLst/>
          </a:prstGeom>
          <a:noFill/>
          <a:ln/>
        </p:spPr>
        <p:txBody>
          <a:bodyPr wrap="none" lIns="0" tIns="0" rIns="0" bIns="0" rtlCol="0" anchor="t"/>
          <a:lstStyle/>
          <a:p>
            <a:pPr marL="0" indent="0" algn="r" rtl="1">
              <a:lnSpc>
                <a:spcPct val="104000"/>
              </a:lnSpc>
              <a:buNone/>
            </a:pPr>
            <a:r>
              <a:rPr lang="ar-SA" altLang="en-US" sz="3950" dirty="0">
                <a:solidFill>
                  <a:srgbClr val="2E3C4E"/>
                </a:solidFill>
                <a:latin typeface="GE SS Two Light" pitchFamily="34" charset="0"/>
                <a:ea typeface="GE SS Two Light" pitchFamily="34" charset="-122"/>
                <a:cs typeface="GE SS Two Light" pitchFamily="34" charset="-120"/>
              </a:rPr>
              <a:t>السجلات الأساسية — تابع</a:t>
            </a:r>
            <a:endParaRPr lang="ar-SA" sz="3950" dirty="0"/>
          </a:p>
        </p:txBody>
      </p:sp>
      <p:graphicFrame>
        <p:nvGraphicFramePr>
          <p:cNvPr id="3" name="Table 2"/>
          <p:cNvGraphicFramePr>
            <a:graphicFrameLocks noGrp="1"/>
          </p:cNvGraphicFramePr>
          <p:nvPr>
            <p:extLst>
              <p:ext uri="{D42A27DB-BD31-4B8C-83A1-F6EECF244321}">
                <p14:modId xmlns:p14="http://schemas.microsoft.com/office/powerpoint/2010/main" val="1314453932"/>
              </p:ext>
            </p:extLst>
          </p:nvPr>
        </p:nvGraphicFramePr>
        <p:xfrm>
          <a:off x="1722784" y="1678022"/>
          <a:ext cx="8138628" cy="4643443"/>
        </p:xfrm>
        <a:graphic>
          <a:graphicData uri="http://schemas.openxmlformats.org/drawingml/2006/table">
            <a:tbl>
              <a:tblPr rtl="1" firstRow="1" firstCol="1" bandRow="1">
                <a:tableStyleId>{5C22544A-7EE6-4342-B048-85BDC9FD1C3A}</a:tableStyleId>
              </a:tblPr>
              <a:tblGrid>
                <a:gridCol w="560157">
                  <a:extLst>
                    <a:ext uri="{9D8B030D-6E8A-4147-A177-3AD203B41FA5}">
                      <a16:colId xmlns:a16="http://schemas.microsoft.com/office/drawing/2014/main" val="2407788102"/>
                    </a:ext>
                  </a:extLst>
                </a:gridCol>
                <a:gridCol w="2050728">
                  <a:extLst>
                    <a:ext uri="{9D8B030D-6E8A-4147-A177-3AD203B41FA5}">
                      <a16:colId xmlns:a16="http://schemas.microsoft.com/office/drawing/2014/main" val="728967625"/>
                    </a:ext>
                  </a:extLst>
                </a:gridCol>
                <a:gridCol w="5527743">
                  <a:extLst>
                    <a:ext uri="{9D8B030D-6E8A-4147-A177-3AD203B41FA5}">
                      <a16:colId xmlns:a16="http://schemas.microsoft.com/office/drawing/2014/main" val="1674686593"/>
                    </a:ext>
                  </a:extLst>
                </a:gridCol>
              </a:tblGrid>
              <a:tr h="0">
                <a:tc>
                  <a:txBody>
                    <a:bodyPr/>
                    <a:lstStyle/>
                    <a:p>
                      <a:pPr algn="ctr" rtl="1">
                        <a:lnSpc>
                          <a:spcPct val="150000"/>
                        </a:lnSpc>
                        <a:spcAft>
                          <a:spcPts val="0"/>
                        </a:spcAft>
                      </a:pPr>
                      <a:r>
                        <a:rPr lang="ar-SA" sz="1750" b="0" kern="1200" dirty="0">
                          <a:solidFill>
                            <a:schemeClr val="bg1"/>
                          </a:solidFill>
                          <a:latin typeface="WinSoft Pro Medium" pitchFamily="34" charset="0"/>
                          <a:ea typeface="WinSoft Pro Medium" pitchFamily="34" charset="-122"/>
                          <a:cs typeface="WinSoft Pro Medium" pitchFamily="34" charset="-120"/>
                        </a:rPr>
                        <a:t>الرقم</a:t>
                      </a:r>
                      <a:endParaRPr lang="en-US" sz="1750" b="0" kern="1200" dirty="0">
                        <a:solidFill>
                          <a:schemeClr val="bg1"/>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50000"/>
                        </a:lnSpc>
                        <a:spcAft>
                          <a:spcPts val="0"/>
                        </a:spcAft>
                      </a:pPr>
                      <a:r>
                        <a:rPr lang="ar-SA" sz="1750" b="0" kern="1200" dirty="0">
                          <a:solidFill>
                            <a:schemeClr val="bg1"/>
                          </a:solidFill>
                          <a:latin typeface="WinSoft Pro Medium" pitchFamily="34" charset="0"/>
                          <a:ea typeface="WinSoft Pro Medium" pitchFamily="34" charset="-122"/>
                          <a:cs typeface="WinSoft Pro Medium" pitchFamily="34" charset="-120"/>
                        </a:rPr>
                        <a:t>اسم السجل</a:t>
                      </a:r>
                      <a:endParaRPr lang="en-US" sz="1750" b="0" kern="1200" dirty="0">
                        <a:solidFill>
                          <a:schemeClr val="bg1"/>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50000"/>
                        </a:lnSpc>
                        <a:spcAft>
                          <a:spcPts val="0"/>
                        </a:spcAft>
                      </a:pPr>
                      <a:r>
                        <a:rPr lang="ar-SA" sz="1750" b="0" kern="1200" dirty="0">
                          <a:solidFill>
                            <a:schemeClr val="bg1"/>
                          </a:solidFill>
                          <a:latin typeface="WinSoft Pro Medium" pitchFamily="34" charset="0"/>
                          <a:ea typeface="WinSoft Pro Medium" pitchFamily="34" charset="-122"/>
                          <a:cs typeface="WinSoft Pro Medium" pitchFamily="34" charset="-120"/>
                        </a:rPr>
                        <a:t>الغرض من السجل</a:t>
                      </a:r>
                      <a:endParaRPr lang="en-US" sz="1750" b="0" kern="1200" dirty="0">
                        <a:solidFill>
                          <a:schemeClr val="bg1"/>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468263931"/>
                  </a:ext>
                </a:extLst>
              </a:tr>
              <a:tr h="0">
                <a:tc>
                  <a:txBody>
                    <a:bodyPr/>
                    <a:lstStyle/>
                    <a:p>
                      <a:pPr algn="ctr" rtl="1">
                        <a:lnSpc>
                          <a:spcPct val="150000"/>
                        </a:lnSpc>
                        <a:spcAft>
                          <a:spcPts val="0"/>
                        </a:spcAft>
                      </a:pPr>
                      <a:r>
                        <a:rPr lang="en-US" sz="1200" b="0" dirty="0">
                          <a:effectLst/>
                        </a:rPr>
                        <a:t>11</a:t>
                      </a:r>
                      <a:endParaRPr lang="en-US" sz="1100" b="0" dirty="0">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just" rtl="1">
                        <a:lnSpc>
                          <a:spcPct val="150000"/>
                        </a:lnSpc>
                        <a:spcAft>
                          <a:spcPts val="0"/>
                        </a:spcAft>
                      </a:pPr>
                      <a:r>
                        <a:rPr lang="ar-SA" sz="1750" b="0" kern="1200" dirty="0">
                          <a:solidFill>
                            <a:schemeClr val="tx1"/>
                          </a:solidFill>
                          <a:latin typeface="WinSoft Pro Medium" pitchFamily="34" charset="0"/>
                          <a:ea typeface="WinSoft Pro Medium" pitchFamily="34" charset="-122"/>
                          <a:cs typeface="WinSoft Pro Medium" pitchFamily="34" charset="-120"/>
                        </a:rPr>
                        <a:t>سجل الصيانة الوقائية</a:t>
                      </a:r>
                      <a:endParaRPr lang="en-US" sz="1750" b="0" kern="1200" dirty="0">
                        <a:solidFill>
                          <a:schemeClr val="tx1"/>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rtl="1">
                        <a:lnSpc>
                          <a:spcPct val="150000"/>
                        </a:lnSpc>
                        <a:spcAft>
                          <a:spcPts val="0"/>
                        </a:spcAft>
                      </a:pPr>
                      <a:r>
                        <a:rPr lang="ar-SA" sz="1750" b="0" kern="1200" dirty="0">
                          <a:solidFill>
                            <a:schemeClr val="tx1"/>
                          </a:solidFill>
                          <a:latin typeface="WinSoft Pro Medium" pitchFamily="34" charset="0"/>
                          <a:ea typeface="WinSoft Pro Medium" pitchFamily="34" charset="-122"/>
                          <a:cs typeface="WinSoft Pro Medium" pitchFamily="34" charset="-120"/>
                        </a:rPr>
                        <a:t>توثيق أعمال الصيانة الدورية المخطط لها للمعدات.</a:t>
                      </a:r>
                      <a:endParaRPr lang="en-US" sz="1750" b="0" kern="1200" dirty="0">
                        <a:solidFill>
                          <a:schemeClr val="tx1"/>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9984138"/>
                  </a:ext>
                </a:extLst>
              </a:tr>
              <a:tr h="0">
                <a:tc>
                  <a:txBody>
                    <a:bodyPr/>
                    <a:lstStyle/>
                    <a:p>
                      <a:pPr algn="ctr" rtl="1">
                        <a:lnSpc>
                          <a:spcPct val="150000"/>
                        </a:lnSpc>
                        <a:spcAft>
                          <a:spcPts val="0"/>
                        </a:spcAft>
                      </a:pPr>
                      <a:r>
                        <a:rPr lang="en-US" sz="1200" b="0" dirty="0">
                          <a:effectLst/>
                        </a:rPr>
                        <a:t>12</a:t>
                      </a:r>
                      <a:endParaRPr lang="en-US" sz="1100" b="0" dirty="0">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just" rtl="1">
                        <a:lnSpc>
                          <a:spcPct val="150000"/>
                        </a:lnSpc>
                        <a:spcAft>
                          <a:spcPts val="0"/>
                        </a:spcAft>
                      </a:pPr>
                      <a:r>
                        <a:rPr lang="ar-SA" sz="1750" b="0" kern="1200" dirty="0">
                          <a:solidFill>
                            <a:schemeClr val="tx1"/>
                          </a:solidFill>
                          <a:latin typeface="WinSoft Pro Medium" pitchFamily="34" charset="0"/>
                          <a:ea typeface="WinSoft Pro Medium" pitchFamily="34" charset="-122"/>
                          <a:cs typeface="WinSoft Pro Medium" pitchFamily="34" charset="-120"/>
                        </a:rPr>
                        <a:t>سجل الصيانة العلاجية </a:t>
                      </a:r>
                      <a:endParaRPr lang="en-US" sz="1750" b="0" kern="1200" dirty="0">
                        <a:solidFill>
                          <a:schemeClr val="tx1"/>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rtl="1">
                        <a:lnSpc>
                          <a:spcPct val="150000"/>
                        </a:lnSpc>
                        <a:spcAft>
                          <a:spcPts val="0"/>
                        </a:spcAft>
                      </a:pPr>
                      <a:r>
                        <a:rPr lang="ar-SA" sz="1750" b="0" kern="1200" dirty="0">
                          <a:solidFill>
                            <a:schemeClr val="tx1"/>
                          </a:solidFill>
                          <a:latin typeface="WinSoft Pro Medium" pitchFamily="34" charset="0"/>
                          <a:ea typeface="WinSoft Pro Medium" pitchFamily="34" charset="-122"/>
                          <a:cs typeface="WinSoft Pro Medium" pitchFamily="34" charset="-120"/>
                        </a:rPr>
                        <a:t>تسجيل الأعطال والإصلاحات التي تتم عند حدوث خلل في المعدات.</a:t>
                      </a:r>
                      <a:endParaRPr lang="en-US" sz="1750" b="0" kern="1200" dirty="0">
                        <a:solidFill>
                          <a:schemeClr val="tx1"/>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60170135"/>
                  </a:ext>
                </a:extLst>
              </a:tr>
              <a:tr h="0">
                <a:tc>
                  <a:txBody>
                    <a:bodyPr/>
                    <a:lstStyle/>
                    <a:p>
                      <a:pPr algn="ctr" rtl="1">
                        <a:lnSpc>
                          <a:spcPct val="150000"/>
                        </a:lnSpc>
                        <a:spcAft>
                          <a:spcPts val="0"/>
                        </a:spcAft>
                      </a:pPr>
                      <a:r>
                        <a:rPr lang="en-US" sz="1200" b="0" dirty="0">
                          <a:effectLst/>
                        </a:rPr>
                        <a:t>13</a:t>
                      </a:r>
                      <a:endParaRPr lang="en-US" sz="1100" b="0" dirty="0">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just" rtl="1">
                        <a:lnSpc>
                          <a:spcPct val="150000"/>
                        </a:lnSpc>
                        <a:spcAft>
                          <a:spcPts val="0"/>
                        </a:spcAft>
                      </a:pPr>
                      <a:r>
                        <a:rPr lang="ar-SA" sz="1750" b="0" kern="1200" dirty="0">
                          <a:solidFill>
                            <a:schemeClr val="tx1"/>
                          </a:solidFill>
                          <a:latin typeface="WinSoft Pro Medium" pitchFamily="34" charset="0"/>
                          <a:ea typeface="WinSoft Pro Medium" pitchFamily="34" charset="-122"/>
                          <a:cs typeface="WinSoft Pro Medium" pitchFamily="34" charset="-120"/>
                        </a:rPr>
                        <a:t>سجل استخدام المعدات</a:t>
                      </a:r>
                      <a:endParaRPr lang="en-US" sz="1750" b="0" kern="1200" dirty="0">
                        <a:solidFill>
                          <a:schemeClr val="tx1"/>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rtl="1">
                        <a:lnSpc>
                          <a:spcPct val="150000"/>
                        </a:lnSpc>
                        <a:spcAft>
                          <a:spcPts val="0"/>
                        </a:spcAft>
                      </a:pPr>
                      <a:r>
                        <a:rPr lang="ar-SA" sz="1750" b="0" kern="1200" dirty="0">
                          <a:solidFill>
                            <a:schemeClr val="tx1"/>
                          </a:solidFill>
                          <a:latin typeface="WinSoft Pro Medium" pitchFamily="34" charset="0"/>
                          <a:ea typeface="WinSoft Pro Medium" pitchFamily="34" charset="-122"/>
                          <a:cs typeface="WinSoft Pro Medium" pitchFamily="34" charset="-120"/>
                        </a:rPr>
                        <a:t>متابعة تشغيل المعدات وعدد ساعات الاستخدام.</a:t>
                      </a:r>
                      <a:endParaRPr lang="en-US" sz="1750" b="0" kern="1200" dirty="0">
                        <a:solidFill>
                          <a:schemeClr val="tx1"/>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97967367"/>
                  </a:ext>
                </a:extLst>
              </a:tr>
              <a:tr h="0">
                <a:tc>
                  <a:txBody>
                    <a:bodyPr/>
                    <a:lstStyle/>
                    <a:p>
                      <a:pPr algn="ctr" rtl="1">
                        <a:lnSpc>
                          <a:spcPct val="150000"/>
                        </a:lnSpc>
                        <a:spcAft>
                          <a:spcPts val="0"/>
                        </a:spcAft>
                      </a:pPr>
                      <a:r>
                        <a:rPr lang="en-US" sz="1200" b="0" dirty="0">
                          <a:effectLst/>
                        </a:rPr>
                        <a:t>14</a:t>
                      </a:r>
                      <a:endParaRPr lang="en-US" sz="1100" b="0" dirty="0">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just" rtl="1">
                        <a:lnSpc>
                          <a:spcPct val="150000"/>
                        </a:lnSpc>
                        <a:spcAft>
                          <a:spcPts val="0"/>
                        </a:spcAft>
                      </a:pPr>
                      <a:r>
                        <a:rPr lang="ar-SA" sz="1750" b="0" kern="1200">
                          <a:solidFill>
                            <a:schemeClr val="tx1"/>
                          </a:solidFill>
                          <a:latin typeface="WinSoft Pro Medium" pitchFamily="34" charset="0"/>
                          <a:ea typeface="WinSoft Pro Medium" pitchFamily="34" charset="-122"/>
                          <a:cs typeface="WinSoft Pro Medium" pitchFamily="34" charset="-120"/>
                        </a:rPr>
                        <a:t>سجل استلام وصرف المواد</a:t>
                      </a:r>
                      <a:endParaRPr lang="en-US" sz="1750" b="0" kern="1200">
                        <a:solidFill>
                          <a:schemeClr val="tx1"/>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rtl="1">
                        <a:lnSpc>
                          <a:spcPct val="150000"/>
                        </a:lnSpc>
                        <a:spcAft>
                          <a:spcPts val="0"/>
                        </a:spcAft>
                      </a:pPr>
                      <a:r>
                        <a:rPr lang="ar-SA" sz="1750" b="0" kern="1200" dirty="0">
                          <a:solidFill>
                            <a:schemeClr val="tx1"/>
                          </a:solidFill>
                          <a:latin typeface="WinSoft Pro Medium" pitchFamily="34" charset="0"/>
                          <a:ea typeface="WinSoft Pro Medium" pitchFamily="34" charset="-122"/>
                          <a:cs typeface="WinSoft Pro Medium" pitchFamily="34" charset="-120"/>
                        </a:rPr>
                        <a:t>توثيق المواد والأدوات المستلمة والمصروفة للورش.</a:t>
                      </a:r>
                      <a:endParaRPr lang="en-US" sz="1750" b="0" kern="1200" dirty="0">
                        <a:solidFill>
                          <a:schemeClr val="tx1"/>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99666092"/>
                  </a:ext>
                </a:extLst>
              </a:tr>
              <a:tr h="0">
                <a:tc>
                  <a:txBody>
                    <a:bodyPr/>
                    <a:lstStyle/>
                    <a:p>
                      <a:pPr algn="ctr" rtl="1">
                        <a:lnSpc>
                          <a:spcPct val="150000"/>
                        </a:lnSpc>
                        <a:spcAft>
                          <a:spcPts val="0"/>
                        </a:spcAft>
                      </a:pPr>
                      <a:r>
                        <a:rPr lang="en-US" sz="1200" b="0" dirty="0">
                          <a:effectLst/>
                        </a:rPr>
                        <a:t>15</a:t>
                      </a:r>
                      <a:endParaRPr lang="en-US" sz="1100" b="0" dirty="0">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just" rtl="1">
                        <a:lnSpc>
                          <a:spcPct val="150000"/>
                        </a:lnSpc>
                        <a:spcAft>
                          <a:spcPts val="0"/>
                        </a:spcAft>
                      </a:pPr>
                      <a:r>
                        <a:rPr lang="ar-SA" sz="1750" b="0" kern="1200">
                          <a:solidFill>
                            <a:schemeClr val="tx1"/>
                          </a:solidFill>
                          <a:latin typeface="WinSoft Pro Medium" pitchFamily="34" charset="0"/>
                          <a:ea typeface="WinSoft Pro Medium" pitchFamily="34" charset="-122"/>
                          <a:cs typeface="WinSoft Pro Medium" pitchFamily="34" charset="-120"/>
                        </a:rPr>
                        <a:t>سجل المخزون</a:t>
                      </a:r>
                      <a:endParaRPr lang="en-US" sz="1750" b="0" kern="1200">
                        <a:solidFill>
                          <a:schemeClr val="tx1"/>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rtl="1">
                        <a:lnSpc>
                          <a:spcPct val="150000"/>
                        </a:lnSpc>
                        <a:spcAft>
                          <a:spcPts val="0"/>
                        </a:spcAft>
                      </a:pPr>
                      <a:r>
                        <a:rPr lang="ar-SA" sz="1750" b="0" kern="1200" dirty="0">
                          <a:solidFill>
                            <a:schemeClr val="tx1"/>
                          </a:solidFill>
                          <a:latin typeface="WinSoft Pro Medium" pitchFamily="34" charset="0"/>
                          <a:ea typeface="WinSoft Pro Medium" pitchFamily="34" charset="-122"/>
                          <a:cs typeface="WinSoft Pro Medium" pitchFamily="34" charset="-120"/>
                        </a:rPr>
                        <a:t>متابعة كميات المواد الاستهلاكية المتوفرة في المستودع.</a:t>
                      </a:r>
                      <a:endParaRPr lang="en-US" sz="1750" b="0" kern="1200" dirty="0">
                        <a:solidFill>
                          <a:schemeClr val="tx1"/>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96148431"/>
                  </a:ext>
                </a:extLst>
              </a:tr>
              <a:tr h="0">
                <a:tc>
                  <a:txBody>
                    <a:bodyPr/>
                    <a:lstStyle/>
                    <a:p>
                      <a:pPr algn="ctr" rtl="1">
                        <a:lnSpc>
                          <a:spcPct val="150000"/>
                        </a:lnSpc>
                        <a:spcAft>
                          <a:spcPts val="0"/>
                        </a:spcAft>
                      </a:pPr>
                      <a:r>
                        <a:rPr lang="en-US" sz="1200" b="0" dirty="0">
                          <a:effectLst/>
                        </a:rPr>
                        <a:t>16</a:t>
                      </a:r>
                      <a:endParaRPr lang="en-US" sz="1100" b="0" dirty="0">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just" rtl="1">
                        <a:lnSpc>
                          <a:spcPct val="150000"/>
                        </a:lnSpc>
                        <a:spcAft>
                          <a:spcPts val="0"/>
                        </a:spcAft>
                      </a:pPr>
                      <a:r>
                        <a:rPr lang="ar-SA" sz="1750" b="0" kern="1200">
                          <a:solidFill>
                            <a:schemeClr val="tx1"/>
                          </a:solidFill>
                          <a:latin typeface="WinSoft Pro Medium" pitchFamily="34" charset="0"/>
                          <a:ea typeface="WinSoft Pro Medium" pitchFamily="34" charset="-122"/>
                          <a:cs typeface="WinSoft Pro Medium" pitchFamily="34" charset="-120"/>
                        </a:rPr>
                        <a:t>سجل طلب المواد والمعدات</a:t>
                      </a:r>
                      <a:endParaRPr lang="en-US" sz="1750" b="0" kern="1200">
                        <a:solidFill>
                          <a:schemeClr val="tx1"/>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rtl="1">
                        <a:lnSpc>
                          <a:spcPct val="150000"/>
                        </a:lnSpc>
                        <a:spcAft>
                          <a:spcPts val="0"/>
                        </a:spcAft>
                      </a:pPr>
                      <a:r>
                        <a:rPr lang="ar-SA" sz="1750" b="0" kern="1200" dirty="0">
                          <a:solidFill>
                            <a:schemeClr val="tx1"/>
                          </a:solidFill>
                          <a:latin typeface="WinSoft Pro Medium" pitchFamily="34" charset="0"/>
                          <a:ea typeface="WinSoft Pro Medium" pitchFamily="34" charset="-122"/>
                          <a:cs typeface="WinSoft Pro Medium" pitchFamily="34" charset="-120"/>
                        </a:rPr>
                        <a:t>توثيق طلبات شراء أو توفير المواد والمعدات.</a:t>
                      </a:r>
                      <a:endParaRPr lang="en-US" sz="1750" b="0" kern="1200" dirty="0">
                        <a:solidFill>
                          <a:schemeClr val="tx1"/>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27338835"/>
                  </a:ext>
                </a:extLst>
              </a:tr>
              <a:tr h="0">
                <a:tc>
                  <a:txBody>
                    <a:bodyPr/>
                    <a:lstStyle/>
                    <a:p>
                      <a:pPr algn="ctr" rtl="1">
                        <a:lnSpc>
                          <a:spcPct val="150000"/>
                        </a:lnSpc>
                        <a:spcAft>
                          <a:spcPts val="0"/>
                        </a:spcAft>
                      </a:pPr>
                      <a:r>
                        <a:rPr lang="en-US" sz="1200" b="0" dirty="0">
                          <a:effectLst/>
                        </a:rPr>
                        <a:t>17</a:t>
                      </a:r>
                      <a:endParaRPr lang="en-US" sz="1100" b="0" dirty="0">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just" rtl="1">
                        <a:lnSpc>
                          <a:spcPct val="150000"/>
                        </a:lnSpc>
                        <a:spcAft>
                          <a:spcPts val="0"/>
                        </a:spcAft>
                      </a:pPr>
                      <a:r>
                        <a:rPr lang="ar-SA" sz="1750" b="0" kern="1200" dirty="0">
                          <a:solidFill>
                            <a:schemeClr val="tx1"/>
                          </a:solidFill>
                          <a:latin typeface="WinSoft Pro Medium" pitchFamily="34" charset="0"/>
                          <a:ea typeface="WinSoft Pro Medium" pitchFamily="34" charset="-122"/>
                          <a:cs typeface="WinSoft Pro Medium" pitchFamily="34" charset="-120"/>
                        </a:rPr>
                        <a:t>سجل الأعمال الإنتاجية</a:t>
                      </a:r>
                      <a:endParaRPr lang="en-US" sz="1750" b="0" kern="1200" dirty="0">
                        <a:solidFill>
                          <a:schemeClr val="tx1"/>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rtl="1">
                        <a:lnSpc>
                          <a:spcPct val="150000"/>
                        </a:lnSpc>
                        <a:spcAft>
                          <a:spcPts val="0"/>
                        </a:spcAft>
                      </a:pPr>
                      <a:r>
                        <a:rPr lang="ar-SA" sz="1750" b="0" kern="1200" dirty="0">
                          <a:solidFill>
                            <a:schemeClr val="tx1"/>
                          </a:solidFill>
                          <a:latin typeface="WinSoft Pro Medium" pitchFamily="34" charset="0"/>
                          <a:ea typeface="WinSoft Pro Medium" pitchFamily="34" charset="-122"/>
                          <a:cs typeface="WinSoft Pro Medium" pitchFamily="34" charset="-120"/>
                        </a:rPr>
                        <a:t>توثيق المنتجات أو الخدمات التي تنفذها الورشة لأغراض تدريبية أو إنتاجية.</a:t>
                      </a:r>
                      <a:endParaRPr lang="en-US" sz="1750" b="0" kern="1200" dirty="0">
                        <a:solidFill>
                          <a:schemeClr val="tx1"/>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33460212"/>
                  </a:ext>
                </a:extLst>
              </a:tr>
              <a:tr h="0">
                <a:tc>
                  <a:txBody>
                    <a:bodyPr/>
                    <a:lstStyle/>
                    <a:p>
                      <a:pPr algn="ctr" rtl="1">
                        <a:lnSpc>
                          <a:spcPct val="150000"/>
                        </a:lnSpc>
                        <a:spcAft>
                          <a:spcPts val="0"/>
                        </a:spcAft>
                      </a:pPr>
                      <a:r>
                        <a:rPr lang="en-US" sz="1200" b="0" dirty="0">
                          <a:effectLst/>
                        </a:rPr>
                        <a:t>18</a:t>
                      </a:r>
                      <a:endParaRPr lang="en-US" sz="1100" b="0" dirty="0">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just" rtl="1">
                        <a:lnSpc>
                          <a:spcPct val="150000"/>
                        </a:lnSpc>
                        <a:spcAft>
                          <a:spcPts val="0"/>
                        </a:spcAft>
                      </a:pPr>
                      <a:r>
                        <a:rPr lang="ar-SA" sz="1750" b="0" kern="1200">
                          <a:solidFill>
                            <a:schemeClr val="tx1"/>
                          </a:solidFill>
                          <a:latin typeface="WinSoft Pro Medium" pitchFamily="34" charset="0"/>
                          <a:ea typeface="WinSoft Pro Medium" pitchFamily="34" charset="-122"/>
                          <a:cs typeface="WinSoft Pro Medium" pitchFamily="34" charset="-120"/>
                        </a:rPr>
                        <a:t>سجل الزيارات والتفتيش</a:t>
                      </a:r>
                      <a:endParaRPr lang="en-US" sz="1750" b="0" kern="1200">
                        <a:solidFill>
                          <a:schemeClr val="tx1"/>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rtl="1">
                        <a:lnSpc>
                          <a:spcPct val="150000"/>
                        </a:lnSpc>
                        <a:spcAft>
                          <a:spcPts val="0"/>
                        </a:spcAft>
                      </a:pPr>
                      <a:r>
                        <a:rPr lang="ar-SA" sz="1750" b="0" kern="1200" dirty="0">
                          <a:solidFill>
                            <a:schemeClr val="tx1"/>
                          </a:solidFill>
                          <a:latin typeface="WinSoft Pro Medium" pitchFamily="34" charset="0"/>
                          <a:ea typeface="WinSoft Pro Medium" pitchFamily="34" charset="-122"/>
                          <a:cs typeface="WinSoft Pro Medium" pitchFamily="34" charset="-120"/>
                        </a:rPr>
                        <a:t>تسجيل زيارات الإدارة والجهات الرقابية والإشرافية والتوصيات الناتجة عنها.</a:t>
                      </a:r>
                      <a:endParaRPr lang="en-US" sz="1750" b="0" kern="1200" dirty="0">
                        <a:solidFill>
                          <a:schemeClr val="tx1"/>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4499899"/>
                  </a:ext>
                </a:extLst>
              </a:tr>
              <a:tr h="0">
                <a:tc>
                  <a:txBody>
                    <a:bodyPr/>
                    <a:lstStyle/>
                    <a:p>
                      <a:pPr algn="ctr" rtl="1">
                        <a:lnSpc>
                          <a:spcPct val="150000"/>
                        </a:lnSpc>
                        <a:spcAft>
                          <a:spcPts val="0"/>
                        </a:spcAft>
                      </a:pPr>
                      <a:r>
                        <a:rPr lang="en-US" sz="1200" b="0" dirty="0">
                          <a:effectLst/>
                        </a:rPr>
                        <a:t>19</a:t>
                      </a:r>
                      <a:endParaRPr lang="en-US" sz="1100" b="0" dirty="0">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just" rtl="1">
                        <a:lnSpc>
                          <a:spcPct val="150000"/>
                        </a:lnSpc>
                        <a:spcAft>
                          <a:spcPts val="0"/>
                        </a:spcAft>
                      </a:pPr>
                      <a:r>
                        <a:rPr lang="ar-SA" sz="1750" b="0" kern="1200">
                          <a:solidFill>
                            <a:schemeClr val="tx1"/>
                          </a:solidFill>
                          <a:latin typeface="WinSoft Pro Medium" pitchFamily="34" charset="0"/>
                          <a:ea typeface="WinSoft Pro Medium" pitchFamily="34" charset="-122"/>
                          <a:cs typeface="WinSoft Pro Medium" pitchFamily="34" charset="-120"/>
                        </a:rPr>
                        <a:t>سجل النظافة والترتيب</a:t>
                      </a:r>
                      <a:endParaRPr lang="en-US" sz="1750" b="0" kern="1200">
                        <a:solidFill>
                          <a:schemeClr val="tx1"/>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1">
                        <a:lnSpc>
                          <a:spcPct val="150000"/>
                        </a:lnSpc>
                        <a:spcAft>
                          <a:spcPts val="0"/>
                        </a:spcAft>
                      </a:pPr>
                      <a:r>
                        <a:rPr lang="ar-SA" sz="1750" b="0" kern="1200" dirty="0">
                          <a:solidFill>
                            <a:schemeClr val="tx1"/>
                          </a:solidFill>
                          <a:latin typeface="WinSoft Pro Medium" pitchFamily="34" charset="0"/>
                          <a:ea typeface="WinSoft Pro Medium" pitchFamily="34" charset="-122"/>
                          <a:cs typeface="WinSoft Pro Medium" pitchFamily="34" charset="-120"/>
                        </a:rPr>
                        <a:t> متابعة مستوى نظافة المشغل، وتحديد الأعمال التي تم تنفيذها، والمسؤول عن تنفيذها، وتاريخ التنفيذ، وأي ملاحظات أو إجراءات تصحيحية مطلوبة</a:t>
                      </a:r>
                      <a:r>
                        <a:rPr lang="ar-JO" sz="1750" b="0" kern="1200" dirty="0">
                          <a:solidFill>
                            <a:schemeClr val="tx1"/>
                          </a:solidFill>
                          <a:latin typeface="WinSoft Pro Medium" pitchFamily="34" charset="0"/>
                          <a:ea typeface="WinSoft Pro Medium" pitchFamily="34" charset="-122"/>
                          <a:cs typeface="WinSoft Pro Medium" pitchFamily="34" charset="-120"/>
                        </a:rPr>
                        <a:t>.</a:t>
                      </a:r>
                      <a:endParaRPr lang="en-US" sz="1750" b="0" kern="1200" dirty="0">
                        <a:solidFill>
                          <a:schemeClr val="tx1"/>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72679430"/>
                  </a:ext>
                </a:extLst>
              </a:tr>
              <a:tr h="0">
                <a:tc>
                  <a:txBody>
                    <a:bodyPr/>
                    <a:lstStyle/>
                    <a:p>
                      <a:pPr algn="ctr" rtl="1">
                        <a:lnSpc>
                          <a:spcPct val="150000"/>
                        </a:lnSpc>
                        <a:spcAft>
                          <a:spcPts val="0"/>
                        </a:spcAft>
                      </a:pPr>
                      <a:r>
                        <a:rPr lang="en-US" sz="1200" b="0" dirty="0">
                          <a:effectLst/>
                        </a:rPr>
                        <a:t>20</a:t>
                      </a:r>
                      <a:endParaRPr lang="en-US" sz="1100" b="0" dirty="0">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just" rtl="1">
                        <a:lnSpc>
                          <a:spcPct val="150000"/>
                        </a:lnSpc>
                        <a:spcAft>
                          <a:spcPts val="0"/>
                        </a:spcAft>
                      </a:pPr>
                      <a:r>
                        <a:rPr lang="ar-SA" sz="1750" b="0" kern="1200" dirty="0">
                          <a:solidFill>
                            <a:schemeClr val="tx1"/>
                          </a:solidFill>
                          <a:latin typeface="WinSoft Pro Medium" pitchFamily="34" charset="0"/>
                          <a:ea typeface="WinSoft Pro Medium" pitchFamily="34" charset="-122"/>
                          <a:cs typeface="WinSoft Pro Medium" pitchFamily="34" charset="-120"/>
                        </a:rPr>
                        <a:t>سجل التخلص من النفايات</a:t>
                      </a:r>
                      <a:endParaRPr lang="en-US" sz="1750" b="0" kern="1200" dirty="0">
                        <a:solidFill>
                          <a:schemeClr val="tx1"/>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rtl="1">
                        <a:lnSpc>
                          <a:spcPct val="150000"/>
                        </a:lnSpc>
                        <a:spcAft>
                          <a:spcPts val="0"/>
                        </a:spcAft>
                      </a:pPr>
                      <a:r>
                        <a:rPr lang="ar-SA" sz="1750" b="0" kern="1200" dirty="0">
                          <a:solidFill>
                            <a:schemeClr val="tx1"/>
                          </a:solidFill>
                          <a:latin typeface="WinSoft Pro Medium" pitchFamily="34" charset="0"/>
                          <a:ea typeface="WinSoft Pro Medium" pitchFamily="34" charset="-122"/>
                          <a:cs typeface="WinSoft Pro Medium" pitchFamily="34" charset="-120"/>
                        </a:rPr>
                        <a:t>متابعة التخلص الآمن من المخلفات والمواد الخطرة.</a:t>
                      </a:r>
                      <a:endParaRPr lang="en-US" sz="1750" b="0" kern="1200" dirty="0">
                        <a:solidFill>
                          <a:schemeClr val="tx1"/>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07376602"/>
                  </a:ext>
                </a:extLst>
              </a:tr>
            </a:tbl>
          </a:graphicData>
        </a:graphic>
      </p:graphicFrame>
    </p:spTree>
    <p:extLst>
      <p:ext uri="{BB962C8B-B14F-4D97-AF65-F5344CB8AC3E}">
        <p14:creationId xmlns:p14="http://schemas.microsoft.com/office/powerpoint/2010/main" val="2508255899"/>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794643"/>
            <a:ext cx="10927878" cy="482501"/>
          </a:xfrm>
          <a:prstGeom prst="rect">
            <a:avLst/>
          </a:prstGeom>
          <a:noFill/>
          <a:ln/>
        </p:spPr>
        <p:txBody>
          <a:bodyPr wrap="none" lIns="0" tIns="0" rIns="0" bIns="0" rtlCol="0" anchor="t"/>
          <a:lstStyle/>
          <a:p>
            <a:pPr marL="0" indent="0" algn="r" rtl="1">
              <a:lnSpc>
                <a:spcPct val="104000"/>
              </a:lnSpc>
              <a:buNone/>
            </a:pPr>
            <a:r>
              <a:rPr lang="ar-SA" altLang="en-US" sz="3000" dirty="0">
                <a:solidFill>
                  <a:srgbClr val="2E3C4E"/>
                </a:solidFill>
                <a:latin typeface="GE SS Two Light" pitchFamily="34" charset="0"/>
                <a:ea typeface="GE SS Two Light" pitchFamily="34" charset="-122"/>
                <a:cs typeface="GE SS Two Light" pitchFamily="34" charset="-120"/>
              </a:rPr>
              <a:t>سجل الصيانة (</a:t>
            </a:r>
            <a:r>
              <a:rPr lang="ar-SA" altLang="en-US" sz="3000" dirty="0">
                <a:solidFill>
                  <a:srgbClr val="2E3C4E"/>
                </a:solidFill>
                <a:latin typeface="Myriad Headline" panose="020B0500000000000000" pitchFamily="34" charset="0"/>
                <a:ea typeface="GE SS Two Light" pitchFamily="34" charset="-122"/>
                <a:cs typeface="GE SS Two Light" pitchFamily="34" charset="-120"/>
              </a:rPr>
              <a:t>Maintenance</a:t>
            </a:r>
            <a:r>
              <a:rPr lang="ar-SA" altLang="en-US" sz="3000" dirty="0">
                <a:solidFill>
                  <a:srgbClr val="2E3C4E"/>
                </a:solidFill>
                <a:latin typeface="GE SS Two Light" pitchFamily="34" charset="0"/>
                <a:ea typeface="GE SS Two Light" pitchFamily="34" charset="-122"/>
                <a:cs typeface="GE SS Two Light" pitchFamily="34" charset="-120"/>
              </a:rPr>
              <a:t> </a:t>
            </a:r>
            <a:r>
              <a:rPr lang="ar-SA" altLang="en-US" sz="3000" dirty="0">
                <a:solidFill>
                  <a:srgbClr val="2E3C4E"/>
                </a:solidFill>
                <a:latin typeface="Myriad Headline" panose="020B0500000000000000" pitchFamily="34" charset="0"/>
                <a:ea typeface="GE SS Two Light" pitchFamily="34" charset="-122"/>
                <a:cs typeface="GE SS Two Light" pitchFamily="34" charset="-120"/>
              </a:rPr>
              <a:t>Record</a:t>
            </a:r>
            <a:r>
              <a:rPr lang="ar-SA" altLang="en-US" sz="3000" dirty="0">
                <a:solidFill>
                  <a:srgbClr val="2E3C4E"/>
                </a:solidFill>
                <a:latin typeface="GE SS Two Light" pitchFamily="34" charset="0"/>
                <a:ea typeface="GE SS Two Light" pitchFamily="34" charset="-122"/>
                <a:cs typeface="GE SS Two Light" pitchFamily="34" charset="-120"/>
              </a:rPr>
              <a:t>)</a:t>
            </a:r>
            <a:endParaRPr lang="ar-SA" sz="3000" dirty="0"/>
          </a:p>
        </p:txBody>
      </p:sp>
      <p:sp>
        <p:nvSpPr>
          <p:cNvPr id="3" name="Text 1"/>
          <p:cNvSpPr/>
          <p:nvPr/>
        </p:nvSpPr>
        <p:spPr>
          <a:xfrm>
            <a:off x="631908" y="1610816"/>
            <a:ext cx="10707916" cy="241201"/>
          </a:xfrm>
          <a:prstGeom prst="rect">
            <a:avLst/>
          </a:prstGeom>
          <a:noFill/>
          <a:ln/>
        </p:spPr>
        <p:txBody>
          <a:bodyPr wrap="none" lIns="0" tIns="0" rIns="0" bIns="0" rtlCol="0" anchor="t"/>
          <a:lstStyle/>
          <a:p>
            <a:pPr marL="0" indent="0" algn="r" rtl="1">
              <a:lnSpc>
                <a:spcPct val="104000"/>
              </a:lnSpc>
              <a:buNone/>
            </a:pPr>
            <a:r>
              <a:rPr lang="ar-SA" altLang="en-US" sz="1500" dirty="0">
                <a:solidFill>
                  <a:srgbClr val="2E3C4E"/>
                </a:solidFill>
                <a:latin typeface="GE SS Two Light" pitchFamily="34" charset="0"/>
                <a:ea typeface="GE SS Two Light" pitchFamily="34" charset="-122"/>
                <a:cs typeface="GE SS Two Light" pitchFamily="34" charset="-120"/>
              </a:rPr>
              <a:t>أهمية السجل</a:t>
            </a:r>
            <a:endParaRPr lang="ar-SA" sz="1500" dirty="0"/>
          </a:p>
        </p:txBody>
      </p:sp>
      <p:sp>
        <p:nvSpPr>
          <p:cNvPr id="4" name="Text 2"/>
          <p:cNvSpPr/>
          <p:nvPr/>
        </p:nvSpPr>
        <p:spPr>
          <a:xfrm>
            <a:off x="22324" y="1994991"/>
            <a:ext cx="11317500" cy="193675"/>
          </a:xfrm>
          <a:prstGeom prst="rect">
            <a:avLst/>
          </a:prstGeom>
          <a:noFill/>
          <a:ln/>
        </p:spPr>
        <p:txBody>
          <a:bodyPr wrap="none" lIns="0" tIns="0" rIns="0" bIns="0" rtlCol="0" anchor="t"/>
          <a:lstStyle/>
          <a:p>
            <a:pPr marL="0" indent="0" algn="r" rtl="1">
              <a:lnSpc>
                <a:spcPct val="110000"/>
              </a:lnSpc>
              <a:buNone/>
            </a:pPr>
            <a:r>
              <a:rPr lang="ar-SA" altLang="en-US" sz="1150" dirty="0">
                <a:solidFill>
                  <a:srgbClr val="384653"/>
                </a:solidFill>
                <a:latin typeface="WinSoft Pro Medium" pitchFamily="34" charset="0"/>
                <a:ea typeface="WinSoft Pro Medium" pitchFamily="34" charset="-122"/>
                <a:cs typeface="WinSoft Pro Medium" pitchFamily="34" charset="-120"/>
              </a:rPr>
              <a:t>يستخدم لتوثيق جميع أعمال الصيانة الوقائية والتصحيحية التي تتم على المعدات والآلات.</a:t>
            </a:r>
            <a:endParaRPr lang="ar-SA" sz="1150" dirty="0"/>
          </a:p>
        </p:txBody>
      </p:sp>
      <p:sp>
        <p:nvSpPr>
          <p:cNvPr id="5" name="Shape 3"/>
          <p:cNvSpPr/>
          <p:nvPr/>
        </p:nvSpPr>
        <p:spPr>
          <a:xfrm>
            <a:off x="11540737" y="1467842"/>
            <a:ext cx="19050" cy="828080"/>
          </a:xfrm>
          <a:prstGeom prst="roundRect">
            <a:avLst>
              <a:gd name="adj" fmla="val 49999"/>
            </a:avLst>
          </a:prstGeom>
          <a:solidFill>
            <a:srgbClr val="75BAE6"/>
          </a:solidFill>
          <a:ln/>
        </p:spPr>
      </p:sp>
      <p:sp>
        <p:nvSpPr>
          <p:cNvPr id="6" name="Shape 4"/>
          <p:cNvSpPr/>
          <p:nvPr/>
        </p:nvSpPr>
        <p:spPr>
          <a:xfrm>
            <a:off x="631908" y="2568178"/>
            <a:ext cx="10927878" cy="19050"/>
          </a:xfrm>
          <a:prstGeom prst="roundRect">
            <a:avLst>
              <a:gd name="adj" fmla="val 49999"/>
            </a:avLst>
          </a:prstGeom>
          <a:solidFill>
            <a:srgbClr val="000000">
              <a:alpha val="8000"/>
            </a:srgbClr>
          </a:solidFill>
          <a:ln/>
        </p:spPr>
      </p:sp>
      <p:sp>
        <p:nvSpPr>
          <p:cNvPr id="7" name="Shape 5"/>
          <p:cNvSpPr/>
          <p:nvPr/>
        </p:nvSpPr>
        <p:spPr>
          <a:xfrm>
            <a:off x="10228999" y="2568178"/>
            <a:ext cx="19050" cy="440035"/>
          </a:xfrm>
          <a:prstGeom prst="roundRect">
            <a:avLst>
              <a:gd name="adj" fmla="val 49999"/>
            </a:avLst>
          </a:prstGeom>
          <a:solidFill>
            <a:srgbClr val="0094D5"/>
          </a:solidFill>
          <a:ln/>
        </p:spPr>
      </p:sp>
      <p:sp>
        <p:nvSpPr>
          <p:cNvPr id="8" name="Shape 6"/>
          <p:cNvSpPr/>
          <p:nvPr/>
        </p:nvSpPr>
        <p:spPr>
          <a:xfrm>
            <a:off x="10073527" y="2403177"/>
            <a:ext cx="329993" cy="330002"/>
          </a:xfrm>
          <a:prstGeom prst="ellipse">
            <a:avLst/>
          </a:prstGeom>
          <a:solidFill>
            <a:srgbClr val="00AEEF"/>
          </a:solidFill>
          <a:ln w="6350">
            <a:solidFill>
              <a:srgbClr val="0094D5"/>
            </a:solidFill>
            <a:prstDash val="solid"/>
          </a:ln>
        </p:spPr>
      </p:sp>
      <p:pic>
        <p:nvPicPr>
          <p:cNvPr id="9"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122738" y="2452390"/>
            <a:ext cx="231571" cy="231577"/>
          </a:xfrm>
          <a:prstGeom prst="rect">
            <a:avLst/>
          </a:prstGeom>
        </p:spPr>
      </p:pic>
      <p:sp>
        <p:nvSpPr>
          <p:cNvPr id="10" name="Text 7"/>
          <p:cNvSpPr/>
          <p:nvPr/>
        </p:nvSpPr>
        <p:spPr>
          <a:xfrm>
            <a:off x="9063902" y="3154958"/>
            <a:ext cx="2349243" cy="482402"/>
          </a:xfrm>
          <a:prstGeom prst="rect">
            <a:avLst/>
          </a:prstGeom>
          <a:noFill/>
          <a:ln/>
        </p:spPr>
        <p:txBody>
          <a:bodyPr wrap="square" lIns="0" tIns="0" rIns="0" bIns="0" rtlCol="0" anchor="t">
            <a:normAutofit/>
          </a:bodyPr>
          <a:lstStyle/>
          <a:p>
            <a:pPr marL="0" indent="0" algn="ctr" rtl="1">
              <a:lnSpc>
                <a:spcPct val="104000"/>
              </a:lnSpc>
              <a:buNone/>
            </a:pPr>
            <a:r>
              <a:rPr lang="ar-SA" altLang="en-US" sz="1500" dirty="0">
                <a:solidFill>
                  <a:srgbClr val="384653"/>
                </a:solidFill>
                <a:latin typeface="GE SS Two Light" pitchFamily="34" charset="0"/>
                <a:ea typeface="GE SS Two Light" pitchFamily="34" charset="-122"/>
                <a:cs typeface="GE SS Two Light" pitchFamily="34" charset="-120"/>
              </a:rPr>
              <a:t>إطالة العمر التشغيلي للمعدات</a:t>
            </a:r>
            <a:endParaRPr lang="ar-SA" sz="1500" dirty="0"/>
          </a:p>
        </p:txBody>
      </p:sp>
      <p:sp>
        <p:nvSpPr>
          <p:cNvPr id="11" name="Shape 8"/>
          <p:cNvSpPr/>
          <p:nvPr/>
        </p:nvSpPr>
        <p:spPr>
          <a:xfrm>
            <a:off x="7467314" y="2568178"/>
            <a:ext cx="19050" cy="440035"/>
          </a:xfrm>
          <a:prstGeom prst="roundRect">
            <a:avLst>
              <a:gd name="adj" fmla="val 49999"/>
            </a:avLst>
          </a:prstGeom>
          <a:solidFill>
            <a:srgbClr val="0094D5"/>
          </a:solidFill>
          <a:ln/>
        </p:spPr>
      </p:sp>
      <p:sp>
        <p:nvSpPr>
          <p:cNvPr id="12" name="Shape 9"/>
          <p:cNvSpPr/>
          <p:nvPr/>
        </p:nvSpPr>
        <p:spPr>
          <a:xfrm>
            <a:off x="7311842" y="2403177"/>
            <a:ext cx="329993" cy="330002"/>
          </a:xfrm>
          <a:prstGeom prst="ellipse">
            <a:avLst/>
          </a:prstGeom>
          <a:solidFill>
            <a:srgbClr val="00AEEF"/>
          </a:solidFill>
          <a:ln w="6350">
            <a:solidFill>
              <a:srgbClr val="0094D5"/>
            </a:solidFill>
            <a:prstDash val="solid"/>
          </a:ln>
        </p:spPr>
      </p:sp>
      <p:pic>
        <p:nvPicPr>
          <p:cNvPr id="13"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361053" y="2452390"/>
            <a:ext cx="231571" cy="231577"/>
          </a:xfrm>
          <a:prstGeom prst="rect">
            <a:avLst/>
          </a:prstGeom>
        </p:spPr>
      </p:pic>
      <p:sp>
        <p:nvSpPr>
          <p:cNvPr id="14" name="Text 10"/>
          <p:cNvSpPr/>
          <p:nvPr/>
        </p:nvSpPr>
        <p:spPr>
          <a:xfrm>
            <a:off x="6302118" y="3154958"/>
            <a:ext cx="2349342" cy="241201"/>
          </a:xfrm>
          <a:prstGeom prst="rect">
            <a:avLst/>
          </a:prstGeom>
          <a:noFill/>
          <a:ln/>
        </p:spPr>
        <p:txBody>
          <a:bodyPr wrap="none" lIns="0" tIns="0" rIns="0" bIns="0" rtlCol="0" anchor="t"/>
          <a:lstStyle/>
          <a:p>
            <a:pPr marL="0" indent="0" algn="ctr" rtl="1">
              <a:lnSpc>
                <a:spcPct val="104000"/>
              </a:lnSpc>
              <a:buNone/>
            </a:pPr>
            <a:r>
              <a:rPr lang="ar-SA" altLang="en-US" sz="1500" dirty="0">
                <a:solidFill>
                  <a:srgbClr val="384653"/>
                </a:solidFill>
                <a:latin typeface="GE SS Two Light" pitchFamily="34" charset="0"/>
                <a:ea typeface="GE SS Two Light" pitchFamily="34" charset="-122"/>
                <a:cs typeface="GE SS Two Light" pitchFamily="34" charset="-120"/>
              </a:rPr>
              <a:t>تقليل الأعطال</a:t>
            </a:r>
            <a:endParaRPr lang="ar-SA" sz="1500" dirty="0"/>
          </a:p>
        </p:txBody>
      </p:sp>
      <p:sp>
        <p:nvSpPr>
          <p:cNvPr id="15" name="Shape 11"/>
          <p:cNvSpPr/>
          <p:nvPr/>
        </p:nvSpPr>
        <p:spPr>
          <a:xfrm>
            <a:off x="4705530" y="2568178"/>
            <a:ext cx="19050" cy="440035"/>
          </a:xfrm>
          <a:prstGeom prst="roundRect">
            <a:avLst>
              <a:gd name="adj" fmla="val 49999"/>
            </a:avLst>
          </a:prstGeom>
          <a:solidFill>
            <a:srgbClr val="0094D5"/>
          </a:solidFill>
          <a:ln/>
        </p:spPr>
      </p:sp>
      <p:sp>
        <p:nvSpPr>
          <p:cNvPr id="16" name="Shape 12"/>
          <p:cNvSpPr/>
          <p:nvPr/>
        </p:nvSpPr>
        <p:spPr>
          <a:xfrm>
            <a:off x="4550058" y="2403177"/>
            <a:ext cx="329993" cy="330002"/>
          </a:xfrm>
          <a:prstGeom prst="ellipse">
            <a:avLst/>
          </a:prstGeom>
          <a:solidFill>
            <a:srgbClr val="00AEEF"/>
          </a:solidFill>
          <a:ln w="6350">
            <a:solidFill>
              <a:srgbClr val="0094D5"/>
            </a:solidFill>
            <a:prstDash val="solid"/>
          </a:ln>
        </p:spPr>
      </p:sp>
      <p:pic>
        <p:nvPicPr>
          <p:cNvPr id="17"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599269" y="2452390"/>
            <a:ext cx="231571" cy="231577"/>
          </a:xfrm>
          <a:prstGeom prst="rect">
            <a:avLst/>
          </a:prstGeom>
        </p:spPr>
      </p:pic>
      <p:sp>
        <p:nvSpPr>
          <p:cNvPr id="18" name="Text 13"/>
          <p:cNvSpPr/>
          <p:nvPr/>
        </p:nvSpPr>
        <p:spPr>
          <a:xfrm>
            <a:off x="3540334" y="3154958"/>
            <a:ext cx="2349342" cy="241201"/>
          </a:xfrm>
          <a:prstGeom prst="rect">
            <a:avLst/>
          </a:prstGeom>
          <a:noFill/>
          <a:ln/>
        </p:spPr>
        <p:txBody>
          <a:bodyPr wrap="none" lIns="0" tIns="0" rIns="0" bIns="0" rtlCol="0" anchor="t"/>
          <a:lstStyle/>
          <a:p>
            <a:pPr marL="0" indent="0" algn="ctr" rtl="1">
              <a:lnSpc>
                <a:spcPct val="104000"/>
              </a:lnSpc>
              <a:buNone/>
            </a:pPr>
            <a:r>
              <a:rPr lang="ar-SA" altLang="en-US" sz="1500" dirty="0">
                <a:solidFill>
                  <a:srgbClr val="384653"/>
                </a:solidFill>
                <a:latin typeface="GE SS Two Light" pitchFamily="34" charset="0"/>
                <a:ea typeface="GE SS Two Light" pitchFamily="34" charset="-122"/>
                <a:cs typeface="GE SS Two Light" pitchFamily="34" charset="-120"/>
              </a:rPr>
              <a:t>تحسين جاهزية الورشة</a:t>
            </a:r>
            <a:endParaRPr lang="ar-SA" sz="1500" dirty="0"/>
          </a:p>
        </p:txBody>
      </p:sp>
      <p:sp>
        <p:nvSpPr>
          <p:cNvPr id="19" name="Shape 14"/>
          <p:cNvSpPr/>
          <p:nvPr/>
        </p:nvSpPr>
        <p:spPr>
          <a:xfrm>
            <a:off x="1943746" y="2568178"/>
            <a:ext cx="19050" cy="440035"/>
          </a:xfrm>
          <a:prstGeom prst="roundRect">
            <a:avLst>
              <a:gd name="adj" fmla="val 49999"/>
            </a:avLst>
          </a:prstGeom>
          <a:solidFill>
            <a:srgbClr val="0094D5"/>
          </a:solidFill>
          <a:ln/>
        </p:spPr>
      </p:sp>
      <p:sp>
        <p:nvSpPr>
          <p:cNvPr id="20" name="Shape 15"/>
          <p:cNvSpPr/>
          <p:nvPr/>
        </p:nvSpPr>
        <p:spPr>
          <a:xfrm>
            <a:off x="1788274" y="2403177"/>
            <a:ext cx="329993" cy="330002"/>
          </a:xfrm>
          <a:prstGeom prst="ellipse">
            <a:avLst/>
          </a:prstGeom>
          <a:solidFill>
            <a:srgbClr val="00AEEF"/>
          </a:solidFill>
          <a:ln w="6350">
            <a:solidFill>
              <a:srgbClr val="0094D5"/>
            </a:solidFill>
            <a:prstDash val="solid"/>
          </a:ln>
        </p:spPr>
      </p:sp>
      <p:pic>
        <p:nvPicPr>
          <p:cNvPr id="21"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837485" y="2452390"/>
            <a:ext cx="231571" cy="231577"/>
          </a:xfrm>
          <a:prstGeom prst="rect">
            <a:avLst/>
          </a:prstGeom>
        </p:spPr>
      </p:pic>
      <p:sp>
        <p:nvSpPr>
          <p:cNvPr id="22" name="Text 16"/>
          <p:cNvSpPr/>
          <p:nvPr/>
        </p:nvSpPr>
        <p:spPr>
          <a:xfrm>
            <a:off x="778550" y="3154958"/>
            <a:ext cx="2349342" cy="241201"/>
          </a:xfrm>
          <a:prstGeom prst="rect">
            <a:avLst/>
          </a:prstGeom>
          <a:noFill/>
          <a:ln/>
        </p:spPr>
        <p:txBody>
          <a:bodyPr wrap="none" lIns="0" tIns="0" rIns="0" bIns="0" rtlCol="0" anchor="t"/>
          <a:lstStyle/>
          <a:p>
            <a:pPr marL="0" indent="0" algn="ctr" rtl="1">
              <a:lnSpc>
                <a:spcPct val="104000"/>
              </a:lnSpc>
              <a:buNone/>
            </a:pPr>
            <a:r>
              <a:rPr lang="ar-SA" altLang="en-US" sz="1500" dirty="0">
                <a:solidFill>
                  <a:srgbClr val="384653"/>
                </a:solidFill>
                <a:latin typeface="GE SS Two Light" pitchFamily="34" charset="0"/>
                <a:ea typeface="GE SS Two Light" pitchFamily="34" charset="-122"/>
                <a:cs typeface="GE SS Two Light" pitchFamily="34" charset="-120"/>
              </a:rPr>
              <a:t>خفض تكاليف الإصلاح</a:t>
            </a:r>
            <a:endParaRPr lang="ar-SA" sz="1500" dirty="0"/>
          </a:p>
        </p:txBody>
      </p:sp>
      <p:sp>
        <p:nvSpPr>
          <p:cNvPr id="23" name="Text 17"/>
          <p:cNvSpPr/>
          <p:nvPr/>
        </p:nvSpPr>
        <p:spPr>
          <a:xfrm>
            <a:off x="631908" y="3780334"/>
            <a:ext cx="10927878" cy="241201"/>
          </a:xfrm>
          <a:prstGeom prst="rect">
            <a:avLst/>
          </a:prstGeom>
          <a:noFill/>
          <a:ln/>
        </p:spPr>
        <p:txBody>
          <a:bodyPr wrap="none" lIns="0" tIns="0" rIns="0" bIns="0" rtlCol="0" anchor="t"/>
          <a:lstStyle/>
          <a:p>
            <a:pPr marL="0" indent="0" algn="r" rtl="1">
              <a:lnSpc>
                <a:spcPct val="104000"/>
              </a:lnSpc>
              <a:buNone/>
            </a:pPr>
            <a:r>
              <a:rPr lang="ar-SA" altLang="en-US" sz="1500" b="1" dirty="0">
                <a:solidFill>
                  <a:srgbClr val="2E3C4E"/>
                </a:solidFill>
                <a:latin typeface="GE SS Two Light" pitchFamily="34" charset="0"/>
                <a:ea typeface="GE SS Two Light" pitchFamily="34" charset="-122"/>
                <a:cs typeface="GE SS Two Light" pitchFamily="34" charset="-120"/>
              </a:rPr>
              <a:t>أنواع الصيانة التي يتم تسجيلها</a:t>
            </a:r>
            <a:endParaRPr lang="ar-SA" sz="1500" b="1" dirty="0"/>
          </a:p>
        </p:txBody>
      </p:sp>
      <p:sp>
        <p:nvSpPr>
          <p:cNvPr id="24" name="Shape 18"/>
          <p:cNvSpPr/>
          <p:nvPr/>
        </p:nvSpPr>
        <p:spPr>
          <a:xfrm>
            <a:off x="526342" y="4164509"/>
            <a:ext cx="5496184" cy="2488082"/>
          </a:xfrm>
          <a:prstGeom prst="roundRect">
            <a:avLst>
              <a:gd name="adj" fmla="val 18542"/>
            </a:avLst>
          </a:prstGeom>
          <a:solidFill>
            <a:srgbClr val="75BAE6"/>
          </a:solidFill>
          <a:ln/>
        </p:spPr>
      </p:sp>
      <p:sp>
        <p:nvSpPr>
          <p:cNvPr id="25" name="Text 19"/>
          <p:cNvSpPr/>
          <p:nvPr/>
        </p:nvSpPr>
        <p:spPr>
          <a:xfrm>
            <a:off x="-205560" y="4259858"/>
            <a:ext cx="5202901" cy="241201"/>
          </a:xfrm>
          <a:prstGeom prst="rect">
            <a:avLst/>
          </a:prstGeom>
          <a:noFill/>
          <a:ln/>
        </p:spPr>
        <p:txBody>
          <a:bodyPr wrap="none" lIns="0" tIns="0" rIns="0" bIns="0" rtlCol="0" anchor="t"/>
          <a:lstStyle/>
          <a:p>
            <a:pPr marL="0" indent="0" algn="r" rtl="1">
              <a:lnSpc>
                <a:spcPct val="104000"/>
              </a:lnSpc>
              <a:buNone/>
            </a:pPr>
            <a:r>
              <a:rPr lang="ar-SA" altLang="en-US" sz="1500" dirty="0">
                <a:solidFill>
                  <a:schemeClr val="bg1"/>
                </a:solidFill>
                <a:latin typeface="GE SS Two Light" pitchFamily="34" charset="0"/>
                <a:ea typeface="GE SS Two Light" pitchFamily="34" charset="-122"/>
                <a:cs typeface="GE SS Two Light" pitchFamily="34" charset="-120"/>
              </a:rPr>
              <a:t>الصيانة الوقائية (</a:t>
            </a:r>
            <a:r>
              <a:rPr lang="ar-SA" altLang="en-US" sz="1500" dirty="0">
                <a:solidFill>
                  <a:schemeClr val="bg1"/>
                </a:solidFill>
                <a:latin typeface="Myriad Headline" panose="020B0500000000000000" pitchFamily="34" charset="0"/>
                <a:ea typeface="GE SS Two Light" pitchFamily="34" charset="-122"/>
                <a:cs typeface="GE SS Two Light" pitchFamily="34" charset="-120"/>
              </a:rPr>
              <a:t>Preventive</a:t>
            </a:r>
            <a:r>
              <a:rPr lang="ar-SA" altLang="en-US" sz="1500" dirty="0">
                <a:solidFill>
                  <a:schemeClr val="bg1"/>
                </a:solidFill>
                <a:latin typeface="GE SS Two Light" pitchFamily="34" charset="0"/>
                <a:ea typeface="GE SS Two Light" pitchFamily="34" charset="-122"/>
                <a:cs typeface="GE SS Two Light" pitchFamily="34" charset="-120"/>
              </a:rPr>
              <a:t> </a:t>
            </a:r>
            <a:r>
              <a:rPr lang="ar-SA" altLang="en-US" sz="1500" dirty="0">
                <a:solidFill>
                  <a:schemeClr val="bg1"/>
                </a:solidFill>
                <a:latin typeface="Myriad Headline" panose="020B0500000000000000" pitchFamily="34" charset="0"/>
                <a:ea typeface="GE SS Two Light" pitchFamily="34" charset="-122"/>
                <a:cs typeface="GE SS Two Light" pitchFamily="34" charset="-120"/>
              </a:rPr>
              <a:t>Maintenance</a:t>
            </a:r>
            <a:r>
              <a:rPr lang="ar-SA" altLang="en-US" sz="1500" dirty="0">
                <a:solidFill>
                  <a:schemeClr val="bg1"/>
                </a:solidFill>
                <a:latin typeface="GE SS Two Light" pitchFamily="34" charset="0"/>
                <a:ea typeface="GE SS Two Light" pitchFamily="34" charset="-122"/>
                <a:cs typeface="GE SS Two Light" pitchFamily="34" charset="-120"/>
              </a:rPr>
              <a:t>)</a:t>
            </a:r>
            <a:endParaRPr lang="ar-SA" sz="1500" dirty="0">
              <a:solidFill>
                <a:schemeClr val="bg1"/>
              </a:solidFill>
            </a:endParaRPr>
          </a:p>
        </p:txBody>
      </p:sp>
      <p:sp>
        <p:nvSpPr>
          <p:cNvPr id="26" name="Text 20"/>
          <p:cNvSpPr/>
          <p:nvPr/>
        </p:nvSpPr>
        <p:spPr>
          <a:xfrm>
            <a:off x="672984" y="4596408"/>
            <a:ext cx="5202901" cy="673659"/>
          </a:xfrm>
          <a:prstGeom prst="rect">
            <a:avLst/>
          </a:prstGeom>
          <a:noFill/>
          <a:ln/>
        </p:spPr>
        <p:txBody>
          <a:bodyPr wrap="square" lIns="0" tIns="0" rIns="0" bIns="0" rtlCol="0" anchor="t"/>
          <a:lstStyle/>
          <a:p>
            <a:pPr marL="0" indent="0" algn="r" rtl="1">
              <a:lnSpc>
                <a:spcPct val="110000"/>
              </a:lnSpc>
              <a:spcAft>
                <a:spcPts val="650"/>
              </a:spcAft>
              <a:buNone/>
            </a:pPr>
            <a:r>
              <a:rPr lang="ar-SA" altLang="en-US" sz="1600" dirty="0">
                <a:solidFill>
                  <a:schemeClr val="bg1"/>
                </a:solidFill>
                <a:latin typeface="WinSoft Pro Medium" pitchFamily="34" charset="0"/>
                <a:ea typeface="WinSoft Pro Medium" pitchFamily="34" charset="-122"/>
                <a:cs typeface="WinSoft Pro Medium" pitchFamily="34" charset="-120"/>
              </a:rPr>
              <a:t>تنفذ بشكل دوري قبل حدوث العطل.</a:t>
            </a:r>
            <a:endParaRPr lang="ar-SA" sz="1600" dirty="0">
              <a:solidFill>
                <a:schemeClr val="bg1"/>
              </a:solidFill>
            </a:endParaRPr>
          </a:p>
          <a:p>
            <a:pPr marL="0" indent="0" algn="r" rtl="1">
              <a:lnSpc>
                <a:spcPct val="110000"/>
              </a:lnSpc>
              <a:buNone/>
            </a:pPr>
            <a:r>
              <a:rPr lang="ar-SA" altLang="en-US" sz="1600" dirty="0">
                <a:solidFill>
                  <a:schemeClr val="bg1"/>
                </a:solidFill>
                <a:latin typeface="WinSoft Pro Medium" pitchFamily="34" charset="0"/>
                <a:ea typeface="WinSoft Pro Medium" pitchFamily="34" charset="-122"/>
                <a:cs typeface="WinSoft Pro Medium" pitchFamily="34" charset="-120"/>
              </a:rPr>
              <a:t>أمثلة:</a:t>
            </a:r>
            <a:endParaRPr lang="ar-SA" sz="1600" dirty="0">
              <a:solidFill>
                <a:schemeClr val="bg1"/>
              </a:solidFill>
            </a:endParaRPr>
          </a:p>
        </p:txBody>
      </p:sp>
      <p:sp>
        <p:nvSpPr>
          <p:cNvPr id="27" name="Text 21"/>
          <p:cNvSpPr/>
          <p:nvPr/>
        </p:nvSpPr>
        <p:spPr>
          <a:xfrm>
            <a:off x="672984" y="5155208"/>
            <a:ext cx="5202901" cy="1245592"/>
          </a:xfrm>
          <a:prstGeom prst="rect">
            <a:avLst/>
          </a:prstGeom>
          <a:noFill/>
          <a:ln/>
        </p:spPr>
        <p:txBody>
          <a:bodyPr wrap="square" lIns="0" tIns="0" rIns="58678" bIns="0" rtlCol="0" anchor="t">
            <a:normAutofit/>
          </a:bodyPr>
          <a:lstStyle/>
          <a:p>
            <a:pPr marL="233680" indent="-233680" algn="r" rtl="1">
              <a:lnSpc>
                <a:spcPct val="110000"/>
              </a:lnSpc>
              <a:buSzPct val="100000"/>
              <a:buChar char="•"/>
            </a:pPr>
            <a:r>
              <a:rPr lang="ar-SA" altLang="en-US" sz="1600" dirty="0">
                <a:solidFill>
                  <a:schemeClr val="bg1"/>
                </a:solidFill>
                <a:latin typeface="WinSoft Pro Medium" pitchFamily="34" charset="0"/>
                <a:ea typeface="WinSoft Pro Medium" pitchFamily="34" charset="-122"/>
                <a:cs typeface="WinSoft Pro Medium" pitchFamily="34" charset="-120"/>
              </a:rPr>
              <a:t>التشحيم</a:t>
            </a:r>
            <a:endParaRPr lang="ar-SA" sz="1600" dirty="0">
              <a:solidFill>
                <a:schemeClr val="bg1"/>
              </a:solidFill>
            </a:endParaRPr>
          </a:p>
          <a:p>
            <a:pPr marL="233680" indent="-233680" algn="r" rtl="1">
              <a:lnSpc>
                <a:spcPct val="110000"/>
              </a:lnSpc>
              <a:buSzPct val="100000"/>
              <a:buChar char="•"/>
            </a:pPr>
            <a:r>
              <a:rPr lang="ar-SA" altLang="en-US" sz="1600" dirty="0">
                <a:solidFill>
                  <a:schemeClr val="bg1"/>
                </a:solidFill>
                <a:latin typeface="WinSoft Pro Medium" pitchFamily="34" charset="0"/>
                <a:ea typeface="WinSoft Pro Medium" pitchFamily="34" charset="-122"/>
                <a:cs typeface="WinSoft Pro Medium" pitchFamily="34" charset="-120"/>
              </a:rPr>
              <a:t>التنظيف</a:t>
            </a:r>
            <a:endParaRPr lang="ar-SA" sz="1600" dirty="0">
              <a:solidFill>
                <a:schemeClr val="bg1"/>
              </a:solidFill>
            </a:endParaRPr>
          </a:p>
          <a:p>
            <a:pPr marL="233680" indent="-233680" algn="r" rtl="1">
              <a:lnSpc>
                <a:spcPct val="110000"/>
              </a:lnSpc>
              <a:buSzPct val="100000"/>
              <a:buChar char="•"/>
            </a:pPr>
            <a:r>
              <a:rPr lang="ar-SA" altLang="en-US" sz="1600" dirty="0">
                <a:solidFill>
                  <a:schemeClr val="bg1"/>
                </a:solidFill>
                <a:latin typeface="WinSoft Pro Medium" pitchFamily="34" charset="0"/>
                <a:ea typeface="WinSoft Pro Medium" pitchFamily="34" charset="-122"/>
                <a:cs typeface="WinSoft Pro Medium" pitchFamily="34" charset="-120"/>
              </a:rPr>
              <a:t>المعايرة</a:t>
            </a:r>
            <a:endParaRPr lang="ar-SA" sz="1600" dirty="0">
              <a:solidFill>
                <a:schemeClr val="bg1"/>
              </a:solidFill>
            </a:endParaRPr>
          </a:p>
          <a:p>
            <a:pPr marL="233680" indent="-233680" algn="r" rtl="1">
              <a:lnSpc>
                <a:spcPct val="110000"/>
              </a:lnSpc>
              <a:buSzPct val="100000"/>
              <a:buChar char="•"/>
            </a:pPr>
            <a:r>
              <a:rPr lang="ar-SA" altLang="en-US" sz="1600" dirty="0">
                <a:solidFill>
                  <a:schemeClr val="bg1"/>
                </a:solidFill>
                <a:latin typeface="WinSoft Pro Medium" pitchFamily="34" charset="0"/>
                <a:ea typeface="WinSoft Pro Medium" pitchFamily="34" charset="-122"/>
                <a:cs typeface="WinSoft Pro Medium" pitchFamily="34" charset="-120"/>
              </a:rPr>
              <a:t>استبدال القطع الاستهلاكية</a:t>
            </a:r>
            <a:endParaRPr lang="ar-SA" sz="1600" dirty="0">
              <a:solidFill>
                <a:schemeClr val="bg1"/>
              </a:solidFill>
            </a:endParaRPr>
          </a:p>
        </p:txBody>
      </p:sp>
      <p:sp>
        <p:nvSpPr>
          <p:cNvPr id="28" name="Text 22"/>
          <p:cNvSpPr/>
          <p:nvPr/>
        </p:nvSpPr>
        <p:spPr>
          <a:xfrm>
            <a:off x="5447365" y="4259858"/>
            <a:ext cx="5285052" cy="241201"/>
          </a:xfrm>
          <a:prstGeom prst="rect">
            <a:avLst/>
          </a:prstGeom>
          <a:noFill/>
          <a:ln/>
        </p:spPr>
        <p:txBody>
          <a:bodyPr wrap="none" lIns="0" tIns="0" rIns="0" bIns="0" rtlCol="0" anchor="t"/>
          <a:lstStyle/>
          <a:p>
            <a:pPr marL="0" indent="0" algn="r" rtl="1">
              <a:lnSpc>
                <a:spcPct val="104000"/>
              </a:lnSpc>
              <a:buNone/>
            </a:pPr>
            <a:r>
              <a:rPr lang="ar-SA" altLang="en-US" sz="1500" dirty="0">
                <a:solidFill>
                  <a:srgbClr val="2E3C4E"/>
                </a:solidFill>
                <a:latin typeface="GE SS Two Light" pitchFamily="34" charset="0"/>
                <a:ea typeface="GE SS Two Light" pitchFamily="34" charset="-122"/>
                <a:cs typeface="GE SS Two Light" pitchFamily="34" charset="-120"/>
              </a:rPr>
              <a:t>الصيانة العلاجية (</a:t>
            </a:r>
            <a:r>
              <a:rPr lang="ar-SA" altLang="en-US" sz="1500" dirty="0">
                <a:solidFill>
                  <a:srgbClr val="2E3C4E"/>
                </a:solidFill>
                <a:latin typeface="Myriad Headline" panose="020B0500000000000000" pitchFamily="34" charset="0"/>
                <a:ea typeface="GE SS Two Light" pitchFamily="34" charset="-122"/>
                <a:cs typeface="GE SS Two Light" pitchFamily="34" charset="-120"/>
              </a:rPr>
              <a:t>Corrective</a:t>
            </a:r>
            <a:r>
              <a:rPr lang="ar-SA" altLang="en-US" sz="1500" dirty="0">
                <a:solidFill>
                  <a:srgbClr val="2E3C4E"/>
                </a:solidFill>
                <a:latin typeface="GE SS Two Light" pitchFamily="34" charset="0"/>
                <a:ea typeface="GE SS Two Light" pitchFamily="34" charset="-122"/>
                <a:cs typeface="GE SS Two Light" pitchFamily="34" charset="-120"/>
              </a:rPr>
              <a:t> </a:t>
            </a:r>
            <a:r>
              <a:rPr lang="ar-SA" altLang="en-US" sz="1500" dirty="0">
                <a:solidFill>
                  <a:srgbClr val="2E3C4E"/>
                </a:solidFill>
                <a:latin typeface="Myriad Headline" panose="020B0500000000000000" pitchFamily="34" charset="0"/>
                <a:ea typeface="GE SS Two Light" pitchFamily="34" charset="-122"/>
                <a:cs typeface="GE SS Two Light" pitchFamily="34" charset="-120"/>
              </a:rPr>
              <a:t>Maintenance</a:t>
            </a:r>
            <a:r>
              <a:rPr lang="ar-SA" altLang="en-US" sz="1500" dirty="0">
                <a:solidFill>
                  <a:srgbClr val="2E3C4E"/>
                </a:solidFill>
                <a:latin typeface="GE SS Two Light" pitchFamily="34" charset="0"/>
                <a:ea typeface="GE SS Two Light" pitchFamily="34" charset="-122"/>
                <a:cs typeface="GE SS Two Light" pitchFamily="34" charset="-120"/>
              </a:rPr>
              <a:t>)</a:t>
            </a:r>
            <a:endParaRPr lang="ar-SA" sz="1500" dirty="0"/>
          </a:p>
        </p:txBody>
      </p:sp>
      <p:sp>
        <p:nvSpPr>
          <p:cNvPr id="29" name="Text 23"/>
          <p:cNvSpPr/>
          <p:nvPr/>
        </p:nvSpPr>
        <p:spPr>
          <a:xfrm>
            <a:off x="6281084" y="4596408"/>
            <a:ext cx="5285052" cy="673659"/>
          </a:xfrm>
          <a:prstGeom prst="rect">
            <a:avLst/>
          </a:prstGeom>
          <a:noFill/>
          <a:ln/>
        </p:spPr>
        <p:txBody>
          <a:bodyPr wrap="square" lIns="0" tIns="0" rIns="0" bIns="0" rtlCol="0" anchor="t"/>
          <a:lstStyle/>
          <a:p>
            <a:pPr marL="0" indent="0" algn="r" rtl="1">
              <a:lnSpc>
                <a:spcPct val="110000"/>
              </a:lnSpc>
              <a:spcAft>
                <a:spcPts val="650"/>
              </a:spcAft>
              <a:buNone/>
            </a:pPr>
            <a:r>
              <a:rPr lang="ar-SA" altLang="en-US" sz="1600" dirty="0">
                <a:solidFill>
                  <a:srgbClr val="384653"/>
                </a:solidFill>
                <a:latin typeface="WinSoft Pro Medium" pitchFamily="34" charset="0"/>
                <a:ea typeface="WinSoft Pro Medium" pitchFamily="34" charset="-122"/>
                <a:cs typeface="WinSoft Pro Medium" pitchFamily="34" charset="-120"/>
              </a:rPr>
              <a:t>تنفذ بعد حدوث العطل.</a:t>
            </a:r>
            <a:endParaRPr lang="ar-SA" sz="1600" dirty="0"/>
          </a:p>
          <a:p>
            <a:pPr marL="0" indent="0" algn="r" rtl="1">
              <a:lnSpc>
                <a:spcPct val="110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أمثلة:</a:t>
            </a:r>
            <a:endParaRPr lang="ar-SA" sz="1600" dirty="0"/>
          </a:p>
        </p:txBody>
      </p:sp>
      <p:sp>
        <p:nvSpPr>
          <p:cNvPr id="30" name="Text 24"/>
          <p:cNvSpPr/>
          <p:nvPr/>
        </p:nvSpPr>
        <p:spPr>
          <a:xfrm>
            <a:off x="6281084" y="5155207"/>
            <a:ext cx="5285052" cy="922325"/>
          </a:xfrm>
          <a:prstGeom prst="rect">
            <a:avLst/>
          </a:prstGeom>
          <a:noFill/>
          <a:ln/>
        </p:spPr>
        <p:txBody>
          <a:bodyPr wrap="square" lIns="0" tIns="0" rIns="58678" bIns="0" rtlCol="0" anchor="t">
            <a:noAutofit/>
          </a:bodyPr>
          <a:lstStyle/>
          <a:p>
            <a:pPr marL="233680" indent="-233680" algn="r" rtl="1">
              <a:lnSpc>
                <a:spcPct val="110000"/>
              </a:lnSpc>
              <a:buSzPct val="100000"/>
              <a:buChar char="•"/>
            </a:pPr>
            <a:r>
              <a:rPr lang="ar-SA" altLang="en-US" sz="1600" dirty="0">
                <a:solidFill>
                  <a:srgbClr val="384653"/>
                </a:solidFill>
                <a:latin typeface="WinSoft Pro Medium" pitchFamily="34" charset="0"/>
                <a:ea typeface="WinSoft Pro Medium" pitchFamily="34" charset="-122"/>
                <a:cs typeface="WinSoft Pro Medium" pitchFamily="34" charset="-120"/>
              </a:rPr>
              <a:t>إصلاح الأعطال الكهربائية</a:t>
            </a:r>
            <a:endParaRPr lang="ar-SA" sz="1600" dirty="0"/>
          </a:p>
          <a:p>
            <a:pPr marL="233680" indent="-233680" algn="r" rtl="1">
              <a:lnSpc>
                <a:spcPct val="110000"/>
              </a:lnSpc>
              <a:buSzPct val="100000"/>
              <a:buChar char="•"/>
            </a:pPr>
            <a:r>
              <a:rPr lang="ar-SA" altLang="en-US" sz="1600" dirty="0">
                <a:solidFill>
                  <a:srgbClr val="384653"/>
                </a:solidFill>
                <a:latin typeface="WinSoft Pro Medium" pitchFamily="34" charset="0"/>
                <a:ea typeface="WinSoft Pro Medium" pitchFamily="34" charset="-122"/>
                <a:cs typeface="WinSoft Pro Medium" pitchFamily="34" charset="-120"/>
              </a:rPr>
              <a:t>استبدال المحركات</a:t>
            </a:r>
            <a:endParaRPr lang="ar-SA" sz="1600" dirty="0"/>
          </a:p>
          <a:p>
            <a:pPr marL="233680" indent="-233680" algn="r" rtl="1">
              <a:lnSpc>
                <a:spcPct val="110000"/>
              </a:lnSpc>
              <a:buSzPct val="100000"/>
              <a:buChar char="•"/>
            </a:pPr>
            <a:r>
              <a:rPr lang="ar-SA" altLang="en-US" sz="1600" dirty="0">
                <a:solidFill>
                  <a:srgbClr val="384653"/>
                </a:solidFill>
                <a:latin typeface="WinSoft Pro Medium" pitchFamily="34" charset="0"/>
                <a:ea typeface="WinSoft Pro Medium" pitchFamily="34" charset="-122"/>
                <a:cs typeface="WinSoft Pro Medium" pitchFamily="34" charset="-120"/>
              </a:rPr>
              <a:t>إصلاح أنظمة التحكم</a:t>
            </a:r>
            <a:endParaRPr lang="ar-SA" sz="1600" dirty="0"/>
          </a:p>
        </p:txBody>
      </p:sp>
    </p:spTree>
    <p:extLst>
      <p:ext uri="{BB962C8B-B14F-4D97-AF65-F5344CB8AC3E}">
        <p14:creationId xmlns:p14="http://schemas.microsoft.com/office/powerpoint/2010/main" val="1431022143"/>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755551"/>
            <a:ext cx="10927878" cy="1336080"/>
          </a:xfrm>
          <a:prstGeom prst="rect">
            <a:avLst/>
          </a:prstGeom>
          <a:noFill/>
          <a:ln/>
        </p:spPr>
        <p:txBody>
          <a:bodyPr wrap="square" lIns="0" tIns="0" rIns="0" bIns="0" rtlCol="0" anchor="t">
            <a:normAutofit/>
          </a:bodyPr>
          <a:lstStyle/>
          <a:p>
            <a:pPr marL="0" indent="0" algn="r" rtl="1">
              <a:lnSpc>
                <a:spcPct val="104000"/>
              </a:lnSpc>
              <a:buNone/>
            </a:pPr>
            <a:r>
              <a:rPr lang="ar-SA" altLang="en-US" sz="4200" dirty="0">
                <a:solidFill>
                  <a:srgbClr val="2E3C4E"/>
                </a:solidFill>
                <a:latin typeface="GE SS Two Light" pitchFamily="34" charset="0"/>
                <a:ea typeface="GE SS Two Light" pitchFamily="34" charset="-122"/>
                <a:cs typeface="GE SS Two Light" pitchFamily="34" charset="-120"/>
              </a:rPr>
              <a:t>سجل الأعمال الإنتاجية (</a:t>
            </a:r>
            <a:r>
              <a:rPr lang="ar-SA" altLang="en-US" sz="3800" dirty="0">
                <a:solidFill>
                  <a:srgbClr val="2E3C4E"/>
                </a:solidFill>
                <a:latin typeface="Myriad Headline" panose="020B0500000000000000" pitchFamily="34" charset="0"/>
                <a:ea typeface="GE SS Two Light" pitchFamily="34" charset="-122"/>
                <a:cs typeface="GE SS Two Light" pitchFamily="34" charset="-120"/>
              </a:rPr>
              <a:t>Production</a:t>
            </a:r>
            <a:r>
              <a:rPr lang="ar-SA" altLang="en-US" sz="3800" dirty="0">
                <a:solidFill>
                  <a:srgbClr val="2E3C4E"/>
                </a:solidFill>
                <a:latin typeface="GE SS Two Light" pitchFamily="34" charset="0"/>
                <a:ea typeface="GE SS Two Light" pitchFamily="34" charset="-122"/>
                <a:cs typeface="GE SS Two Light" pitchFamily="34" charset="-120"/>
              </a:rPr>
              <a:t> </a:t>
            </a:r>
            <a:r>
              <a:rPr lang="ar-SA" altLang="en-US" sz="3800" dirty="0">
                <a:solidFill>
                  <a:srgbClr val="2E3C4E"/>
                </a:solidFill>
                <a:latin typeface="Myriad Headline" panose="020B0500000000000000" pitchFamily="34" charset="0"/>
                <a:ea typeface="GE SS Two Light" pitchFamily="34" charset="-122"/>
                <a:cs typeface="GE SS Two Light" pitchFamily="34" charset="-120"/>
              </a:rPr>
              <a:t>Activities</a:t>
            </a:r>
            <a:r>
              <a:rPr lang="ar-SA" altLang="en-US" sz="3800" dirty="0">
                <a:solidFill>
                  <a:srgbClr val="2E3C4E"/>
                </a:solidFill>
                <a:latin typeface="GE SS Two Light" pitchFamily="34" charset="0"/>
                <a:ea typeface="GE SS Two Light" pitchFamily="34" charset="-122"/>
                <a:cs typeface="GE SS Two Light" pitchFamily="34" charset="-120"/>
              </a:rPr>
              <a:t> </a:t>
            </a:r>
            <a:r>
              <a:rPr lang="ar-SA" altLang="en-US" sz="3800" dirty="0">
                <a:solidFill>
                  <a:srgbClr val="2E3C4E"/>
                </a:solidFill>
                <a:latin typeface="Myriad Headline" panose="020B0500000000000000" pitchFamily="34" charset="0"/>
                <a:ea typeface="GE SS Two Light" pitchFamily="34" charset="-122"/>
                <a:cs typeface="GE SS Two Light" pitchFamily="34" charset="-120"/>
              </a:rPr>
              <a:t>Record</a:t>
            </a:r>
            <a:r>
              <a:rPr lang="ar-SA" altLang="en-US" sz="4200" dirty="0">
                <a:solidFill>
                  <a:srgbClr val="2E3C4E"/>
                </a:solidFill>
                <a:latin typeface="GE SS Two Light" pitchFamily="34" charset="0"/>
                <a:ea typeface="GE SS Two Light" pitchFamily="34" charset="-122"/>
                <a:cs typeface="GE SS Two Light" pitchFamily="34" charset="-120"/>
              </a:rPr>
              <a:t>)</a:t>
            </a:r>
            <a:endParaRPr lang="ar-SA" sz="4200" dirty="0"/>
          </a:p>
        </p:txBody>
      </p:sp>
      <p:sp>
        <p:nvSpPr>
          <p:cNvPr id="3" name="Text 1"/>
          <p:cNvSpPr/>
          <p:nvPr/>
        </p:nvSpPr>
        <p:spPr>
          <a:xfrm>
            <a:off x="631908" y="2731294"/>
            <a:ext cx="10623284" cy="334070"/>
          </a:xfrm>
          <a:prstGeom prst="rect">
            <a:avLst/>
          </a:prstGeom>
          <a:noFill/>
          <a:ln/>
        </p:spPr>
        <p:txBody>
          <a:bodyPr wrap="none" lIns="0" tIns="0" rIns="0" bIns="0" rtlCol="0" anchor="t"/>
          <a:lstStyle/>
          <a:p>
            <a:pPr marL="0" indent="0" algn="r" rtl="1">
              <a:lnSpc>
                <a:spcPct val="104000"/>
              </a:lnSpc>
              <a:buNone/>
            </a:pPr>
            <a:r>
              <a:rPr lang="ar-SA" altLang="en-US" sz="2100" dirty="0">
                <a:solidFill>
                  <a:srgbClr val="2E3C4E"/>
                </a:solidFill>
                <a:latin typeface="GE SS Two Light" pitchFamily="34" charset="0"/>
                <a:ea typeface="GE SS Two Light" pitchFamily="34" charset="-122"/>
                <a:cs typeface="GE SS Two Light" pitchFamily="34" charset="-120"/>
              </a:rPr>
              <a:t>مفهوم الأعمال الإنتاجية</a:t>
            </a:r>
            <a:endParaRPr lang="ar-SA" sz="2100" dirty="0"/>
          </a:p>
        </p:txBody>
      </p:sp>
      <p:sp>
        <p:nvSpPr>
          <p:cNvPr id="4" name="Text 2"/>
          <p:cNvSpPr/>
          <p:nvPr/>
        </p:nvSpPr>
        <p:spPr>
          <a:xfrm>
            <a:off x="22324" y="3339505"/>
            <a:ext cx="11232869" cy="308670"/>
          </a:xfrm>
          <a:prstGeom prst="rect">
            <a:avLst/>
          </a:prstGeom>
          <a:noFill/>
          <a:ln/>
        </p:spPr>
        <p:txBody>
          <a:bodyPr wrap="none" lIns="0" tIns="0" rIns="0" bIns="0" rtlCol="0" anchor="t"/>
          <a:lstStyle/>
          <a:p>
            <a:pPr marL="0" indent="0" algn="r" rtl="1">
              <a:lnSpc>
                <a:spcPct val="127000"/>
              </a:lnSpc>
              <a:buNone/>
            </a:pPr>
            <a:r>
              <a:rPr lang="ar-SA" altLang="en-US" sz="1550" dirty="0">
                <a:solidFill>
                  <a:srgbClr val="384653"/>
                </a:solidFill>
                <a:latin typeface="WinSoft Pro Medium" pitchFamily="34" charset="0"/>
                <a:ea typeface="WinSoft Pro Medium" pitchFamily="34" charset="-122"/>
                <a:cs typeface="WinSoft Pro Medium" pitchFamily="34" charset="-120"/>
              </a:rPr>
              <a:t>هي الأعمال أو المنتجات التي يتم تنفيذها داخل الورشة التدريبية بواسطة المتدربين تحت إشراف المدرب.</a:t>
            </a:r>
            <a:endParaRPr lang="ar-SA" sz="1550" dirty="0"/>
          </a:p>
        </p:txBody>
      </p:sp>
      <p:sp>
        <p:nvSpPr>
          <p:cNvPr id="5" name="Shape 3"/>
          <p:cNvSpPr/>
          <p:nvPr/>
        </p:nvSpPr>
        <p:spPr>
          <a:xfrm>
            <a:off x="11534387" y="2457152"/>
            <a:ext cx="25399" cy="1396603"/>
          </a:xfrm>
          <a:prstGeom prst="roundRect">
            <a:avLst>
              <a:gd name="adj" fmla="val 50001"/>
            </a:avLst>
          </a:prstGeom>
          <a:solidFill>
            <a:srgbClr val="75BAE6"/>
          </a:solidFill>
          <a:ln/>
        </p:spPr>
      </p:sp>
      <p:sp>
        <p:nvSpPr>
          <p:cNvPr id="6" name="Shape 4"/>
          <p:cNvSpPr/>
          <p:nvPr/>
        </p:nvSpPr>
        <p:spPr>
          <a:xfrm>
            <a:off x="631908" y="4287838"/>
            <a:ext cx="10927878" cy="25400"/>
          </a:xfrm>
          <a:prstGeom prst="roundRect">
            <a:avLst>
              <a:gd name="adj" fmla="val 49999"/>
            </a:avLst>
          </a:prstGeom>
          <a:solidFill>
            <a:srgbClr val="000000">
              <a:alpha val="8000"/>
            </a:srgbClr>
          </a:solidFill>
          <a:ln/>
        </p:spPr>
      </p:sp>
      <p:sp>
        <p:nvSpPr>
          <p:cNvPr id="7" name="Shape 5"/>
          <p:cNvSpPr/>
          <p:nvPr/>
        </p:nvSpPr>
        <p:spPr>
          <a:xfrm>
            <a:off x="10266800" y="4287838"/>
            <a:ext cx="25399" cy="609302"/>
          </a:xfrm>
          <a:prstGeom prst="roundRect">
            <a:avLst>
              <a:gd name="adj" fmla="val 50001"/>
            </a:avLst>
          </a:prstGeom>
          <a:solidFill>
            <a:srgbClr val="0094D5"/>
          </a:solidFill>
          <a:ln/>
        </p:spPr>
      </p:sp>
      <p:sp>
        <p:nvSpPr>
          <p:cNvPr id="8" name="Shape 6"/>
          <p:cNvSpPr/>
          <p:nvPr/>
        </p:nvSpPr>
        <p:spPr>
          <a:xfrm>
            <a:off x="10051005" y="4059337"/>
            <a:ext cx="456990" cy="457002"/>
          </a:xfrm>
          <a:prstGeom prst="ellipse">
            <a:avLst/>
          </a:prstGeom>
          <a:solidFill>
            <a:srgbClr val="00AEEF"/>
          </a:solidFill>
          <a:ln w="6350">
            <a:solidFill>
              <a:srgbClr val="0094D5"/>
            </a:solidFill>
            <a:prstDash val="solid"/>
          </a:ln>
        </p:spPr>
      </p:sp>
      <p:pic>
        <p:nvPicPr>
          <p:cNvPr id="9"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119166" y="4127500"/>
            <a:ext cx="320667" cy="320675"/>
          </a:xfrm>
          <a:prstGeom prst="rect">
            <a:avLst/>
          </a:prstGeom>
        </p:spPr>
      </p:pic>
      <p:sp>
        <p:nvSpPr>
          <p:cNvPr id="10" name="Text 7"/>
          <p:cNvSpPr/>
          <p:nvPr/>
        </p:nvSpPr>
        <p:spPr>
          <a:xfrm>
            <a:off x="9202309" y="5100241"/>
            <a:ext cx="2154382" cy="668139"/>
          </a:xfrm>
          <a:prstGeom prst="rect">
            <a:avLst/>
          </a:prstGeom>
          <a:noFill/>
          <a:ln/>
        </p:spPr>
        <p:txBody>
          <a:bodyPr wrap="square" lIns="0" tIns="0" rIns="0" bIns="0" rtlCol="0" anchor="t">
            <a:normAutofit/>
          </a:bodyPr>
          <a:lstStyle/>
          <a:p>
            <a:pPr marL="0" indent="0" algn="ctr" rtl="1">
              <a:lnSpc>
                <a:spcPct val="104000"/>
              </a:lnSpc>
              <a:buNone/>
            </a:pPr>
            <a:r>
              <a:rPr lang="ar-SA" altLang="en-US" sz="2100" dirty="0">
                <a:solidFill>
                  <a:srgbClr val="384653"/>
                </a:solidFill>
                <a:latin typeface="GE SS Two Light" pitchFamily="34" charset="0"/>
                <a:ea typeface="GE SS Two Light" pitchFamily="34" charset="-122"/>
                <a:cs typeface="GE SS Two Light" pitchFamily="34" charset="-120"/>
              </a:rPr>
              <a:t>تعزيز التعلم بالممارسة</a:t>
            </a:r>
            <a:endParaRPr lang="ar-SA" sz="2100" dirty="0"/>
          </a:p>
        </p:txBody>
      </p:sp>
      <p:sp>
        <p:nvSpPr>
          <p:cNvPr id="11" name="Shape 8"/>
          <p:cNvSpPr/>
          <p:nvPr/>
        </p:nvSpPr>
        <p:spPr>
          <a:xfrm>
            <a:off x="7477732" y="4287838"/>
            <a:ext cx="25399" cy="609302"/>
          </a:xfrm>
          <a:prstGeom prst="roundRect">
            <a:avLst>
              <a:gd name="adj" fmla="val 50001"/>
            </a:avLst>
          </a:prstGeom>
          <a:solidFill>
            <a:srgbClr val="0094D5"/>
          </a:solidFill>
          <a:ln/>
        </p:spPr>
      </p:sp>
      <p:sp>
        <p:nvSpPr>
          <p:cNvPr id="12" name="Shape 9"/>
          <p:cNvSpPr/>
          <p:nvPr/>
        </p:nvSpPr>
        <p:spPr>
          <a:xfrm>
            <a:off x="7261936" y="4059337"/>
            <a:ext cx="456990" cy="457002"/>
          </a:xfrm>
          <a:prstGeom prst="ellipse">
            <a:avLst/>
          </a:prstGeom>
          <a:solidFill>
            <a:srgbClr val="00AEEF"/>
          </a:solidFill>
          <a:ln w="6350">
            <a:solidFill>
              <a:srgbClr val="0094D5"/>
            </a:solidFill>
            <a:prstDash val="solid"/>
          </a:ln>
        </p:spPr>
      </p:sp>
      <p:pic>
        <p:nvPicPr>
          <p:cNvPr id="13"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330098" y="4127500"/>
            <a:ext cx="320667" cy="320675"/>
          </a:xfrm>
          <a:prstGeom prst="rect">
            <a:avLst/>
          </a:prstGeom>
        </p:spPr>
      </p:pic>
      <p:sp>
        <p:nvSpPr>
          <p:cNvPr id="14" name="Text 10"/>
          <p:cNvSpPr/>
          <p:nvPr/>
        </p:nvSpPr>
        <p:spPr>
          <a:xfrm>
            <a:off x="6413240" y="5100241"/>
            <a:ext cx="2154382" cy="668139"/>
          </a:xfrm>
          <a:prstGeom prst="rect">
            <a:avLst/>
          </a:prstGeom>
          <a:noFill/>
          <a:ln/>
        </p:spPr>
        <p:txBody>
          <a:bodyPr wrap="square" lIns="0" tIns="0" rIns="0" bIns="0" rtlCol="0" anchor="t">
            <a:normAutofit/>
          </a:bodyPr>
          <a:lstStyle/>
          <a:p>
            <a:pPr marL="0" indent="0" algn="ctr" rtl="1">
              <a:lnSpc>
                <a:spcPct val="104000"/>
              </a:lnSpc>
              <a:buNone/>
            </a:pPr>
            <a:r>
              <a:rPr lang="ar-SA" altLang="en-US" sz="2100" dirty="0">
                <a:solidFill>
                  <a:srgbClr val="384653"/>
                </a:solidFill>
                <a:latin typeface="GE SS Two Light" pitchFamily="34" charset="0"/>
                <a:ea typeface="GE SS Two Light" pitchFamily="34" charset="-122"/>
                <a:cs typeface="GE SS Two Light" pitchFamily="34" charset="-120"/>
              </a:rPr>
              <a:t>تنمية المهارات المهنية</a:t>
            </a:r>
            <a:endParaRPr lang="ar-SA" sz="2100" dirty="0"/>
          </a:p>
        </p:txBody>
      </p:sp>
      <p:sp>
        <p:nvSpPr>
          <p:cNvPr id="15" name="Shape 11"/>
          <p:cNvSpPr/>
          <p:nvPr/>
        </p:nvSpPr>
        <p:spPr>
          <a:xfrm>
            <a:off x="4688663" y="4287838"/>
            <a:ext cx="25399" cy="609302"/>
          </a:xfrm>
          <a:prstGeom prst="roundRect">
            <a:avLst>
              <a:gd name="adj" fmla="val 50001"/>
            </a:avLst>
          </a:prstGeom>
          <a:solidFill>
            <a:srgbClr val="0094D5"/>
          </a:solidFill>
          <a:ln/>
        </p:spPr>
      </p:sp>
      <p:sp>
        <p:nvSpPr>
          <p:cNvPr id="16" name="Shape 12"/>
          <p:cNvSpPr/>
          <p:nvPr/>
        </p:nvSpPr>
        <p:spPr>
          <a:xfrm>
            <a:off x="4472868" y="4059337"/>
            <a:ext cx="456990" cy="457002"/>
          </a:xfrm>
          <a:prstGeom prst="ellipse">
            <a:avLst/>
          </a:prstGeom>
          <a:solidFill>
            <a:srgbClr val="00AEEF"/>
          </a:solidFill>
          <a:ln w="6350">
            <a:solidFill>
              <a:srgbClr val="0094D5"/>
            </a:solidFill>
            <a:prstDash val="solid"/>
          </a:ln>
        </p:spPr>
      </p:sp>
      <p:pic>
        <p:nvPicPr>
          <p:cNvPr id="17"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541029" y="4127500"/>
            <a:ext cx="320667" cy="320675"/>
          </a:xfrm>
          <a:prstGeom prst="rect">
            <a:avLst/>
          </a:prstGeom>
        </p:spPr>
      </p:pic>
      <p:sp>
        <p:nvSpPr>
          <p:cNvPr id="18" name="Text 13"/>
          <p:cNvSpPr/>
          <p:nvPr/>
        </p:nvSpPr>
        <p:spPr>
          <a:xfrm>
            <a:off x="3624172" y="5100241"/>
            <a:ext cx="2154382" cy="1002209"/>
          </a:xfrm>
          <a:prstGeom prst="rect">
            <a:avLst/>
          </a:prstGeom>
          <a:noFill/>
          <a:ln/>
        </p:spPr>
        <p:txBody>
          <a:bodyPr wrap="square" lIns="0" tIns="0" rIns="0" bIns="0" rtlCol="0" anchor="t">
            <a:normAutofit/>
          </a:bodyPr>
          <a:lstStyle/>
          <a:p>
            <a:pPr marL="0" indent="0" algn="ctr" rtl="1">
              <a:lnSpc>
                <a:spcPct val="104000"/>
              </a:lnSpc>
              <a:buNone/>
            </a:pPr>
            <a:r>
              <a:rPr lang="ar-SA" altLang="en-US" sz="2100" dirty="0">
                <a:solidFill>
                  <a:srgbClr val="384653"/>
                </a:solidFill>
                <a:latin typeface="GE SS Two Light" pitchFamily="34" charset="0"/>
                <a:ea typeface="GE SS Two Light" pitchFamily="34" charset="-122"/>
                <a:cs typeface="GE SS Two Light" pitchFamily="34" charset="-120"/>
              </a:rPr>
              <a:t>توفير منتجات للمؤسسة أو المجتمع</a:t>
            </a:r>
            <a:endParaRPr lang="ar-SA" sz="2100" dirty="0"/>
          </a:p>
        </p:txBody>
      </p:sp>
      <p:sp>
        <p:nvSpPr>
          <p:cNvPr id="19" name="Shape 14"/>
          <p:cNvSpPr/>
          <p:nvPr/>
        </p:nvSpPr>
        <p:spPr>
          <a:xfrm>
            <a:off x="1899595" y="4287838"/>
            <a:ext cx="25399" cy="609302"/>
          </a:xfrm>
          <a:prstGeom prst="roundRect">
            <a:avLst>
              <a:gd name="adj" fmla="val 50001"/>
            </a:avLst>
          </a:prstGeom>
          <a:solidFill>
            <a:srgbClr val="0094D5"/>
          </a:solidFill>
          <a:ln/>
        </p:spPr>
      </p:sp>
      <p:sp>
        <p:nvSpPr>
          <p:cNvPr id="20" name="Shape 15"/>
          <p:cNvSpPr/>
          <p:nvPr/>
        </p:nvSpPr>
        <p:spPr>
          <a:xfrm>
            <a:off x="1683799" y="4059337"/>
            <a:ext cx="456990" cy="457002"/>
          </a:xfrm>
          <a:prstGeom prst="ellipse">
            <a:avLst/>
          </a:prstGeom>
          <a:solidFill>
            <a:srgbClr val="00AEEF"/>
          </a:solidFill>
          <a:ln w="6350">
            <a:solidFill>
              <a:srgbClr val="0094D5"/>
            </a:solidFill>
            <a:prstDash val="solid"/>
          </a:ln>
        </p:spPr>
      </p:sp>
      <p:pic>
        <p:nvPicPr>
          <p:cNvPr id="21"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751961" y="4127500"/>
            <a:ext cx="320667" cy="320675"/>
          </a:xfrm>
          <a:prstGeom prst="rect">
            <a:avLst/>
          </a:prstGeom>
        </p:spPr>
      </p:pic>
      <p:sp>
        <p:nvSpPr>
          <p:cNvPr id="22" name="Text 16"/>
          <p:cNvSpPr/>
          <p:nvPr/>
        </p:nvSpPr>
        <p:spPr>
          <a:xfrm>
            <a:off x="835004" y="5100241"/>
            <a:ext cx="2154481" cy="668139"/>
          </a:xfrm>
          <a:prstGeom prst="rect">
            <a:avLst/>
          </a:prstGeom>
          <a:noFill/>
          <a:ln/>
        </p:spPr>
        <p:txBody>
          <a:bodyPr wrap="square" lIns="0" tIns="0" rIns="0" bIns="0" rtlCol="0" anchor="t">
            <a:normAutofit/>
          </a:bodyPr>
          <a:lstStyle/>
          <a:p>
            <a:pPr marL="0" indent="0" algn="ctr" rtl="1">
              <a:lnSpc>
                <a:spcPct val="104000"/>
              </a:lnSpc>
              <a:buNone/>
            </a:pPr>
            <a:r>
              <a:rPr lang="ar-SA" altLang="en-US" sz="2100" dirty="0">
                <a:solidFill>
                  <a:srgbClr val="384653"/>
                </a:solidFill>
                <a:latin typeface="GE SS Two Light" pitchFamily="34" charset="0"/>
                <a:ea typeface="GE SS Two Light" pitchFamily="34" charset="-122"/>
                <a:cs typeface="GE SS Two Light" pitchFamily="34" charset="-120"/>
              </a:rPr>
              <a:t>تحقيق دخل إضافي للورشة</a:t>
            </a:r>
            <a:endParaRPr lang="ar-SA" sz="2100" dirty="0"/>
          </a:p>
        </p:txBody>
      </p:sp>
    </p:spTree>
    <p:extLst>
      <p:ext uri="{BB962C8B-B14F-4D97-AF65-F5344CB8AC3E}">
        <p14:creationId xmlns:p14="http://schemas.microsoft.com/office/powerpoint/2010/main" val="2241056426"/>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1435298"/>
            <a:ext cx="10927878" cy="334070"/>
          </a:xfrm>
          <a:prstGeom prst="rect">
            <a:avLst/>
          </a:prstGeom>
          <a:noFill/>
          <a:ln/>
        </p:spPr>
        <p:txBody>
          <a:bodyPr wrap="none" lIns="0" tIns="0" rIns="0" bIns="0" rtlCol="0" anchor="t"/>
          <a:lstStyle/>
          <a:p>
            <a:pPr marL="0" indent="0" algn="r" rtl="1">
              <a:lnSpc>
                <a:spcPct val="104000"/>
              </a:lnSpc>
              <a:buNone/>
            </a:pPr>
            <a:r>
              <a:rPr lang="ar-SA" altLang="en-US" sz="2100" dirty="0">
                <a:solidFill>
                  <a:srgbClr val="2E3C4E"/>
                </a:solidFill>
                <a:latin typeface="GE SS Two Light" pitchFamily="34" charset="0"/>
                <a:ea typeface="GE SS Two Light" pitchFamily="34" charset="-122"/>
                <a:cs typeface="GE SS Two Light" pitchFamily="34" charset="-120"/>
              </a:rPr>
              <a:t>أمثلة على الأعمال الإنتاجية</a:t>
            </a:r>
            <a:endParaRPr lang="ar-SA" sz="2100" dirty="0"/>
          </a:p>
        </p:txBody>
      </p:sp>
      <p:sp>
        <p:nvSpPr>
          <p:cNvPr id="3" name="Shape 1"/>
          <p:cNvSpPr/>
          <p:nvPr/>
        </p:nvSpPr>
        <p:spPr>
          <a:xfrm>
            <a:off x="485664" y="2043509"/>
            <a:ext cx="5508686" cy="3379093"/>
          </a:xfrm>
          <a:prstGeom prst="roundRect">
            <a:avLst>
              <a:gd name="adj" fmla="val 14426"/>
            </a:avLst>
          </a:prstGeom>
          <a:solidFill>
            <a:srgbClr val="75BAE6"/>
          </a:solidFill>
          <a:ln/>
        </p:spPr>
      </p:sp>
      <p:pic>
        <p:nvPicPr>
          <p:cNvPr id="4"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283465" y="2249091"/>
            <a:ext cx="507789" cy="507802"/>
          </a:xfrm>
          <a:prstGeom prst="rect">
            <a:avLst/>
          </a:prstGeom>
        </p:spPr>
      </p:pic>
      <p:sp>
        <p:nvSpPr>
          <p:cNvPr id="5" name="Text 2"/>
          <p:cNvSpPr/>
          <p:nvPr/>
        </p:nvSpPr>
        <p:spPr>
          <a:xfrm>
            <a:off x="3354304" y="2249091"/>
            <a:ext cx="1700666" cy="386616"/>
          </a:xfrm>
          <a:prstGeom prst="rect">
            <a:avLst/>
          </a:prstGeom>
          <a:noFill/>
          <a:ln/>
        </p:spPr>
        <p:txBody>
          <a:bodyPr wrap="none" lIns="0" tIns="0" rIns="0" bIns="0" rtlCol="0" anchor="t"/>
          <a:lstStyle/>
          <a:p>
            <a:pPr marL="0" indent="0" algn="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ورشة الكهرباء</a:t>
            </a:r>
            <a:endParaRPr lang="ar-SA" sz="2400" dirty="0">
              <a:solidFill>
                <a:schemeClr val="bg1"/>
              </a:solidFill>
            </a:endParaRPr>
          </a:p>
        </p:txBody>
      </p:sp>
      <p:sp>
        <p:nvSpPr>
          <p:cNvPr id="6" name="Text 3"/>
          <p:cNvSpPr/>
          <p:nvPr/>
        </p:nvSpPr>
        <p:spPr>
          <a:xfrm>
            <a:off x="3354304" y="2765921"/>
            <a:ext cx="1700666" cy="714440"/>
          </a:xfrm>
          <a:prstGeom prst="rect">
            <a:avLst/>
          </a:prstGeom>
          <a:noFill/>
          <a:ln/>
        </p:spPr>
        <p:txBody>
          <a:bodyPr wrap="square" lIns="0" tIns="0" rIns="0" bIns="0" rtlCol="0" anchor="t">
            <a:normAutofit/>
          </a:bodyPr>
          <a:lstStyle/>
          <a:p>
            <a:pPr marL="0" indent="0" algn="r" rtl="1">
              <a:lnSpc>
                <a:spcPct val="127000"/>
              </a:lnSpc>
              <a:buNone/>
            </a:pPr>
            <a:r>
              <a:rPr lang="ar-SA" altLang="en-US" sz="1600" dirty="0">
                <a:solidFill>
                  <a:schemeClr val="bg1"/>
                </a:solidFill>
                <a:latin typeface="WinSoft Pro Medium" pitchFamily="34" charset="0"/>
                <a:ea typeface="WinSoft Pro Medium" pitchFamily="34" charset="-122"/>
                <a:cs typeface="WinSoft Pro Medium" pitchFamily="34" charset="-120"/>
              </a:rPr>
              <a:t>لوحات توزيع كهربائية، تمديدات كهربائية.</a:t>
            </a:r>
            <a:endParaRPr lang="ar-SA" sz="1600" dirty="0">
              <a:solidFill>
                <a:schemeClr val="bg1"/>
              </a:solidFill>
            </a:endParaRPr>
          </a:p>
        </p:txBody>
      </p:sp>
      <p:pic>
        <p:nvPicPr>
          <p:cNvPr id="7"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618020" y="2249091"/>
            <a:ext cx="507789" cy="507802"/>
          </a:xfrm>
          <a:prstGeom prst="rect">
            <a:avLst/>
          </a:prstGeom>
        </p:spPr>
      </p:pic>
      <p:sp>
        <p:nvSpPr>
          <p:cNvPr id="8" name="Text 4"/>
          <p:cNvSpPr/>
          <p:nvPr/>
        </p:nvSpPr>
        <p:spPr>
          <a:xfrm>
            <a:off x="688759" y="2249091"/>
            <a:ext cx="1700765" cy="386616"/>
          </a:xfrm>
          <a:prstGeom prst="rect">
            <a:avLst/>
          </a:prstGeom>
          <a:noFill/>
          <a:ln/>
        </p:spPr>
        <p:txBody>
          <a:bodyPr wrap="none" lIns="0" tIns="0" rIns="0" bIns="0" rtlCol="0" anchor="t"/>
          <a:lstStyle/>
          <a:p>
            <a:pPr marL="0" indent="0" algn="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ورشة النجارة</a:t>
            </a:r>
            <a:endParaRPr lang="ar-SA" sz="2400" dirty="0">
              <a:solidFill>
                <a:schemeClr val="bg1"/>
              </a:solidFill>
            </a:endParaRPr>
          </a:p>
        </p:txBody>
      </p:sp>
      <p:sp>
        <p:nvSpPr>
          <p:cNvPr id="9" name="Text 5"/>
          <p:cNvSpPr/>
          <p:nvPr/>
        </p:nvSpPr>
        <p:spPr>
          <a:xfrm>
            <a:off x="688759" y="2765920"/>
            <a:ext cx="1700765" cy="357221"/>
          </a:xfrm>
          <a:prstGeom prst="rect">
            <a:avLst/>
          </a:prstGeom>
          <a:noFill/>
          <a:ln/>
        </p:spPr>
        <p:txBody>
          <a:bodyPr wrap="none" lIns="0" tIns="0" rIns="0" bIns="0" rtlCol="0" anchor="t"/>
          <a:lstStyle/>
          <a:p>
            <a:pPr marL="0" indent="0" algn="r" rtl="1">
              <a:lnSpc>
                <a:spcPct val="127000"/>
              </a:lnSpc>
              <a:buNone/>
            </a:pPr>
            <a:r>
              <a:rPr lang="ar-SA" altLang="en-US" sz="1600" dirty="0">
                <a:solidFill>
                  <a:schemeClr val="bg1"/>
                </a:solidFill>
                <a:latin typeface="WinSoft Pro Medium" pitchFamily="34" charset="0"/>
                <a:ea typeface="WinSoft Pro Medium" pitchFamily="34" charset="-122"/>
                <a:cs typeface="WinSoft Pro Medium" pitchFamily="34" charset="-120"/>
              </a:rPr>
              <a:t>خزائن، طاولات، أبواب.</a:t>
            </a:r>
            <a:endParaRPr lang="ar-SA" sz="1600" dirty="0">
              <a:solidFill>
                <a:schemeClr val="bg1"/>
              </a:solidFill>
            </a:endParaRPr>
          </a:p>
        </p:txBody>
      </p:sp>
      <p:pic>
        <p:nvPicPr>
          <p:cNvPr id="10"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283465" y="3748782"/>
            <a:ext cx="507789" cy="507802"/>
          </a:xfrm>
          <a:prstGeom prst="rect">
            <a:avLst/>
          </a:prstGeom>
        </p:spPr>
      </p:pic>
      <p:sp>
        <p:nvSpPr>
          <p:cNvPr id="11" name="Text 6"/>
          <p:cNvSpPr/>
          <p:nvPr/>
        </p:nvSpPr>
        <p:spPr>
          <a:xfrm>
            <a:off x="3354304" y="3748782"/>
            <a:ext cx="1700666" cy="773230"/>
          </a:xfrm>
          <a:prstGeom prst="rect">
            <a:avLst/>
          </a:prstGeom>
          <a:noFill/>
          <a:ln/>
        </p:spPr>
        <p:txBody>
          <a:bodyPr wrap="square" lIns="0" tIns="0" rIns="0" bIns="0" rtlCol="0" anchor="t">
            <a:normAutofit/>
          </a:bodyPr>
          <a:lstStyle/>
          <a:p>
            <a:pPr marL="0" indent="0" algn="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ورشة الحدادة واللحام</a:t>
            </a:r>
            <a:endParaRPr lang="ar-SA" sz="2400" dirty="0">
              <a:solidFill>
                <a:schemeClr val="bg1"/>
              </a:solidFill>
            </a:endParaRPr>
          </a:p>
        </p:txBody>
      </p:sp>
      <p:sp>
        <p:nvSpPr>
          <p:cNvPr id="12" name="Text 7"/>
          <p:cNvSpPr/>
          <p:nvPr/>
        </p:nvSpPr>
        <p:spPr>
          <a:xfrm>
            <a:off x="3354304" y="4599682"/>
            <a:ext cx="1700666" cy="714440"/>
          </a:xfrm>
          <a:prstGeom prst="rect">
            <a:avLst/>
          </a:prstGeom>
          <a:noFill/>
          <a:ln/>
        </p:spPr>
        <p:txBody>
          <a:bodyPr wrap="square" lIns="0" tIns="0" rIns="0" bIns="0" rtlCol="0" anchor="t">
            <a:normAutofit/>
          </a:bodyPr>
          <a:lstStyle/>
          <a:p>
            <a:pPr marL="0" indent="0" algn="r" rtl="1">
              <a:lnSpc>
                <a:spcPct val="127000"/>
              </a:lnSpc>
              <a:buNone/>
            </a:pPr>
            <a:r>
              <a:rPr lang="ar-SA" altLang="en-US" sz="1600" dirty="0">
                <a:solidFill>
                  <a:schemeClr val="bg1"/>
                </a:solidFill>
                <a:latin typeface="WinSoft Pro Medium" pitchFamily="34" charset="0"/>
                <a:ea typeface="WinSoft Pro Medium" pitchFamily="34" charset="-122"/>
                <a:cs typeface="WinSoft Pro Medium" pitchFamily="34" charset="-120"/>
              </a:rPr>
              <a:t>بوابات حديدية، طاولات وهياكل معدنية.</a:t>
            </a:r>
            <a:endParaRPr lang="ar-SA" sz="1600" dirty="0">
              <a:solidFill>
                <a:schemeClr val="bg1"/>
              </a:solidFill>
            </a:endParaRPr>
          </a:p>
        </p:txBody>
      </p:sp>
      <p:pic>
        <p:nvPicPr>
          <p:cNvPr id="13"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2618020" y="3748782"/>
            <a:ext cx="507789" cy="507802"/>
          </a:xfrm>
          <a:prstGeom prst="rect">
            <a:avLst/>
          </a:prstGeom>
        </p:spPr>
      </p:pic>
      <p:sp>
        <p:nvSpPr>
          <p:cNvPr id="14" name="Text 8"/>
          <p:cNvSpPr/>
          <p:nvPr/>
        </p:nvSpPr>
        <p:spPr>
          <a:xfrm>
            <a:off x="688759" y="3748782"/>
            <a:ext cx="1700765" cy="773230"/>
          </a:xfrm>
          <a:prstGeom prst="rect">
            <a:avLst/>
          </a:prstGeom>
          <a:noFill/>
          <a:ln/>
        </p:spPr>
        <p:txBody>
          <a:bodyPr wrap="square" lIns="0" tIns="0" rIns="0" bIns="0" rtlCol="0" anchor="t">
            <a:normAutofit/>
          </a:bodyPr>
          <a:lstStyle/>
          <a:p>
            <a:pPr marL="0" indent="0" algn="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ورشة الميكانيك</a:t>
            </a:r>
            <a:endParaRPr lang="ar-SA" sz="2400" dirty="0">
              <a:solidFill>
                <a:schemeClr val="bg1"/>
              </a:solidFill>
            </a:endParaRPr>
          </a:p>
        </p:txBody>
      </p:sp>
      <p:sp>
        <p:nvSpPr>
          <p:cNvPr id="15" name="Text 9"/>
          <p:cNvSpPr/>
          <p:nvPr/>
        </p:nvSpPr>
        <p:spPr>
          <a:xfrm>
            <a:off x="688759" y="4599682"/>
            <a:ext cx="1700765" cy="714440"/>
          </a:xfrm>
          <a:prstGeom prst="rect">
            <a:avLst/>
          </a:prstGeom>
          <a:noFill/>
          <a:ln/>
        </p:spPr>
        <p:txBody>
          <a:bodyPr wrap="square" lIns="0" tIns="0" rIns="0" bIns="0" rtlCol="0" anchor="t">
            <a:noAutofit/>
          </a:bodyPr>
          <a:lstStyle/>
          <a:p>
            <a:pPr marL="0" indent="0" algn="r" rtl="1">
              <a:lnSpc>
                <a:spcPct val="127000"/>
              </a:lnSpc>
              <a:buNone/>
            </a:pPr>
            <a:r>
              <a:rPr lang="ar-SA" altLang="en-US" sz="1600" dirty="0">
                <a:solidFill>
                  <a:schemeClr val="bg1"/>
                </a:solidFill>
                <a:latin typeface="WinSoft Pro Medium" pitchFamily="34" charset="0"/>
                <a:ea typeface="WinSoft Pro Medium" pitchFamily="34" charset="-122"/>
                <a:cs typeface="WinSoft Pro Medium" pitchFamily="34" charset="-120"/>
              </a:rPr>
              <a:t>صيانة مركبات، إصلاح محركات.</a:t>
            </a:r>
            <a:endParaRPr lang="ar-SA" sz="1600" dirty="0">
              <a:solidFill>
                <a:schemeClr val="bg1"/>
              </a:solidFill>
            </a:endParaRPr>
          </a:p>
        </p:txBody>
      </p:sp>
      <p:sp>
        <p:nvSpPr>
          <p:cNvPr id="16" name="Text 10"/>
          <p:cNvSpPr/>
          <p:nvPr/>
        </p:nvSpPr>
        <p:spPr>
          <a:xfrm>
            <a:off x="6349940" y="2226270"/>
            <a:ext cx="5216196" cy="334070"/>
          </a:xfrm>
          <a:prstGeom prst="rect">
            <a:avLst/>
          </a:prstGeom>
          <a:noFill/>
          <a:ln/>
        </p:spPr>
        <p:txBody>
          <a:bodyPr wrap="none" lIns="0" tIns="0" rIns="0" bIns="0" rtlCol="0" anchor="t"/>
          <a:lstStyle/>
          <a:p>
            <a:pPr marL="0" indent="0" algn="r" rtl="1">
              <a:lnSpc>
                <a:spcPct val="104000"/>
              </a:lnSpc>
              <a:buNone/>
            </a:pPr>
            <a:r>
              <a:rPr lang="ar-SA" altLang="en-US" sz="2100" dirty="0">
                <a:solidFill>
                  <a:srgbClr val="2E3C4E"/>
                </a:solidFill>
                <a:latin typeface="GE SS Two Light" pitchFamily="34" charset="0"/>
                <a:ea typeface="GE SS Two Light" pitchFamily="34" charset="-122"/>
                <a:cs typeface="GE SS Two Light" pitchFamily="34" charset="-120"/>
              </a:rPr>
              <a:t>فوائد سجل الأعمال الإنتاجية</a:t>
            </a:r>
            <a:endParaRPr lang="ar-SA" sz="2100" dirty="0"/>
          </a:p>
        </p:txBody>
      </p:sp>
      <p:sp>
        <p:nvSpPr>
          <p:cNvPr id="17" name="Text 11"/>
          <p:cNvSpPr/>
          <p:nvPr/>
        </p:nvSpPr>
        <p:spPr>
          <a:xfrm>
            <a:off x="5740356" y="2743101"/>
            <a:ext cx="5825781" cy="308670"/>
          </a:xfrm>
          <a:prstGeom prst="rect">
            <a:avLst/>
          </a:prstGeom>
          <a:noFill/>
          <a:ln/>
        </p:spPr>
        <p:txBody>
          <a:bodyPr wrap="none" lIns="0" tIns="0" rIns="0" bIns="0" rtlCol="0" anchor="t"/>
          <a:lstStyle/>
          <a:p>
            <a:pPr marL="0" indent="0" algn="r" rtl="1">
              <a:lnSpc>
                <a:spcPct val="127000"/>
              </a:lnSpc>
              <a:buNone/>
            </a:pPr>
            <a:r>
              <a:rPr lang="ar-SA" altLang="en-US" sz="1550" dirty="0">
                <a:solidFill>
                  <a:srgbClr val="384653"/>
                </a:solidFill>
                <a:latin typeface="WinSoft Pro Medium" pitchFamily="34" charset="0"/>
                <a:ea typeface="WinSoft Pro Medium" pitchFamily="34" charset="-122"/>
                <a:cs typeface="WinSoft Pro Medium" pitchFamily="34" charset="-120"/>
              </a:rPr>
              <a:t>يساعد على:</a:t>
            </a:r>
            <a:endParaRPr lang="ar-SA" sz="1550" dirty="0"/>
          </a:p>
        </p:txBody>
      </p:sp>
      <p:sp>
        <p:nvSpPr>
          <p:cNvPr id="18" name="Text 12"/>
          <p:cNvSpPr/>
          <p:nvPr/>
        </p:nvSpPr>
        <p:spPr>
          <a:xfrm>
            <a:off x="6349940" y="3216275"/>
            <a:ext cx="5216196" cy="1798935"/>
          </a:xfrm>
          <a:prstGeom prst="rect">
            <a:avLst/>
          </a:prstGeom>
          <a:noFill/>
          <a:ln/>
        </p:spPr>
        <p:txBody>
          <a:bodyPr wrap="square" lIns="0" tIns="0" rIns="81246" bIns="0" rtlCol="0" anchor="t">
            <a:normAutofit/>
          </a:bodyPr>
          <a:lstStyle/>
          <a:p>
            <a:pPr marL="314960" indent="-314960" algn="r" rtl="1">
              <a:lnSpc>
                <a:spcPct val="127000"/>
              </a:lnSpc>
              <a:buSzPct val="100000"/>
              <a:buChar char="•"/>
            </a:pPr>
            <a:r>
              <a:rPr lang="ar-SA" altLang="en-US" sz="1550" dirty="0">
                <a:solidFill>
                  <a:srgbClr val="384653"/>
                </a:solidFill>
                <a:latin typeface="WinSoft Pro Medium" pitchFamily="34" charset="0"/>
                <a:ea typeface="WinSoft Pro Medium" pitchFamily="34" charset="-122"/>
                <a:cs typeface="WinSoft Pro Medium" pitchFamily="34" charset="-120"/>
              </a:rPr>
              <a:t>قياس حجم الأنشطة العملية المنفذة.</a:t>
            </a:r>
            <a:endParaRPr lang="ar-SA" sz="1550" dirty="0"/>
          </a:p>
          <a:p>
            <a:pPr marL="314960" indent="-314960" algn="r" rtl="1">
              <a:lnSpc>
                <a:spcPct val="127000"/>
              </a:lnSpc>
              <a:buSzPct val="100000"/>
              <a:buChar char="•"/>
            </a:pPr>
            <a:r>
              <a:rPr lang="ar-SA" altLang="en-US" sz="1550" dirty="0">
                <a:solidFill>
                  <a:srgbClr val="384653"/>
                </a:solidFill>
                <a:latin typeface="WinSoft Pro Medium" pitchFamily="34" charset="0"/>
                <a:ea typeface="WinSoft Pro Medium" pitchFamily="34" charset="-122"/>
                <a:cs typeface="WinSoft Pro Medium" pitchFamily="34" charset="-120"/>
              </a:rPr>
              <a:t>توثيق مشاركة المتدربين.</a:t>
            </a:r>
            <a:endParaRPr lang="ar-SA" sz="1550" dirty="0"/>
          </a:p>
          <a:p>
            <a:pPr marL="314960" indent="-314960" algn="r" rtl="1">
              <a:lnSpc>
                <a:spcPct val="127000"/>
              </a:lnSpc>
              <a:buSzPct val="100000"/>
              <a:buChar char="•"/>
            </a:pPr>
            <a:r>
              <a:rPr lang="ar-SA" altLang="en-US" sz="1550" dirty="0">
                <a:solidFill>
                  <a:srgbClr val="384653"/>
                </a:solidFill>
                <a:latin typeface="WinSoft Pro Medium" pitchFamily="34" charset="0"/>
                <a:ea typeface="WinSoft Pro Medium" pitchFamily="34" charset="-122"/>
                <a:cs typeface="WinSoft Pro Medium" pitchFamily="34" charset="-120"/>
              </a:rPr>
              <a:t>حساب تكاليف المواد.</a:t>
            </a:r>
            <a:endParaRPr lang="ar-SA" sz="1550" dirty="0"/>
          </a:p>
          <a:p>
            <a:pPr marL="314960" indent="-314960" algn="r" rtl="1">
              <a:lnSpc>
                <a:spcPct val="127000"/>
              </a:lnSpc>
              <a:buSzPct val="100000"/>
              <a:buChar char="•"/>
            </a:pPr>
            <a:r>
              <a:rPr lang="ar-SA" altLang="en-US" sz="1550" dirty="0">
                <a:solidFill>
                  <a:srgbClr val="384653"/>
                </a:solidFill>
                <a:latin typeface="WinSoft Pro Medium" pitchFamily="34" charset="0"/>
                <a:ea typeface="WinSoft Pro Medium" pitchFamily="34" charset="-122"/>
                <a:cs typeface="WinSoft Pro Medium" pitchFamily="34" charset="-120"/>
              </a:rPr>
              <a:t>تقييم إنتاجية الورشة.</a:t>
            </a:r>
            <a:endParaRPr lang="ar-SA" sz="1550" dirty="0"/>
          </a:p>
          <a:p>
            <a:pPr marL="314960" indent="-314960" algn="r" rtl="1">
              <a:lnSpc>
                <a:spcPct val="127000"/>
              </a:lnSpc>
              <a:buSzPct val="100000"/>
              <a:buChar char="•"/>
            </a:pPr>
            <a:r>
              <a:rPr lang="ar-SA" altLang="en-US" sz="1550" dirty="0">
                <a:solidFill>
                  <a:srgbClr val="384653"/>
                </a:solidFill>
                <a:latin typeface="WinSoft Pro Medium" pitchFamily="34" charset="0"/>
                <a:ea typeface="WinSoft Pro Medium" pitchFamily="34" charset="-122"/>
                <a:cs typeface="WinSoft Pro Medium" pitchFamily="34" charset="-120"/>
              </a:rPr>
              <a:t>إعداد التقارير السنوية.</a:t>
            </a:r>
            <a:endParaRPr lang="ar-SA" sz="1550" dirty="0"/>
          </a:p>
        </p:txBody>
      </p:sp>
    </p:spTree>
    <p:extLst>
      <p:ext uri="{BB962C8B-B14F-4D97-AF65-F5344CB8AC3E}">
        <p14:creationId xmlns:p14="http://schemas.microsoft.com/office/powerpoint/2010/main" val="1250594810"/>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859433"/>
            <a:ext cx="10927878" cy="668040"/>
          </a:xfrm>
          <a:prstGeom prst="rect">
            <a:avLst/>
          </a:prstGeom>
          <a:noFill/>
          <a:ln/>
        </p:spPr>
        <p:txBody>
          <a:bodyPr wrap="none" lIns="0" tIns="0" rIns="0" bIns="0" rtlCol="0" anchor="t"/>
          <a:lstStyle/>
          <a:p>
            <a:pPr marL="0" indent="0" algn="r" rtl="1">
              <a:lnSpc>
                <a:spcPct val="104000"/>
              </a:lnSpc>
              <a:buNone/>
            </a:pPr>
            <a:r>
              <a:rPr lang="ar-SA" altLang="en-US" sz="4200" dirty="0">
                <a:solidFill>
                  <a:srgbClr val="2E3C4E"/>
                </a:solidFill>
                <a:latin typeface="GE SS Two Light" pitchFamily="34" charset="0"/>
                <a:ea typeface="GE SS Two Light" pitchFamily="34" charset="-122"/>
                <a:cs typeface="GE SS Two Light" pitchFamily="34" charset="-120"/>
              </a:rPr>
              <a:t>السجلات الأكثر أهمية في مشاغل </a:t>
            </a:r>
            <a:r>
              <a:rPr lang="ar-SA" altLang="en-US" sz="4200" dirty="0">
                <a:solidFill>
                  <a:srgbClr val="2E3C4E"/>
                </a:solidFill>
                <a:latin typeface="Myriad Headline" panose="020B0500000000000000" pitchFamily="34" charset="0"/>
                <a:ea typeface="GE SS Two Light" pitchFamily="34" charset="-122"/>
                <a:cs typeface="GE SS Two Light" pitchFamily="34" charset="-120"/>
              </a:rPr>
              <a:t>TVET</a:t>
            </a:r>
            <a:endParaRPr lang="ar-SA" sz="4200" dirty="0">
              <a:latin typeface="Myriad Headline" panose="020B0500000000000000" pitchFamily="34" charset="0"/>
            </a:endParaRPr>
          </a:p>
        </p:txBody>
      </p:sp>
      <p:sp>
        <p:nvSpPr>
          <p:cNvPr id="3" name="Shape 1"/>
          <p:cNvSpPr/>
          <p:nvPr/>
        </p:nvSpPr>
        <p:spPr>
          <a:xfrm>
            <a:off x="6187226" y="1892995"/>
            <a:ext cx="5372561" cy="1479947"/>
          </a:xfrm>
          <a:prstGeom prst="roundRect">
            <a:avLst>
              <a:gd name="adj" fmla="val 20587"/>
            </a:avLst>
          </a:prstGeom>
          <a:solidFill>
            <a:srgbClr val="00AEEF"/>
          </a:solidFill>
          <a:ln w="6350">
            <a:solidFill>
              <a:srgbClr val="0094D5"/>
            </a:solidFill>
            <a:prstDash val="solid"/>
          </a:ln>
        </p:spPr>
      </p:sp>
      <p:sp>
        <p:nvSpPr>
          <p:cNvPr id="4" name="Text 2"/>
          <p:cNvSpPr/>
          <p:nvPr/>
        </p:nvSpPr>
        <p:spPr>
          <a:xfrm>
            <a:off x="6396671" y="2102445"/>
            <a:ext cx="4953670" cy="550340"/>
          </a:xfrm>
          <a:prstGeom prst="rect">
            <a:avLst/>
          </a:prstGeom>
          <a:noFill/>
          <a:ln/>
        </p:spPr>
        <p:txBody>
          <a:bodyPr wrap="none" lIns="0" tIns="0" rIns="0" bIns="0" rtlCol="0" anchor="t"/>
          <a:lstStyle/>
          <a:p>
            <a:pPr marL="0" indent="0" algn="ct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سجلات المتدربين</a:t>
            </a:r>
            <a:endParaRPr lang="ar-SA" sz="2800" dirty="0">
              <a:solidFill>
                <a:schemeClr val="bg1"/>
              </a:solidFill>
            </a:endParaRPr>
          </a:p>
        </p:txBody>
      </p:sp>
      <p:sp>
        <p:nvSpPr>
          <p:cNvPr id="5" name="Text 3"/>
          <p:cNvSpPr/>
          <p:nvPr/>
        </p:nvSpPr>
        <p:spPr>
          <a:xfrm>
            <a:off x="6396671" y="2546152"/>
            <a:ext cx="4953670" cy="1016992"/>
          </a:xfrm>
          <a:prstGeom prst="rect">
            <a:avLst/>
          </a:prstGeom>
          <a:noFill/>
          <a:ln/>
        </p:spPr>
        <p:txBody>
          <a:bodyPr wrap="square" lIns="0" tIns="0" rIns="0" bIns="0" rtlCol="0" anchor="t">
            <a:normAutofit/>
          </a:bodyPr>
          <a:lstStyle/>
          <a:p>
            <a:pPr marL="0" indent="0" algn="ctr" rtl="1">
              <a:lnSpc>
                <a:spcPct val="127000"/>
              </a:lnSpc>
              <a:buNone/>
            </a:pPr>
            <a:r>
              <a:rPr lang="ar-SA" altLang="en-US" dirty="0">
                <a:solidFill>
                  <a:schemeClr val="bg1"/>
                </a:solidFill>
                <a:latin typeface="WinSoft Pro Medium" pitchFamily="34" charset="0"/>
                <a:ea typeface="WinSoft Pro Medium" pitchFamily="34" charset="-122"/>
                <a:cs typeface="WinSoft Pro Medium" pitchFamily="34" charset="-120"/>
              </a:rPr>
              <a:t>سجل تسجيل المتدربين، سجل الحضور والغياب، سجل نتائج التقييم، سجل متابعة الكفايات.</a:t>
            </a:r>
            <a:endParaRPr lang="ar-SA" dirty="0">
              <a:solidFill>
                <a:schemeClr val="bg1"/>
              </a:solidFill>
            </a:endParaRPr>
          </a:p>
        </p:txBody>
      </p:sp>
      <p:sp>
        <p:nvSpPr>
          <p:cNvPr id="6" name="Shape 4"/>
          <p:cNvSpPr/>
          <p:nvPr/>
        </p:nvSpPr>
        <p:spPr>
          <a:xfrm>
            <a:off x="631908" y="1892995"/>
            <a:ext cx="5372561" cy="1479947"/>
          </a:xfrm>
          <a:prstGeom prst="roundRect">
            <a:avLst>
              <a:gd name="adj" fmla="val 20587"/>
            </a:avLst>
          </a:prstGeom>
          <a:solidFill>
            <a:srgbClr val="00AEEF"/>
          </a:solidFill>
          <a:ln w="6350">
            <a:solidFill>
              <a:srgbClr val="0094D5"/>
            </a:solidFill>
            <a:prstDash val="solid"/>
          </a:ln>
        </p:spPr>
      </p:sp>
      <p:sp>
        <p:nvSpPr>
          <p:cNvPr id="7" name="Text 5"/>
          <p:cNvSpPr/>
          <p:nvPr/>
        </p:nvSpPr>
        <p:spPr>
          <a:xfrm>
            <a:off x="841354" y="2102445"/>
            <a:ext cx="4953670" cy="550340"/>
          </a:xfrm>
          <a:prstGeom prst="rect">
            <a:avLst/>
          </a:prstGeom>
          <a:noFill/>
          <a:ln/>
        </p:spPr>
        <p:txBody>
          <a:bodyPr wrap="none" lIns="0" tIns="0" rIns="0" bIns="0" rtlCol="0" anchor="t"/>
          <a:lstStyle/>
          <a:p>
            <a:pPr marL="0" indent="0" algn="ct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سجلات المعدات والمواد</a:t>
            </a:r>
            <a:endParaRPr lang="ar-SA" sz="2800" dirty="0">
              <a:solidFill>
                <a:schemeClr val="bg1"/>
              </a:solidFill>
            </a:endParaRPr>
          </a:p>
        </p:txBody>
      </p:sp>
      <p:sp>
        <p:nvSpPr>
          <p:cNvPr id="8" name="Text 6"/>
          <p:cNvSpPr/>
          <p:nvPr/>
        </p:nvSpPr>
        <p:spPr>
          <a:xfrm>
            <a:off x="841354" y="2546152"/>
            <a:ext cx="4953670" cy="1016992"/>
          </a:xfrm>
          <a:prstGeom prst="rect">
            <a:avLst/>
          </a:prstGeom>
          <a:noFill/>
          <a:ln/>
        </p:spPr>
        <p:txBody>
          <a:bodyPr wrap="square" lIns="0" tIns="0" rIns="0" bIns="0" rtlCol="0" anchor="t">
            <a:normAutofit/>
          </a:bodyPr>
          <a:lstStyle/>
          <a:p>
            <a:pPr marL="0" indent="0" algn="ctr" rtl="1">
              <a:lnSpc>
                <a:spcPct val="127000"/>
              </a:lnSpc>
              <a:buNone/>
            </a:pPr>
            <a:r>
              <a:rPr lang="ar-SA" altLang="en-US" dirty="0">
                <a:solidFill>
                  <a:schemeClr val="bg1"/>
                </a:solidFill>
                <a:latin typeface="WinSoft Pro Medium" pitchFamily="34" charset="0"/>
                <a:ea typeface="WinSoft Pro Medium" pitchFamily="34" charset="-122"/>
                <a:cs typeface="WinSoft Pro Medium" pitchFamily="34" charset="-120"/>
              </a:rPr>
              <a:t>سجل الجرد العام للمعدات، سجل الصيانة الوقائية والعلاجية، سجل استلام وصرف المواد، سجل المخزون.</a:t>
            </a:r>
            <a:endParaRPr lang="ar-SA" dirty="0">
              <a:solidFill>
                <a:schemeClr val="bg1"/>
              </a:solidFill>
            </a:endParaRPr>
          </a:p>
        </p:txBody>
      </p:sp>
      <p:sp>
        <p:nvSpPr>
          <p:cNvPr id="9" name="Shape 7"/>
          <p:cNvSpPr/>
          <p:nvPr/>
        </p:nvSpPr>
        <p:spPr>
          <a:xfrm>
            <a:off x="6187226" y="3555702"/>
            <a:ext cx="5372561" cy="1171277"/>
          </a:xfrm>
          <a:prstGeom prst="roundRect">
            <a:avLst>
              <a:gd name="adj" fmla="val 26012"/>
            </a:avLst>
          </a:prstGeom>
          <a:solidFill>
            <a:srgbClr val="00AEEF"/>
          </a:solidFill>
          <a:ln w="6350">
            <a:solidFill>
              <a:srgbClr val="0094D5"/>
            </a:solidFill>
            <a:prstDash val="solid"/>
          </a:ln>
        </p:spPr>
      </p:sp>
      <p:sp>
        <p:nvSpPr>
          <p:cNvPr id="10" name="Text 8"/>
          <p:cNvSpPr/>
          <p:nvPr/>
        </p:nvSpPr>
        <p:spPr>
          <a:xfrm>
            <a:off x="6396671" y="3765153"/>
            <a:ext cx="4953670" cy="550340"/>
          </a:xfrm>
          <a:prstGeom prst="rect">
            <a:avLst/>
          </a:prstGeom>
          <a:noFill/>
          <a:ln/>
        </p:spPr>
        <p:txBody>
          <a:bodyPr wrap="none" lIns="0" tIns="0" rIns="0" bIns="0" rtlCol="0" anchor="t"/>
          <a:lstStyle/>
          <a:p>
            <a:pPr marL="0" indent="0" algn="ct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سجلات السلامة والإنتاج</a:t>
            </a:r>
            <a:endParaRPr lang="ar-SA" sz="2800" dirty="0">
              <a:solidFill>
                <a:schemeClr val="bg1"/>
              </a:solidFill>
            </a:endParaRPr>
          </a:p>
        </p:txBody>
      </p:sp>
      <p:sp>
        <p:nvSpPr>
          <p:cNvPr id="11" name="Text 9"/>
          <p:cNvSpPr/>
          <p:nvPr/>
        </p:nvSpPr>
        <p:spPr>
          <a:xfrm>
            <a:off x="6396671" y="4208858"/>
            <a:ext cx="4953670" cy="508497"/>
          </a:xfrm>
          <a:prstGeom prst="rect">
            <a:avLst/>
          </a:prstGeom>
          <a:noFill/>
          <a:ln/>
        </p:spPr>
        <p:txBody>
          <a:bodyPr wrap="none" lIns="0" tIns="0" rIns="0" bIns="0" rtlCol="0" anchor="t"/>
          <a:lstStyle/>
          <a:p>
            <a:pPr marL="0" indent="0" algn="ctr" rtl="1">
              <a:lnSpc>
                <a:spcPct val="127000"/>
              </a:lnSpc>
              <a:buNone/>
            </a:pPr>
            <a:r>
              <a:rPr lang="ar-SA" altLang="en-US" dirty="0">
                <a:solidFill>
                  <a:schemeClr val="bg1"/>
                </a:solidFill>
                <a:latin typeface="WinSoft Pro Medium" pitchFamily="34" charset="0"/>
                <a:ea typeface="WinSoft Pro Medium" pitchFamily="34" charset="-122"/>
                <a:cs typeface="WinSoft Pro Medium" pitchFamily="34" charset="-120"/>
              </a:rPr>
              <a:t>سجل السلامة والحوادث، سجل الأعمال الإنتاجية، سجل العهدة.</a:t>
            </a:r>
            <a:endParaRPr lang="ar-SA" dirty="0">
              <a:solidFill>
                <a:schemeClr val="bg1"/>
              </a:solidFill>
            </a:endParaRPr>
          </a:p>
        </p:txBody>
      </p:sp>
      <p:sp>
        <p:nvSpPr>
          <p:cNvPr id="12" name="Shape 10"/>
          <p:cNvSpPr/>
          <p:nvPr/>
        </p:nvSpPr>
        <p:spPr>
          <a:xfrm>
            <a:off x="631908" y="3555702"/>
            <a:ext cx="5372561" cy="1171277"/>
          </a:xfrm>
          <a:prstGeom prst="roundRect">
            <a:avLst>
              <a:gd name="adj" fmla="val 26012"/>
            </a:avLst>
          </a:prstGeom>
          <a:solidFill>
            <a:srgbClr val="00AEEF"/>
          </a:solidFill>
          <a:ln w="6350">
            <a:solidFill>
              <a:srgbClr val="0094D5"/>
            </a:solidFill>
            <a:prstDash val="solid"/>
          </a:ln>
        </p:spPr>
      </p:sp>
      <p:sp>
        <p:nvSpPr>
          <p:cNvPr id="13" name="Text 11"/>
          <p:cNvSpPr/>
          <p:nvPr/>
        </p:nvSpPr>
        <p:spPr>
          <a:xfrm>
            <a:off x="841354" y="3765153"/>
            <a:ext cx="4953670" cy="550340"/>
          </a:xfrm>
          <a:prstGeom prst="rect">
            <a:avLst/>
          </a:prstGeom>
          <a:noFill/>
          <a:ln/>
        </p:spPr>
        <p:txBody>
          <a:bodyPr wrap="none" lIns="0" tIns="0" rIns="0" bIns="0" rtlCol="0" anchor="t"/>
          <a:lstStyle/>
          <a:p>
            <a:pPr marL="0" indent="0" algn="ct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سجلات الرقابة والجودة</a:t>
            </a:r>
            <a:endParaRPr lang="ar-SA" sz="2800" dirty="0">
              <a:solidFill>
                <a:schemeClr val="bg1"/>
              </a:solidFill>
            </a:endParaRPr>
          </a:p>
        </p:txBody>
      </p:sp>
      <p:sp>
        <p:nvSpPr>
          <p:cNvPr id="14" name="Text 12"/>
          <p:cNvSpPr/>
          <p:nvPr/>
        </p:nvSpPr>
        <p:spPr>
          <a:xfrm>
            <a:off x="841354" y="4208858"/>
            <a:ext cx="4953670" cy="508497"/>
          </a:xfrm>
          <a:prstGeom prst="rect">
            <a:avLst/>
          </a:prstGeom>
          <a:noFill/>
          <a:ln/>
        </p:spPr>
        <p:txBody>
          <a:bodyPr wrap="none" lIns="0" tIns="0" rIns="0" bIns="0" rtlCol="0" anchor="t"/>
          <a:lstStyle/>
          <a:p>
            <a:pPr marL="0" indent="0" algn="ctr" rtl="1">
              <a:lnSpc>
                <a:spcPct val="127000"/>
              </a:lnSpc>
              <a:buNone/>
            </a:pPr>
            <a:r>
              <a:rPr lang="ar-SA" altLang="en-US" dirty="0">
                <a:solidFill>
                  <a:schemeClr val="bg1"/>
                </a:solidFill>
                <a:latin typeface="WinSoft Pro Medium" pitchFamily="34" charset="0"/>
                <a:ea typeface="WinSoft Pro Medium" pitchFamily="34" charset="-122"/>
                <a:cs typeface="WinSoft Pro Medium" pitchFamily="34" charset="-120"/>
              </a:rPr>
              <a:t>سجل الزيارات والتفتيش.</a:t>
            </a:r>
            <a:endParaRPr lang="ar-SA" dirty="0">
              <a:solidFill>
                <a:schemeClr val="bg1"/>
              </a:solidFill>
            </a:endParaRPr>
          </a:p>
        </p:txBody>
      </p:sp>
      <p:sp>
        <p:nvSpPr>
          <p:cNvPr id="15" name="Shape 13"/>
          <p:cNvSpPr/>
          <p:nvPr/>
        </p:nvSpPr>
        <p:spPr>
          <a:xfrm>
            <a:off x="631908" y="4932561"/>
            <a:ext cx="10927878" cy="1066006"/>
          </a:xfrm>
          <a:prstGeom prst="roundRect">
            <a:avLst>
              <a:gd name="adj" fmla="val 28581"/>
            </a:avLst>
          </a:prstGeom>
          <a:solidFill>
            <a:srgbClr val="D4E9F7"/>
          </a:solidFill>
          <a:ln/>
        </p:spPr>
      </p:sp>
      <p:pic>
        <p:nvPicPr>
          <p:cNvPr id="16" name="Image 0" descr="preencoded.png"/>
          <p:cNvPicPr>
            <a:picLocks noChangeAspect="1"/>
          </p:cNvPicPr>
          <p:nvPr/>
        </p:nvPicPr>
        <p:blipFill>
          <a:blip r:embed="rId3"/>
          <a:stretch>
            <a:fillRect/>
          </a:stretch>
        </p:blipFill>
        <p:spPr>
          <a:xfrm>
            <a:off x="835004" y="5197773"/>
            <a:ext cx="253894" cy="203101"/>
          </a:xfrm>
          <a:prstGeom prst="rect">
            <a:avLst/>
          </a:prstGeom>
        </p:spPr>
      </p:pic>
      <p:sp>
        <p:nvSpPr>
          <p:cNvPr id="17" name="Text 14"/>
          <p:cNvSpPr/>
          <p:nvPr/>
        </p:nvSpPr>
        <p:spPr>
          <a:xfrm>
            <a:off x="1291994" y="5166023"/>
            <a:ext cx="10064697" cy="617339"/>
          </a:xfrm>
          <a:prstGeom prst="rect">
            <a:avLst/>
          </a:prstGeom>
          <a:noFill/>
          <a:ln/>
        </p:spPr>
        <p:txBody>
          <a:bodyPr wrap="square" lIns="0" tIns="0" rIns="0" bIns="0" rtlCol="0" anchor="t">
            <a:normAutofit/>
          </a:bodyPr>
          <a:lstStyle/>
          <a:p>
            <a:pPr marL="0" indent="0" algn="r" rtl="1">
              <a:lnSpc>
                <a:spcPct val="127000"/>
              </a:lnSpc>
              <a:buNone/>
            </a:pPr>
            <a:r>
              <a:rPr lang="ar-SA" altLang="en-US" sz="1550" dirty="0">
                <a:solidFill>
                  <a:srgbClr val="000000"/>
                </a:solidFill>
                <a:latin typeface="WinSoft Pro Medium" pitchFamily="34" charset="0"/>
                <a:ea typeface="WinSoft Pro Medium" pitchFamily="34" charset="-122"/>
                <a:cs typeface="WinSoft Pro Medium" pitchFamily="34" charset="-120"/>
              </a:rPr>
              <a:t>هذه السجلات تمثل الحد الأدنى الذي تتطلبه معظم مؤسسات التعليم والتدريب المهني والتقني، وتنسجم مع ممارسات الجودة المؤسسية وإدارة الورش وفق معايير الاعتماد المهني.</a:t>
            </a:r>
            <a:endParaRPr lang="ar-SA" sz="1550" dirty="0"/>
          </a:p>
        </p:txBody>
      </p:sp>
    </p:spTree>
    <p:extLst>
      <p:ext uri="{BB962C8B-B14F-4D97-AF65-F5344CB8AC3E}">
        <p14:creationId xmlns:p14="http://schemas.microsoft.com/office/powerpoint/2010/main" val="103344402"/>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10521488" y="879773"/>
            <a:ext cx="1038298" cy="342999"/>
          </a:xfrm>
          <a:prstGeom prst="roundRect">
            <a:avLst>
              <a:gd name="adj" fmla="val 49999"/>
            </a:avLst>
          </a:prstGeom>
          <a:solidFill>
            <a:srgbClr val="D4E9F7"/>
          </a:solidFill>
          <a:ln/>
        </p:spPr>
      </p:sp>
      <p:sp>
        <p:nvSpPr>
          <p:cNvPr id="3" name="Text 1"/>
          <p:cNvSpPr/>
          <p:nvPr/>
        </p:nvSpPr>
        <p:spPr>
          <a:xfrm>
            <a:off x="10047235" y="947440"/>
            <a:ext cx="1377221" cy="207665"/>
          </a:xfrm>
          <a:prstGeom prst="rect">
            <a:avLst/>
          </a:prstGeom>
          <a:noFill/>
          <a:ln/>
        </p:spPr>
        <p:txBody>
          <a:bodyPr wrap="none" lIns="0" tIns="0" rIns="0" bIns="0" rtlCol="0" anchor="t"/>
          <a:lstStyle/>
          <a:p>
            <a:pPr marL="0" indent="0" algn="r" rtl="1">
              <a:lnSpc>
                <a:spcPct val="96000"/>
              </a:lnSpc>
              <a:buNone/>
            </a:pPr>
            <a:r>
              <a:rPr lang="ar-SA" altLang="en-US" sz="1400" dirty="0">
                <a:solidFill>
                  <a:srgbClr val="384653"/>
                </a:solidFill>
                <a:latin typeface="WinSoft Pro Medium" pitchFamily="34" charset="0"/>
                <a:ea typeface="WinSoft Pro Medium" pitchFamily="34" charset="-122"/>
                <a:cs typeface="WinSoft Pro Medium" pitchFamily="34" charset="-120"/>
              </a:rPr>
              <a:t>نشاط ختامي</a:t>
            </a:r>
            <a:endParaRPr lang="ar-SA" sz="1400" dirty="0"/>
          </a:p>
        </p:txBody>
      </p:sp>
      <p:sp>
        <p:nvSpPr>
          <p:cNvPr id="4" name="Text 2"/>
          <p:cNvSpPr/>
          <p:nvPr/>
        </p:nvSpPr>
        <p:spPr>
          <a:xfrm>
            <a:off x="631908" y="1312962"/>
            <a:ext cx="10927878" cy="742355"/>
          </a:xfrm>
          <a:prstGeom prst="rect">
            <a:avLst/>
          </a:prstGeom>
          <a:noFill/>
          <a:ln/>
        </p:spPr>
        <p:txBody>
          <a:bodyPr wrap="none" lIns="0" tIns="0" rIns="0" bIns="0" rtlCol="0" anchor="t"/>
          <a:lstStyle/>
          <a:p>
            <a:pPr marL="0" indent="0" algn="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النشاط الختامي: مراجعة السجلات والنماذج</a:t>
            </a:r>
            <a:endParaRPr lang="ar-SA" sz="4650" dirty="0"/>
          </a:p>
        </p:txBody>
      </p:sp>
      <p:sp>
        <p:nvSpPr>
          <p:cNvPr id="5" name="Text 3"/>
          <p:cNvSpPr/>
          <p:nvPr/>
        </p:nvSpPr>
        <p:spPr>
          <a:xfrm>
            <a:off x="22324" y="2393851"/>
            <a:ext cx="11537463" cy="361156"/>
          </a:xfrm>
          <a:prstGeom prst="rect">
            <a:avLst/>
          </a:prstGeom>
          <a:noFill/>
          <a:ln/>
        </p:spPr>
        <p:txBody>
          <a:bodyPr wrap="none" lIns="0" tIns="0" rIns="0" bIns="0" rtlCol="0" anchor="t"/>
          <a:lstStyle/>
          <a:p>
            <a:pPr marL="0" indent="0" algn="r"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ناقش مع أفراد مجموعتك أنواع السجلات والنماذج التي تستخدمها في المركز الذي تعمل به:</a:t>
            </a:r>
            <a:endParaRPr lang="ar-SA" sz="1750" dirty="0"/>
          </a:p>
        </p:txBody>
      </p:sp>
      <p:sp>
        <p:nvSpPr>
          <p:cNvPr id="6" name="Shape 4"/>
          <p:cNvSpPr/>
          <p:nvPr/>
        </p:nvSpPr>
        <p:spPr>
          <a:xfrm>
            <a:off x="8067572" y="3008908"/>
            <a:ext cx="3492214" cy="2969320"/>
          </a:xfrm>
          <a:prstGeom prst="roundRect">
            <a:avLst>
              <a:gd name="adj" fmla="val 11401"/>
            </a:avLst>
          </a:prstGeom>
          <a:solidFill>
            <a:srgbClr val="00AEEF"/>
          </a:solidFill>
          <a:ln w="12700">
            <a:solidFill>
              <a:srgbClr val="00AEEF"/>
            </a:solidFill>
            <a:prstDash val="solid"/>
          </a:ln>
        </p:spPr>
      </p:sp>
      <p:sp>
        <p:nvSpPr>
          <p:cNvPr id="7" name="Shape 5"/>
          <p:cNvSpPr/>
          <p:nvPr/>
        </p:nvSpPr>
        <p:spPr>
          <a:xfrm>
            <a:off x="10644417" y="3247231"/>
            <a:ext cx="677052" cy="677069"/>
          </a:xfrm>
          <a:prstGeom prst="ellipse">
            <a:avLst/>
          </a:prstGeom>
          <a:solidFill>
            <a:srgbClr val="00AEEF"/>
          </a:solidFill>
          <a:ln/>
        </p:spPr>
      </p:sp>
      <p:pic>
        <p:nvPicPr>
          <p:cNvPr id="8"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583698" y="3204437"/>
            <a:ext cx="677052" cy="677070"/>
          </a:xfrm>
          <a:prstGeom prst="rect">
            <a:avLst/>
          </a:prstGeom>
        </p:spPr>
      </p:pic>
      <p:sp>
        <p:nvSpPr>
          <p:cNvPr id="9" name="Text 6"/>
          <p:cNvSpPr/>
          <p:nvPr/>
        </p:nvSpPr>
        <p:spPr>
          <a:xfrm>
            <a:off x="7542918" y="3410019"/>
            <a:ext cx="3015579" cy="452823"/>
          </a:xfrm>
          <a:prstGeom prst="rect">
            <a:avLst/>
          </a:prstGeom>
          <a:noFill/>
          <a:ln/>
        </p:spPr>
        <p:txBody>
          <a:bodyPr wrap="none" lIns="0" tIns="0" rIns="0" bIns="0" rtlCol="0" anchor="t"/>
          <a:lstStyle/>
          <a:p>
            <a:pPr marL="0" indent="0" algn="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السجلات الضرورية</a:t>
            </a:r>
            <a:endParaRPr lang="ar-SA" sz="2400" dirty="0">
              <a:solidFill>
                <a:schemeClr val="bg1"/>
              </a:solidFill>
            </a:endParaRPr>
          </a:p>
        </p:txBody>
      </p:sp>
      <p:sp>
        <p:nvSpPr>
          <p:cNvPr id="10" name="Text 7"/>
          <p:cNvSpPr/>
          <p:nvPr/>
        </p:nvSpPr>
        <p:spPr>
          <a:xfrm>
            <a:off x="8245171" y="4355495"/>
            <a:ext cx="3015579" cy="1321793"/>
          </a:xfrm>
          <a:prstGeom prst="rect">
            <a:avLst/>
          </a:prstGeom>
          <a:noFill/>
          <a:ln/>
        </p:spPr>
        <p:txBody>
          <a:bodyPr wrap="square" lIns="0" tIns="0" rIns="0" bIns="0" rtlCol="0" anchor="t">
            <a:normAutofit/>
          </a:bodyPr>
          <a:lstStyle/>
          <a:p>
            <a:pPr marL="0" indent="0" algn="r" rtl="1">
              <a:lnSpc>
                <a:spcPct val="133000"/>
              </a:lnSpc>
              <a:buNone/>
            </a:pPr>
            <a:r>
              <a:rPr lang="ar-SA" altLang="en-US" dirty="0">
                <a:solidFill>
                  <a:schemeClr val="bg1"/>
                </a:solidFill>
                <a:latin typeface="WinSoft Pro Medium" pitchFamily="34" charset="0"/>
                <a:ea typeface="WinSoft Pro Medium" pitchFamily="34" charset="-122"/>
                <a:cs typeface="WinSoft Pro Medium" pitchFamily="34" charset="-120"/>
              </a:rPr>
              <a:t>ما السجلات التي ترى أنها ضرورية لتحسين فعالية البرامج التدريبية التي يقدمها المركز؟</a:t>
            </a:r>
            <a:endParaRPr lang="ar-SA" dirty="0">
              <a:solidFill>
                <a:schemeClr val="bg1"/>
              </a:solidFill>
            </a:endParaRPr>
          </a:p>
        </p:txBody>
      </p:sp>
      <p:sp>
        <p:nvSpPr>
          <p:cNvPr id="11" name="Shape 8"/>
          <p:cNvSpPr/>
          <p:nvPr/>
        </p:nvSpPr>
        <p:spPr>
          <a:xfrm>
            <a:off x="4349740" y="3008908"/>
            <a:ext cx="3492214" cy="2969320"/>
          </a:xfrm>
          <a:prstGeom prst="roundRect">
            <a:avLst>
              <a:gd name="adj" fmla="val 11401"/>
            </a:avLst>
          </a:prstGeom>
          <a:solidFill>
            <a:srgbClr val="00AEEF"/>
          </a:solidFill>
          <a:ln w="12700">
            <a:solidFill>
              <a:srgbClr val="00AEEF"/>
            </a:solidFill>
            <a:prstDash val="solid"/>
          </a:ln>
        </p:spPr>
      </p:sp>
      <p:sp>
        <p:nvSpPr>
          <p:cNvPr id="12" name="Shape 9"/>
          <p:cNvSpPr/>
          <p:nvPr/>
        </p:nvSpPr>
        <p:spPr>
          <a:xfrm>
            <a:off x="6926585" y="3247231"/>
            <a:ext cx="677052" cy="677069"/>
          </a:xfrm>
          <a:prstGeom prst="ellipse">
            <a:avLst/>
          </a:prstGeom>
          <a:solidFill>
            <a:srgbClr val="00AEEF"/>
          </a:solidFill>
          <a:ln/>
        </p:spPr>
      </p:sp>
      <p:pic>
        <p:nvPicPr>
          <p:cNvPr id="13"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865866" y="3204437"/>
            <a:ext cx="677052" cy="677070"/>
          </a:xfrm>
          <a:prstGeom prst="rect">
            <a:avLst/>
          </a:prstGeom>
        </p:spPr>
      </p:pic>
      <p:sp>
        <p:nvSpPr>
          <p:cNvPr id="14" name="Text 10"/>
          <p:cNvSpPr/>
          <p:nvPr/>
        </p:nvSpPr>
        <p:spPr>
          <a:xfrm>
            <a:off x="3793930" y="3410019"/>
            <a:ext cx="3015579" cy="452823"/>
          </a:xfrm>
          <a:prstGeom prst="rect">
            <a:avLst/>
          </a:prstGeom>
          <a:noFill/>
          <a:ln/>
        </p:spPr>
        <p:txBody>
          <a:bodyPr wrap="none" lIns="0" tIns="0" rIns="0" bIns="0" rtlCol="0" anchor="t"/>
          <a:lstStyle/>
          <a:p>
            <a:pPr marL="0" indent="0" algn="r" rtl="1">
              <a:lnSpc>
                <a:spcPct val="104000"/>
              </a:lnSpc>
              <a:buNone/>
            </a:pPr>
            <a:r>
              <a:rPr lang="ar-SA" altLang="en-US" sz="2000" dirty="0">
                <a:solidFill>
                  <a:schemeClr val="bg1"/>
                </a:solidFill>
                <a:latin typeface="GE SS Two Light" pitchFamily="34" charset="0"/>
                <a:ea typeface="GE SS Two Light" pitchFamily="34" charset="-122"/>
                <a:cs typeface="GE SS Two Light" pitchFamily="34" charset="-120"/>
              </a:rPr>
              <a:t>السجلات غير الضرورية</a:t>
            </a:r>
            <a:endParaRPr lang="ar-SA" sz="2000" dirty="0">
              <a:solidFill>
                <a:schemeClr val="bg1"/>
              </a:solidFill>
            </a:endParaRPr>
          </a:p>
        </p:txBody>
      </p:sp>
      <p:sp>
        <p:nvSpPr>
          <p:cNvPr id="15" name="Text 11"/>
          <p:cNvSpPr/>
          <p:nvPr/>
        </p:nvSpPr>
        <p:spPr>
          <a:xfrm>
            <a:off x="4588058" y="4342778"/>
            <a:ext cx="3015579" cy="1321793"/>
          </a:xfrm>
          <a:prstGeom prst="rect">
            <a:avLst/>
          </a:prstGeom>
          <a:noFill/>
          <a:ln/>
        </p:spPr>
        <p:txBody>
          <a:bodyPr wrap="square" lIns="0" tIns="0" rIns="0" bIns="0" rtlCol="0" anchor="t">
            <a:normAutofit/>
          </a:bodyPr>
          <a:lstStyle/>
          <a:p>
            <a:pPr marL="0" indent="0" algn="r" rtl="1">
              <a:lnSpc>
                <a:spcPct val="133000"/>
              </a:lnSpc>
              <a:buNone/>
            </a:pPr>
            <a:r>
              <a:rPr lang="ar-SA" altLang="en-US" dirty="0">
                <a:solidFill>
                  <a:schemeClr val="bg1"/>
                </a:solidFill>
                <a:latin typeface="WinSoft Pro Medium" pitchFamily="34" charset="0"/>
                <a:ea typeface="WinSoft Pro Medium" pitchFamily="34" charset="-122"/>
                <a:cs typeface="WinSoft Pro Medium" pitchFamily="34" charset="-120"/>
              </a:rPr>
              <a:t>ما السجلات التي تستخدمها وترى أنها غير ضرورية وتشكل عبئاً في الجهد والوقت؟</a:t>
            </a:r>
            <a:endParaRPr lang="ar-SA" dirty="0">
              <a:solidFill>
                <a:schemeClr val="bg1"/>
              </a:solidFill>
            </a:endParaRPr>
          </a:p>
        </p:txBody>
      </p:sp>
      <p:sp>
        <p:nvSpPr>
          <p:cNvPr id="16" name="Shape 12"/>
          <p:cNvSpPr/>
          <p:nvPr/>
        </p:nvSpPr>
        <p:spPr>
          <a:xfrm>
            <a:off x="631908" y="3008908"/>
            <a:ext cx="3492214" cy="2969320"/>
          </a:xfrm>
          <a:prstGeom prst="roundRect">
            <a:avLst>
              <a:gd name="adj" fmla="val 11401"/>
            </a:avLst>
          </a:prstGeom>
          <a:solidFill>
            <a:srgbClr val="00AEEF"/>
          </a:solidFill>
          <a:ln w="12700">
            <a:solidFill>
              <a:srgbClr val="00AEEF"/>
            </a:solidFill>
            <a:prstDash val="solid"/>
          </a:ln>
        </p:spPr>
      </p:sp>
      <p:sp>
        <p:nvSpPr>
          <p:cNvPr id="17" name="Shape 13"/>
          <p:cNvSpPr/>
          <p:nvPr/>
        </p:nvSpPr>
        <p:spPr>
          <a:xfrm>
            <a:off x="3208753" y="3247231"/>
            <a:ext cx="677052" cy="677069"/>
          </a:xfrm>
          <a:prstGeom prst="ellipse">
            <a:avLst/>
          </a:prstGeom>
          <a:solidFill>
            <a:srgbClr val="00AEEF"/>
          </a:solidFill>
          <a:ln/>
        </p:spPr>
      </p:sp>
      <p:pic>
        <p:nvPicPr>
          <p:cNvPr id="18"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148034" y="3204437"/>
            <a:ext cx="677052" cy="677070"/>
          </a:xfrm>
          <a:prstGeom prst="rect">
            <a:avLst/>
          </a:prstGeom>
        </p:spPr>
      </p:pic>
      <p:sp>
        <p:nvSpPr>
          <p:cNvPr id="19" name="Text 14"/>
          <p:cNvSpPr/>
          <p:nvPr/>
        </p:nvSpPr>
        <p:spPr>
          <a:xfrm>
            <a:off x="45738" y="3428684"/>
            <a:ext cx="3015579" cy="452823"/>
          </a:xfrm>
          <a:prstGeom prst="rect">
            <a:avLst/>
          </a:prstGeom>
          <a:noFill/>
          <a:ln/>
        </p:spPr>
        <p:txBody>
          <a:bodyPr wrap="none" lIns="0" tIns="0" rIns="0" bIns="0" rtlCol="0" anchor="t"/>
          <a:lstStyle/>
          <a:p>
            <a:pPr marL="0" indent="0" algn="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التوصيات</a:t>
            </a:r>
            <a:endParaRPr lang="ar-SA" sz="2400" dirty="0">
              <a:solidFill>
                <a:schemeClr val="bg1"/>
              </a:solidFill>
            </a:endParaRPr>
          </a:p>
        </p:txBody>
      </p:sp>
      <p:sp>
        <p:nvSpPr>
          <p:cNvPr id="20" name="Text 15"/>
          <p:cNvSpPr/>
          <p:nvPr/>
        </p:nvSpPr>
        <p:spPr>
          <a:xfrm>
            <a:off x="870226" y="4321096"/>
            <a:ext cx="3015579" cy="1321793"/>
          </a:xfrm>
          <a:prstGeom prst="rect">
            <a:avLst/>
          </a:prstGeom>
          <a:noFill/>
          <a:ln/>
        </p:spPr>
        <p:txBody>
          <a:bodyPr wrap="square" lIns="0" tIns="0" rIns="0" bIns="0" rtlCol="0" anchor="t">
            <a:noAutofit/>
          </a:bodyPr>
          <a:lstStyle/>
          <a:p>
            <a:pPr marL="0" indent="0" algn="r" rtl="1">
              <a:lnSpc>
                <a:spcPct val="133000"/>
              </a:lnSpc>
              <a:buNone/>
            </a:pPr>
            <a:r>
              <a:rPr lang="ar-SA" altLang="en-US" dirty="0">
                <a:solidFill>
                  <a:schemeClr val="bg1"/>
                </a:solidFill>
                <a:latin typeface="WinSoft Pro Medium" pitchFamily="34" charset="0"/>
                <a:ea typeface="WinSoft Pro Medium" pitchFamily="34" charset="-122"/>
                <a:cs typeface="WinSoft Pro Medium" pitchFamily="34" charset="-120"/>
              </a:rPr>
              <a:t>ما التوصيات التي تقدمها لإدارة المركز لتطوير إجراءات العمل المتعلقة بتعبئة واستخدام هذه السجلات؟</a:t>
            </a:r>
            <a:endParaRPr lang="ar-SA" dirty="0">
              <a:solidFill>
                <a:schemeClr val="bg1"/>
              </a:solidFill>
            </a:endParaRPr>
          </a:p>
        </p:txBody>
      </p:sp>
    </p:spTree>
    <p:extLst>
      <p:ext uri="{BB962C8B-B14F-4D97-AF65-F5344CB8AC3E}">
        <p14:creationId xmlns:p14="http://schemas.microsoft.com/office/powerpoint/2010/main" val="3140962699"/>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1239838"/>
            <a:ext cx="10927878" cy="668040"/>
          </a:xfrm>
          <a:prstGeom prst="rect">
            <a:avLst/>
          </a:prstGeom>
          <a:noFill/>
          <a:ln/>
        </p:spPr>
        <p:txBody>
          <a:bodyPr wrap="none" lIns="0" tIns="0" rIns="0" bIns="0" rtlCol="0" anchor="t"/>
          <a:lstStyle/>
          <a:p>
            <a:pPr algn="r" rtl="1">
              <a:lnSpc>
                <a:spcPct val="104000"/>
              </a:lnSpc>
            </a:pPr>
            <a:r>
              <a:rPr lang="ar-SA" altLang="en-US" sz="4200" dirty="0">
                <a:solidFill>
                  <a:srgbClr val="2E3C4E"/>
                </a:solidFill>
                <a:latin typeface="GE SS Two Light" pitchFamily="34" charset="0"/>
                <a:ea typeface="GE SS Two Light" pitchFamily="34" charset="-122"/>
                <a:cs typeface="GE SS Two Light" pitchFamily="34" charset="-120"/>
              </a:rPr>
              <a:t>تقييم النشاط </a:t>
            </a:r>
            <a:r>
              <a:rPr lang="en-US" sz="3600" dirty="0">
                <a:latin typeface="Myriad Headline" panose="020B0500000000000000" pitchFamily="34" charset="0"/>
              </a:rPr>
              <a:t>3.3</a:t>
            </a:r>
            <a:endParaRPr lang="ar-SA" sz="4200" dirty="0">
              <a:latin typeface="Myriad Headline" panose="020B0500000000000000" pitchFamily="34" charset="0"/>
            </a:endParaRPr>
          </a:p>
        </p:txBody>
      </p:sp>
      <p:sp>
        <p:nvSpPr>
          <p:cNvPr id="3" name="Text 1"/>
          <p:cNvSpPr/>
          <p:nvPr/>
        </p:nvSpPr>
        <p:spPr>
          <a:xfrm>
            <a:off x="8069557" y="2527300"/>
            <a:ext cx="3490230" cy="1134934"/>
          </a:xfrm>
          <a:prstGeom prst="rect">
            <a:avLst/>
          </a:prstGeom>
          <a:noFill/>
          <a:ln/>
        </p:spPr>
        <p:txBody>
          <a:bodyPr wrap="square" lIns="0" tIns="0" rIns="0" bIns="0" rtlCol="0" anchor="t">
            <a:normAutofit/>
          </a:bodyPr>
          <a:lstStyle/>
          <a:p>
            <a:pPr marL="0" indent="0" algn="ctr" rtl="1">
              <a:lnSpc>
                <a:spcPct val="127000"/>
              </a:lnSpc>
              <a:buNone/>
            </a:pPr>
            <a:r>
              <a:rPr lang="ar-SA" altLang="en-US" dirty="0">
                <a:solidFill>
                  <a:srgbClr val="384653"/>
                </a:solidFill>
                <a:latin typeface="WinSoft Pro Medium" pitchFamily="34" charset="0"/>
                <a:ea typeface="WinSoft Pro Medium" pitchFamily="34" charset="-122"/>
                <a:cs typeface="WinSoft Pro Medium" pitchFamily="34" charset="-120"/>
              </a:rPr>
              <a:t>تحديد احتياجات الورشة التدريبية من المعدات والأدوات والمواد.</a:t>
            </a:r>
            <a:endParaRPr lang="ar-SA" dirty="0"/>
          </a:p>
        </p:txBody>
      </p:sp>
      <p:sp>
        <p:nvSpPr>
          <p:cNvPr id="4" name="Text 2"/>
          <p:cNvSpPr/>
          <p:nvPr/>
        </p:nvSpPr>
        <p:spPr>
          <a:xfrm>
            <a:off x="4350733" y="2527300"/>
            <a:ext cx="3490329" cy="1134934"/>
          </a:xfrm>
          <a:prstGeom prst="rect">
            <a:avLst/>
          </a:prstGeom>
          <a:noFill/>
          <a:ln/>
        </p:spPr>
        <p:txBody>
          <a:bodyPr wrap="square" lIns="0" tIns="0" rIns="0" bIns="0" rtlCol="0" anchor="t">
            <a:normAutofit/>
          </a:bodyPr>
          <a:lstStyle/>
          <a:p>
            <a:pPr marL="0" indent="0" algn="ctr" rtl="1">
              <a:lnSpc>
                <a:spcPct val="127000"/>
              </a:lnSpc>
              <a:buNone/>
            </a:pPr>
            <a:r>
              <a:rPr lang="ar-SA" altLang="en-US" dirty="0">
                <a:solidFill>
                  <a:srgbClr val="384653"/>
                </a:solidFill>
                <a:latin typeface="WinSoft Pro Medium" pitchFamily="34" charset="0"/>
                <a:ea typeface="WinSoft Pro Medium" pitchFamily="34" charset="-122"/>
                <a:cs typeface="WinSoft Pro Medium" pitchFamily="34" charset="-120"/>
              </a:rPr>
              <a:t>إعداد طلب المواد والمعدات وفق الاحتياجات الفعلية للتدريب.</a:t>
            </a:r>
            <a:endParaRPr lang="ar-SA" dirty="0"/>
          </a:p>
        </p:txBody>
      </p:sp>
      <p:sp>
        <p:nvSpPr>
          <p:cNvPr id="5" name="Text 3"/>
          <p:cNvSpPr/>
          <p:nvPr/>
        </p:nvSpPr>
        <p:spPr>
          <a:xfrm>
            <a:off x="632008" y="2527300"/>
            <a:ext cx="3490230" cy="1134934"/>
          </a:xfrm>
          <a:prstGeom prst="rect">
            <a:avLst/>
          </a:prstGeom>
          <a:noFill/>
          <a:ln/>
        </p:spPr>
        <p:txBody>
          <a:bodyPr wrap="square" lIns="0" tIns="0" rIns="0" bIns="0" rtlCol="0" anchor="t">
            <a:normAutofit/>
          </a:bodyPr>
          <a:lstStyle/>
          <a:p>
            <a:pPr marL="0" indent="0" algn="ctr" rtl="1">
              <a:lnSpc>
                <a:spcPct val="127000"/>
              </a:lnSpc>
              <a:buNone/>
            </a:pPr>
            <a:r>
              <a:rPr lang="ar-SA" altLang="en-US" dirty="0">
                <a:solidFill>
                  <a:srgbClr val="384653"/>
                </a:solidFill>
                <a:latin typeface="WinSoft Pro Medium" pitchFamily="34" charset="0"/>
                <a:ea typeface="WinSoft Pro Medium" pitchFamily="34" charset="-122"/>
                <a:cs typeface="WinSoft Pro Medium" pitchFamily="34" charset="-120"/>
              </a:rPr>
              <a:t>متابعة إجراءات استلام وفحص وتخزين الموارد التدريبية.</a:t>
            </a:r>
            <a:endParaRPr lang="ar-SA" dirty="0"/>
          </a:p>
        </p:txBody>
      </p:sp>
      <p:sp>
        <p:nvSpPr>
          <p:cNvPr id="6" name="Text 4"/>
          <p:cNvSpPr/>
          <p:nvPr/>
        </p:nvSpPr>
        <p:spPr>
          <a:xfrm>
            <a:off x="8069557" y="3764062"/>
            <a:ext cx="3490230" cy="567468"/>
          </a:xfrm>
          <a:prstGeom prst="rect">
            <a:avLst/>
          </a:prstGeom>
          <a:noFill/>
          <a:ln/>
        </p:spPr>
        <p:txBody>
          <a:bodyPr wrap="none" lIns="0" tIns="0" rIns="0" bIns="0" rtlCol="0" anchor="t"/>
          <a:lstStyle/>
          <a:p>
            <a:pPr marL="0" indent="0" algn="ctr" rtl="1">
              <a:lnSpc>
                <a:spcPct val="127000"/>
              </a:lnSpc>
              <a:buNone/>
            </a:pPr>
            <a:r>
              <a:rPr lang="ar-SA" altLang="en-US" dirty="0">
                <a:solidFill>
                  <a:srgbClr val="384653"/>
                </a:solidFill>
                <a:latin typeface="WinSoft Pro Medium" pitchFamily="34" charset="0"/>
                <a:ea typeface="WinSoft Pro Medium" pitchFamily="34" charset="-122"/>
                <a:cs typeface="WinSoft Pro Medium" pitchFamily="34" charset="-120"/>
              </a:rPr>
              <a:t>تنظيم توزيع واستخدام الأدوات والمعدات والمواد.</a:t>
            </a:r>
            <a:endParaRPr lang="ar-SA" dirty="0"/>
          </a:p>
        </p:txBody>
      </p:sp>
      <p:sp>
        <p:nvSpPr>
          <p:cNvPr id="7" name="Text 5"/>
          <p:cNvSpPr/>
          <p:nvPr/>
        </p:nvSpPr>
        <p:spPr>
          <a:xfrm>
            <a:off x="4350733" y="3764062"/>
            <a:ext cx="3490329" cy="567468"/>
          </a:xfrm>
          <a:prstGeom prst="rect">
            <a:avLst/>
          </a:prstGeom>
          <a:noFill/>
          <a:ln/>
        </p:spPr>
        <p:txBody>
          <a:bodyPr wrap="none" lIns="0" tIns="0" rIns="0" bIns="0" rtlCol="0" anchor="t"/>
          <a:lstStyle/>
          <a:p>
            <a:pPr marL="0" indent="0" algn="ctr" rtl="1">
              <a:lnSpc>
                <a:spcPct val="127000"/>
              </a:lnSpc>
              <a:buNone/>
            </a:pPr>
            <a:r>
              <a:rPr lang="ar-SA" altLang="en-US" dirty="0">
                <a:solidFill>
                  <a:srgbClr val="384653"/>
                </a:solidFill>
                <a:latin typeface="WinSoft Pro Medium" pitchFamily="34" charset="0"/>
                <a:ea typeface="WinSoft Pro Medium" pitchFamily="34" charset="-122"/>
                <a:cs typeface="WinSoft Pro Medium" pitchFamily="34" charset="-120"/>
              </a:rPr>
              <a:t>متابعة المخزون والصيانة والجرد بصورة منظمة.</a:t>
            </a:r>
            <a:endParaRPr lang="ar-SA" dirty="0"/>
          </a:p>
        </p:txBody>
      </p:sp>
      <p:sp>
        <p:nvSpPr>
          <p:cNvPr id="8" name="Text 6"/>
          <p:cNvSpPr/>
          <p:nvPr/>
        </p:nvSpPr>
        <p:spPr>
          <a:xfrm>
            <a:off x="632008" y="3764062"/>
            <a:ext cx="3490230" cy="1134934"/>
          </a:xfrm>
          <a:prstGeom prst="rect">
            <a:avLst/>
          </a:prstGeom>
          <a:noFill/>
          <a:ln/>
        </p:spPr>
        <p:txBody>
          <a:bodyPr wrap="square" lIns="0" tIns="0" rIns="0" bIns="0" rtlCol="0" anchor="t">
            <a:normAutofit/>
          </a:bodyPr>
          <a:lstStyle/>
          <a:p>
            <a:pPr marL="0" indent="0" algn="ctr" rtl="1">
              <a:lnSpc>
                <a:spcPct val="127000"/>
              </a:lnSpc>
              <a:buNone/>
            </a:pPr>
            <a:r>
              <a:rPr lang="ar-SA" altLang="en-US" dirty="0">
                <a:solidFill>
                  <a:srgbClr val="384653"/>
                </a:solidFill>
                <a:latin typeface="WinSoft Pro Medium" pitchFamily="34" charset="0"/>
                <a:ea typeface="WinSoft Pro Medium" pitchFamily="34" charset="-122"/>
                <a:cs typeface="WinSoft Pro Medium" pitchFamily="34" charset="-120"/>
              </a:rPr>
              <a:t>تحديد السجلات والنماذج اللازمة لإدارة الموارد التدريبية.</a:t>
            </a:r>
            <a:endParaRPr lang="ar-SA" dirty="0"/>
          </a:p>
        </p:txBody>
      </p:sp>
      <p:sp>
        <p:nvSpPr>
          <p:cNvPr id="9" name="Text 7"/>
          <p:cNvSpPr/>
          <p:nvPr/>
        </p:nvSpPr>
        <p:spPr>
          <a:xfrm>
            <a:off x="6210145" y="5000823"/>
            <a:ext cx="5349642" cy="1134934"/>
          </a:xfrm>
          <a:prstGeom prst="rect">
            <a:avLst/>
          </a:prstGeom>
          <a:noFill/>
          <a:ln/>
        </p:spPr>
        <p:txBody>
          <a:bodyPr wrap="square" lIns="0" tIns="0" rIns="0" bIns="0" rtlCol="0" anchor="t">
            <a:normAutofit/>
          </a:bodyPr>
          <a:lstStyle/>
          <a:p>
            <a:pPr marL="0" indent="0" algn="ctr" rtl="1">
              <a:lnSpc>
                <a:spcPct val="127000"/>
              </a:lnSpc>
              <a:buNone/>
            </a:pPr>
            <a:r>
              <a:rPr lang="ar-SA" altLang="en-US" dirty="0">
                <a:solidFill>
                  <a:srgbClr val="384653"/>
                </a:solidFill>
                <a:latin typeface="WinSoft Pro Medium" pitchFamily="34" charset="0"/>
                <a:ea typeface="WinSoft Pro Medium" pitchFamily="34" charset="-122"/>
                <a:cs typeface="WinSoft Pro Medium" pitchFamily="34" charset="-120"/>
              </a:rPr>
              <a:t>تحليل إجراءات طلب المواد الحالية واقتراح إجراءات لتحسينها وبدائل في حال عدم توفر المواد التدريبية المطلوبة.</a:t>
            </a:r>
            <a:endParaRPr lang="ar-SA" dirty="0"/>
          </a:p>
        </p:txBody>
      </p:sp>
      <p:sp>
        <p:nvSpPr>
          <p:cNvPr id="10" name="Text 8"/>
          <p:cNvSpPr/>
          <p:nvPr/>
        </p:nvSpPr>
        <p:spPr>
          <a:xfrm>
            <a:off x="632008" y="5000823"/>
            <a:ext cx="5349642" cy="567468"/>
          </a:xfrm>
          <a:prstGeom prst="rect">
            <a:avLst/>
          </a:prstGeom>
          <a:noFill/>
          <a:ln/>
        </p:spPr>
        <p:txBody>
          <a:bodyPr wrap="none" lIns="0" tIns="0" rIns="0" bIns="0" rtlCol="0" anchor="t"/>
          <a:lstStyle/>
          <a:p>
            <a:pPr marL="0" indent="0" algn="ctr" rtl="1">
              <a:lnSpc>
                <a:spcPct val="127000"/>
              </a:lnSpc>
              <a:buNone/>
            </a:pPr>
            <a:r>
              <a:rPr lang="ar-SA" altLang="en-US" dirty="0">
                <a:solidFill>
                  <a:srgbClr val="384653"/>
                </a:solidFill>
                <a:latin typeface="WinSoft Pro Medium" pitchFamily="34" charset="0"/>
                <a:ea typeface="WinSoft Pro Medium" pitchFamily="34" charset="-122"/>
                <a:cs typeface="WinSoft Pro Medium" pitchFamily="34" charset="-120"/>
              </a:rPr>
              <a:t>تعبئة نموذج طلب المواد والمعدات التدريبية بصورة صحيحة.</a:t>
            </a:r>
            <a:endParaRPr lang="ar-SA" dirty="0"/>
          </a:p>
        </p:txBody>
      </p:sp>
      <p:sp>
        <p:nvSpPr>
          <p:cNvPr id="11" name="Shape 9"/>
          <p:cNvSpPr/>
          <p:nvPr/>
        </p:nvSpPr>
        <p:spPr>
          <a:xfrm>
            <a:off x="8044157" y="2273399"/>
            <a:ext cx="3541029" cy="50800"/>
          </a:xfrm>
          <a:prstGeom prst="rect">
            <a:avLst/>
          </a:prstGeom>
          <a:solidFill>
            <a:srgbClr val="00AEEF"/>
          </a:solidFill>
          <a:ln/>
        </p:spPr>
      </p:sp>
      <p:sp>
        <p:nvSpPr>
          <p:cNvPr id="12" name="Shape 10"/>
          <p:cNvSpPr/>
          <p:nvPr/>
        </p:nvSpPr>
        <p:spPr>
          <a:xfrm>
            <a:off x="4325333" y="2273399"/>
            <a:ext cx="3541128" cy="50800"/>
          </a:xfrm>
          <a:prstGeom prst="rect">
            <a:avLst/>
          </a:prstGeom>
          <a:solidFill>
            <a:srgbClr val="00AEEF"/>
          </a:solidFill>
          <a:ln/>
        </p:spPr>
      </p:sp>
      <p:sp>
        <p:nvSpPr>
          <p:cNvPr id="13" name="Shape 11"/>
          <p:cNvSpPr/>
          <p:nvPr/>
        </p:nvSpPr>
        <p:spPr>
          <a:xfrm>
            <a:off x="606608" y="2273399"/>
            <a:ext cx="3541029" cy="50800"/>
          </a:xfrm>
          <a:prstGeom prst="rect">
            <a:avLst/>
          </a:prstGeom>
          <a:solidFill>
            <a:srgbClr val="00AEEF"/>
          </a:solidFill>
          <a:ln/>
        </p:spPr>
      </p:sp>
      <p:sp>
        <p:nvSpPr>
          <p:cNvPr id="14" name="Shape 12"/>
          <p:cNvSpPr/>
          <p:nvPr/>
        </p:nvSpPr>
        <p:spPr>
          <a:xfrm>
            <a:off x="8044157" y="3510161"/>
            <a:ext cx="3541029" cy="50800"/>
          </a:xfrm>
          <a:prstGeom prst="rect">
            <a:avLst/>
          </a:prstGeom>
          <a:solidFill>
            <a:srgbClr val="00AEEF"/>
          </a:solidFill>
          <a:ln/>
        </p:spPr>
      </p:sp>
      <p:sp>
        <p:nvSpPr>
          <p:cNvPr id="15" name="Shape 13"/>
          <p:cNvSpPr/>
          <p:nvPr/>
        </p:nvSpPr>
        <p:spPr>
          <a:xfrm>
            <a:off x="4325333" y="3510161"/>
            <a:ext cx="3541128" cy="50800"/>
          </a:xfrm>
          <a:prstGeom prst="rect">
            <a:avLst/>
          </a:prstGeom>
          <a:solidFill>
            <a:srgbClr val="00AEEF"/>
          </a:solidFill>
          <a:ln/>
        </p:spPr>
      </p:sp>
      <p:sp>
        <p:nvSpPr>
          <p:cNvPr id="16" name="Shape 14"/>
          <p:cNvSpPr/>
          <p:nvPr/>
        </p:nvSpPr>
        <p:spPr>
          <a:xfrm>
            <a:off x="606608" y="3510161"/>
            <a:ext cx="3541029" cy="50800"/>
          </a:xfrm>
          <a:prstGeom prst="rect">
            <a:avLst/>
          </a:prstGeom>
          <a:solidFill>
            <a:srgbClr val="00AEEF"/>
          </a:solidFill>
          <a:ln/>
        </p:spPr>
      </p:sp>
      <p:sp>
        <p:nvSpPr>
          <p:cNvPr id="17" name="Shape 15"/>
          <p:cNvSpPr/>
          <p:nvPr/>
        </p:nvSpPr>
        <p:spPr>
          <a:xfrm>
            <a:off x="6184745" y="4746923"/>
            <a:ext cx="5400441" cy="50800"/>
          </a:xfrm>
          <a:prstGeom prst="rect">
            <a:avLst/>
          </a:prstGeom>
          <a:solidFill>
            <a:srgbClr val="00AEEF"/>
          </a:solidFill>
          <a:ln/>
        </p:spPr>
      </p:sp>
      <p:sp>
        <p:nvSpPr>
          <p:cNvPr id="18" name="Shape 16"/>
          <p:cNvSpPr/>
          <p:nvPr/>
        </p:nvSpPr>
        <p:spPr>
          <a:xfrm>
            <a:off x="606608" y="4746923"/>
            <a:ext cx="5400441" cy="50800"/>
          </a:xfrm>
          <a:prstGeom prst="rect">
            <a:avLst/>
          </a:prstGeom>
          <a:solidFill>
            <a:srgbClr val="00AEEF"/>
          </a:solidFill>
          <a:ln/>
        </p:spPr>
      </p:sp>
    </p:spTree>
    <p:extLst>
      <p:ext uri="{BB962C8B-B14F-4D97-AF65-F5344CB8AC3E}">
        <p14:creationId xmlns:p14="http://schemas.microsoft.com/office/powerpoint/2010/main" val="247154440"/>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0" y="0"/>
            <a:ext cx="4800480" cy="6858000"/>
          </a:xfrm>
          <a:custGeom>
            <a:avLst/>
            <a:gdLst/>
            <a:ahLst/>
            <a:cxnLst/>
            <a:rect l="0" t="0" r="100000" b="100000"/>
            <a:pathLst>
              <a:path w="100000" h="100000">
                <a:moveTo>
                  <a:pt x="0" y="0"/>
                </a:moveTo>
                <a:lnTo>
                  <a:pt x="90530" y="100"/>
                </a:lnTo>
                <a:lnTo>
                  <a:pt x="93070" y="6350"/>
                </a:lnTo>
                <a:lnTo>
                  <a:pt x="94920" y="12210"/>
                </a:lnTo>
                <a:lnTo>
                  <a:pt x="96680" y="19820"/>
                </a:lnTo>
                <a:lnTo>
                  <a:pt x="97560" y="25880"/>
                </a:lnTo>
                <a:lnTo>
                  <a:pt x="97950" y="30960"/>
                </a:lnTo>
                <a:lnTo>
                  <a:pt x="97950" y="39060"/>
                </a:lnTo>
                <a:lnTo>
                  <a:pt x="97270" y="46480"/>
                </a:lnTo>
                <a:lnTo>
                  <a:pt x="96190" y="52640"/>
                </a:lnTo>
                <a:lnTo>
                  <a:pt x="94730" y="58500"/>
                </a:lnTo>
                <a:lnTo>
                  <a:pt x="92480" y="65230"/>
                </a:lnTo>
                <a:lnTo>
                  <a:pt x="89550" y="72070"/>
                </a:lnTo>
                <a:lnTo>
                  <a:pt x="86820" y="77340"/>
                </a:lnTo>
                <a:lnTo>
                  <a:pt x="83500" y="82810"/>
                </a:lnTo>
                <a:lnTo>
                  <a:pt x="79200" y="88870"/>
                </a:lnTo>
                <a:lnTo>
                  <a:pt x="75880" y="92770"/>
                </a:lnTo>
                <a:lnTo>
                  <a:pt x="75880" y="92970"/>
                </a:lnTo>
                <a:lnTo>
                  <a:pt x="74510" y="94340"/>
                </a:lnTo>
                <a:lnTo>
                  <a:pt x="74510" y="94530"/>
                </a:lnTo>
                <a:lnTo>
                  <a:pt x="69240" y="100000"/>
                </a:lnTo>
                <a:lnTo>
                  <a:pt x="0" y="100000"/>
                </a:lnTo>
                <a:close/>
              </a:path>
            </a:pathLst>
          </a:custGeom>
        </p:spPr>
      </p:pic>
      <p:pic>
        <p:nvPicPr>
          <p:cNvPr id="3" name="Image 1" descr="preencoded.png"/>
          <p:cNvPicPr>
            <a:picLocks noChangeAspect="1"/>
          </p:cNvPicPr>
          <p:nvPr/>
        </p:nvPicPr>
        <p:blipFill>
          <a:blip r:embed="rId4"/>
          <a:stretch>
            <a:fillRect/>
          </a:stretch>
        </p:blipFill>
        <p:spPr>
          <a:xfrm>
            <a:off x="112809" y="821234"/>
            <a:ext cx="3476935" cy="5215533"/>
          </a:xfrm>
          <a:prstGeom prst="rect">
            <a:avLst/>
          </a:prstGeom>
        </p:spPr>
      </p:pic>
      <p:sp>
        <p:nvSpPr>
          <p:cNvPr id="4" name="Text 0"/>
          <p:cNvSpPr/>
          <p:nvPr/>
        </p:nvSpPr>
        <p:spPr>
          <a:xfrm>
            <a:off x="5203794" y="1712813"/>
            <a:ext cx="6355993"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2E3C4E"/>
                </a:solidFill>
                <a:latin typeface="GE SS Two Light" pitchFamily="34" charset="0"/>
                <a:ea typeface="GE SS Two Light" pitchFamily="34" charset="-122"/>
                <a:cs typeface="GE SS Two Light" pitchFamily="34" charset="-120"/>
              </a:rPr>
              <a:t>النتاج التمكيني الرابع (</a:t>
            </a:r>
            <a:r>
              <a:rPr lang="ar-SA" altLang="en-US" sz="2300" dirty="0">
                <a:solidFill>
                  <a:srgbClr val="2E3C4E"/>
                </a:solidFill>
                <a:latin typeface="Myriad Headline" panose="020B0500000000000000" pitchFamily="34" charset="0"/>
                <a:ea typeface="GE SS Two Light" pitchFamily="34" charset="-122"/>
                <a:cs typeface="GE SS Two Light" pitchFamily="34" charset="-120"/>
              </a:rPr>
              <a:t>EPO</a:t>
            </a:r>
            <a:r>
              <a:rPr lang="en-US" altLang="en-US" sz="2300" dirty="0">
                <a:solidFill>
                  <a:srgbClr val="2E3C4E"/>
                </a:solidFill>
                <a:latin typeface="Myriad Headline" panose="020B0500000000000000" pitchFamily="34" charset="0"/>
                <a:ea typeface="GE SS Two Light" pitchFamily="34" charset="-122"/>
                <a:cs typeface="GE SS Two Light" pitchFamily="34" charset="-120"/>
              </a:rPr>
              <a:t>4 </a:t>
            </a:r>
            <a:r>
              <a:rPr lang="ar-SA" altLang="en-US" sz="2300" dirty="0">
                <a:solidFill>
                  <a:srgbClr val="2E3C4E"/>
                </a:solidFill>
                <a:latin typeface="GE SS Two Light" pitchFamily="34" charset="0"/>
                <a:ea typeface="GE SS Two Light" pitchFamily="34" charset="-122"/>
                <a:cs typeface="GE SS Two Light" pitchFamily="34" charset="-120"/>
              </a:rPr>
              <a:t>)</a:t>
            </a:r>
            <a:endParaRPr lang="ar-SA" sz="2300" dirty="0"/>
          </a:p>
        </p:txBody>
      </p:sp>
      <p:sp>
        <p:nvSpPr>
          <p:cNvPr id="5" name="Text 1"/>
          <p:cNvSpPr/>
          <p:nvPr/>
        </p:nvSpPr>
        <p:spPr>
          <a:xfrm>
            <a:off x="5203794" y="2174180"/>
            <a:ext cx="6355993" cy="1187847"/>
          </a:xfrm>
          <a:prstGeom prst="rect">
            <a:avLst/>
          </a:prstGeom>
          <a:noFill/>
          <a:ln/>
        </p:spPr>
        <p:txBody>
          <a:bodyPr wrap="square" lIns="0" tIns="0" rIns="0" bIns="0" rtlCol="0" anchor="t">
            <a:normAutofit/>
          </a:bodyPr>
          <a:lstStyle/>
          <a:p>
            <a:pPr marL="0" indent="0" algn="r" rtl="1">
              <a:lnSpc>
                <a:spcPct val="104000"/>
              </a:lnSpc>
              <a:buNone/>
            </a:pPr>
            <a:r>
              <a:rPr lang="ar-SA" altLang="en-US" sz="3700" dirty="0">
                <a:solidFill>
                  <a:srgbClr val="2E3C4E"/>
                </a:solidFill>
                <a:latin typeface="GE SS Two Light" pitchFamily="34" charset="0"/>
                <a:ea typeface="GE SS Two Light" pitchFamily="34" charset="-122"/>
                <a:cs typeface="GE SS Two Light" pitchFamily="34" charset="-120"/>
              </a:rPr>
              <a:t>إدارة التعلم في القاعات والورش التدريبية</a:t>
            </a:r>
            <a:endParaRPr lang="ar-SA" sz="3700" dirty="0"/>
          </a:p>
        </p:txBody>
      </p:sp>
      <p:sp>
        <p:nvSpPr>
          <p:cNvPr id="6" name="Text 2"/>
          <p:cNvSpPr/>
          <p:nvPr/>
        </p:nvSpPr>
        <p:spPr>
          <a:xfrm>
            <a:off x="5203794" y="3700562"/>
            <a:ext cx="6355993" cy="1444625"/>
          </a:xfrm>
          <a:prstGeom prst="rect">
            <a:avLst/>
          </a:prstGeom>
          <a:noFill/>
          <a:ln/>
        </p:spPr>
        <p:txBody>
          <a:bodyPr wrap="square" lIns="0" tIns="0" rIns="0" bIns="0" rtlCol="0" anchor="t">
            <a:noAutofit/>
          </a:bodyPr>
          <a:lstStyle/>
          <a:p>
            <a:pPr marL="0" indent="0" algn="justLow"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تُعد إدارة التعلم داخل القاعات والورش من أهم مسؤوليات المدرب في TVET. فدوره لا يقتصر على نقل المعرفة، بل يمتد ليشمل تنظيم بيئة التعلم، وتعزيز الانضباط، وتحفيز المشاركة، ومتابعة الأداء، وإدارة التفاعل بين المتدربين، ومعالجة المشكلات السلوكية وحل النزاعات.</a:t>
            </a:r>
            <a:endParaRPr lang="ar-SA" sz="2000" dirty="0"/>
          </a:p>
        </p:txBody>
      </p:sp>
    </p:spTree>
    <p:extLst>
      <p:ext uri="{BB962C8B-B14F-4D97-AF65-F5344CB8AC3E}">
        <p14:creationId xmlns:p14="http://schemas.microsoft.com/office/powerpoint/2010/main" val="4236428841"/>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1974079"/>
            <a:ext cx="5188614" cy="2166938"/>
          </a:xfrm>
          <a:prstGeom prst="rect">
            <a:avLst/>
          </a:prstGeom>
          <a:noFill/>
          <a:ln/>
        </p:spPr>
        <p:txBody>
          <a:bodyPr wrap="square" lIns="0" tIns="0" rIns="0" bIns="0" rtlCol="0" anchor="t">
            <a:noAutofit/>
          </a:bodyPr>
          <a:lstStyle/>
          <a:p>
            <a:pPr marL="0" indent="0" algn="justLow"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وتسهم الإدارة الفعالة للصفوف والورش في توفير بيئة تعلم آمنة ومنظمة ومحفزة، تساعد المتدربين على التركيز والتفاعل واكتساب المهارات المطلوبة بكفاءة. كما أن المدرب الذي يمتلك مهارات إدارة التعلم يكون أكثر قدرة على التعامل مع الاختلافات الفردية بين المتدربين، وتحفيزهم على المشاركة الفاعلة، والحفاظ على مستويات عالية من الانضباط والالتزام داخل الورشة أو القاعة التدريبية.</a:t>
            </a:r>
            <a:endParaRPr lang="ar-SA" sz="2000" dirty="0"/>
          </a:p>
        </p:txBody>
      </p:sp>
      <p:sp>
        <p:nvSpPr>
          <p:cNvPr id="3" name="Shape 1"/>
          <p:cNvSpPr/>
          <p:nvPr/>
        </p:nvSpPr>
        <p:spPr>
          <a:xfrm>
            <a:off x="6215006" y="2120602"/>
            <a:ext cx="5513646" cy="2616795"/>
          </a:xfrm>
          <a:prstGeom prst="roundRect">
            <a:avLst>
              <a:gd name="adj" fmla="val 20699"/>
            </a:avLst>
          </a:prstGeom>
          <a:solidFill>
            <a:srgbClr val="75BAE6"/>
          </a:solidFill>
          <a:ln/>
        </p:spPr>
      </p:sp>
      <p:sp>
        <p:nvSpPr>
          <p:cNvPr id="4" name="Text 2"/>
          <p:cNvSpPr/>
          <p:nvPr/>
        </p:nvSpPr>
        <p:spPr>
          <a:xfrm>
            <a:off x="6692415" y="2586875"/>
            <a:ext cx="4723885" cy="371177"/>
          </a:xfrm>
          <a:prstGeom prst="rect">
            <a:avLst/>
          </a:prstGeom>
          <a:noFill/>
          <a:ln/>
        </p:spPr>
        <p:txBody>
          <a:bodyPr wrap="none" lIns="0" tIns="0" rIns="0" bIns="0" rtlCol="0" anchor="t"/>
          <a:lstStyle/>
          <a:p>
            <a:pPr marL="0" indent="0" algn="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الهدف من هذا النتاج التمكيني</a:t>
            </a:r>
            <a:endParaRPr lang="ar-SA" sz="2800" dirty="0">
              <a:solidFill>
                <a:schemeClr val="bg1"/>
              </a:solidFill>
            </a:endParaRPr>
          </a:p>
        </p:txBody>
      </p:sp>
      <p:sp>
        <p:nvSpPr>
          <p:cNvPr id="5" name="Text 3"/>
          <p:cNvSpPr/>
          <p:nvPr/>
        </p:nvSpPr>
        <p:spPr>
          <a:xfrm>
            <a:off x="6692415" y="3183675"/>
            <a:ext cx="4723885" cy="1083469"/>
          </a:xfrm>
          <a:prstGeom prst="rect">
            <a:avLst/>
          </a:prstGeom>
          <a:noFill/>
          <a:ln/>
        </p:spPr>
        <p:txBody>
          <a:bodyPr wrap="square" lIns="0" tIns="0" rIns="0" bIns="0" rtlCol="0" anchor="t">
            <a:noAutofit/>
          </a:bodyPr>
          <a:lstStyle/>
          <a:p>
            <a:pPr marL="0" indent="0" algn="r" rtl="1">
              <a:lnSpc>
                <a:spcPct val="133000"/>
              </a:lnSpc>
              <a:buNone/>
            </a:pPr>
            <a:r>
              <a:rPr lang="ar-SA" altLang="en-US" sz="2000" dirty="0">
                <a:solidFill>
                  <a:schemeClr val="bg1"/>
                </a:solidFill>
                <a:latin typeface="WinSoft Pro Medium" pitchFamily="34" charset="0"/>
                <a:ea typeface="WinSoft Pro Medium" pitchFamily="34" charset="-122"/>
                <a:cs typeface="WinSoft Pro Medium" pitchFamily="34" charset="-120"/>
              </a:rPr>
              <a:t>عند الانتهاء من نشاطات التعلّم الآتية، وبالاستعانة بالموارد والإرشادات اللازمة، ستكون قادرًا على إدارة التعلم في القاعات والورش التدريبية.</a:t>
            </a:r>
            <a:endParaRPr lang="ar-SA" sz="2000" dirty="0">
              <a:solidFill>
                <a:schemeClr val="bg1"/>
              </a:solidFill>
            </a:endParaRPr>
          </a:p>
        </p:txBody>
      </p:sp>
      <p:sp>
        <p:nvSpPr>
          <p:cNvPr id="6" name="Shape 4"/>
          <p:cNvSpPr/>
          <p:nvPr/>
        </p:nvSpPr>
        <p:spPr>
          <a:xfrm>
            <a:off x="11477636" y="2374503"/>
            <a:ext cx="25399" cy="2108994"/>
          </a:xfrm>
          <a:prstGeom prst="roundRect">
            <a:avLst>
              <a:gd name="adj" fmla="val 50001"/>
            </a:avLst>
          </a:prstGeom>
          <a:solidFill>
            <a:srgbClr val="75BAE6"/>
          </a:solidFill>
          <a:ln/>
        </p:spPr>
      </p:sp>
    </p:spTree>
    <p:extLst>
      <p:ext uri="{BB962C8B-B14F-4D97-AF65-F5344CB8AC3E}">
        <p14:creationId xmlns:p14="http://schemas.microsoft.com/office/powerpoint/2010/main" val="1661508615"/>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7391215" y="0"/>
            <a:ext cx="4800480" cy="6858000"/>
          </a:xfrm>
          <a:custGeom>
            <a:avLst/>
            <a:gdLst/>
            <a:ahLst/>
            <a:cxnLst/>
            <a:rect l="0" t="0" r="100000" b="100000"/>
            <a:pathLst>
              <a:path w="100000" h="100000">
                <a:moveTo>
                  <a:pt x="9570" y="0"/>
                </a:moveTo>
                <a:lnTo>
                  <a:pt x="100000" y="0"/>
                </a:lnTo>
                <a:lnTo>
                  <a:pt x="100000" y="100000"/>
                </a:lnTo>
                <a:lnTo>
                  <a:pt x="30760" y="100000"/>
                </a:lnTo>
                <a:lnTo>
                  <a:pt x="26370" y="95510"/>
                </a:lnTo>
                <a:lnTo>
                  <a:pt x="26370" y="95310"/>
                </a:lnTo>
                <a:lnTo>
                  <a:pt x="25490" y="94530"/>
                </a:lnTo>
                <a:lnTo>
                  <a:pt x="25490" y="94340"/>
                </a:lnTo>
                <a:lnTo>
                  <a:pt x="22660" y="91210"/>
                </a:lnTo>
                <a:lnTo>
                  <a:pt x="18360" y="85550"/>
                </a:lnTo>
                <a:lnTo>
                  <a:pt x="15140" y="80660"/>
                </a:lnTo>
                <a:lnTo>
                  <a:pt x="11910" y="75000"/>
                </a:lnTo>
                <a:lnTo>
                  <a:pt x="9280" y="69530"/>
                </a:lnTo>
                <a:lnTo>
                  <a:pt x="6840" y="63380"/>
                </a:lnTo>
                <a:lnTo>
                  <a:pt x="4790" y="56740"/>
                </a:lnTo>
                <a:lnTo>
                  <a:pt x="3320" y="50200"/>
                </a:lnTo>
                <a:lnTo>
                  <a:pt x="2440" y="44140"/>
                </a:lnTo>
                <a:lnTo>
                  <a:pt x="2050" y="39060"/>
                </a:lnTo>
                <a:lnTo>
                  <a:pt x="2050" y="30860"/>
                </a:lnTo>
                <a:lnTo>
                  <a:pt x="2540" y="25000"/>
                </a:lnTo>
                <a:lnTo>
                  <a:pt x="3320" y="19820"/>
                </a:lnTo>
                <a:lnTo>
                  <a:pt x="4880" y="12890"/>
                </a:lnTo>
                <a:lnTo>
                  <a:pt x="6930" y="6350"/>
                </a:lnTo>
                <a:close/>
              </a:path>
            </a:pathLst>
          </a:custGeom>
        </p:spPr>
      </p:pic>
      <p:pic>
        <p:nvPicPr>
          <p:cNvPr id="3" name="Image 1" descr="preencoded.png"/>
          <p:cNvPicPr>
            <a:picLocks noChangeAspect="1"/>
          </p:cNvPicPr>
          <p:nvPr/>
        </p:nvPicPr>
        <p:blipFill>
          <a:blip r:embed="rId4"/>
          <a:stretch>
            <a:fillRect/>
          </a:stretch>
        </p:blipFill>
        <p:spPr>
          <a:xfrm>
            <a:off x="8598479" y="814388"/>
            <a:ext cx="3486063" cy="5229225"/>
          </a:xfrm>
          <a:prstGeom prst="rect">
            <a:avLst/>
          </a:prstGeom>
        </p:spPr>
      </p:pic>
      <p:sp>
        <p:nvSpPr>
          <p:cNvPr id="4" name="Text 0"/>
          <p:cNvSpPr/>
          <p:nvPr/>
        </p:nvSpPr>
        <p:spPr>
          <a:xfrm>
            <a:off x="631908" y="884436"/>
            <a:ext cx="6355993" cy="705247"/>
          </a:xfrm>
          <a:prstGeom prst="rect">
            <a:avLst/>
          </a:prstGeom>
          <a:noFill/>
          <a:ln/>
        </p:spPr>
        <p:txBody>
          <a:bodyPr wrap="none" lIns="0" tIns="0" rIns="0" bIns="0" rtlCol="0" anchor="t"/>
          <a:lstStyle/>
          <a:p>
            <a:pPr marL="0" indent="0" algn="r" rtl="1">
              <a:lnSpc>
                <a:spcPct val="104000"/>
              </a:lnSpc>
              <a:buNone/>
            </a:pPr>
            <a:r>
              <a:rPr lang="ar-SA" altLang="en-US" sz="4400" dirty="0">
                <a:solidFill>
                  <a:srgbClr val="2E3C4E"/>
                </a:solidFill>
                <a:latin typeface="GE SS Two Light" pitchFamily="34" charset="0"/>
                <a:ea typeface="GE SS Two Light" pitchFamily="34" charset="-122"/>
                <a:cs typeface="GE SS Two Light" pitchFamily="34" charset="-120"/>
              </a:rPr>
              <a:t>النشاط</a:t>
            </a:r>
            <a:r>
              <a:rPr lang="en-US" altLang="en-US" sz="4400" dirty="0">
                <a:solidFill>
                  <a:srgbClr val="2E3C4E"/>
                </a:solidFill>
                <a:latin typeface="Myriad Headline" panose="020B0500000000000000" pitchFamily="34" charset="0"/>
                <a:ea typeface="GE SS Two Light" pitchFamily="34" charset="-122"/>
                <a:cs typeface="GE SS Two Light" pitchFamily="34" charset="-120"/>
              </a:rPr>
              <a:t>4.1 </a:t>
            </a:r>
            <a:endParaRPr lang="ar-SA" sz="4400" dirty="0"/>
          </a:p>
        </p:txBody>
      </p:sp>
      <p:sp>
        <p:nvSpPr>
          <p:cNvPr id="5" name="Text 1"/>
          <p:cNvSpPr/>
          <p:nvPr/>
        </p:nvSpPr>
        <p:spPr>
          <a:xfrm>
            <a:off x="631908" y="1671141"/>
            <a:ext cx="6355993" cy="846336"/>
          </a:xfrm>
          <a:prstGeom prst="rect">
            <a:avLst/>
          </a:prstGeom>
          <a:noFill/>
          <a:ln/>
        </p:spPr>
        <p:txBody>
          <a:bodyPr wrap="square" lIns="0" tIns="0" rIns="0" bIns="0" rtlCol="0" anchor="t">
            <a:normAutofit/>
          </a:bodyPr>
          <a:lstStyle/>
          <a:p>
            <a:pPr marL="0" indent="0" algn="r" rtl="1">
              <a:lnSpc>
                <a:spcPct val="104000"/>
              </a:lnSpc>
              <a:buNone/>
            </a:pPr>
            <a:r>
              <a:rPr lang="ar-SA" altLang="en-US" sz="2650" dirty="0">
                <a:solidFill>
                  <a:srgbClr val="2E3C4E"/>
                </a:solidFill>
                <a:latin typeface="GE SS Two Light" pitchFamily="34" charset="0"/>
                <a:ea typeface="GE SS Two Light" pitchFamily="34" charset="-122"/>
                <a:cs typeface="GE SS Two Light" pitchFamily="34" charset="-120"/>
              </a:rPr>
              <a:t>وضع قواعد وسلوكيات العمل داخل القاعات والورش التدريبية</a:t>
            </a:r>
            <a:endParaRPr lang="ar-SA" sz="2650" dirty="0"/>
          </a:p>
        </p:txBody>
      </p:sp>
      <p:sp>
        <p:nvSpPr>
          <p:cNvPr id="6" name="Shape 2"/>
          <p:cNvSpPr/>
          <p:nvPr/>
        </p:nvSpPr>
        <p:spPr>
          <a:xfrm>
            <a:off x="6505511" y="2822972"/>
            <a:ext cx="482389" cy="482402"/>
          </a:xfrm>
          <a:prstGeom prst="ellipse">
            <a:avLst/>
          </a:prstGeom>
          <a:solidFill>
            <a:srgbClr val="00AEEF"/>
          </a:solidFill>
          <a:ln w="12700">
            <a:solidFill>
              <a:srgbClr val="0094D5"/>
            </a:solidFill>
            <a:prstDash val="solid"/>
          </a:ln>
        </p:spPr>
      </p:sp>
      <p:pic>
        <p:nvPicPr>
          <p:cNvPr id="7"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577443" y="2894856"/>
            <a:ext cx="338526" cy="338534"/>
          </a:xfrm>
          <a:prstGeom prst="rect">
            <a:avLst/>
          </a:prstGeom>
        </p:spPr>
      </p:pic>
      <p:sp>
        <p:nvSpPr>
          <p:cNvPr id="8" name="Text 3"/>
          <p:cNvSpPr/>
          <p:nvPr/>
        </p:nvSpPr>
        <p:spPr>
          <a:xfrm>
            <a:off x="3937199" y="2896592"/>
            <a:ext cx="2364721" cy="352524"/>
          </a:xfrm>
          <a:prstGeom prst="rect">
            <a:avLst/>
          </a:prstGeom>
          <a:noFill/>
          <a:ln/>
        </p:spPr>
        <p:txBody>
          <a:bodyPr wrap="none" lIns="0" tIns="0" rIns="0" bIns="0" rtlCol="0" anchor="t"/>
          <a:lstStyle/>
          <a:p>
            <a:pPr marL="0" indent="0" algn="r" rtl="1">
              <a:lnSpc>
                <a:spcPct val="104000"/>
              </a:lnSpc>
              <a:buNone/>
            </a:pPr>
            <a:r>
              <a:rPr lang="ar-SA" altLang="en-US" sz="2200" dirty="0">
                <a:solidFill>
                  <a:srgbClr val="384653"/>
                </a:solidFill>
                <a:latin typeface="GE SS Two Light" pitchFamily="34" charset="0"/>
                <a:ea typeface="GE SS Two Light" pitchFamily="34" charset="-122"/>
                <a:cs typeface="GE SS Two Light" pitchFamily="34" charset="-120"/>
              </a:rPr>
              <a:t>المدة: ساعتان</a:t>
            </a:r>
            <a:endParaRPr lang="ar-SA" sz="2200" dirty="0"/>
          </a:p>
        </p:txBody>
      </p:sp>
      <p:sp>
        <p:nvSpPr>
          <p:cNvPr id="9" name="Shape 4"/>
          <p:cNvSpPr/>
          <p:nvPr/>
        </p:nvSpPr>
        <p:spPr>
          <a:xfrm>
            <a:off x="3200221" y="2822972"/>
            <a:ext cx="482389" cy="482402"/>
          </a:xfrm>
          <a:prstGeom prst="ellipse">
            <a:avLst/>
          </a:prstGeom>
          <a:solidFill>
            <a:srgbClr val="00AEEF"/>
          </a:solidFill>
          <a:ln w="12700">
            <a:solidFill>
              <a:srgbClr val="0094D5"/>
            </a:solidFill>
            <a:prstDash val="solid"/>
          </a:ln>
        </p:spPr>
      </p:sp>
      <p:pic>
        <p:nvPicPr>
          <p:cNvPr id="10"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3272153" y="2894856"/>
            <a:ext cx="338526" cy="338534"/>
          </a:xfrm>
          <a:prstGeom prst="rect">
            <a:avLst/>
          </a:prstGeom>
        </p:spPr>
      </p:pic>
      <p:sp>
        <p:nvSpPr>
          <p:cNvPr id="11" name="Text 5"/>
          <p:cNvSpPr/>
          <p:nvPr/>
        </p:nvSpPr>
        <p:spPr>
          <a:xfrm>
            <a:off x="631908" y="2896592"/>
            <a:ext cx="2364721" cy="705048"/>
          </a:xfrm>
          <a:prstGeom prst="rect">
            <a:avLst/>
          </a:prstGeom>
          <a:noFill/>
          <a:ln/>
        </p:spPr>
        <p:txBody>
          <a:bodyPr wrap="square" lIns="0" tIns="0" rIns="0" bIns="0" rtlCol="0" anchor="t">
            <a:normAutofit/>
          </a:bodyPr>
          <a:lstStyle/>
          <a:p>
            <a:pPr marL="0" indent="0" algn="r" rtl="1">
              <a:lnSpc>
                <a:spcPct val="104000"/>
              </a:lnSpc>
              <a:buNone/>
            </a:pPr>
            <a:r>
              <a:rPr lang="ar-SA" altLang="en-US" sz="2200" dirty="0">
                <a:solidFill>
                  <a:srgbClr val="384653"/>
                </a:solidFill>
                <a:latin typeface="GE SS Two Light" pitchFamily="34" charset="0"/>
                <a:ea typeface="GE SS Two Light" pitchFamily="34" charset="-122"/>
                <a:cs typeface="GE SS Two Light" pitchFamily="34" charset="-120"/>
              </a:rPr>
              <a:t>وضع قواعد واضحة ومعلنة</a:t>
            </a:r>
            <a:endParaRPr lang="ar-SA" sz="2200" dirty="0"/>
          </a:p>
        </p:txBody>
      </p:sp>
      <p:sp>
        <p:nvSpPr>
          <p:cNvPr id="12" name="Shape 6"/>
          <p:cNvSpPr/>
          <p:nvPr/>
        </p:nvSpPr>
        <p:spPr>
          <a:xfrm>
            <a:off x="6505511" y="4008934"/>
            <a:ext cx="482389" cy="482402"/>
          </a:xfrm>
          <a:prstGeom prst="ellipse">
            <a:avLst/>
          </a:prstGeom>
          <a:solidFill>
            <a:srgbClr val="00AEEF"/>
          </a:solidFill>
          <a:ln w="12700">
            <a:solidFill>
              <a:srgbClr val="0094D5"/>
            </a:solidFill>
            <a:prstDash val="solid"/>
          </a:ln>
        </p:spPr>
      </p:sp>
      <p:pic>
        <p:nvPicPr>
          <p:cNvPr id="13"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577443" y="4080818"/>
            <a:ext cx="338526" cy="338534"/>
          </a:xfrm>
          <a:prstGeom prst="rect">
            <a:avLst/>
          </a:prstGeom>
        </p:spPr>
      </p:pic>
      <p:sp>
        <p:nvSpPr>
          <p:cNvPr id="14" name="Text 7"/>
          <p:cNvSpPr/>
          <p:nvPr/>
        </p:nvSpPr>
        <p:spPr>
          <a:xfrm>
            <a:off x="3937199" y="4082554"/>
            <a:ext cx="2364721" cy="705048"/>
          </a:xfrm>
          <a:prstGeom prst="rect">
            <a:avLst/>
          </a:prstGeom>
          <a:noFill/>
          <a:ln/>
        </p:spPr>
        <p:txBody>
          <a:bodyPr wrap="square" lIns="0" tIns="0" rIns="0" bIns="0" rtlCol="0" anchor="t">
            <a:normAutofit/>
          </a:bodyPr>
          <a:lstStyle/>
          <a:p>
            <a:pPr marL="0" indent="0" algn="r" rtl="1">
              <a:lnSpc>
                <a:spcPct val="104000"/>
              </a:lnSpc>
              <a:buNone/>
            </a:pPr>
            <a:r>
              <a:rPr lang="ar-SA" altLang="en-US" sz="2200" dirty="0">
                <a:solidFill>
                  <a:srgbClr val="384653"/>
                </a:solidFill>
                <a:latin typeface="GE SS Two Light" pitchFamily="34" charset="0"/>
                <a:ea typeface="GE SS Two Light" pitchFamily="34" charset="-122"/>
                <a:cs typeface="GE SS Two Light" pitchFamily="34" charset="-120"/>
              </a:rPr>
              <a:t>بناء بيئة تعلم آمنة ومنظمة</a:t>
            </a:r>
            <a:endParaRPr lang="ar-SA" sz="2200" dirty="0"/>
          </a:p>
        </p:txBody>
      </p:sp>
      <p:sp>
        <p:nvSpPr>
          <p:cNvPr id="15" name="Shape 8"/>
          <p:cNvSpPr/>
          <p:nvPr/>
        </p:nvSpPr>
        <p:spPr>
          <a:xfrm>
            <a:off x="3200221" y="4008934"/>
            <a:ext cx="482389" cy="482402"/>
          </a:xfrm>
          <a:prstGeom prst="ellipse">
            <a:avLst/>
          </a:prstGeom>
          <a:solidFill>
            <a:srgbClr val="00AEEF"/>
          </a:solidFill>
          <a:ln w="12700">
            <a:solidFill>
              <a:srgbClr val="0094D5"/>
            </a:solidFill>
            <a:prstDash val="solid"/>
          </a:ln>
        </p:spPr>
      </p:sp>
      <p:pic>
        <p:nvPicPr>
          <p:cNvPr id="16" name="Image 5"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3272153" y="4080818"/>
            <a:ext cx="338526" cy="338534"/>
          </a:xfrm>
          <a:prstGeom prst="rect">
            <a:avLst/>
          </a:prstGeom>
        </p:spPr>
      </p:pic>
      <p:sp>
        <p:nvSpPr>
          <p:cNvPr id="17" name="Text 9"/>
          <p:cNvSpPr/>
          <p:nvPr/>
        </p:nvSpPr>
        <p:spPr>
          <a:xfrm>
            <a:off x="631908" y="4082554"/>
            <a:ext cx="2364721" cy="705048"/>
          </a:xfrm>
          <a:prstGeom prst="rect">
            <a:avLst/>
          </a:prstGeom>
          <a:noFill/>
          <a:ln/>
        </p:spPr>
        <p:txBody>
          <a:bodyPr wrap="square" lIns="0" tIns="0" rIns="0" bIns="0" rtlCol="0" anchor="t">
            <a:normAutofit/>
          </a:bodyPr>
          <a:lstStyle/>
          <a:p>
            <a:pPr marL="0" indent="0" algn="r" rtl="1">
              <a:lnSpc>
                <a:spcPct val="104000"/>
              </a:lnSpc>
              <a:buNone/>
            </a:pPr>
            <a:r>
              <a:rPr lang="ar-SA" altLang="en-US" sz="2200" dirty="0">
                <a:solidFill>
                  <a:srgbClr val="384653"/>
                </a:solidFill>
                <a:latin typeface="GE SS Two Light" pitchFamily="34" charset="0"/>
                <a:ea typeface="GE SS Two Light" pitchFamily="34" charset="-122"/>
                <a:cs typeface="GE SS Two Light" pitchFamily="34" charset="-120"/>
              </a:rPr>
              <a:t>الحد من المشكلات السلوكية</a:t>
            </a:r>
            <a:endParaRPr lang="ar-SA" sz="2200" dirty="0"/>
          </a:p>
        </p:txBody>
      </p:sp>
      <p:sp>
        <p:nvSpPr>
          <p:cNvPr id="18" name="Shape 10"/>
          <p:cNvSpPr/>
          <p:nvPr/>
        </p:nvSpPr>
        <p:spPr>
          <a:xfrm>
            <a:off x="6505511" y="5194895"/>
            <a:ext cx="482389" cy="482402"/>
          </a:xfrm>
          <a:prstGeom prst="ellipse">
            <a:avLst/>
          </a:prstGeom>
          <a:solidFill>
            <a:srgbClr val="00AEEF"/>
          </a:solidFill>
          <a:ln w="12700">
            <a:solidFill>
              <a:srgbClr val="0094D5"/>
            </a:solidFill>
            <a:prstDash val="solid"/>
          </a:ln>
        </p:spPr>
      </p:sp>
      <p:pic>
        <p:nvPicPr>
          <p:cNvPr id="19" name="Image 6" descr="preencoded.png"/>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6577443" y="5266779"/>
            <a:ext cx="338526" cy="338534"/>
          </a:xfrm>
          <a:prstGeom prst="rect">
            <a:avLst/>
          </a:prstGeom>
        </p:spPr>
      </p:pic>
      <p:sp>
        <p:nvSpPr>
          <p:cNvPr id="20" name="Text 11"/>
          <p:cNvSpPr/>
          <p:nvPr/>
        </p:nvSpPr>
        <p:spPr>
          <a:xfrm>
            <a:off x="3937199" y="5268516"/>
            <a:ext cx="2364721" cy="705048"/>
          </a:xfrm>
          <a:prstGeom prst="rect">
            <a:avLst/>
          </a:prstGeom>
          <a:noFill/>
          <a:ln/>
        </p:spPr>
        <p:txBody>
          <a:bodyPr wrap="square" lIns="0" tIns="0" rIns="0" bIns="0" rtlCol="0" anchor="t">
            <a:normAutofit/>
          </a:bodyPr>
          <a:lstStyle/>
          <a:p>
            <a:pPr marL="0" indent="0" algn="r" rtl="1">
              <a:lnSpc>
                <a:spcPct val="104000"/>
              </a:lnSpc>
              <a:buNone/>
            </a:pPr>
            <a:r>
              <a:rPr lang="ar-SA" altLang="en-US" sz="2200" dirty="0">
                <a:solidFill>
                  <a:srgbClr val="384653"/>
                </a:solidFill>
                <a:latin typeface="GE SS Two Light" pitchFamily="34" charset="0"/>
                <a:ea typeface="GE SS Two Light" pitchFamily="34" charset="-122"/>
                <a:cs typeface="GE SS Two Light" pitchFamily="34" charset="-120"/>
              </a:rPr>
              <a:t>توضيح مسؤوليات المتدربين والمدرب</a:t>
            </a:r>
            <a:endParaRPr lang="ar-SA" sz="2200" dirty="0"/>
          </a:p>
        </p:txBody>
      </p:sp>
      <p:sp>
        <p:nvSpPr>
          <p:cNvPr id="21" name="Shape 12"/>
          <p:cNvSpPr/>
          <p:nvPr/>
        </p:nvSpPr>
        <p:spPr>
          <a:xfrm>
            <a:off x="3200221" y="5194895"/>
            <a:ext cx="482389" cy="482402"/>
          </a:xfrm>
          <a:prstGeom prst="ellipse">
            <a:avLst/>
          </a:prstGeom>
          <a:solidFill>
            <a:srgbClr val="00AEEF"/>
          </a:solidFill>
          <a:ln w="12700">
            <a:solidFill>
              <a:srgbClr val="0094D5"/>
            </a:solidFill>
            <a:prstDash val="solid"/>
          </a:ln>
        </p:spPr>
      </p:sp>
      <p:pic>
        <p:nvPicPr>
          <p:cNvPr id="22" name="Image 7" descr="preencoded.png"/>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3272153" y="5266779"/>
            <a:ext cx="338526" cy="338534"/>
          </a:xfrm>
          <a:prstGeom prst="rect">
            <a:avLst/>
          </a:prstGeom>
        </p:spPr>
      </p:pic>
      <p:sp>
        <p:nvSpPr>
          <p:cNvPr id="23" name="Text 13"/>
          <p:cNvSpPr/>
          <p:nvPr/>
        </p:nvSpPr>
        <p:spPr>
          <a:xfrm>
            <a:off x="631908" y="5268516"/>
            <a:ext cx="2364721" cy="352524"/>
          </a:xfrm>
          <a:prstGeom prst="rect">
            <a:avLst/>
          </a:prstGeom>
          <a:noFill/>
          <a:ln/>
        </p:spPr>
        <p:txBody>
          <a:bodyPr wrap="none" lIns="0" tIns="0" rIns="0" bIns="0" rtlCol="0" anchor="t"/>
          <a:lstStyle/>
          <a:p>
            <a:pPr marL="0" indent="0" algn="r" rtl="1">
              <a:lnSpc>
                <a:spcPct val="104000"/>
              </a:lnSpc>
              <a:buNone/>
            </a:pPr>
            <a:r>
              <a:rPr lang="ar-SA" altLang="en-US" sz="2200" dirty="0">
                <a:solidFill>
                  <a:srgbClr val="384653"/>
                </a:solidFill>
                <a:latin typeface="GE SS Two Light" pitchFamily="34" charset="0"/>
                <a:ea typeface="GE SS Two Light" pitchFamily="34" charset="-122"/>
                <a:cs typeface="GE SS Two Light" pitchFamily="34" charset="-120"/>
              </a:rPr>
              <a:t>عمل مجموعات</a:t>
            </a:r>
            <a:endParaRPr lang="ar-SA" sz="2200" dirty="0"/>
          </a:p>
        </p:txBody>
      </p:sp>
    </p:spTree>
    <p:extLst>
      <p:ext uri="{BB962C8B-B14F-4D97-AF65-F5344CB8AC3E}">
        <p14:creationId xmlns:p14="http://schemas.microsoft.com/office/powerpoint/2010/main" val="896456427"/>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1111746"/>
            <a:ext cx="10927878" cy="742355"/>
          </a:xfrm>
          <a:prstGeom prst="rect">
            <a:avLst/>
          </a:prstGeom>
          <a:noFill/>
          <a:ln/>
        </p:spPr>
        <p:txBody>
          <a:bodyPr wrap="none" lIns="0" tIns="0" rIns="0" bIns="0" rtlCol="0" anchor="t"/>
          <a:lstStyle/>
          <a:p>
            <a:pPr algn="ctr" rtl="1">
              <a:lnSpc>
                <a:spcPct val="104000"/>
              </a:lnSpc>
            </a:pPr>
            <a:r>
              <a:rPr lang="ar-SA" altLang="en-US" sz="4650" dirty="0">
                <a:solidFill>
                  <a:srgbClr val="2E3C4E"/>
                </a:solidFill>
                <a:latin typeface="GE SS Two Light" pitchFamily="34" charset="0"/>
                <a:ea typeface="GE SS Two Light" pitchFamily="34" charset="-122"/>
                <a:cs typeface="GE SS Two Light" pitchFamily="34" charset="-120"/>
              </a:rPr>
              <a:t>نتاجات النشاط </a:t>
            </a:r>
            <a:r>
              <a:rPr lang="en-US" altLang="en-US" sz="4800" dirty="0">
                <a:solidFill>
                  <a:srgbClr val="2E3C4E"/>
                </a:solidFill>
                <a:latin typeface="Myriad Headline" panose="020B0500000000000000" pitchFamily="34" charset="0"/>
                <a:ea typeface="GE SS Two Light" pitchFamily="34" charset="-122"/>
                <a:cs typeface="GE SS Two Light" pitchFamily="34" charset="-120"/>
              </a:rPr>
              <a:t>4.1</a:t>
            </a:r>
            <a:endParaRPr lang="ar-SA" sz="4650" dirty="0"/>
          </a:p>
        </p:txBody>
      </p:sp>
      <p:sp>
        <p:nvSpPr>
          <p:cNvPr id="3" name="Text 1"/>
          <p:cNvSpPr/>
          <p:nvPr/>
        </p:nvSpPr>
        <p:spPr>
          <a:xfrm>
            <a:off x="631908" y="1944291"/>
            <a:ext cx="10927878" cy="371177"/>
          </a:xfrm>
          <a:prstGeom prst="rect">
            <a:avLst/>
          </a:prstGeom>
          <a:noFill/>
          <a:ln/>
        </p:spPr>
        <p:txBody>
          <a:bodyPr wrap="none" lIns="0" tIns="0" rIns="0" bIns="0" rtlCol="0" anchor="t"/>
          <a:lstStyle/>
          <a:p>
            <a:pPr marL="0" indent="0" algn="ctr" rtl="1">
              <a:lnSpc>
                <a:spcPct val="104000"/>
              </a:lnSpc>
              <a:buNone/>
            </a:pPr>
            <a:r>
              <a:rPr lang="ar-SA" altLang="en-US" sz="2300" dirty="0">
                <a:solidFill>
                  <a:srgbClr val="2E3C4E"/>
                </a:solidFill>
                <a:latin typeface="GE SS Two Light" pitchFamily="34" charset="0"/>
                <a:ea typeface="GE SS Two Light" pitchFamily="34" charset="-122"/>
                <a:cs typeface="GE SS Two Light" pitchFamily="34" charset="-120"/>
              </a:rPr>
              <a:t>بنهاية هذا النشاط ستكون قادراً على:</a:t>
            </a:r>
            <a:endParaRPr lang="ar-SA" sz="2300" dirty="0"/>
          </a:p>
        </p:txBody>
      </p:sp>
      <p:pic>
        <p:nvPicPr>
          <p:cNvPr id="4"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170024" y="2518032"/>
            <a:ext cx="389763" cy="389772"/>
          </a:xfrm>
          <a:prstGeom prst="rect">
            <a:avLst/>
          </a:prstGeom>
        </p:spPr>
      </p:pic>
      <p:sp>
        <p:nvSpPr>
          <p:cNvPr id="5" name="Shape 2"/>
          <p:cNvSpPr/>
          <p:nvPr/>
        </p:nvSpPr>
        <p:spPr>
          <a:xfrm>
            <a:off x="8067572" y="3012083"/>
            <a:ext cx="3492214" cy="25400"/>
          </a:xfrm>
          <a:prstGeom prst="rect">
            <a:avLst/>
          </a:prstGeom>
          <a:solidFill>
            <a:srgbClr val="00AEEF"/>
          </a:solidFill>
          <a:ln/>
        </p:spPr>
      </p:sp>
      <p:sp>
        <p:nvSpPr>
          <p:cNvPr id="6" name="Text 3"/>
          <p:cNvSpPr/>
          <p:nvPr/>
        </p:nvSpPr>
        <p:spPr>
          <a:xfrm>
            <a:off x="8067572" y="3175695"/>
            <a:ext cx="3492214" cy="742355"/>
          </a:xfrm>
          <a:prstGeom prst="rect">
            <a:avLst/>
          </a:prstGeom>
          <a:noFill/>
          <a:ln/>
        </p:spPr>
        <p:txBody>
          <a:bodyPr wrap="square" lIns="0" tIns="0" rIns="0" bIns="0" rtlCol="0" anchor="t">
            <a:normAutofit/>
          </a:bodyPr>
          <a:lstStyle/>
          <a:p>
            <a:pPr marL="0" indent="0" algn="ct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توضيح قواعد السلامة داخل الورشة التدريبية.</a:t>
            </a:r>
            <a:endParaRPr lang="ar-SA" sz="2300" dirty="0"/>
          </a:p>
        </p:txBody>
      </p:sp>
      <p:pic>
        <p:nvPicPr>
          <p:cNvPr id="7"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452192" y="2518032"/>
            <a:ext cx="389763" cy="389772"/>
          </a:xfrm>
          <a:prstGeom prst="rect">
            <a:avLst/>
          </a:prstGeom>
        </p:spPr>
      </p:pic>
      <p:sp>
        <p:nvSpPr>
          <p:cNvPr id="8" name="Shape 4"/>
          <p:cNvSpPr/>
          <p:nvPr/>
        </p:nvSpPr>
        <p:spPr>
          <a:xfrm>
            <a:off x="4349740" y="3012083"/>
            <a:ext cx="3492214" cy="25400"/>
          </a:xfrm>
          <a:prstGeom prst="rect">
            <a:avLst/>
          </a:prstGeom>
          <a:solidFill>
            <a:srgbClr val="00AEEF"/>
          </a:solidFill>
          <a:ln/>
        </p:spPr>
      </p:sp>
      <p:sp>
        <p:nvSpPr>
          <p:cNvPr id="9" name="Text 5"/>
          <p:cNvSpPr/>
          <p:nvPr/>
        </p:nvSpPr>
        <p:spPr>
          <a:xfrm>
            <a:off x="4349740" y="3175695"/>
            <a:ext cx="3492214" cy="742355"/>
          </a:xfrm>
          <a:prstGeom prst="rect">
            <a:avLst/>
          </a:prstGeom>
          <a:noFill/>
          <a:ln/>
        </p:spPr>
        <p:txBody>
          <a:bodyPr wrap="square" lIns="0" tIns="0" rIns="0" bIns="0" rtlCol="0" anchor="t">
            <a:normAutofit/>
          </a:bodyPr>
          <a:lstStyle/>
          <a:p>
            <a:pPr marL="0" indent="0" algn="ct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توضيح قواعد السلوك والانضباط.</a:t>
            </a:r>
            <a:endParaRPr lang="ar-SA" sz="2300" dirty="0"/>
          </a:p>
        </p:txBody>
      </p:sp>
      <p:pic>
        <p:nvPicPr>
          <p:cNvPr id="10"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734360" y="2518032"/>
            <a:ext cx="389763" cy="389772"/>
          </a:xfrm>
          <a:prstGeom prst="rect">
            <a:avLst/>
          </a:prstGeom>
        </p:spPr>
      </p:pic>
      <p:sp>
        <p:nvSpPr>
          <p:cNvPr id="11" name="Shape 6"/>
          <p:cNvSpPr/>
          <p:nvPr/>
        </p:nvSpPr>
        <p:spPr>
          <a:xfrm>
            <a:off x="631908" y="3012083"/>
            <a:ext cx="3492214" cy="25400"/>
          </a:xfrm>
          <a:prstGeom prst="rect">
            <a:avLst/>
          </a:prstGeom>
          <a:solidFill>
            <a:srgbClr val="00AEEF"/>
          </a:solidFill>
          <a:ln/>
        </p:spPr>
      </p:sp>
      <p:sp>
        <p:nvSpPr>
          <p:cNvPr id="12" name="Text 7"/>
          <p:cNvSpPr/>
          <p:nvPr/>
        </p:nvSpPr>
        <p:spPr>
          <a:xfrm>
            <a:off x="631908" y="3175695"/>
            <a:ext cx="3492214" cy="742355"/>
          </a:xfrm>
          <a:prstGeom prst="rect">
            <a:avLst/>
          </a:prstGeom>
          <a:noFill/>
          <a:ln/>
        </p:spPr>
        <p:txBody>
          <a:bodyPr wrap="square" lIns="0" tIns="0" rIns="0" bIns="0" rtlCol="0" anchor="t">
            <a:normAutofit/>
          </a:bodyPr>
          <a:lstStyle/>
          <a:p>
            <a:pPr marL="0" indent="0" algn="ct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شرح متطلبات الحضور والالتزام بالمواعيد.</a:t>
            </a:r>
            <a:endParaRPr lang="ar-SA" sz="2300" dirty="0"/>
          </a:p>
        </p:txBody>
      </p:sp>
      <p:pic>
        <p:nvPicPr>
          <p:cNvPr id="13"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1170024" y="4176970"/>
            <a:ext cx="389763" cy="389772"/>
          </a:xfrm>
          <a:prstGeom prst="rect">
            <a:avLst/>
          </a:prstGeom>
        </p:spPr>
      </p:pic>
      <p:sp>
        <p:nvSpPr>
          <p:cNvPr id="14" name="Shape 8"/>
          <p:cNvSpPr/>
          <p:nvPr/>
        </p:nvSpPr>
        <p:spPr>
          <a:xfrm>
            <a:off x="6208656" y="4671020"/>
            <a:ext cx="5351130" cy="25400"/>
          </a:xfrm>
          <a:prstGeom prst="rect">
            <a:avLst/>
          </a:prstGeom>
          <a:solidFill>
            <a:srgbClr val="00AEEF"/>
          </a:solidFill>
          <a:ln/>
        </p:spPr>
      </p:sp>
      <p:sp>
        <p:nvSpPr>
          <p:cNvPr id="15" name="Text 9"/>
          <p:cNvSpPr/>
          <p:nvPr/>
        </p:nvSpPr>
        <p:spPr>
          <a:xfrm>
            <a:off x="6208656" y="4834632"/>
            <a:ext cx="5351130" cy="371177"/>
          </a:xfrm>
          <a:prstGeom prst="rect">
            <a:avLst/>
          </a:prstGeom>
          <a:noFill/>
          <a:ln/>
        </p:spPr>
        <p:txBody>
          <a:bodyPr wrap="none" lIns="0" tIns="0" rIns="0" bIns="0" rtlCol="0" anchor="t"/>
          <a:lstStyle/>
          <a:p>
            <a:pPr marL="0" indent="0" algn="ct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توضيح إجراءات استخدام المعدات والأدوات.</a:t>
            </a:r>
            <a:endParaRPr lang="ar-SA" sz="2300" dirty="0"/>
          </a:p>
        </p:txBody>
      </p:sp>
      <p:pic>
        <p:nvPicPr>
          <p:cNvPr id="16"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593276" y="4176970"/>
            <a:ext cx="389763" cy="389772"/>
          </a:xfrm>
          <a:prstGeom prst="rect">
            <a:avLst/>
          </a:prstGeom>
        </p:spPr>
      </p:pic>
      <p:sp>
        <p:nvSpPr>
          <p:cNvPr id="17" name="Shape 10"/>
          <p:cNvSpPr/>
          <p:nvPr/>
        </p:nvSpPr>
        <p:spPr>
          <a:xfrm>
            <a:off x="631908" y="4671020"/>
            <a:ext cx="5351130" cy="25400"/>
          </a:xfrm>
          <a:prstGeom prst="rect">
            <a:avLst/>
          </a:prstGeom>
          <a:solidFill>
            <a:srgbClr val="00AEEF"/>
          </a:solidFill>
          <a:ln/>
        </p:spPr>
      </p:sp>
      <p:sp>
        <p:nvSpPr>
          <p:cNvPr id="18" name="Text 11"/>
          <p:cNvSpPr/>
          <p:nvPr/>
        </p:nvSpPr>
        <p:spPr>
          <a:xfrm>
            <a:off x="631908" y="4834632"/>
            <a:ext cx="5351130" cy="742355"/>
          </a:xfrm>
          <a:prstGeom prst="rect">
            <a:avLst/>
          </a:prstGeom>
          <a:noFill/>
          <a:ln/>
        </p:spPr>
        <p:txBody>
          <a:bodyPr wrap="square" lIns="0" tIns="0" rIns="0" bIns="0" rtlCol="0" anchor="t">
            <a:normAutofit/>
          </a:bodyPr>
          <a:lstStyle/>
          <a:p>
            <a:pPr marL="0" indent="0" algn="ct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تطبيق استراتيجيات فعالة للحفاظ على الانضباط.</a:t>
            </a:r>
            <a:endParaRPr lang="ar-SA" sz="2300" dirty="0"/>
          </a:p>
        </p:txBody>
      </p:sp>
    </p:spTree>
    <p:extLst>
      <p:ext uri="{BB962C8B-B14F-4D97-AF65-F5344CB8AC3E}">
        <p14:creationId xmlns:p14="http://schemas.microsoft.com/office/powerpoint/2010/main" val="3450490343"/>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10840270" y="1188740"/>
            <a:ext cx="719516" cy="240010"/>
          </a:xfrm>
          <a:prstGeom prst="roundRect">
            <a:avLst>
              <a:gd name="adj" fmla="val 49999"/>
            </a:avLst>
          </a:prstGeom>
          <a:solidFill>
            <a:srgbClr val="D4E9F7"/>
          </a:solidFill>
          <a:ln/>
        </p:spPr>
      </p:sp>
      <p:sp>
        <p:nvSpPr>
          <p:cNvPr id="3" name="Text 1"/>
          <p:cNvSpPr/>
          <p:nvPr/>
        </p:nvSpPr>
        <p:spPr>
          <a:xfrm>
            <a:off x="10325437" y="1236067"/>
            <a:ext cx="1139598" cy="145355"/>
          </a:xfrm>
          <a:prstGeom prst="rect">
            <a:avLst/>
          </a:prstGeom>
          <a:noFill/>
          <a:ln/>
        </p:spPr>
        <p:txBody>
          <a:bodyPr wrap="none" lIns="0" tIns="0" rIns="0" bIns="0" rtlCol="0" anchor="t"/>
          <a:lstStyle/>
          <a:p>
            <a:pPr marL="0" indent="0" algn="r" rtl="1">
              <a:lnSpc>
                <a:spcPct val="96000"/>
              </a:lnSpc>
              <a:buNone/>
            </a:pPr>
            <a:r>
              <a:rPr lang="ar-SA" altLang="en-US" sz="950" dirty="0">
                <a:solidFill>
                  <a:srgbClr val="384653"/>
                </a:solidFill>
                <a:latin typeface="WinSoft Pro Medium" pitchFamily="34" charset="0"/>
                <a:ea typeface="WinSoft Pro Medium" pitchFamily="34" charset="-122"/>
                <a:cs typeface="WinSoft Pro Medium" pitchFamily="34" charset="-120"/>
              </a:rPr>
              <a:t>محتوى نظري</a:t>
            </a:r>
            <a:endParaRPr lang="ar-SA" sz="950" dirty="0"/>
          </a:p>
        </p:txBody>
      </p:sp>
      <p:sp>
        <p:nvSpPr>
          <p:cNvPr id="4" name="Text 2"/>
          <p:cNvSpPr/>
          <p:nvPr/>
        </p:nvSpPr>
        <p:spPr>
          <a:xfrm>
            <a:off x="631908" y="1472902"/>
            <a:ext cx="10927878" cy="519609"/>
          </a:xfrm>
          <a:prstGeom prst="rect">
            <a:avLst/>
          </a:prstGeom>
          <a:noFill/>
          <a:ln/>
        </p:spPr>
        <p:txBody>
          <a:bodyPr wrap="none" lIns="0" tIns="0" rIns="0" bIns="0" rtlCol="0" anchor="t"/>
          <a:lstStyle/>
          <a:p>
            <a:pPr marL="0" indent="0" algn="r" rtl="1">
              <a:lnSpc>
                <a:spcPct val="104000"/>
              </a:lnSpc>
              <a:buNone/>
            </a:pPr>
            <a:r>
              <a:rPr lang="ar-SA" altLang="en-US" sz="3250" dirty="0">
                <a:solidFill>
                  <a:srgbClr val="2E3C4E"/>
                </a:solidFill>
                <a:latin typeface="GE SS Two Light" pitchFamily="34" charset="0"/>
                <a:ea typeface="GE SS Two Light" pitchFamily="34" charset="-122"/>
                <a:cs typeface="GE SS Two Light" pitchFamily="34" charset="-120"/>
              </a:rPr>
              <a:t>المعرفة (المحتوى النظري)</a:t>
            </a:r>
            <a:endParaRPr lang="ar-SA" sz="3250" dirty="0"/>
          </a:p>
        </p:txBody>
      </p:sp>
      <p:sp>
        <p:nvSpPr>
          <p:cNvPr id="5" name="Text 3"/>
          <p:cNvSpPr/>
          <p:nvPr/>
        </p:nvSpPr>
        <p:spPr>
          <a:xfrm>
            <a:off x="631908" y="2324100"/>
            <a:ext cx="10690950" cy="259755"/>
          </a:xfrm>
          <a:prstGeom prst="rect">
            <a:avLst/>
          </a:prstGeom>
          <a:noFill/>
          <a:ln/>
        </p:spPr>
        <p:txBody>
          <a:bodyPr wrap="none" lIns="0" tIns="0" rIns="0" bIns="0" rtlCol="0" anchor="t"/>
          <a:lstStyle/>
          <a:p>
            <a:pPr marL="0" indent="0" algn="r" rtl="1">
              <a:lnSpc>
                <a:spcPct val="104000"/>
              </a:lnSpc>
              <a:buNone/>
            </a:pPr>
            <a:r>
              <a:rPr lang="ar-SA" altLang="en-US" sz="1600" dirty="0">
                <a:solidFill>
                  <a:srgbClr val="2E3C4E"/>
                </a:solidFill>
                <a:latin typeface="GE SS Two Light" pitchFamily="34" charset="0"/>
                <a:ea typeface="GE SS Two Light" pitchFamily="34" charset="-122"/>
                <a:cs typeface="GE SS Two Light" pitchFamily="34" charset="-120"/>
              </a:rPr>
              <a:t>مفهوم قواعد الصف والورشة التدريبية</a:t>
            </a:r>
            <a:endParaRPr lang="ar-SA" sz="1600" dirty="0"/>
          </a:p>
        </p:txBody>
      </p:sp>
      <p:sp>
        <p:nvSpPr>
          <p:cNvPr id="6" name="Text 4"/>
          <p:cNvSpPr/>
          <p:nvPr/>
        </p:nvSpPr>
        <p:spPr>
          <a:xfrm>
            <a:off x="22324" y="2676941"/>
            <a:ext cx="11300534" cy="247762"/>
          </a:xfrm>
          <a:prstGeom prst="rect">
            <a:avLst/>
          </a:prstGeom>
          <a:noFill/>
          <a:ln/>
        </p:spPr>
        <p:txBody>
          <a:bodyPr wrap="none" lIns="0" tIns="0" rIns="0" bIns="0" rtlCol="0" anchor="t"/>
          <a:lstStyle/>
          <a:p>
            <a:pPr marL="0" indent="0" algn="r" rtl="1">
              <a:lnSpc>
                <a:spcPct val="11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هي مجموعة من التوجيهات والإجراءات التي تنظم:</a:t>
            </a:r>
            <a:endParaRPr lang="ar-SA" sz="2000" dirty="0"/>
          </a:p>
        </p:txBody>
      </p:sp>
      <p:sp>
        <p:nvSpPr>
          <p:cNvPr id="7" name="Shape 5"/>
          <p:cNvSpPr/>
          <p:nvPr/>
        </p:nvSpPr>
        <p:spPr>
          <a:xfrm>
            <a:off x="11540737" y="2158305"/>
            <a:ext cx="19050" cy="930473"/>
          </a:xfrm>
          <a:prstGeom prst="roundRect">
            <a:avLst>
              <a:gd name="adj" fmla="val 49999"/>
            </a:avLst>
          </a:prstGeom>
          <a:solidFill>
            <a:srgbClr val="75BAE6"/>
          </a:solidFill>
          <a:ln/>
        </p:spPr>
      </p:sp>
      <p:sp>
        <p:nvSpPr>
          <p:cNvPr id="8" name="Shape 6"/>
          <p:cNvSpPr/>
          <p:nvPr/>
        </p:nvSpPr>
        <p:spPr>
          <a:xfrm>
            <a:off x="7990878" y="3213100"/>
            <a:ext cx="3568908" cy="810711"/>
          </a:xfrm>
          <a:prstGeom prst="roundRect">
            <a:avLst>
              <a:gd name="adj" fmla="val 20206"/>
            </a:avLst>
          </a:prstGeom>
          <a:solidFill>
            <a:srgbClr val="00AEEF"/>
          </a:solidFill>
          <a:ln w="6350">
            <a:solidFill>
              <a:srgbClr val="00AEEF"/>
            </a:solidFill>
            <a:prstDash val="solid"/>
          </a:ln>
        </p:spPr>
      </p:sp>
      <p:sp>
        <p:nvSpPr>
          <p:cNvPr id="9" name="Shape 7"/>
          <p:cNvSpPr/>
          <p:nvPr/>
        </p:nvSpPr>
        <p:spPr>
          <a:xfrm>
            <a:off x="10921628" y="3377406"/>
            <a:ext cx="473857" cy="473869"/>
          </a:xfrm>
          <a:prstGeom prst="ellipse">
            <a:avLst/>
          </a:prstGeom>
          <a:solidFill>
            <a:srgbClr val="00AEEF"/>
          </a:solidFill>
          <a:ln/>
        </p:spPr>
      </p:sp>
      <p:pic>
        <p:nvPicPr>
          <p:cNvPr id="10"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921628" y="3377308"/>
            <a:ext cx="343586" cy="343594"/>
          </a:xfrm>
          <a:prstGeom prst="rect">
            <a:avLst/>
          </a:prstGeom>
        </p:spPr>
      </p:pic>
      <p:sp>
        <p:nvSpPr>
          <p:cNvPr id="11" name="Text 8"/>
          <p:cNvSpPr/>
          <p:nvPr/>
        </p:nvSpPr>
        <p:spPr>
          <a:xfrm>
            <a:off x="7517023" y="3386533"/>
            <a:ext cx="3240304" cy="259755"/>
          </a:xfrm>
          <a:prstGeom prst="rect">
            <a:avLst/>
          </a:prstGeom>
          <a:noFill/>
          <a:ln/>
        </p:spPr>
        <p:txBody>
          <a:bodyPr wrap="none" lIns="0" tIns="0" rIns="0" bIns="0" rtlCol="0" anchor="t"/>
          <a:lstStyle/>
          <a:p>
            <a:pPr marL="0" indent="0" algn="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السلوك المهني</a:t>
            </a:r>
            <a:endParaRPr lang="ar-SA" sz="2400" dirty="0">
              <a:solidFill>
                <a:schemeClr val="bg1"/>
              </a:solidFill>
            </a:endParaRPr>
          </a:p>
        </p:txBody>
      </p:sp>
      <p:sp>
        <p:nvSpPr>
          <p:cNvPr id="12" name="Shape 9"/>
          <p:cNvSpPr/>
          <p:nvPr/>
        </p:nvSpPr>
        <p:spPr>
          <a:xfrm>
            <a:off x="4311443" y="3213100"/>
            <a:ext cx="3568908" cy="810711"/>
          </a:xfrm>
          <a:prstGeom prst="roundRect">
            <a:avLst>
              <a:gd name="adj" fmla="val 20206"/>
            </a:avLst>
          </a:prstGeom>
          <a:solidFill>
            <a:srgbClr val="00AEEF"/>
          </a:solidFill>
          <a:ln w="6350">
            <a:solidFill>
              <a:srgbClr val="00AEEF"/>
            </a:solidFill>
            <a:prstDash val="solid"/>
          </a:ln>
        </p:spPr>
      </p:sp>
      <p:sp>
        <p:nvSpPr>
          <p:cNvPr id="13" name="Shape 10"/>
          <p:cNvSpPr/>
          <p:nvPr/>
        </p:nvSpPr>
        <p:spPr>
          <a:xfrm>
            <a:off x="7242192" y="3377406"/>
            <a:ext cx="473857" cy="473869"/>
          </a:xfrm>
          <a:prstGeom prst="ellipse">
            <a:avLst/>
          </a:prstGeom>
          <a:solidFill>
            <a:srgbClr val="00AEEF"/>
          </a:solidFill>
          <a:ln/>
        </p:spPr>
      </p:sp>
      <p:pic>
        <p:nvPicPr>
          <p:cNvPr id="14"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211274" y="3346388"/>
            <a:ext cx="374504" cy="374513"/>
          </a:xfrm>
          <a:prstGeom prst="rect">
            <a:avLst/>
          </a:prstGeom>
        </p:spPr>
      </p:pic>
      <p:sp>
        <p:nvSpPr>
          <p:cNvPr id="15" name="Text 11"/>
          <p:cNvSpPr/>
          <p:nvPr/>
        </p:nvSpPr>
        <p:spPr>
          <a:xfrm>
            <a:off x="3782372" y="3373759"/>
            <a:ext cx="3240304" cy="259755"/>
          </a:xfrm>
          <a:prstGeom prst="rect">
            <a:avLst/>
          </a:prstGeom>
          <a:noFill/>
          <a:ln/>
        </p:spPr>
        <p:txBody>
          <a:bodyPr wrap="none" lIns="0" tIns="0" rIns="0" bIns="0" rtlCol="0" anchor="t"/>
          <a:lstStyle/>
          <a:p>
            <a:pPr marL="0" indent="0" algn="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السلامة المهنية</a:t>
            </a:r>
            <a:endParaRPr lang="ar-SA" sz="2400" dirty="0">
              <a:solidFill>
                <a:schemeClr val="bg1"/>
              </a:solidFill>
            </a:endParaRPr>
          </a:p>
        </p:txBody>
      </p:sp>
      <p:sp>
        <p:nvSpPr>
          <p:cNvPr id="16" name="Shape 12"/>
          <p:cNvSpPr/>
          <p:nvPr/>
        </p:nvSpPr>
        <p:spPr>
          <a:xfrm>
            <a:off x="632008" y="3213100"/>
            <a:ext cx="3568908" cy="810711"/>
          </a:xfrm>
          <a:prstGeom prst="roundRect">
            <a:avLst>
              <a:gd name="adj" fmla="val 20206"/>
            </a:avLst>
          </a:prstGeom>
          <a:solidFill>
            <a:srgbClr val="00AEEF"/>
          </a:solidFill>
          <a:ln w="6350">
            <a:solidFill>
              <a:srgbClr val="00AEEF"/>
            </a:solidFill>
            <a:prstDash val="solid"/>
          </a:ln>
        </p:spPr>
      </p:sp>
      <p:sp>
        <p:nvSpPr>
          <p:cNvPr id="17" name="Shape 13"/>
          <p:cNvSpPr/>
          <p:nvPr/>
        </p:nvSpPr>
        <p:spPr>
          <a:xfrm>
            <a:off x="3562757" y="3377406"/>
            <a:ext cx="473857" cy="473869"/>
          </a:xfrm>
          <a:prstGeom prst="ellipse">
            <a:avLst/>
          </a:prstGeom>
          <a:solidFill>
            <a:srgbClr val="00AEEF"/>
          </a:solidFill>
          <a:ln/>
        </p:spPr>
      </p:sp>
      <p:pic>
        <p:nvPicPr>
          <p:cNvPr id="18"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562757" y="3377308"/>
            <a:ext cx="343586" cy="343594"/>
          </a:xfrm>
          <a:prstGeom prst="rect">
            <a:avLst/>
          </a:prstGeom>
        </p:spPr>
      </p:pic>
      <p:sp>
        <p:nvSpPr>
          <p:cNvPr id="19" name="Text 14"/>
          <p:cNvSpPr/>
          <p:nvPr/>
        </p:nvSpPr>
        <p:spPr>
          <a:xfrm>
            <a:off x="133855" y="3373758"/>
            <a:ext cx="3240304" cy="259755"/>
          </a:xfrm>
          <a:prstGeom prst="rect">
            <a:avLst/>
          </a:prstGeom>
          <a:noFill/>
          <a:ln/>
        </p:spPr>
        <p:txBody>
          <a:bodyPr wrap="none" lIns="0" tIns="0" rIns="0" bIns="0" rtlCol="0" anchor="t"/>
          <a:lstStyle/>
          <a:p>
            <a:pPr marL="0" indent="0" algn="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استخدام المعدات</a:t>
            </a:r>
            <a:endParaRPr lang="ar-SA" sz="2400" dirty="0">
              <a:solidFill>
                <a:schemeClr val="bg1"/>
              </a:solidFill>
            </a:endParaRPr>
          </a:p>
        </p:txBody>
      </p:sp>
      <p:sp>
        <p:nvSpPr>
          <p:cNvPr id="20" name="Shape 15"/>
          <p:cNvSpPr/>
          <p:nvPr/>
        </p:nvSpPr>
        <p:spPr>
          <a:xfrm>
            <a:off x="6151210" y="4496395"/>
            <a:ext cx="5408576" cy="810711"/>
          </a:xfrm>
          <a:prstGeom prst="roundRect">
            <a:avLst>
              <a:gd name="adj" fmla="val 20206"/>
            </a:avLst>
          </a:prstGeom>
          <a:solidFill>
            <a:srgbClr val="00AEEF"/>
          </a:solidFill>
          <a:ln w="6350">
            <a:solidFill>
              <a:srgbClr val="00AEEF"/>
            </a:solidFill>
            <a:prstDash val="solid"/>
          </a:ln>
        </p:spPr>
      </p:sp>
      <p:sp>
        <p:nvSpPr>
          <p:cNvPr id="21" name="Shape 16"/>
          <p:cNvSpPr/>
          <p:nvPr/>
        </p:nvSpPr>
        <p:spPr>
          <a:xfrm>
            <a:off x="10921628" y="4660702"/>
            <a:ext cx="473857" cy="473869"/>
          </a:xfrm>
          <a:prstGeom prst="ellipse">
            <a:avLst/>
          </a:prstGeom>
          <a:solidFill>
            <a:srgbClr val="00AEEF"/>
          </a:solidFill>
          <a:ln/>
        </p:spPr>
      </p:sp>
      <p:pic>
        <p:nvPicPr>
          <p:cNvPr id="22"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840270" y="4579244"/>
            <a:ext cx="424944" cy="424954"/>
          </a:xfrm>
          <a:prstGeom prst="rect">
            <a:avLst/>
          </a:prstGeom>
        </p:spPr>
      </p:pic>
      <p:sp>
        <p:nvSpPr>
          <p:cNvPr id="23" name="Text 17"/>
          <p:cNvSpPr/>
          <p:nvPr/>
        </p:nvSpPr>
        <p:spPr>
          <a:xfrm>
            <a:off x="5519054" y="4572962"/>
            <a:ext cx="5079972" cy="259755"/>
          </a:xfrm>
          <a:prstGeom prst="rect">
            <a:avLst/>
          </a:prstGeom>
          <a:noFill/>
          <a:ln/>
        </p:spPr>
        <p:txBody>
          <a:bodyPr wrap="none" lIns="0" tIns="0" rIns="0" bIns="0" rtlCol="0" anchor="t"/>
          <a:lstStyle/>
          <a:p>
            <a:pPr marL="0" indent="0" algn="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التواصل داخل الورشة</a:t>
            </a:r>
            <a:endParaRPr lang="ar-SA" sz="2400" dirty="0">
              <a:solidFill>
                <a:schemeClr val="bg1"/>
              </a:solidFill>
            </a:endParaRPr>
          </a:p>
        </p:txBody>
      </p:sp>
      <p:sp>
        <p:nvSpPr>
          <p:cNvPr id="24" name="Shape 18"/>
          <p:cNvSpPr/>
          <p:nvPr/>
        </p:nvSpPr>
        <p:spPr>
          <a:xfrm>
            <a:off x="632008" y="4496395"/>
            <a:ext cx="5408676" cy="810711"/>
          </a:xfrm>
          <a:prstGeom prst="roundRect">
            <a:avLst>
              <a:gd name="adj" fmla="val 20206"/>
            </a:avLst>
          </a:prstGeom>
          <a:solidFill>
            <a:srgbClr val="00AEEF"/>
          </a:solidFill>
          <a:ln w="6350">
            <a:solidFill>
              <a:srgbClr val="00AEEF"/>
            </a:solidFill>
            <a:prstDash val="solid"/>
          </a:ln>
        </p:spPr>
      </p:sp>
      <p:sp>
        <p:nvSpPr>
          <p:cNvPr id="25" name="Shape 19"/>
          <p:cNvSpPr/>
          <p:nvPr/>
        </p:nvSpPr>
        <p:spPr>
          <a:xfrm>
            <a:off x="5402524" y="4660702"/>
            <a:ext cx="473857" cy="473869"/>
          </a:xfrm>
          <a:prstGeom prst="ellipse">
            <a:avLst/>
          </a:prstGeom>
          <a:solidFill>
            <a:srgbClr val="00AEEF"/>
          </a:solidFill>
          <a:ln/>
        </p:spPr>
      </p:sp>
      <p:pic>
        <p:nvPicPr>
          <p:cNvPr id="26"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291998" y="4550074"/>
            <a:ext cx="454112" cy="454123"/>
          </a:xfrm>
          <a:prstGeom prst="rect">
            <a:avLst/>
          </a:prstGeom>
        </p:spPr>
      </p:pic>
      <p:sp>
        <p:nvSpPr>
          <p:cNvPr id="27" name="Text 20"/>
          <p:cNvSpPr/>
          <p:nvPr/>
        </p:nvSpPr>
        <p:spPr>
          <a:xfrm>
            <a:off x="91305" y="4594665"/>
            <a:ext cx="5080071" cy="259755"/>
          </a:xfrm>
          <a:prstGeom prst="rect">
            <a:avLst/>
          </a:prstGeom>
          <a:noFill/>
          <a:ln/>
        </p:spPr>
        <p:txBody>
          <a:bodyPr wrap="none" lIns="0" tIns="0" rIns="0" bIns="0" rtlCol="0" anchor="t"/>
          <a:lstStyle/>
          <a:p>
            <a:pPr marL="0" indent="0" algn="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إدارة الوقت</a:t>
            </a:r>
            <a:endParaRPr lang="ar-SA" sz="2400" dirty="0">
              <a:solidFill>
                <a:schemeClr val="bg1"/>
              </a:solidFill>
            </a:endParaRPr>
          </a:p>
        </p:txBody>
      </p:sp>
    </p:spTree>
    <p:extLst>
      <p:ext uri="{BB962C8B-B14F-4D97-AF65-F5344CB8AC3E}">
        <p14:creationId xmlns:p14="http://schemas.microsoft.com/office/powerpoint/2010/main" val="48736192"/>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1657152"/>
            <a:ext cx="10927878" cy="705247"/>
          </a:xfrm>
          <a:prstGeom prst="rect">
            <a:avLst/>
          </a:prstGeom>
          <a:noFill/>
          <a:ln/>
        </p:spPr>
        <p:txBody>
          <a:bodyPr wrap="none" lIns="0" tIns="0" rIns="0" bIns="0" rtlCol="0" anchor="t"/>
          <a:lstStyle/>
          <a:p>
            <a:pPr marL="0" indent="0" algn="r" rtl="1">
              <a:lnSpc>
                <a:spcPct val="104000"/>
              </a:lnSpc>
              <a:buNone/>
            </a:pPr>
            <a:r>
              <a:rPr lang="ar-SA" altLang="en-US" sz="4400" dirty="0">
                <a:solidFill>
                  <a:srgbClr val="2E3C4E"/>
                </a:solidFill>
                <a:latin typeface="GE SS Two Light" pitchFamily="34" charset="0"/>
                <a:ea typeface="GE SS Two Light" pitchFamily="34" charset="-122"/>
                <a:cs typeface="GE SS Two Light" pitchFamily="34" charset="-120"/>
              </a:rPr>
              <a:t>خصائص القواعد الفعالة</a:t>
            </a:r>
            <a:endParaRPr lang="ar-SA" sz="4400" dirty="0"/>
          </a:p>
        </p:txBody>
      </p:sp>
      <p:sp>
        <p:nvSpPr>
          <p:cNvPr id="3" name="Text 1"/>
          <p:cNvSpPr/>
          <p:nvPr/>
        </p:nvSpPr>
        <p:spPr>
          <a:xfrm>
            <a:off x="22324" y="2769691"/>
            <a:ext cx="11537463" cy="334466"/>
          </a:xfrm>
          <a:prstGeom prst="rect">
            <a:avLst/>
          </a:prstGeom>
          <a:noFill/>
          <a:ln/>
        </p:spPr>
        <p:txBody>
          <a:bodyPr wrap="none" lIns="0" tIns="0" rIns="0" bIns="0" rtlCol="0" anchor="t"/>
          <a:lstStyle/>
          <a:p>
            <a:pPr marL="0" indent="0" algn="r" rtl="1">
              <a:lnSpc>
                <a:spcPct val="130000"/>
              </a:lnSpc>
              <a:buNone/>
            </a:pPr>
            <a:r>
              <a:rPr lang="ar-SA" altLang="en-US" sz="1650" dirty="0">
                <a:solidFill>
                  <a:srgbClr val="384653"/>
                </a:solidFill>
                <a:latin typeface="WinSoft Pro Medium" pitchFamily="34" charset="0"/>
                <a:ea typeface="WinSoft Pro Medium" pitchFamily="34" charset="-122"/>
                <a:cs typeface="WinSoft Pro Medium" pitchFamily="34" charset="-120"/>
              </a:rPr>
              <a:t>يجب أن تكون:</a:t>
            </a:r>
            <a:endParaRPr lang="ar-SA" sz="1650" dirty="0"/>
          </a:p>
        </p:txBody>
      </p:sp>
      <p:sp>
        <p:nvSpPr>
          <p:cNvPr id="4" name="Shape 2"/>
          <p:cNvSpPr/>
          <p:nvPr/>
        </p:nvSpPr>
        <p:spPr>
          <a:xfrm>
            <a:off x="8052888" y="3333254"/>
            <a:ext cx="3506898" cy="831949"/>
          </a:xfrm>
          <a:prstGeom prst="roundRect">
            <a:avLst>
              <a:gd name="adj" fmla="val 38656"/>
            </a:avLst>
          </a:prstGeom>
          <a:solidFill>
            <a:srgbClr val="FFFFFF"/>
          </a:solidFill>
          <a:ln w="25399">
            <a:solidFill>
              <a:srgbClr val="00AEEF"/>
            </a:solidFill>
            <a:prstDash val="solid"/>
          </a:ln>
        </p:spPr>
      </p:sp>
      <p:sp>
        <p:nvSpPr>
          <p:cNvPr id="5" name="Text 3"/>
          <p:cNvSpPr/>
          <p:nvPr/>
        </p:nvSpPr>
        <p:spPr>
          <a:xfrm>
            <a:off x="8292595" y="3572966"/>
            <a:ext cx="3027485" cy="352524"/>
          </a:xfrm>
          <a:prstGeom prst="rect">
            <a:avLst/>
          </a:prstGeom>
          <a:noFill/>
          <a:ln/>
        </p:spPr>
        <p:txBody>
          <a:bodyPr wrap="none" lIns="0" tIns="0" rIns="0" bIns="0" rtlCol="0" anchor="t"/>
          <a:lstStyle/>
          <a:p>
            <a:pPr marL="0" indent="0" algn="ctr" rtl="1">
              <a:lnSpc>
                <a:spcPct val="104000"/>
              </a:lnSpc>
              <a:buNone/>
            </a:pPr>
            <a:r>
              <a:rPr lang="ar-SA" altLang="en-US" sz="2800" dirty="0">
                <a:solidFill>
                  <a:srgbClr val="384653"/>
                </a:solidFill>
                <a:latin typeface="GE SS Two Light" pitchFamily="34" charset="0"/>
                <a:ea typeface="GE SS Two Light" pitchFamily="34" charset="-122"/>
                <a:cs typeface="GE SS Two Light" pitchFamily="34" charset="-120"/>
              </a:rPr>
              <a:t>واضحة.</a:t>
            </a:r>
            <a:endParaRPr lang="ar-SA" sz="2800" dirty="0"/>
          </a:p>
        </p:txBody>
      </p:sp>
      <p:sp>
        <p:nvSpPr>
          <p:cNvPr id="6" name="Shape 4"/>
          <p:cNvSpPr/>
          <p:nvPr/>
        </p:nvSpPr>
        <p:spPr>
          <a:xfrm>
            <a:off x="4342398" y="3333254"/>
            <a:ext cx="3506898" cy="831949"/>
          </a:xfrm>
          <a:prstGeom prst="roundRect">
            <a:avLst>
              <a:gd name="adj" fmla="val 38656"/>
            </a:avLst>
          </a:prstGeom>
          <a:solidFill>
            <a:srgbClr val="FFFFFF"/>
          </a:solidFill>
          <a:ln w="25399">
            <a:solidFill>
              <a:srgbClr val="00AEEF"/>
            </a:solidFill>
            <a:prstDash val="solid"/>
          </a:ln>
        </p:spPr>
      </p:sp>
      <p:sp>
        <p:nvSpPr>
          <p:cNvPr id="7" name="Text 5"/>
          <p:cNvSpPr/>
          <p:nvPr/>
        </p:nvSpPr>
        <p:spPr>
          <a:xfrm>
            <a:off x="4582105" y="3572966"/>
            <a:ext cx="3027485" cy="352524"/>
          </a:xfrm>
          <a:prstGeom prst="rect">
            <a:avLst/>
          </a:prstGeom>
          <a:noFill/>
          <a:ln/>
        </p:spPr>
        <p:txBody>
          <a:bodyPr wrap="none" lIns="0" tIns="0" rIns="0" bIns="0" rtlCol="0" anchor="t"/>
          <a:lstStyle/>
          <a:p>
            <a:pPr marL="0" indent="0" algn="ctr" rtl="1">
              <a:lnSpc>
                <a:spcPct val="104000"/>
              </a:lnSpc>
              <a:buNone/>
            </a:pPr>
            <a:r>
              <a:rPr lang="ar-SA" altLang="en-US" sz="2800" dirty="0">
                <a:solidFill>
                  <a:srgbClr val="384653"/>
                </a:solidFill>
                <a:latin typeface="GE SS Two Light" pitchFamily="34" charset="0"/>
                <a:ea typeface="GE SS Two Light" pitchFamily="34" charset="-122"/>
                <a:cs typeface="GE SS Two Light" pitchFamily="34" charset="-120"/>
              </a:rPr>
              <a:t>محددة.</a:t>
            </a:r>
            <a:endParaRPr lang="ar-SA" sz="2800" dirty="0"/>
          </a:p>
        </p:txBody>
      </p:sp>
      <p:sp>
        <p:nvSpPr>
          <p:cNvPr id="8" name="Shape 6"/>
          <p:cNvSpPr/>
          <p:nvPr/>
        </p:nvSpPr>
        <p:spPr>
          <a:xfrm>
            <a:off x="631908" y="3333254"/>
            <a:ext cx="3506898" cy="831949"/>
          </a:xfrm>
          <a:prstGeom prst="roundRect">
            <a:avLst>
              <a:gd name="adj" fmla="val 38656"/>
            </a:avLst>
          </a:prstGeom>
          <a:solidFill>
            <a:srgbClr val="FFFFFF"/>
          </a:solidFill>
          <a:ln w="25399">
            <a:solidFill>
              <a:srgbClr val="00AEEF"/>
            </a:solidFill>
            <a:prstDash val="solid"/>
          </a:ln>
        </p:spPr>
      </p:sp>
      <p:sp>
        <p:nvSpPr>
          <p:cNvPr id="9" name="Text 7"/>
          <p:cNvSpPr/>
          <p:nvPr/>
        </p:nvSpPr>
        <p:spPr>
          <a:xfrm>
            <a:off x="871615" y="3572966"/>
            <a:ext cx="3027485" cy="352524"/>
          </a:xfrm>
          <a:prstGeom prst="rect">
            <a:avLst/>
          </a:prstGeom>
          <a:noFill/>
          <a:ln/>
        </p:spPr>
        <p:txBody>
          <a:bodyPr wrap="none" lIns="0" tIns="0" rIns="0" bIns="0" rtlCol="0" anchor="t"/>
          <a:lstStyle/>
          <a:p>
            <a:pPr marL="0" indent="0" algn="ctr" rtl="1">
              <a:lnSpc>
                <a:spcPct val="104000"/>
              </a:lnSpc>
              <a:buNone/>
            </a:pPr>
            <a:r>
              <a:rPr lang="ar-SA" altLang="en-US" sz="2800" dirty="0">
                <a:solidFill>
                  <a:srgbClr val="384653"/>
                </a:solidFill>
                <a:latin typeface="GE SS Two Light" pitchFamily="34" charset="0"/>
                <a:ea typeface="GE SS Two Light" pitchFamily="34" charset="-122"/>
                <a:cs typeface="GE SS Two Light" pitchFamily="34" charset="-120"/>
              </a:rPr>
              <a:t>قابلة للتطبيق.</a:t>
            </a:r>
            <a:endParaRPr lang="ar-SA" sz="2800" dirty="0"/>
          </a:p>
        </p:txBody>
      </p:sp>
      <p:sp>
        <p:nvSpPr>
          <p:cNvPr id="10" name="Shape 8"/>
          <p:cNvSpPr/>
          <p:nvPr/>
        </p:nvSpPr>
        <p:spPr>
          <a:xfrm>
            <a:off x="6197643" y="4368800"/>
            <a:ext cx="5362143" cy="831949"/>
          </a:xfrm>
          <a:prstGeom prst="roundRect">
            <a:avLst>
              <a:gd name="adj" fmla="val 38656"/>
            </a:avLst>
          </a:prstGeom>
          <a:solidFill>
            <a:srgbClr val="FFFFFF"/>
          </a:solidFill>
          <a:ln w="25399">
            <a:solidFill>
              <a:srgbClr val="00AEEF"/>
            </a:solidFill>
            <a:prstDash val="solid"/>
          </a:ln>
        </p:spPr>
      </p:sp>
      <p:sp>
        <p:nvSpPr>
          <p:cNvPr id="11" name="Text 9"/>
          <p:cNvSpPr/>
          <p:nvPr/>
        </p:nvSpPr>
        <p:spPr>
          <a:xfrm>
            <a:off x="6437350" y="4608513"/>
            <a:ext cx="4882730" cy="352524"/>
          </a:xfrm>
          <a:prstGeom prst="rect">
            <a:avLst/>
          </a:prstGeom>
          <a:noFill/>
          <a:ln/>
        </p:spPr>
        <p:txBody>
          <a:bodyPr wrap="none" lIns="0" tIns="0" rIns="0" bIns="0" rtlCol="0" anchor="t"/>
          <a:lstStyle/>
          <a:p>
            <a:pPr marL="0" indent="0" algn="ctr" rtl="1">
              <a:lnSpc>
                <a:spcPct val="104000"/>
              </a:lnSpc>
              <a:buNone/>
            </a:pPr>
            <a:r>
              <a:rPr lang="ar-SA" altLang="en-US" sz="2800" dirty="0">
                <a:solidFill>
                  <a:srgbClr val="384653"/>
                </a:solidFill>
                <a:latin typeface="GE SS Two Light" pitchFamily="34" charset="0"/>
                <a:ea typeface="GE SS Two Light" pitchFamily="34" charset="-122"/>
                <a:cs typeface="GE SS Two Light" pitchFamily="34" charset="-120"/>
              </a:rPr>
              <a:t>عادلة.</a:t>
            </a:r>
            <a:endParaRPr lang="ar-SA" sz="2800" dirty="0"/>
          </a:p>
        </p:txBody>
      </p:sp>
      <p:sp>
        <p:nvSpPr>
          <p:cNvPr id="12" name="Shape 10"/>
          <p:cNvSpPr/>
          <p:nvPr/>
        </p:nvSpPr>
        <p:spPr>
          <a:xfrm>
            <a:off x="631908" y="4368800"/>
            <a:ext cx="5362143" cy="831949"/>
          </a:xfrm>
          <a:prstGeom prst="roundRect">
            <a:avLst>
              <a:gd name="adj" fmla="val 38656"/>
            </a:avLst>
          </a:prstGeom>
          <a:solidFill>
            <a:srgbClr val="FFFFFF"/>
          </a:solidFill>
          <a:ln w="25399">
            <a:solidFill>
              <a:srgbClr val="00AEEF"/>
            </a:solidFill>
            <a:prstDash val="solid"/>
          </a:ln>
        </p:spPr>
      </p:sp>
      <p:sp>
        <p:nvSpPr>
          <p:cNvPr id="13" name="Text 11"/>
          <p:cNvSpPr/>
          <p:nvPr/>
        </p:nvSpPr>
        <p:spPr>
          <a:xfrm>
            <a:off x="871615" y="4608513"/>
            <a:ext cx="4882730" cy="352524"/>
          </a:xfrm>
          <a:prstGeom prst="rect">
            <a:avLst/>
          </a:prstGeom>
          <a:noFill/>
          <a:ln/>
        </p:spPr>
        <p:txBody>
          <a:bodyPr wrap="none" lIns="0" tIns="0" rIns="0" bIns="0" rtlCol="0" anchor="t"/>
          <a:lstStyle/>
          <a:p>
            <a:pPr marL="0" indent="0" algn="ctr" rtl="1">
              <a:lnSpc>
                <a:spcPct val="104000"/>
              </a:lnSpc>
              <a:buNone/>
            </a:pPr>
            <a:r>
              <a:rPr lang="ar-SA" altLang="en-US" sz="2800" dirty="0">
                <a:solidFill>
                  <a:srgbClr val="384653"/>
                </a:solidFill>
                <a:latin typeface="GE SS Two Light" pitchFamily="34" charset="0"/>
                <a:ea typeface="GE SS Two Light" pitchFamily="34" charset="-122"/>
                <a:cs typeface="GE SS Two Light" pitchFamily="34" charset="-120"/>
              </a:rPr>
              <a:t>مرتبطة بأهداف التدريب.</a:t>
            </a:r>
            <a:endParaRPr lang="ar-SA" sz="2800" dirty="0"/>
          </a:p>
        </p:txBody>
      </p:sp>
    </p:spTree>
    <p:extLst>
      <p:ext uri="{BB962C8B-B14F-4D97-AF65-F5344CB8AC3E}">
        <p14:creationId xmlns:p14="http://schemas.microsoft.com/office/powerpoint/2010/main" val="4016827183"/>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631428"/>
            <a:ext cx="10927878" cy="707529"/>
          </a:xfrm>
          <a:prstGeom prst="rect">
            <a:avLst/>
          </a:prstGeom>
          <a:noFill/>
          <a:ln/>
        </p:spPr>
        <p:txBody>
          <a:bodyPr wrap="none" lIns="0" tIns="0" rIns="0" bIns="0" rtlCol="0" anchor="t"/>
          <a:lstStyle/>
          <a:p>
            <a:pPr marL="0" indent="0" algn="r" rtl="1">
              <a:lnSpc>
                <a:spcPct val="104000"/>
              </a:lnSpc>
              <a:buNone/>
            </a:pPr>
            <a:r>
              <a:rPr lang="ar-SA" altLang="en-US" sz="4450" dirty="0">
                <a:solidFill>
                  <a:srgbClr val="2E3C4E"/>
                </a:solidFill>
                <a:latin typeface="GE SS Two Light" pitchFamily="34" charset="0"/>
                <a:ea typeface="GE SS Two Light" pitchFamily="34" charset="-122"/>
                <a:cs typeface="GE SS Two Light" pitchFamily="34" charset="-120"/>
              </a:rPr>
              <a:t>مجالات القواعد داخل الورش التدريبية</a:t>
            </a:r>
            <a:endParaRPr lang="ar-SA" sz="4450" dirty="0"/>
          </a:p>
        </p:txBody>
      </p:sp>
      <p:sp>
        <p:nvSpPr>
          <p:cNvPr id="3" name="Shape 1"/>
          <p:cNvSpPr/>
          <p:nvPr/>
        </p:nvSpPr>
        <p:spPr>
          <a:xfrm>
            <a:off x="6198338" y="1748929"/>
            <a:ext cx="5361449" cy="1604466"/>
          </a:xfrm>
          <a:prstGeom prst="roundRect">
            <a:avLst>
              <a:gd name="adj" fmla="val 20110"/>
            </a:avLst>
          </a:prstGeom>
          <a:solidFill>
            <a:srgbClr val="00AEEF"/>
          </a:solidFill>
          <a:ln w="12700">
            <a:solidFill>
              <a:srgbClr val="0094D5"/>
            </a:solidFill>
            <a:prstDash val="solid"/>
          </a:ln>
        </p:spPr>
      </p:sp>
      <p:sp>
        <p:nvSpPr>
          <p:cNvPr id="4" name="Text 2"/>
          <p:cNvSpPr/>
          <p:nvPr/>
        </p:nvSpPr>
        <p:spPr>
          <a:xfrm>
            <a:off x="6426138" y="1976735"/>
            <a:ext cx="4905848" cy="707628"/>
          </a:xfrm>
          <a:prstGeom prst="rect">
            <a:avLst/>
          </a:prstGeom>
          <a:noFill/>
          <a:ln/>
        </p:spPr>
        <p:txBody>
          <a:bodyPr wrap="none" lIns="0" tIns="0" rIns="0" bIns="0" rtlCol="0" anchor="t"/>
          <a:lstStyle/>
          <a:p>
            <a:pPr marL="0" indent="0" algn="ct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السلامة</a:t>
            </a:r>
            <a:endParaRPr lang="ar-SA" sz="2800" dirty="0">
              <a:solidFill>
                <a:schemeClr val="bg1"/>
              </a:solidFill>
            </a:endParaRPr>
          </a:p>
        </p:txBody>
      </p:sp>
      <p:sp>
        <p:nvSpPr>
          <p:cNvPr id="5" name="Text 3"/>
          <p:cNvSpPr/>
          <p:nvPr/>
        </p:nvSpPr>
        <p:spPr>
          <a:xfrm>
            <a:off x="6426138" y="2453481"/>
            <a:ext cx="4905848" cy="1344216"/>
          </a:xfrm>
          <a:prstGeom prst="rect">
            <a:avLst/>
          </a:prstGeom>
          <a:noFill/>
          <a:ln/>
        </p:spPr>
        <p:txBody>
          <a:bodyPr wrap="square" lIns="0" tIns="0" rIns="0" bIns="0" rtlCol="0" anchor="t">
            <a:normAutofit/>
          </a:bodyPr>
          <a:lstStyle/>
          <a:p>
            <a:pPr marL="0" indent="0" algn="ctr" rtl="1">
              <a:lnSpc>
                <a:spcPct val="130000"/>
              </a:lnSpc>
              <a:buNone/>
            </a:pPr>
            <a:r>
              <a:rPr lang="ar-SA" altLang="en-US" sz="2000" dirty="0">
                <a:solidFill>
                  <a:schemeClr val="bg1"/>
                </a:solidFill>
                <a:latin typeface="WinSoft Pro Medium" pitchFamily="34" charset="0"/>
                <a:ea typeface="WinSoft Pro Medium" pitchFamily="34" charset="-122"/>
                <a:cs typeface="WinSoft Pro Medium" pitchFamily="34" charset="-120"/>
              </a:rPr>
              <a:t>ارتداء معدات الوقاية الشخصية، منع العبث بالمعدات، الالتزام بتعليمات الطوارئ.</a:t>
            </a:r>
            <a:endParaRPr lang="ar-SA" sz="2000" dirty="0">
              <a:solidFill>
                <a:schemeClr val="bg1"/>
              </a:solidFill>
            </a:endParaRPr>
          </a:p>
        </p:txBody>
      </p:sp>
      <p:sp>
        <p:nvSpPr>
          <p:cNvPr id="6" name="Shape 4"/>
          <p:cNvSpPr/>
          <p:nvPr/>
        </p:nvSpPr>
        <p:spPr>
          <a:xfrm>
            <a:off x="631908" y="1748929"/>
            <a:ext cx="5361449" cy="1604466"/>
          </a:xfrm>
          <a:prstGeom prst="roundRect">
            <a:avLst>
              <a:gd name="adj" fmla="val 20110"/>
            </a:avLst>
          </a:prstGeom>
          <a:solidFill>
            <a:srgbClr val="00AEEF"/>
          </a:solidFill>
          <a:ln w="12700">
            <a:solidFill>
              <a:srgbClr val="0094D5"/>
            </a:solidFill>
            <a:prstDash val="solid"/>
          </a:ln>
        </p:spPr>
      </p:sp>
      <p:sp>
        <p:nvSpPr>
          <p:cNvPr id="7" name="Text 5"/>
          <p:cNvSpPr/>
          <p:nvPr/>
        </p:nvSpPr>
        <p:spPr>
          <a:xfrm>
            <a:off x="859709" y="1976735"/>
            <a:ext cx="4905848" cy="707628"/>
          </a:xfrm>
          <a:prstGeom prst="rect">
            <a:avLst/>
          </a:prstGeom>
          <a:noFill/>
          <a:ln/>
        </p:spPr>
        <p:txBody>
          <a:bodyPr wrap="none" lIns="0" tIns="0" rIns="0" bIns="0" rtlCol="0" anchor="t"/>
          <a:lstStyle/>
          <a:p>
            <a:pPr marL="0" indent="0" algn="ct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السلوك المهني</a:t>
            </a:r>
            <a:endParaRPr lang="ar-SA" sz="2800" dirty="0">
              <a:solidFill>
                <a:schemeClr val="bg1"/>
              </a:solidFill>
            </a:endParaRPr>
          </a:p>
        </p:txBody>
      </p:sp>
      <p:sp>
        <p:nvSpPr>
          <p:cNvPr id="8" name="Text 6"/>
          <p:cNvSpPr/>
          <p:nvPr/>
        </p:nvSpPr>
        <p:spPr>
          <a:xfrm>
            <a:off x="859709" y="2453481"/>
            <a:ext cx="4905848" cy="672108"/>
          </a:xfrm>
          <a:prstGeom prst="rect">
            <a:avLst/>
          </a:prstGeom>
          <a:noFill/>
          <a:ln/>
        </p:spPr>
        <p:txBody>
          <a:bodyPr wrap="none" lIns="0" tIns="0" rIns="0" bIns="0" rtlCol="0" anchor="t"/>
          <a:lstStyle/>
          <a:p>
            <a:pPr marL="0" indent="0" algn="ctr" rtl="1">
              <a:lnSpc>
                <a:spcPct val="130000"/>
              </a:lnSpc>
              <a:buNone/>
            </a:pPr>
            <a:r>
              <a:rPr lang="ar-SA" altLang="en-US" sz="2000" dirty="0">
                <a:solidFill>
                  <a:schemeClr val="bg1"/>
                </a:solidFill>
                <a:latin typeface="WinSoft Pro Medium" pitchFamily="34" charset="0"/>
                <a:ea typeface="WinSoft Pro Medium" pitchFamily="34" charset="-122"/>
                <a:cs typeface="WinSoft Pro Medium" pitchFamily="34" charset="-120"/>
              </a:rPr>
              <a:t>احترام الآخرين، المحافظة على الممتلكات، الالتزام بالتعليمات.</a:t>
            </a:r>
            <a:endParaRPr lang="ar-SA" sz="2000" dirty="0">
              <a:solidFill>
                <a:schemeClr val="bg1"/>
              </a:solidFill>
            </a:endParaRPr>
          </a:p>
        </p:txBody>
      </p:sp>
      <p:sp>
        <p:nvSpPr>
          <p:cNvPr id="9" name="Shape 7"/>
          <p:cNvSpPr/>
          <p:nvPr/>
        </p:nvSpPr>
        <p:spPr>
          <a:xfrm>
            <a:off x="6198338" y="3558381"/>
            <a:ext cx="5361449" cy="1604466"/>
          </a:xfrm>
          <a:prstGeom prst="roundRect">
            <a:avLst>
              <a:gd name="adj" fmla="val 20110"/>
            </a:avLst>
          </a:prstGeom>
          <a:solidFill>
            <a:srgbClr val="00AEEF"/>
          </a:solidFill>
          <a:ln w="12700">
            <a:solidFill>
              <a:srgbClr val="0094D5"/>
            </a:solidFill>
            <a:prstDash val="solid"/>
          </a:ln>
        </p:spPr>
      </p:sp>
      <p:sp>
        <p:nvSpPr>
          <p:cNvPr id="10" name="Text 8"/>
          <p:cNvSpPr/>
          <p:nvPr/>
        </p:nvSpPr>
        <p:spPr>
          <a:xfrm>
            <a:off x="6426138" y="3786188"/>
            <a:ext cx="4905848" cy="707628"/>
          </a:xfrm>
          <a:prstGeom prst="rect">
            <a:avLst/>
          </a:prstGeom>
          <a:noFill/>
          <a:ln/>
        </p:spPr>
        <p:txBody>
          <a:bodyPr wrap="none" lIns="0" tIns="0" rIns="0" bIns="0" rtlCol="0" anchor="t"/>
          <a:lstStyle/>
          <a:p>
            <a:pPr marL="0" indent="0" algn="ct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الحضور والانضباط</a:t>
            </a:r>
            <a:endParaRPr lang="ar-SA" sz="2800" dirty="0">
              <a:solidFill>
                <a:schemeClr val="bg1"/>
              </a:solidFill>
            </a:endParaRPr>
          </a:p>
        </p:txBody>
      </p:sp>
      <p:sp>
        <p:nvSpPr>
          <p:cNvPr id="11" name="Text 9"/>
          <p:cNvSpPr/>
          <p:nvPr/>
        </p:nvSpPr>
        <p:spPr>
          <a:xfrm>
            <a:off x="6426138" y="4262934"/>
            <a:ext cx="4905848" cy="672108"/>
          </a:xfrm>
          <a:prstGeom prst="rect">
            <a:avLst/>
          </a:prstGeom>
          <a:noFill/>
          <a:ln/>
        </p:spPr>
        <p:txBody>
          <a:bodyPr wrap="none" lIns="0" tIns="0" rIns="0" bIns="0" rtlCol="0" anchor="t"/>
          <a:lstStyle/>
          <a:p>
            <a:pPr marL="0" indent="0" algn="ctr" rtl="1">
              <a:lnSpc>
                <a:spcPct val="130000"/>
              </a:lnSpc>
              <a:buNone/>
            </a:pPr>
            <a:r>
              <a:rPr lang="ar-SA" altLang="en-US" sz="2000" dirty="0">
                <a:solidFill>
                  <a:schemeClr val="bg1"/>
                </a:solidFill>
                <a:latin typeface="WinSoft Pro Medium" pitchFamily="34" charset="0"/>
                <a:ea typeface="WinSoft Pro Medium" pitchFamily="34" charset="-122"/>
                <a:cs typeface="WinSoft Pro Medium" pitchFamily="34" charset="-120"/>
              </a:rPr>
              <a:t>الالتزام بمواعيد التدريب، توثيق الغياب، الالتزام بفترات الاستراحة.</a:t>
            </a:r>
            <a:endParaRPr lang="ar-SA" sz="2000" dirty="0">
              <a:solidFill>
                <a:schemeClr val="bg1"/>
              </a:solidFill>
            </a:endParaRPr>
          </a:p>
        </p:txBody>
      </p:sp>
      <p:sp>
        <p:nvSpPr>
          <p:cNvPr id="12" name="Shape 10"/>
          <p:cNvSpPr/>
          <p:nvPr/>
        </p:nvSpPr>
        <p:spPr>
          <a:xfrm>
            <a:off x="631908" y="3558381"/>
            <a:ext cx="5361449" cy="1604466"/>
          </a:xfrm>
          <a:prstGeom prst="roundRect">
            <a:avLst>
              <a:gd name="adj" fmla="val 20110"/>
            </a:avLst>
          </a:prstGeom>
          <a:solidFill>
            <a:srgbClr val="00AEEF"/>
          </a:solidFill>
          <a:ln w="12700">
            <a:solidFill>
              <a:srgbClr val="0094D5"/>
            </a:solidFill>
            <a:prstDash val="solid"/>
          </a:ln>
        </p:spPr>
      </p:sp>
      <p:sp>
        <p:nvSpPr>
          <p:cNvPr id="13" name="Text 11"/>
          <p:cNvSpPr/>
          <p:nvPr/>
        </p:nvSpPr>
        <p:spPr>
          <a:xfrm>
            <a:off x="859709" y="3786188"/>
            <a:ext cx="4905848" cy="707628"/>
          </a:xfrm>
          <a:prstGeom prst="rect">
            <a:avLst/>
          </a:prstGeom>
          <a:noFill/>
          <a:ln/>
        </p:spPr>
        <p:txBody>
          <a:bodyPr wrap="none" lIns="0" tIns="0" rIns="0" bIns="0" rtlCol="0" anchor="t"/>
          <a:lstStyle/>
          <a:p>
            <a:pPr marL="0" indent="0" algn="ct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استخدام المعدات</a:t>
            </a:r>
            <a:endParaRPr lang="ar-SA" sz="2800" dirty="0">
              <a:solidFill>
                <a:schemeClr val="bg1"/>
              </a:solidFill>
            </a:endParaRPr>
          </a:p>
        </p:txBody>
      </p:sp>
      <p:sp>
        <p:nvSpPr>
          <p:cNvPr id="14" name="Text 12"/>
          <p:cNvSpPr/>
          <p:nvPr/>
        </p:nvSpPr>
        <p:spPr>
          <a:xfrm>
            <a:off x="859709" y="4262934"/>
            <a:ext cx="4905848" cy="1344216"/>
          </a:xfrm>
          <a:prstGeom prst="rect">
            <a:avLst/>
          </a:prstGeom>
          <a:noFill/>
          <a:ln/>
        </p:spPr>
        <p:txBody>
          <a:bodyPr wrap="square" lIns="0" tIns="0" rIns="0" bIns="0" rtlCol="0" anchor="t">
            <a:normAutofit/>
          </a:bodyPr>
          <a:lstStyle/>
          <a:p>
            <a:pPr marL="0" indent="0" algn="ctr" rtl="1">
              <a:lnSpc>
                <a:spcPct val="130000"/>
              </a:lnSpc>
              <a:buNone/>
            </a:pPr>
            <a:r>
              <a:rPr lang="ar-SA" altLang="en-US" sz="2000" dirty="0">
                <a:solidFill>
                  <a:schemeClr val="bg1"/>
                </a:solidFill>
                <a:latin typeface="WinSoft Pro Medium" pitchFamily="34" charset="0"/>
                <a:ea typeface="WinSoft Pro Medium" pitchFamily="34" charset="-122"/>
                <a:cs typeface="WinSoft Pro Medium" pitchFamily="34" charset="-120"/>
              </a:rPr>
              <a:t>الاستخدام وفق التعليمات، إعادة المعدات إلى أماكنها، الإبلاغ عن الأعطال.</a:t>
            </a:r>
            <a:endParaRPr lang="ar-SA" sz="2000" dirty="0">
              <a:solidFill>
                <a:schemeClr val="bg1"/>
              </a:solidFill>
            </a:endParaRPr>
          </a:p>
        </p:txBody>
      </p:sp>
      <p:sp>
        <p:nvSpPr>
          <p:cNvPr id="15" name="Shape 13"/>
          <p:cNvSpPr/>
          <p:nvPr/>
        </p:nvSpPr>
        <p:spPr>
          <a:xfrm>
            <a:off x="631908" y="5393432"/>
            <a:ext cx="10927878" cy="833041"/>
          </a:xfrm>
          <a:prstGeom prst="roundRect">
            <a:avLst>
              <a:gd name="adj" fmla="val 38733"/>
            </a:avLst>
          </a:prstGeom>
          <a:solidFill>
            <a:srgbClr val="D4E9F7"/>
          </a:solidFill>
          <a:ln/>
        </p:spPr>
      </p:sp>
      <p:pic>
        <p:nvPicPr>
          <p:cNvPr id="16" name="Image 0" descr="preencoded.png"/>
          <p:cNvPicPr>
            <a:picLocks noChangeAspect="1"/>
          </p:cNvPicPr>
          <p:nvPr/>
        </p:nvPicPr>
        <p:blipFill>
          <a:blip r:embed="rId3"/>
          <a:stretch>
            <a:fillRect/>
          </a:stretch>
        </p:blipFill>
        <p:spPr>
          <a:xfrm>
            <a:off x="847009" y="5686227"/>
            <a:ext cx="268876" cy="215106"/>
          </a:xfrm>
          <a:prstGeom prst="rect">
            <a:avLst/>
          </a:prstGeom>
        </p:spPr>
      </p:pic>
      <p:sp>
        <p:nvSpPr>
          <p:cNvPr id="17" name="Text 14"/>
          <p:cNvSpPr/>
          <p:nvPr/>
        </p:nvSpPr>
        <p:spPr>
          <a:xfrm>
            <a:off x="721401" y="5652195"/>
            <a:ext cx="10623284" cy="336054"/>
          </a:xfrm>
          <a:prstGeom prst="rect">
            <a:avLst/>
          </a:prstGeom>
          <a:noFill/>
          <a:ln/>
        </p:spPr>
        <p:txBody>
          <a:bodyPr wrap="none" lIns="0" tIns="0" rIns="0" bIns="0" rtlCol="0" anchor="t"/>
          <a:lstStyle/>
          <a:p>
            <a:pPr marL="0" indent="0" algn="r" rtl="1">
              <a:lnSpc>
                <a:spcPct val="130000"/>
              </a:lnSpc>
              <a:buNone/>
            </a:pPr>
            <a:r>
              <a:rPr lang="ar-SA" altLang="en-US" sz="1650" dirty="0">
                <a:solidFill>
                  <a:srgbClr val="000000"/>
                </a:solidFill>
                <a:latin typeface="WinSoft Pro Medium" pitchFamily="34" charset="0"/>
                <a:ea typeface="WinSoft Pro Medium" pitchFamily="34" charset="-122"/>
                <a:cs typeface="WinSoft Pro Medium" pitchFamily="34" charset="-120"/>
              </a:rPr>
              <a:t>خصائص القواعد الفعالة: واضحة، محددة، قابلة للتطبيق، عادلة، مرتبطة بأهداف التدريب.</a:t>
            </a:r>
            <a:endParaRPr lang="ar-SA" sz="1650" dirty="0"/>
          </a:p>
        </p:txBody>
      </p:sp>
    </p:spTree>
    <p:extLst>
      <p:ext uri="{BB962C8B-B14F-4D97-AF65-F5344CB8AC3E}">
        <p14:creationId xmlns:p14="http://schemas.microsoft.com/office/powerpoint/2010/main" val="2997311593"/>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1690886"/>
            <a:ext cx="10927878" cy="742355"/>
          </a:xfrm>
          <a:prstGeom prst="rect">
            <a:avLst/>
          </a:prstGeom>
          <a:noFill/>
          <a:ln/>
        </p:spPr>
        <p:txBody>
          <a:bodyPr wrap="none" lIns="0" tIns="0" rIns="0" bIns="0" rtlCol="0" anchor="t"/>
          <a:lstStyle/>
          <a:p>
            <a:pPr marL="0" indent="0" algn="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النشاط التدريبي: إعداد ميثاق الورشة التدريبية</a:t>
            </a:r>
            <a:endParaRPr lang="ar-SA" sz="4650" dirty="0"/>
          </a:p>
        </p:txBody>
      </p:sp>
      <p:sp>
        <p:nvSpPr>
          <p:cNvPr id="3" name="Text 1"/>
          <p:cNvSpPr/>
          <p:nvPr/>
        </p:nvSpPr>
        <p:spPr>
          <a:xfrm>
            <a:off x="22324" y="2884587"/>
            <a:ext cx="11537463" cy="361156"/>
          </a:xfrm>
          <a:prstGeom prst="rect">
            <a:avLst/>
          </a:prstGeom>
          <a:noFill/>
          <a:ln/>
        </p:spPr>
        <p:txBody>
          <a:bodyPr wrap="none" lIns="0" tIns="0" rIns="0" bIns="0" rtlCol="0" anchor="t"/>
          <a:lstStyle/>
          <a:p>
            <a:pPr marL="0" indent="0" algn="r"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بالتعاون مع أفراد مجموعتك، اختاروا أحد التخصصات المهنية وأعدوا ميثاق الورشة التدريبية الخاص به.</a:t>
            </a:r>
            <a:endParaRPr lang="ar-SA" sz="1750" dirty="0"/>
          </a:p>
        </p:txBody>
      </p:sp>
      <p:sp>
        <p:nvSpPr>
          <p:cNvPr id="4" name="Shape 2"/>
          <p:cNvSpPr/>
          <p:nvPr/>
        </p:nvSpPr>
        <p:spPr>
          <a:xfrm>
            <a:off x="11051998" y="3499644"/>
            <a:ext cx="507789" cy="507802"/>
          </a:xfrm>
          <a:prstGeom prst="ellipse">
            <a:avLst/>
          </a:prstGeom>
          <a:solidFill>
            <a:srgbClr val="00AEEF"/>
          </a:solidFill>
          <a:ln w="12700">
            <a:solidFill>
              <a:srgbClr val="0094D5"/>
            </a:solidFill>
            <a:prstDash val="solid"/>
          </a:ln>
        </p:spPr>
      </p:sp>
      <p:sp>
        <p:nvSpPr>
          <p:cNvPr id="5" name="Text 3"/>
          <p:cNvSpPr/>
          <p:nvPr/>
        </p:nvSpPr>
        <p:spPr>
          <a:xfrm>
            <a:off x="11127749" y="3530848"/>
            <a:ext cx="356286" cy="445393"/>
          </a:xfrm>
          <a:prstGeom prst="rect">
            <a:avLst/>
          </a:prstGeom>
          <a:noFill/>
          <a:ln/>
        </p:spPr>
        <p:txBody>
          <a:bodyPr wrap="none" lIns="0" tIns="0" rIns="0" bIns="0" rtlCol="0" anchor="ctr"/>
          <a:lstStyle/>
          <a:p>
            <a:pPr marL="0" indent="0" algn="ctr" rtl="1">
              <a:lnSpc>
                <a:spcPct val="100000"/>
              </a:lnSpc>
              <a:buNone/>
            </a:pPr>
            <a:r>
              <a:rPr lang="en-US" sz="2800" dirty="0">
                <a:solidFill>
                  <a:srgbClr val="000000"/>
                </a:solidFill>
                <a:latin typeface="GE SS Two Light" pitchFamily="34" charset="0"/>
                <a:ea typeface="GE SS Two Light" pitchFamily="34" charset="-122"/>
                <a:cs typeface="GE SS Two Light" pitchFamily="34" charset="-120"/>
              </a:rPr>
              <a:t>1</a:t>
            </a:r>
            <a:endParaRPr lang="en-US" sz="2800" dirty="0"/>
          </a:p>
        </p:txBody>
      </p:sp>
      <p:sp>
        <p:nvSpPr>
          <p:cNvPr id="6" name="Text 4"/>
          <p:cNvSpPr/>
          <p:nvPr/>
        </p:nvSpPr>
        <p:spPr>
          <a:xfrm>
            <a:off x="8105275" y="3577134"/>
            <a:ext cx="2721105" cy="742355"/>
          </a:xfrm>
          <a:prstGeom prst="rect">
            <a:avLst/>
          </a:prstGeom>
          <a:noFill/>
          <a:ln/>
        </p:spPr>
        <p:txBody>
          <a:bodyPr wrap="square" lIns="0" tIns="0" rIns="0" bIns="0" rtlCol="0" anchor="t">
            <a:normAutofit/>
          </a:bodyPr>
          <a:lstStyle/>
          <a:p>
            <a:pPr marL="0" indent="0" algn="r" rtl="1">
              <a:lnSpc>
                <a:spcPct val="104000"/>
              </a:lnSpc>
              <a:buNone/>
            </a:pPr>
            <a:r>
              <a:rPr lang="en-US" altLang="en-US" sz="2300" dirty="0">
                <a:solidFill>
                  <a:srgbClr val="384653"/>
                </a:solidFill>
                <a:latin typeface="Myriad Headline" panose="020B0500000000000000" pitchFamily="34" charset="0"/>
                <a:ea typeface="GE SS Two Light" pitchFamily="34" charset="-122"/>
                <a:cs typeface="GE SS Two Light" pitchFamily="34" charset="-120"/>
              </a:rPr>
              <a:t>5</a:t>
            </a:r>
            <a:r>
              <a:rPr lang="ar-SA" altLang="en-US" sz="2300" dirty="0">
                <a:solidFill>
                  <a:srgbClr val="384653"/>
                </a:solidFill>
                <a:latin typeface="GE SS Two Light" pitchFamily="34" charset="0"/>
                <a:ea typeface="GE SS Two Light" pitchFamily="34" charset="-122"/>
                <a:cs typeface="GE SS Two Light" pitchFamily="34" charset="-120"/>
              </a:rPr>
              <a:t> قواعد للسلامة المهنية</a:t>
            </a:r>
            <a:endParaRPr lang="ar-SA" sz="2300" dirty="0"/>
          </a:p>
        </p:txBody>
      </p:sp>
      <p:sp>
        <p:nvSpPr>
          <p:cNvPr id="7" name="Text 5"/>
          <p:cNvSpPr/>
          <p:nvPr/>
        </p:nvSpPr>
        <p:spPr>
          <a:xfrm>
            <a:off x="8105275" y="4454823"/>
            <a:ext cx="2721105" cy="361156"/>
          </a:xfrm>
          <a:prstGeom prst="rect">
            <a:avLst/>
          </a:prstGeom>
          <a:noFill/>
          <a:ln/>
        </p:spPr>
        <p:txBody>
          <a:bodyPr wrap="none" lIns="0" tIns="0" rIns="0" bIns="0" rtlCol="0" anchor="t"/>
          <a:lstStyle/>
          <a:p>
            <a:pPr marL="0" indent="0" algn="r"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الواجب الالتزام بها داخل الورشة.</a:t>
            </a:r>
            <a:endParaRPr lang="ar-SA" sz="1750" dirty="0"/>
          </a:p>
        </p:txBody>
      </p:sp>
      <p:sp>
        <p:nvSpPr>
          <p:cNvPr id="8" name="Shape 6"/>
          <p:cNvSpPr/>
          <p:nvPr/>
        </p:nvSpPr>
        <p:spPr>
          <a:xfrm>
            <a:off x="7315414" y="3499644"/>
            <a:ext cx="507789" cy="507802"/>
          </a:xfrm>
          <a:prstGeom prst="ellipse">
            <a:avLst/>
          </a:prstGeom>
          <a:solidFill>
            <a:srgbClr val="00AEEF"/>
          </a:solidFill>
          <a:ln w="12700">
            <a:solidFill>
              <a:srgbClr val="0094D5"/>
            </a:solidFill>
            <a:prstDash val="solid"/>
          </a:ln>
        </p:spPr>
      </p:sp>
      <p:sp>
        <p:nvSpPr>
          <p:cNvPr id="9" name="Text 7"/>
          <p:cNvSpPr/>
          <p:nvPr/>
        </p:nvSpPr>
        <p:spPr>
          <a:xfrm>
            <a:off x="7391165" y="3530848"/>
            <a:ext cx="356286" cy="445393"/>
          </a:xfrm>
          <a:prstGeom prst="rect">
            <a:avLst/>
          </a:prstGeom>
          <a:noFill/>
          <a:ln/>
        </p:spPr>
        <p:txBody>
          <a:bodyPr wrap="none" lIns="0" tIns="0" rIns="0" bIns="0" rtlCol="0" anchor="ctr"/>
          <a:lstStyle/>
          <a:p>
            <a:pPr marL="0" indent="0" algn="ctr" rtl="1">
              <a:lnSpc>
                <a:spcPct val="100000"/>
              </a:lnSpc>
              <a:buNone/>
            </a:pPr>
            <a:r>
              <a:rPr lang="en-US" sz="2800" dirty="0">
                <a:solidFill>
                  <a:srgbClr val="000000"/>
                </a:solidFill>
                <a:latin typeface="GE SS Two Light" pitchFamily="34" charset="0"/>
                <a:ea typeface="GE SS Two Light" pitchFamily="34" charset="-122"/>
                <a:cs typeface="GE SS Two Light" pitchFamily="34" charset="-120"/>
              </a:rPr>
              <a:t>2</a:t>
            </a:r>
            <a:endParaRPr lang="en-US" sz="2800" dirty="0"/>
          </a:p>
        </p:txBody>
      </p:sp>
      <p:sp>
        <p:nvSpPr>
          <p:cNvPr id="10" name="Text 8"/>
          <p:cNvSpPr/>
          <p:nvPr/>
        </p:nvSpPr>
        <p:spPr>
          <a:xfrm>
            <a:off x="4368591" y="3577134"/>
            <a:ext cx="2721205" cy="371177"/>
          </a:xfrm>
          <a:prstGeom prst="rect">
            <a:avLst/>
          </a:prstGeom>
          <a:noFill/>
          <a:ln/>
        </p:spPr>
        <p:txBody>
          <a:bodyPr wrap="none" lIns="0" tIns="0" rIns="0" bIns="0" rtlCol="0" anchor="t"/>
          <a:lstStyle/>
          <a:p>
            <a:pPr algn="r" rtl="1">
              <a:lnSpc>
                <a:spcPct val="104000"/>
              </a:lnSpc>
            </a:pPr>
            <a:r>
              <a:rPr lang="en-US" altLang="en-US" sz="2300" dirty="0">
                <a:solidFill>
                  <a:srgbClr val="384653"/>
                </a:solidFill>
                <a:latin typeface="Myriad Headline" panose="020B0500000000000000" pitchFamily="34" charset="0"/>
                <a:ea typeface="GE SS Two Light" pitchFamily="34" charset="-122"/>
                <a:cs typeface="GE SS Two Light" pitchFamily="34" charset="-120"/>
              </a:rPr>
              <a:t>5</a:t>
            </a:r>
            <a:r>
              <a:rPr lang="ar-SA" altLang="en-US" sz="2300" dirty="0">
                <a:solidFill>
                  <a:srgbClr val="384653"/>
                </a:solidFill>
                <a:latin typeface="GE SS Two Light" pitchFamily="34" charset="0"/>
                <a:ea typeface="GE SS Two Light" pitchFamily="34" charset="-122"/>
                <a:cs typeface="GE SS Two Light" pitchFamily="34" charset="-120"/>
              </a:rPr>
              <a:t> قواعد سلوكية</a:t>
            </a:r>
            <a:endParaRPr lang="ar-SA" sz="2300" dirty="0"/>
          </a:p>
        </p:txBody>
      </p:sp>
      <p:sp>
        <p:nvSpPr>
          <p:cNvPr id="11" name="Text 9"/>
          <p:cNvSpPr/>
          <p:nvPr/>
        </p:nvSpPr>
        <p:spPr>
          <a:xfrm>
            <a:off x="4368591" y="4083645"/>
            <a:ext cx="2721205" cy="1083469"/>
          </a:xfrm>
          <a:prstGeom prst="rect">
            <a:avLst/>
          </a:prstGeom>
          <a:noFill/>
          <a:ln/>
        </p:spPr>
        <p:txBody>
          <a:bodyPr wrap="square" lIns="0" tIns="0" rIns="0" bIns="0" rtlCol="0" anchor="t">
            <a:normAutofit/>
          </a:bodyPr>
          <a:lstStyle/>
          <a:p>
            <a:pPr marL="0" indent="0" algn="r"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تنظم تعامل المتدربين مع بعضهم ومع المدرب والمحافظة على بيئة التدريب.</a:t>
            </a:r>
            <a:endParaRPr lang="ar-SA" sz="1750" dirty="0"/>
          </a:p>
        </p:txBody>
      </p:sp>
      <p:sp>
        <p:nvSpPr>
          <p:cNvPr id="12" name="Shape 10"/>
          <p:cNvSpPr/>
          <p:nvPr/>
        </p:nvSpPr>
        <p:spPr>
          <a:xfrm>
            <a:off x="3578731" y="3499644"/>
            <a:ext cx="507789" cy="507802"/>
          </a:xfrm>
          <a:prstGeom prst="ellipse">
            <a:avLst/>
          </a:prstGeom>
          <a:solidFill>
            <a:srgbClr val="00AEEF"/>
          </a:solidFill>
          <a:ln w="12700">
            <a:solidFill>
              <a:srgbClr val="0094D5"/>
            </a:solidFill>
            <a:prstDash val="solid"/>
          </a:ln>
        </p:spPr>
      </p:sp>
      <p:sp>
        <p:nvSpPr>
          <p:cNvPr id="13" name="Text 11"/>
          <p:cNvSpPr/>
          <p:nvPr/>
        </p:nvSpPr>
        <p:spPr>
          <a:xfrm>
            <a:off x="3654482" y="3530848"/>
            <a:ext cx="356286" cy="445393"/>
          </a:xfrm>
          <a:prstGeom prst="rect">
            <a:avLst/>
          </a:prstGeom>
          <a:noFill/>
          <a:ln/>
        </p:spPr>
        <p:txBody>
          <a:bodyPr wrap="none" lIns="0" tIns="0" rIns="0" bIns="0" rtlCol="0" anchor="ctr"/>
          <a:lstStyle/>
          <a:p>
            <a:pPr marL="0" indent="0" algn="ctr" rtl="1">
              <a:lnSpc>
                <a:spcPct val="100000"/>
              </a:lnSpc>
              <a:buNone/>
            </a:pPr>
            <a:r>
              <a:rPr lang="en-US" sz="2800" dirty="0">
                <a:solidFill>
                  <a:srgbClr val="000000"/>
                </a:solidFill>
                <a:latin typeface="GE SS Two Light" pitchFamily="34" charset="0"/>
                <a:ea typeface="GE SS Two Light" pitchFamily="34" charset="-122"/>
                <a:cs typeface="GE SS Two Light" pitchFamily="34" charset="-120"/>
              </a:rPr>
              <a:t>3</a:t>
            </a:r>
            <a:endParaRPr lang="en-US" sz="2800" dirty="0"/>
          </a:p>
        </p:txBody>
      </p:sp>
      <p:sp>
        <p:nvSpPr>
          <p:cNvPr id="14" name="Text 12"/>
          <p:cNvSpPr/>
          <p:nvPr/>
        </p:nvSpPr>
        <p:spPr>
          <a:xfrm>
            <a:off x="632008" y="3577134"/>
            <a:ext cx="2721105" cy="742355"/>
          </a:xfrm>
          <a:prstGeom prst="rect">
            <a:avLst/>
          </a:prstGeom>
          <a:noFill/>
          <a:ln/>
        </p:spPr>
        <p:txBody>
          <a:bodyPr wrap="square" lIns="0" tIns="0" rIns="0" bIns="0" rtlCol="0" anchor="t">
            <a:normAutofit/>
          </a:bodyPr>
          <a:lstStyle/>
          <a:p>
            <a:pPr algn="r" rtl="1">
              <a:lnSpc>
                <a:spcPct val="104000"/>
              </a:lnSpc>
            </a:pPr>
            <a:r>
              <a:rPr lang="en-US" altLang="en-US" sz="2300" dirty="0">
                <a:solidFill>
                  <a:srgbClr val="384653"/>
                </a:solidFill>
                <a:latin typeface="Myriad Headline" panose="020B0500000000000000" pitchFamily="34" charset="0"/>
                <a:ea typeface="GE SS Two Light" pitchFamily="34" charset="-122"/>
                <a:cs typeface="GE SS Two Light" pitchFamily="34" charset="-120"/>
              </a:rPr>
              <a:t>5</a:t>
            </a:r>
            <a:r>
              <a:rPr lang="ar-SA" altLang="en-US" sz="2300" dirty="0">
                <a:solidFill>
                  <a:srgbClr val="384653"/>
                </a:solidFill>
                <a:latin typeface="GE SS Two Light" pitchFamily="34" charset="0"/>
                <a:ea typeface="GE SS Two Light" pitchFamily="34" charset="-122"/>
                <a:cs typeface="GE SS Two Light" pitchFamily="34" charset="-120"/>
              </a:rPr>
              <a:t> إجراءات لاستخدام المعدات</a:t>
            </a:r>
            <a:endParaRPr lang="ar-SA" sz="2300" dirty="0"/>
          </a:p>
        </p:txBody>
      </p:sp>
      <p:sp>
        <p:nvSpPr>
          <p:cNvPr id="15" name="Text 13"/>
          <p:cNvSpPr/>
          <p:nvPr/>
        </p:nvSpPr>
        <p:spPr>
          <a:xfrm>
            <a:off x="632008" y="4454823"/>
            <a:ext cx="2721105" cy="361156"/>
          </a:xfrm>
          <a:prstGeom prst="rect">
            <a:avLst/>
          </a:prstGeom>
          <a:noFill/>
          <a:ln/>
        </p:spPr>
        <p:txBody>
          <a:bodyPr wrap="none" lIns="0" tIns="0" rIns="0" bIns="0" rtlCol="0" anchor="t"/>
          <a:lstStyle/>
          <a:p>
            <a:pPr marL="0" indent="0" algn="r"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بطريقة صحيحة وآمنة.</a:t>
            </a:r>
            <a:endParaRPr lang="ar-SA" sz="1750" dirty="0"/>
          </a:p>
        </p:txBody>
      </p:sp>
    </p:spTree>
    <p:extLst>
      <p:ext uri="{BB962C8B-B14F-4D97-AF65-F5344CB8AC3E}">
        <p14:creationId xmlns:p14="http://schemas.microsoft.com/office/powerpoint/2010/main" val="423108688"/>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1063228"/>
            <a:ext cx="10927878" cy="742355"/>
          </a:xfrm>
          <a:prstGeom prst="rect">
            <a:avLst/>
          </a:prstGeom>
          <a:noFill/>
          <a:ln/>
        </p:spPr>
        <p:txBody>
          <a:bodyPr wrap="none" lIns="0" tIns="0" rIns="0" bIns="0" rtlCol="0" anchor="t"/>
          <a:lstStyle/>
          <a:p>
            <a:pPr algn="r" rtl="1">
              <a:lnSpc>
                <a:spcPct val="104000"/>
              </a:lnSpc>
            </a:pPr>
            <a:r>
              <a:rPr lang="ar-SA" altLang="en-US" sz="4650" dirty="0">
                <a:solidFill>
                  <a:srgbClr val="2E3C4E"/>
                </a:solidFill>
                <a:latin typeface="GE SS Two Light" pitchFamily="34" charset="0"/>
                <a:ea typeface="GE SS Two Light" pitchFamily="34" charset="-122"/>
                <a:cs typeface="GE SS Two Light" pitchFamily="34" charset="-120"/>
              </a:rPr>
              <a:t>تقييم النشاط </a:t>
            </a:r>
            <a:r>
              <a:rPr lang="en-US" altLang="en-US" sz="4800" dirty="0">
                <a:solidFill>
                  <a:srgbClr val="2E3C4E"/>
                </a:solidFill>
                <a:latin typeface="Myriad Headline" panose="020B0500000000000000" pitchFamily="34" charset="0"/>
                <a:ea typeface="GE SS Two Light" pitchFamily="34" charset="-122"/>
                <a:cs typeface="GE SS Two Light" pitchFamily="34" charset="-120"/>
              </a:rPr>
              <a:t>4.1</a:t>
            </a:r>
            <a:endParaRPr lang="ar-SA" sz="4650" dirty="0"/>
          </a:p>
        </p:txBody>
      </p:sp>
      <p:sp>
        <p:nvSpPr>
          <p:cNvPr id="3" name="Text 1"/>
          <p:cNvSpPr/>
          <p:nvPr/>
        </p:nvSpPr>
        <p:spPr>
          <a:xfrm>
            <a:off x="8105275" y="2533352"/>
            <a:ext cx="3454512" cy="1643022"/>
          </a:xfrm>
          <a:prstGeom prst="rect">
            <a:avLst/>
          </a:prstGeom>
          <a:noFill/>
          <a:ln/>
        </p:spPr>
        <p:txBody>
          <a:bodyPr wrap="square" lIns="0" tIns="0" rIns="0" bIns="0" rtlCol="0" anchor="t">
            <a:normAutofit/>
          </a:bodyPr>
          <a:lstStyle/>
          <a:p>
            <a:pPr marL="0" indent="0" algn="ct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تحديد قواعد السلامة المهنية المناسبة للورشة التدريبية.</a:t>
            </a:r>
            <a:endParaRPr lang="ar-SA" sz="2000" dirty="0"/>
          </a:p>
        </p:txBody>
      </p:sp>
      <p:sp>
        <p:nvSpPr>
          <p:cNvPr id="4" name="Text 2"/>
          <p:cNvSpPr/>
          <p:nvPr/>
        </p:nvSpPr>
        <p:spPr>
          <a:xfrm>
            <a:off x="4368591" y="2533352"/>
            <a:ext cx="3454611" cy="1643022"/>
          </a:xfrm>
          <a:prstGeom prst="rect">
            <a:avLst/>
          </a:prstGeom>
          <a:noFill/>
          <a:ln/>
        </p:spPr>
        <p:txBody>
          <a:bodyPr wrap="square" lIns="0" tIns="0" rIns="0" bIns="0" rtlCol="0" anchor="t">
            <a:normAutofit/>
          </a:bodyPr>
          <a:lstStyle/>
          <a:p>
            <a:pPr marL="0" indent="0" algn="ct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تحديد قواعد السلوك والانضباط داخل القاعة أو الورشة.</a:t>
            </a:r>
            <a:endParaRPr lang="ar-SA" sz="2000" dirty="0"/>
          </a:p>
        </p:txBody>
      </p:sp>
      <p:sp>
        <p:nvSpPr>
          <p:cNvPr id="5" name="Text 3"/>
          <p:cNvSpPr/>
          <p:nvPr/>
        </p:nvSpPr>
        <p:spPr>
          <a:xfrm>
            <a:off x="632008" y="2533352"/>
            <a:ext cx="3454512" cy="821510"/>
          </a:xfrm>
          <a:prstGeom prst="rect">
            <a:avLst/>
          </a:prstGeom>
          <a:noFill/>
          <a:ln/>
        </p:spPr>
        <p:txBody>
          <a:bodyPr wrap="none" lIns="0" tIns="0" rIns="0" bIns="0" rtlCol="0" anchor="t"/>
          <a:lstStyle/>
          <a:p>
            <a:pPr marL="0" indent="0" algn="ct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توضيح متطلبات الحضور والالتزام بالمواعيد.</a:t>
            </a:r>
            <a:endParaRPr lang="ar-SA" sz="2000" dirty="0"/>
          </a:p>
        </p:txBody>
      </p:sp>
      <p:sp>
        <p:nvSpPr>
          <p:cNvPr id="6" name="Text 4"/>
          <p:cNvSpPr/>
          <p:nvPr/>
        </p:nvSpPr>
        <p:spPr>
          <a:xfrm>
            <a:off x="8105275" y="3983434"/>
            <a:ext cx="3454512" cy="1643022"/>
          </a:xfrm>
          <a:prstGeom prst="rect">
            <a:avLst/>
          </a:prstGeom>
          <a:noFill/>
          <a:ln/>
        </p:spPr>
        <p:txBody>
          <a:bodyPr wrap="square" lIns="0" tIns="0" rIns="0" bIns="0" rtlCol="0" anchor="t">
            <a:normAutofit/>
          </a:bodyPr>
          <a:lstStyle/>
          <a:p>
            <a:pPr marL="0" indent="0" algn="ct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تحديد إجراءات استخدام المعدات والأدوات بطريقة آمنة وصحيحة.</a:t>
            </a:r>
            <a:endParaRPr lang="ar-SA" sz="2000" dirty="0"/>
          </a:p>
        </p:txBody>
      </p:sp>
      <p:sp>
        <p:nvSpPr>
          <p:cNvPr id="7" name="Text 5"/>
          <p:cNvSpPr/>
          <p:nvPr/>
        </p:nvSpPr>
        <p:spPr>
          <a:xfrm>
            <a:off x="4368591" y="3983434"/>
            <a:ext cx="3454611" cy="821510"/>
          </a:xfrm>
          <a:prstGeom prst="rect">
            <a:avLst/>
          </a:prstGeom>
          <a:noFill/>
          <a:ln/>
        </p:spPr>
        <p:txBody>
          <a:bodyPr wrap="none" lIns="0" tIns="0" rIns="0" bIns="0" rtlCol="0" anchor="t"/>
          <a:lstStyle/>
          <a:p>
            <a:pPr marL="0" indent="0" algn="ct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صياغة قواعد واضحة ومحددة وقابلة للتطبيق.</a:t>
            </a:r>
            <a:endParaRPr lang="ar-SA" sz="2000" dirty="0"/>
          </a:p>
        </p:txBody>
      </p:sp>
      <p:sp>
        <p:nvSpPr>
          <p:cNvPr id="8" name="Text 6"/>
          <p:cNvSpPr/>
          <p:nvPr/>
        </p:nvSpPr>
        <p:spPr>
          <a:xfrm>
            <a:off x="632008" y="3983434"/>
            <a:ext cx="3454512" cy="821510"/>
          </a:xfrm>
          <a:prstGeom prst="rect">
            <a:avLst/>
          </a:prstGeom>
          <a:noFill/>
          <a:ln/>
        </p:spPr>
        <p:txBody>
          <a:bodyPr wrap="none" lIns="0" tIns="0" rIns="0" bIns="0" rtlCol="0" anchor="t"/>
          <a:lstStyle/>
          <a:p>
            <a:pPr marL="0" indent="0" algn="ct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إعداد ميثاق الورشة التدريبية.</a:t>
            </a:r>
            <a:endParaRPr lang="ar-SA" sz="2000" dirty="0"/>
          </a:p>
        </p:txBody>
      </p:sp>
      <p:sp>
        <p:nvSpPr>
          <p:cNvPr id="9" name="Text 7"/>
          <p:cNvSpPr/>
          <p:nvPr/>
        </p:nvSpPr>
        <p:spPr>
          <a:xfrm>
            <a:off x="632008" y="5433516"/>
            <a:ext cx="10927779" cy="821510"/>
          </a:xfrm>
          <a:prstGeom prst="rect">
            <a:avLst/>
          </a:prstGeom>
          <a:noFill/>
          <a:ln/>
        </p:spPr>
        <p:txBody>
          <a:bodyPr wrap="none" lIns="0" tIns="0" rIns="0" bIns="0" rtlCol="0" anchor="t"/>
          <a:lstStyle/>
          <a:p>
            <a:pPr marL="0" indent="0" algn="ct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تطبيق قواعد العمل والانضباط أثناء التدريب.</a:t>
            </a:r>
            <a:endParaRPr lang="ar-SA" sz="2000" dirty="0"/>
          </a:p>
        </p:txBody>
      </p:sp>
      <p:sp>
        <p:nvSpPr>
          <p:cNvPr id="10" name="Shape 8"/>
          <p:cNvSpPr/>
          <p:nvPr/>
        </p:nvSpPr>
        <p:spPr>
          <a:xfrm>
            <a:off x="8079875" y="2382439"/>
            <a:ext cx="3505311" cy="50800"/>
          </a:xfrm>
          <a:prstGeom prst="rect">
            <a:avLst/>
          </a:prstGeom>
          <a:solidFill>
            <a:srgbClr val="00AEEF"/>
          </a:solidFill>
          <a:ln/>
        </p:spPr>
      </p:sp>
      <p:sp>
        <p:nvSpPr>
          <p:cNvPr id="11" name="Shape 9"/>
          <p:cNvSpPr/>
          <p:nvPr/>
        </p:nvSpPr>
        <p:spPr>
          <a:xfrm>
            <a:off x="4343192" y="2382439"/>
            <a:ext cx="3505410" cy="50800"/>
          </a:xfrm>
          <a:prstGeom prst="rect">
            <a:avLst/>
          </a:prstGeom>
          <a:solidFill>
            <a:srgbClr val="00AEEF"/>
          </a:solidFill>
          <a:ln/>
        </p:spPr>
      </p:sp>
      <p:sp>
        <p:nvSpPr>
          <p:cNvPr id="12" name="Shape 10"/>
          <p:cNvSpPr/>
          <p:nvPr/>
        </p:nvSpPr>
        <p:spPr>
          <a:xfrm>
            <a:off x="606608" y="2382439"/>
            <a:ext cx="3505311" cy="50800"/>
          </a:xfrm>
          <a:prstGeom prst="rect">
            <a:avLst/>
          </a:prstGeom>
          <a:solidFill>
            <a:srgbClr val="00AEEF"/>
          </a:solidFill>
          <a:ln/>
        </p:spPr>
      </p:sp>
      <p:sp>
        <p:nvSpPr>
          <p:cNvPr id="13" name="Shape 11"/>
          <p:cNvSpPr/>
          <p:nvPr/>
        </p:nvSpPr>
        <p:spPr>
          <a:xfrm>
            <a:off x="8079875" y="3832521"/>
            <a:ext cx="3505311" cy="50800"/>
          </a:xfrm>
          <a:prstGeom prst="rect">
            <a:avLst/>
          </a:prstGeom>
          <a:solidFill>
            <a:srgbClr val="00AEEF"/>
          </a:solidFill>
          <a:ln/>
        </p:spPr>
      </p:sp>
      <p:sp>
        <p:nvSpPr>
          <p:cNvPr id="14" name="Shape 12"/>
          <p:cNvSpPr/>
          <p:nvPr/>
        </p:nvSpPr>
        <p:spPr>
          <a:xfrm>
            <a:off x="4343192" y="3832521"/>
            <a:ext cx="3505410" cy="50800"/>
          </a:xfrm>
          <a:prstGeom prst="rect">
            <a:avLst/>
          </a:prstGeom>
          <a:solidFill>
            <a:srgbClr val="00AEEF"/>
          </a:solidFill>
          <a:ln/>
        </p:spPr>
      </p:sp>
      <p:sp>
        <p:nvSpPr>
          <p:cNvPr id="15" name="Shape 13"/>
          <p:cNvSpPr/>
          <p:nvPr/>
        </p:nvSpPr>
        <p:spPr>
          <a:xfrm>
            <a:off x="606608" y="3832521"/>
            <a:ext cx="3505311" cy="50800"/>
          </a:xfrm>
          <a:prstGeom prst="rect">
            <a:avLst/>
          </a:prstGeom>
          <a:solidFill>
            <a:srgbClr val="00AEEF"/>
          </a:solidFill>
          <a:ln/>
        </p:spPr>
      </p:sp>
      <p:sp>
        <p:nvSpPr>
          <p:cNvPr id="16" name="Shape 14"/>
          <p:cNvSpPr/>
          <p:nvPr/>
        </p:nvSpPr>
        <p:spPr>
          <a:xfrm>
            <a:off x="606608" y="5282603"/>
            <a:ext cx="10978578" cy="50800"/>
          </a:xfrm>
          <a:prstGeom prst="rect">
            <a:avLst/>
          </a:prstGeom>
          <a:solidFill>
            <a:srgbClr val="00AEEF"/>
          </a:solidFill>
          <a:ln/>
        </p:spPr>
      </p:sp>
    </p:spTree>
    <p:extLst>
      <p:ext uri="{BB962C8B-B14F-4D97-AF65-F5344CB8AC3E}">
        <p14:creationId xmlns:p14="http://schemas.microsoft.com/office/powerpoint/2010/main" val="576963391"/>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7391215" y="0"/>
            <a:ext cx="4800480" cy="6858000"/>
          </a:xfrm>
          <a:custGeom>
            <a:avLst/>
            <a:gdLst/>
            <a:ahLst/>
            <a:cxnLst/>
            <a:rect l="0" t="0" r="100000" b="100000"/>
            <a:pathLst>
              <a:path w="100000" h="100000">
                <a:moveTo>
                  <a:pt x="9570" y="0"/>
                </a:moveTo>
                <a:lnTo>
                  <a:pt x="100000" y="0"/>
                </a:lnTo>
                <a:lnTo>
                  <a:pt x="100000" y="100000"/>
                </a:lnTo>
                <a:lnTo>
                  <a:pt x="30760" y="100000"/>
                </a:lnTo>
                <a:lnTo>
                  <a:pt x="26370" y="95510"/>
                </a:lnTo>
                <a:lnTo>
                  <a:pt x="26370" y="95310"/>
                </a:lnTo>
                <a:lnTo>
                  <a:pt x="25490" y="94530"/>
                </a:lnTo>
                <a:lnTo>
                  <a:pt x="25490" y="94340"/>
                </a:lnTo>
                <a:lnTo>
                  <a:pt x="22660" y="91210"/>
                </a:lnTo>
                <a:lnTo>
                  <a:pt x="18360" y="85550"/>
                </a:lnTo>
                <a:lnTo>
                  <a:pt x="15140" y="80660"/>
                </a:lnTo>
                <a:lnTo>
                  <a:pt x="11910" y="75000"/>
                </a:lnTo>
                <a:lnTo>
                  <a:pt x="9280" y="69530"/>
                </a:lnTo>
                <a:lnTo>
                  <a:pt x="6840" y="63380"/>
                </a:lnTo>
                <a:lnTo>
                  <a:pt x="4790" y="56740"/>
                </a:lnTo>
                <a:lnTo>
                  <a:pt x="3320" y="50200"/>
                </a:lnTo>
                <a:lnTo>
                  <a:pt x="2440" y="44140"/>
                </a:lnTo>
                <a:lnTo>
                  <a:pt x="2050" y="39060"/>
                </a:lnTo>
                <a:lnTo>
                  <a:pt x="2050" y="30860"/>
                </a:lnTo>
                <a:lnTo>
                  <a:pt x="2540" y="25000"/>
                </a:lnTo>
                <a:lnTo>
                  <a:pt x="3320" y="19820"/>
                </a:lnTo>
                <a:lnTo>
                  <a:pt x="4880" y="12890"/>
                </a:lnTo>
                <a:lnTo>
                  <a:pt x="6930" y="6350"/>
                </a:lnTo>
                <a:close/>
              </a:path>
            </a:pathLst>
          </a:custGeom>
        </p:spPr>
      </p:pic>
      <p:pic>
        <p:nvPicPr>
          <p:cNvPr id="3" name="Image 1" descr="preencoded.png"/>
          <p:cNvPicPr>
            <a:picLocks noChangeAspect="1"/>
          </p:cNvPicPr>
          <p:nvPr/>
        </p:nvPicPr>
        <p:blipFill>
          <a:blip r:embed="rId4"/>
          <a:stretch>
            <a:fillRect/>
          </a:stretch>
        </p:blipFill>
        <p:spPr>
          <a:xfrm>
            <a:off x="8601852" y="821234"/>
            <a:ext cx="3476935" cy="5215533"/>
          </a:xfrm>
          <a:prstGeom prst="rect">
            <a:avLst/>
          </a:prstGeom>
        </p:spPr>
      </p:pic>
      <p:sp>
        <p:nvSpPr>
          <p:cNvPr id="4" name="Text 0"/>
          <p:cNvSpPr/>
          <p:nvPr/>
        </p:nvSpPr>
        <p:spPr>
          <a:xfrm>
            <a:off x="631908" y="939602"/>
            <a:ext cx="6355993" cy="742355"/>
          </a:xfrm>
          <a:prstGeom prst="rect">
            <a:avLst/>
          </a:prstGeom>
          <a:noFill/>
          <a:ln/>
        </p:spPr>
        <p:txBody>
          <a:bodyPr wrap="none" lIns="0" tIns="0" rIns="0" bIns="0" rtlCol="0" anchor="t"/>
          <a:lstStyle/>
          <a:p>
            <a:pPr algn="r" rtl="1">
              <a:lnSpc>
                <a:spcPct val="104000"/>
              </a:lnSpc>
            </a:pPr>
            <a:r>
              <a:rPr lang="ar-SA" altLang="en-US" sz="4650" dirty="0">
                <a:solidFill>
                  <a:srgbClr val="2E3C4E"/>
                </a:solidFill>
                <a:latin typeface="GE SS Two Light" pitchFamily="34" charset="0"/>
                <a:ea typeface="GE SS Two Light" pitchFamily="34" charset="-122"/>
                <a:cs typeface="GE SS Two Light" pitchFamily="34" charset="-120"/>
              </a:rPr>
              <a:t>النشاط </a:t>
            </a:r>
            <a:r>
              <a:rPr lang="en-US" altLang="en-US" sz="4800" dirty="0">
                <a:solidFill>
                  <a:srgbClr val="2E3C4E"/>
                </a:solidFill>
                <a:latin typeface="Myriad Headline" panose="020B0500000000000000" pitchFamily="34" charset="0"/>
                <a:ea typeface="GE SS Two Light" pitchFamily="34" charset="-122"/>
                <a:cs typeface="GE SS Two Light" pitchFamily="34" charset="-120"/>
              </a:rPr>
              <a:t>4.2</a:t>
            </a:r>
            <a:endParaRPr lang="ar-SA" sz="4650" dirty="0"/>
          </a:p>
        </p:txBody>
      </p:sp>
      <p:sp>
        <p:nvSpPr>
          <p:cNvPr id="5" name="Text 1"/>
          <p:cNvSpPr/>
          <p:nvPr/>
        </p:nvSpPr>
        <p:spPr>
          <a:xfrm>
            <a:off x="631908" y="1772146"/>
            <a:ext cx="6355993" cy="445492"/>
          </a:xfrm>
          <a:prstGeom prst="rect">
            <a:avLst/>
          </a:prstGeom>
          <a:noFill/>
          <a:ln/>
        </p:spPr>
        <p:txBody>
          <a:bodyPr wrap="none" lIns="0" tIns="0" rIns="0" bIns="0" rtlCol="0" anchor="t"/>
          <a:lstStyle/>
          <a:p>
            <a:pPr marL="0" indent="0" algn="r" rtl="1">
              <a:lnSpc>
                <a:spcPct val="104000"/>
              </a:lnSpc>
              <a:buNone/>
            </a:pPr>
            <a:r>
              <a:rPr lang="ar-SA" altLang="en-US" sz="2800" dirty="0">
                <a:solidFill>
                  <a:srgbClr val="2E3C4E"/>
                </a:solidFill>
                <a:latin typeface="GE SS Two Light" pitchFamily="34" charset="0"/>
                <a:ea typeface="GE SS Two Light" pitchFamily="34" charset="-122"/>
                <a:cs typeface="GE SS Two Light" pitchFamily="34" charset="-120"/>
              </a:rPr>
              <a:t>الإشراف النشط ومتابعة تقدم المتدربين</a:t>
            </a:r>
            <a:endParaRPr lang="ar-SA" sz="2800" dirty="0"/>
          </a:p>
        </p:txBody>
      </p:sp>
      <p:sp>
        <p:nvSpPr>
          <p:cNvPr id="6" name="Shape 2"/>
          <p:cNvSpPr/>
          <p:nvPr/>
        </p:nvSpPr>
        <p:spPr>
          <a:xfrm>
            <a:off x="6480112" y="2556173"/>
            <a:ext cx="507789" cy="507802"/>
          </a:xfrm>
          <a:prstGeom prst="ellipse">
            <a:avLst/>
          </a:prstGeom>
          <a:solidFill>
            <a:srgbClr val="00AEEF"/>
          </a:solidFill>
          <a:ln w="12700">
            <a:solidFill>
              <a:srgbClr val="0094D5"/>
            </a:solidFill>
            <a:prstDash val="solid"/>
          </a:ln>
        </p:spPr>
      </p:sp>
      <p:pic>
        <p:nvPicPr>
          <p:cNvPr id="7"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555864" y="2631926"/>
            <a:ext cx="356286" cy="356295"/>
          </a:xfrm>
          <a:prstGeom prst="rect">
            <a:avLst/>
          </a:prstGeom>
        </p:spPr>
      </p:pic>
      <p:sp>
        <p:nvSpPr>
          <p:cNvPr id="8" name="Text 3"/>
          <p:cNvSpPr/>
          <p:nvPr/>
        </p:nvSpPr>
        <p:spPr>
          <a:xfrm>
            <a:off x="3950990" y="2633663"/>
            <a:ext cx="2303504"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المدة: ساعتان</a:t>
            </a:r>
            <a:endParaRPr lang="ar-SA" sz="2300" dirty="0"/>
          </a:p>
        </p:txBody>
      </p:sp>
      <p:sp>
        <p:nvSpPr>
          <p:cNvPr id="9" name="Shape 4"/>
          <p:cNvSpPr/>
          <p:nvPr/>
        </p:nvSpPr>
        <p:spPr>
          <a:xfrm>
            <a:off x="3161130" y="2556173"/>
            <a:ext cx="507789" cy="507802"/>
          </a:xfrm>
          <a:prstGeom prst="ellipse">
            <a:avLst/>
          </a:prstGeom>
          <a:solidFill>
            <a:srgbClr val="00AEEF"/>
          </a:solidFill>
          <a:ln w="12700">
            <a:solidFill>
              <a:srgbClr val="0094D5"/>
            </a:solidFill>
            <a:prstDash val="solid"/>
          </a:ln>
        </p:spPr>
      </p:sp>
      <p:pic>
        <p:nvPicPr>
          <p:cNvPr id="10"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3236881" y="2631926"/>
            <a:ext cx="356286" cy="356295"/>
          </a:xfrm>
          <a:prstGeom prst="rect">
            <a:avLst/>
          </a:prstGeom>
        </p:spPr>
      </p:pic>
      <p:sp>
        <p:nvSpPr>
          <p:cNvPr id="11" name="Text 5"/>
          <p:cNvSpPr/>
          <p:nvPr/>
        </p:nvSpPr>
        <p:spPr>
          <a:xfrm>
            <a:off x="631908" y="2633663"/>
            <a:ext cx="2303603" cy="742355"/>
          </a:xfrm>
          <a:prstGeom prst="rect">
            <a:avLst/>
          </a:prstGeom>
          <a:noFill/>
          <a:ln/>
        </p:spPr>
        <p:txBody>
          <a:bodyPr wrap="square" lIns="0" tIns="0" rIns="0" bIns="0" rtlCol="0" anchor="t">
            <a:normAutofit/>
          </a:bodyPr>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الإشراف النشط المستمر</a:t>
            </a:r>
            <a:endParaRPr lang="ar-SA" sz="2300" dirty="0"/>
          </a:p>
        </p:txBody>
      </p:sp>
      <p:sp>
        <p:nvSpPr>
          <p:cNvPr id="12" name="Shape 6"/>
          <p:cNvSpPr/>
          <p:nvPr/>
        </p:nvSpPr>
        <p:spPr>
          <a:xfrm>
            <a:off x="6480112" y="3827363"/>
            <a:ext cx="507789" cy="507802"/>
          </a:xfrm>
          <a:prstGeom prst="ellipse">
            <a:avLst/>
          </a:prstGeom>
          <a:solidFill>
            <a:srgbClr val="00AEEF"/>
          </a:solidFill>
          <a:ln w="12700">
            <a:solidFill>
              <a:srgbClr val="0094D5"/>
            </a:solidFill>
            <a:prstDash val="solid"/>
          </a:ln>
        </p:spPr>
      </p:sp>
      <p:pic>
        <p:nvPicPr>
          <p:cNvPr id="13"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555864" y="3903117"/>
            <a:ext cx="356286" cy="356295"/>
          </a:xfrm>
          <a:prstGeom prst="rect">
            <a:avLst/>
          </a:prstGeom>
        </p:spPr>
      </p:pic>
      <p:sp>
        <p:nvSpPr>
          <p:cNvPr id="14" name="Text 7"/>
          <p:cNvSpPr/>
          <p:nvPr/>
        </p:nvSpPr>
        <p:spPr>
          <a:xfrm>
            <a:off x="3950990" y="3904853"/>
            <a:ext cx="2303504" cy="742355"/>
          </a:xfrm>
          <a:prstGeom prst="rect">
            <a:avLst/>
          </a:prstGeom>
          <a:noFill/>
          <a:ln/>
        </p:spPr>
        <p:txBody>
          <a:bodyPr wrap="square" lIns="0" tIns="0" rIns="0" bIns="0" rtlCol="0" anchor="t">
            <a:normAutofit/>
          </a:bodyPr>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الحركة داخل القاعة والورشة</a:t>
            </a:r>
            <a:endParaRPr lang="ar-SA" sz="2300" dirty="0"/>
          </a:p>
        </p:txBody>
      </p:sp>
      <p:sp>
        <p:nvSpPr>
          <p:cNvPr id="15" name="Shape 8"/>
          <p:cNvSpPr/>
          <p:nvPr/>
        </p:nvSpPr>
        <p:spPr>
          <a:xfrm>
            <a:off x="3161130" y="3827363"/>
            <a:ext cx="507789" cy="507802"/>
          </a:xfrm>
          <a:prstGeom prst="ellipse">
            <a:avLst/>
          </a:prstGeom>
          <a:solidFill>
            <a:srgbClr val="00AEEF"/>
          </a:solidFill>
          <a:ln w="12700">
            <a:solidFill>
              <a:srgbClr val="0094D5"/>
            </a:solidFill>
            <a:prstDash val="solid"/>
          </a:ln>
        </p:spPr>
      </p:sp>
      <p:pic>
        <p:nvPicPr>
          <p:cNvPr id="16" name="Image 5"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3236881" y="3903117"/>
            <a:ext cx="356286" cy="356295"/>
          </a:xfrm>
          <a:prstGeom prst="rect">
            <a:avLst/>
          </a:prstGeom>
        </p:spPr>
      </p:pic>
      <p:sp>
        <p:nvSpPr>
          <p:cNvPr id="17" name="Text 9"/>
          <p:cNvSpPr/>
          <p:nvPr/>
        </p:nvSpPr>
        <p:spPr>
          <a:xfrm>
            <a:off x="631908" y="3904853"/>
            <a:ext cx="2303603" cy="742355"/>
          </a:xfrm>
          <a:prstGeom prst="rect">
            <a:avLst/>
          </a:prstGeom>
          <a:noFill/>
          <a:ln/>
        </p:spPr>
        <p:txBody>
          <a:bodyPr wrap="square" lIns="0" tIns="0" rIns="0" bIns="0" rtlCol="0" anchor="t">
            <a:normAutofit/>
          </a:bodyPr>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متابعة تقدم المتدربين</a:t>
            </a:r>
            <a:endParaRPr lang="ar-SA" sz="2300" dirty="0"/>
          </a:p>
        </p:txBody>
      </p:sp>
      <p:sp>
        <p:nvSpPr>
          <p:cNvPr id="18" name="Shape 10"/>
          <p:cNvSpPr/>
          <p:nvPr/>
        </p:nvSpPr>
        <p:spPr>
          <a:xfrm>
            <a:off x="6480112" y="5098554"/>
            <a:ext cx="507789" cy="507802"/>
          </a:xfrm>
          <a:prstGeom prst="ellipse">
            <a:avLst/>
          </a:prstGeom>
          <a:solidFill>
            <a:srgbClr val="00AEEF"/>
          </a:solidFill>
          <a:ln w="12700">
            <a:solidFill>
              <a:srgbClr val="0094D5"/>
            </a:solidFill>
            <a:prstDash val="solid"/>
          </a:ln>
        </p:spPr>
      </p:sp>
      <p:pic>
        <p:nvPicPr>
          <p:cNvPr id="19" name="Image 6" descr="preencoded.png"/>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6555864" y="5174307"/>
            <a:ext cx="356286" cy="356295"/>
          </a:xfrm>
          <a:prstGeom prst="rect">
            <a:avLst/>
          </a:prstGeom>
        </p:spPr>
      </p:pic>
      <p:sp>
        <p:nvSpPr>
          <p:cNvPr id="20" name="Text 11"/>
          <p:cNvSpPr/>
          <p:nvPr/>
        </p:nvSpPr>
        <p:spPr>
          <a:xfrm>
            <a:off x="3950990" y="5176044"/>
            <a:ext cx="2303504" cy="742355"/>
          </a:xfrm>
          <a:prstGeom prst="rect">
            <a:avLst/>
          </a:prstGeom>
          <a:noFill/>
          <a:ln/>
        </p:spPr>
        <p:txBody>
          <a:bodyPr wrap="square" lIns="0" tIns="0" rIns="0" bIns="0" rtlCol="0" anchor="t">
            <a:normAutofit/>
          </a:bodyPr>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تقديم الدعم والتوجيه</a:t>
            </a:r>
            <a:endParaRPr lang="ar-SA" sz="2300" dirty="0"/>
          </a:p>
        </p:txBody>
      </p:sp>
      <p:sp>
        <p:nvSpPr>
          <p:cNvPr id="21" name="Shape 12"/>
          <p:cNvSpPr/>
          <p:nvPr/>
        </p:nvSpPr>
        <p:spPr>
          <a:xfrm>
            <a:off x="3161130" y="5098554"/>
            <a:ext cx="507789" cy="507802"/>
          </a:xfrm>
          <a:prstGeom prst="ellipse">
            <a:avLst/>
          </a:prstGeom>
          <a:solidFill>
            <a:srgbClr val="00AEEF"/>
          </a:solidFill>
          <a:ln w="12700">
            <a:solidFill>
              <a:srgbClr val="0094D5"/>
            </a:solidFill>
            <a:prstDash val="solid"/>
          </a:ln>
        </p:spPr>
      </p:sp>
      <p:pic>
        <p:nvPicPr>
          <p:cNvPr id="22" name="Image 7" descr="preencoded.png"/>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3236881" y="5174307"/>
            <a:ext cx="356286" cy="356295"/>
          </a:xfrm>
          <a:prstGeom prst="rect">
            <a:avLst/>
          </a:prstGeom>
        </p:spPr>
      </p:pic>
      <p:sp>
        <p:nvSpPr>
          <p:cNvPr id="23" name="Text 13"/>
          <p:cNvSpPr/>
          <p:nvPr/>
        </p:nvSpPr>
        <p:spPr>
          <a:xfrm>
            <a:off x="631908" y="5176044"/>
            <a:ext cx="2303603"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عمل مجموعات</a:t>
            </a:r>
            <a:endParaRPr lang="ar-SA" sz="2300" dirty="0"/>
          </a:p>
        </p:txBody>
      </p:sp>
    </p:spTree>
    <p:extLst>
      <p:ext uri="{BB962C8B-B14F-4D97-AF65-F5344CB8AC3E}">
        <p14:creationId xmlns:p14="http://schemas.microsoft.com/office/powerpoint/2010/main" val="2087091315"/>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10685890" y="634504"/>
            <a:ext cx="873897" cy="291604"/>
          </a:xfrm>
          <a:prstGeom prst="roundRect">
            <a:avLst>
              <a:gd name="adj" fmla="val 49999"/>
            </a:avLst>
          </a:prstGeom>
          <a:solidFill>
            <a:srgbClr val="D4E9F7"/>
          </a:solidFill>
          <a:ln/>
        </p:spPr>
      </p:sp>
      <p:sp>
        <p:nvSpPr>
          <p:cNvPr id="3" name="Text 1"/>
          <p:cNvSpPr/>
          <p:nvPr/>
        </p:nvSpPr>
        <p:spPr>
          <a:xfrm>
            <a:off x="10191396" y="692051"/>
            <a:ext cx="1253300" cy="176510"/>
          </a:xfrm>
          <a:prstGeom prst="rect">
            <a:avLst/>
          </a:prstGeom>
          <a:noFill/>
          <a:ln/>
        </p:spPr>
        <p:txBody>
          <a:bodyPr wrap="none" lIns="0" tIns="0" rIns="0" bIns="0" rtlCol="0" anchor="t"/>
          <a:lstStyle/>
          <a:p>
            <a:pPr marL="0" indent="0" algn="r" rtl="1">
              <a:lnSpc>
                <a:spcPct val="96000"/>
              </a:lnSpc>
              <a:buNone/>
            </a:pPr>
            <a:r>
              <a:rPr lang="ar-SA" altLang="en-US" sz="1200" dirty="0">
                <a:solidFill>
                  <a:srgbClr val="384653"/>
                </a:solidFill>
                <a:latin typeface="WinSoft Pro Medium" pitchFamily="34" charset="0"/>
                <a:ea typeface="WinSoft Pro Medium" pitchFamily="34" charset="-122"/>
                <a:cs typeface="WinSoft Pro Medium" pitchFamily="34" charset="-120"/>
              </a:rPr>
              <a:t>محتوى نظري</a:t>
            </a:r>
            <a:endParaRPr lang="ar-SA" sz="1200" dirty="0"/>
          </a:p>
        </p:txBody>
      </p:sp>
      <p:sp>
        <p:nvSpPr>
          <p:cNvPr id="4" name="Text 2"/>
          <p:cNvSpPr/>
          <p:nvPr/>
        </p:nvSpPr>
        <p:spPr>
          <a:xfrm>
            <a:off x="631908" y="991295"/>
            <a:ext cx="10927878" cy="631031"/>
          </a:xfrm>
          <a:prstGeom prst="rect">
            <a:avLst/>
          </a:prstGeom>
          <a:noFill/>
          <a:ln/>
        </p:spPr>
        <p:txBody>
          <a:bodyPr wrap="none" lIns="0" tIns="0" rIns="0" bIns="0" rtlCol="0" anchor="t"/>
          <a:lstStyle/>
          <a:p>
            <a:pPr marL="0" indent="0" algn="r" rtl="1">
              <a:lnSpc>
                <a:spcPct val="104000"/>
              </a:lnSpc>
              <a:buNone/>
            </a:pPr>
            <a:r>
              <a:rPr lang="ar-SA" altLang="en-US" sz="3950" dirty="0">
                <a:solidFill>
                  <a:srgbClr val="2E3C4E"/>
                </a:solidFill>
                <a:latin typeface="GE SS Two Light" pitchFamily="34" charset="0"/>
                <a:ea typeface="GE SS Two Light" pitchFamily="34" charset="-122"/>
                <a:cs typeface="GE SS Two Light" pitchFamily="34" charset="-120"/>
              </a:rPr>
              <a:t>مفهوم الإشراف النشط (</a:t>
            </a:r>
            <a:r>
              <a:rPr lang="ar-SA" altLang="en-US" sz="3950" dirty="0">
                <a:solidFill>
                  <a:srgbClr val="2E3C4E"/>
                </a:solidFill>
                <a:latin typeface="Myriad Headline" panose="020B0500000000000000" pitchFamily="34" charset="0"/>
                <a:ea typeface="GE SS Two Light" pitchFamily="34" charset="-122"/>
                <a:cs typeface="GE SS Two Light" pitchFamily="34" charset="-120"/>
              </a:rPr>
              <a:t>Active</a:t>
            </a:r>
            <a:r>
              <a:rPr lang="ar-SA" altLang="en-US" sz="3950" dirty="0">
                <a:solidFill>
                  <a:srgbClr val="2E3C4E"/>
                </a:solidFill>
                <a:latin typeface="GE SS Two Light" pitchFamily="34" charset="0"/>
                <a:ea typeface="GE SS Two Light" pitchFamily="34" charset="-122"/>
                <a:cs typeface="GE SS Two Light" pitchFamily="34" charset="-120"/>
              </a:rPr>
              <a:t> </a:t>
            </a:r>
            <a:r>
              <a:rPr lang="ar-SA" altLang="en-US" sz="3950" dirty="0">
                <a:solidFill>
                  <a:srgbClr val="2E3C4E"/>
                </a:solidFill>
                <a:latin typeface="Myriad Headline" panose="020B0500000000000000" pitchFamily="34" charset="0"/>
                <a:ea typeface="GE SS Two Light" pitchFamily="34" charset="-122"/>
                <a:cs typeface="GE SS Two Light" pitchFamily="34" charset="-120"/>
              </a:rPr>
              <a:t>Supervision</a:t>
            </a:r>
            <a:r>
              <a:rPr lang="ar-SA" altLang="en-US" sz="3950" dirty="0">
                <a:solidFill>
                  <a:srgbClr val="2E3C4E"/>
                </a:solidFill>
                <a:latin typeface="GE SS Two Light" pitchFamily="34" charset="0"/>
                <a:ea typeface="GE SS Two Light" pitchFamily="34" charset="-122"/>
                <a:cs typeface="GE SS Two Light" pitchFamily="34" charset="-120"/>
              </a:rPr>
              <a:t>)</a:t>
            </a:r>
            <a:endParaRPr lang="ar-SA" sz="3950" dirty="0"/>
          </a:p>
        </p:txBody>
      </p:sp>
      <p:sp>
        <p:nvSpPr>
          <p:cNvPr id="5" name="Text 3"/>
          <p:cNvSpPr/>
          <p:nvPr/>
        </p:nvSpPr>
        <p:spPr>
          <a:xfrm>
            <a:off x="631908" y="2050256"/>
            <a:ext cx="10640151" cy="567531"/>
          </a:xfrm>
          <a:prstGeom prst="rect">
            <a:avLst/>
          </a:prstGeom>
          <a:noFill/>
          <a:ln/>
        </p:spPr>
        <p:txBody>
          <a:bodyPr wrap="square" lIns="0" tIns="0" rIns="0" bIns="0" rtlCol="0" anchor="t">
            <a:normAutofit/>
          </a:bodyPr>
          <a:lstStyle/>
          <a:p>
            <a:pPr marL="0" indent="0" algn="r" rtl="1">
              <a:lnSpc>
                <a:spcPct val="123000"/>
              </a:lnSpc>
              <a:buNone/>
            </a:pPr>
            <a:r>
              <a:rPr lang="ar-SA" altLang="en-US" sz="1500" dirty="0">
                <a:solidFill>
                  <a:srgbClr val="384653"/>
                </a:solidFill>
                <a:latin typeface="WinSoft Pro Medium" pitchFamily="34" charset="0"/>
                <a:ea typeface="WinSoft Pro Medium" pitchFamily="34" charset="-122"/>
                <a:cs typeface="WinSoft Pro Medium" pitchFamily="34" charset="-120"/>
              </a:rPr>
              <a:t>هو قيام المدرب بالحركة المستمرة داخل القاعة أو الورشة لمراقبة تقدم المتدربين، وتقديم الدعم والتوجيه الفوري، والكشف المبكر عن المشكلات التعليمية أو السلوكية أو المتعلقة بالسلامة.</a:t>
            </a:r>
            <a:endParaRPr lang="ar-SA" sz="1500" dirty="0"/>
          </a:p>
        </p:txBody>
      </p:sp>
      <p:sp>
        <p:nvSpPr>
          <p:cNvPr id="6" name="Shape 4"/>
          <p:cNvSpPr/>
          <p:nvPr/>
        </p:nvSpPr>
        <p:spPr>
          <a:xfrm>
            <a:off x="11534387" y="1866900"/>
            <a:ext cx="25399" cy="934244"/>
          </a:xfrm>
          <a:prstGeom prst="roundRect">
            <a:avLst>
              <a:gd name="adj" fmla="val 50001"/>
            </a:avLst>
          </a:prstGeom>
          <a:solidFill>
            <a:srgbClr val="75BAE6"/>
          </a:solidFill>
          <a:ln/>
        </p:spPr>
      </p:sp>
      <p:sp>
        <p:nvSpPr>
          <p:cNvPr id="7" name="Shape 5"/>
          <p:cNvSpPr/>
          <p:nvPr/>
        </p:nvSpPr>
        <p:spPr>
          <a:xfrm>
            <a:off x="493799" y="2984500"/>
            <a:ext cx="5506205" cy="3238897"/>
          </a:xfrm>
          <a:prstGeom prst="roundRect">
            <a:avLst>
              <a:gd name="adj" fmla="val 14215"/>
            </a:avLst>
          </a:prstGeom>
          <a:solidFill>
            <a:srgbClr val="75BAE6"/>
          </a:solidFill>
          <a:ln/>
        </p:spPr>
      </p:sp>
      <p:sp>
        <p:nvSpPr>
          <p:cNvPr id="8" name="Text 6"/>
          <p:cNvSpPr/>
          <p:nvPr/>
        </p:nvSpPr>
        <p:spPr>
          <a:xfrm>
            <a:off x="685584" y="3147516"/>
            <a:ext cx="5122635" cy="315516"/>
          </a:xfrm>
          <a:prstGeom prst="rect">
            <a:avLst/>
          </a:prstGeom>
          <a:noFill/>
          <a:ln/>
        </p:spPr>
        <p:txBody>
          <a:bodyPr wrap="none" lIns="0" tIns="0" rIns="0" bIns="0" rtlCol="0" anchor="t"/>
          <a:lstStyle/>
          <a:p>
            <a:pPr marL="0" indent="0" algn="r" rtl="1">
              <a:lnSpc>
                <a:spcPct val="104000"/>
              </a:lnSpc>
              <a:buNone/>
            </a:pPr>
            <a:r>
              <a:rPr lang="ar-SA" altLang="en-US" sz="1950" dirty="0">
                <a:solidFill>
                  <a:schemeClr val="bg1"/>
                </a:solidFill>
                <a:latin typeface="GE SS Two Light" pitchFamily="34" charset="0"/>
                <a:ea typeface="GE SS Two Light" pitchFamily="34" charset="-122"/>
                <a:cs typeface="GE SS Two Light" pitchFamily="34" charset="-120"/>
              </a:rPr>
              <a:t>عناصر الإشراف النشط</a:t>
            </a:r>
            <a:endParaRPr lang="ar-SA" sz="1950" dirty="0">
              <a:solidFill>
                <a:schemeClr val="bg1"/>
              </a:solidFill>
            </a:endParaRPr>
          </a:p>
        </p:txBody>
      </p:sp>
      <p:pic>
        <p:nvPicPr>
          <p:cNvPr id="9"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328707" y="4193233"/>
            <a:ext cx="479512" cy="479524"/>
          </a:xfrm>
          <a:prstGeom prst="rect">
            <a:avLst/>
          </a:prstGeom>
        </p:spPr>
      </p:pic>
      <p:sp>
        <p:nvSpPr>
          <p:cNvPr id="10" name="Text 7"/>
          <p:cNvSpPr/>
          <p:nvPr/>
        </p:nvSpPr>
        <p:spPr>
          <a:xfrm>
            <a:off x="3348847" y="4193233"/>
            <a:ext cx="1776070" cy="315516"/>
          </a:xfrm>
          <a:prstGeom prst="rect">
            <a:avLst/>
          </a:prstGeom>
          <a:noFill/>
          <a:ln/>
        </p:spPr>
        <p:txBody>
          <a:bodyPr wrap="none" lIns="0" tIns="0" rIns="0" bIns="0" rtlCol="0" anchor="t"/>
          <a:lstStyle/>
          <a:p>
            <a:pPr marL="0" indent="0" algn="r" rtl="1">
              <a:lnSpc>
                <a:spcPct val="104000"/>
              </a:lnSpc>
              <a:buNone/>
            </a:pPr>
            <a:r>
              <a:rPr lang="ar-SA" altLang="en-US" sz="1950" dirty="0">
                <a:solidFill>
                  <a:schemeClr val="bg1"/>
                </a:solidFill>
                <a:latin typeface="GE SS Two Light" pitchFamily="34" charset="0"/>
                <a:ea typeface="GE SS Two Light" pitchFamily="34" charset="-122"/>
                <a:cs typeface="GE SS Two Light" pitchFamily="34" charset="-120"/>
              </a:rPr>
              <a:t>الحركة المستمرة</a:t>
            </a:r>
            <a:endParaRPr lang="ar-SA" sz="1950" dirty="0">
              <a:solidFill>
                <a:schemeClr val="bg1"/>
              </a:solidFill>
            </a:endParaRPr>
          </a:p>
        </p:txBody>
      </p:sp>
      <p:pic>
        <p:nvPicPr>
          <p:cNvPr id="11"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665544" y="3646388"/>
            <a:ext cx="479512" cy="479524"/>
          </a:xfrm>
          <a:prstGeom prst="rect">
            <a:avLst/>
          </a:prstGeom>
        </p:spPr>
      </p:pic>
      <p:sp>
        <p:nvSpPr>
          <p:cNvPr id="12" name="Text 8"/>
          <p:cNvSpPr/>
          <p:nvPr/>
        </p:nvSpPr>
        <p:spPr>
          <a:xfrm>
            <a:off x="685584" y="3646388"/>
            <a:ext cx="1776170" cy="631031"/>
          </a:xfrm>
          <a:prstGeom prst="rect">
            <a:avLst/>
          </a:prstGeom>
          <a:noFill/>
          <a:ln/>
        </p:spPr>
        <p:txBody>
          <a:bodyPr wrap="square" lIns="0" tIns="0" rIns="0" bIns="0" rtlCol="0" anchor="t">
            <a:normAutofit/>
          </a:bodyPr>
          <a:lstStyle/>
          <a:p>
            <a:pPr marL="0" indent="0" algn="r" rtl="1">
              <a:lnSpc>
                <a:spcPct val="104000"/>
              </a:lnSpc>
              <a:buNone/>
            </a:pPr>
            <a:r>
              <a:rPr lang="ar-SA" altLang="en-US" sz="1950" dirty="0">
                <a:solidFill>
                  <a:schemeClr val="bg1"/>
                </a:solidFill>
                <a:latin typeface="GE SS Two Light" pitchFamily="34" charset="0"/>
                <a:ea typeface="GE SS Two Light" pitchFamily="34" charset="-122"/>
                <a:cs typeface="GE SS Two Light" pitchFamily="34" charset="-120"/>
              </a:rPr>
              <a:t>الملاحظة المباشرة</a:t>
            </a:r>
            <a:endParaRPr lang="ar-SA" sz="1950" dirty="0">
              <a:solidFill>
                <a:schemeClr val="bg1"/>
              </a:solidFill>
            </a:endParaRPr>
          </a:p>
        </p:txBody>
      </p:sp>
      <p:pic>
        <p:nvPicPr>
          <p:cNvPr id="13"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328707" y="5150297"/>
            <a:ext cx="479512" cy="479524"/>
          </a:xfrm>
          <a:prstGeom prst="rect">
            <a:avLst/>
          </a:prstGeom>
        </p:spPr>
      </p:pic>
      <p:sp>
        <p:nvSpPr>
          <p:cNvPr id="14" name="Text 9"/>
          <p:cNvSpPr/>
          <p:nvPr/>
        </p:nvSpPr>
        <p:spPr>
          <a:xfrm>
            <a:off x="3348847" y="5150297"/>
            <a:ext cx="1776070" cy="631031"/>
          </a:xfrm>
          <a:prstGeom prst="rect">
            <a:avLst/>
          </a:prstGeom>
          <a:noFill/>
          <a:ln/>
        </p:spPr>
        <p:txBody>
          <a:bodyPr wrap="square" lIns="0" tIns="0" rIns="0" bIns="0" rtlCol="0" anchor="t">
            <a:normAutofit/>
          </a:bodyPr>
          <a:lstStyle/>
          <a:p>
            <a:pPr marL="0" indent="0" algn="r" rtl="1">
              <a:lnSpc>
                <a:spcPct val="104000"/>
              </a:lnSpc>
              <a:buNone/>
            </a:pPr>
            <a:r>
              <a:rPr lang="ar-SA" altLang="en-US" sz="1950" dirty="0">
                <a:solidFill>
                  <a:schemeClr val="bg1"/>
                </a:solidFill>
                <a:latin typeface="GE SS Two Light" pitchFamily="34" charset="0"/>
                <a:ea typeface="GE SS Two Light" pitchFamily="34" charset="-122"/>
                <a:cs typeface="GE SS Two Light" pitchFamily="34" charset="-120"/>
              </a:rPr>
              <a:t>التفاعل مع المتدربين</a:t>
            </a:r>
            <a:endParaRPr lang="ar-SA" sz="1950" dirty="0">
              <a:solidFill>
                <a:schemeClr val="bg1"/>
              </a:solidFill>
            </a:endParaRPr>
          </a:p>
        </p:txBody>
      </p:sp>
      <p:pic>
        <p:nvPicPr>
          <p:cNvPr id="15"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2665544" y="4603452"/>
            <a:ext cx="479512" cy="479524"/>
          </a:xfrm>
          <a:prstGeom prst="rect">
            <a:avLst/>
          </a:prstGeom>
        </p:spPr>
      </p:pic>
      <p:sp>
        <p:nvSpPr>
          <p:cNvPr id="16" name="Text 10"/>
          <p:cNvSpPr/>
          <p:nvPr/>
        </p:nvSpPr>
        <p:spPr>
          <a:xfrm>
            <a:off x="685584" y="4603452"/>
            <a:ext cx="1776170" cy="631031"/>
          </a:xfrm>
          <a:prstGeom prst="rect">
            <a:avLst/>
          </a:prstGeom>
          <a:noFill/>
          <a:ln/>
        </p:spPr>
        <p:txBody>
          <a:bodyPr wrap="square" lIns="0" tIns="0" rIns="0" bIns="0" rtlCol="0" anchor="t">
            <a:normAutofit/>
          </a:bodyPr>
          <a:lstStyle/>
          <a:p>
            <a:pPr marL="0" indent="0" algn="r" rtl="1">
              <a:lnSpc>
                <a:spcPct val="104000"/>
              </a:lnSpc>
              <a:buNone/>
            </a:pPr>
            <a:r>
              <a:rPr lang="ar-SA" altLang="en-US" sz="1950" dirty="0">
                <a:solidFill>
                  <a:schemeClr val="bg1"/>
                </a:solidFill>
                <a:latin typeface="GE SS Two Light" pitchFamily="34" charset="0"/>
                <a:ea typeface="GE SS Two Light" pitchFamily="34" charset="-122"/>
                <a:cs typeface="GE SS Two Light" pitchFamily="34" charset="-120"/>
              </a:rPr>
              <a:t>التغذية الراجعة الفورية</a:t>
            </a:r>
            <a:endParaRPr lang="ar-SA" sz="1950" dirty="0">
              <a:solidFill>
                <a:schemeClr val="bg1"/>
              </a:solidFill>
            </a:endParaRPr>
          </a:p>
        </p:txBody>
      </p:sp>
      <p:pic>
        <p:nvPicPr>
          <p:cNvPr id="17"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2665544" y="5560516"/>
            <a:ext cx="479512" cy="479524"/>
          </a:xfrm>
          <a:prstGeom prst="rect">
            <a:avLst/>
          </a:prstGeom>
        </p:spPr>
      </p:pic>
      <p:sp>
        <p:nvSpPr>
          <p:cNvPr id="18" name="Text 11"/>
          <p:cNvSpPr/>
          <p:nvPr/>
        </p:nvSpPr>
        <p:spPr>
          <a:xfrm>
            <a:off x="685584" y="5560516"/>
            <a:ext cx="1776170" cy="315516"/>
          </a:xfrm>
          <a:prstGeom prst="rect">
            <a:avLst/>
          </a:prstGeom>
          <a:noFill/>
          <a:ln/>
        </p:spPr>
        <p:txBody>
          <a:bodyPr wrap="none" lIns="0" tIns="0" rIns="0" bIns="0" rtlCol="0" anchor="t"/>
          <a:lstStyle/>
          <a:p>
            <a:pPr marL="0" indent="0" algn="r" rtl="1">
              <a:lnSpc>
                <a:spcPct val="104000"/>
              </a:lnSpc>
              <a:buNone/>
            </a:pPr>
            <a:r>
              <a:rPr lang="ar-SA" altLang="en-US" sz="1950" dirty="0">
                <a:solidFill>
                  <a:schemeClr val="bg1"/>
                </a:solidFill>
                <a:latin typeface="GE SS Two Light" pitchFamily="34" charset="0"/>
                <a:ea typeface="GE SS Two Light" pitchFamily="34" charset="-122"/>
                <a:cs typeface="GE SS Two Light" pitchFamily="34" charset="-120"/>
              </a:rPr>
              <a:t>التدخل الوقائي</a:t>
            </a:r>
            <a:endParaRPr lang="ar-SA" sz="1950" dirty="0">
              <a:solidFill>
                <a:schemeClr val="bg1"/>
              </a:solidFill>
            </a:endParaRPr>
          </a:p>
        </p:txBody>
      </p:sp>
      <p:sp>
        <p:nvSpPr>
          <p:cNvPr id="19" name="Text 12"/>
          <p:cNvSpPr/>
          <p:nvPr/>
        </p:nvSpPr>
        <p:spPr>
          <a:xfrm>
            <a:off x="6336149" y="3147516"/>
            <a:ext cx="5229987" cy="315516"/>
          </a:xfrm>
          <a:prstGeom prst="rect">
            <a:avLst/>
          </a:prstGeom>
          <a:noFill/>
          <a:ln/>
        </p:spPr>
        <p:txBody>
          <a:bodyPr wrap="none" lIns="0" tIns="0" rIns="0" bIns="0" rtlCol="0" anchor="t"/>
          <a:lstStyle/>
          <a:p>
            <a:pPr marL="0" indent="0" algn="r" rtl="1">
              <a:lnSpc>
                <a:spcPct val="104000"/>
              </a:lnSpc>
              <a:buNone/>
            </a:pPr>
            <a:r>
              <a:rPr lang="ar-SA" altLang="en-US" sz="1950" dirty="0">
                <a:solidFill>
                  <a:srgbClr val="2E3C4E"/>
                </a:solidFill>
                <a:latin typeface="GE SS Two Light" pitchFamily="34" charset="0"/>
                <a:ea typeface="GE SS Two Light" pitchFamily="34" charset="-122"/>
                <a:cs typeface="GE SS Two Light" pitchFamily="34" charset="-120"/>
              </a:rPr>
              <a:t>فوائد الإشراف النشط</a:t>
            </a:r>
            <a:endParaRPr lang="ar-SA" sz="1950" dirty="0"/>
          </a:p>
        </p:txBody>
      </p:sp>
      <p:pic>
        <p:nvPicPr>
          <p:cNvPr id="20" name="Image 5"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1086624" y="3978083"/>
            <a:ext cx="479512" cy="479524"/>
          </a:xfrm>
          <a:prstGeom prst="rect">
            <a:avLst/>
          </a:prstGeom>
        </p:spPr>
      </p:pic>
      <p:sp>
        <p:nvSpPr>
          <p:cNvPr id="21" name="Text 13"/>
          <p:cNvSpPr/>
          <p:nvPr/>
        </p:nvSpPr>
        <p:spPr>
          <a:xfrm>
            <a:off x="9053088" y="3978083"/>
            <a:ext cx="1829746" cy="631031"/>
          </a:xfrm>
          <a:prstGeom prst="rect">
            <a:avLst/>
          </a:prstGeom>
          <a:noFill/>
          <a:ln/>
        </p:spPr>
        <p:txBody>
          <a:bodyPr wrap="square" lIns="0" tIns="0" rIns="0" bIns="0" rtlCol="0" anchor="t">
            <a:normAutofit/>
          </a:bodyPr>
          <a:lstStyle/>
          <a:p>
            <a:pPr marL="0" indent="0" algn="r" rtl="1">
              <a:lnSpc>
                <a:spcPct val="104000"/>
              </a:lnSpc>
              <a:buNone/>
            </a:pPr>
            <a:r>
              <a:rPr lang="ar-SA" altLang="en-US" sz="1950" dirty="0">
                <a:solidFill>
                  <a:srgbClr val="384653"/>
                </a:solidFill>
                <a:latin typeface="GE SS Two Light" pitchFamily="34" charset="0"/>
                <a:ea typeface="GE SS Two Light" pitchFamily="34" charset="-122"/>
                <a:cs typeface="GE SS Two Light" pitchFamily="34" charset="-120"/>
              </a:rPr>
              <a:t>رفع مستوى السلامة</a:t>
            </a:r>
            <a:endParaRPr lang="ar-SA" sz="1950" dirty="0"/>
          </a:p>
        </p:txBody>
      </p:sp>
      <p:pic>
        <p:nvPicPr>
          <p:cNvPr id="22" name="Image 6" descr="preencoded.png"/>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8369785" y="3978083"/>
            <a:ext cx="479512" cy="479524"/>
          </a:xfrm>
          <a:prstGeom prst="rect">
            <a:avLst/>
          </a:prstGeom>
        </p:spPr>
      </p:pic>
      <p:sp>
        <p:nvSpPr>
          <p:cNvPr id="23" name="Text 14"/>
          <p:cNvSpPr/>
          <p:nvPr/>
        </p:nvSpPr>
        <p:spPr>
          <a:xfrm>
            <a:off x="6336149" y="3978083"/>
            <a:ext cx="1829846" cy="631031"/>
          </a:xfrm>
          <a:prstGeom prst="rect">
            <a:avLst/>
          </a:prstGeom>
          <a:noFill/>
          <a:ln/>
        </p:spPr>
        <p:txBody>
          <a:bodyPr wrap="square" lIns="0" tIns="0" rIns="0" bIns="0" rtlCol="0" anchor="t">
            <a:normAutofit/>
          </a:bodyPr>
          <a:lstStyle/>
          <a:p>
            <a:pPr marL="0" indent="0" algn="r" rtl="1">
              <a:lnSpc>
                <a:spcPct val="104000"/>
              </a:lnSpc>
              <a:buNone/>
            </a:pPr>
            <a:r>
              <a:rPr lang="ar-SA" altLang="en-US" sz="1950" dirty="0">
                <a:solidFill>
                  <a:srgbClr val="384653"/>
                </a:solidFill>
                <a:latin typeface="GE SS Two Light" pitchFamily="34" charset="0"/>
                <a:ea typeface="GE SS Two Light" pitchFamily="34" charset="-122"/>
                <a:cs typeface="GE SS Two Light" pitchFamily="34" charset="-120"/>
              </a:rPr>
              <a:t>تحسين جودة الأداء</a:t>
            </a:r>
            <a:endParaRPr lang="ar-SA" sz="1950" dirty="0"/>
          </a:p>
        </p:txBody>
      </p:sp>
      <p:pic>
        <p:nvPicPr>
          <p:cNvPr id="24" name="Image 7" descr="preencoded.png"/>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11086624" y="4935147"/>
            <a:ext cx="479512" cy="479524"/>
          </a:xfrm>
          <a:prstGeom prst="rect">
            <a:avLst/>
          </a:prstGeom>
        </p:spPr>
      </p:pic>
      <p:sp>
        <p:nvSpPr>
          <p:cNvPr id="25" name="Text 15"/>
          <p:cNvSpPr/>
          <p:nvPr/>
        </p:nvSpPr>
        <p:spPr>
          <a:xfrm>
            <a:off x="9053088" y="4935147"/>
            <a:ext cx="1829746" cy="315516"/>
          </a:xfrm>
          <a:prstGeom prst="rect">
            <a:avLst/>
          </a:prstGeom>
          <a:noFill/>
          <a:ln/>
        </p:spPr>
        <p:txBody>
          <a:bodyPr wrap="none" lIns="0" tIns="0" rIns="0" bIns="0" rtlCol="0" anchor="t"/>
          <a:lstStyle/>
          <a:p>
            <a:pPr marL="0" indent="0" algn="r" rtl="1">
              <a:lnSpc>
                <a:spcPct val="104000"/>
              </a:lnSpc>
              <a:buNone/>
            </a:pPr>
            <a:r>
              <a:rPr lang="ar-SA" altLang="en-US" sz="1950" dirty="0">
                <a:solidFill>
                  <a:srgbClr val="384653"/>
                </a:solidFill>
                <a:latin typeface="GE SS Two Light" pitchFamily="34" charset="0"/>
                <a:ea typeface="GE SS Two Light" pitchFamily="34" charset="-122"/>
                <a:cs typeface="GE SS Two Light" pitchFamily="34" charset="-120"/>
              </a:rPr>
              <a:t>تقليل الأخطاء</a:t>
            </a:r>
            <a:endParaRPr lang="ar-SA" sz="1950" dirty="0"/>
          </a:p>
        </p:txBody>
      </p:sp>
      <p:pic>
        <p:nvPicPr>
          <p:cNvPr id="26" name="Image 8" descr="preencoded.png"/>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8369785" y="4935147"/>
            <a:ext cx="479512" cy="479524"/>
          </a:xfrm>
          <a:prstGeom prst="rect">
            <a:avLst/>
          </a:prstGeom>
        </p:spPr>
      </p:pic>
      <p:sp>
        <p:nvSpPr>
          <p:cNvPr id="27" name="Text 16"/>
          <p:cNvSpPr/>
          <p:nvPr/>
        </p:nvSpPr>
        <p:spPr>
          <a:xfrm>
            <a:off x="6336149" y="4935147"/>
            <a:ext cx="1829846" cy="315516"/>
          </a:xfrm>
          <a:prstGeom prst="rect">
            <a:avLst/>
          </a:prstGeom>
          <a:noFill/>
          <a:ln/>
        </p:spPr>
        <p:txBody>
          <a:bodyPr wrap="none" lIns="0" tIns="0" rIns="0" bIns="0" rtlCol="0" anchor="t"/>
          <a:lstStyle/>
          <a:p>
            <a:pPr marL="0" indent="0" algn="r" rtl="1">
              <a:lnSpc>
                <a:spcPct val="104000"/>
              </a:lnSpc>
              <a:buNone/>
            </a:pPr>
            <a:r>
              <a:rPr lang="ar-SA" altLang="en-US" sz="1950" dirty="0">
                <a:solidFill>
                  <a:srgbClr val="384653"/>
                </a:solidFill>
                <a:latin typeface="GE SS Two Light" pitchFamily="34" charset="0"/>
                <a:ea typeface="GE SS Two Light" pitchFamily="34" charset="-122"/>
                <a:cs typeface="GE SS Two Light" pitchFamily="34" charset="-120"/>
              </a:rPr>
              <a:t>زيادة التفاعل</a:t>
            </a:r>
            <a:endParaRPr lang="ar-SA" sz="1950" dirty="0"/>
          </a:p>
        </p:txBody>
      </p:sp>
    </p:spTree>
    <p:extLst>
      <p:ext uri="{BB962C8B-B14F-4D97-AF65-F5344CB8AC3E}">
        <p14:creationId xmlns:p14="http://schemas.microsoft.com/office/powerpoint/2010/main" val="2875003689"/>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1359991"/>
            <a:ext cx="10927878" cy="742355"/>
          </a:xfrm>
          <a:prstGeom prst="rect">
            <a:avLst/>
          </a:prstGeom>
          <a:noFill/>
          <a:ln/>
        </p:spPr>
        <p:txBody>
          <a:bodyPr wrap="none" lIns="0" tIns="0" rIns="0" bIns="0" rtlCol="0" anchor="t"/>
          <a:lstStyle/>
          <a:p>
            <a:pPr marL="0" indent="0" algn="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نشاط المحاكاة: الإشراف النشط في الورشة</a:t>
            </a:r>
            <a:endParaRPr lang="ar-SA" sz="4650" dirty="0"/>
          </a:p>
        </p:txBody>
      </p:sp>
      <p:sp>
        <p:nvSpPr>
          <p:cNvPr id="3" name="Text 1"/>
          <p:cNvSpPr/>
          <p:nvPr/>
        </p:nvSpPr>
        <p:spPr>
          <a:xfrm>
            <a:off x="631908" y="2553692"/>
            <a:ext cx="10927878" cy="722313"/>
          </a:xfrm>
          <a:prstGeom prst="rect">
            <a:avLst/>
          </a:prstGeom>
          <a:noFill/>
          <a:ln/>
        </p:spPr>
        <p:txBody>
          <a:bodyPr wrap="square" lIns="0" tIns="0" rIns="0" bIns="0" rtlCol="0" anchor="t">
            <a:normAutofit/>
          </a:bodyPr>
          <a:lstStyle/>
          <a:p>
            <a:pPr marL="0" indent="0" algn="r"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يقوم المشاركون بدور المدرب والمتدربين من خلال غرف عمل افتراضية (Breakout Rooms). يختار أحد المشاركين دور المدرب ويطلب من الباقين تنفيذ واجب يتعلق بتخصصهم.</a:t>
            </a:r>
            <a:endParaRPr lang="ar-SA" sz="1750" dirty="0"/>
          </a:p>
        </p:txBody>
      </p:sp>
      <p:sp>
        <p:nvSpPr>
          <p:cNvPr id="4" name="Text 2"/>
          <p:cNvSpPr/>
          <p:nvPr/>
        </p:nvSpPr>
        <p:spPr>
          <a:xfrm>
            <a:off x="631908" y="3614539"/>
            <a:ext cx="10927878"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2E3C4E"/>
                </a:solidFill>
                <a:latin typeface="GE SS Two Light" pitchFamily="34" charset="0"/>
                <a:ea typeface="GE SS Two Light" pitchFamily="34" charset="-122"/>
                <a:cs typeface="GE SS Two Light" pitchFamily="34" charset="-120"/>
              </a:rPr>
              <a:t>مهام المدرب خلال المحاكاة:</a:t>
            </a:r>
            <a:endParaRPr lang="ar-SA" sz="2300" dirty="0"/>
          </a:p>
        </p:txBody>
      </p:sp>
      <p:sp>
        <p:nvSpPr>
          <p:cNvPr id="5" name="Shape 3"/>
          <p:cNvSpPr/>
          <p:nvPr/>
        </p:nvSpPr>
        <p:spPr>
          <a:xfrm>
            <a:off x="11446978" y="4448373"/>
            <a:ext cx="112809" cy="112812"/>
          </a:xfrm>
          <a:prstGeom prst="ellipse">
            <a:avLst/>
          </a:prstGeom>
          <a:solidFill>
            <a:srgbClr val="00AEEF"/>
          </a:solidFill>
          <a:ln/>
        </p:spPr>
      </p:sp>
      <p:sp>
        <p:nvSpPr>
          <p:cNvPr id="6" name="Text 4"/>
          <p:cNvSpPr/>
          <p:nvPr/>
        </p:nvSpPr>
        <p:spPr>
          <a:xfrm>
            <a:off x="6236933" y="4324251"/>
            <a:ext cx="4984427" cy="361156"/>
          </a:xfrm>
          <a:prstGeom prst="rect">
            <a:avLst/>
          </a:prstGeom>
          <a:noFill/>
          <a:ln/>
        </p:spPr>
        <p:txBody>
          <a:bodyPr wrap="none" lIns="0" tIns="0" rIns="0" bIns="0" rtlCol="0" anchor="t"/>
          <a:lstStyle/>
          <a:p>
            <a:pPr marL="0" indent="0" algn="r" rtl="1">
              <a:lnSpc>
                <a:spcPct val="133000"/>
              </a:lnSpc>
              <a:buNone/>
            </a:pPr>
            <a:r>
              <a:rPr lang="ar-SA" altLang="en-US" sz="2400" dirty="0">
                <a:solidFill>
                  <a:srgbClr val="384653"/>
                </a:solidFill>
                <a:latin typeface="WinSoft Pro Medium" pitchFamily="34" charset="0"/>
                <a:ea typeface="WinSoft Pro Medium" pitchFamily="34" charset="-122"/>
                <a:cs typeface="WinSoft Pro Medium" pitchFamily="34" charset="-120"/>
              </a:rPr>
              <a:t>مراقبة سير العمل وتسجيل الملاحظات.</a:t>
            </a:r>
            <a:endParaRPr lang="ar-SA" sz="2400" dirty="0"/>
          </a:p>
        </p:txBody>
      </p:sp>
      <p:sp>
        <p:nvSpPr>
          <p:cNvPr id="7" name="Shape 5"/>
          <p:cNvSpPr/>
          <p:nvPr/>
        </p:nvSpPr>
        <p:spPr>
          <a:xfrm>
            <a:off x="5842052" y="4448373"/>
            <a:ext cx="112809" cy="112812"/>
          </a:xfrm>
          <a:prstGeom prst="ellipse">
            <a:avLst/>
          </a:prstGeom>
          <a:solidFill>
            <a:srgbClr val="00AEEF"/>
          </a:solidFill>
          <a:ln/>
        </p:spPr>
      </p:sp>
      <p:sp>
        <p:nvSpPr>
          <p:cNvPr id="8" name="Text 6"/>
          <p:cNvSpPr/>
          <p:nvPr/>
        </p:nvSpPr>
        <p:spPr>
          <a:xfrm>
            <a:off x="631908" y="4324251"/>
            <a:ext cx="4984526" cy="361156"/>
          </a:xfrm>
          <a:prstGeom prst="rect">
            <a:avLst/>
          </a:prstGeom>
          <a:noFill/>
          <a:ln/>
        </p:spPr>
        <p:txBody>
          <a:bodyPr wrap="none" lIns="0" tIns="0" rIns="0" bIns="0" rtlCol="0" anchor="t"/>
          <a:lstStyle/>
          <a:p>
            <a:pPr marL="0" indent="0" algn="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تقديم التوجيه وطرح أسئلة تشخيصية.</a:t>
            </a:r>
            <a:endParaRPr lang="ar-SA" sz="2000" dirty="0"/>
          </a:p>
        </p:txBody>
      </p:sp>
      <p:sp>
        <p:nvSpPr>
          <p:cNvPr id="9" name="Shape 7"/>
          <p:cNvSpPr/>
          <p:nvPr/>
        </p:nvSpPr>
        <p:spPr>
          <a:xfrm>
            <a:off x="11446978" y="5260876"/>
            <a:ext cx="112809" cy="112812"/>
          </a:xfrm>
          <a:prstGeom prst="ellipse">
            <a:avLst/>
          </a:prstGeom>
          <a:solidFill>
            <a:srgbClr val="00AEEF"/>
          </a:solidFill>
          <a:ln/>
        </p:spPr>
      </p:sp>
      <p:sp>
        <p:nvSpPr>
          <p:cNvPr id="10" name="Text 8"/>
          <p:cNvSpPr/>
          <p:nvPr/>
        </p:nvSpPr>
        <p:spPr>
          <a:xfrm>
            <a:off x="6236933" y="5136753"/>
            <a:ext cx="4984427" cy="361156"/>
          </a:xfrm>
          <a:prstGeom prst="rect">
            <a:avLst/>
          </a:prstGeom>
          <a:noFill/>
          <a:ln/>
        </p:spPr>
        <p:txBody>
          <a:bodyPr wrap="none" lIns="0" tIns="0" rIns="0" bIns="0" rtlCol="0" anchor="t"/>
          <a:lstStyle/>
          <a:p>
            <a:pPr marL="0" indent="0" algn="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إعطاء تغذية راجعة فورية.</a:t>
            </a:r>
            <a:endParaRPr lang="ar-SA" sz="2000" dirty="0"/>
          </a:p>
        </p:txBody>
      </p:sp>
      <p:sp>
        <p:nvSpPr>
          <p:cNvPr id="11" name="Shape 9"/>
          <p:cNvSpPr/>
          <p:nvPr/>
        </p:nvSpPr>
        <p:spPr>
          <a:xfrm>
            <a:off x="5842052" y="5260876"/>
            <a:ext cx="112809" cy="112812"/>
          </a:xfrm>
          <a:prstGeom prst="ellipse">
            <a:avLst/>
          </a:prstGeom>
          <a:solidFill>
            <a:srgbClr val="00AEEF"/>
          </a:solidFill>
          <a:ln/>
        </p:spPr>
      </p:sp>
      <p:sp>
        <p:nvSpPr>
          <p:cNvPr id="12" name="Text 10"/>
          <p:cNvSpPr/>
          <p:nvPr/>
        </p:nvSpPr>
        <p:spPr>
          <a:xfrm>
            <a:off x="631908" y="5136753"/>
            <a:ext cx="4984526" cy="361156"/>
          </a:xfrm>
          <a:prstGeom prst="rect">
            <a:avLst/>
          </a:prstGeom>
          <a:noFill/>
          <a:ln/>
        </p:spPr>
        <p:txBody>
          <a:bodyPr wrap="none" lIns="0" tIns="0" rIns="0" bIns="0" rtlCol="0" anchor="t"/>
          <a:lstStyle/>
          <a:p>
            <a:pPr marL="0" indent="0" algn="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تقديم تقرير مختصر عن أداء كل مجموعة في الجلسة العامة.</a:t>
            </a:r>
            <a:endParaRPr lang="ar-SA" sz="2000" dirty="0"/>
          </a:p>
        </p:txBody>
      </p:sp>
    </p:spTree>
    <p:extLst>
      <p:ext uri="{BB962C8B-B14F-4D97-AF65-F5344CB8AC3E}">
        <p14:creationId xmlns:p14="http://schemas.microsoft.com/office/powerpoint/2010/main" val="131161718"/>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1607741"/>
            <a:ext cx="10927878" cy="742355"/>
          </a:xfrm>
          <a:prstGeom prst="rect">
            <a:avLst/>
          </a:prstGeom>
          <a:noFill/>
          <a:ln/>
        </p:spPr>
        <p:txBody>
          <a:bodyPr wrap="none" lIns="0" tIns="0" rIns="0" bIns="0" rtlCol="0" anchor="t"/>
          <a:lstStyle/>
          <a:p>
            <a:pPr algn="r" rtl="1">
              <a:lnSpc>
                <a:spcPct val="104000"/>
              </a:lnSpc>
            </a:pPr>
            <a:r>
              <a:rPr lang="ar-SA" altLang="en-US" sz="4650" dirty="0">
                <a:solidFill>
                  <a:srgbClr val="2E3C4E"/>
                </a:solidFill>
                <a:latin typeface="GE SS Two Light" pitchFamily="34" charset="0"/>
                <a:ea typeface="GE SS Two Light" pitchFamily="34" charset="-122"/>
                <a:cs typeface="GE SS Two Light" pitchFamily="34" charset="-120"/>
              </a:rPr>
              <a:t>تقييم النشاط </a:t>
            </a:r>
            <a:r>
              <a:rPr lang="en-US" altLang="en-US" sz="4400" dirty="0">
                <a:solidFill>
                  <a:srgbClr val="2E3C4E"/>
                </a:solidFill>
                <a:latin typeface="Myriad Headline" panose="020B0500000000000000" pitchFamily="34" charset="0"/>
                <a:ea typeface="GE SS Two Light" pitchFamily="34" charset="-122"/>
                <a:cs typeface="GE SS Two Light" pitchFamily="34" charset="-120"/>
              </a:rPr>
              <a:t>4.2</a:t>
            </a:r>
            <a:endParaRPr lang="ar-SA" sz="4650" dirty="0"/>
          </a:p>
        </p:txBody>
      </p:sp>
      <p:sp>
        <p:nvSpPr>
          <p:cNvPr id="3" name="Text 1"/>
          <p:cNvSpPr/>
          <p:nvPr/>
        </p:nvSpPr>
        <p:spPr>
          <a:xfrm>
            <a:off x="8105275" y="3077865"/>
            <a:ext cx="3454512" cy="1173658"/>
          </a:xfrm>
          <a:prstGeom prst="rect">
            <a:avLst/>
          </a:prstGeom>
          <a:noFill/>
          <a:ln/>
        </p:spPr>
        <p:txBody>
          <a:bodyPr wrap="square" lIns="0" tIns="0" rIns="0" bIns="0" rtlCol="0" anchor="t">
            <a:normAutofit/>
          </a:bodyPr>
          <a:lstStyle/>
          <a:p>
            <a:pPr marL="0" indent="0" algn="ct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تطبيق أساليب الإشراف النشط أثناء متابعة المتدربين.</a:t>
            </a:r>
            <a:endParaRPr lang="ar-SA" sz="2000" dirty="0"/>
          </a:p>
        </p:txBody>
      </p:sp>
      <p:sp>
        <p:nvSpPr>
          <p:cNvPr id="4" name="Text 2"/>
          <p:cNvSpPr/>
          <p:nvPr/>
        </p:nvSpPr>
        <p:spPr>
          <a:xfrm>
            <a:off x="4368591" y="3077865"/>
            <a:ext cx="3454611" cy="586828"/>
          </a:xfrm>
          <a:prstGeom prst="rect">
            <a:avLst/>
          </a:prstGeom>
          <a:noFill/>
          <a:ln/>
        </p:spPr>
        <p:txBody>
          <a:bodyPr wrap="none" lIns="0" tIns="0" rIns="0" bIns="0" rtlCol="0" anchor="t"/>
          <a:lstStyle/>
          <a:p>
            <a:pPr marL="0" indent="0" algn="ct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مراقبة سير العمل والأداء بصورة مستمرة.</a:t>
            </a:r>
            <a:endParaRPr lang="ar-SA" sz="2000" dirty="0"/>
          </a:p>
        </p:txBody>
      </p:sp>
      <p:sp>
        <p:nvSpPr>
          <p:cNvPr id="5" name="Text 3"/>
          <p:cNvSpPr/>
          <p:nvPr/>
        </p:nvSpPr>
        <p:spPr>
          <a:xfrm>
            <a:off x="632008" y="3077865"/>
            <a:ext cx="3454512" cy="586828"/>
          </a:xfrm>
          <a:prstGeom prst="rect">
            <a:avLst/>
          </a:prstGeom>
          <a:noFill/>
          <a:ln/>
        </p:spPr>
        <p:txBody>
          <a:bodyPr wrap="none" lIns="0" tIns="0" rIns="0" bIns="0" rtlCol="0" anchor="t"/>
          <a:lstStyle/>
          <a:p>
            <a:pPr marL="0" indent="0" algn="ct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تسجيل الملاحظات المتعلقة بأداء المتدربين.</a:t>
            </a:r>
            <a:endParaRPr lang="ar-SA" sz="2000" dirty="0"/>
          </a:p>
        </p:txBody>
      </p:sp>
      <p:sp>
        <p:nvSpPr>
          <p:cNvPr id="6" name="Text 4"/>
          <p:cNvSpPr/>
          <p:nvPr/>
        </p:nvSpPr>
        <p:spPr>
          <a:xfrm>
            <a:off x="8105275" y="4527947"/>
            <a:ext cx="3454512" cy="1173658"/>
          </a:xfrm>
          <a:prstGeom prst="rect">
            <a:avLst/>
          </a:prstGeom>
          <a:noFill/>
          <a:ln/>
        </p:spPr>
        <p:txBody>
          <a:bodyPr wrap="square" lIns="0" tIns="0" rIns="0" bIns="0" rtlCol="0" anchor="t">
            <a:noAutofit/>
          </a:bodyPr>
          <a:lstStyle/>
          <a:p>
            <a:pPr marL="0" indent="0" algn="ct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طرح أسئلة تشخيصية مناسبة لتحديد مستوى تقدم المتدربين.</a:t>
            </a:r>
            <a:endParaRPr lang="ar-SA" sz="2000" dirty="0"/>
          </a:p>
        </p:txBody>
      </p:sp>
      <p:sp>
        <p:nvSpPr>
          <p:cNvPr id="7" name="Text 5"/>
          <p:cNvSpPr/>
          <p:nvPr/>
        </p:nvSpPr>
        <p:spPr>
          <a:xfrm>
            <a:off x="4368591" y="4527947"/>
            <a:ext cx="3454611" cy="1173658"/>
          </a:xfrm>
          <a:prstGeom prst="rect">
            <a:avLst/>
          </a:prstGeom>
          <a:noFill/>
          <a:ln/>
        </p:spPr>
        <p:txBody>
          <a:bodyPr wrap="square" lIns="0" tIns="0" rIns="0" bIns="0" rtlCol="0" anchor="t">
            <a:normAutofit/>
          </a:bodyPr>
          <a:lstStyle/>
          <a:p>
            <a:pPr marL="0" indent="0" algn="ct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تقديم التوجيه والدعم المناسبين أثناء تنفيذ المهمة.</a:t>
            </a:r>
            <a:endParaRPr lang="ar-SA" sz="2000" dirty="0"/>
          </a:p>
        </p:txBody>
      </p:sp>
      <p:sp>
        <p:nvSpPr>
          <p:cNvPr id="8" name="Text 6"/>
          <p:cNvSpPr/>
          <p:nvPr/>
        </p:nvSpPr>
        <p:spPr>
          <a:xfrm>
            <a:off x="632008" y="4527947"/>
            <a:ext cx="3454512" cy="1173658"/>
          </a:xfrm>
          <a:prstGeom prst="rect">
            <a:avLst/>
          </a:prstGeom>
          <a:noFill/>
          <a:ln/>
        </p:spPr>
        <p:txBody>
          <a:bodyPr wrap="square" lIns="0" tIns="0" rIns="0" bIns="0" rtlCol="0" anchor="t">
            <a:normAutofit/>
          </a:bodyPr>
          <a:lstStyle/>
          <a:p>
            <a:pPr marL="0" indent="0" algn="ct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تقديم تغذية راجعة فورية وموضوعية لتحسين الأداء.</a:t>
            </a:r>
            <a:endParaRPr lang="ar-SA" sz="2000" dirty="0"/>
          </a:p>
        </p:txBody>
      </p:sp>
      <p:sp>
        <p:nvSpPr>
          <p:cNvPr id="9" name="Shape 7"/>
          <p:cNvSpPr/>
          <p:nvPr/>
        </p:nvSpPr>
        <p:spPr>
          <a:xfrm>
            <a:off x="8079875" y="2944881"/>
            <a:ext cx="3505311" cy="50800"/>
          </a:xfrm>
          <a:prstGeom prst="rect">
            <a:avLst/>
          </a:prstGeom>
          <a:solidFill>
            <a:srgbClr val="00AEEF"/>
          </a:solidFill>
          <a:ln/>
        </p:spPr>
      </p:sp>
      <p:sp>
        <p:nvSpPr>
          <p:cNvPr id="10" name="Shape 8"/>
          <p:cNvSpPr/>
          <p:nvPr/>
        </p:nvSpPr>
        <p:spPr>
          <a:xfrm>
            <a:off x="4343192" y="2944881"/>
            <a:ext cx="3505410" cy="50800"/>
          </a:xfrm>
          <a:prstGeom prst="rect">
            <a:avLst/>
          </a:prstGeom>
          <a:solidFill>
            <a:srgbClr val="00AEEF"/>
          </a:solidFill>
          <a:ln/>
        </p:spPr>
      </p:sp>
      <p:sp>
        <p:nvSpPr>
          <p:cNvPr id="11" name="Shape 9"/>
          <p:cNvSpPr/>
          <p:nvPr/>
        </p:nvSpPr>
        <p:spPr>
          <a:xfrm>
            <a:off x="606608" y="2944881"/>
            <a:ext cx="3505311" cy="50800"/>
          </a:xfrm>
          <a:prstGeom prst="rect">
            <a:avLst/>
          </a:prstGeom>
          <a:solidFill>
            <a:srgbClr val="00AEEF"/>
          </a:solidFill>
          <a:ln/>
        </p:spPr>
      </p:sp>
      <p:sp>
        <p:nvSpPr>
          <p:cNvPr id="12" name="Shape 10"/>
          <p:cNvSpPr/>
          <p:nvPr/>
        </p:nvSpPr>
        <p:spPr>
          <a:xfrm>
            <a:off x="8079875" y="4394963"/>
            <a:ext cx="3505311" cy="50800"/>
          </a:xfrm>
          <a:prstGeom prst="rect">
            <a:avLst/>
          </a:prstGeom>
          <a:solidFill>
            <a:srgbClr val="00AEEF"/>
          </a:solidFill>
          <a:ln/>
        </p:spPr>
      </p:sp>
      <p:sp>
        <p:nvSpPr>
          <p:cNvPr id="13" name="Shape 11"/>
          <p:cNvSpPr/>
          <p:nvPr/>
        </p:nvSpPr>
        <p:spPr>
          <a:xfrm>
            <a:off x="4343192" y="4394963"/>
            <a:ext cx="3505410" cy="50800"/>
          </a:xfrm>
          <a:prstGeom prst="rect">
            <a:avLst/>
          </a:prstGeom>
          <a:solidFill>
            <a:srgbClr val="00AEEF"/>
          </a:solidFill>
          <a:ln/>
        </p:spPr>
      </p:sp>
      <p:sp>
        <p:nvSpPr>
          <p:cNvPr id="14" name="Shape 12"/>
          <p:cNvSpPr/>
          <p:nvPr/>
        </p:nvSpPr>
        <p:spPr>
          <a:xfrm>
            <a:off x="606608" y="4394963"/>
            <a:ext cx="3505311" cy="50800"/>
          </a:xfrm>
          <a:prstGeom prst="rect">
            <a:avLst/>
          </a:prstGeom>
          <a:solidFill>
            <a:srgbClr val="00AEEF"/>
          </a:solidFill>
          <a:ln/>
        </p:spPr>
      </p:sp>
    </p:spTree>
    <p:extLst>
      <p:ext uri="{BB962C8B-B14F-4D97-AF65-F5344CB8AC3E}">
        <p14:creationId xmlns:p14="http://schemas.microsoft.com/office/powerpoint/2010/main" val="2366490705"/>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658217"/>
            <a:ext cx="10927878" cy="668040"/>
          </a:xfrm>
          <a:prstGeom prst="rect">
            <a:avLst/>
          </a:prstGeom>
          <a:noFill/>
          <a:ln/>
        </p:spPr>
        <p:txBody>
          <a:bodyPr wrap="none" lIns="0" tIns="0" rIns="0" bIns="0" rtlCol="0" anchor="t"/>
          <a:lstStyle/>
          <a:p>
            <a:pPr marL="0" indent="0" algn="r" rtl="1">
              <a:lnSpc>
                <a:spcPct val="104000"/>
              </a:lnSpc>
              <a:buNone/>
            </a:pPr>
            <a:r>
              <a:rPr lang="ar-SA" altLang="en-US" sz="4200" dirty="0">
                <a:solidFill>
                  <a:srgbClr val="2E3C4E"/>
                </a:solidFill>
                <a:latin typeface="GE SS Two Light" pitchFamily="34" charset="0"/>
                <a:ea typeface="GE SS Two Light" pitchFamily="34" charset="-122"/>
                <a:cs typeface="GE SS Two Light" pitchFamily="34" charset="-120"/>
              </a:rPr>
              <a:t>تمرين: مواقف الإشراف النشط</a:t>
            </a:r>
            <a:endParaRPr lang="ar-SA" sz="4200" dirty="0"/>
          </a:p>
        </p:txBody>
      </p:sp>
      <p:sp>
        <p:nvSpPr>
          <p:cNvPr id="3" name="Text 1"/>
          <p:cNvSpPr/>
          <p:nvPr/>
        </p:nvSpPr>
        <p:spPr>
          <a:xfrm>
            <a:off x="22324" y="1691779"/>
            <a:ext cx="11537463" cy="308670"/>
          </a:xfrm>
          <a:prstGeom prst="rect">
            <a:avLst/>
          </a:prstGeom>
          <a:noFill/>
          <a:ln/>
        </p:spPr>
        <p:txBody>
          <a:bodyPr wrap="none" lIns="0" tIns="0" rIns="0" bIns="0" rtlCol="0" anchor="t"/>
          <a:lstStyle/>
          <a:p>
            <a:pPr marL="0" indent="0" algn="r" rtl="1">
              <a:lnSpc>
                <a:spcPct val="127000"/>
              </a:lnSpc>
              <a:buNone/>
            </a:pPr>
            <a:r>
              <a:rPr lang="ar-SA" altLang="en-US" sz="1550" dirty="0">
                <a:solidFill>
                  <a:srgbClr val="384653"/>
                </a:solidFill>
                <a:latin typeface="WinSoft Pro Medium" pitchFamily="34" charset="0"/>
                <a:ea typeface="WinSoft Pro Medium" pitchFamily="34" charset="-122"/>
                <a:cs typeface="WinSoft Pro Medium" pitchFamily="34" charset="-120"/>
              </a:rPr>
              <a:t>أثناء تنفيذ نشاط تدريبي في المشغل، تظهر المواقف التالية:</a:t>
            </a:r>
            <a:endParaRPr lang="ar-SA" sz="1550" dirty="0"/>
          </a:p>
        </p:txBody>
      </p:sp>
      <p:sp>
        <p:nvSpPr>
          <p:cNvPr id="4" name="Shape 2"/>
          <p:cNvSpPr/>
          <p:nvPr/>
        </p:nvSpPr>
        <p:spPr>
          <a:xfrm>
            <a:off x="6187226" y="2206030"/>
            <a:ext cx="5372561" cy="1209377"/>
          </a:xfrm>
          <a:prstGeom prst="roundRect">
            <a:avLst>
              <a:gd name="adj" fmla="val 25193"/>
            </a:avLst>
          </a:prstGeom>
          <a:solidFill>
            <a:srgbClr val="FFFFFF"/>
          </a:solidFill>
          <a:ln w="25399">
            <a:solidFill>
              <a:srgbClr val="00AEEF"/>
            </a:solidFill>
            <a:prstDash val="solid"/>
          </a:ln>
        </p:spPr>
      </p:sp>
      <p:sp>
        <p:nvSpPr>
          <p:cNvPr id="5" name="Text 3"/>
          <p:cNvSpPr/>
          <p:nvPr/>
        </p:nvSpPr>
        <p:spPr>
          <a:xfrm>
            <a:off x="6415721" y="2434530"/>
            <a:ext cx="4915571" cy="334070"/>
          </a:xfrm>
          <a:prstGeom prst="rect">
            <a:avLst/>
          </a:prstGeom>
          <a:noFill/>
          <a:ln/>
        </p:spPr>
        <p:txBody>
          <a:bodyPr wrap="none" lIns="0" tIns="0" rIns="0" bIns="0" rtlCol="0" anchor="t"/>
          <a:lstStyle/>
          <a:p>
            <a:pPr marL="0" indent="0" algn="ctr" rtl="1">
              <a:lnSpc>
                <a:spcPct val="104000"/>
              </a:lnSpc>
              <a:buNone/>
            </a:pPr>
            <a:r>
              <a:rPr lang="ar-SA" altLang="en-US" sz="2800" dirty="0">
                <a:solidFill>
                  <a:srgbClr val="384653"/>
                </a:solidFill>
                <a:latin typeface="GE SS Two Light" pitchFamily="34" charset="0"/>
                <a:ea typeface="GE SS Two Light" pitchFamily="34" charset="-122"/>
                <a:cs typeface="GE SS Two Light" pitchFamily="34" charset="-120"/>
              </a:rPr>
              <a:t>خطأ فني</a:t>
            </a:r>
            <a:endParaRPr lang="ar-SA" sz="2800" dirty="0"/>
          </a:p>
        </p:txBody>
      </p:sp>
      <p:sp>
        <p:nvSpPr>
          <p:cNvPr id="6" name="Text 4"/>
          <p:cNvSpPr/>
          <p:nvPr/>
        </p:nvSpPr>
        <p:spPr>
          <a:xfrm>
            <a:off x="6415721" y="2878237"/>
            <a:ext cx="4915571" cy="308670"/>
          </a:xfrm>
          <a:prstGeom prst="rect">
            <a:avLst/>
          </a:prstGeom>
          <a:noFill/>
          <a:ln/>
        </p:spPr>
        <p:txBody>
          <a:bodyPr wrap="none" lIns="0" tIns="0" rIns="0" bIns="0" rtlCol="0" anchor="t"/>
          <a:lstStyle/>
          <a:p>
            <a:pPr marL="0" indent="0" algn="ctr" rtl="1">
              <a:lnSpc>
                <a:spcPct val="127000"/>
              </a:lnSpc>
              <a:buNone/>
            </a:pPr>
            <a:r>
              <a:rPr lang="ar-SA" altLang="en-US" dirty="0">
                <a:solidFill>
                  <a:srgbClr val="384653"/>
                </a:solidFill>
                <a:latin typeface="WinSoft Pro Medium" pitchFamily="34" charset="0"/>
                <a:ea typeface="WinSoft Pro Medium" pitchFamily="34" charset="-122"/>
                <a:cs typeface="WinSoft Pro Medium" pitchFamily="34" charset="-120"/>
              </a:rPr>
              <a:t>متدرب يرتكب خطأً فنياً أثناء تنفيذ المهمة.</a:t>
            </a:r>
            <a:endParaRPr lang="ar-SA" dirty="0"/>
          </a:p>
        </p:txBody>
      </p:sp>
      <p:sp>
        <p:nvSpPr>
          <p:cNvPr id="7" name="Shape 5"/>
          <p:cNvSpPr/>
          <p:nvPr/>
        </p:nvSpPr>
        <p:spPr>
          <a:xfrm>
            <a:off x="631908" y="2206030"/>
            <a:ext cx="5372561" cy="1209377"/>
          </a:xfrm>
          <a:prstGeom prst="roundRect">
            <a:avLst>
              <a:gd name="adj" fmla="val 25193"/>
            </a:avLst>
          </a:prstGeom>
          <a:solidFill>
            <a:srgbClr val="FFFFFF"/>
          </a:solidFill>
          <a:ln w="25399">
            <a:solidFill>
              <a:srgbClr val="00AEEF"/>
            </a:solidFill>
            <a:prstDash val="solid"/>
          </a:ln>
        </p:spPr>
      </p:sp>
      <p:sp>
        <p:nvSpPr>
          <p:cNvPr id="8" name="Text 6"/>
          <p:cNvSpPr/>
          <p:nvPr/>
        </p:nvSpPr>
        <p:spPr>
          <a:xfrm>
            <a:off x="860403" y="2434530"/>
            <a:ext cx="4915571" cy="334070"/>
          </a:xfrm>
          <a:prstGeom prst="rect">
            <a:avLst/>
          </a:prstGeom>
          <a:noFill/>
          <a:ln/>
        </p:spPr>
        <p:txBody>
          <a:bodyPr wrap="none" lIns="0" tIns="0" rIns="0" bIns="0" rtlCol="0" anchor="t"/>
          <a:lstStyle/>
          <a:p>
            <a:pPr marL="0" indent="0" algn="ctr" rtl="1">
              <a:lnSpc>
                <a:spcPct val="104000"/>
              </a:lnSpc>
              <a:buNone/>
            </a:pPr>
            <a:r>
              <a:rPr lang="ar-SA" altLang="en-US" sz="2800" dirty="0">
                <a:solidFill>
                  <a:srgbClr val="384653"/>
                </a:solidFill>
                <a:latin typeface="GE SS Two Light" pitchFamily="34" charset="0"/>
                <a:ea typeface="GE SS Two Light" pitchFamily="34" charset="-122"/>
                <a:cs typeface="GE SS Two Light" pitchFamily="34" charset="-120"/>
              </a:rPr>
              <a:t>أداء مستقل</a:t>
            </a:r>
            <a:endParaRPr lang="ar-SA" sz="2800" dirty="0"/>
          </a:p>
        </p:txBody>
      </p:sp>
      <p:sp>
        <p:nvSpPr>
          <p:cNvPr id="9" name="Text 7"/>
          <p:cNvSpPr/>
          <p:nvPr/>
        </p:nvSpPr>
        <p:spPr>
          <a:xfrm>
            <a:off x="860403" y="2878237"/>
            <a:ext cx="4915571" cy="308670"/>
          </a:xfrm>
          <a:prstGeom prst="rect">
            <a:avLst/>
          </a:prstGeom>
          <a:noFill/>
          <a:ln/>
        </p:spPr>
        <p:txBody>
          <a:bodyPr wrap="none" lIns="0" tIns="0" rIns="0" bIns="0" rtlCol="0" anchor="t"/>
          <a:lstStyle/>
          <a:p>
            <a:pPr marL="0" indent="0" algn="ctr" rtl="1">
              <a:lnSpc>
                <a:spcPct val="127000"/>
              </a:lnSpc>
              <a:buNone/>
            </a:pPr>
            <a:r>
              <a:rPr lang="ar-SA" altLang="en-US" dirty="0">
                <a:solidFill>
                  <a:srgbClr val="384653"/>
                </a:solidFill>
                <a:latin typeface="WinSoft Pro Medium" pitchFamily="34" charset="0"/>
                <a:ea typeface="WinSoft Pro Medium" pitchFamily="34" charset="-122"/>
                <a:cs typeface="WinSoft Pro Medium" pitchFamily="34" charset="-120"/>
              </a:rPr>
              <a:t>متدرب ينفذ المهمة بصورة صحيحة ومستقلة.</a:t>
            </a:r>
            <a:endParaRPr lang="ar-SA" dirty="0"/>
          </a:p>
        </p:txBody>
      </p:sp>
      <p:sp>
        <p:nvSpPr>
          <p:cNvPr id="10" name="Shape 8"/>
          <p:cNvSpPr/>
          <p:nvPr/>
        </p:nvSpPr>
        <p:spPr>
          <a:xfrm>
            <a:off x="6187226" y="3598168"/>
            <a:ext cx="5372561" cy="1209377"/>
          </a:xfrm>
          <a:prstGeom prst="roundRect">
            <a:avLst>
              <a:gd name="adj" fmla="val 25193"/>
            </a:avLst>
          </a:prstGeom>
          <a:solidFill>
            <a:srgbClr val="FFFFFF"/>
          </a:solidFill>
          <a:ln w="25399">
            <a:solidFill>
              <a:srgbClr val="00AEEF"/>
            </a:solidFill>
            <a:prstDash val="solid"/>
          </a:ln>
        </p:spPr>
      </p:sp>
      <p:sp>
        <p:nvSpPr>
          <p:cNvPr id="11" name="Text 9"/>
          <p:cNvSpPr/>
          <p:nvPr/>
        </p:nvSpPr>
        <p:spPr>
          <a:xfrm>
            <a:off x="6415721" y="3826669"/>
            <a:ext cx="4915571" cy="334070"/>
          </a:xfrm>
          <a:prstGeom prst="rect">
            <a:avLst/>
          </a:prstGeom>
          <a:noFill/>
          <a:ln/>
        </p:spPr>
        <p:txBody>
          <a:bodyPr wrap="none" lIns="0" tIns="0" rIns="0" bIns="0" rtlCol="0" anchor="t"/>
          <a:lstStyle/>
          <a:p>
            <a:pPr marL="0" indent="0" algn="ctr" rtl="1">
              <a:lnSpc>
                <a:spcPct val="104000"/>
              </a:lnSpc>
              <a:buNone/>
            </a:pPr>
            <a:r>
              <a:rPr lang="ar-SA" altLang="en-US" sz="2800" dirty="0">
                <a:solidFill>
                  <a:srgbClr val="384653"/>
                </a:solidFill>
                <a:latin typeface="GE SS Two Light" pitchFamily="34" charset="0"/>
                <a:ea typeface="GE SS Two Light" pitchFamily="34" charset="-122"/>
                <a:cs typeface="GE SS Two Light" pitchFamily="34" charset="-120"/>
              </a:rPr>
              <a:t>ارتباك صامت</a:t>
            </a:r>
            <a:endParaRPr lang="ar-SA" sz="2800" dirty="0"/>
          </a:p>
        </p:txBody>
      </p:sp>
      <p:sp>
        <p:nvSpPr>
          <p:cNvPr id="12" name="Text 10"/>
          <p:cNvSpPr/>
          <p:nvPr/>
        </p:nvSpPr>
        <p:spPr>
          <a:xfrm>
            <a:off x="6415721" y="4270375"/>
            <a:ext cx="4915571" cy="308670"/>
          </a:xfrm>
          <a:prstGeom prst="rect">
            <a:avLst/>
          </a:prstGeom>
          <a:noFill/>
          <a:ln/>
        </p:spPr>
        <p:txBody>
          <a:bodyPr wrap="none" lIns="0" tIns="0" rIns="0" bIns="0" rtlCol="0" anchor="t"/>
          <a:lstStyle/>
          <a:p>
            <a:pPr marL="0" indent="0" algn="ctr" rtl="1">
              <a:lnSpc>
                <a:spcPct val="127000"/>
              </a:lnSpc>
              <a:buNone/>
            </a:pPr>
            <a:r>
              <a:rPr lang="ar-SA" altLang="en-US" dirty="0">
                <a:solidFill>
                  <a:srgbClr val="384653"/>
                </a:solidFill>
                <a:latin typeface="WinSoft Pro Medium" pitchFamily="34" charset="0"/>
                <a:ea typeface="WinSoft Pro Medium" pitchFamily="34" charset="-122"/>
                <a:cs typeface="WinSoft Pro Medium" pitchFamily="34" charset="-120"/>
              </a:rPr>
              <a:t>متدرب يبدو مرتبكاً ولا يطلب المساعدة.</a:t>
            </a:r>
            <a:endParaRPr lang="ar-SA" dirty="0"/>
          </a:p>
        </p:txBody>
      </p:sp>
      <p:sp>
        <p:nvSpPr>
          <p:cNvPr id="13" name="Shape 11"/>
          <p:cNvSpPr/>
          <p:nvPr/>
        </p:nvSpPr>
        <p:spPr>
          <a:xfrm>
            <a:off x="631908" y="3598168"/>
            <a:ext cx="5372561" cy="1209377"/>
          </a:xfrm>
          <a:prstGeom prst="roundRect">
            <a:avLst>
              <a:gd name="adj" fmla="val 25193"/>
            </a:avLst>
          </a:prstGeom>
          <a:solidFill>
            <a:srgbClr val="FFFFFF"/>
          </a:solidFill>
          <a:ln w="25399">
            <a:solidFill>
              <a:srgbClr val="00AEEF"/>
            </a:solidFill>
            <a:prstDash val="solid"/>
          </a:ln>
        </p:spPr>
      </p:sp>
      <p:sp>
        <p:nvSpPr>
          <p:cNvPr id="14" name="Text 12"/>
          <p:cNvSpPr/>
          <p:nvPr/>
        </p:nvSpPr>
        <p:spPr>
          <a:xfrm>
            <a:off x="860403" y="3826669"/>
            <a:ext cx="4915571" cy="334070"/>
          </a:xfrm>
          <a:prstGeom prst="rect">
            <a:avLst/>
          </a:prstGeom>
          <a:noFill/>
          <a:ln/>
        </p:spPr>
        <p:txBody>
          <a:bodyPr wrap="none" lIns="0" tIns="0" rIns="0" bIns="0" rtlCol="0" anchor="t"/>
          <a:lstStyle/>
          <a:p>
            <a:pPr marL="0" indent="0" algn="ctr" rtl="1">
              <a:lnSpc>
                <a:spcPct val="104000"/>
              </a:lnSpc>
              <a:buNone/>
            </a:pPr>
            <a:r>
              <a:rPr lang="ar-SA" altLang="en-US" sz="2800" dirty="0">
                <a:solidFill>
                  <a:srgbClr val="384653"/>
                </a:solidFill>
                <a:latin typeface="GE SS Two Light" pitchFamily="34" charset="0"/>
                <a:ea typeface="GE SS Two Light" pitchFamily="34" charset="-122"/>
                <a:cs typeface="GE SS Two Light" pitchFamily="34" charset="-120"/>
              </a:rPr>
              <a:t>تشتيت الانتباه</a:t>
            </a:r>
            <a:endParaRPr lang="ar-SA" sz="2800" dirty="0"/>
          </a:p>
        </p:txBody>
      </p:sp>
      <p:sp>
        <p:nvSpPr>
          <p:cNvPr id="15" name="Text 13"/>
          <p:cNvSpPr/>
          <p:nvPr/>
        </p:nvSpPr>
        <p:spPr>
          <a:xfrm>
            <a:off x="860403" y="4270375"/>
            <a:ext cx="4915571" cy="308670"/>
          </a:xfrm>
          <a:prstGeom prst="rect">
            <a:avLst/>
          </a:prstGeom>
          <a:noFill/>
          <a:ln/>
        </p:spPr>
        <p:txBody>
          <a:bodyPr wrap="none" lIns="0" tIns="0" rIns="0" bIns="0" rtlCol="0" anchor="t"/>
          <a:lstStyle/>
          <a:p>
            <a:pPr marL="0" indent="0" algn="ctr" rtl="1">
              <a:lnSpc>
                <a:spcPct val="127000"/>
              </a:lnSpc>
              <a:buNone/>
            </a:pPr>
            <a:r>
              <a:rPr lang="ar-SA" altLang="en-US" dirty="0">
                <a:solidFill>
                  <a:srgbClr val="384653"/>
                </a:solidFill>
                <a:latin typeface="WinSoft Pro Medium" pitchFamily="34" charset="0"/>
                <a:ea typeface="WinSoft Pro Medium" pitchFamily="34" charset="-122"/>
                <a:cs typeface="WinSoft Pro Medium" pitchFamily="34" charset="-120"/>
              </a:rPr>
              <a:t>متدرب يشتت انتباه أحد زملائه أثناء العمل.</a:t>
            </a:r>
            <a:endParaRPr lang="ar-SA" dirty="0"/>
          </a:p>
        </p:txBody>
      </p:sp>
      <p:sp>
        <p:nvSpPr>
          <p:cNvPr id="16" name="Shape 14"/>
          <p:cNvSpPr/>
          <p:nvPr/>
        </p:nvSpPr>
        <p:spPr>
          <a:xfrm>
            <a:off x="6187226" y="4990306"/>
            <a:ext cx="5372561" cy="1209377"/>
          </a:xfrm>
          <a:prstGeom prst="roundRect">
            <a:avLst>
              <a:gd name="adj" fmla="val 25193"/>
            </a:avLst>
          </a:prstGeom>
          <a:solidFill>
            <a:srgbClr val="FFFFFF"/>
          </a:solidFill>
          <a:ln w="25399">
            <a:solidFill>
              <a:srgbClr val="00AEEF"/>
            </a:solidFill>
            <a:prstDash val="solid"/>
          </a:ln>
        </p:spPr>
      </p:sp>
      <p:sp>
        <p:nvSpPr>
          <p:cNvPr id="17" name="Text 15"/>
          <p:cNvSpPr/>
          <p:nvPr/>
        </p:nvSpPr>
        <p:spPr>
          <a:xfrm>
            <a:off x="6415721" y="5218807"/>
            <a:ext cx="4915571" cy="334070"/>
          </a:xfrm>
          <a:prstGeom prst="rect">
            <a:avLst/>
          </a:prstGeom>
          <a:noFill/>
          <a:ln/>
        </p:spPr>
        <p:txBody>
          <a:bodyPr wrap="none" lIns="0" tIns="0" rIns="0" bIns="0" rtlCol="0" anchor="t"/>
          <a:lstStyle/>
          <a:p>
            <a:pPr marL="0" indent="0" algn="ctr" rtl="1">
              <a:lnSpc>
                <a:spcPct val="104000"/>
              </a:lnSpc>
              <a:buNone/>
            </a:pPr>
            <a:r>
              <a:rPr lang="ar-SA" altLang="en-US" sz="2800" dirty="0">
                <a:solidFill>
                  <a:srgbClr val="384653"/>
                </a:solidFill>
                <a:latin typeface="GE SS Two Light" pitchFamily="34" charset="0"/>
                <a:ea typeface="GE SS Two Light" pitchFamily="34" charset="-122"/>
                <a:cs typeface="GE SS Two Light" pitchFamily="34" charset="-120"/>
              </a:rPr>
              <a:t>استخدام غير آمن</a:t>
            </a:r>
            <a:endParaRPr lang="ar-SA" sz="2800" dirty="0"/>
          </a:p>
        </p:txBody>
      </p:sp>
      <p:sp>
        <p:nvSpPr>
          <p:cNvPr id="18" name="Text 16"/>
          <p:cNvSpPr/>
          <p:nvPr/>
        </p:nvSpPr>
        <p:spPr>
          <a:xfrm>
            <a:off x="6415721" y="5662513"/>
            <a:ext cx="4915571" cy="308670"/>
          </a:xfrm>
          <a:prstGeom prst="rect">
            <a:avLst/>
          </a:prstGeom>
          <a:noFill/>
          <a:ln/>
        </p:spPr>
        <p:txBody>
          <a:bodyPr wrap="none" lIns="0" tIns="0" rIns="0" bIns="0" rtlCol="0" anchor="t"/>
          <a:lstStyle/>
          <a:p>
            <a:pPr marL="0" indent="0" algn="ctr" rtl="1">
              <a:lnSpc>
                <a:spcPct val="127000"/>
              </a:lnSpc>
              <a:buNone/>
            </a:pPr>
            <a:r>
              <a:rPr lang="ar-SA" altLang="en-US" dirty="0">
                <a:solidFill>
                  <a:srgbClr val="384653"/>
                </a:solidFill>
                <a:latin typeface="WinSoft Pro Medium" pitchFamily="34" charset="0"/>
                <a:ea typeface="WinSoft Pro Medium" pitchFamily="34" charset="-122"/>
                <a:cs typeface="WinSoft Pro Medium" pitchFamily="34" charset="-120"/>
              </a:rPr>
              <a:t>متدرب يستخدم المعدات بطريقة غير آمنة.</a:t>
            </a:r>
            <a:endParaRPr lang="ar-SA" dirty="0"/>
          </a:p>
        </p:txBody>
      </p:sp>
      <p:sp>
        <p:nvSpPr>
          <p:cNvPr id="19" name="Shape 17"/>
          <p:cNvSpPr/>
          <p:nvPr/>
        </p:nvSpPr>
        <p:spPr>
          <a:xfrm>
            <a:off x="631908" y="4990306"/>
            <a:ext cx="5372561" cy="1209377"/>
          </a:xfrm>
          <a:prstGeom prst="roundRect">
            <a:avLst>
              <a:gd name="adj" fmla="val 25193"/>
            </a:avLst>
          </a:prstGeom>
          <a:solidFill>
            <a:srgbClr val="FFFFFF"/>
          </a:solidFill>
          <a:ln w="25399">
            <a:solidFill>
              <a:srgbClr val="00AEEF"/>
            </a:solidFill>
            <a:prstDash val="solid"/>
          </a:ln>
        </p:spPr>
      </p:sp>
      <p:sp>
        <p:nvSpPr>
          <p:cNvPr id="20" name="Text 18"/>
          <p:cNvSpPr/>
          <p:nvPr/>
        </p:nvSpPr>
        <p:spPr>
          <a:xfrm>
            <a:off x="860403" y="5218807"/>
            <a:ext cx="4915571" cy="334070"/>
          </a:xfrm>
          <a:prstGeom prst="rect">
            <a:avLst/>
          </a:prstGeom>
          <a:noFill/>
          <a:ln/>
        </p:spPr>
        <p:txBody>
          <a:bodyPr wrap="none" lIns="0" tIns="0" rIns="0" bIns="0" rtlCol="0" anchor="t"/>
          <a:lstStyle/>
          <a:p>
            <a:pPr marL="0" indent="0" algn="ctr" rtl="1">
              <a:lnSpc>
                <a:spcPct val="104000"/>
              </a:lnSpc>
              <a:buNone/>
            </a:pPr>
            <a:r>
              <a:rPr lang="ar-SA" altLang="en-US" sz="2800" dirty="0">
                <a:solidFill>
                  <a:srgbClr val="384653"/>
                </a:solidFill>
                <a:latin typeface="GE SS Two Light" pitchFamily="34" charset="0"/>
                <a:ea typeface="GE SS Two Light" pitchFamily="34" charset="-122"/>
                <a:cs typeface="GE SS Two Light" pitchFamily="34" charset="-120"/>
              </a:rPr>
              <a:t>إنهاء مبكر أو تأخر</a:t>
            </a:r>
            <a:endParaRPr lang="ar-SA" sz="2800" dirty="0"/>
          </a:p>
        </p:txBody>
      </p:sp>
      <p:sp>
        <p:nvSpPr>
          <p:cNvPr id="21" name="Text 19"/>
          <p:cNvSpPr/>
          <p:nvPr/>
        </p:nvSpPr>
        <p:spPr>
          <a:xfrm>
            <a:off x="860403" y="5662513"/>
            <a:ext cx="4915571" cy="308670"/>
          </a:xfrm>
          <a:prstGeom prst="rect">
            <a:avLst/>
          </a:prstGeom>
          <a:noFill/>
          <a:ln/>
        </p:spPr>
        <p:txBody>
          <a:bodyPr wrap="none" lIns="0" tIns="0" rIns="0" bIns="0" rtlCol="0" anchor="t"/>
          <a:lstStyle/>
          <a:p>
            <a:pPr marL="0" indent="0" algn="ctr" rtl="1">
              <a:lnSpc>
                <a:spcPct val="127000"/>
              </a:lnSpc>
              <a:buNone/>
            </a:pPr>
            <a:r>
              <a:rPr lang="ar-SA" altLang="en-US" dirty="0">
                <a:solidFill>
                  <a:srgbClr val="384653"/>
                </a:solidFill>
                <a:latin typeface="WinSoft Pro Medium" pitchFamily="34" charset="0"/>
                <a:ea typeface="WinSoft Pro Medium" pitchFamily="34" charset="-122"/>
                <a:cs typeface="WinSoft Pro Medium" pitchFamily="34" charset="-120"/>
              </a:rPr>
              <a:t>متدرب ينهي المهمة قبل الوقت أو يتأخر في إنجازها.</a:t>
            </a:r>
            <a:endParaRPr lang="ar-SA" dirty="0"/>
          </a:p>
        </p:txBody>
      </p:sp>
    </p:spTree>
    <p:extLst>
      <p:ext uri="{BB962C8B-B14F-4D97-AF65-F5344CB8AC3E}">
        <p14:creationId xmlns:p14="http://schemas.microsoft.com/office/powerpoint/2010/main" val="713466172"/>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11070650" y="666552"/>
            <a:ext cx="489136" cy="269974"/>
          </a:xfrm>
          <a:prstGeom prst="roundRect">
            <a:avLst>
              <a:gd name="adj" fmla="val 49999"/>
            </a:avLst>
          </a:prstGeom>
          <a:solidFill>
            <a:srgbClr val="D4E9F7"/>
          </a:solidFill>
          <a:ln/>
        </p:spPr>
      </p:sp>
      <p:sp>
        <p:nvSpPr>
          <p:cNvPr id="3" name="Text 1"/>
          <p:cNvSpPr/>
          <p:nvPr/>
        </p:nvSpPr>
        <p:spPr>
          <a:xfrm>
            <a:off x="10567624" y="719832"/>
            <a:ext cx="885604" cy="163413"/>
          </a:xfrm>
          <a:prstGeom prst="rect">
            <a:avLst/>
          </a:prstGeom>
          <a:noFill/>
          <a:ln/>
        </p:spPr>
        <p:txBody>
          <a:bodyPr wrap="none" lIns="0" tIns="0" rIns="0" bIns="0" rtlCol="0" anchor="t"/>
          <a:lstStyle/>
          <a:p>
            <a:pPr marL="0" indent="0" algn="r" rtl="1">
              <a:lnSpc>
                <a:spcPct val="96000"/>
              </a:lnSpc>
              <a:buNone/>
            </a:pPr>
            <a:r>
              <a:rPr lang="ar-SA" altLang="en-US" sz="1100" dirty="0">
                <a:solidFill>
                  <a:srgbClr val="384653"/>
                </a:solidFill>
                <a:latin typeface="WinSoft Pro Medium" pitchFamily="34" charset="0"/>
                <a:ea typeface="WinSoft Pro Medium" pitchFamily="34" charset="-122"/>
                <a:cs typeface="WinSoft Pro Medium" pitchFamily="34" charset="-120"/>
              </a:rPr>
              <a:t>نشاط</a:t>
            </a:r>
            <a:endParaRPr lang="ar-SA" sz="1100" dirty="0"/>
          </a:p>
        </p:txBody>
      </p:sp>
      <p:sp>
        <p:nvSpPr>
          <p:cNvPr id="4" name="Text 2"/>
          <p:cNvSpPr/>
          <p:nvPr/>
        </p:nvSpPr>
        <p:spPr>
          <a:xfrm>
            <a:off x="631908" y="992485"/>
            <a:ext cx="10927878" cy="350738"/>
          </a:xfrm>
          <a:prstGeom prst="rect">
            <a:avLst/>
          </a:prstGeom>
          <a:noFill/>
          <a:ln/>
        </p:spPr>
        <p:txBody>
          <a:bodyPr wrap="none" lIns="0" tIns="0" rIns="0" bIns="0" rtlCol="0" anchor="t"/>
          <a:lstStyle/>
          <a:p>
            <a:pPr marL="0" indent="0" algn="r" rtl="1">
              <a:lnSpc>
                <a:spcPct val="104000"/>
              </a:lnSpc>
              <a:buNone/>
            </a:pPr>
            <a:r>
              <a:rPr lang="ar-SA" altLang="en-US" sz="2200" dirty="0">
                <a:solidFill>
                  <a:srgbClr val="2E3C4E"/>
                </a:solidFill>
                <a:latin typeface="GE SS Two Light" pitchFamily="34" charset="0"/>
                <a:ea typeface="GE SS Two Light" pitchFamily="34" charset="-122"/>
                <a:cs typeface="GE SS Two Light" pitchFamily="34" charset="-120"/>
              </a:rPr>
              <a:t>المطلوب من المتدرب الذي يؤدي دور المدرب</a:t>
            </a:r>
            <a:endParaRPr lang="ar-SA" sz="2200" dirty="0"/>
          </a:p>
        </p:txBody>
      </p:sp>
      <p:pic>
        <p:nvPicPr>
          <p:cNvPr id="5"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145792" y="1338992"/>
            <a:ext cx="413994" cy="414006"/>
          </a:xfrm>
          <a:prstGeom prst="rect">
            <a:avLst/>
          </a:prstGeom>
        </p:spPr>
      </p:pic>
      <p:sp>
        <p:nvSpPr>
          <p:cNvPr id="6" name="Shape 3"/>
          <p:cNvSpPr/>
          <p:nvPr/>
        </p:nvSpPr>
        <p:spPr>
          <a:xfrm>
            <a:off x="6165795" y="1836043"/>
            <a:ext cx="5393992" cy="19050"/>
          </a:xfrm>
          <a:prstGeom prst="rect">
            <a:avLst/>
          </a:prstGeom>
          <a:solidFill>
            <a:srgbClr val="00AEEF"/>
          </a:solidFill>
          <a:ln/>
        </p:spPr>
      </p:sp>
      <p:sp>
        <p:nvSpPr>
          <p:cNvPr id="7" name="Text 4"/>
          <p:cNvSpPr/>
          <p:nvPr/>
        </p:nvSpPr>
        <p:spPr>
          <a:xfrm>
            <a:off x="6165795" y="1962944"/>
            <a:ext cx="5393992" cy="292298"/>
          </a:xfrm>
          <a:prstGeom prst="rect">
            <a:avLst/>
          </a:prstGeom>
          <a:noFill/>
          <a:ln/>
        </p:spPr>
        <p:txBody>
          <a:bodyPr wrap="none" lIns="0" tIns="0" rIns="0" bIns="0" rtlCol="0" anchor="t"/>
          <a:lstStyle/>
          <a:p>
            <a:pPr marL="0" indent="0" algn="r" rtl="1">
              <a:lnSpc>
                <a:spcPct val="104000"/>
              </a:lnSpc>
              <a:buNone/>
            </a:pPr>
            <a:r>
              <a:rPr lang="ar-SA" altLang="en-US" sz="1800" dirty="0">
                <a:solidFill>
                  <a:srgbClr val="384653"/>
                </a:solidFill>
                <a:latin typeface="GE SS Two Light" pitchFamily="34" charset="0"/>
                <a:ea typeface="GE SS Two Light" pitchFamily="34" charset="-122"/>
                <a:cs typeface="GE SS Two Light" pitchFamily="34" charset="-120"/>
              </a:rPr>
              <a:t>يلاحظ أداء المتدربين وسلوكهم بصورة مستمرة.</a:t>
            </a:r>
            <a:endParaRPr lang="ar-SA" sz="1800" dirty="0"/>
          </a:p>
        </p:txBody>
      </p:sp>
      <p:pic>
        <p:nvPicPr>
          <p:cNvPr id="8"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611906" y="1338992"/>
            <a:ext cx="413994" cy="414006"/>
          </a:xfrm>
          <a:prstGeom prst="rect">
            <a:avLst/>
          </a:prstGeom>
        </p:spPr>
      </p:pic>
      <p:sp>
        <p:nvSpPr>
          <p:cNvPr id="9" name="Shape 5"/>
          <p:cNvSpPr/>
          <p:nvPr/>
        </p:nvSpPr>
        <p:spPr>
          <a:xfrm>
            <a:off x="631908" y="1836043"/>
            <a:ext cx="5393992" cy="19050"/>
          </a:xfrm>
          <a:prstGeom prst="rect">
            <a:avLst/>
          </a:prstGeom>
          <a:solidFill>
            <a:srgbClr val="00AEEF"/>
          </a:solidFill>
          <a:ln/>
        </p:spPr>
      </p:sp>
      <p:sp>
        <p:nvSpPr>
          <p:cNvPr id="10" name="Text 6"/>
          <p:cNvSpPr/>
          <p:nvPr/>
        </p:nvSpPr>
        <p:spPr>
          <a:xfrm>
            <a:off x="631908" y="1962944"/>
            <a:ext cx="5393992" cy="584597"/>
          </a:xfrm>
          <a:prstGeom prst="rect">
            <a:avLst/>
          </a:prstGeom>
          <a:noFill/>
          <a:ln/>
        </p:spPr>
        <p:txBody>
          <a:bodyPr wrap="square" lIns="0" tIns="0" rIns="0" bIns="0" rtlCol="0" anchor="t">
            <a:normAutofit/>
          </a:bodyPr>
          <a:lstStyle/>
          <a:p>
            <a:pPr marL="0" indent="0" algn="r" rtl="1">
              <a:lnSpc>
                <a:spcPct val="104000"/>
              </a:lnSpc>
              <a:buNone/>
            </a:pPr>
            <a:r>
              <a:rPr lang="ar-SA" altLang="en-US" sz="1800" dirty="0">
                <a:solidFill>
                  <a:srgbClr val="384653"/>
                </a:solidFill>
                <a:latin typeface="GE SS Two Light" pitchFamily="34" charset="0"/>
                <a:ea typeface="GE SS Two Light" pitchFamily="34" charset="-122"/>
                <a:cs typeface="GE SS Two Light" pitchFamily="34" charset="-120"/>
              </a:rPr>
              <a:t>يحدد المواقف التي تحتاج إلى تدخل، ويرتبها حسب الأولوية.</a:t>
            </a:r>
            <a:endParaRPr lang="ar-SA" sz="1800" dirty="0"/>
          </a:p>
        </p:txBody>
      </p:sp>
      <p:pic>
        <p:nvPicPr>
          <p:cNvPr id="11"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1145792" y="2606611"/>
            <a:ext cx="413994" cy="414006"/>
          </a:xfrm>
          <a:prstGeom prst="rect">
            <a:avLst/>
          </a:prstGeom>
        </p:spPr>
      </p:pic>
      <p:sp>
        <p:nvSpPr>
          <p:cNvPr id="12" name="Shape 7"/>
          <p:cNvSpPr/>
          <p:nvPr/>
        </p:nvSpPr>
        <p:spPr>
          <a:xfrm>
            <a:off x="6165795" y="3103662"/>
            <a:ext cx="5393992" cy="19050"/>
          </a:xfrm>
          <a:prstGeom prst="rect">
            <a:avLst/>
          </a:prstGeom>
          <a:solidFill>
            <a:srgbClr val="00AEEF"/>
          </a:solidFill>
          <a:ln/>
        </p:spPr>
      </p:sp>
      <p:sp>
        <p:nvSpPr>
          <p:cNvPr id="13" name="Text 8"/>
          <p:cNvSpPr/>
          <p:nvPr/>
        </p:nvSpPr>
        <p:spPr>
          <a:xfrm>
            <a:off x="6165795" y="3230563"/>
            <a:ext cx="5393992" cy="292298"/>
          </a:xfrm>
          <a:prstGeom prst="rect">
            <a:avLst/>
          </a:prstGeom>
          <a:noFill/>
          <a:ln/>
        </p:spPr>
        <p:txBody>
          <a:bodyPr wrap="none" lIns="0" tIns="0" rIns="0" bIns="0" rtlCol="0" anchor="t"/>
          <a:lstStyle/>
          <a:p>
            <a:pPr marL="0" indent="0" algn="r" rtl="1">
              <a:lnSpc>
                <a:spcPct val="104000"/>
              </a:lnSpc>
              <a:buNone/>
            </a:pPr>
            <a:r>
              <a:rPr lang="ar-SA" altLang="en-US" sz="1800" dirty="0">
                <a:solidFill>
                  <a:srgbClr val="384653"/>
                </a:solidFill>
                <a:latin typeface="GE SS Two Light" pitchFamily="34" charset="0"/>
                <a:ea typeface="GE SS Two Light" pitchFamily="34" charset="-122"/>
                <a:cs typeface="GE SS Two Light" pitchFamily="34" charset="-120"/>
              </a:rPr>
              <a:t>يحدد المخاطر، مع إعطاء الأولوية لمخاطر السلامة.</a:t>
            </a:r>
            <a:endParaRPr lang="ar-SA" sz="1800" dirty="0"/>
          </a:p>
        </p:txBody>
      </p:sp>
      <p:pic>
        <p:nvPicPr>
          <p:cNvPr id="14"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611906" y="2606611"/>
            <a:ext cx="413994" cy="414006"/>
          </a:xfrm>
          <a:prstGeom prst="rect">
            <a:avLst/>
          </a:prstGeom>
        </p:spPr>
      </p:pic>
      <p:sp>
        <p:nvSpPr>
          <p:cNvPr id="15" name="Shape 9"/>
          <p:cNvSpPr/>
          <p:nvPr/>
        </p:nvSpPr>
        <p:spPr>
          <a:xfrm>
            <a:off x="631908" y="3103662"/>
            <a:ext cx="5393992" cy="19050"/>
          </a:xfrm>
          <a:prstGeom prst="rect">
            <a:avLst/>
          </a:prstGeom>
          <a:solidFill>
            <a:srgbClr val="00AEEF"/>
          </a:solidFill>
          <a:ln/>
        </p:spPr>
      </p:sp>
      <p:sp>
        <p:nvSpPr>
          <p:cNvPr id="16" name="Text 10"/>
          <p:cNvSpPr/>
          <p:nvPr/>
        </p:nvSpPr>
        <p:spPr>
          <a:xfrm>
            <a:off x="631908" y="3230563"/>
            <a:ext cx="5393992" cy="584597"/>
          </a:xfrm>
          <a:prstGeom prst="rect">
            <a:avLst/>
          </a:prstGeom>
          <a:noFill/>
          <a:ln/>
        </p:spPr>
        <p:txBody>
          <a:bodyPr wrap="square" lIns="0" tIns="0" rIns="0" bIns="0" rtlCol="0" anchor="t">
            <a:normAutofit/>
          </a:bodyPr>
          <a:lstStyle/>
          <a:p>
            <a:pPr marL="0" indent="0" algn="r" rtl="1">
              <a:lnSpc>
                <a:spcPct val="104000"/>
              </a:lnSpc>
              <a:buNone/>
            </a:pPr>
            <a:r>
              <a:rPr lang="ar-SA" altLang="en-US" sz="1800" dirty="0">
                <a:solidFill>
                  <a:srgbClr val="384653"/>
                </a:solidFill>
                <a:latin typeface="GE SS Two Light" pitchFamily="34" charset="0"/>
                <a:ea typeface="GE SS Two Light" pitchFamily="34" charset="-122"/>
                <a:cs typeface="GE SS Two Light" pitchFamily="34" charset="-120"/>
              </a:rPr>
              <a:t>يطرح أسئلة تشخيصية لفهم سبب الخطأ أو الصعوبة قبل التدخل.</a:t>
            </a:r>
            <a:endParaRPr lang="ar-SA" sz="1800" dirty="0"/>
          </a:p>
        </p:txBody>
      </p:sp>
      <p:pic>
        <p:nvPicPr>
          <p:cNvPr id="17"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1145792" y="3874230"/>
            <a:ext cx="413994" cy="414006"/>
          </a:xfrm>
          <a:prstGeom prst="rect">
            <a:avLst/>
          </a:prstGeom>
        </p:spPr>
      </p:pic>
      <p:sp>
        <p:nvSpPr>
          <p:cNvPr id="18" name="Shape 11"/>
          <p:cNvSpPr/>
          <p:nvPr/>
        </p:nvSpPr>
        <p:spPr>
          <a:xfrm>
            <a:off x="6165795" y="4371280"/>
            <a:ext cx="5393992" cy="19050"/>
          </a:xfrm>
          <a:prstGeom prst="rect">
            <a:avLst/>
          </a:prstGeom>
          <a:solidFill>
            <a:srgbClr val="00AEEF"/>
          </a:solidFill>
          <a:ln/>
        </p:spPr>
      </p:sp>
      <p:sp>
        <p:nvSpPr>
          <p:cNvPr id="19" name="Text 12"/>
          <p:cNvSpPr/>
          <p:nvPr/>
        </p:nvSpPr>
        <p:spPr>
          <a:xfrm>
            <a:off x="6165795" y="4498181"/>
            <a:ext cx="5393992" cy="292298"/>
          </a:xfrm>
          <a:prstGeom prst="rect">
            <a:avLst/>
          </a:prstGeom>
          <a:noFill/>
          <a:ln/>
        </p:spPr>
        <p:txBody>
          <a:bodyPr wrap="none" lIns="0" tIns="0" rIns="0" bIns="0" rtlCol="0" anchor="t"/>
          <a:lstStyle/>
          <a:p>
            <a:pPr marL="0" indent="0" algn="r" rtl="1">
              <a:lnSpc>
                <a:spcPct val="104000"/>
              </a:lnSpc>
              <a:buNone/>
            </a:pPr>
            <a:r>
              <a:rPr lang="ar-SA" altLang="en-US" sz="1800" dirty="0">
                <a:solidFill>
                  <a:srgbClr val="384653"/>
                </a:solidFill>
                <a:latin typeface="GE SS Two Light" pitchFamily="34" charset="0"/>
                <a:ea typeface="GE SS Two Light" pitchFamily="34" charset="-122"/>
                <a:cs typeface="GE SS Two Light" pitchFamily="34" charset="-120"/>
              </a:rPr>
              <a:t>يتدخل في الوقت المناسب وبالطريقة المناسبة.</a:t>
            </a:r>
            <a:endParaRPr lang="ar-SA" sz="1800" dirty="0"/>
          </a:p>
        </p:txBody>
      </p:sp>
      <p:pic>
        <p:nvPicPr>
          <p:cNvPr id="20" name="Image 5"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5611906" y="3874230"/>
            <a:ext cx="413994" cy="414006"/>
          </a:xfrm>
          <a:prstGeom prst="rect">
            <a:avLst/>
          </a:prstGeom>
        </p:spPr>
      </p:pic>
      <p:sp>
        <p:nvSpPr>
          <p:cNvPr id="21" name="Shape 13"/>
          <p:cNvSpPr/>
          <p:nvPr/>
        </p:nvSpPr>
        <p:spPr>
          <a:xfrm>
            <a:off x="631908" y="4371280"/>
            <a:ext cx="5393992" cy="19050"/>
          </a:xfrm>
          <a:prstGeom prst="rect">
            <a:avLst/>
          </a:prstGeom>
          <a:solidFill>
            <a:srgbClr val="00AEEF"/>
          </a:solidFill>
          <a:ln/>
        </p:spPr>
      </p:sp>
      <p:sp>
        <p:nvSpPr>
          <p:cNvPr id="22" name="Text 14"/>
          <p:cNvSpPr/>
          <p:nvPr/>
        </p:nvSpPr>
        <p:spPr>
          <a:xfrm>
            <a:off x="631908" y="4498181"/>
            <a:ext cx="5393992" cy="292298"/>
          </a:xfrm>
          <a:prstGeom prst="rect">
            <a:avLst/>
          </a:prstGeom>
          <a:noFill/>
          <a:ln/>
        </p:spPr>
        <p:txBody>
          <a:bodyPr wrap="none" lIns="0" tIns="0" rIns="0" bIns="0" rtlCol="0" anchor="t"/>
          <a:lstStyle/>
          <a:p>
            <a:pPr marL="0" indent="0" algn="r" rtl="1">
              <a:lnSpc>
                <a:spcPct val="104000"/>
              </a:lnSpc>
              <a:buNone/>
            </a:pPr>
            <a:r>
              <a:rPr lang="ar-SA" altLang="en-US" sz="1800" dirty="0">
                <a:solidFill>
                  <a:srgbClr val="384653"/>
                </a:solidFill>
                <a:latin typeface="GE SS Two Light" pitchFamily="34" charset="0"/>
                <a:ea typeface="GE SS Two Light" pitchFamily="34" charset="-122"/>
                <a:cs typeface="GE SS Two Light" pitchFamily="34" charset="-120"/>
              </a:rPr>
              <a:t>يقدم تغذية راجعة واضحة ومحددة.</a:t>
            </a:r>
            <a:endParaRPr lang="ar-SA" sz="1800" dirty="0"/>
          </a:p>
        </p:txBody>
      </p:sp>
      <p:pic>
        <p:nvPicPr>
          <p:cNvPr id="23" name="Image 6" descr="preencoded.png"/>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11145792" y="4849550"/>
            <a:ext cx="413994" cy="414006"/>
          </a:xfrm>
          <a:prstGeom prst="rect">
            <a:avLst/>
          </a:prstGeom>
        </p:spPr>
      </p:pic>
      <p:sp>
        <p:nvSpPr>
          <p:cNvPr id="24" name="Shape 15"/>
          <p:cNvSpPr/>
          <p:nvPr/>
        </p:nvSpPr>
        <p:spPr>
          <a:xfrm>
            <a:off x="6165795" y="5346601"/>
            <a:ext cx="5393992" cy="19050"/>
          </a:xfrm>
          <a:prstGeom prst="rect">
            <a:avLst/>
          </a:prstGeom>
          <a:solidFill>
            <a:srgbClr val="00AEEF"/>
          </a:solidFill>
          <a:ln/>
        </p:spPr>
      </p:sp>
      <p:sp>
        <p:nvSpPr>
          <p:cNvPr id="25" name="Text 16"/>
          <p:cNvSpPr/>
          <p:nvPr/>
        </p:nvSpPr>
        <p:spPr>
          <a:xfrm>
            <a:off x="6165795" y="5473502"/>
            <a:ext cx="5393992" cy="292298"/>
          </a:xfrm>
          <a:prstGeom prst="rect">
            <a:avLst/>
          </a:prstGeom>
          <a:noFill/>
          <a:ln/>
        </p:spPr>
        <p:txBody>
          <a:bodyPr wrap="none" lIns="0" tIns="0" rIns="0" bIns="0" rtlCol="0" anchor="t"/>
          <a:lstStyle/>
          <a:p>
            <a:pPr marL="0" indent="0" algn="r" rtl="1">
              <a:lnSpc>
                <a:spcPct val="104000"/>
              </a:lnSpc>
              <a:buNone/>
            </a:pPr>
            <a:r>
              <a:rPr lang="ar-SA" altLang="en-US" sz="1800" dirty="0">
                <a:solidFill>
                  <a:srgbClr val="384653"/>
                </a:solidFill>
                <a:latin typeface="GE SS Two Light" pitchFamily="34" charset="0"/>
                <a:ea typeface="GE SS Two Light" pitchFamily="34" charset="-122"/>
                <a:cs typeface="GE SS Two Light" pitchFamily="34" charset="-120"/>
              </a:rPr>
              <a:t>يعيد توجيه المتدربين الذين يحتاجون إلى دعم أو توضيح.</a:t>
            </a:r>
            <a:endParaRPr lang="ar-SA" sz="1800" dirty="0"/>
          </a:p>
        </p:txBody>
      </p:sp>
      <p:pic>
        <p:nvPicPr>
          <p:cNvPr id="26" name="Image 7" descr="preencoded.png"/>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5611906" y="4849550"/>
            <a:ext cx="413994" cy="414006"/>
          </a:xfrm>
          <a:prstGeom prst="rect">
            <a:avLst/>
          </a:prstGeom>
        </p:spPr>
      </p:pic>
      <p:sp>
        <p:nvSpPr>
          <p:cNvPr id="27" name="Shape 17"/>
          <p:cNvSpPr/>
          <p:nvPr/>
        </p:nvSpPr>
        <p:spPr>
          <a:xfrm>
            <a:off x="631908" y="5346601"/>
            <a:ext cx="5393992" cy="19050"/>
          </a:xfrm>
          <a:prstGeom prst="rect">
            <a:avLst/>
          </a:prstGeom>
          <a:solidFill>
            <a:srgbClr val="00AEEF"/>
          </a:solidFill>
          <a:ln/>
        </p:spPr>
      </p:sp>
      <p:sp>
        <p:nvSpPr>
          <p:cNvPr id="28" name="Text 18"/>
          <p:cNvSpPr/>
          <p:nvPr/>
        </p:nvSpPr>
        <p:spPr>
          <a:xfrm>
            <a:off x="631908" y="5473502"/>
            <a:ext cx="5393992" cy="584597"/>
          </a:xfrm>
          <a:prstGeom prst="rect">
            <a:avLst/>
          </a:prstGeom>
          <a:noFill/>
          <a:ln/>
        </p:spPr>
        <p:txBody>
          <a:bodyPr wrap="square" lIns="0" tIns="0" rIns="0" bIns="0" rtlCol="0" anchor="t">
            <a:normAutofit/>
          </a:bodyPr>
          <a:lstStyle/>
          <a:p>
            <a:pPr marL="0" indent="0" algn="r" rtl="1">
              <a:lnSpc>
                <a:spcPct val="104000"/>
              </a:lnSpc>
              <a:buNone/>
            </a:pPr>
            <a:r>
              <a:rPr lang="ar-SA" altLang="en-US" sz="1800" dirty="0">
                <a:solidFill>
                  <a:srgbClr val="384653"/>
                </a:solidFill>
                <a:latin typeface="GE SS Two Light" pitchFamily="34" charset="0"/>
                <a:ea typeface="GE SS Two Light" pitchFamily="34" charset="-122"/>
                <a:cs typeface="GE SS Two Light" pitchFamily="34" charset="-120"/>
              </a:rPr>
              <a:t>يتابع بقية المتدربين للتأكد من استمرار التعلم والعمل بصورة آمنة ومنظمة.</a:t>
            </a:r>
            <a:endParaRPr lang="ar-SA" sz="1800" dirty="0"/>
          </a:p>
        </p:txBody>
      </p:sp>
    </p:spTree>
    <p:extLst>
      <p:ext uri="{BB962C8B-B14F-4D97-AF65-F5344CB8AC3E}">
        <p14:creationId xmlns:p14="http://schemas.microsoft.com/office/powerpoint/2010/main" val="690642736"/>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11040687" y="670024"/>
            <a:ext cx="519100" cy="303709"/>
          </a:xfrm>
          <a:prstGeom prst="roundRect">
            <a:avLst>
              <a:gd name="adj" fmla="val 49999"/>
            </a:avLst>
          </a:prstGeom>
          <a:solidFill>
            <a:srgbClr val="D4E9F7"/>
          </a:solidFill>
          <a:ln/>
        </p:spPr>
      </p:sp>
      <p:sp>
        <p:nvSpPr>
          <p:cNvPr id="3" name="Text 1"/>
          <p:cNvSpPr/>
          <p:nvPr/>
        </p:nvSpPr>
        <p:spPr>
          <a:xfrm>
            <a:off x="10551055" y="729952"/>
            <a:ext cx="888779" cy="183852"/>
          </a:xfrm>
          <a:prstGeom prst="rect">
            <a:avLst/>
          </a:prstGeom>
          <a:noFill/>
          <a:ln/>
        </p:spPr>
        <p:txBody>
          <a:bodyPr wrap="none" lIns="0" tIns="0" rIns="0" bIns="0" rtlCol="0" anchor="t"/>
          <a:lstStyle/>
          <a:p>
            <a:pPr marL="0" indent="0" algn="r" rtl="1">
              <a:lnSpc>
                <a:spcPct val="96000"/>
              </a:lnSpc>
              <a:buNone/>
            </a:pPr>
            <a:r>
              <a:rPr lang="ar-SA" altLang="en-US" sz="1250" dirty="0">
                <a:solidFill>
                  <a:srgbClr val="384653"/>
                </a:solidFill>
                <a:latin typeface="WinSoft Pro Medium" pitchFamily="34" charset="0"/>
                <a:ea typeface="WinSoft Pro Medium" pitchFamily="34" charset="-122"/>
                <a:cs typeface="WinSoft Pro Medium" pitchFamily="34" charset="-120"/>
              </a:rPr>
              <a:t>نقاش</a:t>
            </a:r>
            <a:endParaRPr lang="ar-SA" sz="1250" dirty="0"/>
          </a:p>
        </p:txBody>
      </p:sp>
      <p:sp>
        <p:nvSpPr>
          <p:cNvPr id="4" name="Text 2"/>
          <p:cNvSpPr/>
          <p:nvPr/>
        </p:nvSpPr>
        <p:spPr>
          <a:xfrm>
            <a:off x="631908" y="1044575"/>
            <a:ext cx="10927878" cy="657622"/>
          </a:xfrm>
          <a:prstGeom prst="rect">
            <a:avLst/>
          </a:prstGeom>
          <a:noFill/>
          <a:ln/>
        </p:spPr>
        <p:txBody>
          <a:bodyPr wrap="none" lIns="0" tIns="0" rIns="0" bIns="0" rtlCol="0" anchor="t"/>
          <a:lstStyle/>
          <a:p>
            <a:pPr marL="0" indent="0" algn="r" rtl="1">
              <a:lnSpc>
                <a:spcPct val="104000"/>
              </a:lnSpc>
              <a:buNone/>
            </a:pPr>
            <a:r>
              <a:rPr lang="ar-SA" altLang="en-US" sz="4100" dirty="0">
                <a:solidFill>
                  <a:srgbClr val="2E3C4E"/>
                </a:solidFill>
                <a:latin typeface="GE SS Two Light" pitchFamily="34" charset="0"/>
                <a:ea typeface="GE SS Two Light" pitchFamily="34" charset="-122"/>
                <a:cs typeface="GE SS Two Light" pitchFamily="34" charset="-120"/>
              </a:rPr>
              <a:t>أسئلة النقاش مع المدرب</a:t>
            </a:r>
            <a:endParaRPr lang="ar-SA" sz="4100" dirty="0"/>
          </a:p>
        </p:txBody>
      </p:sp>
      <p:sp>
        <p:nvSpPr>
          <p:cNvPr id="5" name="Text 3"/>
          <p:cNvSpPr/>
          <p:nvPr/>
        </p:nvSpPr>
        <p:spPr>
          <a:xfrm>
            <a:off x="22324" y="1967905"/>
            <a:ext cx="11537463" cy="301625"/>
          </a:xfrm>
          <a:prstGeom prst="rect">
            <a:avLst/>
          </a:prstGeom>
          <a:noFill/>
          <a:ln/>
        </p:spPr>
        <p:txBody>
          <a:bodyPr wrap="none" lIns="0" tIns="0" rIns="0" bIns="0" rtlCol="0" anchor="t"/>
          <a:lstStyle/>
          <a:p>
            <a:pPr marL="0" indent="0" algn="r" rtl="1">
              <a:lnSpc>
                <a:spcPct val="126000"/>
              </a:lnSpc>
              <a:buNone/>
            </a:pPr>
            <a:r>
              <a:rPr lang="ar-SA" altLang="en-US" sz="1550" dirty="0">
                <a:solidFill>
                  <a:srgbClr val="384653"/>
                </a:solidFill>
                <a:latin typeface="WinSoft Pro Medium" pitchFamily="34" charset="0"/>
                <a:ea typeface="WinSoft Pro Medium" pitchFamily="34" charset="-122"/>
                <a:cs typeface="WinSoft Pro Medium" pitchFamily="34" charset="-120"/>
              </a:rPr>
              <a:t>على المشاركين مناقشة المدرب من خلال الأسئلة التالية:</a:t>
            </a:r>
            <a:endParaRPr lang="ar-SA" sz="1550" dirty="0"/>
          </a:p>
        </p:txBody>
      </p:sp>
      <p:sp>
        <p:nvSpPr>
          <p:cNvPr id="6" name="Shape 4"/>
          <p:cNvSpPr/>
          <p:nvPr/>
        </p:nvSpPr>
        <p:spPr>
          <a:xfrm>
            <a:off x="11459876" y="2575024"/>
            <a:ext cx="99911" cy="99913"/>
          </a:xfrm>
          <a:prstGeom prst="ellipse">
            <a:avLst/>
          </a:prstGeom>
          <a:solidFill>
            <a:srgbClr val="00AEEF"/>
          </a:solidFill>
          <a:ln/>
        </p:spPr>
      </p:sp>
      <p:sp>
        <p:nvSpPr>
          <p:cNvPr id="7" name="Text 5"/>
          <p:cNvSpPr/>
          <p:nvPr/>
        </p:nvSpPr>
        <p:spPr>
          <a:xfrm>
            <a:off x="6206573" y="2468761"/>
            <a:ext cx="5076202" cy="328910"/>
          </a:xfrm>
          <a:prstGeom prst="rect">
            <a:avLst/>
          </a:prstGeom>
          <a:noFill/>
          <a:ln/>
        </p:spPr>
        <p:txBody>
          <a:bodyPr wrap="none" lIns="0" tIns="0" rIns="0" bIns="0" rtlCol="0" anchor="t"/>
          <a:lstStyle/>
          <a:p>
            <a:pPr marL="0" indent="0" algn="r" rtl="1">
              <a:lnSpc>
                <a:spcPct val="104000"/>
              </a:lnSpc>
              <a:buNone/>
            </a:pPr>
            <a:r>
              <a:rPr lang="ar-SA" altLang="en-US" sz="2050" dirty="0">
                <a:solidFill>
                  <a:srgbClr val="384653"/>
                </a:solidFill>
                <a:latin typeface="GE SS Two Light" pitchFamily="34" charset="0"/>
                <a:ea typeface="GE SS Two Light" pitchFamily="34" charset="-122"/>
                <a:cs typeface="GE SS Two Light" pitchFamily="34" charset="-120"/>
              </a:rPr>
              <a:t>ما المواقف التي لاحظها المدرب؟</a:t>
            </a:r>
            <a:endParaRPr lang="ar-SA" sz="2050" dirty="0"/>
          </a:p>
        </p:txBody>
      </p:sp>
      <p:sp>
        <p:nvSpPr>
          <p:cNvPr id="8" name="Shape 6"/>
          <p:cNvSpPr/>
          <p:nvPr/>
        </p:nvSpPr>
        <p:spPr>
          <a:xfrm>
            <a:off x="5885311" y="2575024"/>
            <a:ext cx="99911" cy="99913"/>
          </a:xfrm>
          <a:prstGeom prst="ellipse">
            <a:avLst/>
          </a:prstGeom>
          <a:solidFill>
            <a:srgbClr val="00AEEF"/>
          </a:solidFill>
          <a:ln/>
        </p:spPr>
      </p:sp>
      <p:sp>
        <p:nvSpPr>
          <p:cNvPr id="9" name="Text 7"/>
          <p:cNvSpPr/>
          <p:nvPr/>
        </p:nvSpPr>
        <p:spPr>
          <a:xfrm>
            <a:off x="631908" y="2468761"/>
            <a:ext cx="5076301" cy="328910"/>
          </a:xfrm>
          <a:prstGeom prst="rect">
            <a:avLst/>
          </a:prstGeom>
          <a:noFill/>
          <a:ln/>
        </p:spPr>
        <p:txBody>
          <a:bodyPr wrap="none" lIns="0" tIns="0" rIns="0" bIns="0" rtlCol="0" anchor="t"/>
          <a:lstStyle/>
          <a:p>
            <a:pPr marL="0" indent="0" algn="r" rtl="1">
              <a:lnSpc>
                <a:spcPct val="104000"/>
              </a:lnSpc>
              <a:buNone/>
            </a:pPr>
            <a:r>
              <a:rPr lang="ar-SA" altLang="en-US" sz="2050" dirty="0">
                <a:solidFill>
                  <a:srgbClr val="384653"/>
                </a:solidFill>
                <a:latin typeface="GE SS Two Light" pitchFamily="34" charset="0"/>
                <a:ea typeface="GE SS Two Light" pitchFamily="34" charset="-122"/>
                <a:cs typeface="GE SS Two Light" pitchFamily="34" charset="-120"/>
              </a:rPr>
              <a:t>ما المواقف التي لم يلاحظها؟</a:t>
            </a:r>
            <a:endParaRPr lang="ar-SA" sz="2050" dirty="0"/>
          </a:p>
        </p:txBody>
      </p:sp>
      <p:sp>
        <p:nvSpPr>
          <p:cNvPr id="10" name="Shape 8"/>
          <p:cNvSpPr/>
          <p:nvPr/>
        </p:nvSpPr>
        <p:spPr>
          <a:xfrm>
            <a:off x="11459876" y="3258145"/>
            <a:ext cx="99911" cy="99913"/>
          </a:xfrm>
          <a:prstGeom prst="ellipse">
            <a:avLst/>
          </a:prstGeom>
          <a:solidFill>
            <a:srgbClr val="00AEEF"/>
          </a:solidFill>
          <a:ln/>
        </p:spPr>
      </p:sp>
      <p:sp>
        <p:nvSpPr>
          <p:cNvPr id="11" name="Text 9"/>
          <p:cNvSpPr/>
          <p:nvPr/>
        </p:nvSpPr>
        <p:spPr>
          <a:xfrm>
            <a:off x="6206573" y="3151882"/>
            <a:ext cx="5076202" cy="328910"/>
          </a:xfrm>
          <a:prstGeom prst="rect">
            <a:avLst/>
          </a:prstGeom>
          <a:noFill/>
          <a:ln/>
        </p:spPr>
        <p:txBody>
          <a:bodyPr wrap="none" lIns="0" tIns="0" rIns="0" bIns="0" rtlCol="0" anchor="t"/>
          <a:lstStyle/>
          <a:p>
            <a:pPr marL="0" indent="0" algn="r" rtl="1">
              <a:lnSpc>
                <a:spcPct val="104000"/>
              </a:lnSpc>
              <a:buNone/>
            </a:pPr>
            <a:r>
              <a:rPr lang="ar-SA" altLang="en-US" sz="2050" dirty="0">
                <a:solidFill>
                  <a:srgbClr val="384653"/>
                </a:solidFill>
                <a:latin typeface="GE SS Two Light" pitchFamily="34" charset="0"/>
                <a:ea typeface="GE SS Two Light" pitchFamily="34" charset="-122"/>
                <a:cs typeface="GE SS Two Light" pitchFamily="34" charset="-120"/>
              </a:rPr>
              <a:t>كيف رتب المدرب أولويات التدخل؟</a:t>
            </a:r>
            <a:endParaRPr lang="ar-SA" sz="2050" dirty="0"/>
          </a:p>
        </p:txBody>
      </p:sp>
      <p:sp>
        <p:nvSpPr>
          <p:cNvPr id="12" name="Shape 10"/>
          <p:cNvSpPr/>
          <p:nvPr/>
        </p:nvSpPr>
        <p:spPr>
          <a:xfrm>
            <a:off x="5885311" y="3258145"/>
            <a:ext cx="99911" cy="99913"/>
          </a:xfrm>
          <a:prstGeom prst="ellipse">
            <a:avLst/>
          </a:prstGeom>
          <a:solidFill>
            <a:srgbClr val="00AEEF"/>
          </a:solidFill>
          <a:ln/>
        </p:spPr>
      </p:sp>
      <p:sp>
        <p:nvSpPr>
          <p:cNvPr id="13" name="Text 11"/>
          <p:cNvSpPr/>
          <p:nvPr/>
        </p:nvSpPr>
        <p:spPr>
          <a:xfrm>
            <a:off x="631908" y="3151882"/>
            <a:ext cx="5076301" cy="328910"/>
          </a:xfrm>
          <a:prstGeom prst="rect">
            <a:avLst/>
          </a:prstGeom>
          <a:noFill/>
          <a:ln/>
        </p:spPr>
        <p:txBody>
          <a:bodyPr wrap="none" lIns="0" tIns="0" rIns="0" bIns="0" rtlCol="0" anchor="t"/>
          <a:lstStyle/>
          <a:p>
            <a:pPr marL="0" indent="0" algn="r" rtl="1">
              <a:lnSpc>
                <a:spcPct val="104000"/>
              </a:lnSpc>
              <a:buNone/>
            </a:pPr>
            <a:r>
              <a:rPr lang="ar-SA" altLang="en-US" sz="2050" dirty="0">
                <a:solidFill>
                  <a:srgbClr val="384653"/>
                </a:solidFill>
                <a:latin typeface="GE SS Two Light" pitchFamily="34" charset="0"/>
                <a:ea typeface="GE SS Two Light" pitchFamily="34" charset="-122"/>
                <a:cs typeface="GE SS Two Light" pitchFamily="34" charset="-120"/>
              </a:rPr>
              <a:t>هل أعطى السلامة الأولوية المناسبة؟ ولماذا؟</a:t>
            </a:r>
            <a:endParaRPr lang="ar-SA" sz="2050" dirty="0"/>
          </a:p>
        </p:txBody>
      </p:sp>
      <p:sp>
        <p:nvSpPr>
          <p:cNvPr id="14" name="Shape 12"/>
          <p:cNvSpPr/>
          <p:nvPr/>
        </p:nvSpPr>
        <p:spPr>
          <a:xfrm>
            <a:off x="11459876" y="3941266"/>
            <a:ext cx="99911" cy="99913"/>
          </a:xfrm>
          <a:prstGeom prst="ellipse">
            <a:avLst/>
          </a:prstGeom>
          <a:solidFill>
            <a:srgbClr val="00AEEF"/>
          </a:solidFill>
          <a:ln/>
        </p:spPr>
      </p:sp>
      <p:sp>
        <p:nvSpPr>
          <p:cNvPr id="15" name="Text 13"/>
          <p:cNvSpPr/>
          <p:nvPr/>
        </p:nvSpPr>
        <p:spPr>
          <a:xfrm>
            <a:off x="6206573" y="3835003"/>
            <a:ext cx="5076202" cy="328910"/>
          </a:xfrm>
          <a:prstGeom prst="rect">
            <a:avLst/>
          </a:prstGeom>
          <a:noFill/>
          <a:ln/>
        </p:spPr>
        <p:txBody>
          <a:bodyPr wrap="none" lIns="0" tIns="0" rIns="0" bIns="0" rtlCol="0" anchor="t"/>
          <a:lstStyle/>
          <a:p>
            <a:pPr marL="0" indent="0" algn="r" rtl="1">
              <a:lnSpc>
                <a:spcPct val="104000"/>
              </a:lnSpc>
              <a:buNone/>
            </a:pPr>
            <a:r>
              <a:rPr lang="ar-SA" altLang="en-US" sz="2050" dirty="0">
                <a:solidFill>
                  <a:srgbClr val="384653"/>
                </a:solidFill>
                <a:latin typeface="GE SS Two Light" pitchFamily="34" charset="0"/>
                <a:ea typeface="GE SS Two Light" pitchFamily="34" charset="-122"/>
                <a:cs typeface="GE SS Two Light" pitchFamily="34" charset="-120"/>
              </a:rPr>
              <a:t>هل طرح أسئلة تشخيصية قبل التدخل؟</a:t>
            </a:r>
            <a:endParaRPr lang="ar-SA" sz="2050" dirty="0"/>
          </a:p>
        </p:txBody>
      </p:sp>
      <p:sp>
        <p:nvSpPr>
          <p:cNvPr id="16" name="Shape 14"/>
          <p:cNvSpPr/>
          <p:nvPr/>
        </p:nvSpPr>
        <p:spPr>
          <a:xfrm>
            <a:off x="5885311" y="3941266"/>
            <a:ext cx="99911" cy="99913"/>
          </a:xfrm>
          <a:prstGeom prst="ellipse">
            <a:avLst/>
          </a:prstGeom>
          <a:solidFill>
            <a:srgbClr val="00AEEF"/>
          </a:solidFill>
          <a:ln/>
        </p:spPr>
      </p:sp>
      <p:sp>
        <p:nvSpPr>
          <p:cNvPr id="17" name="Text 15"/>
          <p:cNvSpPr/>
          <p:nvPr/>
        </p:nvSpPr>
        <p:spPr>
          <a:xfrm>
            <a:off x="631908" y="3835003"/>
            <a:ext cx="5076301" cy="328910"/>
          </a:xfrm>
          <a:prstGeom prst="rect">
            <a:avLst/>
          </a:prstGeom>
          <a:noFill/>
          <a:ln/>
        </p:spPr>
        <p:txBody>
          <a:bodyPr wrap="none" lIns="0" tIns="0" rIns="0" bIns="0" rtlCol="0" anchor="t"/>
          <a:lstStyle/>
          <a:p>
            <a:pPr marL="0" indent="0" algn="r" rtl="1">
              <a:lnSpc>
                <a:spcPct val="104000"/>
              </a:lnSpc>
              <a:buNone/>
            </a:pPr>
            <a:r>
              <a:rPr lang="ar-SA" altLang="en-US" sz="2050" dirty="0">
                <a:solidFill>
                  <a:srgbClr val="384653"/>
                </a:solidFill>
                <a:latin typeface="GE SS Two Light" pitchFamily="34" charset="0"/>
                <a:ea typeface="GE SS Two Light" pitchFamily="34" charset="-122"/>
                <a:cs typeface="GE SS Two Light" pitchFamily="34" charset="-120"/>
              </a:rPr>
              <a:t>هل كان التدخل في الوقت المناسب؟</a:t>
            </a:r>
            <a:endParaRPr lang="ar-SA" sz="2050" dirty="0"/>
          </a:p>
        </p:txBody>
      </p:sp>
      <p:sp>
        <p:nvSpPr>
          <p:cNvPr id="18" name="Shape 16"/>
          <p:cNvSpPr/>
          <p:nvPr/>
        </p:nvSpPr>
        <p:spPr>
          <a:xfrm>
            <a:off x="11459876" y="4624388"/>
            <a:ext cx="99911" cy="99913"/>
          </a:xfrm>
          <a:prstGeom prst="ellipse">
            <a:avLst/>
          </a:prstGeom>
          <a:solidFill>
            <a:srgbClr val="00AEEF"/>
          </a:solidFill>
          <a:ln/>
        </p:spPr>
      </p:sp>
      <p:sp>
        <p:nvSpPr>
          <p:cNvPr id="19" name="Text 17"/>
          <p:cNvSpPr/>
          <p:nvPr/>
        </p:nvSpPr>
        <p:spPr>
          <a:xfrm>
            <a:off x="6206573" y="4518124"/>
            <a:ext cx="5076202" cy="328910"/>
          </a:xfrm>
          <a:prstGeom prst="rect">
            <a:avLst/>
          </a:prstGeom>
          <a:noFill/>
          <a:ln/>
        </p:spPr>
        <p:txBody>
          <a:bodyPr wrap="none" lIns="0" tIns="0" rIns="0" bIns="0" rtlCol="0" anchor="t"/>
          <a:lstStyle/>
          <a:p>
            <a:pPr marL="0" indent="0" algn="r" rtl="1">
              <a:lnSpc>
                <a:spcPct val="104000"/>
              </a:lnSpc>
              <a:buNone/>
            </a:pPr>
            <a:r>
              <a:rPr lang="ar-SA" altLang="en-US" sz="2050" dirty="0">
                <a:solidFill>
                  <a:srgbClr val="384653"/>
                </a:solidFill>
                <a:latin typeface="GE SS Two Light" pitchFamily="34" charset="0"/>
                <a:ea typeface="GE SS Two Light" pitchFamily="34" charset="-122"/>
                <a:cs typeface="GE SS Two Light" pitchFamily="34" charset="-120"/>
              </a:rPr>
              <a:t>هل كانت التغذية الراجعة واضحة ومفيدة؟</a:t>
            </a:r>
            <a:endParaRPr lang="ar-SA" sz="2050" dirty="0"/>
          </a:p>
        </p:txBody>
      </p:sp>
      <p:sp>
        <p:nvSpPr>
          <p:cNvPr id="20" name="Shape 18"/>
          <p:cNvSpPr/>
          <p:nvPr/>
        </p:nvSpPr>
        <p:spPr>
          <a:xfrm>
            <a:off x="5885311" y="4624388"/>
            <a:ext cx="99911" cy="99913"/>
          </a:xfrm>
          <a:prstGeom prst="ellipse">
            <a:avLst/>
          </a:prstGeom>
          <a:solidFill>
            <a:srgbClr val="00AEEF"/>
          </a:solidFill>
          <a:ln/>
        </p:spPr>
      </p:sp>
      <p:sp>
        <p:nvSpPr>
          <p:cNvPr id="21" name="Text 19"/>
          <p:cNvSpPr/>
          <p:nvPr/>
        </p:nvSpPr>
        <p:spPr>
          <a:xfrm>
            <a:off x="631908" y="4518124"/>
            <a:ext cx="5076301" cy="657820"/>
          </a:xfrm>
          <a:prstGeom prst="rect">
            <a:avLst/>
          </a:prstGeom>
          <a:noFill/>
          <a:ln/>
        </p:spPr>
        <p:txBody>
          <a:bodyPr wrap="square" lIns="0" tIns="0" rIns="0" bIns="0" rtlCol="0" anchor="t">
            <a:normAutofit/>
          </a:bodyPr>
          <a:lstStyle/>
          <a:p>
            <a:pPr marL="0" indent="0" algn="r" rtl="1">
              <a:lnSpc>
                <a:spcPct val="104000"/>
              </a:lnSpc>
              <a:buNone/>
            </a:pPr>
            <a:r>
              <a:rPr lang="ar-SA" altLang="en-US" sz="2050" dirty="0">
                <a:solidFill>
                  <a:srgbClr val="384653"/>
                </a:solidFill>
                <a:latin typeface="GE SS Two Light" pitchFamily="34" charset="0"/>
                <a:ea typeface="GE SS Two Light" pitchFamily="34" charset="-122"/>
                <a:cs typeface="GE SS Two Light" pitchFamily="34" charset="-120"/>
              </a:rPr>
              <a:t>هل حافظ المدرب على متابعة بقية المتدربين أثناء التدخل؟</a:t>
            </a:r>
            <a:endParaRPr lang="ar-SA" sz="2050" dirty="0"/>
          </a:p>
        </p:txBody>
      </p:sp>
      <p:sp>
        <p:nvSpPr>
          <p:cNvPr id="22" name="Shape 20"/>
          <p:cNvSpPr/>
          <p:nvPr/>
        </p:nvSpPr>
        <p:spPr>
          <a:xfrm>
            <a:off x="11459876" y="5636419"/>
            <a:ext cx="99911" cy="99913"/>
          </a:xfrm>
          <a:prstGeom prst="ellipse">
            <a:avLst/>
          </a:prstGeom>
          <a:solidFill>
            <a:srgbClr val="00AEEF"/>
          </a:solidFill>
          <a:ln/>
        </p:spPr>
      </p:sp>
      <p:sp>
        <p:nvSpPr>
          <p:cNvPr id="23" name="Text 21"/>
          <p:cNvSpPr/>
          <p:nvPr/>
        </p:nvSpPr>
        <p:spPr>
          <a:xfrm>
            <a:off x="6206573" y="5530155"/>
            <a:ext cx="5076202" cy="657820"/>
          </a:xfrm>
          <a:prstGeom prst="rect">
            <a:avLst/>
          </a:prstGeom>
          <a:noFill/>
          <a:ln/>
        </p:spPr>
        <p:txBody>
          <a:bodyPr wrap="square" lIns="0" tIns="0" rIns="0" bIns="0" rtlCol="0" anchor="t">
            <a:normAutofit/>
          </a:bodyPr>
          <a:lstStyle/>
          <a:p>
            <a:pPr marL="0" indent="0" algn="r" rtl="1">
              <a:lnSpc>
                <a:spcPct val="104000"/>
              </a:lnSpc>
              <a:buNone/>
            </a:pPr>
            <a:r>
              <a:rPr lang="ar-SA" altLang="en-US" sz="2050" dirty="0">
                <a:solidFill>
                  <a:srgbClr val="384653"/>
                </a:solidFill>
                <a:latin typeface="GE SS Two Light" pitchFamily="34" charset="0"/>
                <a:ea typeface="GE SS Two Light" pitchFamily="34" charset="-122"/>
                <a:cs typeface="GE SS Two Light" pitchFamily="34" charset="-120"/>
              </a:rPr>
              <a:t>ما الذي كان يمكن للمدرب أن يفعله بصورة أفضل؟</a:t>
            </a:r>
            <a:endParaRPr lang="ar-SA" sz="2050" dirty="0"/>
          </a:p>
        </p:txBody>
      </p:sp>
      <p:sp>
        <p:nvSpPr>
          <p:cNvPr id="24" name="Shape 22"/>
          <p:cNvSpPr/>
          <p:nvPr/>
        </p:nvSpPr>
        <p:spPr>
          <a:xfrm>
            <a:off x="5885311" y="5636419"/>
            <a:ext cx="99911" cy="99913"/>
          </a:xfrm>
          <a:prstGeom prst="ellipse">
            <a:avLst/>
          </a:prstGeom>
          <a:solidFill>
            <a:srgbClr val="00AEEF"/>
          </a:solidFill>
          <a:ln/>
        </p:spPr>
      </p:sp>
      <p:sp>
        <p:nvSpPr>
          <p:cNvPr id="25" name="Text 23"/>
          <p:cNvSpPr/>
          <p:nvPr/>
        </p:nvSpPr>
        <p:spPr>
          <a:xfrm>
            <a:off x="631908" y="5530155"/>
            <a:ext cx="5076301" cy="657820"/>
          </a:xfrm>
          <a:prstGeom prst="rect">
            <a:avLst/>
          </a:prstGeom>
          <a:noFill/>
          <a:ln/>
        </p:spPr>
        <p:txBody>
          <a:bodyPr wrap="square" lIns="0" tIns="0" rIns="0" bIns="0" rtlCol="0" anchor="t">
            <a:normAutofit/>
          </a:bodyPr>
          <a:lstStyle/>
          <a:p>
            <a:pPr marL="0" indent="0" algn="r" rtl="1">
              <a:lnSpc>
                <a:spcPct val="104000"/>
              </a:lnSpc>
              <a:buNone/>
            </a:pPr>
            <a:r>
              <a:rPr lang="ar-SA" altLang="en-US" sz="2050" dirty="0">
                <a:solidFill>
                  <a:srgbClr val="384653"/>
                </a:solidFill>
                <a:latin typeface="GE SS Two Light" pitchFamily="34" charset="0"/>
                <a:ea typeface="GE SS Two Light" pitchFamily="34" charset="-122"/>
                <a:cs typeface="GE SS Two Light" pitchFamily="34" charset="-120"/>
              </a:rPr>
              <a:t>ما الإجراءات التي ينبغي أن يتخذها المدرب في المتابعة اللاحقة؟</a:t>
            </a:r>
            <a:endParaRPr lang="ar-SA" sz="2050" dirty="0"/>
          </a:p>
        </p:txBody>
      </p:sp>
    </p:spTree>
    <p:extLst>
      <p:ext uri="{BB962C8B-B14F-4D97-AF65-F5344CB8AC3E}">
        <p14:creationId xmlns:p14="http://schemas.microsoft.com/office/powerpoint/2010/main" val="829277079"/>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10765858" y="640556"/>
            <a:ext cx="793929" cy="253008"/>
          </a:xfrm>
          <a:prstGeom prst="roundRect">
            <a:avLst>
              <a:gd name="adj" fmla="val 49999"/>
            </a:avLst>
          </a:prstGeom>
          <a:solidFill>
            <a:srgbClr val="D4E9F7"/>
          </a:solidFill>
          <a:ln/>
        </p:spPr>
      </p:sp>
      <p:sp>
        <p:nvSpPr>
          <p:cNvPr id="3" name="Text 1"/>
          <p:cNvSpPr/>
          <p:nvPr/>
        </p:nvSpPr>
        <p:spPr>
          <a:xfrm>
            <a:off x="10256184" y="690463"/>
            <a:ext cx="1203692" cy="153194"/>
          </a:xfrm>
          <a:prstGeom prst="rect">
            <a:avLst/>
          </a:prstGeom>
          <a:noFill/>
          <a:ln/>
        </p:spPr>
        <p:txBody>
          <a:bodyPr wrap="none" lIns="0" tIns="0" rIns="0" bIns="0" rtlCol="0" anchor="t"/>
          <a:lstStyle/>
          <a:p>
            <a:pPr marL="0" indent="0" algn="r" rtl="1">
              <a:lnSpc>
                <a:spcPct val="96000"/>
              </a:lnSpc>
              <a:buNone/>
            </a:pPr>
            <a:r>
              <a:rPr lang="ar-SA" altLang="en-US" sz="1000" dirty="0">
                <a:solidFill>
                  <a:srgbClr val="384653"/>
                </a:solidFill>
                <a:latin typeface="WinSoft Pro Medium" pitchFamily="34" charset="0"/>
                <a:ea typeface="WinSoft Pro Medium" pitchFamily="34" charset="-122"/>
                <a:cs typeface="WinSoft Pro Medium" pitchFamily="34" charset="-120"/>
              </a:rPr>
              <a:t>نشاط جماعي</a:t>
            </a:r>
            <a:endParaRPr lang="ar-SA" sz="1000" dirty="0"/>
          </a:p>
        </p:txBody>
      </p:sp>
      <p:sp>
        <p:nvSpPr>
          <p:cNvPr id="4" name="Text 2"/>
          <p:cNvSpPr/>
          <p:nvPr/>
        </p:nvSpPr>
        <p:spPr>
          <a:xfrm>
            <a:off x="631908" y="942677"/>
            <a:ext cx="10927878" cy="547985"/>
          </a:xfrm>
          <a:prstGeom prst="rect">
            <a:avLst/>
          </a:prstGeom>
          <a:noFill/>
          <a:ln/>
        </p:spPr>
        <p:txBody>
          <a:bodyPr wrap="none" lIns="0" tIns="0" rIns="0" bIns="0" rtlCol="0" anchor="t"/>
          <a:lstStyle/>
          <a:p>
            <a:pPr marL="0" indent="0" algn="r" rtl="1">
              <a:lnSpc>
                <a:spcPct val="104000"/>
              </a:lnSpc>
              <a:buNone/>
            </a:pPr>
            <a:r>
              <a:rPr lang="ar-SA" altLang="en-US" sz="3450" dirty="0">
                <a:solidFill>
                  <a:srgbClr val="2E3C4E"/>
                </a:solidFill>
                <a:latin typeface="GE SS Two Light" pitchFamily="34" charset="0"/>
                <a:ea typeface="GE SS Two Light" pitchFamily="34" charset="-122"/>
                <a:cs typeface="GE SS Two Light" pitchFamily="34" charset="-120"/>
              </a:rPr>
              <a:t>المطلوب من المجموعة</a:t>
            </a:r>
            <a:endParaRPr lang="ar-SA" sz="3450" dirty="0"/>
          </a:p>
        </p:txBody>
      </p:sp>
      <p:sp>
        <p:nvSpPr>
          <p:cNvPr id="5" name="Text 3"/>
          <p:cNvSpPr/>
          <p:nvPr/>
        </p:nvSpPr>
        <p:spPr>
          <a:xfrm>
            <a:off x="22324" y="1675110"/>
            <a:ext cx="11537463" cy="231577"/>
          </a:xfrm>
          <a:prstGeom prst="rect">
            <a:avLst/>
          </a:prstGeom>
          <a:noFill/>
          <a:ln/>
        </p:spPr>
        <p:txBody>
          <a:bodyPr wrap="none" lIns="0" tIns="0" rIns="0" bIns="0" rtlCol="0" anchor="t"/>
          <a:lstStyle/>
          <a:p>
            <a:pPr marL="0" indent="0" algn="r" rtl="1">
              <a:lnSpc>
                <a:spcPct val="116000"/>
              </a:lnSpc>
              <a:buNone/>
            </a:pPr>
            <a:r>
              <a:rPr lang="ar-SA" altLang="en-US" sz="1300" dirty="0">
                <a:solidFill>
                  <a:srgbClr val="384653"/>
                </a:solidFill>
                <a:latin typeface="WinSoft Pro Medium" pitchFamily="34" charset="0"/>
                <a:ea typeface="WinSoft Pro Medium" pitchFamily="34" charset="-122"/>
                <a:cs typeface="WinSoft Pro Medium" pitchFamily="34" charset="-120"/>
              </a:rPr>
              <a:t>بناءً على الملاحظة والمحاكاة، تقوم المجموعة بتحديد:</a:t>
            </a:r>
            <a:endParaRPr lang="ar-SA" sz="1300" dirty="0"/>
          </a:p>
        </p:txBody>
      </p:sp>
      <p:pic>
        <p:nvPicPr>
          <p:cNvPr id="6"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999113" y="2044998"/>
            <a:ext cx="3560673" cy="1400175"/>
          </a:xfrm>
          <a:prstGeom prst="rect">
            <a:avLst/>
          </a:prstGeom>
        </p:spPr>
      </p:pic>
      <p:pic>
        <p:nvPicPr>
          <p:cNvPr id="7"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679539" y="2194917"/>
            <a:ext cx="199921" cy="199926"/>
          </a:xfrm>
          <a:prstGeom prst="rect">
            <a:avLst/>
          </a:prstGeom>
        </p:spPr>
      </p:pic>
      <p:sp>
        <p:nvSpPr>
          <p:cNvPr id="8" name="Text 4"/>
          <p:cNvSpPr/>
          <p:nvPr/>
        </p:nvSpPr>
        <p:spPr>
          <a:xfrm>
            <a:off x="8184747" y="2711450"/>
            <a:ext cx="3189406" cy="548084"/>
          </a:xfrm>
          <a:prstGeom prst="rect">
            <a:avLst/>
          </a:prstGeom>
          <a:noFill/>
          <a:ln/>
        </p:spPr>
        <p:txBody>
          <a:bodyPr wrap="square" lIns="0" tIns="0" rIns="0" bIns="0" rtlCol="0" anchor="t">
            <a:normAutofit/>
          </a:bodyPr>
          <a:lstStyle/>
          <a:p>
            <a:pPr marL="0" indent="0" algn="ctr" rtl="1">
              <a:lnSpc>
                <a:spcPct val="104000"/>
              </a:lnSpc>
              <a:buNone/>
            </a:pPr>
            <a:r>
              <a:rPr lang="ar-SA" altLang="en-US" sz="1700" dirty="0">
                <a:solidFill>
                  <a:srgbClr val="384653"/>
                </a:solidFill>
                <a:latin typeface="GE SS Two Light" pitchFamily="34" charset="0"/>
                <a:ea typeface="GE SS Two Light" pitchFamily="34" charset="-122"/>
                <a:cs typeface="GE SS Two Light" pitchFamily="34" charset="-120"/>
              </a:rPr>
              <a:t>السلوكيات أو المواقف التي تتطلب تدخلًا فوريًا.</a:t>
            </a:r>
            <a:endParaRPr lang="ar-SA" sz="1700" dirty="0"/>
          </a:p>
        </p:txBody>
      </p:sp>
      <p:pic>
        <p:nvPicPr>
          <p:cNvPr id="9" name="Image 2"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315511" y="2044998"/>
            <a:ext cx="3560673" cy="1400175"/>
          </a:xfrm>
          <a:prstGeom prst="rect">
            <a:avLst/>
          </a:prstGeom>
        </p:spPr>
      </p:pic>
      <p:pic>
        <p:nvPicPr>
          <p:cNvPr id="10" name="Image 3"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995937" y="2194917"/>
            <a:ext cx="199921" cy="199926"/>
          </a:xfrm>
          <a:prstGeom prst="rect">
            <a:avLst/>
          </a:prstGeom>
        </p:spPr>
      </p:pic>
      <p:sp>
        <p:nvSpPr>
          <p:cNvPr id="11" name="Text 5"/>
          <p:cNvSpPr/>
          <p:nvPr/>
        </p:nvSpPr>
        <p:spPr>
          <a:xfrm>
            <a:off x="4501144" y="2711450"/>
            <a:ext cx="3189406" cy="548084"/>
          </a:xfrm>
          <a:prstGeom prst="rect">
            <a:avLst/>
          </a:prstGeom>
          <a:noFill/>
          <a:ln/>
        </p:spPr>
        <p:txBody>
          <a:bodyPr wrap="square" lIns="0" tIns="0" rIns="0" bIns="0" rtlCol="0" anchor="t">
            <a:normAutofit/>
          </a:bodyPr>
          <a:lstStyle/>
          <a:p>
            <a:pPr marL="0" indent="0" algn="ctr" rtl="1">
              <a:lnSpc>
                <a:spcPct val="104000"/>
              </a:lnSpc>
              <a:buNone/>
            </a:pPr>
            <a:r>
              <a:rPr lang="ar-SA" altLang="en-US" sz="1700" dirty="0">
                <a:solidFill>
                  <a:srgbClr val="384653"/>
                </a:solidFill>
                <a:latin typeface="GE SS Two Light" pitchFamily="34" charset="0"/>
                <a:ea typeface="GE SS Two Light" pitchFamily="34" charset="-122"/>
                <a:cs typeface="GE SS Two Light" pitchFamily="34" charset="-120"/>
              </a:rPr>
              <a:t>المواقف التي يمكن تأجيل التدخل بشأنها.</a:t>
            </a:r>
            <a:endParaRPr lang="ar-SA" sz="1700" dirty="0"/>
          </a:p>
        </p:txBody>
      </p:sp>
      <p:pic>
        <p:nvPicPr>
          <p:cNvPr id="12" name="Image 4"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31908" y="2044998"/>
            <a:ext cx="3560673" cy="1400175"/>
          </a:xfrm>
          <a:prstGeom prst="rect">
            <a:avLst/>
          </a:prstGeom>
        </p:spPr>
      </p:pic>
      <p:pic>
        <p:nvPicPr>
          <p:cNvPr id="13" name="Image 5"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2312334" y="2194917"/>
            <a:ext cx="199921" cy="199926"/>
          </a:xfrm>
          <a:prstGeom prst="rect">
            <a:avLst/>
          </a:prstGeom>
        </p:spPr>
      </p:pic>
      <p:sp>
        <p:nvSpPr>
          <p:cNvPr id="14" name="Text 6"/>
          <p:cNvSpPr/>
          <p:nvPr/>
        </p:nvSpPr>
        <p:spPr>
          <a:xfrm>
            <a:off x="817542" y="2711450"/>
            <a:ext cx="3189406" cy="274042"/>
          </a:xfrm>
          <a:prstGeom prst="rect">
            <a:avLst/>
          </a:prstGeom>
          <a:noFill/>
          <a:ln/>
        </p:spPr>
        <p:txBody>
          <a:bodyPr wrap="none" lIns="0" tIns="0" rIns="0" bIns="0" rtlCol="0" anchor="t"/>
          <a:lstStyle/>
          <a:p>
            <a:pPr marL="0" indent="0" algn="ctr" rtl="1">
              <a:lnSpc>
                <a:spcPct val="104000"/>
              </a:lnSpc>
              <a:buNone/>
            </a:pPr>
            <a:r>
              <a:rPr lang="ar-SA" altLang="en-US" sz="1700" dirty="0">
                <a:solidFill>
                  <a:srgbClr val="384653"/>
                </a:solidFill>
                <a:latin typeface="GE SS Two Light" pitchFamily="34" charset="0"/>
                <a:ea typeface="GE SS Two Light" pitchFamily="34" charset="-122"/>
                <a:cs typeface="GE SS Two Light" pitchFamily="34" charset="-120"/>
              </a:rPr>
              <a:t>المخاطر المرتبطة بالأداء غير الآمن.</a:t>
            </a:r>
            <a:endParaRPr lang="ar-SA" sz="1700" dirty="0"/>
          </a:p>
        </p:txBody>
      </p:sp>
      <p:pic>
        <p:nvPicPr>
          <p:cNvPr id="15" name="Image 6"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999113" y="3568105"/>
            <a:ext cx="3560673" cy="1400175"/>
          </a:xfrm>
          <a:prstGeom prst="rect">
            <a:avLst/>
          </a:prstGeom>
        </p:spPr>
      </p:pic>
      <p:pic>
        <p:nvPicPr>
          <p:cNvPr id="16" name="Image 7"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9679539" y="3718024"/>
            <a:ext cx="199921" cy="199926"/>
          </a:xfrm>
          <a:prstGeom prst="rect">
            <a:avLst/>
          </a:prstGeom>
        </p:spPr>
      </p:pic>
      <p:sp>
        <p:nvSpPr>
          <p:cNvPr id="17" name="Text 7"/>
          <p:cNvSpPr/>
          <p:nvPr/>
        </p:nvSpPr>
        <p:spPr>
          <a:xfrm>
            <a:off x="8184747" y="4234557"/>
            <a:ext cx="3189406" cy="548084"/>
          </a:xfrm>
          <a:prstGeom prst="rect">
            <a:avLst/>
          </a:prstGeom>
          <a:noFill/>
          <a:ln/>
        </p:spPr>
        <p:txBody>
          <a:bodyPr wrap="square" lIns="0" tIns="0" rIns="0" bIns="0" rtlCol="0" anchor="t">
            <a:normAutofit/>
          </a:bodyPr>
          <a:lstStyle/>
          <a:p>
            <a:pPr marL="0" indent="0" algn="ctr" rtl="1">
              <a:lnSpc>
                <a:spcPct val="104000"/>
              </a:lnSpc>
              <a:buNone/>
            </a:pPr>
            <a:r>
              <a:rPr lang="ar-SA" altLang="en-US" sz="1700" dirty="0">
                <a:solidFill>
                  <a:srgbClr val="384653"/>
                </a:solidFill>
                <a:latin typeface="GE SS Two Light" pitchFamily="34" charset="0"/>
                <a:ea typeface="GE SS Two Light" pitchFamily="34" charset="-122"/>
                <a:cs typeface="GE SS Two Light" pitchFamily="34" charset="-120"/>
              </a:rPr>
              <a:t>أسباب الأخطاء أو الصعوبات المحتملة.</a:t>
            </a:r>
            <a:endParaRPr lang="ar-SA" sz="1700" dirty="0"/>
          </a:p>
        </p:txBody>
      </p:sp>
      <p:pic>
        <p:nvPicPr>
          <p:cNvPr id="18" name="Image 8"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315511" y="3568105"/>
            <a:ext cx="3560673" cy="1400175"/>
          </a:xfrm>
          <a:prstGeom prst="rect">
            <a:avLst/>
          </a:prstGeom>
        </p:spPr>
      </p:pic>
      <p:pic>
        <p:nvPicPr>
          <p:cNvPr id="19" name="Image 9"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5995937" y="3718024"/>
            <a:ext cx="199921" cy="199926"/>
          </a:xfrm>
          <a:prstGeom prst="rect">
            <a:avLst/>
          </a:prstGeom>
        </p:spPr>
      </p:pic>
      <p:sp>
        <p:nvSpPr>
          <p:cNvPr id="20" name="Text 8"/>
          <p:cNvSpPr/>
          <p:nvPr/>
        </p:nvSpPr>
        <p:spPr>
          <a:xfrm>
            <a:off x="4501144" y="4234557"/>
            <a:ext cx="3189406" cy="274042"/>
          </a:xfrm>
          <a:prstGeom prst="rect">
            <a:avLst/>
          </a:prstGeom>
          <a:noFill/>
          <a:ln/>
        </p:spPr>
        <p:txBody>
          <a:bodyPr wrap="none" lIns="0" tIns="0" rIns="0" bIns="0" rtlCol="0" anchor="t"/>
          <a:lstStyle/>
          <a:p>
            <a:pPr marL="0" indent="0" algn="ctr" rtl="1">
              <a:lnSpc>
                <a:spcPct val="104000"/>
              </a:lnSpc>
              <a:buNone/>
            </a:pPr>
            <a:r>
              <a:rPr lang="ar-SA" altLang="en-US" sz="1700" dirty="0">
                <a:solidFill>
                  <a:srgbClr val="384653"/>
                </a:solidFill>
                <a:latin typeface="GE SS Two Light" pitchFamily="34" charset="0"/>
                <a:ea typeface="GE SS Two Light" pitchFamily="34" charset="-122"/>
                <a:cs typeface="GE SS Two Light" pitchFamily="34" charset="-120"/>
              </a:rPr>
              <a:t>نوع التدخل المناسب لكل موقف.</a:t>
            </a:r>
            <a:endParaRPr lang="ar-SA" sz="1700" dirty="0"/>
          </a:p>
        </p:txBody>
      </p:sp>
      <p:pic>
        <p:nvPicPr>
          <p:cNvPr id="21" name="Image 1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31908" y="3568105"/>
            <a:ext cx="3560673" cy="1400175"/>
          </a:xfrm>
          <a:prstGeom prst="rect">
            <a:avLst/>
          </a:prstGeom>
        </p:spPr>
      </p:pic>
      <p:pic>
        <p:nvPicPr>
          <p:cNvPr id="22" name="Image 11" descr="preencoded.png"/>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2312334" y="3718024"/>
            <a:ext cx="199921" cy="199926"/>
          </a:xfrm>
          <a:prstGeom prst="rect">
            <a:avLst/>
          </a:prstGeom>
        </p:spPr>
      </p:pic>
      <p:sp>
        <p:nvSpPr>
          <p:cNvPr id="23" name="Text 9"/>
          <p:cNvSpPr/>
          <p:nvPr/>
        </p:nvSpPr>
        <p:spPr>
          <a:xfrm>
            <a:off x="817542" y="4234557"/>
            <a:ext cx="3189406" cy="274042"/>
          </a:xfrm>
          <a:prstGeom prst="rect">
            <a:avLst/>
          </a:prstGeom>
          <a:noFill/>
          <a:ln/>
        </p:spPr>
        <p:txBody>
          <a:bodyPr wrap="none" lIns="0" tIns="0" rIns="0" bIns="0" rtlCol="0" anchor="t"/>
          <a:lstStyle/>
          <a:p>
            <a:pPr marL="0" indent="0" algn="ctr" rtl="1">
              <a:lnSpc>
                <a:spcPct val="104000"/>
              </a:lnSpc>
              <a:buNone/>
            </a:pPr>
            <a:r>
              <a:rPr lang="ar-SA" altLang="en-US" sz="1700" dirty="0">
                <a:solidFill>
                  <a:srgbClr val="384653"/>
                </a:solidFill>
                <a:latin typeface="GE SS Two Light" pitchFamily="34" charset="0"/>
                <a:ea typeface="GE SS Two Light" pitchFamily="34" charset="-122"/>
                <a:cs typeface="GE SS Two Light" pitchFamily="34" charset="-120"/>
              </a:rPr>
              <a:t>نوع التغذية الراجعة المناسبة.</a:t>
            </a:r>
            <a:endParaRPr lang="ar-SA" sz="1700" dirty="0"/>
          </a:p>
        </p:txBody>
      </p:sp>
      <p:pic>
        <p:nvPicPr>
          <p:cNvPr id="24" name="Image 12" descr="preencoded.png"/>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631908" y="5091212"/>
            <a:ext cx="10927878" cy="1126133"/>
          </a:xfrm>
          <a:prstGeom prst="rect">
            <a:avLst/>
          </a:prstGeom>
        </p:spPr>
      </p:pic>
      <p:pic>
        <p:nvPicPr>
          <p:cNvPr id="25" name="Image 13" descr="preencoded.png"/>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5995937" y="5241131"/>
            <a:ext cx="199921" cy="199926"/>
          </a:xfrm>
          <a:prstGeom prst="rect">
            <a:avLst/>
          </a:prstGeom>
        </p:spPr>
      </p:pic>
      <p:sp>
        <p:nvSpPr>
          <p:cNvPr id="26" name="Text 10"/>
          <p:cNvSpPr/>
          <p:nvPr/>
        </p:nvSpPr>
        <p:spPr>
          <a:xfrm>
            <a:off x="817542" y="5757664"/>
            <a:ext cx="10556611" cy="274042"/>
          </a:xfrm>
          <a:prstGeom prst="rect">
            <a:avLst/>
          </a:prstGeom>
          <a:noFill/>
          <a:ln/>
        </p:spPr>
        <p:txBody>
          <a:bodyPr wrap="none" lIns="0" tIns="0" rIns="0" bIns="0" rtlCol="0" anchor="t"/>
          <a:lstStyle/>
          <a:p>
            <a:pPr marL="0" indent="0" algn="ctr" rtl="1">
              <a:lnSpc>
                <a:spcPct val="104000"/>
              </a:lnSpc>
              <a:buNone/>
            </a:pPr>
            <a:r>
              <a:rPr lang="ar-SA" altLang="en-US" sz="1700" dirty="0">
                <a:solidFill>
                  <a:srgbClr val="384653"/>
                </a:solidFill>
                <a:latin typeface="GE SS Two Light" pitchFamily="34" charset="0"/>
                <a:ea typeface="GE SS Two Light" pitchFamily="34" charset="-122"/>
                <a:cs typeface="GE SS Two Light" pitchFamily="34" charset="-120"/>
              </a:rPr>
              <a:t>الإجراءات اللازمة لإعادة المتابعة والتحقق من تحسن الأداء.</a:t>
            </a:r>
            <a:endParaRPr lang="ar-SA" sz="1700" dirty="0"/>
          </a:p>
        </p:txBody>
      </p:sp>
    </p:spTree>
    <p:extLst>
      <p:ext uri="{BB962C8B-B14F-4D97-AF65-F5344CB8AC3E}">
        <p14:creationId xmlns:p14="http://schemas.microsoft.com/office/powerpoint/2010/main" val="753198850"/>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7391215" y="0"/>
            <a:ext cx="4800480" cy="6858000"/>
          </a:xfrm>
          <a:custGeom>
            <a:avLst/>
            <a:gdLst/>
            <a:ahLst/>
            <a:cxnLst/>
            <a:rect l="0" t="0" r="100000" b="100000"/>
            <a:pathLst>
              <a:path w="100000" h="100000">
                <a:moveTo>
                  <a:pt x="9570" y="0"/>
                </a:moveTo>
                <a:lnTo>
                  <a:pt x="100000" y="0"/>
                </a:lnTo>
                <a:lnTo>
                  <a:pt x="100000" y="100000"/>
                </a:lnTo>
                <a:lnTo>
                  <a:pt x="30760" y="100000"/>
                </a:lnTo>
                <a:lnTo>
                  <a:pt x="26370" y="95510"/>
                </a:lnTo>
                <a:lnTo>
                  <a:pt x="26370" y="95310"/>
                </a:lnTo>
                <a:lnTo>
                  <a:pt x="25490" y="94530"/>
                </a:lnTo>
                <a:lnTo>
                  <a:pt x="25490" y="94340"/>
                </a:lnTo>
                <a:lnTo>
                  <a:pt x="22660" y="91210"/>
                </a:lnTo>
                <a:lnTo>
                  <a:pt x="18360" y="85550"/>
                </a:lnTo>
                <a:lnTo>
                  <a:pt x="15140" y="80660"/>
                </a:lnTo>
                <a:lnTo>
                  <a:pt x="11910" y="75000"/>
                </a:lnTo>
                <a:lnTo>
                  <a:pt x="9280" y="69530"/>
                </a:lnTo>
                <a:lnTo>
                  <a:pt x="6840" y="63380"/>
                </a:lnTo>
                <a:lnTo>
                  <a:pt x="4790" y="56740"/>
                </a:lnTo>
                <a:lnTo>
                  <a:pt x="3320" y="50200"/>
                </a:lnTo>
                <a:lnTo>
                  <a:pt x="2440" y="44140"/>
                </a:lnTo>
                <a:lnTo>
                  <a:pt x="2050" y="39060"/>
                </a:lnTo>
                <a:lnTo>
                  <a:pt x="2050" y="30860"/>
                </a:lnTo>
                <a:lnTo>
                  <a:pt x="2540" y="25000"/>
                </a:lnTo>
                <a:lnTo>
                  <a:pt x="3320" y="19820"/>
                </a:lnTo>
                <a:lnTo>
                  <a:pt x="4880" y="12890"/>
                </a:lnTo>
                <a:lnTo>
                  <a:pt x="6930" y="6350"/>
                </a:lnTo>
                <a:close/>
              </a:path>
            </a:pathLst>
          </a:custGeom>
        </p:spPr>
      </p:pic>
      <p:pic>
        <p:nvPicPr>
          <p:cNvPr id="3" name="Image 1" descr="preencoded.png"/>
          <p:cNvPicPr>
            <a:picLocks noChangeAspect="1"/>
          </p:cNvPicPr>
          <p:nvPr/>
        </p:nvPicPr>
        <p:blipFill>
          <a:blip r:embed="rId4"/>
          <a:stretch>
            <a:fillRect/>
          </a:stretch>
        </p:blipFill>
        <p:spPr>
          <a:xfrm>
            <a:off x="8595105" y="807641"/>
            <a:ext cx="3494992" cy="5242719"/>
          </a:xfrm>
          <a:prstGeom prst="rect">
            <a:avLst/>
          </a:prstGeom>
        </p:spPr>
      </p:pic>
      <p:sp>
        <p:nvSpPr>
          <p:cNvPr id="4" name="Text 0"/>
          <p:cNvSpPr/>
          <p:nvPr/>
        </p:nvSpPr>
        <p:spPr>
          <a:xfrm>
            <a:off x="631908" y="717352"/>
            <a:ext cx="6355993" cy="668040"/>
          </a:xfrm>
          <a:prstGeom prst="rect">
            <a:avLst/>
          </a:prstGeom>
          <a:noFill/>
          <a:ln/>
        </p:spPr>
        <p:txBody>
          <a:bodyPr wrap="none" lIns="0" tIns="0" rIns="0" bIns="0" rtlCol="0" anchor="t"/>
          <a:lstStyle/>
          <a:p>
            <a:pPr algn="r" rtl="1">
              <a:lnSpc>
                <a:spcPct val="104000"/>
              </a:lnSpc>
            </a:pPr>
            <a:r>
              <a:rPr lang="ar-SA" altLang="en-US" sz="4200" dirty="0">
                <a:solidFill>
                  <a:srgbClr val="2E3C4E"/>
                </a:solidFill>
                <a:latin typeface="GE SS Two Light" pitchFamily="34" charset="0"/>
                <a:ea typeface="GE SS Two Light" pitchFamily="34" charset="-122"/>
                <a:cs typeface="GE SS Two Light" pitchFamily="34" charset="-120"/>
              </a:rPr>
              <a:t>النشاط </a:t>
            </a:r>
            <a:r>
              <a:rPr lang="en-US" altLang="en-US" sz="4400" dirty="0">
                <a:solidFill>
                  <a:srgbClr val="2E3C4E"/>
                </a:solidFill>
                <a:latin typeface="Myriad Headline" panose="020B0500000000000000" pitchFamily="34" charset="0"/>
                <a:ea typeface="GE SS Two Light" pitchFamily="34" charset="-122"/>
                <a:cs typeface="GE SS Two Light" pitchFamily="34" charset="-120"/>
              </a:rPr>
              <a:t>4.3</a:t>
            </a:r>
            <a:endParaRPr lang="ar-SA" sz="4200" dirty="0"/>
          </a:p>
        </p:txBody>
      </p:sp>
      <p:sp>
        <p:nvSpPr>
          <p:cNvPr id="5" name="Text 1"/>
          <p:cNvSpPr/>
          <p:nvPr/>
        </p:nvSpPr>
        <p:spPr>
          <a:xfrm>
            <a:off x="631908" y="1458416"/>
            <a:ext cx="6355993" cy="1202531"/>
          </a:xfrm>
          <a:prstGeom prst="rect">
            <a:avLst/>
          </a:prstGeom>
          <a:noFill/>
          <a:ln/>
        </p:spPr>
        <p:txBody>
          <a:bodyPr wrap="square" lIns="0" tIns="0" rIns="0" bIns="0" rtlCol="0" anchor="t">
            <a:normAutofit lnSpcReduction="10000"/>
          </a:bodyPr>
          <a:lstStyle/>
          <a:p>
            <a:pPr algn="r" rtl="1">
              <a:lnSpc>
                <a:spcPct val="104000"/>
              </a:lnSpc>
            </a:pPr>
            <a:r>
              <a:rPr lang="ar-SA" altLang="en-US" sz="2500" dirty="0">
                <a:solidFill>
                  <a:srgbClr val="2E3C4E"/>
                </a:solidFill>
                <a:latin typeface="GE SS Two Light" pitchFamily="34" charset="0"/>
                <a:ea typeface="GE SS Two Light" pitchFamily="34" charset="-122"/>
                <a:cs typeface="GE SS Two Light" pitchFamily="34" charset="-120"/>
              </a:rPr>
              <a:t>تعزيز مشاركة المتدربين وتحفيزهم — </a:t>
            </a:r>
            <a:r>
              <a:rPr lang="ar-SA" altLang="en-US" sz="2500" dirty="0">
                <a:solidFill>
                  <a:srgbClr val="2E3C4E"/>
                </a:solidFill>
                <a:latin typeface="Myriad Headline" panose="020B0500000000000000" pitchFamily="34" charset="0"/>
                <a:ea typeface="GE SS Two Light" pitchFamily="34" charset="-122"/>
                <a:cs typeface="GE SS Two Light" pitchFamily="34" charset="-120"/>
              </a:rPr>
              <a:t>Learning</a:t>
            </a:r>
            <a:r>
              <a:rPr lang="ar-SA" altLang="en-US" sz="2500" dirty="0">
                <a:solidFill>
                  <a:srgbClr val="2E3C4E"/>
                </a:solidFill>
                <a:latin typeface="GE SS Two Light" pitchFamily="34" charset="0"/>
                <a:ea typeface="GE SS Two Light" pitchFamily="34" charset="-122"/>
                <a:cs typeface="GE SS Two Light" pitchFamily="34" charset="-120"/>
              </a:rPr>
              <a:t> </a:t>
            </a:r>
            <a:r>
              <a:rPr lang="ar-SA" altLang="en-US" sz="2500" dirty="0">
                <a:solidFill>
                  <a:srgbClr val="2E3C4E"/>
                </a:solidFill>
                <a:latin typeface="Myriad Headline" panose="020B0500000000000000" pitchFamily="34" charset="0"/>
                <a:ea typeface="GE SS Two Light" pitchFamily="34" charset="-122"/>
                <a:cs typeface="GE SS Two Light" pitchFamily="34" charset="-120"/>
              </a:rPr>
              <a:t>Activity</a:t>
            </a:r>
            <a:r>
              <a:rPr lang="ar-SA" altLang="en-US" sz="2500" dirty="0">
                <a:solidFill>
                  <a:srgbClr val="2E3C4E"/>
                </a:solidFill>
                <a:latin typeface="GE SS Two Light" pitchFamily="34" charset="0"/>
                <a:ea typeface="GE SS Two Light" pitchFamily="34" charset="-122"/>
                <a:cs typeface="GE SS Two Light" pitchFamily="34" charset="-120"/>
              </a:rPr>
              <a:t> </a:t>
            </a:r>
            <a:r>
              <a:rPr lang="en-US" altLang="en-US" sz="2800" dirty="0">
                <a:solidFill>
                  <a:srgbClr val="2E3C4E"/>
                </a:solidFill>
                <a:latin typeface="Myriad Headline" panose="020B0500000000000000" pitchFamily="34" charset="0"/>
                <a:ea typeface="GE SS Two Light" pitchFamily="34" charset="-122"/>
                <a:cs typeface="GE SS Two Light" pitchFamily="34" charset="-120"/>
              </a:rPr>
              <a:t>4.3 </a:t>
            </a:r>
            <a:r>
              <a:rPr lang="ar-SA" altLang="en-US" sz="2500" dirty="0">
                <a:solidFill>
                  <a:srgbClr val="2E3C4E"/>
                </a:solidFill>
                <a:latin typeface="GE SS Two Light" pitchFamily="34" charset="0"/>
                <a:ea typeface="GE SS Two Light" pitchFamily="34" charset="-122"/>
                <a:cs typeface="GE SS Two Light" pitchFamily="34" charset="-120"/>
              </a:rPr>
              <a:t>: </a:t>
            </a:r>
            <a:r>
              <a:rPr lang="ar-SA" altLang="en-US" sz="2500" dirty="0">
                <a:solidFill>
                  <a:srgbClr val="2E3C4E"/>
                </a:solidFill>
                <a:latin typeface="Myriad Headline" panose="020B0500000000000000" pitchFamily="34" charset="0"/>
                <a:ea typeface="GE SS Two Light" pitchFamily="34" charset="-122"/>
                <a:cs typeface="GE SS Two Light" pitchFamily="34" charset="-120"/>
              </a:rPr>
              <a:t>Promote</a:t>
            </a:r>
            <a:r>
              <a:rPr lang="ar-SA" altLang="en-US" sz="2500" dirty="0">
                <a:solidFill>
                  <a:srgbClr val="2E3C4E"/>
                </a:solidFill>
                <a:latin typeface="GE SS Two Light" pitchFamily="34" charset="0"/>
                <a:ea typeface="GE SS Two Light" pitchFamily="34" charset="-122"/>
                <a:cs typeface="GE SS Two Light" pitchFamily="34" charset="-120"/>
              </a:rPr>
              <a:t> </a:t>
            </a:r>
            <a:r>
              <a:rPr lang="ar-SA" altLang="en-US" sz="2500" dirty="0">
                <a:solidFill>
                  <a:srgbClr val="2E3C4E"/>
                </a:solidFill>
                <a:latin typeface="Myriad Headline" panose="020B0500000000000000" pitchFamily="34" charset="0"/>
                <a:ea typeface="GE SS Two Light" pitchFamily="34" charset="-122"/>
                <a:cs typeface="GE SS Two Light" pitchFamily="34" charset="-120"/>
              </a:rPr>
              <a:t>Learner</a:t>
            </a:r>
            <a:r>
              <a:rPr lang="ar-SA" altLang="en-US" sz="2500" dirty="0">
                <a:solidFill>
                  <a:srgbClr val="2E3C4E"/>
                </a:solidFill>
                <a:latin typeface="GE SS Two Light" pitchFamily="34" charset="0"/>
                <a:ea typeface="GE SS Two Light" pitchFamily="34" charset="-122"/>
                <a:cs typeface="GE SS Two Light" pitchFamily="34" charset="-120"/>
              </a:rPr>
              <a:t> </a:t>
            </a:r>
            <a:r>
              <a:rPr lang="ar-SA" altLang="en-US" sz="2500" dirty="0">
                <a:solidFill>
                  <a:srgbClr val="2E3C4E"/>
                </a:solidFill>
                <a:latin typeface="Myriad Headline" panose="020B0500000000000000" pitchFamily="34" charset="0"/>
                <a:ea typeface="GE SS Two Light" pitchFamily="34" charset="-122"/>
                <a:cs typeface="GE SS Two Light" pitchFamily="34" charset="-120"/>
              </a:rPr>
              <a:t>Engagement</a:t>
            </a:r>
            <a:r>
              <a:rPr lang="ar-SA" altLang="en-US" sz="2500" dirty="0">
                <a:solidFill>
                  <a:srgbClr val="2E3C4E"/>
                </a:solidFill>
                <a:latin typeface="GE SS Two Light" pitchFamily="34" charset="0"/>
                <a:ea typeface="GE SS Two Light" pitchFamily="34" charset="-122"/>
                <a:cs typeface="GE SS Two Light" pitchFamily="34" charset="-120"/>
              </a:rPr>
              <a:t> </a:t>
            </a:r>
            <a:r>
              <a:rPr lang="ar-SA" altLang="en-US" sz="2500" dirty="0">
                <a:solidFill>
                  <a:srgbClr val="2E3C4E"/>
                </a:solidFill>
                <a:latin typeface="Myriad Headline" panose="020B0500000000000000" pitchFamily="34" charset="0"/>
                <a:ea typeface="GE SS Two Light" pitchFamily="34" charset="-122"/>
                <a:cs typeface="GE SS Two Light" pitchFamily="34" charset="-120"/>
              </a:rPr>
              <a:t>and</a:t>
            </a:r>
            <a:r>
              <a:rPr lang="ar-SA" altLang="en-US" sz="2500" dirty="0">
                <a:solidFill>
                  <a:srgbClr val="2E3C4E"/>
                </a:solidFill>
                <a:latin typeface="GE SS Two Light" pitchFamily="34" charset="0"/>
                <a:ea typeface="GE SS Two Light" pitchFamily="34" charset="-122"/>
                <a:cs typeface="GE SS Two Light" pitchFamily="34" charset="-120"/>
              </a:rPr>
              <a:t> </a:t>
            </a:r>
            <a:r>
              <a:rPr lang="ar-SA" altLang="en-US" sz="2500" dirty="0">
                <a:solidFill>
                  <a:srgbClr val="2E3C4E"/>
                </a:solidFill>
                <a:latin typeface="Myriad Headline" panose="020B0500000000000000" pitchFamily="34" charset="0"/>
                <a:ea typeface="GE SS Two Light" pitchFamily="34" charset="-122"/>
                <a:cs typeface="GE SS Two Light" pitchFamily="34" charset="-120"/>
              </a:rPr>
              <a:t>Participation</a:t>
            </a:r>
            <a:endParaRPr lang="ar-SA" sz="2500" dirty="0">
              <a:latin typeface="Myriad Headline" panose="020B0500000000000000" pitchFamily="34" charset="0"/>
            </a:endParaRPr>
          </a:p>
        </p:txBody>
      </p:sp>
      <p:sp>
        <p:nvSpPr>
          <p:cNvPr id="6" name="Shape 2"/>
          <p:cNvSpPr/>
          <p:nvPr/>
        </p:nvSpPr>
        <p:spPr>
          <a:xfrm>
            <a:off x="6530911" y="2935089"/>
            <a:ext cx="456990" cy="457002"/>
          </a:xfrm>
          <a:prstGeom prst="ellipse">
            <a:avLst/>
          </a:prstGeom>
          <a:solidFill>
            <a:srgbClr val="00AEEF"/>
          </a:solidFill>
          <a:ln w="6350">
            <a:solidFill>
              <a:srgbClr val="0094D5"/>
            </a:solidFill>
            <a:prstDash val="solid"/>
          </a:ln>
        </p:spPr>
      </p:sp>
      <p:pic>
        <p:nvPicPr>
          <p:cNvPr id="7"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599072" y="3003252"/>
            <a:ext cx="320667" cy="320675"/>
          </a:xfrm>
          <a:prstGeom prst="rect">
            <a:avLst/>
          </a:prstGeom>
        </p:spPr>
      </p:pic>
      <p:sp>
        <p:nvSpPr>
          <p:cNvPr id="8" name="Text 3"/>
          <p:cNvSpPr/>
          <p:nvPr/>
        </p:nvSpPr>
        <p:spPr>
          <a:xfrm>
            <a:off x="3924202" y="3004840"/>
            <a:ext cx="2423953" cy="334070"/>
          </a:xfrm>
          <a:prstGeom prst="rect">
            <a:avLst/>
          </a:prstGeom>
          <a:noFill/>
          <a:ln/>
        </p:spPr>
        <p:txBody>
          <a:bodyPr wrap="none" lIns="0" tIns="0" rIns="0" bIns="0" rtlCol="0" anchor="t"/>
          <a:lstStyle/>
          <a:p>
            <a:pPr marL="0" indent="0" algn="r" rtl="1">
              <a:lnSpc>
                <a:spcPct val="104000"/>
              </a:lnSpc>
              <a:buNone/>
            </a:pPr>
            <a:r>
              <a:rPr lang="ar-SA" altLang="en-US" sz="2100" dirty="0">
                <a:solidFill>
                  <a:srgbClr val="384653"/>
                </a:solidFill>
                <a:latin typeface="GE SS Two Light" pitchFamily="34" charset="0"/>
                <a:ea typeface="GE SS Two Light" pitchFamily="34" charset="-122"/>
                <a:cs typeface="GE SS Two Light" pitchFamily="34" charset="-120"/>
              </a:rPr>
              <a:t>المدة: ساعتان</a:t>
            </a:r>
            <a:endParaRPr lang="ar-SA" sz="2100" dirty="0"/>
          </a:p>
        </p:txBody>
      </p:sp>
      <p:sp>
        <p:nvSpPr>
          <p:cNvPr id="9" name="Shape 4"/>
          <p:cNvSpPr/>
          <p:nvPr/>
        </p:nvSpPr>
        <p:spPr>
          <a:xfrm>
            <a:off x="3238717" y="2935089"/>
            <a:ext cx="456990" cy="457002"/>
          </a:xfrm>
          <a:prstGeom prst="ellipse">
            <a:avLst/>
          </a:prstGeom>
          <a:solidFill>
            <a:srgbClr val="00AEEF"/>
          </a:solidFill>
          <a:ln w="6350">
            <a:solidFill>
              <a:srgbClr val="0094D5"/>
            </a:solidFill>
            <a:prstDash val="solid"/>
          </a:ln>
        </p:spPr>
      </p:sp>
      <p:pic>
        <p:nvPicPr>
          <p:cNvPr id="10"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3306878" y="3003252"/>
            <a:ext cx="320667" cy="320675"/>
          </a:xfrm>
          <a:prstGeom prst="rect">
            <a:avLst/>
          </a:prstGeom>
        </p:spPr>
      </p:pic>
      <p:sp>
        <p:nvSpPr>
          <p:cNvPr id="11" name="Text 5"/>
          <p:cNvSpPr/>
          <p:nvPr/>
        </p:nvSpPr>
        <p:spPr>
          <a:xfrm>
            <a:off x="631908" y="3004840"/>
            <a:ext cx="2424052" cy="334070"/>
          </a:xfrm>
          <a:prstGeom prst="rect">
            <a:avLst/>
          </a:prstGeom>
          <a:noFill/>
          <a:ln/>
        </p:spPr>
        <p:txBody>
          <a:bodyPr wrap="none" lIns="0" tIns="0" rIns="0" bIns="0" rtlCol="0" anchor="t"/>
          <a:lstStyle/>
          <a:p>
            <a:pPr marL="0" indent="0" algn="r" rtl="1">
              <a:lnSpc>
                <a:spcPct val="104000"/>
              </a:lnSpc>
              <a:buNone/>
            </a:pPr>
            <a:r>
              <a:rPr lang="ar-SA" altLang="en-US" sz="2100" dirty="0">
                <a:solidFill>
                  <a:srgbClr val="384653"/>
                </a:solidFill>
                <a:latin typeface="GE SS Two Light" pitchFamily="34" charset="0"/>
                <a:ea typeface="GE SS Two Light" pitchFamily="34" charset="-122"/>
                <a:cs typeface="GE SS Two Light" pitchFamily="34" charset="-120"/>
              </a:rPr>
              <a:t>عرض توضيحي</a:t>
            </a:r>
            <a:endParaRPr lang="ar-SA" sz="2100" dirty="0"/>
          </a:p>
        </p:txBody>
      </p:sp>
      <p:sp>
        <p:nvSpPr>
          <p:cNvPr id="12" name="Shape 6"/>
          <p:cNvSpPr/>
          <p:nvPr/>
        </p:nvSpPr>
        <p:spPr>
          <a:xfrm>
            <a:off x="6530911" y="3757612"/>
            <a:ext cx="456990" cy="457002"/>
          </a:xfrm>
          <a:prstGeom prst="ellipse">
            <a:avLst/>
          </a:prstGeom>
          <a:solidFill>
            <a:srgbClr val="00AEEF"/>
          </a:solidFill>
          <a:ln w="6350">
            <a:solidFill>
              <a:srgbClr val="0094D5"/>
            </a:solidFill>
            <a:prstDash val="solid"/>
          </a:ln>
        </p:spPr>
      </p:sp>
      <p:pic>
        <p:nvPicPr>
          <p:cNvPr id="13"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599072" y="3825776"/>
            <a:ext cx="320667" cy="320675"/>
          </a:xfrm>
          <a:prstGeom prst="rect">
            <a:avLst/>
          </a:prstGeom>
        </p:spPr>
      </p:pic>
      <p:sp>
        <p:nvSpPr>
          <p:cNvPr id="14" name="Text 7"/>
          <p:cNvSpPr/>
          <p:nvPr/>
        </p:nvSpPr>
        <p:spPr>
          <a:xfrm>
            <a:off x="3924202" y="3827363"/>
            <a:ext cx="2423953" cy="334070"/>
          </a:xfrm>
          <a:prstGeom prst="rect">
            <a:avLst/>
          </a:prstGeom>
          <a:noFill/>
          <a:ln/>
        </p:spPr>
        <p:txBody>
          <a:bodyPr wrap="none" lIns="0" tIns="0" rIns="0" bIns="0" rtlCol="0" anchor="t"/>
          <a:lstStyle/>
          <a:p>
            <a:pPr marL="0" indent="0" algn="r" rtl="1">
              <a:lnSpc>
                <a:spcPct val="104000"/>
              </a:lnSpc>
              <a:buNone/>
            </a:pPr>
            <a:r>
              <a:rPr lang="ar-SA" altLang="en-US" sz="2100" dirty="0">
                <a:solidFill>
                  <a:srgbClr val="384653"/>
                </a:solidFill>
                <a:latin typeface="GE SS Two Light" pitchFamily="34" charset="0"/>
                <a:ea typeface="GE SS Two Light" pitchFamily="34" charset="-122"/>
                <a:cs typeface="GE SS Two Light" pitchFamily="34" charset="-120"/>
              </a:rPr>
              <a:t>مجموعات عمل</a:t>
            </a:r>
            <a:endParaRPr lang="ar-SA" sz="2100" dirty="0"/>
          </a:p>
        </p:txBody>
      </p:sp>
      <p:sp>
        <p:nvSpPr>
          <p:cNvPr id="15" name="Shape 8"/>
          <p:cNvSpPr/>
          <p:nvPr/>
        </p:nvSpPr>
        <p:spPr>
          <a:xfrm>
            <a:off x="3238717" y="3757612"/>
            <a:ext cx="456990" cy="457002"/>
          </a:xfrm>
          <a:prstGeom prst="ellipse">
            <a:avLst/>
          </a:prstGeom>
          <a:solidFill>
            <a:srgbClr val="00AEEF"/>
          </a:solidFill>
          <a:ln w="6350">
            <a:solidFill>
              <a:srgbClr val="0094D5"/>
            </a:solidFill>
            <a:prstDash val="solid"/>
          </a:ln>
        </p:spPr>
      </p:sp>
      <p:pic>
        <p:nvPicPr>
          <p:cNvPr id="16" name="Image 5"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3306878" y="3825776"/>
            <a:ext cx="320667" cy="320675"/>
          </a:xfrm>
          <a:prstGeom prst="rect">
            <a:avLst/>
          </a:prstGeom>
        </p:spPr>
      </p:pic>
      <p:sp>
        <p:nvSpPr>
          <p:cNvPr id="17" name="Text 9"/>
          <p:cNvSpPr/>
          <p:nvPr/>
        </p:nvSpPr>
        <p:spPr>
          <a:xfrm>
            <a:off x="631908" y="3827363"/>
            <a:ext cx="2424052" cy="334070"/>
          </a:xfrm>
          <a:prstGeom prst="rect">
            <a:avLst/>
          </a:prstGeom>
          <a:noFill/>
          <a:ln/>
        </p:spPr>
        <p:txBody>
          <a:bodyPr wrap="none" lIns="0" tIns="0" rIns="0" bIns="0" rtlCol="0" anchor="t"/>
          <a:lstStyle/>
          <a:p>
            <a:pPr marL="0" indent="0" algn="r" rtl="1">
              <a:lnSpc>
                <a:spcPct val="104000"/>
              </a:lnSpc>
              <a:buNone/>
            </a:pPr>
            <a:r>
              <a:rPr lang="ar-SA" altLang="en-US" sz="2100" dirty="0">
                <a:solidFill>
                  <a:srgbClr val="384653"/>
                </a:solidFill>
                <a:latin typeface="GE SS Two Light" pitchFamily="34" charset="0"/>
                <a:ea typeface="GE SS Two Light" pitchFamily="34" charset="-122"/>
                <a:cs typeface="GE SS Two Light" pitchFamily="34" charset="-120"/>
              </a:rPr>
              <a:t>مناقشات تفاعلية</a:t>
            </a:r>
            <a:endParaRPr lang="ar-SA" sz="2100" dirty="0"/>
          </a:p>
        </p:txBody>
      </p:sp>
      <p:sp>
        <p:nvSpPr>
          <p:cNvPr id="18" name="Shape 10"/>
          <p:cNvSpPr/>
          <p:nvPr/>
        </p:nvSpPr>
        <p:spPr>
          <a:xfrm>
            <a:off x="6530911" y="4580136"/>
            <a:ext cx="456990" cy="457002"/>
          </a:xfrm>
          <a:prstGeom prst="ellipse">
            <a:avLst/>
          </a:prstGeom>
          <a:solidFill>
            <a:srgbClr val="00AEEF"/>
          </a:solidFill>
          <a:ln w="6350">
            <a:solidFill>
              <a:srgbClr val="0094D5"/>
            </a:solidFill>
            <a:prstDash val="solid"/>
          </a:ln>
        </p:spPr>
      </p:sp>
      <p:pic>
        <p:nvPicPr>
          <p:cNvPr id="19" name="Image 6" descr="preencoded.png"/>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6599072" y="4648299"/>
            <a:ext cx="320667" cy="320675"/>
          </a:xfrm>
          <a:prstGeom prst="rect">
            <a:avLst/>
          </a:prstGeom>
        </p:spPr>
      </p:pic>
      <p:sp>
        <p:nvSpPr>
          <p:cNvPr id="20" name="Text 11"/>
          <p:cNvSpPr/>
          <p:nvPr/>
        </p:nvSpPr>
        <p:spPr>
          <a:xfrm>
            <a:off x="3924202" y="4649887"/>
            <a:ext cx="2423953" cy="334070"/>
          </a:xfrm>
          <a:prstGeom prst="rect">
            <a:avLst/>
          </a:prstGeom>
          <a:noFill/>
          <a:ln/>
        </p:spPr>
        <p:txBody>
          <a:bodyPr wrap="none" lIns="0" tIns="0" rIns="0" bIns="0" rtlCol="0" anchor="t"/>
          <a:lstStyle/>
          <a:p>
            <a:pPr marL="0" indent="0" algn="r" rtl="1">
              <a:lnSpc>
                <a:spcPct val="104000"/>
              </a:lnSpc>
              <a:buNone/>
            </a:pPr>
            <a:r>
              <a:rPr lang="ar-SA" altLang="en-US" sz="2100" dirty="0">
                <a:solidFill>
                  <a:srgbClr val="384653"/>
                </a:solidFill>
                <a:latin typeface="GE SS Two Light" pitchFamily="34" charset="0"/>
                <a:ea typeface="GE SS Two Light" pitchFamily="34" charset="-122"/>
                <a:cs typeface="GE SS Two Light" pitchFamily="34" charset="-120"/>
              </a:rPr>
              <a:t>محاكاة</a:t>
            </a:r>
            <a:endParaRPr lang="ar-SA" sz="2100" dirty="0"/>
          </a:p>
        </p:txBody>
      </p:sp>
      <p:sp>
        <p:nvSpPr>
          <p:cNvPr id="21" name="Shape 12"/>
          <p:cNvSpPr/>
          <p:nvPr/>
        </p:nvSpPr>
        <p:spPr>
          <a:xfrm>
            <a:off x="3238717" y="4580136"/>
            <a:ext cx="456990" cy="457002"/>
          </a:xfrm>
          <a:prstGeom prst="ellipse">
            <a:avLst/>
          </a:prstGeom>
          <a:solidFill>
            <a:srgbClr val="00AEEF"/>
          </a:solidFill>
          <a:ln w="6350">
            <a:solidFill>
              <a:srgbClr val="0094D5"/>
            </a:solidFill>
            <a:prstDash val="solid"/>
          </a:ln>
        </p:spPr>
      </p:sp>
      <p:pic>
        <p:nvPicPr>
          <p:cNvPr id="22" name="Image 7" descr="preencoded.png"/>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3306878" y="4648299"/>
            <a:ext cx="320667" cy="320675"/>
          </a:xfrm>
          <a:prstGeom prst="rect">
            <a:avLst/>
          </a:prstGeom>
        </p:spPr>
      </p:pic>
      <p:sp>
        <p:nvSpPr>
          <p:cNvPr id="23" name="Text 13"/>
          <p:cNvSpPr/>
          <p:nvPr/>
        </p:nvSpPr>
        <p:spPr>
          <a:xfrm>
            <a:off x="631908" y="4649887"/>
            <a:ext cx="2424052" cy="668139"/>
          </a:xfrm>
          <a:prstGeom prst="rect">
            <a:avLst/>
          </a:prstGeom>
          <a:noFill/>
          <a:ln/>
        </p:spPr>
        <p:txBody>
          <a:bodyPr wrap="square" lIns="0" tIns="0" rIns="0" bIns="0" rtlCol="0" anchor="t">
            <a:normAutofit/>
          </a:bodyPr>
          <a:lstStyle/>
          <a:p>
            <a:pPr marL="0" indent="0" algn="r" rtl="1">
              <a:lnSpc>
                <a:spcPct val="104000"/>
              </a:lnSpc>
              <a:buNone/>
            </a:pPr>
            <a:r>
              <a:rPr lang="ar-SA" altLang="en-US" sz="2100" dirty="0">
                <a:solidFill>
                  <a:srgbClr val="384653"/>
                </a:solidFill>
                <a:latin typeface="GE SS Two Light" pitchFamily="34" charset="0"/>
                <a:ea typeface="GE SS Two Light" pitchFamily="34" charset="-122"/>
                <a:cs typeface="GE SS Two Light" pitchFamily="34" charset="-120"/>
              </a:rPr>
              <a:t>غرف عمل افتراضية (</a:t>
            </a:r>
            <a:r>
              <a:rPr lang="ar-SA" altLang="en-US" sz="2100" dirty="0">
                <a:solidFill>
                  <a:srgbClr val="384653"/>
                </a:solidFill>
                <a:latin typeface="Myriad Headline" panose="020B0500000000000000" pitchFamily="34" charset="0"/>
                <a:ea typeface="GE SS Two Light" pitchFamily="34" charset="-122"/>
                <a:cs typeface="GE SS Two Light" pitchFamily="34" charset="-120"/>
              </a:rPr>
              <a:t>Breakout</a:t>
            </a:r>
            <a:r>
              <a:rPr lang="ar-SA" altLang="en-US" sz="2100" dirty="0">
                <a:solidFill>
                  <a:srgbClr val="384653"/>
                </a:solidFill>
                <a:latin typeface="GE SS Two Light" pitchFamily="34" charset="0"/>
                <a:ea typeface="GE SS Two Light" pitchFamily="34" charset="-122"/>
                <a:cs typeface="GE SS Two Light" pitchFamily="34" charset="-120"/>
              </a:rPr>
              <a:t> </a:t>
            </a:r>
            <a:r>
              <a:rPr lang="ar-SA" altLang="en-US" sz="2100" dirty="0">
                <a:solidFill>
                  <a:srgbClr val="384653"/>
                </a:solidFill>
                <a:latin typeface="Myriad Headline" panose="020B0500000000000000" pitchFamily="34" charset="0"/>
                <a:ea typeface="GE SS Two Light" pitchFamily="34" charset="-122"/>
                <a:cs typeface="GE SS Two Light" pitchFamily="34" charset="-120"/>
              </a:rPr>
              <a:t>Rooms</a:t>
            </a:r>
            <a:r>
              <a:rPr lang="ar-SA" altLang="en-US" sz="2100" dirty="0">
                <a:solidFill>
                  <a:srgbClr val="384653"/>
                </a:solidFill>
                <a:latin typeface="GE SS Two Light" pitchFamily="34" charset="0"/>
                <a:ea typeface="GE SS Two Light" pitchFamily="34" charset="-122"/>
                <a:cs typeface="GE SS Two Light" pitchFamily="34" charset="-120"/>
              </a:rPr>
              <a:t>)</a:t>
            </a:r>
            <a:endParaRPr lang="ar-SA" sz="2100" dirty="0"/>
          </a:p>
        </p:txBody>
      </p:sp>
      <p:sp>
        <p:nvSpPr>
          <p:cNvPr id="24" name="Shape 14"/>
          <p:cNvSpPr/>
          <p:nvPr/>
        </p:nvSpPr>
        <p:spPr>
          <a:xfrm>
            <a:off x="6530911" y="5683548"/>
            <a:ext cx="456990" cy="457002"/>
          </a:xfrm>
          <a:prstGeom prst="ellipse">
            <a:avLst/>
          </a:prstGeom>
          <a:solidFill>
            <a:srgbClr val="00AEEF"/>
          </a:solidFill>
          <a:ln w="6350">
            <a:solidFill>
              <a:srgbClr val="0094D5"/>
            </a:solidFill>
            <a:prstDash val="solid"/>
          </a:ln>
        </p:spPr>
      </p:sp>
      <p:pic>
        <p:nvPicPr>
          <p:cNvPr id="25" name="Image 8" descr="preencoded.png"/>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6599072" y="5751711"/>
            <a:ext cx="320667" cy="320675"/>
          </a:xfrm>
          <a:prstGeom prst="rect">
            <a:avLst/>
          </a:prstGeom>
        </p:spPr>
      </p:pic>
      <p:sp>
        <p:nvSpPr>
          <p:cNvPr id="26" name="Text 15"/>
          <p:cNvSpPr/>
          <p:nvPr/>
        </p:nvSpPr>
        <p:spPr>
          <a:xfrm>
            <a:off x="631908" y="5753298"/>
            <a:ext cx="5716246" cy="334070"/>
          </a:xfrm>
          <a:prstGeom prst="rect">
            <a:avLst/>
          </a:prstGeom>
          <a:noFill/>
          <a:ln/>
        </p:spPr>
        <p:txBody>
          <a:bodyPr wrap="none" lIns="0" tIns="0" rIns="0" bIns="0" rtlCol="0" anchor="t"/>
          <a:lstStyle/>
          <a:p>
            <a:pPr marL="0" indent="0" algn="r" rtl="1">
              <a:lnSpc>
                <a:spcPct val="104000"/>
              </a:lnSpc>
              <a:buNone/>
            </a:pPr>
            <a:r>
              <a:rPr lang="ar-SA" altLang="en-US" sz="2100" dirty="0">
                <a:solidFill>
                  <a:srgbClr val="384653"/>
                </a:solidFill>
                <a:latin typeface="GE SS Two Light" pitchFamily="34" charset="0"/>
                <a:ea typeface="GE SS Two Light" pitchFamily="34" charset="-122"/>
                <a:cs typeface="GE SS Two Light" pitchFamily="34" charset="-120"/>
              </a:rPr>
              <a:t>تمارين فردية وجماعية</a:t>
            </a:r>
            <a:endParaRPr lang="ar-SA" sz="2100" dirty="0"/>
          </a:p>
        </p:txBody>
      </p:sp>
    </p:spTree>
    <p:extLst>
      <p:ext uri="{BB962C8B-B14F-4D97-AF65-F5344CB8AC3E}">
        <p14:creationId xmlns:p14="http://schemas.microsoft.com/office/powerpoint/2010/main" val="2540230923"/>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469392" y="2013347"/>
            <a:ext cx="5513646" cy="3685088"/>
          </a:xfrm>
          <a:prstGeom prst="roundRect">
            <a:avLst>
              <a:gd name="adj" fmla="val 19130"/>
            </a:avLst>
          </a:prstGeom>
          <a:solidFill>
            <a:srgbClr val="75BAE6"/>
          </a:solidFill>
          <a:ln/>
        </p:spPr>
      </p:sp>
      <p:sp>
        <p:nvSpPr>
          <p:cNvPr id="3" name="Text 1"/>
          <p:cNvSpPr/>
          <p:nvPr/>
        </p:nvSpPr>
        <p:spPr>
          <a:xfrm>
            <a:off x="695010" y="2238970"/>
            <a:ext cx="5062411" cy="371177"/>
          </a:xfrm>
          <a:prstGeom prst="rect">
            <a:avLst/>
          </a:prstGeom>
          <a:noFill/>
          <a:ln/>
        </p:spPr>
        <p:txBody>
          <a:bodyPr wrap="none" lIns="0" tIns="0" rIns="0" bIns="0" rtlCol="0" anchor="t"/>
          <a:lstStyle/>
          <a:p>
            <a:pPr marL="0" indent="0" algn="r" rtl="1">
              <a:lnSpc>
                <a:spcPct val="104000"/>
              </a:lnSpc>
              <a:buNone/>
            </a:pPr>
            <a:r>
              <a:rPr lang="ar-SA" altLang="en-US" sz="2300" dirty="0">
                <a:solidFill>
                  <a:schemeClr val="bg1"/>
                </a:solidFill>
                <a:latin typeface="GE SS Two Light" pitchFamily="34" charset="0"/>
                <a:ea typeface="GE SS Two Light" pitchFamily="34" charset="-122"/>
                <a:cs typeface="GE SS Two Light" pitchFamily="34" charset="-120"/>
              </a:rPr>
              <a:t>أهمية المشاركة الفاعلة</a:t>
            </a:r>
            <a:endParaRPr lang="ar-SA" sz="2300" dirty="0">
              <a:solidFill>
                <a:schemeClr val="bg1"/>
              </a:solidFill>
            </a:endParaRPr>
          </a:p>
        </p:txBody>
      </p:sp>
      <p:sp>
        <p:nvSpPr>
          <p:cNvPr id="4" name="Text 2"/>
          <p:cNvSpPr/>
          <p:nvPr/>
        </p:nvSpPr>
        <p:spPr>
          <a:xfrm>
            <a:off x="695010" y="2835771"/>
            <a:ext cx="5062411" cy="1805781"/>
          </a:xfrm>
          <a:prstGeom prst="rect">
            <a:avLst/>
          </a:prstGeom>
          <a:noFill/>
          <a:ln/>
        </p:spPr>
        <p:txBody>
          <a:bodyPr wrap="square" lIns="0" tIns="0" rIns="0" bIns="0" rtlCol="0" anchor="t">
            <a:noAutofit/>
          </a:bodyPr>
          <a:lstStyle/>
          <a:p>
            <a:pPr marL="0" indent="0" algn="justLow" rtl="1">
              <a:lnSpc>
                <a:spcPct val="133000"/>
              </a:lnSpc>
              <a:buNone/>
            </a:pPr>
            <a:r>
              <a:rPr lang="ar-SA" altLang="en-US" sz="2000" dirty="0">
                <a:solidFill>
                  <a:schemeClr val="bg1"/>
                </a:solidFill>
                <a:latin typeface="WinSoft Pro Medium" pitchFamily="34" charset="0"/>
                <a:ea typeface="WinSoft Pro Medium" pitchFamily="34" charset="-122"/>
                <a:cs typeface="WinSoft Pro Medium" pitchFamily="34" charset="-120"/>
              </a:rPr>
              <a:t>تعد مشاركة المتدربين وانخراطهم الفاعل في عملية التعلم من أهم عوامل نجاح التدريب المهني والتقني. فالمتدرب الذي يشارك في المناقشات، ويطرح الأسئلة، ويتفاعل مع زملائه، ويشارك في الأنشطة العملية، يحقق مستويات أعلى من الفهم والاحتفاظ بالمعلومات واكتساب المهارات مقارنة بالمتدرب السلبي.</a:t>
            </a:r>
            <a:endParaRPr lang="ar-SA" sz="2000" dirty="0">
              <a:solidFill>
                <a:schemeClr val="bg1"/>
              </a:solidFill>
            </a:endParaRPr>
          </a:p>
        </p:txBody>
      </p:sp>
      <p:sp>
        <p:nvSpPr>
          <p:cNvPr id="5" name="Text 3"/>
          <p:cNvSpPr/>
          <p:nvPr/>
        </p:nvSpPr>
        <p:spPr>
          <a:xfrm>
            <a:off x="6377522" y="2238970"/>
            <a:ext cx="5188614"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2E3C4E"/>
                </a:solidFill>
                <a:latin typeface="GE SS Two Light" pitchFamily="34" charset="0"/>
                <a:ea typeface="GE SS Two Light" pitchFamily="34" charset="-122"/>
                <a:cs typeface="GE SS Two Light" pitchFamily="34" charset="-120"/>
              </a:rPr>
              <a:t>دور المدرب في بيئات التدريب الحديثة</a:t>
            </a:r>
            <a:endParaRPr lang="ar-SA" sz="2300" dirty="0"/>
          </a:p>
        </p:txBody>
      </p:sp>
      <p:sp>
        <p:nvSpPr>
          <p:cNvPr id="6" name="Text 4"/>
          <p:cNvSpPr/>
          <p:nvPr/>
        </p:nvSpPr>
        <p:spPr>
          <a:xfrm>
            <a:off x="6377522" y="2835771"/>
            <a:ext cx="5188614" cy="1805781"/>
          </a:xfrm>
          <a:prstGeom prst="rect">
            <a:avLst/>
          </a:prstGeom>
          <a:noFill/>
          <a:ln/>
        </p:spPr>
        <p:txBody>
          <a:bodyPr wrap="square" lIns="0" tIns="0" rIns="0" bIns="0" rtlCol="0" anchor="t">
            <a:noAutofit/>
          </a:bodyPr>
          <a:lstStyle/>
          <a:p>
            <a:pPr marL="0" indent="0" algn="justLow"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في بيئات التدريب الحديثة، وخاصة التدريب عن بعد، لم يعد دور المدرب يقتصر على تقديم المحتوى، بل أصبح مسؤولاً عن تصميم بيئة تعلم تفاعلية تشجع المتدربين على المشاركة والتعاون والتفكير وحل المشكلات. ولذلك يحتاج المدرب إلى استخدام استراتيجيات متنوعة للحفاظ على انتباه المتدربين وتحفيزهم على التعلم المستمر.</a:t>
            </a:r>
            <a:endParaRPr lang="ar-SA" sz="2000" dirty="0"/>
          </a:p>
        </p:txBody>
      </p:sp>
    </p:spTree>
    <p:extLst>
      <p:ext uri="{BB962C8B-B14F-4D97-AF65-F5344CB8AC3E}">
        <p14:creationId xmlns:p14="http://schemas.microsoft.com/office/powerpoint/2010/main" val="1271879535"/>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740569"/>
            <a:ext cx="10927878" cy="742355"/>
          </a:xfrm>
          <a:prstGeom prst="rect">
            <a:avLst/>
          </a:prstGeom>
          <a:noFill/>
          <a:ln/>
        </p:spPr>
        <p:txBody>
          <a:bodyPr wrap="none" lIns="0" tIns="0" rIns="0" bIns="0" rtlCol="0" anchor="t"/>
          <a:lstStyle/>
          <a:p>
            <a:pPr algn="ctr" rtl="1">
              <a:lnSpc>
                <a:spcPct val="104000"/>
              </a:lnSpc>
            </a:pPr>
            <a:r>
              <a:rPr lang="ar-SA" altLang="en-US" sz="4650" dirty="0">
                <a:solidFill>
                  <a:srgbClr val="2E3C4E"/>
                </a:solidFill>
                <a:latin typeface="GE SS Two Light" pitchFamily="34" charset="0"/>
                <a:ea typeface="GE SS Two Light" pitchFamily="34" charset="-122"/>
                <a:cs typeface="GE SS Two Light" pitchFamily="34" charset="-120"/>
              </a:rPr>
              <a:t>نتاجات النشاط </a:t>
            </a:r>
            <a:r>
              <a:rPr lang="en-US" altLang="en-US" sz="4800" dirty="0">
                <a:solidFill>
                  <a:srgbClr val="2E3C4E"/>
                </a:solidFill>
                <a:latin typeface="Myriad Headline" panose="020B0500000000000000" pitchFamily="34" charset="0"/>
                <a:ea typeface="GE SS Two Light" pitchFamily="34" charset="-122"/>
                <a:cs typeface="GE SS Two Light" pitchFamily="34" charset="-120"/>
              </a:rPr>
              <a:t>4.3</a:t>
            </a:r>
            <a:endParaRPr lang="ar-SA" sz="4650" dirty="0"/>
          </a:p>
        </p:txBody>
      </p:sp>
      <p:sp>
        <p:nvSpPr>
          <p:cNvPr id="3" name="Text 1"/>
          <p:cNvSpPr/>
          <p:nvPr/>
        </p:nvSpPr>
        <p:spPr>
          <a:xfrm>
            <a:off x="631908" y="1573113"/>
            <a:ext cx="10927878" cy="371177"/>
          </a:xfrm>
          <a:prstGeom prst="rect">
            <a:avLst/>
          </a:prstGeom>
          <a:noFill/>
          <a:ln/>
        </p:spPr>
        <p:txBody>
          <a:bodyPr wrap="none" lIns="0" tIns="0" rIns="0" bIns="0" rtlCol="0" anchor="t"/>
          <a:lstStyle/>
          <a:p>
            <a:pPr marL="0" indent="0" algn="ctr" rtl="1">
              <a:lnSpc>
                <a:spcPct val="104000"/>
              </a:lnSpc>
              <a:buNone/>
            </a:pPr>
            <a:r>
              <a:rPr lang="ar-SA" altLang="en-US" sz="2300" dirty="0">
                <a:solidFill>
                  <a:srgbClr val="2E3C4E"/>
                </a:solidFill>
                <a:latin typeface="GE SS Two Light" pitchFamily="34" charset="0"/>
                <a:ea typeface="GE SS Two Light" pitchFamily="34" charset="-122"/>
                <a:cs typeface="GE SS Two Light" pitchFamily="34" charset="-120"/>
              </a:rPr>
              <a:t>بنهاية هذا النشاط ستكون قادراً على:</a:t>
            </a:r>
            <a:endParaRPr lang="ar-SA" sz="2300" dirty="0"/>
          </a:p>
        </p:txBody>
      </p:sp>
      <p:pic>
        <p:nvPicPr>
          <p:cNvPr id="4"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170024" y="2146855"/>
            <a:ext cx="389763" cy="389772"/>
          </a:xfrm>
          <a:prstGeom prst="rect">
            <a:avLst/>
          </a:prstGeom>
        </p:spPr>
      </p:pic>
      <p:sp>
        <p:nvSpPr>
          <p:cNvPr id="5" name="Shape 2"/>
          <p:cNvSpPr/>
          <p:nvPr/>
        </p:nvSpPr>
        <p:spPr>
          <a:xfrm>
            <a:off x="8067572" y="2640905"/>
            <a:ext cx="3492214" cy="25400"/>
          </a:xfrm>
          <a:prstGeom prst="rect">
            <a:avLst/>
          </a:prstGeom>
          <a:solidFill>
            <a:srgbClr val="00AEEF"/>
          </a:solidFill>
          <a:ln/>
        </p:spPr>
      </p:sp>
      <p:sp>
        <p:nvSpPr>
          <p:cNvPr id="6" name="Text 3"/>
          <p:cNvSpPr/>
          <p:nvPr/>
        </p:nvSpPr>
        <p:spPr>
          <a:xfrm>
            <a:off x="8067572" y="2804517"/>
            <a:ext cx="3492214" cy="1484709"/>
          </a:xfrm>
          <a:prstGeom prst="rect">
            <a:avLst/>
          </a:prstGeom>
          <a:noFill/>
          <a:ln/>
        </p:spPr>
        <p:txBody>
          <a:bodyPr wrap="square" lIns="0" tIns="0" rIns="0" bIns="0" rtlCol="0" anchor="t">
            <a:normAutofit/>
          </a:bodyPr>
          <a:lstStyle/>
          <a:p>
            <a:pPr marL="0" indent="0" algn="ct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تشجيع المتدربين على المشاركة الفاعلة باستخدام الأسئلة والمناقشات والأنشطة التفاعلية.</a:t>
            </a:r>
            <a:endParaRPr lang="ar-SA" sz="2300" dirty="0"/>
          </a:p>
        </p:txBody>
      </p:sp>
      <p:pic>
        <p:nvPicPr>
          <p:cNvPr id="7"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452192" y="2146855"/>
            <a:ext cx="389763" cy="389772"/>
          </a:xfrm>
          <a:prstGeom prst="rect">
            <a:avLst/>
          </a:prstGeom>
        </p:spPr>
      </p:pic>
      <p:sp>
        <p:nvSpPr>
          <p:cNvPr id="8" name="Shape 4"/>
          <p:cNvSpPr/>
          <p:nvPr/>
        </p:nvSpPr>
        <p:spPr>
          <a:xfrm>
            <a:off x="4349740" y="2640905"/>
            <a:ext cx="3492214" cy="25400"/>
          </a:xfrm>
          <a:prstGeom prst="rect">
            <a:avLst/>
          </a:prstGeom>
          <a:solidFill>
            <a:srgbClr val="00AEEF"/>
          </a:solidFill>
          <a:ln/>
        </p:spPr>
      </p:sp>
      <p:sp>
        <p:nvSpPr>
          <p:cNvPr id="9" name="Text 5"/>
          <p:cNvSpPr/>
          <p:nvPr/>
        </p:nvSpPr>
        <p:spPr>
          <a:xfrm>
            <a:off x="4349740" y="2804517"/>
            <a:ext cx="3492214" cy="1113532"/>
          </a:xfrm>
          <a:prstGeom prst="rect">
            <a:avLst/>
          </a:prstGeom>
          <a:noFill/>
          <a:ln/>
        </p:spPr>
        <p:txBody>
          <a:bodyPr wrap="square" lIns="0" tIns="0" rIns="0" bIns="0" rtlCol="0" anchor="t">
            <a:normAutofit/>
          </a:bodyPr>
          <a:lstStyle/>
          <a:p>
            <a:pPr marL="0" indent="0" algn="ct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توظيف استراتيجيات التعلم التعاوني والعمل الجماعي والشمولي.</a:t>
            </a:r>
            <a:endParaRPr lang="ar-SA" sz="2300" dirty="0"/>
          </a:p>
        </p:txBody>
      </p:sp>
      <p:pic>
        <p:nvPicPr>
          <p:cNvPr id="10"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734360" y="2146855"/>
            <a:ext cx="389763" cy="389772"/>
          </a:xfrm>
          <a:prstGeom prst="rect">
            <a:avLst/>
          </a:prstGeom>
        </p:spPr>
      </p:pic>
      <p:sp>
        <p:nvSpPr>
          <p:cNvPr id="11" name="Shape 6"/>
          <p:cNvSpPr/>
          <p:nvPr/>
        </p:nvSpPr>
        <p:spPr>
          <a:xfrm>
            <a:off x="631908" y="2640905"/>
            <a:ext cx="3492214" cy="25400"/>
          </a:xfrm>
          <a:prstGeom prst="rect">
            <a:avLst/>
          </a:prstGeom>
          <a:solidFill>
            <a:srgbClr val="00AEEF"/>
          </a:solidFill>
          <a:ln/>
        </p:spPr>
      </p:sp>
      <p:sp>
        <p:nvSpPr>
          <p:cNvPr id="12" name="Text 7"/>
          <p:cNvSpPr/>
          <p:nvPr/>
        </p:nvSpPr>
        <p:spPr>
          <a:xfrm>
            <a:off x="631908" y="2804517"/>
            <a:ext cx="3492214" cy="742355"/>
          </a:xfrm>
          <a:prstGeom prst="rect">
            <a:avLst/>
          </a:prstGeom>
          <a:noFill/>
          <a:ln/>
        </p:spPr>
        <p:txBody>
          <a:bodyPr wrap="square" lIns="0" tIns="0" rIns="0" bIns="0" rtlCol="0" anchor="t">
            <a:normAutofit/>
          </a:bodyPr>
          <a:lstStyle/>
          <a:p>
            <a:pPr marL="0" indent="0" algn="ct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إدارة النقاشات الجماعية بكفاءة.</a:t>
            </a:r>
            <a:endParaRPr lang="ar-SA" sz="2300" dirty="0"/>
          </a:p>
        </p:txBody>
      </p:sp>
      <p:pic>
        <p:nvPicPr>
          <p:cNvPr id="13"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1170024" y="4548147"/>
            <a:ext cx="389763" cy="389772"/>
          </a:xfrm>
          <a:prstGeom prst="rect">
            <a:avLst/>
          </a:prstGeom>
        </p:spPr>
      </p:pic>
      <p:sp>
        <p:nvSpPr>
          <p:cNvPr id="14" name="Shape 8"/>
          <p:cNvSpPr/>
          <p:nvPr/>
        </p:nvSpPr>
        <p:spPr>
          <a:xfrm>
            <a:off x="6208656" y="5042198"/>
            <a:ext cx="5351130" cy="25400"/>
          </a:xfrm>
          <a:prstGeom prst="rect">
            <a:avLst/>
          </a:prstGeom>
          <a:solidFill>
            <a:srgbClr val="00AEEF"/>
          </a:solidFill>
          <a:ln/>
        </p:spPr>
      </p:sp>
      <p:sp>
        <p:nvSpPr>
          <p:cNvPr id="15" name="Text 9"/>
          <p:cNvSpPr/>
          <p:nvPr/>
        </p:nvSpPr>
        <p:spPr>
          <a:xfrm>
            <a:off x="6208656" y="5205809"/>
            <a:ext cx="5351130" cy="742355"/>
          </a:xfrm>
          <a:prstGeom prst="rect">
            <a:avLst/>
          </a:prstGeom>
          <a:noFill/>
          <a:ln/>
        </p:spPr>
        <p:txBody>
          <a:bodyPr wrap="square" lIns="0" tIns="0" rIns="0" bIns="0" rtlCol="0" anchor="t">
            <a:normAutofit/>
          </a:bodyPr>
          <a:lstStyle/>
          <a:p>
            <a:pPr marL="0" indent="0" algn="ct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استخدام أساليب تحفيزية لزيادة دافعية المتدربين.</a:t>
            </a:r>
            <a:endParaRPr lang="ar-SA" sz="2300" dirty="0"/>
          </a:p>
        </p:txBody>
      </p:sp>
      <p:pic>
        <p:nvPicPr>
          <p:cNvPr id="16"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558118" y="4512989"/>
            <a:ext cx="424921" cy="424930"/>
          </a:xfrm>
          <a:prstGeom prst="rect">
            <a:avLst/>
          </a:prstGeom>
        </p:spPr>
      </p:pic>
      <p:sp>
        <p:nvSpPr>
          <p:cNvPr id="17" name="Shape 10"/>
          <p:cNvSpPr/>
          <p:nvPr/>
        </p:nvSpPr>
        <p:spPr>
          <a:xfrm>
            <a:off x="631908" y="5042198"/>
            <a:ext cx="5351130" cy="25400"/>
          </a:xfrm>
          <a:prstGeom prst="rect">
            <a:avLst/>
          </a:prstGeom>
          <a:solidFill>
            <a:srgbClr val="00AEEF"/>
          </a:solidFill>
          <a:ln/>
        </p:spPr>
      </p:sp>
      <p:sp>
        <p:nvSpPr>
          <p:cNvPr id="18" name="Text 11"/>
          <p:cNvSpPr/>
          <p:nvPr/>
        </p:nvSpPr>
        <p:spPr>
          <a:xfrm>
            <a:off x="631908" y="5205809"/>
            <a:ext cx="5351130" cy="742355"/>
          </a:xfrm>
          <a:prstGeom prst="rect">
            <a:avLst/>
          </a:prstGeom>
          <a:noFill/>
          <a:ln/>
        </p:spPr>
        <p:txBody>
          <a:bodyPr wrap="square" lIns="0" tIns="0" rIns="0" bIns="0" rtlCol="0" anchor="t">
            <a:normAutofit/>
          </a:bodyPr>
          <a:lstStyle/>
          <a:p>
            <a:pPr marL="0" indent="0" algn="ct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المحافظة على تركيز وانتباه المتدربين خلال جلسات التدريب الحضورية والافتراضية.</a:t>
            </a:r>
            <a:endParaRPr lang="ar-SA" sz="2300" dirty="0"/>
          </a:p>
        </p:txBody>
      </p:sp>
    </p:spTree>
    <p:extLst>
      <p:ext uri="{BB962C8B-B14F-4D97-AF65-F5344CB8AC3E}">
        <p14:creationId xmlns:p14="http://schemas.microsoft.com/office/powerpoint/2010/main" val="602672435"/>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10788876" y="738188"/>
            <a:ext cx="770910" cy="257076"/>
          </a:xfrm>
          <a:prstGeom prst="roundRect">
            <a:avLst>
              <a:gd name="adj" fmla="val 49999"/>
            </a:avLst>
          </a:prstGeom>
          <a:solidFill>
            <a:srgbClr val="D4E9F7"/>
          </a:solidFill>
          <a:ln/>
        </p:spPr>
      </p:sp>
      <p:sp>
        <p:nvSpPr>
          <p:cNvPr id="3" name="Text 1"/>
          <p:cNvSpPr/>
          <p:nvPr/>
        </p:nvSpPr>
        <p:spPr>
          <a:xfrm>
            <a:off x="10280790" y="788888"/>
            <a:ext cx="1177499" cy="155674"/>
          </a:xfrm>
          <a:prstGeom prst="rect">
            <a:avLst/>
          </a:prstGeom>
          <a:noFill/>
          <a:ln/>
        </p:spPr>
        <p:txBody>
          <a:bodyPr wrap="none" lIns="0" tIns="0" rIns="0" bIns="0" rtlCol="0" anchor="t"/>
          <a:lstStyle/>
          <a:p>
            <a:pPr marL="0" indent="0" algn="r" rtl="1">
              <a:lnSpc>
                <a:spcPct val="96000"/>
              </a:lnSpc>
              <a:buNone/>
            </a:pPr>
            <a:r>
              <a:rPr lang="ar-SA" altLang="en-US" sz="1050" dirty="0">
                <a:solidFill>
                  <a:srgbClr val="384653"/>
                </a:solidFill>
                <a:latin typeface="WinSoft Pro Medium" pitchFamily="34" charset="0"/>
                <a:ea typeface="WinSoft Pro Medium" pitchFamily="34" charset="-122"/>
                <a:cs typeface="WinSoft Pro Medium" pitchFamily="34" charset="-120"/>
              </a:rPr>
              <a:t>محتوى نظري</a:t>
            </a:r>
            <a:endParaRPr lang="ar-SA" sz="1050" dirty="0"/>
          </a:p>
        </p:txBody>
      </p:sp>
      <p:sp>
        <p:nvSpPr>
          <p:cNvPr id="4" name="Text 2"/>
          <p:cNvSpPr/>
          <p:nvPr/>
        </p:nvSpPr>
        <p:spPr>
          <a:xfrm>
            <a:off x="631908" y="1045964"/>
            <a:ext cx="10927878" cy="556716"/>
          </a:xfrm>
          <a:prstGeom prst="rect">
            <a:avLst/>
          </a:prstGeom>
          <a:noFill/>
          <a:ln/>
        </p:spPr>
        <p:txBody>
          <a:bodyPr wrap="none" lIns="0" tIns="0" rIns="0" bIns="0" rtlCol="0" anchor="t"/>
          <a:lstStyle/>
          <a:p>
            <a:pPr marL="0" indent="0" algn="r" rtl="1">
              <a:lnSpc>
                <a:spcPct val="104000"/>
              </a:lnSpc>
              <a:buNone/>
            </a:pPr>
            <a:r>
              <a:rPr lang="ar-SA" altLang="en-US" sz="3500" dirty="0">
                <a:solidFill>
                  <a:srgbClr val="2E3C4E"/>
                </a:solidFill>
                <a:latin typeface="GE SS Two Light" pitchFamily="34" charset="0"/>
                <a:ea typeface="GE SS Two Light" pitchFamily="34" charset="-122"/>
                <a:cs typeface="GE SS Two Light" pitchFamily="34" charset="-120"/>
              </a:rPr>
              <a:t>مفهوم مشاركة المتدربين (</a:t>
            </a:r>
            <a:r>
              <a:rPr lang="ar-SA" altLang="en-US" sz="3500" dirty="0">
                <a:solidFill>
                  <a:srgbClr val="2E3C4E"/>
                </a:solidFill>
                <a:latin typeface="Myriad Headline" panose="020B0500000000000000" pitchFamily="34" charset="0"/>
                <a:ea typeface="GE SS Two Light" pitchFamily="34" charset="-122"/>
                <a:cs typeface="GE SS Two Light" pitchFamily="34" charset="-120"/>
              </a:rPr>
              <a:t>Learner</a:t>
            </a:r>
            <a:r>
              <a:rPr lang="ar-SA" altLang="en-US" sz="3500" dirty="0">
                <a:solidFill>
                  <a:srgbClr val="2E3C4E"/>
                </a:solidFill>
                <a:latin typeface="GE SS Two Light" pitchFamily="34" charset="0"/>
                <a:ea typeface="GE SS Two Light" pitchFamily="34" charset="-122"/>
                <a:cs typeface="GE SS Two Light" pitchFamily="34" charset="-120"/>
              </a:rPr>
              <a:t> </a:t>
            </a:r>
            <a:r>
              <a:rPr lang="ar-SA" altLang="en-US" sz="3500" dirty="0">
                <a:solidFill>
                  <a:srgbClr val="2E3C4E"/>
                </a:solidFill>
                <a:latin typeface="Myriad Headline" panose="020B0500000000000000" pitchFamily="34" charset="0"/>
                <a:ea typeface="GE SS Two Light" pitchFamily="34" charset="-122"/>
                <a:cs typeface="GE SS Two Light" pitchFamily="34" charset="-120"/>
              </a:rPr>
              <a:t>Engagement</a:t>
            </a:r>
            <a:r>
              <a:rPr lang="ar-SA" altLang="en-US" sz="3500" dirty="0">
                <a:solidFill>
                  <a:srgbClr val="2E3C4E"/>
                </a:solidFill>
                <a:latin typeface="GE SS Two Light" pitchFamily="34" charset="0"/>
                <a:ea typeface="GE SS Two Light" pitchFamily="34" charset="-122"/>
                <a:cs typeface="GE SS Two Light" pitchFamily="34" charset="-120"/>
              </a:rPr>
              <a:t>)</a:t>
            </a:r>
            <a:endParaRPr lang="ar-SA" sz="3500" dirty="0"/>
          </a:p>
        </p:txBody>
      </p:sp>
      <p:sp>
        <p:nvSpPr>
          <p:cNvPr id="5" name="Text 3"/>
          <p:cNvSpPr/>
          <p:nvPr/>
        </p:nvSpPr>
        <p:spPr>
          <a:xfrm>
            <a:off x="22324" y="1935857"/>
            <a:ext cx="11283568" cy="236934"/>
          </a:xfrm>
          <a:prstGeom prst="rect">
            <a:avLst/>
          </a:prstGeom>
          <a:noFill/>
          <a:ln/>
        </p:spPr>
        <p:txBody>
          <a:bodyPr wrap="none" lIns="0" tIns="0" rIns="0" bIns="0" rtlCol="0" anchor="t"/>
          <a:lstStyle/>
          <a:p>
            <a:pPr marL="0" indent="0" algn="r" rtl="1">
              <a:lnSpc>
                <a:spcPct val="117000"/>
              </a:lnSpc>
              <a:buNone/>
            </a:pPr>
            <a:r>
              <a:rPr lang="ar-SA" altLang="en-US" sz="1300" dirty="0">
                <a:solidFill>
                  <a:srgbClr val="384653"/>
                </a:solidFill>
                <a:latin typeface="WinSoft Pro Medium" pitchFamily="34" charset="0"/>
                <a:ea typeface="WinSoft Pro Medium" pitchFamily="34" charset="-122"/>
                <a:cs typeface="WinSoft Pro Medium" pitchFamily="34" charset="-120"/>
              </a:rPr>
              <a:t>يقصد بمشاركة المتدربين مستوى انخراطهم العقلي والعاطفي والسلوكي في عملية التعلم.</a:t>
            </a:r>
            <a:endParaRPr lang="ar-SA" sz="1300" dirty="0"/>
          </a:p>
        </p:txBody>
      </p:sp>
      <p:sp>
        <p:nvSpPr>
          <p:cNvPr id="6" name="Shape 4"/>
          <p:cNvSpPr/>
          <p:nvPr/>
        </p:nvSpPr>
        <p:spPr>
          <a:xfrm>
            <a:off x="11540737" y="1793081"/>
            <a:ext cx="19050" cy="522486"/>
          </a:xfrm>
          <a:prstGeom prst="roundRect">
            <a:avLst>
              <a:gd name="adj" fmla="val 49999"/>
            </a:avLst>
          </a:prstGeom>
          <a:solidFill>
            <a:srgbClr val="75BAE6"/>
          </a:solidFill>
          <a:ln/>
        </p:spPr>
      </p:sp>
      <p:sp>
        <p:nvSpPr>
          <p:cNvPr id="7" name="Text 5"/>
          <p:cNvSpPr/>
          <p:nvPr/>
        </p:nvSpPr>
        <p:spPr>
          <a:xfrm>
            <a:off x="22324" y="2458343"/>
            <a:ext cx="11537463" cy="236934"/>
          </a:xfrm>
          <a:prstGeom prst="rect">
            <a:avLst/>
          </a:prstGeom>
          <a:noFill/>
          <a:ln/>
        </p:spPr>
        <p:txBody>
          <a:bodyPr wrap="none" lIns="0" tIns="0" rIns="0" bIns="0" rtlCol="0" anchor="t"/>
          <a:lstStyle/>
          <a:p>
            <a:pPr marL="0" indent="0" algn="r" rtl="1">
              <a:lnSpc>
                <a:spcPct val="117000"/>
              </a:lnSpc>
              <a:buNone/>
            </a:pPr>
            <a:r>
              <a:rPr lang="ar-SA" altLang="en-US" sz="1300" dirty="0">
                <a:solidFill>
                  <a:srgbClr val="384653"/>
                </a:solidFill>
                <a:latin typeface="WinSoft Pro Medium" pitchFamily="34" charset="0"/>
                <a:ea typeface="WinSoft Pro Medium" pitchFamily="34" charset="-122"/>
                <a:cs typeface="WinSoft Pro Medium" pitchFamily="34" charset="-120"/>
              </a:rPr>
              <a:t>وتشمل المشاركة:</a:t>
            </a:r>
            <a:endParaRPr lang="ar-SA" sz="1300" dirty="0"/>
          </a:p>
        </p:txBody>
      </p:sp>
      <p:sp>
        <p:nvSpPr>
          <p:cNvPr id="8" name="Shape 6"/>
          <p:cNvSpPr/>
          <p:nvPr/>
        </p:nvSpPr>
        <p:spPr>
          <a:xfrm>
            <a:off x="6159346" y="2838053"/>
            <a:ext cx="5400441" cy="1177148"/>
          </a:xfrm>
          <a:prstGeom prst="roundRect">
            <a:avLst>
              <a:gd name="adj" fmla="val 16096"/>
            </a:avLst>
          </a:prstGeom>
          <a:solidFill>
            <a:srgbClr val="00AEEF"/>
          </a:solidFill>
          <a:ln w="6350">
            <a:solidFill>
              <a:srgbClr val="00AEEF"/>
            </a:solidFill>
            <a:prstDash val="solid"/>
          </a:ln>
        </p:spPr>
      </p:sp>
      <p:sp>
        <p:nvSpPr>
          <p:cNvPr id="9" name="Shape 7"/>
          <p:cNvSpPr/>
          <p:nvPr/>
        </p:nvSpPr>
        <p:spPr>
          <a:xfrm>
            <a:off x="10876385" y="3013670"/>
            <a:ext cx="507789" cy="507802"/>
          </a:xfrm>
          <a:prstGeom prst="ellipse">
            <a:avLst/>
          </a:prstGeom>
          <a:solidFill>
            <a:srgbClr val="00AEEF"/>
          </a:solidFill>
          <a:ln/>
        </p:spPr>
      </p:sp>
      <p:pic>
        <p:nvPicPr>
          <p:cNvPr id="10"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876385" y="3013571"/>
            <a:ext cx="368191" cy="368201"/>
          </a:xfrm>
          <a:prstGeom prst="rect">
            <a:avLst/>
          </a:prstGeom>
        </p:spPr>
      </p:pic>
      <p:sp>
        <p:nvSpPr>
          <p:cNvPr id="11" name="Text 8"/>
          <p:cNvSpPr/>
          <p:nvPr/>
        </p:nvSpPr>
        <p:spPr>
          <a:xfrm>
            <a:off x="5717238" y="3022424"/>
            <a:ext cx="5049215" cy="278408"/>
          </a:xfrm>
          <a:prstGeom prst="rect">
            <a:avLst/>
          </a:prstGeom>
          <a:noFill/>
          <a:ln/>
        </p:spPr>
        <p:txBody>
          <a:bodyPr wrap="none" lIns="0" tIns="0" rIns="0" bIns="0" rtlCol="0" anchor="t"/>
          <a:lstStyle/>
          <a:p>
            <a:pPr marL="0" indent="0" algn="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المشاركة السلوكية</a:t>
            </a:r>
            <a:endParaRPr lang="ar-SA" sz="2400" dirty="0">
              <a:solidFill>
                <a:schemeClr val="bg1"/>
              </a:solidFill>
            </a:endParaRPr>
          </a:p>
        </p:txBody>
      </p:sp>
      <p:sp>
        <p:nvSpPr>
          <p:cNvPr id="12" name="Text 9"/>
          <p:cNvSpPr/>
          <p:nvPr/>
        </p:nvSpPr>
        <p:spPr>
          <a:xfrm>
            <a:off x="6334958" y="3566143"/>
            <a:ext cx="5049215" cy="236934"/>
          </a:xfrm>
          <a:prstGeom prst="rect">
            <a:avLst/>
          </a:prstGeom>
          <a:noFill/>
          <a:ln/>
        </p:spPr>
        <p:txBody>
          <a:bodyPr wrap="none" lIns="0" tIns="0" rIns="0" bIns="0" rtlCol="0" anchor="t"/>
          <a:lstStyle/>
          <a:p>
            <a:pPr marL="0" indent="0" algn="r" rtl="1">
              <a:lnSpc>
                <a:spcPct val="117000"/>
              </a:lnSpc>
              <a:buNone/>
            </a:pPr>
            <a:r>
              <a:rPr lang="ar-SA" altLang="en-US" dirty="0">
                <a:solidFill>
                  <a:schemeClr val="bg1"/>
                </a:solidFill>
                <a:latin typeface="WinSoft Pro Medium" pitchFamily="34" charset="0"/>
                <a:ea typeface="WinSoft Pro Medium" pitchFamily="34" charset="-122"/>
                <a:cs typeface="WinSoft Pro Medium" pitchFamily="34" charset="-120"/>
              </a:rPr>
              <a:t>حضور الجلسات، المشاركة في الأنشطة، الالتزام بالتعليمات.</a:t>
            </a:r>
            <a:endParaRPr lang="ar-SA" dirty="0">
              <a:solidFill>
                <a:schemeClr val="bg1"/>
              </a:solidFill>
            </a:endParaRPr>
          </a:p>
        </p:txBody>
      </p:sp>
      <p:sp>
        <p:nvSpPr>
          <p:cNvPr id="13" name="Shape 10"/>
          <p:cNvSpPr/>
          <p:nvPr/>
        </p:nvSpPr>
        <p:spPr>
          <a:xfrm>
            <a:off x="631908" y="2838053"/>
            <a:ext cx="5400540" cy="1177148"/>
          </a:xfrm>
          <a:prstGeom prst="roundRect">
            <a:avLst>
              <a:gd name="adj" fmla="val 16096"/>
            </a:avLst>
          </a:prstGeom>
          <a:solidFill>
            <a:srgbClr val="00AEEF"/>
          </a:solidFill>
          <a:ln w="6350">
            <a:solidFill>
              <a:srgbClr val="00AEEF"/>
            </a:solidFill>
            <a:prstDash val="solid"/>
          </a:ln>
        </p:spPr>
      </p:sp>
      <p:sp>
        <p:nvSpPr>
          <p:cNvPr id="14" name="Shape 11"/>
          <p:cNvSpPr/>
          <p:nvPr/>
        </p:nvSpPr>
        <p:spPr>
          <a:xfrm>
            <a:off x="5349047" y="3013670"/>
            <a:ext cx="507789" cy="507802"/>
          </a:xfrm>
          <a:prstGeom prst="ellipse">
            <a:avLst/>
          </a:prstGeom>
          <a:solidFill>
            <a:srgbClr val="00AEEF"/>
          </a:solidFill>
          <a:ln/>
        </p:spPr>
      </p:sp>
      <p:pic>
        <p:nvPicPr>
          <p:cNvPr id="15"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349047" y="3013571"/>
            <a:ext cx="368191" cy="368201"/>
          </a:xfrm>
          <a:prstGeom prst="rect">
            <a:avLst/>
          </a:prstGeom>
        </p:spPr>
      </p:pic>
      <p:sp>
        <p:nvSpPr>
          <p:cNvPr id="16" name="Text 12"/>
          <p:cNvSpPr/>
          <p:nvPr/>
        </p:nvSpPr>
        <p:spPr>
          <a:xfrm>
            <a:off x="124120" y="3028972"/>
            <a:ext cx="5049314" cy="278408"/>
          </a:xfrm>
          <a:prstGeom prst="rect">
            <a:avLst/>
          </a:prstGeom>
          <a:noFill/>
          <a:ln/>
        </p:spPr>
        <p:txBody>
          <a:bodyPr wrap="none" lIns="0" tIns="0" rIns="0" bIns="0" rtlCol="0" anchor="t"/>
          <a:lstStyle/>
          <a:p>
            <a:pPr marL="0" indent="0" algn="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المشاركة المعرفية</a:t>
            </a:r>
            <a:endParaRPr lang="ar-SA" sz="2400" dirty="0">
              <a:solidFill>
                <a:schemeClr val="bg1"/>
              </a:solidFill>
            </a:endParaRPr>
          </a:p>
        </p:txBody>
      </p:sp>
      <p:sp>
        <p:nvSpPr>
          <p:cNvPr id="17" name="Text 13"/>
          <p:cNvSpPr/>
          <p:nvPr/>
        </p:nvSpPr>
        <p:spPr>
          <a:xfrm>
            <a:off x="807522" y="3572691"/>
            <a:ext cx="5049314" cy="236934"/>
          </a:xfrm>
          <a:prstGeom prst="rect">
            <a:avLst/>
          </a:prstGeom>
          <a:noFill/>
          <a:ln/>
        </p:spPr>
        <p:txBody>
          <a:bodyPr wrap="none" lIns="0" tIns="0" rIns="0" bIns="0" rtlCol="0" anchor="t"/>
          <a:lstStyle/>
          <a:p>
            <a:pPr marL="0" indent="0" algn="r" rtl="1">
              <a:lnSpc>
                <a:spcPct val="117000"/>
              </a:lnSpc>
              <a:buNone/>
            </a:pPr>
            <a:r>
              <a:rPr lang="ar-SA" altLang="en-US" dirty="0">
                <a:solidFill>
                  <a:schemeClr val="bg1"/>
                </a:solidFill>
                <a:latin typeface="WinSoft Pro Medium" pitchFamily="34" charset="0"/>
                <a:ea typeface="WinSoft Pro Medium" pitchFamily="34" charset="-122"/>
                <a:cs typeface="WinSoft Pro Medium" pitchFamily="34" charset="-120"/>
              </a:rPr>
              <a:t>التفكير، التحليل، حل المشكلات، تطبيق المعرفة.</a:t>
            </a:r>
            <a:endParaRPr lang="ar-SA" dirty="0">
              <a:solidFill>
                <a:schemeClr val="bg1"/>
              </a:solidFill>
            </a:endParaRPr>
          </a:p>
        </p:txBody>
      </p:sp>
      <p:sp>
        <p:nvSpPr>
          <p:cNvPr id="18" name="Shape 14"/>
          <p:cNvSpPr/>
          <p:nvPr/>
        </p:nvSpPr>
        <p:spPr>
          <a:xfrm>
            <a:off x="6159346" y="4542334"/>
            <a:ext cx="5400441" cy="1177148"/>
          </a:xfrm>
          <a:prstGeom prst="roundRect">
            <a:avLst>
              <a:gd name="adj" fmla="val 16096"/>
            </a:avLst>
          </a:prstGeom>
          <a:solidFill>
            <a:srgbClr val="00AEEF"/>
          </a:solidFill>
          <a:ln w="6350">
            <a:solidFill>
              <a:srgbClr val="00AEEF"/>
            </a:solidFill>
            <a:prstDash val="solid"/>
          </a:ln>
        </p:spPr>
      </p:sp>
      <p:sp>
        <p:nvSpPr>
          <p:cNvPr id="19" name="Shape 15"/>
          <p:cNvSpPr/>
          <p:nvPr/>
        </p:nvSpPr>
        <p:spPr>
          <a:xfrm>
            <a:off x="10876385" y="4717951"/>
            <a:ext cx="507789" cy="507802"/>
          </a:xfrm>
          <a:prstGeom prst="ellipse">
            <a:avLst/>
          </a:prstGeom>
          <a:solidFill>
            <a:srgbClr val="00AEEF"/>
          </a:solidFill>
          <a:ln/>
        </p:spPr>
      </p:sp>
      <p:pic>
        <p:nvPicPr>
          <p:cNvPr id="20"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876385" y="4717852"/>
            <a:ext cx="368191" cy="368201"/>
          </a:xfrm>
          <a:prstGeom prst="rect">
            <a:avLst/>
          </a:prstGeom>
        </p:spPr>
      </p:pic>
      <p:sp>
        <p:nvSpPr>
          <p:cNvPr id="21" name="Text 16"/>
          <p:cNvSpPr/>
          <p:nvPr/>
        </p:nvSpPr>
        <p:spPr>
          <a:xfrm>
            <a:off x="5700272" y="4720079"/>
            <a:ext cx="5049215" cy="278408"/>
          </a:xfrm>
          <a:prstGeom prst="rect">
            <a:avLst/>
          </a:prstGeom>
          <a:noFill/>
          <a:ln/>
        </p:spPr>
        <p:txBody>
          <a:bodyPr wrap="none" lIns="0" tIns="0" rIns="0" bIns="0" rtlCol="0" anchor="t"/>
          <a:lstStyle/>
          <a:p>
            <a:pPr marL="0" indent="0" algn="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المشاركة الاجتماعية</a:t>
            </a:r>
            <a:endParaRPr lang="ar-SA" sz="2400" dirty="0">
              <a:solidFill>
                <a:schemeClr val="bg1"/>
              </a:solidFill>
            </a:endParaRPr>
          </a:p>
        </p:txBody>
      </p:sp>
      <p:sp>
        <p:nvSpPr>
          <p:cNvPr id="22" name="Text 17"/>
          <p:cNvSpPr/>
          <p:nvPr/>
        </p:nvSpPr>
        <p:spPr>
          <a:xfrm>
            <a:off x="6334959" y="5212557"/>
            <a:ext cx="5049215" cy="236934"/>
          </a:xfrm>
          <a:prstGeom prst="rect">
            <a:avLst/>
          </a:prstGeom>
          <a:noFill/>
          <a:ln/>
        </p:spPr>
        <p:txBody>
          <a:bodyPr wrap="none" lIns="0" tIns="0" rIns="0" bIns="0" rtlCol="0" anchor="t"/>
          <a:lstStyle/>
          <a:p>
            <a:pPr marL="0" indent="0" algn="r" rtl="1">
              <a:lnSpc>
                <a:spcPct val="117000"/>
              </a:lnSpc>
              <a:buNone/>
            </a:pPr>
            <a:r>
              <a:rPr lang="ar-SA" altLang="en-US" dirty="0">
                <a:solidFill>
                  <a:schemeClr val="bg1"/>
                </a:solidFill>
                <a:latin typeface="WinSoft Pro Medium" pitchFamily="34" charset="0"/>
                <a:ea typeface="WinSoft Pro Medium" pitchFamily="34" charset="-122"/>
                <a:cs typeface="WinSoft Pro Medium" pitchFamily="34" charset="-120"/>
              </a:rPr>
              <a:t>التعاون مع الآخرين، العمل الجماعي، تبادل الخبرات.</a:t>
            </a:r>
            <a:endParaRPr lang="ar-SA" dirty="0">
              <a:solidFill>
                <a:schemeClr val="bg1"/>
              </a:solidFill>
            </a:endParaRPr>
          </a:p>
        </p:txBody>
      </p:sp>
      <p:sp>
        <p:nvSpPr>
          <p:cNvPr id="23" name="Shape 18"/>
          <p:cNvSpPr/>
          <p:nvPr/>
        </p:nvSpPr>
        <p:spPr>
          <a:xfrm>
            <a:off x="631908" y="4542334"/>
            <a:ext cx="5400540" cy="1177148"/>
          </a:xfrm>
          <a:prstGeom prst="roundRect">
            <a:avLst>
              <a:gd name="adj" fmla="val 16096"/>
            </a:avLst>
          </a:prstGeom>
          <a:solidFill>
            <a:srgbClr val="00AEEF"/>
          </a:solidFill>
          <a:ln w="6350">
            <a:solidFill>
              <a:srgbClr val="00AEEF"/>
            </a:solidFill>
            <a:prstDash val="solid"/>
          </a:ln>
        </p:spPr>
      </p:sp>
      <p:sp>
        <p:nvSpPr>
          <p:cNvPr id="24" name="Shape 19"/>
          <p:cNvSpPr/>
          <p:nvPr/>
        </p:nvSpPr>
        <p:spPr>
          <a:xfrm>
            <a:off x="4291066" y="4717951"/>
            <a:ext cx="1499989" cy="507802"/>
          </a:xfrm>
          <a:prstGeom prst="ellipse">
            <a:avLst/>
          </a:prstGeom>
          <a:solidFill>
            <a:srgbClr val="00AEEF"/>
          </a:solidFill>
          <a:ln/>
        </p:spPr>
        <p:txBody>
          <a:bodyPr/>
          <a:lstStyle/>
          <a:p>
            <a:endParaRPr lang="en-US" dirty="0"/>
          </a:p>
        </p:txBody>
      </p:sp>
      <p:pic>
        <p:nvPicPr>
          <p:cNvPr id="25"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349047" y="4717852"/>
            <a:ext cx="368191" cy="368201"/>
          </a:xfrm>
          <a:prstGeom prst="rect">
            <a:avLst/>
          </a:prstGeom>
        </p:spPr>
      </p:pic>
      <p:sp>
        <p:nvSpPr>
          <p:cNvPr id="26" name="Text 20"/>
          <p:cNvSpPr/>
          <p:nvPr/>
        </p:nvSpPr>
        <p:spPr>
          <a:xfrm>
            <a:off x="124120" y="4680744"/>
            <a:ext cx="5049314" cy="278408"/>
          </a:xfrm>
          <a:prstGeom prst="rect">
            <a:avLst/>
          </a:prstGeom>
          <a:noFill/>
          <a:ln/>
        </p:spPr>
        <p:txBody>
          <a:bodyPr wrap="none" lIns="0" tIns="0" rIns="0" bIns="0" rtlCol="0" anchor="t"/>
          <a:lstStyle/>
          <a:p>
            <a:pPr marL="0" indent="0" algn="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المشاركة الوجدانية</a:t>
            </a:r>
            <a:endParaRPr lang="ar-SA" sz="2400" dirty="0">
              <a:solidFill>
                <a:schemeClr val="bg1"/>
              </a:solidFill>
            </a:endParaRPr>
          </a:p>
        </p:txBody>
      </p:sp>
      <p:sp>
        <p:nvSpPr>
          <p:cNvPr id="27" name="Text 21"/>
          <p:cNvSpPr/>
          <p:nvPr/>
        </p:nvSpPr>
        <p:spPr>
          <a:xfrm>
            <a:off x="807522" y="5189378"/>
            <a:ext cx="5049314" cy="236934"/>
          </a:xfrm>
          <a:prstGeom prst="rect">
            <a:avLst/>
          </a:prstGeom>
          <a:noFill/>
          <a:ln/>
        </p:spPr>
        <p:txBody>
          <a:bodyPr wrap="none" lIns="0" tIns="0" rIns="0" bIns="0" rtlCol="0" anchor="t"/>
          <a:lstStyle/>
          <a:p>
            <a:pPr marL="0" indent="0" algn="r" rtl="1">
              <a:lnSpc>
                <a:spcPct val="117000"/>
              </a:lnSpc>
              <a:buNone/>
            </a:pPr>
            <a:r>
              <a:rPr lang="ar-SA" altLang="en-US" dirty="0">
                <a:solidFill>
                  <a:schemeClr val="bg1"/>
                </a:solidFill>
                <a:latin typeface="WinSoft Pro Medium" pitchFamily="34" charset="0"/>
                <a:ea typeface="WinSoft Pro Medium" pitchFamily="34" charset="-122"/>
                <a:cs typeface="WinSoft Pro Medium" pitchFamily="34" charset="-120"/>
              </a:rPr>
              <a:t>الحماس للتعلم، الشعور بالانتماء، الثقة بالنفس.</a:t>
            </a:r>
            <a:endParaRPr lang="ar-SA" dirty="0">
              <a:solidFill>
                <a:schemeClr val="bg1"/>
              </a:solidFill>
            </a:endParaRPr>
          </a:p>
        </p:txBody>
      </p:sp>
    </p:spTree>
    <p:extLst>
      <p:ext uri="{BB962C8B-B14F-4D97-AF65-F5344CB8AC3E}">
        <p14:creationId xmlns:p14="http://schemas.microsoft.com/office/powerpoint/2010/main" val="1722188952"/>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789781"/>
            <a:ext cx="10927878" cy="668040"/>
          </a:xfrm>
          <a:prstGeom prst="rect">
            <a:avLst/>
          </a:prstGeom>
          <a:noFill/>
          <a:ln/>
        </p:spPr>
        <p:txBody>
          <a:bodyPr wrap="none" lIns="0" tIns="0" rIns="0" bIns="0" rtlCol="0" anchor="t"/>
          <a:lstStyle/>
          <a:p>
            <a:pPr marL="0" indent="0" algn="r" rtl="1">
              <a:lnSpc>
                <a:spcPct val="104000"/>
              </a:lnSpc>
              <a:buNone/>
            </a:pPr>
            <a:r>
              <a:rPr lang="ar-SA" altLang="en-US" sz="4200" dirty="0">
                <a:solidFill>
                  <a:srgbClr val="2E3C4E"/>
                </a:solidFill>
                <a:latin typeface="GE SS Two Light" pitchFamily="34" charset="0"/>
                <a:ea typeface="GE SS Two Light" pitchFamily="34" charset="-122"/>
                <a:cs typeface="GE SS Two Light" pitchFamily="34" charset="-120"/>
              </a:rPr>
              <a:t>لماذا يفقد المتدربون الحافز للمشاركة؟</a:t>
            </a:r>
            <a:endParaRPr lang="ar-SA" sz="4200" dirty="0"/>
          </a:p>
        </p:txBody>
      </p:sp>
      <p:sp>
        <p:nvSpPr>
          <p:cNvPr id="3" name="Shape 1"/>
          <p:cNvSpPr/>
          <p:nvPr/>
        </p:nvSpPr>
        <p:spPr>
          <a:xfrm>
            <a:off x="11382090" y="1823343"/>
            <a:ext cx="25399" cy="4244876"/>
          </a:xfrm>
          <a:prstGeom prst="roundRect">
            <a:avLst>
              <a:gd name="adj" fmla="val 50001"/>
            </a:avLst>
          </a:prstGeom>
          <a:solidFill>
            <a:srgbClr val="000000">
              <a:alpha val="8000"/>
            </a:srgbClr>
          </a:solidFill>
          <a:ln/>
        </p:spPr>
      </p:sp>
      <p:sp>
        <p:nvSpPr>
          <p:cNvPr id="4" name="Shape 2"/>
          <p:cNvSpPr/>
          <p:nvPr/>
        </p:nvSpPr>
        <p:spPr>
          <a:xfrm>
            <a:off x="10823602" y="2396232"/>
            <a:ext cx="609287" cy="25400"/>
          </a:xfrm>
          <a:prstGeom prst="roundRect">
            <a:avLst>
              <a:gd name="adj" fmla="val 49999"/>
            </a:avLst>
          </a:prstGeom>
          <a:solidFill>
            <a:srgbClr val="0094D5"/>
          </a:solidFill>
          <a:ln/>
        </p:spPr>
      </p:sp>
      <p:sp>
        <p:nvSpPr>
          <p:cNvPr id="5" name="Shape 3"/>
          <p:cNvSpPr/>
          <p:nvPr/>
        </p:nvSpPr>
        <p:spPr>
          <a:xfrm>
            <a:off x="11331341" y="2332782"/>
            <a:ext cx="152297" cy="152301"/>
          </a:xfrm>
          <a:prstGeom prst="ellipse">
            <a:avLst/>
          </a:prstGeom>
          <a:solidFill>
            <a:srgbClr val="00AEEF"/>
          </a:solidFill>
          <a:ln/>
        </p:spPr>
      </p:sp>
      <p:sp>
        <p:nvSpPr>
          <p:cNvPr id="6" name="Shape 4"/>
          <p:cNvSpPr/>
          <p:nvPr/>
        </p:nvSpPr>
        <p:spPr>
          <a:xfrm>
            <a:off x="631908" y="1823343"/>
            <a:ext cx="10166195" cy="1171277"/>
          </a:xfrm>
          <a:prstGeom prst="roundRect">
            <a:avLst>
              <a:gd name="adj" fmla="val 26012"/>
            </a:avLst>
          </a:prstGeom>
          <a:solidFill>
            <a:srgbClr val="00AEEF"/>
          </a:solidFill>
          <a:ln w="6350">
            <a:solidFill>
              <a:srgbClr val="00AEEF"/>
            </a:solidFill>
            <a:prstDash val="solid"/>
          </a:ln>
        </p:spPr>
      </p:sp>
      <p:sp>
        <p:nvSpPr>
          <p:cNvPr id="7" name="Text 5"/>
          <p:cNvSpPr/>
          <p:nvPr/>
        </p:nvSpPr>
        <p:spPr>
          <a:xfrm>
            <a:off x="841354" y="2032794"/>
            <a:ext cx="9747304" cy="334070"/>
          </a:xfrm>
          <a:prstGeom prst="rect">
            <a:avLst/>
          </a:prstGeom>
          <a:noFill/>
          <a:ln/>
        </p:spPr>
        <p:txBody>
          <a:bodyPr wrap="none" lIns="0" tIns="0" rIns="0" bIns="0" rtlCol="0" anchor="t"/>
          <a:lstStyle/>
          <a:p>
            <a:pPr marL="0" indent="0" algn="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أسباب مرتبطة بالمدرب</a:t>
            </a:r>
            <a:endParaRPr lang="ar-SA" sz="2800" dirty="0">
              <a:solidFill>
                <a:schemeClr val="bg1"/>
              </a:solidFill>
            </a:endParaRPr>
          </a:p>
        </p:txBody>
      </p:sp>
      <p:sp>
        <p:nvSpPr>
          <p:cNvPr id="8" name="Text 6"/>
          <p:cNvSpPr/>
          <p:nvPr/>
        </p:nvSpPr>
        <p:spPr>
          <a:xfrm>
            <a:off x="841354" y="2476500"/>
            <a:ext cx="9747304" cy="308670"/>
          </a:xfrm>
          <a:prstGeom prst="rect">
            <a:avLst/>
          </a:prstGeom>
          <a:noFill/>
          <a:ln/>
        </p:spPr>
        <p:txBody>
          <a:bodyPr wrap="none" lIns="0" tIns="0" rIns="0" bIns="0" rtlCol="0" anchor="t"/>
          <a:lstStyle/>
          <a:p>
            <a:pPr marL="0" indent="0" algn="r" rtl="1">
              <a:lnSpc>
                <a:spcPct val="127000"/>
              </a:lnSpc>
              <a:buNone/>
            </a:pPr>
            <a:r>
              <a:rPr lang="ar-SA" altLang="en-US" dirty="0">
                <a:solidFill>
                  <a:schemeClr val="bg1"/>
                </a:solidFill>
                <a:latin typeface="WinSoft Pro Medium" pitchFamily="34" charset="0"/>
                <a:ea typeface="WinSoft Pro Medium" pitchFamily="34" charset="-122"/>
                <a:cs typeface="WinSoft Pro Medium" pitchFamily="34" charset="-120"/>
              </a:rPr>
              <a:t>كثرة المحاضرات التقليدية، قلة التفاعل، عدم تنويع الأنشطة.</a:t>
            </a:r>
            <a:endParaRPr lang="ar-SA" dirty="0">
              <a:solidFill>
                <a:schemeClr val="bg1"/>
              </a:solidFill>
            </a:endParaRPr>
          </a:p>
        </p:txBody>
      </p:sp>
      <p:sp>
        <p:nvSpPr>
          <p:cNvPr id="9" name="Shape 7"/>
          <p:cNvSpPr/>
          <p:nvPr/>
        </p:nvSpPr>
        <p:spPr>
          <a:xfrm>
            <a:off x="10823602" y="3933031"/>
            <a:ext cx="609287" cy="25400"/>
          </a:xfrm>
          <a:prstGeom prst="roundRect">
            <a:avLst>
              <a:gd name="adj" fmla="val 49999"/>
            </a:avLst>
          </a:prstGeom>
          <a:solidFill>
            <a:srgbClr val="0094D5"/>
          </a:solidFill>
          <a:ln/>
        </p:spPr>
      </p:sp>
      <p:sp>
        <p:nvSpPr>
          <p:cNvPr id="10" name="Shape 8"/>
          <p:cNvSpPr/>
          <p:nvPr/>
        </p:nvSpPr>
        <p:spPr>
          <a:xfrm>
            <a:off x="11331341" y="3869581"/>
            <a:ext cx="152297" cy="152301"/>
          </a:xfrm>
          <a:prstGeom prst="ellipse">
            <a:avLst/>
          </a:prstGeom>
          <a:solidFill>
            <a:srgbClr val="00AEEF"/>
          </a:solidFill>
          <a:ln/>
        </p:spPr>
      </p:sp>
      <p:sp>
        <p:nvSpPr>
          <p:cNvPr id="11" name="Shape 9"/>
          <p:cNvSpPr/>
          <p:nvPr/>
        </p:nvSpPr>
        <p:spPr>
          <a:xfrm>
            <a:off x="631908" y="3360142"/>
            <a:ext cx="10166195" cy="1171277"/>
          </a:xfrm>
          <a:prstGeom prst="roundRect">
            <a:avLst>
              <a:gd name="adj" fmla="val 26012"/>
            </a:avLst>
          </a:prstGeom>
          <a:solidFill>
            <a:srgbClr val="00AEEF"/>
          </a:solidFill>
          <a:ln w="6350">
            <a:solidFill>
              <a:srgbClr val="00AEEF"/>
            </a:solidFill>
            <a:prstDash val="solid"/>
          </a:ln>
        </p:spPr>
      </p:sp>
      <p:sp>
        <p:nvSpPr>
          <p:cNvPr id="12" name="Text 10"/>
          <p:cNvSpPr/>
          <p:nvPr/>
        </p:nvSpPr>
        <p:spPr>
          <a:xfrm>
            <a:off x="841354" y="3569593"/>
            <a:ext cx="9747304" cy="334070"/>
          </a:xfrm>
          <a:prstGeom prst="rect">
            <a:avLst/>
          </a:prstGeom>
          <a:noFill/>
          <a:ln/>
        </p:spPr>
        <p:txBody>
          <a:bodyPr wrap="none" lIns="0" tIns="0" rIns="0" bIns="0" rtlCol="0" anchor="t"/>
          <a:lstStyle/>
          <a:p>
            <a:pPr marL="0" indent="0" algn="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أسباب مرتبطة بالمتدرب</a:t>
            </a:r>
            <a:endParaRPr lang="ar-SA" sz="2800" dirty="0">
              <a:solidFill>
                <a:schemeClr val="bg1"/>
              </a:solidFill>
            </a:endParaRPr>
          </a:p>
        </p:txBody>
      </p:sp>
      <p:sp>
        <p:nvSpPr>
          <p:cNvPr id="13" name="Text 11"/>
          <p:cNvSpPr/>
          <p:nvPr/>
        </p:nvSpPr>
        <p:spPr>
          <a:xfrm>
            <a:off x="841354" y="4013299"/>
            <a:ext cx="9747304" cy="308670"/>
          </a:xfrm>
          <a:prstGeom prst="rect">
            <a:avLst/>
          </a:prstGeom>
          <a:noFill/>
          <a:ln/>
        </p:spPr>
        <p:txBody>
          <a:bodyPr wrap="none" lIns="0" tIns="0" rIns="0" bIns="0" rtlCol="0" anchor="t"/>
          <a:lstStyle/>
          <a:p>
            <a:pPr marL="0" indent="0" algn="r" rtl="1">
              <a:lnSpc>
                <a:spcPct val="127000"/>
              </a:lnSpc>
              <a:buNone/>
            </a:pPr>
            <a:r>
              <a:rPr lang="ar-SA" altLang="en-US" dirty="0">
                <a:solidFill>
                  <a:schemeClr val="bg1"/>
                </a:solidFill>
                <a:latin typeface="WinSoft Pro Medium" pitchFamily="34" charset="0"/>
                <a:ea typeface="WinSoft Pro Medium" pitchFamily="34" charset="-122"/>
                <a:cs typeface="WinSoft Pro Medium" pitchFamily="34" charset="-120"/>
              </a:rPr>
              <a:t>ضعف الثقة بالنفس، الخوف من الخطأ، ضعف الخلفية المعرفية.</a:t>
            </a:r>
            <a:endParaRPr lang="ar-SA" dirty="0">
              <a:solidFill>
                <a:schemeClr val="bg1"/>
              </a:solidFill>
            </a:endParaRPr>
          </a:p>
        </p:txBody>
      </p:sp>
      <p:sp>
        <p:nvSpPr>
          <p:cNvPr id="14" name="Shape 12"/>
          <p:cNvSpPr/>
          <p:nvPr/>
        </p:nvSpPr>
        <p:spPr>
          <a:xfrm>
            <a:off x="10823602" y="5469830"/>
            <a:ext cx="609287" cy="25400"/>
          </a:xfrm>
          <a:prstGeom prst="roundRect">
            <a:avLst>
              <a:gd name="adj" fmla="val 49999"/>
            </a:avLst>
          </a:prstGeom>
          <a:solidFill>
            <a:srgbClr val="0094D5"/>
          </a:solidFill>
          <a:ln/>
        </p:spPr>
      </p:sp>
      <p:sp>
        <p:nvSpPr>
          <p:cNvPr id="15" name="Shape 13"/>
          <p:cNvSpPr/>
          <p:nvPr/>
        </p:nvSpPr>
        <p:spPr>
          <a:xfrm>
            <a:off x="11331341" y="5406380"/>
            <a:ext cx="152297" cy="152301"/>
          </a:xfrm>
          <a:prstGeom prst="ellipse">
            <a:avLst/>
          </a:prstGeom>
          <a:solidFill>
            <a:srgbClr val="00AEEF"/>
          </a:solidFill>
          <a:ln/>
        </p:spPr>
      </p:sp>
      <p:sp>
        <p:nvSpPr>
          <p:cNvPr id="16" name="Shape 14"/>
          <p:cNvSpPr/>
          <p:nvPr/>
        </p:nvSpPr>
        <p:spPr>
          <a:xfrm>
            <a:off x="631908" y="4896941"/>
            <a:ext cx="10166195" cy="1171277"/>
          </a:xfrm>
          <a:prstGeom prst="roundRect">
            <a:avLst>
              <a:gd name="adj" fmla="val 26012"/>
            </a:avLst>
          </a:prstGeom>
          <a:solidFill>
            <a:srgbClr val="00AEEF"/>
          </a:solidFill>
          <a:ln w="6350">
            <a:solidFill>
              <a:srgbClr val="00AEEF"/>
            </a:solidFill>
            <a:prstDash val="solid"/>
          </a:ln>
        </p:spPr>
      </p:sp>
      <p:sp>
        <p:nvSpPr>
          <p:cNvPr id="17" name="Text 15"/>
          <p:cNvSpPr/>
          <p:nvPr/>
        </p:nvSpPr>
        <p:spPr>
          <a:xfrm>
            <a:off x="841354" y="5106392"/>
            <a:ext cx="9747304" cy="334070"/>
          </a:xfrm>
          <a:prstGeom prst="rect">
            <a:avLst/>
          </a:prstGeom>
          <a:noFill/>
          <a:ln/>
        </p:spPr>
        <p:txBody>
          <a:bodyPr wrap="none" lIns="0" tIns="0" rIns="0" bIns="0" rtlCol="0" anchor="t"/>
          <a:lstStyle/>
          <a:p>
            <a:pPr marL="0" indent="0" algn="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أسباب مرتبطة بالبيئة</a:t>
            </a:r>
            <a:endParaRPr lang="ar-SA" sz="2800" dirty="0">
              <a:solidFill>
                <a:schemeClr val="bg1"/>
              </a:solidFill>
            </a:endParaRPr>
          </a:p>
        </p:txBody>
      </p:sp>
      <p:sp>
        <p:nvSpPr>
          <p:cNvPr id="18" name="Text 16"/>
          <p:cNvSpPr/>
          <p:nvPr/>
        </p:nvSpPr>
        <p:spPr>
          <a:xfrm>
            <a:off x="841354" y="5550098"/>
            <a:ext cx="9747304" cy="308670"/>
          </a:xfrm>
          <a:prstGeom prst="rect">
            <a:avLst/>
          </a:prstGeom>
          <a:noFill/>
          <a:ln/>
        </p:spPr>
        <p:txBody>
          <a:bodyPr wrap="none" lIns="0" tIns="0" rIns="0" bIns="0" rtlCol="0" anchor="t"/>
          <a:lstStyle/>
          <a:p>
            <a:pPr marL="0" indent="0" algn="r" rtl="1">
              <a:lnSpc>
                <a:spcPct val="127000"/>
              </a:lnSpc>
              <a:buNone/>
            </a:pPr>
            <a:r>
              <a:rPr lang="ar-SA" altLang="en-US" dirty="0">
                <a:solidFill>
                  <a:schemeClr val="bg1"/>
                </a:solidFill>
                <a:latin typeface="WinSoft Pro Medium" pitchFamily="34" charset="0"/>
                <a:ea typeface="WinSoft Pro Medium" pitchFamily="34" charset="-122"/>
                <a:cs typeface="WinSoft Pro Medium" pitchFamily="34" charset="-120"/>
              </a:rPr>
              <a:t>الملل، طول الجلسة، ضعف الاتصال في التدريب الإلكتروني.</a:t>
            </a:r>
            <a:endParaRPr lang="ar-SA" dirty="0">
              <a:solidFill>
                <a:schemeClr val="bg1"/>
              </a:solidFill>
            </a:endParaRPr>
          </a:p>
        </p:txBody>
      </p:sp>
    </p:spTree>
    <p:extLst>
      <p:ext uri="{BB962C8B-B14F-4D97-AF65-F5344CB8AC3E}">
        <p14:creationId xmlns:p14="http://schemas.microsoft.com/office/powerpoint/2010/main" val="133088997"/>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998240"/>
            <a:ext cx="10927878" cy="694234"/>
          </a:xfrm>
          <a:prstGeom prst="rect">
            <a:avLst/>
          </a:prstGeom>
          <a:noFill/>
          <a:ln/>
        </p:spPr>
        <p:txBody>
          <a:bodyPr wrap="none" lIns="0" tIns="0" rIns="0" bIns="0" rtlCol="0" anchor="t"/>
          <a:lstStyle/>
          <a:p>
            <a:pPr marL="0" indent="0" algn="r" rtl="1">
              <a:lnSpc>
                <a:spcPct val="104000"/>
              </a:lnSpc>
              <a:buNone/>
            </a:pPr>
            <a:r>
              <a:rPr lang="ar-SA" altLang="en-US" sz="4350" dirty="0">
                <a:solidFill>
                  <a:srgbClr val="2E3C4E"/>
                </a:solidFill>
                <a:latin typeface="GE SS Two Light" pitchFamily="34" charset="0"/>
                <a:ea typeface="GE SS Two Light" pitchFamily="34" charset="-122"/>
                <a:cs typeface="GE SS Two Light" pitchFamily="34" charset="-120"/>
              </a:rPr>
              <a:t>أهمية المشاركة الفاعلة — ماذا يتذكر المتدربون؟</a:t>
            </a:r>
            <a:endParaRPr lang="ar-SA" sz="4350" dirty="0"/>
          </a:p>
        </p:txBody>
      </p:sp>
      <p:sp>
        <p:nvSpPr>
          <p:cNvPr id="3" name="Shape 1"/>
          <p:cNvSpPr/>
          <p:nvPr/>
        </p:nvSpPr>
        <p:spPr>
          <a:xfrm>
            <a:off x="8757423" y="2192635"/>
            <a:ext cx="2802363" cy="263723"/>
          </a:xfrm>
          <a:prstGeom prst="roundRect">
            <a:avLst>
              <a:gd name="adj" fmla="val 49999"/>
            </a:avLst>
          </a:prstGeom>
          <a:solidFill>
            <a:srgbClr val="FFFFFF"/>
          </a:solidFill>
          <a:ln w="12700">
            <a:solidFill>
              <a:srgbClr val="0094D5"/>
            </a:solidFill>
            <a:prstDash val="solid"/>
          </a:ln>
        </p:spPr>
      </p:sp>
      <p:sp>
        <p:nvSpPr>
          <p:cNvPr id="4" name="Shape 2"/>
          <p:cNvSpPr/>
          <p:nvPr/>
        </p:nvSpPr>
        <p:spPr>
          <a:xfrm>
            <a:off x="11279600" y="2192635"/>
            <a:ext cx="280187" cy="263723"/>
          </a:xfrm>
          <a:prstGeom prst="ellipse">
            <a:avLst/>
          </a:prstGeom>
          <a:solidFill>
            <a:srgbClr val="00AEEF"/>
          </a:solidFill>
          <a:ln/>
        </p:spPr>
      </p:sp>
      <p:sp>
        <p:nvSpPr>
          <p:cNvPr id="5" name="Text 3"/>
          <p:cNvSpPr/>
          <p:nvPr/>
        </p:nvSpPr>
        <p:spPr>
          <a:xfrm>
            <a:off x="8255587" y="2192536"/>
            <a:ext cx="343586" cy="263823"/>
          </a:xfrm>
          <a:prstGeom prst="rect">
            <a:avLst/>
          </a:prstGeom>
          <a:noFill/>
          <a:ln/>
        </p:spPr>
        <p:txBody>
          <a:bodyPr wrap="none" lIns="0" tIns="0" rIns="0" bIns="0" rtlCol="0" anchor="t"/>
          <a:lstStyle/>
          <a:p>
            <a:pPr marL="0" indent="0" algn="r" rtl="1">
              <a:lnSpc>
                <a:spcPct val="83000"/>
              </a:lnSpc>
              <a:buNone/>
            </a:pPr>
            <a:r>
              <a:rPr lang="en-US" sz="2050" dirty="0">
                <a:solidFill>
                  <a:srgbClr val="384653"/>
                </a:solidFill>
                <a:latin typeface="Myriad Headline" panose="020B0500000000000000" pitchFamily="34" charset="0"/>
                <a:ea typeface="GE SS Two Light" pitchFamily="34" charset="-122"/>
                <a:cs typeface="GE SS Two Light" pitchFamily="34" charset="-120"/>
              </a:rPr>
              <a:t>10%</a:t>
            </a:r>
            <a:endParaRPr lang="en-US" sz="2050" dirty="0">
              <a:latin typeface="Myriad Headline" panose="020B0500000000000000" pitchFamily="34" charset="0"/>
            </a:endParaRPr>
          </a:p>
        </p:txBody>
      </p:sp>
      <p:sp>
        <p:nvSpPr>
          <p:cNvPr id="6" name="Text 4"/>
          <p:cNvSpPr/>
          <p:nvPr/>
        </p:nvSpPr>
        <p:spPr>
          <a:xfrm>
            <a:off x="8081661" y="2709763"/>
            <a:ext cx="3478125" cy="347067"/>
          </a:xfrm>
          <a:prstGeom prst="rect">
            <a:avLst/>
          </a:prstGeom>
          <a:noFill/>
          <a:ln/>
        </p:spPr>
        <p:txBody>
          <a:bodyPr wrap="none" lIns="0" tIns="0" rIns="0" bIns="0" rtlCol="0" anchor="t"/>
          <a:lstStyle/>
          <a:p>
            <a:pPr marL="0" indent="0" algn="r" rtl="1">
              <a:lnSpc>
                <a:spcPct val="104000"/>
              </a:lnSpc>
              <a:buNone/>
            </a:pPr>
            <a:r>
              <a:rPr lang="ar-SA" altLang="en-US" sz="2150" dirty="0">
                <a:solidFill>
                  <a:srgbClr val="384653"/>
                </a:solidFill>
                <a:latin typeface="GE SS Two Light" pitchFamily="34" charset="0"/>
                <a:ea typeface="GE SS Two Light" pitchFamily="34" charset="-122"/>
                <a:cs typeface="GE SS Two Light" pitchFamily="34" charset="-120"/>
              </a:rPr>
              <a:t>القراءة</a:t>
            </a:r>
            <a:endParaRPr lang="ar-SA" sz="2150" dirty="0"/>
          </a:p>
        </p:txBody>
      </p:sp>
      <p:sp>
        <p:nvSpPr>
          <p:cNvPr id="7" name="Text 5"/>
          <p:cNvSpPr/>
          <p:nvPr/>
        </p:nvSpPr>
        <p:spPr>
          <a:xfrm>
            <a:off x="8081661" y="3175198"/>
            <a:ext cx="3478125" cy="326628"/>
          </a:xfrm>
          <a:prstGeom prst="rect">
            <a:avLst/>
          </a:prstGeom>
          <a:noFill/>
          <a:ln/>
        </p:spPr>
        <p:txBody>
          <a:bodyPr wrap="none" lIns="0" tIns="0" rIns="0" bIns="0" rtlCol="0" anchor="t"/>
          <a:lstStyle/>
          <a:p>
            <a:pPr marL="0" indent="0" algn="r" rtl="1">
              <a:lnSpc>
                <a:spcPct val="129000"/>
              </a:lnSpc>
              <a:buNone/>
            </a:pPr>
            <a:r>
              <a:rPr lang="ar-SA" altLang="en-US" sz="1650" dirty="0">
                <a:solidFill>
                  <a:srgbClr val="384653"/>
                </a:solidFill>
                <a:latin typeface="WinSoft Pro Medium" pitchFamily="34" charset="0"/>
                <a:ea typeface="WinSoft Pro Medium" pitchFamily="34" charset="-122"/>
                <a:cs typeface="WinSoft Pro Medium" pitchFamily="34" charset="-120"/>
              </a:rPr>
              <a:t>مما يقرؤونه.</a:t>
            </a:r>
            <a:endParaRPr lang="ar-SA" sz="1650" dirty="0"/>
          </a:p>
        </p:txBody>
      </p:sp>
      <p:sp>
        <p:nvSpPr>
          <p:cNvPr id="8" name="Shape 6"/>
          <p:cNvSpPr/>
          <p:nvPr/>
        </p:nvSpPr>
        <p:spPr>
          <a:xfrm>
            <a:off x="5105074" y="2192635"/>
            <a:ext cx="2729936" cy="263723"/>
          </a:xfrm>
          <a:prstGeom prst="roundRect">
            <a:avLst>
              <a:gd name="adj" fmla="val 49999"/>
            </a:avLst>
          </a:prstGeom>
          <a:solidFill>
            <a:srgbClr val="FFFFFF"/>
          </a:solidFill>
          <a:ln w="12700">
            <a:solidFill>
              <a:srgbClr val="0094D5"/>
            </a:solidFill>
            <a:prstDash val="solid"/>
          </a:ln>
        </p:spPr>
      </p:sp>
      <p:sp>
        <p:nvSpPr>
          <p:cNvPr id="9" name="Shape 7"/>
          <p:cNvSpPr/>
          <p:nvPr/>
        </p:nvSpPr>
        <p:spPr>
          <a:xfrm>
            <a:off x="7289022" y="2192635"/>
            <a:ext cx="545987" cy="263723"/>
          </a:xfrm>
          <a:prstGeom prst="roundRect">
            <a:avLst>
              <a:gd name="adj" fmla="val 49999"/>
            </a:avLst>
          </a:prstGeom>
          <a:solidFill>
            <a:srgbClr val="00AEEF"/>
          </a:solidFill>
          <a:ln/>
        </p:spPr>
      </p:sp>
      <p:sp>
        <p:nvSpPr>
          <p:cNvPr id="10" name="Text 8"/>
          <p:cNvSpPr/>
          <p:nvPr/>
        </p:nvSpPr>
        <p:spPr>
          <a:xfrm>
            <a:off x="4530711" y="2192536"/>
            <a:ext cx="416113" cy="263823"/>
          </a:xfrm>
          <a:prstGeom prst="rect">
            <a:avLst/>
          </a:prstGeom>
          <a:noFill/>
          <a:ln/>
        </p:spPr>
        <p:txBody>
          <a:bodyPr wrap="none" lIns="0" tIns="0" rIns="0" bIns="0" rtlCol="0" anchor="t"/>
          <a:lstStyle/>
          <a:p>
            <a:pPr marL="0" indent="0" algn="r" rtl="1">
              <a:lnSpc>
                <a:spcPct val="83000"/>
              </a:lnSpc>
              <a:buNone/>
            </a:pPr>
            <a:r>
              <a:rPr lang="en-US" sz="2050" dirty="0">
                <a:solidFill>
                  <a:srgbClr val="384653"/>
                </a:solidFill>
                <a:latin typeface="Myriad Headline" panose="020B0500000000000000" pitchFamily="34" charset="0"/>
                <a:ea typeface="GE SS Two Light" pitchFamily="34" charset="-122"/>
                <a:cs typeface="GE SS Two Light" pitchFamily="34" charset="-120"/>
              </a:rPr>
              <a:t>20%</a:t>
            </a:r>
            <a:endParaRPr lang="en-US" sz="2050" dirty="0">
              <a:latin typeface="Myriad Headline" panose="020B0500000000000000" pitchFamily="34" charset="0"/>
            </a:endParaRPr>
          </a:p>
        </p:txBody>
      </p:sp>
      <p:sp>
        <p:nvSpPr>
          <p:cNvPr id="11" name="Text 9"/>
          <p:cNvSpPr/>
          <p:nvPr/>
        </p:nvSpPr>
        <p:spPr>
          <a:xfrm>
            <a:off x="4356785" y="2709763"/>
            <a:ext cx="3478225" cy="347067"/>
          </a:xfrm>
          <a:prstGeom prst="rect">
            <a:avLst/>
          </a:prstGeom>
          <a:noFill/>
          <a:ln/>
        </p:spPr>
        <p:txBody>
          <a:bodyPr wrap="none" lIns="0" tIns="0" rIns="0" bIns="0" rtlCol="0" anchor="t"/>
          <a:lstStyle/>
          <a:p>
            <a:pPr marL="0" indent="0" algn="r" rtl="1">
              <a:lnSpc>
                <a:spcPct val="104000"/>
              </a:lnSpc>
              <a:buNone/>
            </a:pPr>
            <a:r>
              <a:rPr lang="ar-SA" altLang="en-US" sz="2150" dirty="0">
                <a:solidFill>
                  <a:srgbClr val="384653"/>
                </a:solidFill>
                <a:latin typeface="GE SS Two Light" pitchFamily="34" charset="0"/>
                <a:ea typeface="GE SS Two Light" pitchFamily="34" charset="-122"/>
                <a:cs typeface="GE SS Two Light" pitchFamily="34" charset="-120"/>
              </a:rPr>
              <a:t>السماع</a:t>
            </a:r>
            <a:endParaRPr lang="ar-SA" sz="2150" dirty="0"/>
          </a:p>
        </p:txBody>
      </p:sp>
      <p:sp>
        <p:nvSpPr>
          <p:cNvPr id="12" name="Text 10"/>
          <p:cNvSpPr/>
          <p:nvPr/>
        </p:nvSpPr>
        <p:spPr>
          <a:xfrm>
            <a:off x="4356785" y="3175198"/>
            <a:ext cx="3478225" cy="326628"/>
          </a:xfrm>
          <a:prstGeom prst="rect">
            <a:avLst/>
          </a:prstGeom>
          <a:noFill/>
          <a:ln/>
        </p:spPr>
        <p:txBody>
          <a:bodyPr wrap="none" lIns="0" tIns="0" rIns="0" bIns="0" rtlCol="0" anchor="t"/>
          <a:lstStyle/>
          <a:p>
            <a:pPr marL="0" indent="0" algn="r" rtl="1">
              <a:lnSpc>
                <a:spcPct val="129000"/>
              </a:lnSpc>
              <a:buNone/>
            </a:pPr>
            <a:r>
              <a:rPr lang="ar-SA" altLang="en-US" sz="1650" dirty="0">
                <a:solidFill>
                  <a:srgbClr val="384653"/>
                </a:solidFill>
                <a:latin typeface="WinSoft Pro Medium" pitchFamily="34" charset="0"/>
                <a:ea typeface="WinSoft Pro Medium" pitchFamily="34" charset="-122"/>
                <a:cs typeface="WinSoft Pro Medium" pitchFamily="34" charset="-120"/>
              </a:rPr>
              <a:t>مما يسمعونه.</a:t>
            </a:r>
            <a:endParaRPr lang="ar-SA" sz="1650" dirty="0"/>
          </a:p>
        </p:txBody>
      </p:sp>
      <p:sp>
        <p:nvSpPr>
          <p:cNvPr id="13" name="Shape 11"/>
          <p:cNvSpPr/>
          <p:nvPr/>
        </p:nvSpPr>
        <p:spPr>
          <a:xfrm>
            <a:off x="1396370" y="2192635"/>
            <a:ext cx="2713763" cy="263723"/>
          </a:xfrm>
          <a:prstGeom prst="roundRect">
            <a:avLst>
              <a:gd name="adj" fmla="val 49999"/>
            </a:avLst>
          </a:prstGeom>
          <a:solidFill>
            <a:srgbClr val="FFFFFF"/>
          </a:solidFill>
          <a:ln w="12700">
            <a:solidFill>
              <a:srgbClr val="0094D5"/>
            </a:solidFill>
            <a:prstDash val="solid"/>
          </a:ln>
        </p:spPr>
      </p:sp>
      <p:sp>
        <p:nvSpPr>
          <p:cNvPr id="14" name="Shape 12"/>
          <p:cNvSpPr/>
          <p:nvPr/>
        </p:nvSpPr>
        <p:spPr>
          <a:xfrm>
            <a:off x="3296064" y="2192635"/>
            <a:ext cx="814069" cy="263723"/>
          </a:xfrm>
          <a:prstGeom prst="roundRect">
            <a:avLst>
              <a:gd name="adj" fmla="val 49999"/>
            </a:avLst>
          </a:prstGeom>
          <a:solidFill>
            <a:srgbClr val="00AEEF"/>
          </a:solidFill>
          <a:ln/>
        </p:spPr>
      </p:sp>
      <p:sp>
        <p:nvSpPr>
          <p:cNvPr id="15" name="Text 13"/>
          <p:cNvSpPr/>
          <p:nvPr/>
        </p:nvSpPr>
        <p:spPr>
          <a:xfrm>
            <a:off x="805934" y="2192536"/>
            <a:ext cx="432186" cy="263823"/>
          </a:xfrm>
          <a:prstGeom prst="rect">
            <a:avLst/>
          </a:prstGeom>
          <a:noFill/>
          <a:ln/>
        </p:spPr>
        <p:txBody>
          <a:bodyPr wrap="none" lIns="0" tIns="0" rIns="0" bIns="0" rtlCol="0" anchor="t"/>
          <a:lstStyle/>
          <a:p>
            <a:pPr marL="0" indent="0" algn="r" rtl="1">
              <a:lnSpc>
                <a:spcPct val="83000"/>
              </a:lnSpc>
              <a:buNone/>
            </a:pPr>
            <a:r>
              <a:rPr lang="en-US" sz="2050" dirty="0">
                <a:solidFill>
                  <a:srgbClr val="384653"/>
                </a:solidFill>
                <a:latin typeface="Myriad Headline" panose="020B0500000000000000" pitchFamily="34" charset="0"/>
                <a:ea typeface="GE SS Two Light" pitchFamily="34" charset="-122"/>
                <a:cs typeface="GE SS Two Light" pitchFamily="34" charset="-120"/>
              </a:rPr>
              <a:t>30%</a:t>
            </a:r>
            <a:endParaRPr lang="en-US" sz="2050" dirty="0">
              <a:latin typeface="Myriad Headline" panose="020B0500000000000000" pitchFamily="34" charset="0"/>
            </a:endParaRPr>
          </a:p>
        </p:txBody>
      </p:sp>
      <p:sp>
        <p:nvSpPr>
          <p:cNvPr id="16" name="Text 14"/>
          <p:cNvSpPr/>
          <p:nvPr/>
        </p:nvSpPr>
        <p:spPr>
          <a:xfrm>
            <a:off x="632008" y="2709763"/>
            <a:ext cx="3478125" cy="347067"/>
          </a:xfrm>
          <a:prstGeom prst="rect">
            <a:avLst/>
          </a:prstGeom>
          <a:noFill/>
          <a:ln/>
        </p:spPr>
        <p:txBody>
          <a:bodyPr wrap="none" lIns="0" tIns="0" rIns="0" bIns="0" rtlCol="0" anchor="t"/>
          <a:lstStyle/>
          <a:p>
            <a:pPr marL="0" indent="0" algn="r" rtl="1">
              <a:lnSpc>
                <a:spcPct val="104000"/>
              </a:lnSpc>
              <a:buNone/>
            </a:pPr>
            <a:r>
              <a:rPr lang="ar-SA" altLang="en-US" sz="2150" dirty="0">
                <a:solidFill>
                  <a:srgbClr val="384653"/>
                </a:solidFill>
                <a:latin typeface="GE SS Two Light" pitchFamily="34" charset="0"/>
                <a:ea typeface="GE SS Two Light" pitchFamily="34" charset="-122"/>
                <a:cs typeface="GE SS Two Light" pitchFamily="34" charset="-120"/>
              </a:rPr>
              <a:t>المشاهدة</a:t>
            </a:r>
            <a:endParaRPr lang="ar-SA" sz="2150" dirty="0"/>
          </a:p>
        </p:txBody>
      </p:sp>
      <p:sp>
        <p:nvSpPr>
          <p:cNvPr id="17" name="Text 15"/>
          <p:cNvSpPr/>
          <p:nvPr/>
        </p:nvSpPr>
        <p:spPr>
          <a:xfrm>
            <a:off x="632008" y="3175198"/>
            <a:ext cx="3478125" cy="326628"/>
          </a:xfrm>
          <a:prstGeom prst="rect">
            <a:avLst/>
          </a:prstGeom>
          <a:noFill/>
          <a:ln/>
        </p:spPr>
        <p:txBody>
          <a:bodyPr wrap="none" lIns="0" tIns="0" rIns="0" bIns="0" rtlCol="0" anchor="t"/>
          <a:lstStyle/>
          <a:p>
            <a:pPr marL="0" indent="0" algn="r" rtl="1">
              <a:lnSpc>
                <a:spcPct val="129000"/>
              </a:lnSpc>
              <a:buNone/>
            </a:pPr>
            <a:r>
              <a:rPr lang="ar-SA" altLang="en-US" sz="1650" dirty="0">
                <a:solidFill>
                  <a:srgbClr val="384653"/>
                </a:solidFill>
                <a:latin typeface="WinSoft Pro Medium" pitchFamily="34" charset="0"/>
                <a:ea typeface="WinSoft Pro Medium" pitchFamily="34" charset="-122"/>
                <a:cs typeface="WinSoft Pro Medium" pitchFamily="34" charset="-120"/>
              </a:rPr>
              <a:t>مما يشاهدونه.</a:t>
            </a:r>
            <a:endParaRPr lang="ar-SA" sz="1650" dirty="0"/>
          </a:p>
        </p:txBody>
      </p:sp>
      <p:sp>
        <p:nvSpPr>
          <p:cNvPr id="18" name="Shape 16"/>
          <p:cNvSpPr/>
          <p:nvPr/>
        </p:nvSpPr>
        <p:spPr>
          <a:xfrm>
            <a:off x="7018790" y="4001988"/>
            <a:ext cx="2716740" cy="263723"/>
          </a:xfrm>
          <a:prstGeom prst="roundRect">
            <a:avLst>
              <a:gd name="adj" fmla="val 49999"/>
            </a:avLst>
          </a:prstGeom>
          <a:solidFill>
            <a:srgbClr val="FFFFFF"/>
          </a:solidFill>
          <a:ln w="12700">
            <a:solidFill>
              <a:srgbClr val="0094D5"/>
            </a:solidFill>
            <a:prstDash val="solid"/>
          </a:ln>
        </p:spPr>
      </p:sp>
      <p:sp>
        <p:nvSpPr>
          <p:cNvPr id="19" name="Shape 17"/>
          <p:cNvSpPr/>
          <p:nvPr/>
        </p:nvSpPr>
        <p:spPr>
          <a:xfrm>
            <a:off x="7833851" y="4001988"/>
            <a:ext cx="1901678" cy="263723"/>
          </a:xfrm>
          <a:prstGeom prst="roundRect">
            <a:avLst>
              <a:gd name="adj" fmla="val 49999"/>
            </a:avLst>
          </a:prstGeom>
          <a:solidFill>
            <a:srgbClr val="00AEEF"/>
          </a:solidFill>
          <a:ln/>
        </p:spPr>
      </p:sp>
      <p:sp>
        <p:nvSpPr>
          <p:cNvPr id="20" name="Text 18"/>
          <p:cNvSpPr/>
          <p:nvPr/>
        </p:nvSpPr>
        <p:spPr>
          <a:xfrm>
            <a:off x="6431231" y="4001889"/>
            <a:ext cx="429309" cy="263823"/>
          </a:xfrm>
          <a:prstGeom prst="rect">
            <a:avLst/>
          </a:prstGeom>
          <a:noFill/>
          <a:ln/>
        </p:spPr>
        <p:txBody>
          <a:bodyPr wrap="none" lIns="0" tIns="0" rIns="0" bIns="0" rtlCol="0" anchor="t"/>
          <a:lstStyle/>
          <a:p>
            <a:pPr marL="0" indent="0" algn="r" rtl="1">
              <a:lnSpc>
                <a:spcPct val="83000"/>
              </a:lnSpc>
              <a:buNone/>
            </a:pPr>
            <a:r>
              <a:rPr lang="en-US" sz="2050" dirty="0">
                <a:solidFill>
                  <a:srgbClr val="384653"/>
                </a:solidFill>
                <a:latin typeface="Myriad Headline" panose="020B0500000000000000" pitchFamily="34" charset="0"/>
                <a:ea typeface="GE SS Two Light" pitchFamily="34" charset="-122"/>
                <a:cs typeface="GE SS Two Light" pitchFamily="34" charset="-120"/>
              </a:rPr>
              <a:t>70%</a:t>
            </a:r>
            <a:endParaRPr lang="en-US" sz="2050" dirty="0">
              <a:latin typeface="Myriad Headline" panose="020B0500000000000000" pitchFamily="34" charset="0"/>
            </a:endParaRPr>
          </a:p>
        </p:txBody>
      </p:sp>
      <p:sp>
        <p:nvSpPr>
          <p:cNvPr id="21" name="Text 19"/>
          <p:cNvSpPr/>
          <p:nvPr/>
        </p:nvSpPr>
        <p:spPr>
          <a:xfrm>
            <a:off x="6257305" y="4519116"/>
            <a:ext cx="3478225" cy="347067"/>
          </a:xfrm>
          <a:prstGeom prst="rect">
            <a:avLst/>
          </a:prstGeom>
          <a:noFill/>
          <a:ln/>
        </p:spPr>
        <p:txBody>
          <a:bodyPr wrap="none" lIns="0" tIns="0" rIns="0" bIns="0" rtlCol="0" anchor="t"/>
          <a:lstStyle/>
          <a:p>
            <a:pPr marL="0" indent="0" algn="r" rtl="1">
              <a:lnSpc>
                <a:spcPct val="104000"/>
              </a:lnSpc>
              <a:buNone/>
            </a:pPr>
            <a:r>
              <a:rPr lang="ar-SA" altLang="en-US" sz="2150" dirty="0">
                <a:solidFill>
                  <a:srgbClr val="384653"/>
                </a:solidFill>
                <a:latin typeface="GE SS Two Light" pitchFamily="34" charset="0"/>
                <a:ea typeface="GE SS Two Light" pitchFamily="34" charset="-122"/>
                <a:cs typeface="GE SS Two Light" pitchFamily="34" charset="-120"/>
              </a:rPr>
              <a:t>المناقشة</a:t>
            </a:r>
            <a:endParaRPr lang="ar-SA" sz="2150" dirty="0"/>
          </a:p>
        </p:txBody>
      </p:sp>
      <p:sp>
        <p:nvSpPr>
          <p:cNvPr id="22" name="Text 20"/>
          <p:cNvSpPr/>
          <p:nvPr/>
        </p:nvSpPr>
        <p:spPr>
          <a:xfrm>
            <a:off x="6257305" y="4984552"/>
            <a:ext cx="3478225" cy="326628"/>
          </a:xfrm>
          <a:prstGeom prst="rect">
            <a:avLst/>
          </a:prstGeom>
          <a:noFill/>
          <a:ln/>
        </p:spPr>
        <p:txBody>
          <a:bodyPr wrap="none" lIns="0" tIns="0" rIns="0" bIns="0" rtlCol="0" anchor="t"/>
          <a:lstStyle/>
          <a:p>
            <a:pPr marL="0" indent="0" algn="r" rtl="1">
              <a:lnSpc>
                <a:spcPct val="129000"/>
              </a:lnSpc>
              <a:buNone/>
            </a:pPr>
            <a:r>
              <a:rPr lang="ar-SA" altLang="en-US" sz="1650" dirty="0">
                <a:solidFill>
                  <a:srgbClr val="384653"/>
                </a:solidFill>
                <a:latin typeface="WinSoft Pro Medium" pitchFamily="34" charset="0"/>
                <a:ea typeface="WinSoft Pro Medium" pitchFamily="34" charset="-122"/>
                <a:cs typeface="WinSoft Pro Medium" pitchFamily="34" charset="-120"/>
              </a:rPr>
              <a:t>مما يناقشونه.</a:t>
            </a:r>
            <a:endParaRPr lang="ar-SA" sz="1650" dirty="0"/>
          </a:p>
        </p:txBody>
      </p:sp>
      <p:sp>
        <p:nvSpPr>
          <p:cNvPr id="23" name="Shape 21"/>
          <p:cNvSpPr/>
          <p:nvPr/>
        </p:nvSpPr>
        <p:spPr>
          <a:xfrm>
            <a:off x="3294012" y="4001988"/>
            <a:ext cx="2716641" cy="263723"/>
          </a:xfrm>
          <a:prstGeom prst="roundRect">
            <a:avLst>
              <a:gd name="adj" fmla="val 49999"/>
            </a:avLst>
          </a:prstGeom>
          <a:solidFill>
            <a:srgbClr val="FFFFFF"/>
          </a:solidFill>
          <a:ln w="12700">
            <a:solidFill>
              <a:srgbClr val="0094D5"/>
            </a:solidFill>
            <a:prstDash val="solid"/>
          </a:ln>
        </p:spPr>
      </p:sp>
      <p:sp>
        <p:nvSpPr>
          <p:cNvPr id="24" name="Shape 22"/>
          <p:cNvSpPr/>
          <p:nvPr/>
        </p:nvSpPr>
        <p:spPr>
          <a:xfrm>
            <a:off x="3837420" y="4001988"/>
            <a:ext cx="2173233" cy="263723"/>
          </a:xfrm>
          <a:prstGeom prst="roundRect">
            <a:avLst>
              <a:gd name="adj" fmla="val 49999"/>
            </a:avLst>
          </a:prstGeom>
          <a:solidFill>
            <a:srgbClr val="00AEEF"/>
          </a:solidFill>
          <a:ln/>
        </p:spPr>
      </p:sp>
      <p:sp>
        <p:nvSpPr>
          <p:cNvPr id="25" name="Text 23"/>
          <p:cNvSpPr/>
          <p:nvPr/>
        </p:nvSpPr>
        <p:spPr>
          <a:xfrm>
            <a:off x="2706454" y="4001889"/>
            <a:ext cx="429309" cy="263823"/>
          </a:xfrm>
          <a:prstGeom prst="rect">
            <a:avLst/>
          </a:prstGeom>
          <a:noFill/>
          <a:ln/>
        </p:spPr>
        <p:txBody>
          <a:bodyPr wrap="none" lIns="0" tIns="0" rIns="0" bIns="0" rtlCol="0" anchor="t"/>
          <a:lstStyle/>
          <a:p>
            <a:pPr marL="0" indent="0" algn="r" rtl="1">
              <a:lnSpc>
                <a:spcPct val="83000"/>
              </a:lnSpc>
              <a:buNone/>
            </a:pPr>
            <a:r>
              <a:rPr lang="en-US" sz="2050" dirty="0">
                <a:solidFill>
                  <a:srgbClr val="384653"/>
                </a:solidFill>
                <a:latin typeface="Myriad Headline" panose="020B0500000000000000" pitchFamily="34" charset="0"/>
                <a:ea typeface="GE SS Two Light" pitchFamily="34" charset="-122"/>
                <a:cs typeface="GE SS Two Light" pitchFamily="34" charset="-120"/>
              </a:rPr>
              <a:t>80%</a:t>
            </a:r>
            <a:endParaRPr lang="en-US" sz="2050" dirty="0">
              <a:latin typeface="Myriad Headline" panose="020B0500000000000000" pitchFamily="34" charset="0"/>
            </a:endParaRPr>
          </a:p>
        </p:txBody>
      </p:sp>
      <p:sp>
        <p:nvSpPr>
          <p:cNvPr id="26" name="Text 24"/>
          <p:cNvSpPr/>
          <p:nvPr/>
        </p:nvSpPr>
        <p:spPr>
          <a:xfrm>
            <a:off x="2532528" y="4519116"/>
            <a:ext cx="3478125" cy="347067"/>
          </a:xfrm>
          <a:prstGeom prst="rect">
            <a:avLst/>
          </a:prstGeom>
          <a:noFill/>
          <a:ln/>
        </p:spPr>
        <p:txBody>
          <a:bodyPr wrap="none" lIns="0" tIns="0" rIns="0" bIns="0" rtlCol="0" anchor="t"/>
          <a:lstStyle/>
          <a:p>
            <a:pPr marL="0" indent="0" algn="r" rtl="1">
              <a:lnSpc>
                <a:spcPct val="104000"/>
              </a:lnSpc>
              <a:buNone/>
            </a:pPr>
            <a:r>
              <a:rPr lang="ar-SA" altLang="en-US" sz="2150" dirty="0">
                <a:solidFill>
                  <a:srgbClr val="384653"/>
                </a:solidFill>
                <a:latin typeface="GE SS Two Light" pitchFamily="34" charset="0"/>
                <a:ea typeface="GE SS Two Light" pitchFamily="34" charset="-122"/>
                <a:cs typeface="GE SS Two Light" pitchFamily="34" charset="-120"/>
              </a:rPr>
              <a:t>الممارسة</a:t>
            </a:r>
            <a:endParaRPr lang="ar-SA" sz="2150" dirty="0"/>
          </a:p>
        </p:txBody>
      </p:sp>
      <p:sp>
        <p:nvSpPr>
          <p:cNvPr id="27" name="Text 25"/>
          <p:cNvSpPr/>
          <p:nvPr/>
        </p:nvSpPr>
        <p:spPr>
          <a:xfrm>
            <a:off x="2532528" y="4984552"/>
            <a:ext cx="3478125" cy="326628"/>
          </a:xfrm>
          <a:prstGeom prst="rect">
            <a:avLst/>
          </a:prstGeom>
          <a:noFill/>
          <a:ln/>
        </p:spPr>
        <p:txBody>
          <a:bodyPr wrap="none" lIns="0" tIns="0" rIns="0" bIns="0" rtlCol="0" anchor="t"/>
          <a:lstStyle/>
          <a:p>
            <a:pPr marL="0" indent="0" algn="r" rtl="1">
              <a:lnSpc>
                <a:spcPct val="129000"/>
              </a:lnSpc>
              <a:buNone/>
            </a:pPr>
            <a:r>
              <a:rPr lang="ar-SA" altLang="en-US" sz="1650" dirty="0">
                <a:solidFill>
                  <a:srgbClr val="384653"/>
                </a:solidFill>
                <a:latin typeface="WinSoft Pro Medium" pitchFamily="34" charset="0"/>
                <a:ea typeface="WinSoft Pro Medium" pitchFamily="34" charset="-122"/>
                <a:cs typeface="WinSoft Pro Medium" pitchFamily="34" charset="-120"/>
              </a:rPr>
              <a:t>مما يمارسونه.</a:t>
            </a:r>
            <a:endParaRPr lang="ar-SA" sz="1650" dirty="0"/>
          </a:p>
        </p:txBody>
      </p:sp>
      <p:sp>
        <p:nvSpPr>
          <p:cNvPr id="28" name="Text 26"/>
          <p:cNvSpPr/>
          <p:nvPr/>
        </p:nvSpPr>
        <p:spPr>
          <a:xfrm>
            <a:off x="22324" y="5533132"/>
            <a:ext cx="11537463" cy="326628"/>
          </a:xfrm>
          <a:prstGeom prst="rect">
            <a:avLst/>
          </a:prstGeom>
          <a:noFill/>
          <a:ln/>
        </p:spPr>
        <p:txBody>
          <a:bodyPr wrap="none" lIns="0" tIns="0" rIns="0" bIns="0" rtlCol="0" anchor="t"/>
          <a:lstStyle/>
          <a:p>
            <a:pPr marL="0" indent="0" algn="r" rtl="1">
              <a:lnSpc>
                <a:spcPct val="129000"/>
              </a:lnSpc>
              <a:buNone/>
            </a:pPr>
            <a:r>
              <a:rPr lang="ar-SA" altLang="en-US" sz="1650" dirty="0">
                <a:solidFill>
                  <a:srgbClr val="384653"/>
                </a:solidFill>
                <a:latin typeface="WinSoft Pro Medium" pitchFamily="34" charset="0"/>
                <a:ea typeface="WinSoft Pro Medium" pitchFamily="34" charset="-122"/>
                <a:cs typeface="WinSoft Pro Medium" pitchFamily="34" charset="-120"/>
              </a:rPr>
              <a:t>لذلك يعتمد التدريب المهني على التعلم بالممارسة والمشاركة الفاعلة لتحقيق أعلى مستويات الاحتفاظ بالمعلومات واكتساب المهارات.</a:t>
            </a:r>
            <a:endParaRPr lang="ar-SA" sz="1650" dirty="0"/>
          </a:p>
        </p:txBody>
      </p:sp>
    </p:spTree>
    <p:extLst>
      <p:ext uri="{BB962C8B-B14F-4D97-AF65-F5344CB8AC3E}">
        <p14:creationId xmlns:p14="http://schemas.microsoft.com/office/powerpoint/2010/main" val="1372048034"/>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734913"/>
            <a:ext cx="10927878" cy="705247"/>
          </a:xfrm>
          <a:prstGeom prst="rect">
            <a:avLst/>
          </a:prstGeom>
          <a:noFill/>
          <a:ln/>
        </p:spPr>
        <p:txBody>
          <a:bodyPr wrap="none" lIns="0" tIns="0" rIns="0" bIns="0" rtlCol="0" anchor="t"/>
          <a:lstStyle/>
          <a:p>
            <a:pPr marL="0" indent="0" algn="r" rtl="1">
              <a:lnSpc>
                <a:spcPct val="104000"/>
              </a:lnSpc>
              <a:buNone/>
            </a:pPr>
            <a:r>
              <a:rPr lang="ar-SA" altLang="en-US" sz="4400" dirty="0">
                <a:solidFill>
                  <a:srgbClr val="2E3C4E"/>
                </a:solidFill>
                <a:latin typeface="GE SS Two Light" pitchFamily="34" charset="0"/>
                <a:ea typeface="GE SS Two Light" pitchFamily="34" charset="-122"/>
                <a:cs typeface="GE SS Two Light" pitchFamily="34" charset="-120"/>
              </a:rPr>
              <a:t>استراتيجيات تعزيز المشاركة</a:t>
            </a:r>
            <a:endParaRPr lang="ar-SA" sz="4400" dirty="0"/>
          </a:p>
        </p:txBody>
      </p:sp>
      <p:pic>
        <p:nvPicPr>
          <p:cNvPr id="3"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023820" y="3254913"/>
            <a:ext cx="535966" cy="535980"/>
          </a:xfrm>
          <a:prstGeom prst="rect">
            <a:avLst/>
          </a:prstGeom>
        </p:spPr>
      </p:pic>
      <p:sp>
        <p:nvSpPr>
          <p:cNvPr id="4" name="Text 1"/>
          <p:cNvSpPr/>
          <p:nvPr/>
        </p:nvSpPr>
        <p:spPr>
          <a:xfrm>
            <a:off x="8086920" y="4045488"/>
            <a:ext cx="3472867" cy="352524"/>
          </a:xfrm>
          <a:prstGeom prst="rect">
            <a:avLst/>
          </a:prstGeom>
          <a:noFill/>
          <a:ln/>
        </p:spPr>
        <p:txBody>
          <a:bodyPr wrap="none" lIns="0" tIns="0" rIns="0" bIns="0" rtlCol="0" anchor="t"/>
          <a:lstStyle/>
          <a:p>
            <a:pPr marL="0" indent="0" algn="r" rtl="1">
              <a:lnSpc>
                <a:spcPct val="104000"/>
              </a:lnSpc>
              <a:buNone/>
            </a:pPr>
            <a:r>
              <a:rPr lang="ar-SA" altLang="en-US" sz="2200" dirty="0">
                <a:solidFill>
                  <a:srgbClr val="384653"/>
                </a:solidFill>
                <a:latin typeface="GE SS Two Light" pitchFamily="34" charset="0"/>
                <a:ea typeface="GE SS Two Light" pitchFamily="34" charset="-122"/>
                <a:cs typeface="GE SS Two Light" pitchFamily="34" charset="-120"/>
              </a:rPr>
              <a:t>استخدام الأسئلة الفعالة</a:t>
            </a:r>
            <a:endParaRPr lang="ar-SA" sz="2200" dirty="0"/>
          </a:p>
        </p:txBody>
      </p:sp>
      <p:sp>
        <p:nvSpPr>
          <p:cNvPr id="5" name="Text 2"/>
          <p:cNvSpPr/>
          <p:nvPr/>
        </p:nvSpPr>
        <p:spPr>
          <a:xfrm>
            <a:off x="8086920" y="4520151"/>
            <a:ext cx="3472867" cy="668933"/>
          </a:xfrm>
          <a:prstGeom prst="rect">
            <a:avLst/>
          </a:prstGeom>
          <a:noFill/>
          <a:ln/>
        </p:spPr>
        <p:txBody>
          <a:bodyPr wrap="square" lIns="0" tIns="0" rIns="0" bIns="0" rtlCol="0" anchor="t">
            <a:normAutofit/>
          </a:bodyPr>
          <a:lstStyle/>
          <a:p>
            <a:pPr marL="0" indent="0" algn="r" rtl="1">
              <a:lnSpc>
                <a:spcPct val="130000"/>
              </a:lnSpc>
              <a:buNone/>
            </a:pPr>
            <a:r>
              <a:rPr lang="ar-SA" altLang="en-US" sz="1650" dirty="0">
                <a:solidFill>
                  <a:srgbClr val="384653"/>
                </a:solidFill>
                <a:latin typeface="WinSoft Pro Medium" pitchFamily="34" charset="0"/>
                <a:ea typeface="WinSoft Pro Medium" pitchFamily="34" charset="-122"/>
                <a:cs typeface="WinSoft Pro Medium" pitchFamily="34" charset="-120"/>
              </a:rPr>
              <a:t>الأسئلة المغلقة لإجابات محددة، والأسئلة المفتوحة لتشجيع التفكير والتحليل.</a:t>
            </a:r>
            <a:endParaRPr lang="ar-SA" sz="1650" dirty="0"/>
          </a:p>
        </p:txBody>
      </p:sp>
      <p:pic>
        <p:nvPicPr>
          <p:cNvPr id="6"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296364" y="1847453"/>
            <a:ext cx="535966" cy="535980"/>
          </a:xfrm>
          <a:prstGeom prst="rect">
            <a:avLst/>
          </a:prstGeom>
        </p:spPr>
      </p:pic>
      <p:sp>
        <p:nvSpPr>
          <p:cNvPr id="7" name="Text 3"/>
          <p:cNvSpPr/>
          <p:nvPr/>
        </p:nvSpPr>
        <p:spPr>
          <a:xfrm>
            <a:off x="4359464" y="2638028"/>
            <a:ext cx="3472867" cy="352524"/>
          </a:xfrm>
          <a:prstGeom prst="rect">
            <a:avLst/>
          </a:prstGeom>
          <a:noFill/>
          <a:ln/>
        </p:spPr>
        <p:txBody>
          <a:bodyPr wrap="none" lIns="0" tIns="0" rIns="0" bIns="0" rtlCol="0" anchor="t"/>
          <a:lstStyle/>
          <a:p>
            <a:pPr marL="0" indent="0" algn="r" rtl="1">
              <a:lnSpc>
                <a:spcPct val="104000"/>
              </a:lnSpc>
              <a:buNone/>
            </a:pPr>
            <a:r>
              <a:rPr lang="ar-SA" altLang="en-US" sz="2200" dirty="0">
                <a:solidFill>
                  <a:srgbClr val="384653"/>
                </a:solidFill>
                <a:latin typeface="GE SS Two Light" pitchFamily="34" charset="0"/>
                <a:ea typeface="GE SS Two Light" pitchFamily="34" charset="-122"/>
                <a:cs typeface="GE SS Two Light" pitchFamily="34" charset="-120"/>
              </a:rPr>
              <a:t>التعلم التعاوني</a:t>
            </a:r>
            <a:endParaRPr lang="ar-SA" sz="2200" dirty="0"/>
          </a:p>
        </p:txBody>
      </p:sp>
      <p:sp>
        <p:nvSpPr>
          <p:cNvPr id="8" name="Text 4"/>
          <p:cNvSpPr/>
          <p:nvPr/>
        </p:nvSpPr>
        <p:spPr>
          <a:xfrm>
            <a:off x="4359464" y="3112691"/>
            <a:ext cx="3472867" cy="668933"/>
          </a:xfrm>
          <a:prstGeom prst="rect">
            <a:avLst/>
          </a:prstGeom>
          <a:noFill/>
          <a:ln/>
        </p:spPr>
        <p:txBody>
          <a:bodyPr wrap="square" lIns="0" tIns="0" rIns="0" bIns="0" rtlCol="0" anchor="t">
            <a:normAutofit/>
          </a:bodyPr>
          <a:lstStyle/>
          <a:p>
            <a:pPr marL="0" indent="0" algn="r" rtl="1">
              <a:lnSpc>
                <a:spcPct val="130000"/>
              </a:lnSpc>
              <a:buNone/>
            </a:pPr>
            <a:r>
              <a:rPr lang="ar-SA" altLang="en-US" sz="1650" dirty="0">
                <a:solidFill>
                  <a:srgbClr val="384653"/>
                </a:solidFill>
                <a:latin typeface="WinSoft Pro Medium" pitchFamily="34" charset="0"/>
                <a:ea typeface="WinSoft Pro Medium" pitchFamily="34" charset="-122"/>
                <a:cs typeface="WinSoft Pro Medium" pitchFamily="34" charset="-120"/>
              </a:rPr>
              <a:t>العمل في مجموعات صغيرة وتبادل الخبرات وتحمل المسؤولية المشتركة.</a:t>
            </a:r>
            <a:endParaRPr lang="ar-SA" sz="1650" dirty="0"/>
          </a:p>
        </p:txBody>
      </p:sp>
      <p:pic>
        <p:nvPicPr>
          <p:cNvPr id="9"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568908" y="1847453"/>
            <a:ext cx="535966" cy="535980"/>
          </a:xfrm>
          <a:prstGeom prst="rect">
            <a:avLst/>
          </a:prstGeom>
        </p:spPr>
      </p:pic>
      <p:sp>
        <p:nvSpPr>
          <p:cNvPr id="10" name="Text 5"/>
          <p:cNvSpPr/>
          <p:nvPr/>
        </p:nvSpPr>
        <p:spPr>
          <a:xfrm>
            <a:off x="631908" y="2638028"/>
            <a:ext cx="3472966" cy="352524"/>
          </a:xfrm>
          <a:prstGeom prst="rect">
            <a:avLst/>
          </a:prstGeom>
          <a:noFill/>
          <a:ln/>
        </p:spPr>
        <p:txBody>
          <a:bodyPr wrap="none" lIns="0" tIns="0" rIns="0" bIns="0" rtlCol="0" anchor="t"/>
          <a:lstStyle/>
          <a:p>
            <a:pPr marL="0" indent="0" algn="r" rtl="1">
              <a:lnSpc>
                <a:spcPct val="104000"/>
              </a:lnSpc>
              <a:buNone/>
            </a:pPr>
            <a:r>
              <a:rPr lang="ar-SA" altLang="en-US" sz="2200" dirty="0">
                <a:solidFill>
                  <a:srgbClr val="384653"/>
                </a:solidFill>
                <a:latin typeface="GE SS Two Light" pitchFamily="34" charset="0"/>
                <a:ea typeface="GE SS Two Light" pitchFamily="34" charset="-122"/>
                <a:cs typeface="GE SS Two Light" pitchFamily="34" charset="-120"/>
              </a:rPr>
              <a:t>المناقشات الجماعية</a:t>
            </a:r>
            <a:endParaRPr lang="ar-SA" sz="2200" dirty="0"/>
          </a:p>
        </p:txBody>
      </p:sp>
      <p:sp>
        <p:nvSpPr>
          <p:cNvPr id="11" name="Text 6"/>
          <p:cNvSpPr/>
          <p:nvPr/>
        </p:nvSpPr>
        <p:spPr>
          <a:xfrm>
            <a:off x="631908" y="3112691"/>
            <a:ext cx="3472966" cy="668933"/>
          </a:xfrm>
          <a:prstGeom prst="rect">
            <a:avLst/>
          </a:prstGeom>
          <a:noFill/>
          <a:ln/>
        </p:spPr>
        <p:txBody>
          <a:bodyPr wrap="square" lIns="0" tIns="0" rIns="0" bIns="0" rtlCol="0" anchor="t">
            <a:normAutofit/>
          </a:bodyPr>
          <a:lstStyle/>
          <a:p>
            <a:pPr marL="0" indent="0" algn="r" rtl="1">
              <a:lnSpc>
                <a:spcPct val="130000"/>
              </a:lnSpc>
              <a:buNone/>
            </a:pPr>
            <a:r>
              <a:rPr lang="ar-SA" altLang="en-US" sz="1650" dirty="0">
                <a:solidFill>
                  <a:srgbClr val="384653"/>
                </a:solidFill>
                <a:latin typeface="WinSoft Pro Medium" pitchFamily="34" charset="0"/>
                <a:ea typeface="WinSoft Pro Medium" pitchFamily="34" charset="-122"/>
                <a:cs typeface="WinSoft Pro Medium" pitchFamily="34" charset="-120"/>
              </a:rPr>
              <a:t>مرتبطة بمشكلة حقيقية تسمح لجميع المشاركين بالمساهمة.</a:t>
            </a:r>
            <a:endParaRPr lang="ar-SA" sz="1650" dirty="0"/>
          </a:p>
        </p:txBody>
      </p:sp>
      <p:pic>
        <p:nvPicPr>
          <p:cNvPr id="12"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296364" y="4188916"/>
            <a:ext cx="535966" cy="535980"/>
          </a:xfrm>
          <a:prstGeom prst="rect">
            <a:avLst/>
          </a:prstGeom>
        </p:spPr>
      </p:pic>
      <p:sp>
        <p:nvSpPr>
          <p:cNvPr id="13" name="Text 7"/>
          <p:cNvSpPr/>
          <p:nvPr/>
        </p:nvSpPr>
        <p:spPr>
          <a:xfrm>
            <a:off x="4359464" y="4979491"/>
            <a:ext cx="3472867" cy="352524"/>
          </a:xfrm>
          <a:prstGeom prst="rect">
            <a:avLst/>
          </a:prstGeom>
          <a:noFill/>
          <a:ln/>
        </p:spPr>
        <p:txBody>
          <a:bodyPr wrap="none" lIns="0" tIns="0" rIns="0" bIns="0" rtlCol="0" anchor="t"/>
          <a:lstStyle/>
          <a:p>
            <a:pPr marL="0" indent="0" algn="r" rtl="1">
              <a:lnSpc>
                <a:spcPct val="104000"/>
              </a:lnSpc>
              <a:buNone/>
            </a:pPr>
            <a:r>
              <a:rPr lang="ar-SA" altLang="en-US" sz="2200" dirty="0">
                <a:solidFill>
                  <a:srgbClr val="384653"/>
                </a:solidFill>
                <a:latin typeface="GE SS Two Light" pitchFamily="34" charset="0"/>
                <a:ea typeface="GE SS Two Light" pitchFamily="34" charset="-122"/>
                <a:cs typeface="GE SS Two Light" pitchFamily="34" charset="-120"/>
              </a:rPr>
              <a:t>التعلم القائم على المشكلات</a:t>
            </a:r>
            <a:endParaRPr lang="ar-SA" sz="2200" dirty="0"/>
          </a:p>
        </p:txBody>
      </p:sp>
      <p:sp>
        <p:nvSpPr>
          <p:cNvPr id="14" name="Text 8"/>
          <p:cNvSpPr/>
          <p:nvPr/>
        </p:nvSpPr>
        <p:spPr>
          <a:xfrm>
            <a:off x="4359464" y="5454154"/>
            <a:ext cx="3472867" cy="668933"/>
          </a:xfrm>
          <a:prstGeom prst="rect">
            <a:avLst/>
          </a:prstGeom>
          <a:noFill/>
          <a:ln/>
        </p:spPr>
        <p:txBody>
          <a:bodyPr wrap="square" lIns="0" tIns="0" rIns="0" bIns="0" rtlCol="0" anchor="t">
            <a:normAutofit/>
          </a:bodyPr>
          <a:lstStyle/>
          <a:p>
            <a:pPr marL="0" indent="0" algn="r" rtl="1">
              <a:lnSpc>
                <a:spcPct val="130000"/>
              </a:lnSpc>
              <a:buNone/>
            </a:pPr>
            <a:r>
              <a:rPr lang="ar-SA" altLang="en-US" sz="1650" dirty="0">
                <a:solidFill>
                  <a:srgbClr val="384653"/>
                </a:solidFill>
                <a:latin typeface="WinSoft Pro Medium" pitchFamily="34" charset="0"/>
                <a:ea typeface="WinSoft Pro Medium" pitchFamily="34" charset="-122"/>
                <a:cs typeface="WinSoft Pro Medium" pitchFamily="34" charset="-120"/>
              </a:rPr>
              <a:t>عرض مشكلة واقعية وطلب من المتدربين إيجاد الحلول.</a:t>
            </a:r>
            <a:endParaRPr lang="ar-SA" sz="1650" dirty="0"/>
          </a:p>
        </p:txBody>
      </p:sp>
      <p:pic>
        <p:nvPicPr>
          <p:cNvPr id="15"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3568908" y="4188916"/>
            <a:ext cx="535966" cy="535980"/>
          </a:xfrm>
          <a:prstGeom prst="rect">
            <a:avLst/>
          </a:prstGeom>
        </p:spPr>
      </p:pic>
      <p:sp>
        <p:nvSpPr>
          <p:cNvPr id="16" name="Text 9"/>
          <p:cNvSpPr/>
          <p:nvPr/>
        </p:nvSpPr>
        <p:spPr>
          <a:xfrm>
            <a:off x="631908" y="4979491"/>
            <a:ext cx="3472966" cy="352524"/>
          </a:xfrm>
          <a:prstGeom prst="rect">
            <a:avLst/>
          </a:prstGeom>
          <a:noFill/>
          <a:ln/>
        </p:spPr>
        <p:txBody>
          <a:bodyPr wrap="none" lIns="0" tIns="0" rIns="0" bIns="0" rtlCol="0" anchor="t"/>
          <a:lstStyle/>
          <a:p>
            <a:pPr marL="0" indent="0" algn="r" rtl="1">
              <a:lnSpc>
                <a:spcPct val="104000"/>
              </a:lnSpc>
              <a:buNone/>
            </a:pPr>
            <a:r>
              <a:rPr lang="ar-SA" altLang="en-US" sz="2200" dirty="0">
                <a:solidFill>
                  <a:srgbClr val="384653"/>
                </a:solidFill>
                <a:latin typeface="GE SS Two Light" pitchFamily="34" charset="0"/>
                <a:ea typeface="GE SS Two Light" pitchFamily="34" charset="-122"/>
                <a:cs typeface="GE SS Two Light" pitchFamily="34" charset="-120"/>
              </a:rPr>
              <a:t>التحفيز المعنوي والمهني</a:t>
            </a:r>
            <a:endParaRPr lang="ar-SA" sz="2200" dirty="0"/>
          </a:p>
        </p:txBody>
      </p:sp>
      <p:sp>
        <p:nvSpPr>
          <p:cNvPr id="17" name="Text 10"/>
          <p:cNvSpPr/>
          <p:nvPr/>
        </p:nvSpPr>
        <p:spPr>
          <a:xfrm>
            <a:off x="631908" y="5454154"/>
            <a:ext cx="3472966" cy="668933"/>
          </a:xfrm>
          <a:prstGeom prst="rect">
            <a:avLst/>
          </a:prstGeom>
          <a:noFill/>
          <a:ln/>
        </p:spPr>
        <p:txBody>
          <a:bodyPr wrap="square" lIns="0" tIns="0" rIns="0" bIns="0" rtlCol="0" anchor="t">
            <a:normAutofit/>
          </a:bodyPr>
          <a:lstStyle/>
          <a:p>
            <a:pPr marL="0" indent="0" algn="r" rtl="1">
              <a:lnSpc>
                <a:spcPct val="130000"/>
              </a:lnSpc>
              <a:buNone/>
            </a:pPr>
            <a:r>
              <a:rPr lang="ar-SA" altLang="en-US" sz="1650" dirty="0">
                <a:solidFill>
                  <a:srgbClr val="384653"/>
                </a:solidFill>
                <a:latin typeface="WinSoft Pro Medium" pitchFamily="34" charset="0"/>
                <a:ea typeface="WinSoft Pro Medium" pitchFamily="34" charset="-122"/>
                <a:cs typeface="WinSoft Pro Medium" pitchFamily="34" charset="-120"/>
              </a:rPr>
              <a:t>الثناء والتشجيع والاعتراف بالإنجاز وربط التدريب بسوق العمل.</a:t>
            </a:r>
            <a:endParaRPr lang="ar-SA" sz="1650" dirty="0"/>
          </a:p>
        </p:txBody>
      </p:sp>
    </p:spTree>
    <p:extLst>
      <p:ext uri="{BB962C8B-B14F-4D97-AF65-F5344CB8AC3E}">
        <p14:creationId xmlns:p14="http://schemas.microsoft.com/office/powerpoint/2010/main" val="1111887527"/>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10770224" y="968573"/>
            <a:ext cx="789563" cy="274241"/>
          </a:xfrm>
          <a:prstGeom prst="roundRect">
            <a:avLst>
              <a:gd name="adj" fmla="val 49999"/>
            </a:avLst>
          </a:prstGeom>
          <a:solidFill>
            <a:srgbClr val="D4E9F7"/>
          </a:solidFill>
          <a:ln/>
        </p:spPr>
      </p:sp>
      <p:sp>
        <p:nvSpPr>
          <p:cNvPr id="3" name="Text 1"/>
          <p:cNvSpPr/>
          <p:nvPr/>
        </p:nvSpPr>
        <p:spPr>
          <a:xfrm>
            <a:off x="10268884" y="1022648"/>
            <a:ext cx="1182658" cy="166092"/>
          </a:xfrm>
          <a:prstGeom prst="rect">
            <a:avLst/>
          </a:prstGeom>
          <a:noFill/>
          <a:ln/>
        </p:spPr>
        <p:txBody>
          <a:bodyPr wrap="none" lIns="0" tIns="0" rIns="0" bIns="0" rtlCol="0" anchor="t"/>
          <a:lstStyle/>
          <a:p>
            <a:pPr marL="0" indent="0" algn="r" rtl="1">
              <a:lnSpc>
                <a:spcPct val="96000"/>
              </a:lnSpc>
              <a:buNone/>
            </a:pPr>
            <a:r>
              <a:rPr lang="ar-SA" altLang="en-US" sz="1100" dirty="0">
                <a:solidFill>
                  <a:srgbClr val="384653"/>
                </a:solidFill>
                <a:latin typeface="WinSoft Pro Medium" pitchFamily="34" charset="0"/>
                <a:ea typeface="WinSoft Pro Medium" pitchFamily="34" charset="-122"/>
                <a:cs typeface="WinSoft Pro Medium" pitchFamily="34" charset="-120"/>
              </a:rPr>
              <a:t>نشاط عملي</a:t>
            </a:r>
            <a:endParaRPr lang="ar-SA" sz="1100" dirty="0"/>
          </a:p>
        </p:txBody>
      </p:sp>
      <p:sp>
        <p:nvSpPr>
          <p:cNvPr id="4" name="Text 2"/>
          <p:cNvSpPr/>
          <p:nvPr/>
        </p:nvSpPr>
        <p:spPr>
          <a:xfrm>
            <a:off x="631908" y="1300559"/>
            <a:ext cx="10927878" cy="593923"/>
          </a:xfrm>
          <a:prstGeom prst="rect">
            <a:avLst/>
          </a:prstGeom>
          <a:noFill/>
          <a:ln/>
        </p:spPr>
        <p:txBody>
          <a:bodyPr wrap="none" lIns="0" tIns="0" rIns="0" bIns="0" rtlCol="0" anchor="t"/>
          <a:lstStyle/>
          <a:p>
            <a:pPr marL="0" indent="0" algn="r" rtl="1">
              <a:lnSpc>
                <a:spcPct val="104000"/>
              </a:lnSpc>
              <a:buNone/>
            </a:pPr>
            <a:r>
              <a:rPr lang="ar-SA" altLang="en-US" sz="3700" dirty="0">
                <a:solidFill>
                  <a:srgbClr val="2E3C4E"/>
                </a:solidFill>
                <a:latin typeface="GE SS Two Light" pitchFamily="34" charset="0"/>
                <a:ea typeface="GE SS Two Light" pitchFamily="34" charset="-122"/>
                <a:cs typeface="GE SS Two Light" pitchFamily="34" charset="-120"/>
              </a:rPr>
              <a:t>النشاط العملي: «ماذا فاتك؟» – تحليل الملاحظة والتدخل</a:t>
            </a:r>
            <a:endParaRPr lang="ar-SA" sz="3700" dirty="0"/>
          </a:p>
        </p:txBody>
      </p:sp>
      <p:sp>
        <p:nvSpPr>
          <p:cNvPr id="5" name="Text 3"/>
          <p:cNvSpPr/>
          <p:nvPr/>
        </p:nvSpPr>
        <p:spPr>
          <a:xfrm>
            <a:off x="631908" y="1952228"/>
            <a:ext cx="10927878" cy="296863"/>
          </a:xfrm>
          <a:prstGeom prst="rect">
            <a:avLst/>
          </a:prstGeom>
          <a:noFill/>
          <a:ln/>
        </p:spPr>
        <p:txBody>
          <a:bodyPr wrap="none" lIns="0" tIns="0" rIns="0" bIns="0" rtlCol="0" anchor="t"/>
          <a:lstStyle/>
          <a:p>
            <a:pPr marL="0" indent="0" algn="r" rtl="1">
              <a:lnSpc>
                <a:spcPct val="104000"/>
              </a:lnSpc>
              <a:buNone/>
            </a:pPr>
            <a:r>
              <a:rPr lang="ar-SA" altLang="en-US" sz="1850" dirty="0">
                <a:solidFill>
                  <a:srgbClr val="2E3C4E"/>
                </a:solidFill>
                <a:latin typeface="GE SS Two Light" pitchFamily="34" charset="0"/>
                <a:ea typeface="GE SS Two Light" pitchFamily="34" charset="-122"/>
                <a:cs typeface="GE SS Two Light" pitchFamily="34" charset="-120"/>
              </a:rPr>
              <a:t>الهدف من النشاط</a:t>
            </a:r>
            <a:endParaRPr lang="ar-SA" sz="1850" dirty="0"/>
          </a:p>
        </p:txBody>
      </p:sp>
      <p:sp>
        <p:nvSpPr>
          <p:cNvPr id="6" name="Text 4"/>
          <p:cNvSpPr/>
          <p:nvPr/>
        </p:nvSpPr>
        <p:spPr>
          <a:xfrm>
            <a:off x="22324" y="2465685"/>
            <a:ext cx="11537463" cy="259953"/>
          </a:xfrm>
          <a:prstGeom prst="rect">
            <a:avLst/>
          </a:prstGeom>
          <a:noFill/>
          <a:ln/>
        </p:spPr>
        <p:txBody>
          <a:bodyPr wrap="none" lIns="0" tIns="0" rIns="0" bIns="0" rtlCol="0" anchor="t"/>
          <a:lstStyle/>
          <a:p>
            <a:pPr marL="0" indent="0" algn="r" rtl="1">
              <a:lnSpc>
                <a:spcPct val="120000"/>
              </a:lnSpc>
              <a:buNone/>
            </a:pPr>
            <a:r>
              <a:rPr lang="ar-SA" altLang="en-US" sz="1400" dirty="0">
                <a:solidFill>
                  <a:srgbClr val="384653"/>
                </a:solidFill>
                <a:latin typeface="WinSoft Pro Medium" pitchFamily="34" charset="0"/>
                <a:ea typeface="WinSoft Pro Medium" pitchFamily="34" charset="-122"/>
                <a:cs typeface="WinSoft Pro Medium" pitchFamily="34" charset="-120"/>
              </a:rPr>
              <a:t>من خلال هذا النشاط ستتدرب على:</a:t>
            </a:r>
            <a:endParaRPr lang="ar-SA" sz="1400" dirty="0"/>
          </a:p>
        </p:txBody>
      </p:sp>
      <p:pic>
        <p:nvPicPr>
          <p:cNvPr id="7"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187953" y="2719218"/>
            <a:ext cx="371833" cy="371843"/>
          </a:xfrm>
          <a:prstGeom prst="rect">
            <a:avLst/>
          </a:prstGeom>
        </p:spPr>
      </p:pic>
      <p:sp>
        <p:nvSpPr>
          <p:cNvPr id="8" name="Shape 5"/>
          <p:cNvSpPr/>
          <p:nvPr/>
        </p:nvSpPr>
        <p:spPr>
          <a:xfrm>
            <a:off x="8013400" y="3169345"/>
            <a:ext cx="3546386" cy="25400"/>
          </a:xfrm>
          <a:prstGeom prst="rect">
            <a:avLst/>
          </a:prstGeom>
          <a:solidFill>
            <a:srgbClr val="00AEEF"/>
          </a:solidFill>
          <a:ln/>
        </p:spPr>
      </p:sp>
      <p:sp>
        <p:nvSpPr>
          <p:cNvPr id="9" name="Text 6"/>
          <p:cNvSpPr/>
          <p:nvPr/>
        </p:nvSpPr>
        <p:spPr>
          <a:xfrm>
            <a:off x="8013400" y="3310334"/>
            <a:ext cx="3546386" cy="259953"/>
          </a:xfrm>
          <a:prstGeom prst="rect">
            <a:avLst/>
          </a:prstGeom>
          <a:noFill/>
          <a:ln/>
        </p:spPr>
        <p:txBody>
          <a:bodyPr wrap="none" lIns="0" tIns="0" rIns="0" bIns="0" rtlCol="0" anchor="t"/>
          <a:lstStyle/>
          <a:p>
            <a:pPr marL="0" indent="0" algn="r" rtl="1">
              <a:lnSpc>
                <a:spcPct val="120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ملاحظة سلوك المتدربين أثناء تنفيذ النشاط التدريبي.</a:t>
            </a:r>
            <a:endParaRPr lang="ar-SA" sz="1600" dirty="0"/>
          </a:p>
        </p:txBody>
      </p:sp>
      <p:pic>
        <p:nvPicPr>
          <p:cNvPr id="10"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497207" y="2719218"/>
            <a:ext cx="371833" cy="371843"/>
          </a:xfrm>
          <a:prstGeom prst="rect">
            <a:avLst/>
          </a:prstGeom>
        </p:spPr>
      </p:pic>
      <p:sp>
        <p:nvSpPr>
          <p:cNvPr id="11" name="Shape 7"/>
          <p:cNvSpPr/>
          <p:nvPr/>
        </p:nvSpPr>
        <p:spPr>
          <a:xfrm>
            <a:off x="4322654" y="3169345"/>
            <a:ext cx="3546386" cy="25400"/>
          </a:xfrm>
          <a:prstGeom prst="rect">
            <a:avLst/>
          </a:prstGeom>
          <a:solidFill>
            <a:srgbClr val="00AEEF"/>
          </a:solidFill>
          <a:ln/>
        </p:spPr>
      </p:sp>
      <p:sp>
        <p:nvSpPr>
          <p:cNvPr id="12" name="Text 8"/>
          <p:cNvSpPr/>
          <p:nvPr/>
        </p:nvSpPr>
        <p:spPr>
          <a:xfrm>
            <a:off x="4322654" y="3310334"/>
            <a:ext cx="3546386" cy="259953"/>
          </a:xfrm>
          <a:prstGeom prst="rect">
            <a:avLst/>
          </a:prstGeom>
          <a:noFill/>
          <a:ln/>
        </p:spPr>
        <p:txBody>
          <a:bodyPr wrap="none" lIns="0" tIns="0" rIns="0" bIns="0" rtlCol="0" anchor="t"/>
          <a:lstStyle/>
          <a:p>
            <a:pPr marL="0" indent="0" algn="r" rtl="1">
              <a:lnSpc>
                <a:spcPct val="120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التمييز بين ما تمت ملاحظته وما تم إغفاله.</a:t>
            </a:r>
            <a:endParaRPr lang="ar-SA" sz="1600" dirty="0"/>
          </a:p>
        </p:txBody>
      </p:sp>
      <p:pic>
        <p:nvPicPr>
          <p:cNvPr id="13"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806461" y="2719218"/>
            <a:ext cx="371833" cy="371843"/>
          </a:xfrm>
          <a:prstGeom prst="rect">
            <a:avLst/>
          </a:prstGeom>
        </p:spPr>
      </p:pic>
      <p:sp>
        <p:nvSpPr>
          <p:cNvPr id="14" name="Shape 9"/>
          <p:cNvSpPr/>
          <p:nvPr/>
        </p:nvSpPr>
        <p:spPr>
          <a:xfrm>
            <a:off x="631908" y="3169345"/>
            <a:ext cx="3546386" cy="25400"/>
          </a:xfrm>
          <a:prstGeom prst="rect">
            <a:avLst/>
          </a:prstGeom>
          <a:solidFill>
            <a:srgbClr val="00AEEF"/>
          </a:solidFill>
          <a:ln/>
        </p:spPr>
      </p:sp>
      <p:sp>
        <p:nvSpPr>
          <p:cNvPr id="15" name="Text 10"/>
          <p:cNvSpPr/>
          <p:nvPr/>
        </p:nvSpPr>
        <p:spPr>
          <a:xfrm>
            <a:off x="631908" y="3310334"/>
            <a:ext cx="3546386" cy="259953"/>
          </a:xfrm>
          <a:prstGeom prst="rect">
            <a:avLst/>
          </a:prstGeom>
          <a:noFill/>
          <a:ln/>
        </p:spPr>
        <p:txBody>
          <a:bodyPr wrap="none" lIns="0" tIns="0" rIns="0" bIns="0" rtlCol="0" anchor="t"/>
          <a:lstStyle/>
          <a:p>
            <a:pPr marL="0" indent="0" algn="r" rtl="1">
              <a:lnSpc>
                <a:spcPct val="120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تحديد المواقف التي تتطلب تدخلاً وأولويات التدخل.</a:t>
            </a:r>
            <a:endParaRPr lang="ar-SA" sz="1600" dirty="0"/>
          </a:p>
        </p:txBody>
      </p:sp>
      <p:pic>
        <p:nvPicPr>
          <p:cNvPr id="16"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1187953" y="3681144"/>
            <a:ext cx="371833" cy="371843"/>
          </a:xfrm>
          <a:prstGeom prst="rect">
            <a:avLst/>
          </a:prstGeom>
        </p:spPr>
      </p:pic>
      <p:sp>
        <p:nvSpPr>
          <p:cNvPr id="17" name="Shape 11"/>
          <p:cNvSpPr/>
          <p:nvPr/>
        </p:nvSpPr>
        <p:spPr>
          <a:xfrm>
            <a:off x="8013400" y="4131270"/>
            <a:ext cx="3546386" cy="25400"/>
          </a:xfrm>
          <a:prstGeom prst="rect">
            <a:avLst/>
          </a:prstGeom>
          <a:solidFill>
            <a:srgbClr val="00AEEF"/>
          </a:solidFill>
          <a:ln/>
        </p:spPr>
      </p:sp>
      <p:sp>
        <p:nvSpPr>
          <p:cNvPr id="18" name="Text 12"/>
          <p:cNvSpPr/>
          <p:nvPr/>
        </p:nvSpPr>
        <p:spPr>
          <a:xfrm>
            <a:off x="8138910" y="4272260"/>
            <a:ext cx="3546386" cy="259953"/>
          </a:xfrm>
          <a:prstGeom prst="rect">
            <a:avLst/>
          </a:prstGeom>
          <a:noFill/>
          <a:ln/>
        </p:spPr>
        <p:txBody>
          <a:bodyPr wrap="none" lIns="0" tIns="0" rIns="0" bIns="0" rtlCol="0" anchor="t"/>
          <a:lstStyle/>
          <a:p>
            <a:pPr marL="0" indent="0" algn="r" rtl="1">
              <a:lnSpc>
                <a:spcPct val="120000"/>
              </a:lnSpc>
              <a:buNone/>
            </a:pPr>
            <a:r>
              <a:rPr lang="ar-SA" altLang="en-US" dirty="0">
                <a:solidFill>
                  <a:srgbClr val="384653"/>
                </a:solidFill>
                <a:latin typeface="WinSoft Pro Medium" pitchFamily="34" charset="0"/>
                <a:ea typeface="WinSoft Pro Medium" pitchFamily="34" charset="-122"/>
                <a:cs typeface="WinSoft Pro Medium" pitchFamily="34" charset="-120"/>
              </a:rPr>
              <a:t>الحكم على توقيت التدخل وأثره في مشاركة المتدربين.</a:t>
            </a:r>
            <a:endParaRPr lang="ar-SA" dirty="0"/>
          </a:p>
        </p:txBody>
      </p:sp>
      <p:pic>
        <p:nvPicPr>
          <p:cNvPr id="19"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497207" y="3681144"/>
            <a:ext cx="371833" cy="371843"/>
          </a:xfrm>
          <a:prstGeom prst="rect">
            <a:avLst/>
          </a:prstGeom>
        </p:spPr>
      </p:pic>
      <p:sp>
        <p:nvSpPr>
          <p:cNvPr id="20" name="Shape 13"/>
          <p:cNvSpPr/>
          <p:nvPr/>
        </p:nvSpPr>
        <p:spPr>
          <a:xfrm>
            <a:off x="4322654" y="4131270"/>
            <a:ext cx="3546386" cy="25400"/>
          </a:xfrm>
          <a:prstGeom prst="rect">
            <a:avLst/>
          </a:prstGeom>
          <a:solidFill>
            <a:srgbClr val="00AEEF"/>
          </a:solidFill>
          <a:ln/>
        </p:spPr>
      </p:sp>
      <p:sp>
        <p:nvSpPr>
          <p:cNvPr id="21" name="Text 14"/>
          <p:cNvSpPr/>
          <p:nvPr/>
        </p:nvSpPr>
        <p:spPr>
          <a:xfrm>
            <a:off x="4322654" y="4272260"/>
            <a:ext cx="3546386" cy="259953"/>
          </a:xfrm>
          <a:prstGeom prst="rect">
            <a:avLst/>
          </a:prstGeom>
          <a:noFill/>
          <a:ln/>
        </p:spPr>
        <p:txBody>
          <a:bodyPr wrap="none" lIns="0" tIns="0" rIns="0" bIns="0" rtlCol="0" anchor="t"/>
          <a:lstStyle/>
          <a:p>
            <a:pPr marL="0" indent="0" algn="r" rtl="1">
              <a:lnSpc>
                <a:spcPct val="120000"/>
              </a:lnSpc>
              <a:buNone/>
            </a:pPr>
            <a:r>
              <a:rPr lang="ar-SA" altLang="en-US" dirty="0">
                <a:solidFill>
                  <a:srgbClr val="384653"/>
                </a:solidFill>
                <a:latin typeface="WinSoft Pro Medium" pitchFamily="34" charset="0"/>
                <a:ea typeface="WinSoft Pro Medium" pitchFamily="34" charset="-122"/>
                <a:cs typeface="WinSoft Pro Medium" pitchFamily="34" charset="-120"/>
              </a:rPr>
              <a:t>تقييم فاعلية التغذية الراجعة.</a:t>
            </a:r>
            <a:endParaRPr lang="ar-SA" dirty="0"/>
          </a:p>
        </p:txBody>
      </p:sp>
      <p:pic>
        <p:nvPicPr>
          <p:cNvPr id="22" name="Image 5"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3806461" y="3681144"/>
            <a:ext cx="371833" cy="371843"/>
          </a:xfrm>
          <a:prstGeom prst="rect">
            <a:avLst/>
          </a:prstGeom>
        </p:spPr>
      </p:pic>
      <p:sp>
        <p:nvSpPr>
          <p:cNvPr id="23" name="Shape 15"/>
          <p:cNvSpPr/>
          <p:nvPr/>
        </p:nvSpPr>
        <p:spPr>
          <a:xfrm>
            <a:off x="631908" y="4131270"/>
            <a:ext cx="3546386" cy="25400"/>
          </a:xfrm>
          <a:prstGeom prst="rect">
            <a:avLst/>
          </a:prstGeom>
          <a:solidFill>
            <a:srgbClr val="00AEEF"/>
          </a:solidFill>
          <a:ln/>
        </p:spPr>
      </p:sp>
      <p:sp>
        <p:nvSpPr>
          <p:cNvPr id="24" name="Text 16"/>
          <p:cNvSpPr/>
          <p:nvPr/>
        </p:nvSpPr>
        <p:spPr>
          <a:xfrm>
            <a:off x="631908" y="4272260"/>
            <a:ext cx="3546386" cy="519906"/>
          </a:xfrm>
          <a:prstGeom prst="rect">
            <a:avLst/>
          </a:prstGeom>
          <a:noFill/>
          <a:ln/>
        </p:spPr>
        <p:txBody>
          <a:bodyPr wrap="square" lIns="0" tIns="0" rIns="0" bIns="0" rtlCol="0" anchor="t">
            <a:noAutofit/>
          </a:bodyPr>
          <a:lstStyle/>
          <a:p>
            <a:pPr marL="0" indent="0" algn="r" rtl="1">
              <a:lnSpc>
                <a:spcPct val="120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استخدام الأدلة الفعلية على أداء المتدرب بدلاً من افتراض أن التعلم قد حدث.</a:t>
            </a:r>
            <a:endParaRPr lang="ar-SA" sz="1600" dirty="0"/>
          </a:p>
        </p:txBody>
      </p:sp>
      <p:pic>
        <p:nvPicPr>
          <p:cNvPr id="25" name="Image 6" descr="preencoded.png"/>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11187953" y="4903023"/>
            <a:ext cx="371833" cy="371843"/>
          </a:xfrm>
          <a:prstGeom prst="rect">
            <a:avLst/>
          </a:prstGeom>
        </p:spPr>
      </p:pic>
      <p:sp>
        <p:nvSpPr>
          <p:cNvPr id="26" name="Shape 17"/>
          <p:cNvSpPr/>
          <p:nvPr/>
        </p:nvSpPr>
        <p:spPr>
          <a:xfrm>
            <a:off x="631908" y="5353149"/>
            <a:ext cx="10927878" cy="25400"/>
          </a:xfrm>
          <a:prstGeom prst="rect">
            <a:avLst/>
          </a:prstGeom>
          <a:solidFill>
            <a:srgbClr val="00AEEF"/>
          </a:solidFill>
          <a:ln/>
        </p:spPr>
      </p:sp>
      <p:sp>
        <p:nvSpPr>
          <p:cNvPr id="27" name="Text 18"/>
          <p:cNvSpPr/>
          <p:nvPr/>
        </p:nvSpPr>
        <p:spPr>
          <a:xfrm>
            <a:off x="631908" y="5494139"/>
            <a:ext cx="10927878" cy="259953"/>
          </a:xfrm>
          <a:prstGeom prst="rect">
            <a:avLst/>
          </a:prstGeom>
          <a:noFill/>
          <a:ln/>
        </p:spPr>
        <p:txBody>
          <a:bodyPr wrap="none" lIns="0" tIns="0" rIns="0" bIns="0" rtlCol="0" anchor="t"/>
          <a:lstStyle/>
          <a:p>
            <a:pPr marL="0" indent="0" algn="r" rtl="1">
              <a:lnSpc>
                <a:spcPct val="120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ممارسة تدخل تدريبي مناسب لتحسين المشاركة والتحفيز.</a:t>
            </a:r>
            <a:endParaRPr lang="ar-SA" sz="1600" dirty="0"/>
          </a:p>
        </p:txBody>
      </p:sp>
    </p:spTree>
    <p:extLst>
      <p:ext uri="{BB962C8B-B14F-4D97-AF65-F5344CB8AC3E}">
        <p14:creationId xmlns:p14="http://schemas.microsoft.com/office/powerpoint/2010/main" val="3757380927"/>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10680631" y="973038"/>
            <a:ext cx="879155" cy="305395"/>
          </a:xfrm>
          <a:prstGeom prst="roundRect">
            <a:avLst>
              <a:gd name="adj" fmla="val 49999"/>
            </a:avLst>
          </a:prstGeom>
          <a:solidFill>
            <a:srgbClr val="D4E9F7"/>
          </a:solidFill>
          <a:ln/>
        </p:spPr>
      </p:sp>
      <p:sp>
        <p:nvSpPr>
          <p:cNvPr id="3" name="Text 1"/>
          <p:cNvSpPr/>
          <p:nvPr/>
        </p:nvSpPr>
        <p:spPr>
          <a:xfrm>
            <a:off x="10191594" y="1033264"/>
            <a:ext cx="1247645" cy="184944"/>
          </a:xfrm>
          <a:prstGeom prst="rect">
            <a:avLst/>
          </a:prstGeom>
          <a:noFill/>
          <a:ln/>
        </p:spPr>
        <p:txBody>
          <a:bodyPr wrap="none" lIns="0" tIns="0" rIns="0" bIns="0" rtlCol="0" anchor="t"/>
          <a:lstStyle/>
          <a:p>
            <a:pPr marL="0" indent="0" algn="r" rtl="1">
              <a:lnSpc>
                <a:spcPct val="96000"/>
              </a:lnSpc>
              <a:buNone/>
            </a:pPr>
            <a:r>
              <a:rPr lang="ar-SA" altLang="en-US" sz="1250" dirty="0">
                <a:solidFill>
                  <a:srgbClr val="384653"/>
                </a:solidFill>
                <a:latin typeface="WinSoft Pro Medium" pitchFamily="34" charset="0"/>
                <a:ea typeface="WinSoft Pro Medium" pitchFamily="34" charset="-122"/>
                <a:cs typeface="WinSoft Pro Medium" pitchFamily="34" charset="-120"/>
              </a:rPr>
              <a:t>نشاط عملي</a:t>
            </a:r>
            <a:endParaRPr lang="ar-SA" sz="1250" dirty="0"/>
          </a:p>
        </p:txBody>
      </p:sp>
      <p:sp>
        <p:nvSpPr>
          <p:cNvPr id="4" name="Text 2"/>
          <p:cNvSpPr/>
          <p:nvPr/>
        </p:nvSpPr>
        <p:spPr>
          <a:xfrm>
            <a:off x="631908" y="1349970"/>
            <a:ext cx="10927878" cy="661095"/>
          </a:xfrm>
          <a:prstGeom prst="rect">
            <a:avLst/>
          </a:prstGeom>
          <a:noFill/>
          <a:ln/>
        </p:spPr>
        <p:txBody>
          <a:bodyPr wrap="none" lIns="0" tIns="0" rIns="0" bIns="0" rtlCol="0" anchor="t"/>
          <a:lstStyle/>
          <a:p>
            <a:pPr marL="0" indent="0" algn="r" rtl="1">
              <a:lnSpc>
                <a:spcPct val="104000"/>
              </a:lnSpc>
              <a:buNone/>
            </a:pPr>
            <a:r>
              <a:rPr lang="ar-SA" altLang="en-US" sz="4150" dirty="0">
                <a:solidFill>
                  <a:srgbClr val="2E3C4E"/>
                </a:solidFill>
                <a:latin typeface="GE SS Two Light" pitchFamily="34" charset="0"/>
                <a:ea typeface="GE SS Two Light" pitchFamily="34" charset="-122"/>
                <a:cs typeface="GE SS Two Light" pitchFamily="34" charset="-120"/>
              </a:rPr>
              <a:t>الحالة التدريبية</a:t>
            </a:r>
            <a:endParaRPr lang="ar-SA" sz="4150" dirty="0"/>
          </a:p>
        </p:txBody>
      </p:sp>
      <p:sp>
        <p:nvSpPr>
          <p:cNvPr id="5" name="Text 3"/>
          <p:cNvSpPr/>
          <p:nvPr/>
        </p:nvSpPr>
        <p:spPr>
          <a:xfrm>
            <a:off x="631908" y="2279551"/>
            <a:ext cx="10927878" cy="608013"/>
          </a:xfrm>
          <a:prstGeom prst="rect">
            <a:avLst/>
          </a:prstGeom>
          <a:noFill/>
          <a:ln/>
        </p:spPr>
        <p:txBody>
          <a:bodyPr wrap="square" lIns="0" tIns="0" rIns="0" bIns="0" rtlCol="0" anchor="t">
            <a:normAutofit/>
          </a:bodyPr>
          <a:lstStyle/>
          <a:p>
            <a:pPr marL="0" indent="0" algn="r" rtl="1">
              <a:lnSpc>
                <a:spcPct val="126000"/>
              </a:lnSpc>
              <a:buNone/>
            </a:pPr>
            <a:r>
              <a:rPr lang="ar-SA" altLang="en-US" sz="1550" dirty="0">
                <a:solidFill>
                  <a:srgbClr val="384653"/>
                </a:solidFill>
                <a:latin typeface="WinSoft Pro Medium" pitchFamily="34" charset="0"/>
                <a:ea typeface="WinSoft Pro Medium" pitchFamily="34" charset="-122"/>
                <a:cs typeface="WinSoft Pro Medium" pitchFamily="34" charset="-120"/>
              </a:rPr>
              <a:t>أثناء جلسة تدريب عملي حول إجراءات السلامة قبل تشغيل المعدات، قسّم المدرب المتدربين إلى مجموعات وطلب من كل مجموعة تحديد إجراءات السلامة التي يجب تنفيذها قبل تشغيل المعدة.</a:t>
            </a:r>
            <a:endParaRPr lang="ar-SA" sz="1550" dirty="0"/>
          </a:p>
        </p:txBody>
      </p:sp>
      <p:sp>
        <p:nvSpPr>
          <p:cNvPr id="6" name="Shape 4"/>
          <p:cNvSpPr/>
          <p:nvPr/>
        </p:nvSpPr>
        <p:spPr>
          <a:xfrm>
            <a:off x="6185341" y="3088878"/>
            <a:ext cx="5374446" cy="1460500"/>
          </a:xfrm>
          <a:prstGeom prst="roundRect">
            <a:avLst>
              <a:gd name="adj" fmla="val 20644"/>
            </a:avLst>
          </a:prstGeom>
          <a:solidFill>
            <a:srgbClr val="00AEEF"/>
          </a:solidFill>
          <a:ln w="6350">
            <a:solidFill>
              <a:srgbClr val="0094D5"/>
            </a:solidFill>
            <a:prstDash val="solid"/>
          </a:ln>
        </p:spPr>
      </p:sp>
      <p:sp>
        <p:nvSpPr>
          <p:cNvPr id="7" name="Text 5"/>
          <p:cNvSpPr/>
          <p:nvPr/>
        </p:nvSpPr>
        <p:spPr>
          <a:xfrm>
            <a:off x="6392603" y="3296146"/>
            <a:ext cx="4959920" cy="330597"/>
          </a:xfrm>
          <a:prstGeom prst="rect">
            <a:avLst/>
          </a:prstGeom>
          <a:noFill/>
          <a:ln/>
        </p:spPr>
        <p:txBody>
          <a:bodyPr wrap="none" lIns="0" tIns="0" rIns="0" bIns="0" rtlCol="0" anchor="t"/>
          <a:lstStyle/>
          <a:p>
            <a:pPr marL="0" indent="0" algn="ctr" rtl="1">
              <a:lnSpc>
                <a:spcPct val="104000"/>
              </a:lnSpc>
              <a:buNone/>
            </a:pPr>
            <a:r>
              <a:rPr lang="ar-SA" altLang="en-US" sz="2050" dirty="0">
                <a:solidFill>
                  <a:schemeClr val="bg1"/>
                </a:solidFill>
                <a:latin typeface="GE SS Two Light" pitchFamily="34" charset="0"/>
                <a:ea typeface="GE SS Two Light" pitchFamily="34" charset="-122"/>
                <a:cs typeface="GE SS Two Light" pitchFamily="34" charset="-120"/>
              </a:rPr>
              <a:t>المجموعة الأولى</a:t>
            </a:r>
            <a:endParaRPr lang="ar-SA" sz="2050" dirty="0">
              <a:solidFill>
                <a:schemeClr val="bg1"/>
              </a:solidFill>
            </a:endParaRPr>
          </a:p>
        </p:txBody>
      </p:sp>
      <p:sp>
        <p:nvSpPr>
          <p:cNvPr id="8" name="Text 6"/>
          <p:cNvSpPr/>
          <p:nvPr/>
        </p:nvSpPr>
        <p:spPr>
          <a:xfrm>
            <a:off x="6392603" y="3734098"/>
            <a:ext cx="4959920" cy="608013"/>
          </a:xfrm>
          <a:prstGeom prst="rect">
            <a:avLst/>
          </a:prstGeom>
          <a:noFill/>
          <a:ln/>
        </p:spPr>
        <p:txBody>
          <a:bodyPr wrap="square" lIns="0" tIns="0" rIns="0" bIns="0" rtlCol="0" anchor="t">
            <a:normAutofit/>
          </a:bodyPr>
          <a:lstStyle/>
          <a:p>
            <a:pPr marL="0" indent="0" algn="ctr" rtl="1">
              <a:lnSpc>
                <a:spcPct val="126000"/>
              </a:lnSpc>
              <a:buNone/>
            </a:pPr>
            <a:r>
              <a:rPr lang="ar-SA" altLang="en-US" sz="1550" dirty="0">
                <a:solidFill>
                  <a:schemeClr val="bg1"/>
                </a:solidFill>
                <a:latin typeface="WinSoft Pro Medium" pitchFamily="34" charset="0"/>
                <a:ea typeface="WinSoft Pro Medium" pitchFamily="34" charset="-122"/>
                <a:cs typeface="WinSoft Pro Medium" pitchFamily="34" charset="-120"/>
              </a:rPr>
              <a:t>بدأت إحدى المجموعات العمل مباشرة. تولى أحد المتدربين الحديث وكتابة معظم الإجابات، بينما بقي متدربان آخران صامتين ولم يشاركا بصورة واضحة.</a:t>
            </a:r>
            <a:endParaRPr lang="ar-SA" sz="1550" dirty="0">
              <a:solidFill>
                <a:schemeClr val="bg1"/>
              </a:solidFill>
            </a:endParaRPr>
          </a:p>
        </p:txBody>
      </p:sp>
      <p:sp>
        <p:nvSpPr>
          <p:cNvPr id="9" name="Shape 7"/>
          <p:cNvSpPr/>
          <p:nvPr/>
        </p:nvSpPr>
        <p:spPr>
          <a:xfrm>
            <a:off x="631908" y="3088878"/>
            <a:ext cx="5374446" cy="1460500"/>
          </a:xfrm>
          <a:prstGeom prst="roundRect">
            <a:avLst>
              <a:gd name="adj" fmla="val 20644"/>
            </a:avLst>
          </a:prstGeom>
          <a:solidFill>
            <a:srgbClr val="00AEEF"/>
          </a:solidFill>
          <a:ln w="6350">
            <a:solidFill>
              <a:srgbClr val="0094D5"/>
            </a:solidFill>
            <a:prstDash val="solid"/>
          </a:ln>
        </p:spPr>
      </p:sp>
      <p:sp>
        <p:nvSpPr>
          <p:cNvPr id="10" name="Text 8"/>
          <p:cNvSpPr/>
          <p:nvPr/>
        </p:nvSpPr>
        <p:spPr>
          <a:xfrm>
            <a:off x="839171" y="3296146"/>
            <a:ext cx="4959920" cy="330597"/>
          </a:xfrm>
          <a:prstGeom prst="rect">
            <a:avLst/>
          </a:prstGeom>
          <a:noFill/>
          <a:ln/>
        </p:spPr>
        <p:txBody>
          <a:bodyPr wrap="none" lIns="0" tIns="0" rIns="0" bIns="0" rtlCol="0" anchor="t"/>
          <a:lstStyle/>
          <a:p>
            <a:pPr marL="0" indent="0" algn="ctr" rtl="1">
              <a:lnSpc>
                <a:spcPct val="104000"/>
              </a:lnSpc>
              <a:buNone/>
            </a:pPr>
            <a:r>
              <a:rPr lang="ar-SA" altLang="en-US" sz="2050" dirty="0">
                <a:solidFill>
                  <a:schemeClr val="bg1"/>
                </a:solidFill>
                <a:latin typeface="GE SS Two Light" pitchFamily="34" charset="0"/>
                <a:ea typeface="GE SS Two Light" pitchFamily="34" charset="-122"/>
                <a:cs typeface="GE SS Two Light" pitchFamily="34" charset="-120"/>
              </a:rPr>
              <a:t>المجموعة الثانية</a:t>
            </a:r>
            <a:endParaRPr lang="ar-SA" sz="2050" dirty="0">
              <a:solidFill>
                <a:schemeClr val="bg1"/>
              </a:solidFill>
            </a:endParaRPr>
          </a:p>
        </p:txBody>
      </p:sp>
      <p:sp>
        <p:nvSpPr>
          <p:cNvPr id="11" name="Text 9"/>
          <p:cNvSpPr/>
          <p:nvPr/>
        </p:nvSpPr>
        <p:spPr>
          <a:xfrm>
            <a:off x="839171" y="3734098"/>
            <a:ext cx="4959920" cy="608013"/>
          </a:xfrm>
          <a:prstGeom prst="rect">
            <a:avLst/>
          </a:prstGeom>
          <a:noFill/>
          <a:ln/>
        </p:spPr>
        <p:txBody>
          <a:bodyPr wrap="square" lIns="0" tIns="0" rIns="0" bIns="0" rtlCol="0" anchor="t">
            <a:normAutofit/>
          </a:bodyPr>
          <a:lstStyle/>
          <a:p>
            <a:pPr marL="0" indent="0" algn="ctr" rtl="1">
              <a:lnSpc>
                <a:spcPct val="126000"/>
              </a:lnSpc>
              <a:buNone/>
            </a:pPr>
            <a:r>
              <a:rPr lang="ar-SA" altLang="en-US" sz="1550" dirty="0">
                <a:solidFill>
                  <a:schemeClr val="bg1"/>
                </a:solidFill>
                <a:latin typeface="WinSoft Pro Medium" pitchFamily="34" charset="0"/>
                <a:ea typeface="WinSoft Pro Medium" pitchFamily="34" charset="-122"/>
                <a:cs typeface="WinSoft Pro Medium" pitchFamily="34" charset="-120"/>
              </a:rPr>
              <a:t>حاول أحد المتدربين طرح سؤال حول طريقة تنفيذ المهمة، لكن متدرباً آخر قاطعه قائلاً: «دعنا نكمل»، ووافقه أعضاء المجموعة دون مناقشة السؤال.</a:t>
            </a:r>
            <a:endParaRPr lang="ar-SA" sz="1550" dirty="0">
              <a:solidFill>
                <a:schemeClr val="bg1"/>
              </a:solidFill>
            </a:endParaRPr>
          </a:p>
        </p:txBody>
      </p:sp>
      <p:sp>
        <p:nvSpPr>
          <p:cNvPr id="12" name="Shape 10"/>
          <p:cNvSpPr/>
          <p:nvPr/>
        </p:nvSpPr>
        <p:spPr>
          <a:xfrm>
            <a:off x="631908" y="4728369"/>
            <a:ext cx="10927878" cy="1156494"/>
          </a:xfrm>
          <a:prstGeom prst="roundRect">
            <a:avLst>
              <a:gd name="adj" fmla="val 26070"/>
            </a:avLst>
          </a:prstGeom>
          <a:solidFill>
            <a:srgbClr val="00AEEF"/>
          </a:solidFill>
          <a:ln w="6350">
            <a:solidFill>
              <a:srgbClr val="0094D5"/>
            </a:solidFill>
            <a:prstDash val="solid"/>
          </a:ln>
        </p:spPr>
      </p:sp>
      <p:sp>
        <p:nvSpPr>
          <p:cNvPr id="13" name="Text 11"/>
          <p:cNvSpPr/>
          <p:nvPr/>
        </p:nvSpPr>
        <p:spPr>
          <a:xfrm>
            <a:off x="839171" y="4935637"/>
            <a:ext cx="10513353" cy="330597"/>
          </a:xfrm>
          <a:prstGeom prst="rect">
            <a:avLst/>
          </a:prstGeom>
          <a:noFill/>
          <a:ln/>
        </p:spPr>
        <p:txBody>
          <a:bodyPr wrap="none" lIns="0" tIns="0" rIns="0" bIns="0" rtlCol="0" anchor="t"/>
          <a:lstStyle/>
          <a:p>
            <a:pPr marL="0" indent="0" algn="ctr" rtl="1">
              <a:lnSpc>
                <a:spcPct val="104000"/>
              </a:lnSpc>
              <a:buNone/>
            </a:pPr>
            <a:r>
              <a:rPr lang="ar-SA" altLang="en-US" sz="2050" dirty="0">
                <a:solidFill>
                  <a:schemeClr val="bg1"/>
                </a:solidFill>
                <a:latin typeface="GE SS Two Light" pitchFamily="34" charset="0"/>
                <a:ea typeface="GE SS Two Light" pitchFamily="34" charset="-122"/>
                <a:cs typeface="GE SS Two Light" pitchFamily="34" charset="-120"/>
              </a:rPr>
              <a:t>تدخل المدرب</a:t>
            </a:r>
            <a:endParaRPr lang="ar-SA" sz="2050" dirty="0">
              <a:solidFill>
                <a:schemeClr val="bg1"/>
              </a:solidFill>
            </a:endParaRPr>
          </a:p>
        </p:txBody>
      </p:sp>
      <p:sp>
        <p:nvSpPr>
          <p:cNvPr id="14" name="Text 12"/>
          <p:cNvSpPr/>
          <p:nvPr/>
        </p:nvSpPr>
        <p:spPr>
          <a:xfrm>
            <a:off x="839171" y="5373588"/>
            <a:ext cx="10513353" cy="304006"/>
          </a:xfrm>
          <a:prstGeom prst="rect">
            <a:avLst/>
          </a:prstGeom>
          <a:noFill/>
          <a:ln/>
        </p:spPr>
        <p:txBody>
          <a:bodyPr wrap="none" lIns="0" tIns="0" rIns="0" bIns="0" rtlCol="0" anchor="t"/>
          <a:lstStyle/>
          <a:p>
            <a:pPr marL="0" indent="0" algn="ctr" rtl="1">
              <a:lnSpc>
                <a:spcPct val="126000"/>
              </a:lnSpc>
              <a:buNone/>
            </a:pPr>
            <a:r>
              <a:rPr lang="ar-SA" altLang="en-US" sz="1550" dirty="0">
                <a:solidFill>
                  <a:schemeClr val="bg1"/>
                </a:solidFill>
                <a:latin typeface="WinSoft Pro Medium" pitchFamily="34" charset="0"/>
                <a:ea typeface="WinSoft Pro Medium" pitchFamily="34" charset="-122"/>
                <a:cs typeface="WinSoft Pro Medium" pitchFamily="34" charset="-120"/>
              </a:rPr>
              <a:t>لاحظ المدرب أن بعض المتدربين لا يشاركون، فقال: «يجب أن يشارك الجميع» موجهاً كلامه للجميع، ثم انتقل إلى مجموعة أخرى دون التحقق من سبب عدم المشاركة.</a:t>
            </a:r>
            <a:endParaRPr lang="ar-SA" sz="1550" dirty="0">
              <a:solidFill>
                <a:schemeClr val="bg1"/>
              </a:solidFill>
            </a:endParaRPr>
          </a:p>
        </p:txBody>
      </p:sp>
    </p:spTree>
    <p:extLst>
      <p:ext uri="{BB962C8B-B14F-4D97-AF65-F5344CB8AC3E}">
        <p14:creationId xmlns:p14="http://schemas.microsoft.com/office/powerpoint/2010/main" val="31913454"/>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10572684" y="853678"/>
            <a:ext cx="987103" cy="342999"/>
          </a:xfrm>
          <a:prstGeom prst="roundRect">
            <a:avLst>
              <a:gd name="adj" fmla="val 49999"/>
            </a:avLst>
          </a:prstGeom>
          <a:solidFill>
            <a:srgbClr val="D4E9F7"/>
          </a:solidFill>
          <a:ln/>
        </p:spPr>
      </p:sp>
      <p:sp>
        <p:nvSpPr>
          <p:cNvPr id="3" name="Text 1"/>
          <p:cNvSpPr/>
          <p:nvPr/>
        </p:nvSpPr>
        <p:spPr>
          <a:xfrm>
            <a:off x="10098430" y="921345"/>
            <a:ext cx="1326025" cy="207665"/>
          </a:xfrm>
          <a:prstGeom prst="rect">
            <a:avLst/>
          </a:prstGeom>
          <a:noFill/>
          <a:ln/>
        </p:spPr>
        <p:txBody>
          <a:bodyPr wrap="none" lIns="0" tIns="0" rIns="0" bIns="0" rtlCol="0" anchor="t"/>
          <a:lstStyle/>
          <a:p>
            <a:pPr marL="0" indent="0" algn="r" rtl="1">
              <a:lnSpc>
                <a:spcPct val="96000"/>
              </a:lnSpc>
              <a:buNone/>
            </a:pPr>
            <a:r>
              <a:rPr lang="ar-SA" altLang="en-US" sz="1400" dirty="0">
                <a:solidFill>
                  <a:srgbClr val="384653"/>
                </a:solidFill>
                <a:latin typeface="WinSoft Pro Medium" pitchFamily="34" charset="0"/>
                <a:ea typeface="WinSoft Pro Medium" pitchFamily="34" charset="-122"/>
                <a:cs typeface="WinSoft Pro Medium" pitchFamily="34" charset="-120"/>
              </a:rPr>
              <a:t>نشاط عملي</a:t>
            </a:r>
            <a:endParaRPr lang="ar-SA" sz="1400" dirty="0"/>
          </a:p>
        </p:txBody>
      </p:sp>
      <p:sp>
        <p:nvSpPr>
          <p:cNvPr id="4" name="Text 2"/>
          <p:cNvSpPr/>
          <p:nvPr/>
        </p:nvSpPr>
        <p:spPr>
          <a:xfrm>
            <a:off x="631908" y="1300119"/>
            <a:ext cx="10927878" cy="742355"/>
          </a:xfrm>
          <a:prstGeom prst="rect">
            <a:avLst/>
          </a:prstGeom>
          <a:noFill/>
          <a:ln/>
        </p:spPr>
        <p:txBody>
          <a:bodyPr wrap="none" lIns="0" tIns="0" rIns="0" bIns="0" rtlCol="0" anchor="t"/>
          <a:lstStyle/>
          <a:p>
            <a:pPr marL="0" indent="0" algn="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الحالة التدريبية — تابع</a:t>
            </a:r>
            <a:endParaRPr lang="ar-SA" sz="4650" dirty="0"/>
          </a:p>
        </p:txBody>
      </p:sp>
      <p:sp>
        <p:nvSpPr>
          <p:cNvPr id="5" name="Shape 3"/>
          <p:cNvSpPr/>
          <p:nvPr/>
        </p:nvSpPr>
        <p:spPr>
          <a:xfrm>
            <a:off x="6208656" y="2367756"/>
            <a:ext cx="5351130" cy="2066627"/>
          </a:xfrm>
          <a:prstGeom prst="roundRect">
            <a:avLst>
              <a:gd name="adj" fmla="val 16381"/>
            </a:avLst>
          </a:prstGeom>
          <a:solidFill>
            <a:srgbClr val="00AEEF"/>
          </a:solidFill>
          <a:ln w="12700">
            <a:solidFill>
              <a:srgbClr val="0094D5"/>
            </a:solidFill>
            <a:prstDash val="solid"/>
          </a:ln>
        </p:spPr>
      </p:sp>
      <p:sp>
        <p:nvSpPr>
          <p:cNvPr id="6" name="Text 4"/>
          <p:cNvSpPr/>
          <p:nvPr/>
        </p:nvSpPr>
        <p:spPr>
          <a:xfrm>
            <a:off x="6446974" y="2606080"/>
            <a:ext cx="4874495" cy="371177"/>
          </a:xfrm>
          <a:prstGeom prst="rect">
            <a:avLst/>
          </a:prstGeom>
          <a:noFill/>
          <a:ln/>
        </p:spPr>
        <p:txBody>
          <a:bodyPr wrap="none" lIns="0" tIns="0" rIns="0" bIns="0" rtlCol="0" anchor="t"/>
          <a:lstStyle/>
          <a:p>
            <a:pPr marL="0" indent="0" algn="ctr" rtl="1">
              <a:lnSpc>
                <a:spcPct val="104000"/>
              </a:lnSpc>
              <a:buNone/>
            </a:pPr>
            <a:r>
              <a:rPr lang="ar-SA" altLang="en-US" sz="2300" dirty="0">
                <a:solidFill>
                  <a:schemeClr val="bg1"/>
                </a:solidFill>
                <a:latin typeface="GE SS Two Light" pitchFamily="34" charset="0"/>
                <a:ea typeface="GE SS Two Light" pitchFamily="34" charset="-122"/>
                <a:cs typeface="GE SS Two Light" pitchFamily="34" charset="-120"/>
              </a:rPr>
              <a:t>مجموعة لم تبدأ</a:t>
            </a:r>
            <a:endParaRPr lang="ar-SA" sz="2300" dirty="0">
              <a:solidFill>
                <a:schemeClr val="bg1"/>
              </a:solidFill>
            </a:endParaRPr>
          </a:p>
        </p:txBody>
      </p:sp>
      <p:sp>
        <p:nvSpPr>
          <p:cNvPr id="7" name="Text 5"/>
          <p:cNvSpPr/>
          <p:nvPr/>
        </p:nvSpPr>
        <p:spPr>
          <a:xfrm>
            <a:off x="6446974" y="3112591"/>
            <a:ext cx="4874495" cy="722313"/>
          </a:xfrm>
          <a:prstGeom prst="rect">
            <a:avLst/>
          </a:prstGeom>
          <a:noFill/>
          <a:ln/>
        </p:spPr>
        <p:txBody>
          <a:bodyPr wrap="square" lIns="0" tIns="0" rIns="0" bIns="0" rtlCol="0" anchor="t">
            <a:normAutofit/>
          </a:bodyPr>
          <a:lstStyle/>
          <a:p>
            <a:pPr marL="0" indent="0" algn="ctr" rtl="1">
              <a:lnSpc>
                <a:spcPct val="133000"/>
              </a:lnSpc>
              <a:buNone/>
            </a:pPr>
            <a:r>
              <a:rPr lang="ar-SA" altLang="en-US" sz="1750" dirty="0">
                <a:solidFill>
                  <a:schemeClr val="bg1"/>
                </a:solidFill>
                <a:latin typeface="WinSoft Pro Medium" pitchFamily="34" charset="0"/>
                <a:ea typeface="WinSoft Pro Medium" pitchFamily="34" charset="-122"/>
                <a:cs typeface="WinSoft Pro Medium" pitchFamily="34" charset="-120"/>
              </a:rPr>
              <a:t>لاحظ المدرب أن إحدى المجموعات لم تبدأ المهمة بعد، فطلب منهم البدء فوراً وأعطاهم تعليمات إضافية.</a:t>
            </a:r>
            <a:endParaRPr lang="ar-SA" sz="1750" dirty="0">
              <a:solidFill>
                <a:schemeClr val="bg1"/>
              </a:solidFill>
            </a:endParaRPr>
          </a:p>
        </p:txBody>
      </p:sp>
      <p:sp>
        <p:nvSpPr>
          <p:cNvPr id="8" name="Shape 6"/>
          <p:cNvSpPr/>
          <p:nvPr/>
        </p:nvSpPr>
        <p:spPr>
          <a:xfrm>
            <a:off x="631908" y="2367756"/>
            <a:ext cx="5351130" cy="2066627"/>
          </a:xfrm>
          <a:prstGeom prst="roundRect">
            <a:avLst>
              <a:gd name="adj" fmla="val 16381"/>
            </a:avLst>
          </a:prstGeom>
          <a:solidFill>
            <a:srgbClr val="00AEEF"/>
          </a:solidFill>
          <a:ln w="12700">
            <a:solidFill>
              <a:srgbClr val="0094D5"/>
            </a:solidFill>
            <a:prstDash val="solid"/>
          </a:ln>
        </p:spPr>
      </p:sp>
      <p:sp>
        <p:nvSpPr>
          <p:cNvPr id="9" name="Text 7"/>
          <p:cNvSpPr/>
          <p:nvPr/>
        </p:nvSpPr>
        <p:spPr>
          <a:xfrm>
            <a:off x="870226" y="2606080"/>
            <a:ext cx="4874495" cy="371177"/>
          </a:xfrm>
          <a:prstGeom prst="rect">
            <a:avLst/>
          </a:prstGeom>
          <a:noFill/>
          <a:ln/>
        </p:spPr>
        <p:txBody>
          <a:bodyPr wrap="none" lIns="0" tIns="0" rIns="0" bIns="0" rtlCol="0" anchor="t"/>
          <a:lstStyle/>
          <a:p>
            <a:pPr marL="0" indent="0" algn="ctr" rtl="1">
              <a:lnSpc>
                <a:spcPct val="104000"/>
              </a:lnSpc>
              <a:buNone/>
            </a:pPr>
            <a:r>
              <a:rPr lang="ar-SA" altLang="en-US" sz="2300" dirty="0">
                <a:solidFill>
                  <a:schemeClr val="bg1"/>
                </a:solidFill>
                <a:latin typeface="GE SS Two Light" pitchFamily="34" charset="0"/>
                <a:ea typeface="GE SS Two Light" pitchFamily="34" charset="-122"/>
                <a:cs typeface="GE SS Two Light" pitchFamily="34" charset="-120"/>
              </a:rPr>
              <a:t>عرض النتائج</a:t>
            </a:r>
            <a:endParaRPr lang="ar-SA" sz="2300" dirty="0">
              <a:solidFill>
                <a:schemeClr val="bg1"/>
              </a:solidFill>
            </a:endParaRPr>
          </a:p>
        </p:txBody>
      </p:sp>
      <p:sp>
        <p:nvSpPr>
          <p:cNvPr id="10" name="Text 8"/>
          <p:cNvSpPr/>
          <p:nvPr/>
        </p:nvSpPr>
        <p:spPr>
          <a:xfrm>
            <a:off x="870226" y="3112591"/>
            <a:ext cx="4874495" cy="1083469"/>
          </a:xfrm>
          <a:prstGeom prst="rect">
            <a:avLst/>
          </a:prstGeom>
          <a:noFill/>
          <a:ln/>
        </p:spPr>
        <p:txBody>
          <a:bodyPr wrap="square" lIns="0" tIns="0" rIns="0" bIns="0" rtlCol="0" anchor="t">
            <a:normAutofit/>
          </a:bodyPr>
          <a:lstStyle/>
          <a:p>
            <a:pPr marL="0" indent="0" algn="ctr" rtl="1">
              <a:lnSpc>
                <a:spcPct val="133000"/>
              </a:lnSpc>
              <a:buNone/>
            </a:pPr>
            <a:r>
              <a:rPr lang="ar-SA" altLang="en-US" sz="1750" dirty="0">
                <a:solidFill>
                  <a:schemeClr val="bg1"/>
                </a:solidFill>
                <a:latin typeface="WinSoft Pro Medium" pitchFamily="34" charset="0"/>
                <a:ea typeface="WinSoft Pro Medium" pitchFamily="34" charset="-122"/>
                <a:cs typeface="WinSoft Pro Medium" pitchFamily="34" charset="-120"/>
              </a:rPr>
              <a:t>عند عرض النتائج، قدم أحد المتدربين إجابة غير مكتملة. قال المدرب: «الإجابة ليست صحيحة، يجب أن تعرفوا هذه الأمور قبل دخول الورشة.» ثم قدم الإجابة بنفسه.</a:t>
            </a:r>
            <a:endParaRPr lang="ar-SA" sz="1750" dirty="0">
              <a:solidFill>
                <a:schemeClr val="bg1"/>
              </a:solidFill>
            </a:endParaRPr>
          </a:p>
        </p:txBody>
      </p:sp>
      <p:sp>
        <p:nvSpPr>
          <p:cNvPr id="11" name="Shape 9"/>
          <p:cNvSpPr/>
          <p:nvPr/>
        </p:nvSpPr>
        <p:spPr>
          <a:xfrm>
            <a:off x="631908" y="4660007"/>
            <a:ext cx="10927878" cy="1344315"/>
          </a:xfrm>
          <a:prstGeom prst="roundRect">
            <a:avLst>
              <a:gd name="adj" fmla="val 25182"/>
            </a:avLst>
          </a:prstGeom>
          <a:solidFill>
            <a:srgbClr val="00AEEF"/>
          </a:solidFill>
          <a:ln w="12700">
            <a:solidFill>
              <a:srgbClr val="0094D5"/>
            </a:solidFill>
            <a:prstDash val="solid"/>
          </a:ln>
        </p:spPr>
      </p:sp>
      <p:sp>
        <p:nvSpPr>
          <p:cNvPr id="12" name="Text 10"/>
          <p:cNvSpPr/>
          <p:nvPr/>
        </p:nvSpPr>
        <p:spPr>
          <a:xfrm>
            <a:off x="870226" y="4898330"/>
            <a:ext cx="10451243" cy="371177"/>
          </a:xfrm>
          <a:prstGeom prst="rect">
            <a:avLst/>
          </a:prstGeom>
          <a:noFill/>
          <a:ln/>
        </p:spPr>
        <p:txBody>
          <a:bodyPr wrap="none" lIns="0" tIns="0" rIns="0" bIns="0" rtlCol="0" anchor="t"/>
          <a:lstStyle/>
          <a:p>
            <a:pPr marL="0" indent="0" algn="ctr" rtl="1">
              <a:lnSpc>
                <a:spcPct val="104000"/>
              </a:lnSpc>
              <a:buNone/>
            </a:pPr>
            <a:r>
              <a:rPr lang="ar-SA" altLang="en-US" sz="2300" dirty="0">
                <a:solidFill>
                  <a:schemeClr val="bg1"/>
                </a:solidFill>
                <a:latin typeface="GE SS Two Light" pitchFamily="34" charset="0"/>
                <a:ea typeface="GE SS Two Light" pitchFamily="34" charset="-122"/>
                <a:cs typeface="GE SS Two Light" pitchFamily="34" charset="-120"/>
              </a:rPr>
              <a:t>نهاية الجلسة</a:t>
            </a:r>
            <a:endParaRPr lang="ar-SA" sz="2300" dirty="0">
              <a:solidFill>
                <a:schemeClr val="bg1"/>
              </a:solidFill>
            </a:endParaRPr>
          </a:p>
        </p:txBody>
      </p:sp>
      <p:sp>
        <p:nvSpPr>
          <p:cNvPr id="13" name="Text 11"/>
          <p:cNvSpPr/>
          <p:nvPr/>
        </p:nvSpPr>
        <p:spPr>
          <a:xfrm>
            <a:off x="870226" y="5404842"/>
            <a:ext cx="10451243" cy="361156"/>
          </a:xfrm>
          <a:prstGeom prst="rect">
            <a:avLst/>
          </a:prstGeom>
          <a:noFill/>
          <a:ln/>
        </p:spPr>
        <p:txBody>
          <a:bodyPr wrap="none" lIns="0" tIns="0" rIns="0" bIns="0" rtlCol="0" anchor="t"/>
          <a:lstStyle/>
          <a:p>
            <a:pPr marL="0" indent="0" algn="ctr" rtl="1">
              <a:lnSpc>
                <a:spcPct val="133000"/>
              </a:lnSpc>
              <a:buNone/>
            </a:pPr>
            <a:r>
              <a:rPr lang="ar-SA" altLang="en-US" sz="1750" dirty="0">
                <a:solidFill>
                  <a:schemeClr val="bg1"/>
                </a:solidFill>
                <a:latin typeface="WinSoft Pro Medium" pitchFamily="34" charset="0"/>
                <a:ea typeface="WinSoft Pro Medium" pitchFamily="34" charset="-122"/>
                <a:cs typeface="WinSoft Pro Medium" pitchFamily="34" charset="-120"/>
              </a:rPr>
              <a:t>انتهت الجلسة دون أن يتحقق المدرب بصورة واضحة مما إذا كان جميع المتدربين قد تمكنوا فعلاً من تنفيذ إجراءات السلامة أو شرح أسبابها.</a:t>
            </a:r>
            <a:endParaRPr lang="ar-SA" sz="1750" dirty="0">
              <a:solidFill>
                <a:schemeClr val="bg1"/>
              </a:solidFill>
            </a:endParaRPr>
          </a:p>
        </p:txBody>
      </p:sp>
    </p:spTree>
    <p:extLst>
      <p:ext uri="{BB962C8B-B14F-4D97-AF65-F5344CB8AC3E}">
        <p14:creationId xmlns:p14="http://schemas.microsoft.com/office/powerpoint/2010/main" val="3616311203"/>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10807132" y="775097"/>
            <a:ext cx="752655" cy="240010"/>
          </a:xfrm>
          <a:prstGeom prst="roundRect">
            <a:avLst>
              <a:gd name="adj" fmla="val 49999"/>
            </a:avLst>
          </a:prstGeom>
          <a:solidFill>
            <a:srgbClr val="D4E9F7"/>
          </a:solidFill>
          <a:ln/>
        </p:spPr>
      </p:sp>
      <p:sp>
        <p:nvSpPr>
          <p:cNvPr id="3" name="Text 1"/>
          <p:cNvSpPr/>
          <p:nvPr/>
        </p:nvSpPr>
        <p:spPr>
          <a:xfrm>
            <a:off x="10292299" y="822424"/>
            <a:ext cx="1172736" cy="145355"/>
          </a:xfrm>
          <a:prstGeom prst="rect">
            <a:avLst/>
          </a:prstGeom>
          <a:noFill/>
          <a:ln/>
        </p:spPr>
        <p:txBody>
          <a:bodyPr wrap="none" lIns="0" tIns="0" rIns="0" bIns="0" rtlCol="0" anchor="t"/>
          <a:lstStyle/>
          <a:p>
            <a:pPr marL="0" indent="0" algn="r" rtl="1">
              <a:lnSpc>
                <a:spcPct val="96000"/>
              </a:lnSpc>
              <a:buNone/>
            </a:pPr>
            <a:r>
              <a:rPr lang="ar-SA" altLang="en-US" sz="1050" dirty="0">
                <a:latin typeface="WinSoft Pro Medium" pitchFamily="34" charset="0"/>
                <a:ea typeface="WinSoft Pro Medium" pitchFamily="34" charset="-122"/>
                <a:cs typeface="WinSoft Pro Medium" pitchFamily="34" charset="-120"/>
              </a:rPr>
              <a:t>نشاط جماعي</a:t>
            </a:r>
            <a:endParaRPr lang="ar-SA" sz="1050" dirty="0"/>
          </a:p>
        </p:txBody>
      </p:sp>
      <p:sp>
        <p:nvSpPr>
          <p:cNvPr id="4" name="Text 2"/>
          <p:cNvSpPr/>
          <p:nvPr/>
        </p:nvSpPr>
        <p:spPr>
          <a:xfrm>
            <a:off x="631908" y="992999"/>
            <a:ext cx="10927878" cy="519609"/>
          </a:xfrm>
          <a:prstGeom prst="rect">
            <a:avLst/>
          </a:prstGeom>
          <a:noFill/>
          <a:ln/>
        </p:spPr>
        <p:txBody>
          <a:bodyPr wrap="none" lIns="0" tIns="0" rIns="0" bIns="0" rtlCol="0" anchor="t"/>
          <a:lstStyle/>
          <a:p>
            <a:pPr marL="0" indent="0" algn="r" rtl="1">
              <a:lnSpc>
                <a:spcPct val="104000"/>
              </a:lnSpc>
              <a:buNone/>
            </a:pPr>
            <a:r>
              <a:rPr lang="ar-SA" altLang="en-US" sz="4000" dirty="0">
                <a:latin typeface="GE SS Two Light" pitchFamily="34" charset="0"/>
                <a:ea typeface="GE SS Two Light" pitchFamily="34" charset="-122"/>
                <a:cs typeface="GE SS Two Light" pitchFamily="34" charset="-120"/>
              </a:rPr>
              <a:t>مهمة المجموعة: ماذا فات المدرب؟</a:t>
            </a:r>
            <a:endParaRPr lang="ar-SA" sz="4000" dirty="0"/>
          </a:p>
        </p:txBody>
      </p:sp>
      <p:sp>
        <p:nvSpPr>
          <p:cNvPr id="5" name="Text 3"/>
          <p:cNvSpPr/>
          <p:nvPr/>
        </p:nvSpPr>
        <p:spPr>
          <a:xfrm>
            <a:off x="22324" y="1678403"/>
            <a:ext cx="11537463" cy="214809"/>
          </a:xfrm>
          <a:prstGeom prst="rect">
            <a:avLst/>
          </a:prstGeom>
          <a:noFill/>
          <a:ln/>
        </p:spPr>
        <p:txBody>
          <a:bodyPr wrap="none" lIns="0" tIns="0" rIns="0" bIns="0" rtlCol="0" anchor="t"/>
          <a:lstStyle/>
          <a:p>
            <a:pPr marL="0" indent="0" algn="r" rtl="1">
              <a:lnSpc>
                <a:spcPct val="113000"/>
              </a:lnSpc>
              <a:buNone/>
            </a:pPr>
            <a:r>
              <a:rPr lang="ar-SA" altLang="en-US" sz="1600" dirty="0">
                <a:latin typeface="WinSoft Pro Medium" pitchFamily="34" charset="0"/>
                <a:ea typeface="WinSoft Pro Medium" pitchFamily="34" charset="-122"/>
                <a:cs typeface="WinSoft Pro Medium" pitchFamily="34" charset="-120"/>
              </a:rPr>
              <a:t>اقرأ الحالة بعناية، ثم ناقشها مع أفراد مجموعتك. ركزوا على الأدلة التي يمكن ملاحظتها. سجلوا ملاحظاتكم بحيث تجيب على الأسئلة التالية:</a:t>
            </a:r>
            <a:endParaRPr lang="ar-SA" sz="1600" dirty="0"/>
          </a:p>
        </p:txBody>
      </p:sp>
      <p:sp>
        <p:nvSpPr>
          <p:cNvPr id="6" name="Shape 4"/>
          <p:cNvSpPr/>
          <p:nvPr/>
        </p:nvSpPr>
        <p:spPr>
          <a:xfrm>
            <a:off x="7990878" y="2083792"/>
            <a:ext cx="3568908" cy="1172766"/>
          </a:xfrm>
          <a:prstGeom prst="roundRect">
            <a:avLst>
              <a:gd name="adj" fmla="val 20206"/>
            </a:avLst>
          </a:prstGeom>
          <a:solidFill>
            <a:srgbClr val="00AEEF"/>
          </a:solidFill>
          <a:ln w="6350">
            <a:solidFill>
              <a:srgbClr val="00AEEF"/>
            </a:solidFill>
            <a:prstDash val="solid"/>
          </a:ln>
        </p:spPr>
      </p:sp>
      <p:sp>
        <p:nvSpPr>
          <p:cNvPr id="7" name="Shape 5"/>
          <p:cNvSpPr/>
          <p:nvPr/>
        </p:nvSpPr>
        <p:spPr>
          <a:xfrm>
            <a:off x="10921628" y="2248098"/>
            <a:ext cx="473857" cy="473869"/>
          </a:xfrm>
          <a:prstGeom prst="ellipse">
            <a:avLst/>
          </a:prstGeom>
          <a:solidFill>
            <a:srgbClr val="00AEEF"/>
          </a:solidFill>
          <a:ln/>
        </p:spPr>
      </p:sp>
      <p:pic>
        <p:nvPicPr>
          <p:cNvPr id="8"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921628" y="2248001"/>
            <a:ext cx="343586" cy="343594"/>
          </a:xfrm>
          <a:prstGeom prst="rect">
            <a:avLst/>
          </a:prstGeom>
        </p:spPr>
      </p:pic>
      <p:sp>
        <p:nvSpPr>
          <p:cNvPr id="9" name="Text 6"/>
          <p:cNvSpPr/>
          <p:nvPr/>
        </p:nvSpPr>
        <p:spPr>
          <a:xfrm>
            <a:off x="8123583" y="2796210"/>
            <a:ext cx="3303498" cy="332330"/>
          </a:xfrm>
          <a:prstGeom prst="rect">
            <a:avLst/>
          </a:prstGeom>
          <a:noFill/>
          <a:ln/>
        </p:spPr>
        <p:txBody>
          <a:bodyPr wrap="none" lIns="0" tIns="0" rIns="0" bIns="0" rtlCol="0" anchor="t"/>
          <a:lstStyle/>
          <a:p>
            <a:pPr marL="0" indent="0" algn="r" rtl="1">
              <a:lnSpc>
                <a:spcPct val="104000"/>
              </a:lnSpc>
              <a:buNone/>
            </a:pPr>
            <a:r>
              <a:rPr lang="ar-SA" altLang="en-US" sz="2000" dirty="0">
                <a:solidFill>
                  <a:schemeClr val="bg1"/>
                </a:solidFill>
                <a:latin typeface="GE SS Two Light" pitchFamily="34" charset="0"/>
                <a:ea typeface="GE SS Two Light" pitchFamily="34" charset="-122"/>
                <a:cs typeface="GE SS Two Light" pitchFamily="34" charset="-120"/>
              </a:rPr>
              <a:t>ماذا لاحظ المدرب؟</a:t>
            </a:r>
            <a:endParaRPr lang="ar-SA" sz="2000" dirty="0">
              <a:solidFill>
                <a:schemeClr val="bg1"/>
              </a:solidFill>
            </a:endParaRPr>
          </a:p>
        </p:txBody>
      </p:sp>
      <p:sp>
        <p:nvSpPr>
          <p:cNvPr id="10" name="Shape 7"/>
          <p:cNvSpPr/>
          <p:nvPr/>
        </p:nvSpPr>
        <p:spPr>
          <a:xfrm>
            <a:off x="4311443" y="2083792"/>
            <a:ext cx="3568908" cy="1172766"/>
          </a:xfrm>
          <a:prstGeom prst="roundRect">
            <a:avLst>
              <a:gd name="adj" fmla="val 20206"/>
            </a:avLst>
          </a:prstGeom>
          <a:solidFill>
            <a:srgbClr val="00AEEF"/>
          </a:solidFill>
          <a:ln w="6350">
            <a:solidFill>
              <a:srgbClr val="00AEEF"/>
            </a:solidFill>
            <a:prstDash val="solid"/>
          </a:ln>
        </p:spPr>
      </p:sp>
      <p:sp>
        <p:nvSpPr>
          <p:cNvPr id="11" name="Shape 8"/>
          <p:cNvSpPr/>
          <p:nvPr/>
        </p:nvSpPr>
        <p:spPr>
          <a:xfrm>
            <a:off x="7242192" y="2248098"/>
            <a:ext cx="473857" cy="473869"/>
          </a:xfrm>
          <a:prstGeom prst="ellipse">
            <a:avLst/>
          </a:prstGeom>
          <a:solidFill>
            <a:srgbClr val="00AEEF"/>
          </a:solidFill>
          <a:ln/>
        </p:spPr>
        <p:txBody>
          <a:bodyPr/>
          <a:lstStyle/>
          <a:p>
            <a:endParaRPr lang="en-US" dirty="0"/>
          </a:p>
        </p:txBody>
      </p:sp>
      <p:pic>
        <p:nvPicPr>
          <p:cNvPr id="12"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242192" y="2248001"/>
            <a:ext cx="343586" cy="343594"/>
          </a:xfrm>
          <a:prstGeom prst="rect">
            <a:avLst/>
          </a:prstGeom>
        </p:spPr>
      </p:pic>
      <p:sp>
        <p:nvSpPr>
          <p:cNvPr id="13" name="Text 9"/>
          <p:cNvSpPr/>
          <p:nvPr/>
        </p:nvSpPr>
        <p:spPr>
          <a:xfrm>
            <a:off x="4475745" y="2832497"/>
            <a:ext cx="3240304" cy="259755"/>
          </a:xfrm>
          <a:prstGeom prst="rect">
            <a:avLst/>
          </a:prstGeom>
          <a:noFill/>
          <a:ln/>
        </p:spPr>
        <p:txBody>
          <a:bodyPr wrap="none" lIns="0" tIns="0" rIns="0" bIns="0" rtlCol="0" anchor="t"/>
          <a:lstStyle/>
          <a:p>
            <a:pPr marL="0" indent="0" algn="r" rtl="1">
              <a:lnSpc>
                <a:spcPct val="104000"/>
              </a:lnSpc>
              <a:buNone/>
            </a:pPr>
            <a:r>
              <a:rPr lang="ar-SA" altLang="en-US" sz="2000" dirty="0">
                <a:solidFill>
                  <a:schemeClr val="bg1"/>
                </a:solidFill>
                <a:latin typeface="GE SS Two Light" pitchFamily="34" charset="0"/>
                <a:ea typeface="GE SS Two Light" pitchFamily="34" charset="-122"/>
                <a:cs typeface="GE SS Two Light" pitchFamily="34" charset="-120"/>
              </a:rPr>
              <a:t>ماذا أغفل المدرب؟</a:t>
            </a:r>
            <a:endParaRPr lang="ar-SA" sz="2000" dirty="0">
              <a:solidFill>
                <a:schemeClr val="bg1"/>
              </a:solidFill>
            </a:endParaRPr>
          </a:p>
        </p:txBody>
      </p:sp>
      <p:sp>
        <p:nvSpPr>
          <p:cNvPr id="14" name="Shape 10"/>
          <p:cNvSpPr/>
          <p:nvPr/>
        </p:nvSpPr>
        <p:spPr>
          <a:xfrm>
            <a:off x="632008" y="2083792"/>
            <a:ext cx="3568908" cy="1172766"/>
          </a:xfrm>
          <a:prstGeom prst="roundRect">
            <a:avLst>
              <a:gd name="adj" fmla="val 20206"/>
            </a:avLst>
          </a:prstGeom>
          <a:solidFill>
            <a:srgbClr val="00AEEF"/>
          </a:solidFill>
          <a:ln w="6350">
            <a:solidFill>
              <a:srgbClr val="00AEEF"/>
            </a:solidFill>
            <a:prstDash val="solid"/>
          </a:ln>
        </p:spPr>
      </p:sp>
      <p:sp>
        <p:nvSpPr>
          <p:cNvPr id="15" name="Shape 11"/>
          <p:cNvSpPr/>
          <p:nvPr/>
        </p:nvSpPr>
        <p:spPr>
          <a:xfrm>
            <a:off x="3562757" y="2248098"/>
            <a:ext cx="473857" cy="473869"/>
          </a:xfrm>
          <a:prstGeom prst="ellipse">
            <a:avLst/>
          </a:prstGeom>
          <a:solidFill>
            <a:srgbClr val="00AEEF"/>
          </a:solidFill>
          <a:ln/>
        </p:spPr>
      </p:sp>
      <p:pic>
        <p:nvPicPr>
          <p:cNvPr id="16"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562757" y="2248001"/>
            <a:ext cx="343586" cy="343594"/>
          </a:xfrm>
          <a:prstGeom prst="rect">
            <a:avLst/>
          </a:prstGeom>
        </p:spPr>
      </p:pic>
      <p:sp>
        <p:nvSpPr>
          <p:cNvPr id="17" name="Text 12"/>
          <p:cNvSpPr/>
          <p:nvPr/>
        </p:nvSpPr>
        <p:spPr>
          <a:xfrm>
            <a:off x="796310" y="2832497"/>
            <a:ext cx="3240304" cy="259755"/>
          </a:xfrm>
          <a:prstGeom prst="rect">
            <a:avLst/>
          </a:prstGeom>
          <a:noFill/>
          <a:ln/>
        </p:spPr>
        <p:txBody>
          <a:bodyPr wrap="none" lIns="0" tIns="0" rIns="0" bIns="0" rtlCol="0" anchor="t"/>
          <a:lstStyle/>
          <a:p>
            <a:pPr marL="0" indent="0" algn="r" rtl="1">
              <a:lnSpc>
                <a:spcPct val="104000"/>
              </a:lnSpc>
              <a:buNone/>
            </a:pPr>
            <a:r>
              <a:rPr lang="ar-SA" altLang="en-US" dirty="0">
                <a:solidFill>
                  <a:schemeClr val="bg1"/>
                </a:solidFill>
                <a:latin typeface="GE SS Two Light" pitchFamily="34" charset="0"/>
                <a:ea typeface="GE SS Two Light" pitchFamily="34" charset="-122"/>
                <a:cs typeface="GE SS Two Light" pitchFamily="34" charset="-120"/>
              </a:rPr>
              <a:t>ما الذي كان ينبغي إعطاؤه الأولوية؟</a:t>
            </a:r>
            <a:endParaRPr lang="ar-SA" dirty="0">
              <a:solidFill>
                <a:schemeClr val="bg1"/>
              </a:solidFill>
            </a:endParaRPr>
          </a:p>
        </p:txBody>
      </p:sp>
      <p:sp>
        <p:nvSpPr>
          <p:cNvPr id="18" name="Shape 13"/>
          <p:cNvSpPr/>
          <p:nvPr/>
        </p:nvSpPr>
        <p:spPr>
          <a:xfrm>
            <a:off x="7990878" y="3367088"/>
            <a:ext cx="3568908" cy="1432520"/>
          </a:xfrm>
          <a:prstGeom prst="roundRect">
            <a:avLst>
              <a:gd name="adj" fmla="val 16542"/>
            </a:avLst>
          </a:prstGeom>
          <a:solidFill>
            <a:srgbClr val="00AEEF"/>
          </a:solidFill>
          <a:ln w="6350">
            <a:solidFill>
              <a:srgbClr val="00AEEF"/>
            </a:solidFill>
            <a:prstDash val="solid"/>
          </a:ln>
        </p:spPr>
      </p:sp>
      <p:sp>
        <p:nvSpPr>
          <p:cNvPr id="19" name="Shape 14"/>
          <p:cNvSpPr/>
          <p:nvPr/>
        </p:nvSpPr>
        <p:spPr>
          <a:xfrm>
            <a:off x="10921628" y="3531394"/>
            <a:ext cx="473857" cy="473869"/>
          </a:xfrm>
          <a:prstGeom prst="ellipse">
            <a:avLst/>
          </a:prstGeom>
          <a:solidFill>
            <a:srgbClr val="00AEEF"/>
          </a:solidFill>
          <a:ln/>
        </p:spPr>
      </p:sp>
      <p:pic>
        <p:nvPicPr>
          <p:cNvPr id="20"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921628" y="3531296"/>
            <a:ext cx="343586" cy="343594"/>
          </a:xfrm>
          <a:prstGeom prst="rect">
            <a:avLst/>
          </a:prstGeom>
        </p:spPr>
      </p:pic>
      <p:sp>
        <p:nvSpPr>
          <p:cNvPr id="21" name="Text 15"/>
          <p:cNvSpPr/>
          <p:nvPr/>
        </p:nvSpPr>
        <p:spPr>
          <a:xfrm>
            <a:off x="8155180" y="4115792"/>
            <a:ext cx="3240304" cy="259755"/>
          </a:xfrm>
          <a:prstGeom prst="rect">
            <a:avLst/>
          </a:prstGeom>
          <a:noFill/>
          <a:ln/>
        </p:spPr>
        <p:txBody>
          <a:bodyPr wrap="none" lIns="0" tIns="0" rIns="0" bIns="0" rtlCol="0" anchor="t"/>
          <a:lstStyle/>
          <a:p>
            <a:pPr marL="0" indent="0" algn="r" rtl="1">
              <a:lnSpc>
                <a:spcPct val="104000"/>
              </a:lnSpc>
              <a:buNone/>
            </a:pPr>
            <a:r>
              <a:rPr lang="ar-SA" altLang="en-US" sz="2000" dirty="0">
                <a:solidFill>
                  <a:schemeClr val="bg1"/>
                </a:solidFill>
                <a:latin typeface="GE SS Two Light" pitchFamily="34" charset="0"/>
                <a:ea typeface="GE SS Two Light" pitchFamily="34" charset="-122"/>
                <a:cs typeface="GE SS Two Light" pitchFamily="34" charset="-120"/>
              </a:rPr>
              <a:t>هل كان التدخل ضرورياً؟</a:t>
            </a:r>
            <a:endParaRPr lang="ar-SA" sz="2000" dirty="0">
              <a:solidFill>
                <a:schemeClr val="bg1"/>
              </a:solidFill>
            </a:endParaRPr>
          </a:p>
        </p:txBody>
      </p:sp>
      <p:sp>
        <p:nvSpPr>
          <p:cNvPr id="22" name="Shape 16"/>
          <p:cNvSpPr/>
          <p:nvPr/>
        </p:nvSpPr>
        <p:spPr>
          <a:xfrm>
            <a:off x="4311443" y="3367088"/>
            <a:ext cx="3568908" cy="1432520"/>
          </a:xfrm>
          <a:prstGeom prst="roundRect">
            <a:avLst>
              <a:gd name="adj" fmla="val 16542"/>
            </a:avLst>
          </a:prstGeom>
          <a:solidFill>
            <a:srgbClr val="00AEEF"/>
          </a:solidFill>
          <a:ln w="6350">
            <a:solidFill>
              <a:srgbClr val="00AEEF"/>
            </a:solidFill>
            <a:prstDash val="solid"/>
          </a:ln>
        </p:spPr>
      </p:sp>
      <p:sp>
        <p:nvSpPr>
          <p:cNvPr id="23" name="Shape 17"/>
          <p:cNvSpPr/>
          <p:nvPr/>
        </p:nvSpPr>
        <p:spPr>
          <a:xfrm>
            <a:off x="7242192" y="3531394"/>
            <a:ext cx="473857" cy="473869"/>
          </a:xfrm>
          <a:prstGeom prst="ellipse">
            <a:avLst/>
          </a:prstGeom>
          <a:solidFill>
            <a:srgbClr val="00AEEF"/>
          </a:solidFill>
          <a:ln/>
        </p:spPr>
      </p:sp>
      <p:pic>
        <p:nvPicPr>
          <p:cNvPr id="24"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242193" y="3531296"/>
            <a:ext cx="343585" cy="343593"/>
          </a:xfrm>
          <a:prstGeom prst="rect">
            <a:avLst/>
          </a:prstGeom>
        </p:spPr>
      </p:pic>
      <p:sp>
        <p:nvSpPr>
          <p:cNvPr id="25" name="Text 18"/>
          <p:cNvSpPr/>
          <p:nvPr/>
        </p:nvSpPr>
        <p:spPr>
          <a:xfrm>
            <a:off x="4475745" y="4115792"/>
            <a:ext cx="3240304" cy="519509"/>
          </a:xfrm>
          <a:prstGeom prst="rect">
            <a:avLst/>
          </a:prstGeom>
          <a:noFill/>
          <a:ln/>
        </p:spPr>
        <p:txBody>
          <a:bodyPr wrap="square" lIns="0" tIns="0" rIns="0" bIns="0" rtlCol="0" anchor="t">
            <a:normAutofit fontScale="92500" lnSpcReduction="20000"/>
          </a:bodyPr>
          <a:lstStyle/>
          <a:p>
            <a:pPr marL="0" indent="0" algn="r" rtl="1">
              <a:lnSpc>
                <a:spcPct val="104000"/>
              </a:lnSpc>
              <a:buNone/>
            </a:pPr>
            <a:r>
              <a:rPr lang="ar-SA" altLang="en-US" sz="2000" dirty="0">
                <a:solidFill>
                  <a:schemeClr val="bg1"/>
                </a:solidFill>
                <a:latin typeface="GE SS Two Light" pitchFamily="34" charset="0"/>
                <a:ea typeface="GE SS Two Light" pitchFamily="34" charset="-122"/>
                <a:cs typeface="GE SS Two Light" pitchFamily="34" charset="-120"/>
              </a:rPr>
              <a:t>هل كان التدخل مبكراً جداً أم متأخراً جداً؟</a:t>
            </a:r>
            <a:endParaRPr lang="ar-SA" sz="2000" dirty="0">
              <a:solidFill>
                <a:schemeClr val="bg1"/>
              </a:solidFill>
            </a:endParaRPr>
          </a:p>
        </p:txBody>
      </p:sp>
      <p:sp>
        <p:nvSpPr>
          <p:cNvPr id="26" name="Shape 19"/>
          <p:cNvSpPr/>
          <p:nvPr/>
        </p:nvSpPr>
        <p:spPr>
          <a:xfrm>
            <a:off x="632008" y="3367088"/>
            <a:ext cx="3568908" cy="1432520"/>
          </a:xfrm>
          <a:prstGeom prst="roundRect">
            <a:avLst>
              <a:gd name="adj" fmla="val 16542"/>
            </a:avLst>
          </a:prstGeom>
          <a:solidFill>
            <a:srgbClr val="00AEEF"/>
          </a:solidFill>
          <a:ln w="6350">
            <a:solidFill>
              <a:srgbClr val="00AEEF"/>
            </a:solidFill>
            <a:prstDash val="solid"/>
          </a:ln>
        </p:spPr>
      </p:sp>
      <p:sp>
        <p:nvSpPr>
          <p:cNvPr id="27" name="Shape 20"/>
          <p:cNvSpPr/>
          <p:nvPr/>
        </p:nvSpPr>
        <p:spPr>
          <a:xfrm>
            <a:off x="3562757" y="3531394"/>
            <a:ext cx="473857" cy="473869"/>
          </a:xfrm>
          <a:prstGeom prst="ellipse">
            <a:avLst/>
          </a:prstGeom>
          <a:solidFill>
            <a:srgbClr val="00AEEF"/>
          </a:solidFill>
          <a:ln/>
        </p:spPr>
      </p:sp>
      <p:pic>
        <p:nvPicPr>
          <p:cNvPr id="28" name="Image 5"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3562757" y="3531296"/>
            <a:ext cx="343586" cy="343594"/>
          </a:xfrm>
          <a:prstGeom prst="rect">
            <a:avLst/>
          </a:prstGeom>
        </p:spPr>
      </p:pic>
      <p:sp>
        <p:nvSpPr>
          <p:cNvPr id="29" name="Text 21"/>
          <p:cNvSpPr/>
          <p:nvPr/>
        </p:nvSpPr>
        <p:spPr>
          <a:xfrm>
            <a:off x="796310" y="4115792"/>
            <a:ext cx="3240304" cy="259755"/>
          </a:xfrm>
          <a:prstGeom prst="rect">
            <a:avLst/>
          </a:prstGeom>
          <a:noFill/>
          <a:ln/>
        </p:spPr>
        <p:txBody>
          <a:bodyPr wrap="none" lIns="0" tIns="0" rIns="0" bIns="0" rtlCol="0" anchor="t"/>
          <a:lstStyle/>
          <a:p>
            <a:pPr marL="0" indent="0" algn="r" rtl="1">
              <a:lnSpc>
                <a:spcPct val="104000"/>
              </a:lnSpc>
              <a:buNone/>
            </a:pPr>
            <a:r>
              <a:rPr lang="ar-SA" altLang="en-US" sz="2000" dirty="0">
                <a:solidFill>
                  <a:schemeClr val="bg1"/>
                </a:solidFill>
                <a:latin typeface="GE SS Two Light" pitchFamily="34" charset="0"/>
                <a:ea typeface="GE SS Two Light" pitchFamily="34" charset="-122"/>
                <a:cs typeface="GE SS Two Light" pitchFamily="34" charset="-120"/>
              </a:rPr>
              <a:t>هل كانت التغذية الراجعة فعّالة؟</a:t>
            </a:r>
            <a:endParaRPr lang="ar-SA" sz="2000" dirty="0">
              <a:solidFill>
                <a:schemeClr val="bg1"/>
              </a:solidFill>
            </a:endParaRPr>
          </a:p>
        </p:txBody>
      </p:sp>
      <p:sp>
        <p:nvSpPr>
          <p:cNvPr id="30" name="Shape 22"/>
          <p:cNvSpPr/>
          <p:nvPr/>
        </p:nvSpPr>
        <p:spPr>
          <a:xfrm>
            <a:off x="632008" y="4910138"/>
            <a:ext cx="10927779" cy="1172766"/>
          </a:xfrm>
          <a:prstGeom prst="roundRect">
            <a:avLst>
              <a:gd name="adj" fmla="val 20206"/>
            </a:avLst>
          </a:prstGeom>
          <a:solidFill>
            <a:srgbClr val="00AEEF"/>
          </a:solidFill>
          <a:ln w="6350">
            <a:solidFill>
              <a:srgbClr val="00AEEF"/>
            </a:solidFill>
            <a:prstDash val="solid"/>
          </a:ln>
        </p:spPr>
      </p:sp>
      <p:sp>
        <p:nvSpPr>
          <p:cNvPr id="31" name="Shape 23"/>
          <p:cNvSpPr/>
          <p:nvPr/>
        </p:nvSpPr>
        <p:spPr>
          <a:xfrm>
            <a:off x="10921628" y="5074444"/>
            <a:ext cx="473857" cy="473869"/>
          </a:xfrm>
          <a:prstGeom prst="ellipse">
            <a:avLst/>
          </a:prstGeom>
          <a:solidFill>
            <a:srgbClr val="00AEEF"/>
          </a:solidFill>
          <a:ln/>
        </p:spPr>
      </p:sp>
      <p:pic>
        <p:nvPicPr>
          <p:cNvPr id="32" name="Image 6" descr="preencoded.png"/>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8429437" y="5074346"/>
            <a:ext cx="343586" cy="343594"/>
          </a:xfrm>
          <a:prstGeom prst="rect">
            <a:avLst/>
          </a:prstGeom>
        </p:spPr>
      </p:pic>
      <p:sp>
        <p:nvSpPr>
          <p:cNvPr id="33" name="Text 24"/>
          <p:cNvSpPr/>
          <p:nvPr/>
        </p:nvSpPr>
        <p:spPr>
          <a:xfrm>
            <a:off x="2052918" y="5658842"/>
            <a:ext cx="6850376" cy="259755"/>
          </a:xfrm>
          <a:prstGeom prst="rect">
            <a:avLst/>
          </a:prstGeom>
          <a:noFill/>
          <a:ln/>
        </p:spPr>
        <p:txBody>
          <a:bodyPr wrap="none" lIns="0" tIns="0" rIns="0" bIns="0" rtlCol="0" anchor="t"/>
          <a:lstStyle/>
          <a:p>
            <a:pPr marL="0" indent="0" algn="r" rtl="1">
              <a:lnSpc>
                <a:spcPct val="104000"/>
              </a:lnSpc>
              <a:buNone/>
            </a:pPr>
            <a:r>
              <a:rPr lang="ar-SA" altLang="en-US" sz="2000" dirty="0">
                <a:solidFill>
                  <a:schemeClr val="bg1"/>
                </a:solidFill>
                <a:latin typeface="GE SS Two Light" pitchFamily="34" charset="0"/>
                <a:ea typeface="GE SS Two Light" pitchFamily="34" charset="-122"/>
                <a:cs typeface="GE SS Two Light" pitchFamily="34" charset="-120"/>
              </a:rPr>
              <a:t>ما الذي ينبغي على المدرب ملاحظته بعد ذلك؟</a:t>
            </a:r>
            <a:endParaRPr lang="ar-SA" sz="2000" dirty="0">
              <a:solidFill>
                <a:schemeClr val="bg1"/>
              </a:solidFill>
            </a:endParaRPr>
          </a:p>
        </p:txBody>
      </p:sp>
    </p:spTree>
    <p:extLst>
      <p:ext uri="{BB962C8B-B14F-4D97-AF65-F5344CB8AC3E}">
        <p14:creationId xmlns:p14="http://schemas.microsoft.com/office/powerpoint/2010/main" val="163211660"/>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10971434" y="861814"/>
            <a:ext cx="588352" cy="325834"/>
          </a:xfrm>
          <a:prstGeom prst="roundRect">
            <a:avLst>
              <a:gd name="adj" fmla="val 49999"/>
            </a:avLst>
          </a:prstGeom>
          <a:solidFill>
            <a:srgbClr val="D4E9F7"/>
          </a:solidFill>
          <a:ln/>
        </p:spPr>
      </p:sp>
      <p:sp>
        <p:nvSpPr>
          <p:cNvPr id="3" name="Text 1"/>
          <p:cNvSpPr/>
          <p:nvPr/>
        </p:nvSpPr>
        <p:spPr>
          <a:xfrm>
            <a:off x="10490434" y="926108"/>
            <a:ext cx="940769" cy="197247"/>
          </a:xfrm>
          <a:prstGeom prst="rect">
            <a:avLst/>
          </a:prstGeom>
          <a:noFill/>
          <a:ln/>
        </p:spPr>
        <p:txBody>
          <a:bodyPr wrap="none" lIns="0" tIns="0" rIns="0" bIns="0" rtlCol="0" anchor="t"/>
          <a:lstStyle/>
          <a:p>
            <a:pPr marL="0" indent="0" algn="r" rtl="1">
              <a:lnSpc>
                <a:spcPct val="96000"/>
              </a:lnSpc>
              <a:buNone/>
            </a:pPr>
            <a:r>
              <a:rPr lang="ar-SA" altLang="en-US" sz="1350" dirty="0">
                <a:solidFill>
                  <a:srgbClr val="384653"/>
                </a:solidFill>
                <a:latin typeface="WinSoft Pro Medium" pitchFamily="34" charset="0"/>
                <a:ea typeface="WinSoft Pro Medium" pitchFamily="34" charset="-122"/>
                <a:cs typeface="WinSoft Pro Medium" pitchFamily="34" charset="-120"/>
              </a:rPr>
              <a:t>تقييم</a:t>
            </a:r>
            <a:endParaRPr lang="ar-SA" sz="1350" dirty="0"/>
          </a:p>
        </p:txBody>
      </p:sp>
      <p:sp>
        <p:nvSpPr>
          <p:cNvPr id="4" name="Text 2"/>
          <p:cNvSpPr/>
          <p:nvPr/>
        </p:nvSpPr>
        <p:spPr>
          <a:xfrm>
            <a:off x="631908" y="1269107"/>
            <a:ext cx="10927878" cy="705247"/>
          </a:xfrm>
          <a:prstGeom prst="rect">
            <a:avLst/>
          </a:prstGeom>
          <a:noFill/>
          <a:ln/>
        </p:spPr>
        <p:txBody>
          <a:bodyPr wrap="none" lIns="0" tIns="0" rIns="0" bIns="0" rtlCol="0" anchor="t"/>
          <a:lstStyle/>
          <a:p>
            <a:pPr marL="0" indent="0" algn="r" rtl="1">
              <a:lnSpc>
                <a:spcPct val="104000"/>
              </a:lnSpc>
              <a:buNone/>
            </a:pPr>
            <a:r>
              <a:rPr lang="ar-SA" altLang="en-US" sz="4400" dirty="0">
                <a:solidFill>
                  <a:srgbClr val="2E3C4E"/>
                </a:solidFill>
                <a:latin typeface="GE SS Two Light" pitchFamily="34" charset="0"/>
                <a:ea typeface="GE SS Two Light" pitchFamily="34" charset="-122"/>
                <a:cs typeface="GE SS Two Light" pitchFamily="34" charset="-120"/>
              </a:rPr>
              <a:t>تقييم النشاط</a:t>
            </a:r>
            <a:r>
              <a:rPr lang="en-US" altLang="en-US" sz="4400" dirty="0">
                <a:solidFill>
                  <a:srgbClr val="2E3C4E"/>
                </a:solidFill>
                <a:latin typeface="Myriad Headline" panose="020B0500000000000000" pitchFamily="34" charset="0"/>
                <a:ea typeface="GE SS Two Light" pitchFamily="34" charset="-122"/>
                <a:cs typeface="GE SS Two Light" pitchFamily="34" charset="-120"/>
              </a:rPr>
              <a:t>4.3 </a:t>
            </a:r>
            <a:endParaRPr lang="ar-SA" sz="4400" dirty="0"/>
          </a:p>
        </p:txBody>
      </p:sp>
      <p:sp>
        <p:nvSpPr>
          <p:cNvPr id="5" name="Text 3"/>
          <p:cNvSpPr/>
          <p:nvPr/>
        </p:nvSpPr>
        <p:spPr>
          <a:xfrm>
            <a:off x="631908" y="2055812"/>
            <a:ext cx="10927878" cy="352524"/>
          </a:xfrm>
          <a:prstGeom prst="rect">
            <a:avLst/>
          </a:prstGeom>
          <a:noFill/>
          <a:ln/>
        </p:spPr>
        <p:txBody>
          <a:bodyPr wrap="none" lIns="0" tIns="0" rIns="0" bIns="0" rtlCol="0" anchor="t"/>
          <a:lstStyle/>
          <a:p>
            <a:pPr marL="0" indent="0" algn="r" rtl="1">
              <a:lnSpc>
                <a:spcPct val="104000"/>
              </a:lnSpc>
              <a:buNone/>
            </a:pPr>
            <a:r>
              <a:rPr lang="ar-SA" altLang="en-US" sz="2200" dirty="0">
                <a:solidFill>
                  <a:srgbClr val="2E3C4E"/>
                </a:solidFill>
                <a:latin typeface="GE SS Two Light" pitchFamily="34" charset="0"/>
                <a:ea typeface="GE SS Two Light" pitchFamily="34" charset="-122"/>
                <a:cs typeface="GE SS Two Light" pitchFamily="34" charset="-120"/>
              </a:rPr>
              <a:t>يتم تقييم المتدرب من خلال قدرته على:</a:t>
            </a:r>
            <a:endParaRPr lang="ar-SA" sz="2200" dirty="0"/>
          </a:p>
        </p:txBody>
      </p:sp>
      <p:sp>
        <p:nvSpPr>
          <p:cNvPr id="6" name="Text 4"/>
          <p:cNvSpPr/>
          <p:nvPr/>
        </p:nvSpPr>
        <p:spPr>
          <a:xfrm>
            <a:off x="8086920" y="2978944"/>
            <a:ext cx="3472867" cy="668933"/>
          </a:xfrm>
          <a:prstGeom prst="rect">
            <a:avLst/>
          </a:prstGeom>
          <a:noFill/>
          <a:ln/>
        </p:spPr>
        <p:txBody>
          <a:bodyPr wrap="square" lIns="0" tIns="0" rIns="0" bIns="0" rtlCol="0" anchor="t">
            <a:normAutofit/>
          </a:bodyPr>
          <a:lstStyle/>
          <a:p>
            <a:pPr marL="0" indent="0" algn="r" rtl="1">
              <a:lnSpc>
                <a:spcPct val="130000"/>
              </a:lnSpc>
              <a:buNone/>
            </a:pPr>
            <a:r>
              <a:rPr lang="ar-SA" altLang="en-US" sz="1650" dirty="0">
                <a:solidFill>
                  <a:srgbClr val="384653"/>
                </a:solidFill>
                <a:latin typeface="WinSoft Pro Medium" pitchFamily="34" charset="0"/>
                <a:ea typeface="WinSoft Pro Medium" pitchFamily="34" charset="-122"/>
                <a:cs typeface="WinSoft Pro Medium" pitchFamily="34" charset="-120"/>
              </a:rPr>
              <a:t>ملاحظة سلوكيات المتدربين وتحديد مؤشرات المشاركة أو عدم المشاركة بصورة دقيقة.</a:t>
            </a:r>
            <a:endParaRPr lang="ar-SA" sz="1650" dirty="0"/>
          </a:p>
        </p:txBody>
      </p:sp>
      <p:sp>
        <p:nvSpPr>
          <p:cNvPr id="7" name="Text 5"/>
          <p:cNvSpPr/>
          <p:nvPr/>
        </p:nvSpPr>
        <p:spPr>
          <a:xfrm>
            <a:off x="4359464" y="2978944"/>
            <a:ext cx="3472867" cy="668933"/>
          </a:xfrm>
          <a:prstGeom prst="rect">
            <a:avLst/>
          </a:prstGeom>
          <a:noFill/>
          <a:ln/>
        </p:spPr>
        <p:txBody>
          <a:bodyPr wrap="square" lIns="0" tIns="0" rIns="0" bIns="0" rtlCol="0" anchor="t">
            <a:normAutofit/>
          </a:bodyPr>
          <a:lstStyle/>
          <a:p>
            <a:pPr marL="0" indent="0" algn="r" rtl="1">
              <a:lnSpc>
                <a:spcPct val="130000"/>
              </a:lnSpc>
              <a:buNone/>
            </a:pPr>
            <a:r>
              <a:rPr lang="ar-SA" altLang="en-US" sz="1650" dirty="0">
                <a:solidFill>
                  <a:srgbClr val="384653"/>
                </a:solidFill>
                <a:latin typeface="WinSoft Pro Medium" pitchFamily="34" charset="0"/>
                <a:ea typeface="WinSoft Pro Medium" pitchFamily="34" charset="-122"/>
                <a:cs typeface="WinSoft Pro Medium" pitchFamily="34" charset="-120"/>
              </a:rPr>
              <a:t>تحديد ما لاحظه المدرب وما أغفله من سلوكيات أو مؤشرات مهمة أثناء الموقف التدريبي.</a:t>
            </a:r>
            <a:endParaRPr lang="ar-SA" sz="1650" dirty="0"/>
          </a:p>
        </p:txBody>
      </p:sp>
      <p:sp>
        <p:nvSpPr>
          <p:cNvPr id="8" name="Text 6"/>
          <p:cNvSpPr/>
          <p:nvPr/>
        </p:nvSpPr>
        <p:spPr>
          <a:xfrm>
            <a:off x="631908" y="2978944"/>
            <a:ext cx="3472966" cy="668933"/>
          </a:xfrm>
          <a:prstGeom prst="rect">
            <a:avLst/>
          </a:prstGeom>
          <a:noFill/>
          <a:ln/>
        </p:spPr>
        <p:txBody>
          <a:bodyPr wrap="square" lIns="0" tIns="0" rIns="0" bIns="0" rtlCol="0" anchor="t">
            <a:normAutofit/>
          </a:bodyPr>
          <a:lstStyle/>
          <a:p>
            <a:pPr marL="0" indent="0" algn="r" rtl="1">
              <a:lnSpc>
                <a:spcPct val="130000"/>
              </a:lnSpc>
              <a:buNone/>
            </a:pPr>
            <a:r>
              <a:rPr lang="ar-SA" altLang="en-US" sz="1650" dirty="0">
                <a:solidFill>
                  <a:srgbClr val="384653"/>
                </a:solidFill>
                <a:latin typeface="WinSoft Pro Medium" pitchFamily="34" charset="0"/>
                <a:ea typeface="WinSoft Pro Medium" pitchFamily="34" charset="-122"/>
                <a:cs typeface="WinSoft Pro Medium" pitchFamily="34" charset="-120"/>
              </a:rPr>
              <a:t>تحديد الأولويات التدريبية التي تستدعي تدخل المدرب بناءً على الموقف.</a:t>
            </a:r>
            <a:endParaRPr lang="ar-SA" sz="1650" dirty="0"/>
          </a:p>
        </p:txBody>
      </p:sp>
      <p:sp>
        <p:nvSpPr>
          <p:cNvPr id="9" name="Text 7"/>
          <p:cNvSpPr/>
          <p:nvPr/>
        </p:nvSpPr>
        <p:spPr>
          <a:xfrm>
            <a:off x="8086920" y="4320282"/>
            <a:ext cx="3472867" cy="668933"/>
          </a:xfrm>
          <a:prstGeom prst="rect">
            <a:avLst/>
          </a:prstGeom>
          <a:noFill/>
          <a:ln/>
        </p:spPr>
        <p:txBody>
          <a:bodyPr wrap="square" lIns="0" tIns="0" rIns="0" bIns="0" rtlCol="0" anchor="t">
            <a:normAutofit/>
          </a:bodyPr>
          <a:lstStyle/>
          <a:p>
            <a:pPr marL="0" indent="0" algn="r" rtl="1">
              <a:lnSpc>
                <a:spcPct val="130000"/>
              </a:lnSpc>
              <a:buNone/>
            </a:pPr>
            <a:r>
              <a:rPr lang="ar-SA" altLang="en-US" sz="1650" dirty="0">
                <a:solidFill>
                  <a:srgbClr val="384653"/>
                </a:solidFill>
                <a:latin typeface="WinSoft Pro Medium" pitchFamily="34" charset="0"/>
                <a:ea typeface="WinSoft Pro Medium" pitchFamily="34" charset="-122"/>
                <a:cs typeface="WinSoft Pro Medium" pitchFamily="34" charset="-120"/>
              </a:rPr>
              <a:t>التمييز بين المواقف التي تتطلب تدخلاً فورياً والمواقف التي تحتاج إلى متابعة وملاحظة.</a:t>
            </a:r>
            <a:endParaRPr lang="ar-SA" sz="1650" dirty="0"/>
          </a:p>
        </p:txBody>
      </p:sp>
      <p:sp>
        <p:nvSpPr>
          <p:cNvPr id="10" name="Text 8"/>
          <p:cNvSpPr/>
          <p:nvPr/>
        </p:nvSpPr>
        <p:spPr>
          <a:xfrm>
            <a:off x="4359464" y="4320282"/>
            <a:ext cx="3472867" cy="668933"/>
          </a:xfrm>
          <a:prstGeom prst="rect">
            <a:avLst/>
          </a:prstGeom>
          <a:noFill/>
          <a:ln/>
        </p:spPr>
        <p:txBody>
          <a:bodyPr wrap="square" lIns="0" tIns="0" rIns="0" bIns="0" rtlCol="0" anchor="t">
            <a:normAutofit/>
          </a:bodyPr>
          <a:lstStyle/>
          <a:p>
            <a:pPr marL="0" indent="0" algn="r" rtl="1">
              <a:lnSpc>
                <a:spcPct val="130000"/>
              </a:lnSpc>
              <a:buNone/>
            </a:pPr>
            <a:r>
              <a:rPr lang="ar-SA" altLang="en-US" sz="1650" dirty="0">
                <a:solidFill>
                  <a:srgbClr val="384653"/>
                </a:solidFill>
                <a:latin typeface="WinSoft Pro Medium" pitchFamily="34" charset="0"/>
                <a:ea typeface="WinSoft Pro Medium" pitchFamily="34" charset="-122"/>
                <a:cs typeface="WinSoft Pro Medium" pitchFamily="34" charset="-120"/>
              </a:rPr>
              <a:t>تقديم تغذية راجعة بنّاءة تساعد المتدرب على تحسين أدائه دون التأثير سلباً على دافعيته.</a:t>
            </a:r>
            <a:endParaRPr lang="ar-SA" sz="1650" dirty="0"/>
          </a:p>
        </p:txBody>
      </p:sp>
      <p:sp>
        <p:nvSpPr>
          <p:cNvPr id="11" name="Text 9"/>
          <p:cNvSpPr/>
          <p:nvPr/>
        </p:nvSpPr>
        <p:spPr>
          <a:xfrm>
            <a:off x="631908" y="4320282"/>
            <a:ext cx="3472966" cy="668933"/>
          </a:xfrm>
          <a:prstGeom prst="rect">
            <a:avLst/>
          </a:prstGeom>
          <a:noFill/>
          <a:ln/>
        </p:spPr>
        <p:txBody>
          <a:bodyPr wrap="square" lIns="0" tIns="0" rIns="0" bIns="0" rtlCol="0" anchor="t">
            <a:normAutofit/>
          </a:bodyPr>
          <a:lstStyle/>
          <a:p>
            <a:pPr marL="0" indent="0" algn="r" rtl="1">
              <a:lnSpc>
                <a:spcPct val="130000"/>
              </a:lnSpc>
              <a:buNone/>
            </a:pPr>
            <a:r>
              <a:rPr lang="ar-SA" altLang="en-US" sz="1650" dirty="0">
                <a:solidFill>
                  <a:srgbClr val="384653"/>
                </a:solidFill>
                <a:latin typeface="WinSoft Pro Medium" pitchFamily="34" charset="0"/>
                <a:ea typeface="WinSoft Pro Medium" pitchFamily="34" charset="-122"/>
                <a:cs typeface="WinSoft Pro Medium" pitchFamily="34" charset="-120"/>
              </a:rPr>
              <a:t>استخدام أساليب الملاحظة وجمع الأدلة للتحقق من حدوث التعلم وتحسن أداء المتدرب.</a:t>
            </a:r>
            <a:endParaRPr lang="ar-SA" sz="1650" dirty="0"/>
          </a:p>
        </p:txBody>
      </p:sp>
      <p:sp>
        <p:nvSpPr>
          <p:cNvPr id="12" name="Text 10"/>
          <p:cNvSpPr/>
          <p:nvPr/>
        </p:nvSpPr>
        <p:spPr>
          <a:xfrm>
            <a:off x="631908" y="5661620"/>
            <a:ext cx="10927878" cy="334466"/>
          </a:xfrm>
          <a:prstGeom prst="rect">
            <a:avLst/>
          </a:prstGeom>
          <a:noFill/>
          <a:ln/>
        </p:spPr>
        <p:txBody>
          <a:bodyPr wrap="none" lIns="0" tIns="0" rIns="0" bIns="0" rtlCol="0" anchor="t"/>
          <a:lstStyle/>
          <a:p>
            <a:pPr marL="0" indent="0" algn="r" rtl="1">
              <a:lnSpc>
                <a:spcPct val="130000"/>
              </a:lnSpc>
              <a:buNone/>
            </a:pPr>
            <a:r>
              <a:rPr lang="ar-SA" altLang="en-US" sz="1650" dirty="0">
                <a:solidFill>
                  <a:srgbClr val="384653"/>
                </a:solidFill>
                <a:latin typeface="WinSoft Pro Medium" pitchFamily="34" charset="0"/>
                <a:ea typeface="WinSoft Pro Medium" pitchFamily="34" charset="-122"/>
                <a:cs typeface="WinSoft Pro Medium" pitchFamily="34" charset="-120"/>
              </a:rPr>
              <a:t>تعديل أسلوب التدخل بناءً على استجابة المتدربين والأدلة التي تظهر أثناء الأداء.</a:t>
            </a:r>
            <a:endParaRPr lang="ar-SA" sz="1650" dirty="0"/>
          </a:p>
        </p:txBody>
      </p:sp>
      <p:sp>
        <p:nvSpPr>
          <p:cNvPr id="13" name="Shape 11"/>
          <p:cNvSpPr/>
          <p:nvPr/>
        </p:nvSpPr>
        <p:spPr>
          <a:xfrm>
            <a:off x="8061520" y="2713831"/>
            <a:ext cx="3523666" cy="50800"/>
          </a:xfrm>
          <a:prstGeom prst="rect">
            <a:avLst/>
          </a:prstGeom>
          <a:solidFill>
            <a:srgbClr val="00AEEF"/>
          </a:solidFill>
          <a:ln/>
        </p:spPr>
      </p:sp>
      <p:sp>
        <p:nvSpPr>
          <p:cNvPr id="14" name="Shape 12"/>
          <p:cNvSpPr/>
          <p:nvPr/>
        </p:nvSpPr>
        <p:spPr>
          <a:xfrm>
            <a:off x="4334064" y="2713831"/>
            <a:ext cx="3523666" cy="50800"/>
          </a:xfrm>
          <a:prstGeom prst="rect">
            <a:avLst/>
          </a:prstGeom>
          <a:solidFill>
            <a:srgbClr val="00AEEF"/>
          </a:solidFill>
          <a:ln/>
        </p:spPr>
      </p:sp>
      <p:sp>
        <p:nvSpPr>
          <p:cNvPr id="15" name="Shape 13"/>
          <p:cNvSpPr/>
          <p:nvPr/>
        </p:nvSpPr>
        <p:spPr>
          <a:xfrm>
            <a:off x="606509" y="2713831"/>
            <a:ext cx="3523765" cy="50800"/>
          </a:xfrm>
          <a:prstGeom prst="rect">
            <a:avLst/>
          </a:prstGeom>
          <a:solidFill>
            <a:srgbClr val="00AEEF"/>
          </a:solidFill>
          <a:ln/>
        </p:spPr>
      </p:sp>
      <p:sp>
        <p:nvSpPr>
          <p:cNvPr id="16" name="Shape 14"/>
          <p:cNvSpPr/>
          <p:nvPr/>
        </p:nvSpPr>
        <p:spPr>
          <a:xfrm>
            <a:off x="8061520" y="4055170"/>
            <a:ext cx="3523666" cy="50800"/>
          </a:xfrm>
          <a:prstGeom prst="rect">
            <a:avLst/>
          </a:prstGeom>
          <a:solidFill>
            <a:srgbClr val="00AEEF"/>
          </a:solidFill>
          <a:ln/>
        </p:spPr>
      </p:sp>
      <p:sp>
        <p:nvSpPr>
          <p:cNvPr id="17" name="Shape 15"/>
          <p:cNvSpPr/>
          <p:nvPr/>
        </p:nvSpPr>
        <p:spPr>
          <a:xfrm>
            <a:off x="4334064" y="4055170"/>
            <a:ext cx="3523666" cy="50800"/>
          </a:xfrm>
          <a:prstGeom prst="rect">
            <a:avLst/>
          </a:prstGeom>
          <a:solidFill>
            <a:srgbClr val="00AEEF"/>
          </a:solidFill>
          <a:ln/>
        </p:spPr>
      </p:sp>
      <p:sp>
        <p:nvSpPr>
          <p:cNvPr id="18" name="Shape 16"/>
          <p:cNvSpPr/>
          <p:nvPr/>
        </p:nvSpPr>
        <p:spPr>
          <a:xfrm>
            <a:off x="606509" y="4055170"/>
            <a:ext cx="3523765" cy="50800"/>
          </a:xfrm>
          <a:prstGeom prst="rect">
            <a:avLst/>
          </a:prstGeom>
          <a:solidFill>
            <a:srgbClr val="00AEEF"/>
          </a:solidFill>
          <a:ln/>
        </p:spPr>
      </p:sp>
      <p:sp>
        <p:nvSpPr>
          <p:cNvPr id="19" name="Shape 17"/>
          <p:cNvSpPr/>
          <p:nvPr/>
        </p:nvSpPr>
        <p:spPr>
          <a:xfrm>
            <a:off x="606509" y="5396508"/>
            <a:ext cx="10978677" cy="50800"/>
          </a:xfrm>
          <a:prstGeom prst="rect">
            <a:avLst/>
          </a:prstGeom>
          <a:solidFill>
            <a:srgbClr val="00AEEF"/>
          </a:solidFill>
          <a:ln/>
        </p:spPr>
      </p:sp>
    </p:spTree>
    <p:extLst>
      <p:ext uri="{BB962C8B-B14F-4D97-AF65-F5344CB8AC3E}">
        <p14:creationId xmlns:p14="http://schemas.microsoft.com/office/powerpoint/2010/main" val="2336609162"/>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7391215" y="0"/>
            <a:ext cx="4800480" cy="6858000"/>
          </a:xfrm>
          <a:custGeom>
            <a:avLst/>
            <a:gdLst/>
            <a:ahLst/>
            <a:cxnLst/>
            <a:rect l="0" t="0" r="100000" b="100000"/>
            <a:pathLst>
              <a:path w="100000" h="100000">
                <a:moveTo>
                  <a:pt x="9570" y="0"/>
                </a:moveTo>
                <a:lnTo>
                  <a:pt x="100000" y="0"/>
                </a:lnTo>
                <a:lnTo>
                  <a:pt x="100000" y="100000"/>
                </a:lnTo>
                <a:lnTo>
                  <a:pt x="30760" y="100000"/>
                </a:lnTo>
                <a:lnTo>
                  <a:pt x="26370" y="95510"/>
                </a:lnTo>
                <a:lnTo>
                  <a:pt x="26370" y="95310"/>
                </a:lnTo>
                <a:lnTo>
                  <a:pt x="25490" y="94530"/>
                </a:lnTo>
                <a:lnTo>
                  <a:pt x="25490" y="94340"/>
                </a:lnTo>
                <a:lnTo>
                  <a:pt x="22660" y="91210"/>
                </a:lnTo>
                <a:lnTo>
                  <a:pt x="18360" y="85550"/>
                </a:lnTo>
                <a:lnTo>
                  <a:pt x="15140" y="80660"/>
                </a:lnTo>
                <a:lnTo>
                  <a:pt x="11910" y="75000"/>
                </a:lnTo>
                <a:lnTo>
                  <a:pt x="9280" y="69530"/>
                </a:lnTo>
                <a:lnTo>
                  <a:pt x="6840" y="63380"/>
                </a:lnTo>
                <a:lnTo>
                  <a:pt x="4790" y="56740"/>
                </a:lnTo>
                <a:lnTo>
                  <a:pt x="3320" y="50200"/>
                </a:lnTo>
                <a:lnTo>
                  <a:pt x="2440" y="44140"/>
                </a:lnTo>
                <a:lnTo>
                  <a:pt x="2050" y="39060"/>
                </a:lnTo>
                <a:lnTo>
                  <a:pt x="2050" y="30860"/>
                </a:lnTo>
                <a:lnTo>
                  <a:pt x="2540" y="25000"/>
                </a:lnTo>
                <a:lnTo>
                  <a:pt x="3320" y="19820"/>
                </a:lnTo>
                <a:lnTo>
                  <a:pt x="4880" y="12890"/>
                </a:lnTo>
                <a:lnTo>
                  <a:pt x="6930" y="6350"/>
                </a:lnTo>
                <a:close/>
              </a:path>
            </a:pathLst>
          </a:custGeom>
        </p:spPr>
      </p:pic>
      <p:pic>
        <p:nvPicPr>
          <p:cNvPr id="3" name="Image 1" descr="preencoded.png"/>
          <p:cNvPicPr>
            <a:picLocks noChangeAspect="1"/>
          </p:cNvPicPr>
          <p:nvPr/>
        </p:nvPicPr>
        <p:blipFill>
          <a:blip r:embed="rId4"/>
          <a:stretch>
            <a:fillRect/>
          </a:stretch>
        </p:blipFill>
        <p:spPr>
          <a:xfrm>
            <a:off x="8601852" y="821234"/>
            <a:ext cx="3476935" cy="5215533"/>
          </a:xfrm>
          <a:prstGeom prst="rect">
            <a:avLst/>
          </a:prstGeom>
        </p:spPr>
      </p:pic>
      <p:sp>
        <p:nvSpPr>
          <p:cNvPr id="4" name="Text 0"/>
          <p:cNvSpPr/>
          <p:nvPr/>
        </p:nvSpPr>
        <p:spPr>
          <a:xfrm>
            <a:off x="631908" y="1184870"/>
            <a:ext cx="6355993" cy="742355"/>
          </a:xfrm>
          <a:prstGeom prst="rect">
            <a:avLst/>
          </a:prstGeom>
          <a:noFill/>
          <a:ln/>
        </p:spPr>
        <p:txBody>
          <a:bodyPr wrap="none" lIns="0" tIns="0" rIns="0" bIns="0" rtlCol="0" anchor="t"/>
          <a:lstStyle/>
          <a:p>
            <a:pPr algn="r" rtl="1">
              <a:lnSpc>
                <a:spcPct val="104000"/>
              </a:lnSpc>
            </a:pPr>
            <a:r>
              <a:rPr lang="ar-SA" altLang="en-US" sz="4650" dirty="0">
                <a:solidFill>
                  <a:srgbClr val="2E3C4E"/>
                </a:solidFill>
                <a:latin typeface="GE SS Two Light" pitchFamily="34" charset="0"/>
                <a:ea typeface="GE SS Two Light" pitchFamily="34" charset="-122"/>
                <a:cs typeface="GE SS Two Light" pitchFamily="34" charset="-120"/>
              </a:rPr>
              <a:t>النشاط </a:t>
            </a:r>
            <a:r>
              <a:rPr lang="en-US" altLang="en-US" sz="4800" dirty="0">
                <a:solidFill>
                  <a:srgbClr val="2E3C4E"/>
                </a:solidFill>
                <a:latin typeface="Myriad Headline" panose="020B0500000000000000" pitchFamily="34" charset="0"/>
                <a:ea typeface="GE SS Two Light" pitchFamily="34" charset="-122"/>
                <a:cs typeface="GE SS Two Light" pitchFamily="34" charset="-120"/>
              </a:rPr>
              <a:t>4.4</a:t>
            </a:r>
            <a:endParaRPr lang="ar-SA" sz="4650" dirty="0"/>
          </a:p>
        </p:txBody>
      </p:sp>
      <p:sp>
        <p:nvSpPr>
          <p:cNvPr id="5" name="Text 1"/>
          <p:cNvSpPr/>
          <p:nvPr/>
        </p:nvSpPr>
        <p:spPr>
          <a:xfrm>
            <a:off x="631908" y="2017415"/>
            <a:ext cx="6355993" cy="890984"/>
          </a:xfrm>
          <a:prstGeom prst="rect">
            <a:avLst/>
          </a:prstGeom>
          <a:noFill/>
          <a:ln/>
        </p:spPr>
        <p:txBody>
          <a:bodyPr wrap="square" lIns="0" tIns="0" rIns="0" bIns="0" rtlCol="0" anchor="t">
            <a:normAutofit/>
          </a:bodyPr>
          <a:lstStyle/>
          <a:p>
            <a:pPr marL="0" indent="0" algn="r" rtl="1">
              <a:lnSpc>
                <a:spcPct val="104000"/>
              </a:lnSpc>
              <a:buNone/>
            </a:pPr>
            <a:r>
              <a:rPr lang="ar-SA" altLang="en-US" sz="2800" dirty="0">
                <a:solidFill>
                  <a:srgbClr val="2E3C4E"/>
                </a:solidFill>
                <a:latin typeface="GE SS Two Light" pitchFamily="34" charset="0"/>
                <a:ea typeface="GE SS Two Light" pitchFamily="34" charset="-122"/>
                <a:cs typeface="GE SS Two Light" pitchFamily="34" charset="-120"/>
              </a:rPr>
              <a:t>إدارة النزاعات والسلوكيات المهنية داخل الصفوف والورش التدريبية</a:t>
            </a:r>
            <a:endParaRPr lang="ar-SA" sz="2800" dirty="0"/>
          </a:p>
        </p:txBody>
      </p:sp>
      <p:sp>
        <p:nvSpPr>
          <p:cNvPr id="6" name="Shape 2"/>
          <p:cNvSpPr/>
          <p:nvPr/>
        </p:nvSpPr>
        <p:spPr>
          <a:xfrm>
            <a:off x="6480112" y="3246934"/>
            <a:ext cx="507789" cy="507802"/>
          </a:xfrm>
          <a:prstGeom prst="ellipse">
            <a:avLst/>
          </a:prstGeom>
          <a:solidFill>
            <a:srgbClr val="00AEEF"/>
          </a:solidFill>
          <a:ln w="12700">
            <a:solidFill>
              <a:srgbClr val="0094D5"/>
            </a:solidFill>
            <a:prstDash val="solid"/>
          </a:ln>
        </p:spPr>
      </p:sp>
      <p:pic>
        <p:nvPicPr>
          <p:cNvPr id="7"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555864" y="3322687"/>
            <a:ext cx="356286" cy="356295"/>
          </a:xfrm>
          <a:prstGeom prst="rect">
            <a:avLst/>
          </a:prstGeom>
        </p:spPr>
      </p:pic>
      <p:sp>
        <p:nvSpPr>
          <p:cNvPr id="8" name="Text 3"/>
          <p:cNvSpPr/>
          <p:nvPr/>
        </p:nvSpPr>
        <p:spPr>
          <a:xfrm>
            <a:off x="3950990" y="3324423"/>
            <a:ext cx="2303504"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المدة: ساعتان</a:t>
            </a:r>
            <a:endParaRPr lang="ar-SA" sz="2300" dirty="0"/>
          </a:p>
        </p:txBody>
      </p:sp>
      <p:sp>
        <p:nvSpPr>
          <p:cNvPr id="9" name="Shape 4"/>
          <p:cNvSpPr/>
          <p:nvPr/>
        </p:nvSpPr>
        <p:spPr>
          <a:xfrm>
            <a:off x="3161130" y="3246934"/>
            <a:ext cx="507789" cy="507802"/>
          </a:xfrm>
          <a:prstGeom prst="ellipse">
            <a:avLst/>
          </a:prstGeom>
          <a:solidFill>
            <a:srgbClr val="00AEEF"/>
          </a:solidFill>
          <a:ln w="12700">
            <a:solidFill>
              <a:srgbClr val="0094D5"/>
            </a:solidFill>
            <a:prstDash val="solid"/>
          </a:ln>
        </p:spPr>
      </p:sp>
      <p:pic>
        <p:nvPicPr>
          <p:cNvPr id="10"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3236881" y="3322687"/>
            <a:ext cx="356286" cy="356295"/>
          </a:xfrm>
          <a:prstGeom prst="rect">
            <a:avLst/>
          </a:prstGeom>
        </p:spPr>
      </p:pic>
      <p:sp>
        <p:nvSpPr>
          <p:cNvPr id="11" name="Text 5"/>
          <p:cNvSpPr/>
          <p:nvPr/>
        </p:nvSpPr>
        <p:spPr>
          <a:xfrm>
            <a:off x="631908" y="3324423"/>
            <a:ext cx="2303603"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إدارة النزاعات</a:t>
            </a:r>
            <a:endParaRPr lang="ar-SA" sz="2300" dirty="0"/>
          </a:p>
        </p:txBody>
      </p:sp>
      <p:sp>
        <p:nvSpPr>
          <p:cNvPr id="12" name="Shape 6"/>
          <p:cNvSpPr/>
          <p:nvPr/>
        </p:nvSpPr>
        <p:spPr>
          <a:xfrm>
            <a:off x="6480112" y="4206081"/>
            <a:ext cx="507789" cy="507802"/>
          </a:xfrm>
          <a:prstGeom prst="ellipse">
            <a:avLst/>
          </a:prstGeom>
          <a:solidFill>
            <a:srgbClr val="00AEEF"/>
          </a:solidFill>
          <a:ln w="12700">
            <a:solidFill>
              <a:srgbClr val="0094D5"/>
            </a:solidFill>
            <a:prstDash val="solid"/>
          </a:ln>
        </p:spPr>
      </p:sp>
      <p:pic>
        <p:nvPicPr>
          <p:cNvPr id="13"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555864" y="4281835"/>
            <a:ext cx="356286" cy="356295"/>
          </a:xfrm>
          <a:prstGeom prst="rect">
            <a:avLst/>
          </a:prstGeom>
        </p:spPr>
      </p:pic>
      <p:sp>
        <p:nvSpPr>
          <p:cNvPr id="14" name="Text 7"/>
          <p:cNvSpPr/>
          <p:nvPr/>
        </p:nvSpPr>
        <p:spPr>
          <a:xfrm>
            <a:off x="3950990" y="4283571"/>
            <a:ext cx="2303504"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السلوكيات المهنية</a:t>
            </a:r>
            <a:endParaRPr lang="ar-SA" sz="2300" dirty="0"/>
          </a:p>
        </p:txBody>
      </p:sp>
      <p:sp>
        <p:nvSpPr>
          <p:cNvPr id="15" name="Shape 8"/>
          <p:cNvSpPr/>
          <p:nvPr/>
        </p:nvSpPr>
        <p:spPr>
          <a:xfrm>
            <a:off x="3161130" y="4206081"/>
            <a:ext cx="507789" cy="507802"/>
          </a:xfrm>
          <a:prstGeom prst="ellipse">
            <a:avLst/>
          </a:prstGeom>
          <a:solidFill>
            <a:srgbClr val="00AEEF"/>
          </a:solidFill>
          <a:ln w="12700">
            <a:solidFill>
              <a:srgbClr val="0094D5"/>
            </a:solidFill>
            <a:prstDash val="solid"/>
          </a:ln>
        </p:spPr>
      </p:sp>
      <p:pic>
        <p:nvPicPr>
          <p:cNvPr id="16" name="Image 5"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3236881" y="4281835"/>
            <a:ext cx="356286" cy="356295"/>
          </a:xfrm>
          <a:prstGeom prst="rect">
            <a:avLst/>
          </a:prstGeom>
        </p:spPr>
      </p:pic>
      <p:sp>
        <p:nvSpPr>
          <p:cNvPr id="17" name="Text 9"/>
          <p:cNvSpPr/>
          <p:nvPr/>
        </p:nvSpPr>
        <p:spPr>
          <a:xfrm>
            <a:off x="631908" y="4283571"/>
            <a:ext cx="2303603"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بيئة تعلم آمنة</a:t>
            </a:r>
            <a:endParaRPr lang="ar-SA" sz="2300" dirty="0"/>
          </a:p>
        </p:txBody>
      </p:sp>
      <p:sp>
        <p:nvSpPr>
          <p:cNvPr id="18" name="Shape 10"/>
          <p:cNvSpPr/>
          <p:nvPr/>
        </p:nvSpPr>
        <p:spPr>
          <a:xfrm>
            <a:off x="6480112" y="5165229"/>
            <a:ext cx="507789" cy="507802"/>
          </a:xfrm>
          <a:prstGeom prst="ellipse">
            <a:avLst/>
          </a:prstGeom>
          <a:solidFill>
            <a:srgbClr val="00AEEF"/>
          </a:solidFill>
          <a:ln w="12700">
            <a:solidFill>
              <a:srgbClr val="0094D5"/>
            </a:solidFill>
            <a:prstDash val="solid"/>
          </a:ln>
        </p:spPr>
      </p:sp>
      <p:pic>
        <p:nvPicPr>
          <p:cNvPr id="19" name="Image 6" descr="preencoded.png"/>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6555864" y="5240982"/>
            <a:ext cx="356286" cy="356295"/>
          </a:xfrm>
          <a:prstGeom prst="rect">
            <a:avLst/>
          </a:prstGeom>
        </p:spPr>
      </p:pic>
      <p:sp>
        <p:nvSpPr>
          <p:cNvPr id="20" name="Text 11"/>
          <p:cNvSpPr/>
          <p:nvPr/>
        </p:nvSpPr>
        <p:spPr>
          <a:xfrm>
            <a:off x="3950990" y="5242719"/>
            <a:ext cx="2303504"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عمل مجموعات</a:t>
            </a:r>
            <a:endParaRPr lang="ar-SA" sz="2300" dirty="0"/>
          </a:p>
        </p:txBody>
      </p:sp>
      <p:sp>
        <p:nvSpPr>
          <p:cNvPr id="21" name="Shape 12"/>
          <p:cNvSpPr/>
          <p:nvPr/>
        </p:nvSpPr>
        <p:spPr>
          <a:xfrm>
            <a:off x="3161130" y="5165229"/>
            <a:ext cx="507789" cy="507802"/>
          </a:xfrm>
          <a:prstGeom prst="ellipse">
            <a:avLst/>
          </a:prstGeom>
          <a:solidFill>
            <a:srgbClr val="00AEEF"/>
          </a:solidFill>
          <a:ln w="12700">
            <a:solidFill>
              <a:srgbClr val="0094D5"/>
            </a:solidFill>
            <a:prstDash val="solid"/>
          </a:ln>
        </p:spPr>
      </p:sp>
      <p:pic>
        <p:nvPicPr>
          <p:cNvPr id="22" name="Image 7" descr="preencoded.png"/>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3236881" y="5240982"/>
            <a:ext cx="356286" cy="356295"/>
          </a:xfrm>
          <a:prstGeom prst="rect">
            <a:avLst/>
          </a:prstGeom>
        </p:spPr>
      </p:pic>
      <p:sp>
        <p:nvSpPr>
          <p:cNvPr id="23" name="Text 13"/>
          <p:cNvSpPr/>
          <p:nvPr/>
        </p:nvSpPr>
        <p:spPr>
          <a:xfrm>
            <a:off x="631908" y="5242719"/>
            <a:ext cx="2303603"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عرض ومناقشة</a:t>
            </a:r>
            <a:endParaRPr lang="ar-SA" sz="2300" dirty="0"/>
          </a:p>
        </p:txBody>
      </p:sp>
    </p:spTree>
    <p:extLst>
      <p:ext uri="{BB962C8B-B14F-4D97-AF65-F5344CB8AC3E}">
        <p14:creationId xmlns:p14="http://schemas.microsoft.com/office/powerpoint/2010/main" val="815870899"/>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646906"/>
            <a:ext cx="10927878" cy="631031"/>
          </a:xfrm>
          <a:prstGeom prst="rect">
            <a:avLst/>
          </a:prstGeom>
          <a:noFill/>
          <a:ln/>
        </p:spPr>
        <p:txBody>
          <a:bodyPr wrap="none" lIns="0" tIns="0" rIns="0" bIns="0" rtlCol="0" anchor="t"/>
          <a:lstStyle/>
          <a:p>
            <a:pPr marL="0" indent="0" algn="ctr" rtl="1">
              <a:lnSpc>
                <a:spcPct val="104000"/>
              </a:lnSpc>
              <a:buNone/>
            </a:pPr>
            <a:r>
              <a:rPr lang="ar-SA" altLang="en-US" sz="3950" dirty="0">
                <a:solidFill>
                  <a:srgbClr val="2E3C4E"/>
                </a:solidFill>
                <a:latin typeface="GE SS Two Light" pitchFamily="34" charset="0"/>
                <a:ea typeface="GE SS Two Light" pitchFamily="34" charset="-122"/>
                <a:cs typeface="GE SS Two Light" pitchFamily="34" charset="-120"/>
              </a:rPr>
              <a:t>أهداف التعلم</a:t>
            </a:r>
            <a:endParaRPr lang="ar-SA" sz="3950" dirty="0"/>
          </a:p>
        </p:txBody>
      </p:sp>
      <p:sp>
        <p:nvSpPr>
          <p:cNvPr id="3" name="Text 1"/>
          <p:cNvSpPr/>
          <p:nvPr/>
        </p:nvSpPr>
        <p:spPr>
          <a:xfrm>
            <a:off x="631908" y="1343124"/>
            <a:ext cx="10927878" cy="315516"/>
          </a:xfrm>
          <a:prstGeom prst="rect">
            <a:avLst/>
          </a:prstGeom>
          <a:noFill/>
          <a:ln/>
        </p:spPr>
        <p:txBody>
          <a:bodyPr wrap="none" lIns="0" tIns="0" rIns="0" bIns="0" rtlCol="0" anchor="t"/>
          <a:lstStyle/>
          <a:p>
            <a:pPr marL="0" indent="0" algn="ctr" rtl="1">
              <a:lnSpc>
                <a:spcPct val="104000"/>
              </a:lnSpc>
              <a:buNone/>
            </a:pPr>
            <a:r>
              <a:rPr lang="ar-SA" altLang="en-US" sz="1950" dirty="0">
                <a:solidFill>
                  <a:srgbClr val="2E3C4E"/>
                </a:solidFill>
                <a:latin typeface="GE SS Two Light" pitchFamily="34" charset="0"/>
                <a:ea typeface="GE SS Two Light" pitchFamily="34" charset="-122"/>
                <a:cs typeface="GE SS Two Light" pitchFamily="34" charset="-120"/>
              </a:rPr>
              <a:t>بنهاية هذا النشاط ستكون قادراً على أن:</a:t>
            </a:r>
            <a:endParaRPr lang="ar-SA" sz="1950" dirty="0"/>
          </a:p>
        </p:txBody>
      </p:sp>
      <p:pic>
        <p:nvPicPr>
          <p:cNvPr id="4"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161060" y="1720178"/>
            <a:ext cx="398728" cy="398738"/>
          </a:xfrm>
          <a:prstGeom prst="rect">
            <a:avLst/>
          </a:prstGeom>
        </p:spPr>
      </p:pic>
      <p:sp>
        <p:nvSpPr>
          <p:cNvPr id="5" name="Shape 2"/>
          <p:cNvSpPr/>
          <p:nvPr/>
        </p:nvSpPr>
        <p:spPr>
          <a:xfrm>
            <a:off x="8025902" y="2203748"/>
            <a:ext cx="3533885" cy="25400"/>
          </a:xfrm>
          <a:prstGeom prst="rect">
            <a:avLst/>
          </a:prstGeom>
          <a:solidFill>
            <a:srgbClr val="00AEEF"/>
          </a:solidFill>
          <a:ln/>
        </p:spPr>
      </p:sp>
      <p:sp>
        <p:nvSpPr>
          <p:cNvPr id="6" name="Text 3"/>
          <p:cNvSpPr/>
          <p:nvPr/>
        </p:nvSpPr>
        <p:spPr>
          <a:xfrm>
            <a:off x="8025902" y="2350393"/>
            <a:ext cx="3533885" cy="946547"/>
          </a:xfrm>
          <a:prstGeom prst="rect">
            <a:avLst/>
          </a:prstGeom>
          <a:noFill/>
          <a:ln/>
        </p:spPr>
        <p:txBody>
          <a:bodyPr wrap="square" lIns="0" tIns="0" rIns="0" bIns="0" rtlCol="0" anchor="t">
            <a:normAutofit/>
          </a:bodyPr>
          <a:lstStyle/>
          <a:p>
            <a:pPr marL="0" indent="0" algn="r" rtl="1">
              <a:lnSpc>
                <a:spcPct val="104000"/>
              </a:lnSpc>
              <a:buNone/>
            </a:pPr>
            <a:r>
              <a:rPr lang="ar-SA" altLang="en-US" sz="1950" dirty="0">
                <a:solidFill>
                  <a:srgbClr val="384653"/>
                </a:solidFill>
                <a:latin typeface="GE SS Two Light" pitchFamily="34" charset="0"/>
                <a:ea typeface="GE SS Two Light" pitchFamily="34" charset="-122"/>
                <a:cs typeface="GE SS Two Light" pitchFamily="34" charset="-120"/>
              </a:rPr>
              <a:t>تحديد الأسباب الشائعة للنزاعات والمشكلات السلوكية في البيئات الصفية والورش التدريبية.</a:t>
            </a:r>
            <a:endParaRPr lang="ar-SA" sz="1950" dirty="0"/>
          </a:p>
        </p:txBody>
      </p:sp>
      <p:pic>
        <p:nvPicPr>
          <p:cNvPr id="7"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464162" y="1720178"/>
            <a:ext cx="398728" cy="398738"/>
          </a:xfrm>
          <a:prstGeom prst="rect">
            <a:avLst/>
          </a:prstGeom>
        </p:spPr>
      </p:pic>
      <p:sp>
        <p:nvSpPr>
          <p:cNvPr id="8" name="Shape 4"/>
          <p:cNvSpPr/>
          <p:nvPr/>
        </p:nvSpPr>
        <p:spPr>
          <a:xfrm>
            <a:off x="4328905" y="2203748"/>
            <a:ext cx="3533984" cy="25400"/>
          </a:xfrm>
          <a:prstGeom prst="rect">
            <a:avLst/>
          </a:prstGeom>
          <a:solidFill>
            <a:srgbClr val="00AEEF"/>
          </a:solidFill>
          <a:ln/>
        </p:spPr>
      </p:sp>
      <p:sp>
        <p:nvSpPr>
          <p:cNvPr id="9" name="Text 5"/>
          <p:cNvSpPr/>
          <p:nvPr/>
        </p:nvSpPr>
        <p:spPr>
          <a:xfrm>
            <a:off x="4328905" y="2350393"/>
            <a:ext cx="3533984" cy="946547"/>
          </a:xfrm>
          <a:prstGeom prst="rect">
            <a:avLst/>
          </a:prstGeom>
          <a:noFill/>
          <a:ln/>
        </p:spPr>
        <p:txBody>
          <a:bodyPr wrap="square" lIns="0" tIns="0" rIns="0" bIns="0" rtlCol="0" anchor="t">
            <a:normAutofit/>
          </a:bodyPr>
          <a:lstStyle/>
          <a:p>
            <a:pPr marL="0" indent="0" algn="r" rtl="1">
              <a:lnSpc>
                <a:spcPct val="104000"/>
              </a:lnSpc>
              <a:buNone/>
            </a:pPr>
            <a:r>
              <a:rPr lang="ar-SA" altLang="en-US" sz="1950" dirty="0">
                <a:solidFill>
                  <a:srgbClr val="384653"/>
                </a:solidFill>
                <a:latin typeface="GE SS Two Light" pitchFamily="34" charset="0"/>
                <a:ea typeface="GE SS Two Light" pitchFamily="34" charset="-122"/>
                <a:cs typeface="GE SS Two Light" pitchFamily="34" charset="-120"/>
              </a:rPr>
              <a:t>التمييز بين أنواع النزاعات والسلوكيات غير المرغوبة وتأثيرها على عملية التعلم.</a:t>
            </a:r>
            <a:endParaRPr lang="ar-SA" sz="1950" dirty="0"/>
          </a:p>
        </p:txBody>
      </p:sp>
      <p:pic>
        <p:nvPicPr>
          <p:cNvPr id="10"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767166" y="1720179"/>
            <a:ext cx="398727" cy="398737"/>
          </a:xfrm>
          <a:prstGeom prst="rect">
            <a:avLst/>
          </a:prstGeom>
        </p:spPr>
      </p:pic>
      <p:sp>
        <p:nvSpPr>
          <p:cNvPr id="11" name="Shape 6"/>
          <p:cNvSpPr/>
          <p:nvPr/>
        </p:nvSpPr>
        <p:spPr>
          <a:xfrm>
            <a:off x="631908" y="2203748"/>
            <a:ext cx="3533984" cy="25400"/>
          </a:xfrm>
          <a:prstGeom prst="rect">
            <a:avLst/>
          </a:prstGeom>
          <a:solidFill>
            <a:srgbClr val="00AEEF"/>
          </a:solidFill>
          <a:ln/>
        </p:spPr>
      </p:sp>
      <p:sp>
        <p:nvSpPr>
          <p:cNvPr id="12" name="Text 7"/>
          <p:cNvSpPr/>
          <p:nvPr/>
        </p:nvSpPr>
        <p:spPr>
          <a:xfrm>
            <a:off x="631908" y="2350393"/>
            <a:ext cx="3533984" cy="631031"/>
          </a:xfrm>
          <a:prstGeom prst="rect">
            <a:avLst/>
          </a:prstGeom>
          <a:noFill/>
          <a:ln/>
        </p:spPr>
        <p:txBody>
          <a:bodyPr wrap="square" lIns="0" tIns="0" rIns="0" bIns="0" rtlCol="0" anchor="t">
            <a:normAutofit/>
          </a:bodyPr>
          <a:lstStyle/>
          <a:p>
            <a:pPr marL="0" indent="0" algn="r" rtl="1">
              <a:lnSpc>
                <a:spcPct val="104000"/>
              </a:lnSpc>
              <a:buNone/>
            </a:pPr>
            <a:r>
              <a:rPr lang="ar-SA" altLang="en-US" sz="1950" dirty="0">
                <a:solidFill>
                  <a:srgbClr val="384653"/>
                </a:solidFill>
                <a:latin typeface="GE SS Two Light" pitchFamily="34" charset="0"/>
                <a:ea typeface="GE SS Two Light" pitchFamily="34" charset="-122"/>
                <a:cs typeface="GE SS Two Light" pitchFamily="34" charset="-120"/>
              </a:rPr>
              <a:t>تطبيق استراتيجيات إدارة النزاعات بطريقة مهنية وعادلة وهادئة.</a:t>
            </a:r>
            <a:endParaRPr lang="ar-SA" sz="1950" dirty="0"/>
          </a:p>
        </p:txBody>
      </p:sp>
      <p:pic>
        <p:nvPicPr>
          <p:cNvPr id="13"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1161060" y="3420788"/>
            <a:ext cx="398727" cy="398737"/>
          </a:xfrm>
          <a:prstGeom prst="rect">
            <a:avLst/>
          </a:prstGeom>
        </p:spPr>
      </p:pic>
      <p:sp>
        <p:nvSpPr>
          <p:cNvPr id="14" name="Shape 8"/>
          <p:cNvSpPr/>
          <p:nvPr/>
        </p:nvSpPr>
        <p:spPr>
          <a:xfrm>
            <a:off x="8025902" y="3904357"/>
            <a:ext cx="3533885" cy="25400"/>
          </a:xfrm>
          <a:prstGeom prst="rect">
            <a:avLst/>
          </a:prstGeom>
          <a:solidFill>
            <a:srgbClr val="00AEEF"/>
          </a:solidFill>
          <a:ln/>
        </p:spPr>
      </p:sp>
      <p:sp>
        <p:nvSpPr>
          <p:cNvPr id="15" name="Text 9"/>
          <p:cNvSpPr/>
          <p:nvPr/>
        </p:nvSpPr>
        <p:spPr>
          <a:xfrm>
            <a:off x="8025902" y="4051002"/>
            <a:ext cx="3533885" cy="946547"/>
          </a:xfrm>
          <a:prstGeom prst="rect">
            <a:avLst/>
          </a:prstGeom>
          <a:noFill/>
          <a:ln/>
        </p:spPr>
        <p:txBody>
          <a:bodyPr wrap="square" lIns="0" tIns="0" rIns="0" bIns="0" rtlCol="0" anchor="t">
            <a:normAutofit/>
          </a:bodyPr>
          <a:lstStyle/>
          <a:p>
            <a:pPr marL="0" indent="0" algn="r" rtl="1">
              <a:lnSpc>
                <a:spcPct val="104000"/>
              </a:lnSpc>
              <a:buNone/>
            </a:pPr>
            <a:r>
              <a:rPr lang="ar-SA" altLang="en-US" sz="1950" dirty="0">
                <a:solidFill>
                  <a:srgbClr val="384653"/>
                </a:solidFill>
                <a:latin typeface="GE SS Two Light" pitchFamily="34" charset="0"/>
                <a:ea typeface="GE SS Two Light" pitchFamily="34" charset="-122"/>
                <a:cs typeface="GE SS Two Light" pitchFamily="34" charset="-120"/>
              </a:rPr>
              <a:t>استخدام مهارات التواصل الفعال والاستماع النشط عند التعامل مع المواقف الصعبة.</a:t>
            </a:r>
            <a:endParaRPr lang="ar-SA" sz="1950" dirty="0"/>
          </a:p>
        </p:txBody>
      </p:sp>
      <p:pic>
        <p:nvPicPr>
          <p:cNvPr id="16"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464162" y="3420787"/>
            <a:ext cx="398727" cy="398738"/>
          </a:xfrm>
          <a:prstGeom prst="rect">
            <a:avLst/>
          </a:prstGeom>
        </p:spPr>
      </p:pic>
      <p:sp>
        <p:nvSpPr>
          <p:cNvPr id="17" name="Shape 10"/>
          <p:cNvSpPr/>
          <p:nvPr/>
        </p:nvSpPr>
        <p:spPr>
          <a:xfrm>
            <a:off x="4328905" y="3904357"/>
            <a:ext cx="3533984" cy="25400"/>
          </a:xfrm>
          <a:prstGeom prst="rect">
            <a:avLst/>
          </a:prstGeom>
          <a:solidFill>
            <a:srgbClr val="00AEEF"/>
          </a:solidFill>
          <a:ln/>
        </p:spPr>
      </p:sp>
      <p:sp>
        <p:nvSpPr>
          <p:cNvPr id="18" name="Text 11"/>
          <p:cNvSpPr/>
          <p:nvPr/>
        </p:nvSpPr>
        <p:spPr>
          <a:xfrm>
            <a:off x="4328905" y="4051002"/>
            <a:ext cx="3533984" cy="946547"/>
          </a:xfrm>
          <a:prstGeom prst="rect">
            <a:avLst/>
          </a:prstGeom>
          <a:noFill/>
          <a:ln/>
        </p:spPr>
        <p:txBody>
          <a:bodyPr wrap="square" lIns="0" tIns="0" rIns="0" bIns="0" rtlCol="0" anchor="t">
            <a:normAutofit/>
          </a:bodyPr>
          <a:lstStyle/>
          <a:p>
            <a:pPr marL="0" indent="0" algn="r" rtl="1">
              <a:lnSpc>
                <a:spcPct val="104000"/>
              </a:lnSpc>
              <a:buNone/>
            </a:pPr>
            <a:r>
              <a:rPr lang="ar-SA" altLang="en-US" sz="1950" dirty="0">
                <a:solidFill>
                  <a:srgbClr val="384653"/>
                </a:solidFill>
                <a:latin typeface="GE SS Two Light" pitchFamily="34" charset="0"/>
                <a:ea typeface="GE SS Two Light" pitchFamily="34" charset="-122"/>
                <a:cs typeface="GE SS Two Light" pitchFamily="34" charset="-120"/>
              </a:rPr>
              <a:t>توظيف أساليب التعزيز الإيجابي والتغذية الراجعة البناءة لتحسين سلوك المتدربين.</a:t>
            </a:r>
            <a:endParaRPr lang="ar-SA" sz="1950" dirty="0"/>
          </a:p>
        </p:txBody>
      </p:sp>
      <p:pic>
        <p:nvPicPr>
          <p:cNvPr id="19" name="Image 5"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3767166" y="3420788"/>
            <a:ext cx="398727" cy="398737"/>
          </a:xfrm>
          <a:prstGeom prst="rect">
            <a:avLst/>
          </a:prstGeom>
        </p:spPr>
      </p:pic>
      <p:sp>
        <p:nvSpPr>
          <p:cNvPr id="20" name="Shape 12"/>
          <p:cNvSpPr/>
          <p:nvPr/>
        </p:nvSpPr>
        <p:spPr>
          <a:xfrm>
            <a:off x="631908" y="3904357"/>
            <a:ext cx="3533984" cy="25400"/>
          </a:xfrm>
          <a:prstGeom prst="rect">
            <a:avLst/>
          </a:prstGeom>
          <a:solidFill>
            <a:srgbClr val="00AEEF"/>
          </a:solidFill>
          <a:ln/>
        </p:spPr>
      </p:sp>
      <p:sp>
        <p:nvSpPr>
          <p:cNvPr id="21" name="Text 13"/>
          <p:cNvSpPr/>
          <p:nvPr/>
        </p:nvSpPr>
        <p:spPr>
          <a:xfrm>
            <a:off x="631908" y="4051002"/>
            <a:ext cx="3533984" cy="946547"/>
          </a:xfrm>
          <a:prstGeom prst="rect">
            <a:avLst/>
          </a:prstGeom>
          <a:noFill/>
          <a:ln/>
        </p:spPr>
        <p:txBody>
          <a:bodyPr wrap="square" lIns="0" tIns="0" rIns="0" bIns="0" rtlCol="0" anchor="t">
            <a:normAutofit/>
          </a:bodyPr>
          <a:lstStyle/>
          <a:p>
            <a:pPr marL="0" indent="0" algn="r" rtl="1">
              <a:lnSpc>
                <a:spcPct val="104000"/>
              </a:lnSpc>
              <a:buNone/>
            </a:pPr>
            <a:r>
              <a:rPr lang="ar-SA" altLang="en-US" sz="1950" dirty="0">
                <a:solidFill>
                  <a:srgbClr val="384653"/>
                </a:solidFill>
                <a:latin typeface="GE SS Two Light" pitchFamily="34" charset="0"/>
                <a:ea typeface="GE SS Two Light" pitchFamily="34" charset="-122"/>
                <a:cs typeface="GE SS Two Light" pitchFamily="34" charset="-120"/>
              </a:rPr>
              <a:t>اتخاذ قرارات مناسبة لمعالجة النزاعات بما يحافظ على بيئة تعلم آمنة ومحفزة.</a:t>
            </a:r>
            <a:endParaRPr lang="ar-SA" sz="1950" dirty="0"/>
          </a:p>
        </p:txBody>
      </p:sp>
      <p:pic>
        <p:nvPicPr>
          <p:cNvPr id="22" name="Image 6" descr="preencoded.png"/>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11161060" y="5121398"/>
            <a:ext cx="398727" cy="398737"/>
          </a:xfrm>
          <a:prstGeom prst="rect">
            <a:avLst/>
          </a:prstGeom>
        </p:spPr>
      </p:pic>
      <p:sp>
        <p:nvSpPr>
          <p:cNvPr id="23" name="Shape 14"/>
          <p:cNvSpPr/>
          <p:nvPr/>
        </p:nvSpPr>
        <p:spPr>
          <a:xfrm>
            <a:off x="631908" y="5604966"/>
            <a:ext cx="10927878" cy="25400"/>
          </a:xfrm>
          <a:prstGeom prst="rect">
            <a:avLst/>
          </a:prstGeom>
          <a:solidFill>
            <a:srgbClr val="00AEEF"/>
          </a:solidFill>
          <a:ln/>
        </p:spPr>
      </p:sp>
      <p:sp>
        <p:nvSpPr>
          <p:cNvPr id="24" name="Text 15"/>
          <p:cNvSpPr/>
          <p:nvPr/>
        </p:nvSpPr>
        <p:spPr>
          <a:xfrm>
            <a:off x="631908" y="5751612"/>
            <a:ext cx="10927878" cy="315516"/>
          </a:xfrm>
          <a:prstGeom prst="rect">
            <a:avLst/>
          </a:prstGeom>
          <a:noFill/>
          <a:ln/>
        </p:spPr>
        <p:txBody>
          <a:bodyPr wrap="none" lIns="0" tIns="0" rIns="0" bIns="0" rtlCol="0" anchor="t"/>
          <a:lstStyle/>
          <a:p>
            <a:pPr marL="0" indent="0" algn="r" rtl="1">
              <a:lnSpc>
                <a:spcPct val="104000"/>
              </a:lnSpc>
              <a:buNone/>
            </a:pPr>
            <a:r>
              <a:rPr lang="ar-SA" altLang="en-US" sz="1950" dirty="0">
                <a:solidFill>
                  <a:srgbClr val="384653"/>
                </a:solidFill>
                <a:latin typeface="GE SS Two Light" pitchFamily="34" charset="0"/>
                <a:ea typeface="GE SS Two Light" pitchFamily="34" charset="-122"/>
                <a:cs typeface="GE SS Two Light" pitchFamily="34" charset="-120"/>
              </a:rPr>
              <a:t>تطوير خطة عملية للتعامل مع السلوكيات الصعبة داخل الصف أو الورشة.</a:t>
            </a:r>
            <a:endParaRPr lang="ar-SA" sz="1950" dirty="0"/>
          </a:p>
        </p:txBody>
      </p:sp>
    </p:spTree>
    <p:extLst>
      <p:ext uri="{BB962C8B-B14F-4D97-AF65-F5344CB8AC3E}">
        <p14:creationId xmlns:p14="http://schemas.microsoft.com/office/powerpoint/2010/main" val="309940346"/>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10840270" y="655836"/>
            <a:ext cx="719516" cy="240010"/>
          </a:xfrm>
          <a:prstGeom prst="roundRect">
            <a:avLst>
              <a:gd name="adj" fmla="val 49999"/>
            </a:avLst>
          </a:prstGeom>
          <a:solidFill>
            <a:srgbClr val="D4E9F7"/>
          </a:solidFill>
          <a:ln/>
        </p:spPr>
      </p:sp>
      <p:sp>
        <p:nvSpPr>
          <p:cNvPr id="3" name="Text 1"/>
          <p:cNvSpPr/>
          <p:nvPr/>
        </p:nvSpPr>
        <p:spPr>
          <a:xfrm>
            <a:off x="10325437" y="703163"/>
            <a:ext cx="1139598" cy="145355"/>
          </a:xfrm>
          <a:prstGeom prst="rect">
            <a:avLst/>
          </a:prstGeom>
          <a:noFill/>
          <a:ln/>
        </p:spPr>
        <p:txBody>
          <a:bodyPr wrap="none" lIns="0" tIns="0" rIns="0" bIns="0" rtlCol="0" anchor="t"/>
          <a:lstStyle/>
          <a:p>
            <a:pPr marL="0" indent="0" algn="r" rtl="1">
              <a:lnSpc>
                <a:spcPct val="96000"/>
              </a:lnSpc>
              <a:buNone/>
            </a:pPr>
            <a:r>
              <a:rPr lang="ar-SA" altLang="en-US" sz="950" dirty="0">
                <a:solidFill>
                  <a:srgbClr val="384653"/>
                </a:solidFill>
                <a:latin typeface="WinSoft Pro Medium" pitchFamily="34" charset="0"/>
                <a:ea typeface="WinSoft Pro Medium" pitchFamily="34" charset="-122"/>
                <a:cs typeface="WinSoft Pro Medium" pitchFamily="34" charset="-120"/>
              </a:rPr>
              <a:t>محتوى نظري</a:t>
            </a:r>
            <a:endParaRPr lang="ar-SA" sz="950" dirty="0"/>
          </a:p>
        </p:txBody>
      </p:sp>
      <p:sp>
        <p:nvSpPr>
          <p:cNvPr id="4" name="Text 2"/>
          <p:cNvSpPr/>
          <p:nvPr/>
        </p:nvSpPr>
        <p:spPr>
          <a:xfrm>
            <a:off x="631908" y="939998"/>
            <a:ext cx="10927878" cy="519609"/>
          </a:xfrm>
          <a:prstGeom prst="rect">
            <a:avLst/>
          </a:prstGeom>
          <a:noFill/>
          <a:ln/>
        </p:spPr>
        <p:txBody>
          <a:bodyPr wrap="none" lIns="0" tIns="0" rIns="0" bIns="0" rtlCol="0" anchor="t"/>
          <a:lstStyle/>
          <a:p>
            <a:pPr marL="0" indent="0" algn="r" rtl="1">
              <a:lnSpc>
                <a:spcPct val="104000"/>
              </a:lnSpc>
              <a:buNone/>
            </a:pPr>
            <a:r>
              <a:rPr lang="ar-SA" altLang="en-US" sz="3250" dirty="0">
                <a:solidFill>
                  <a:srgbClr val="2E3C4E"/>
                </a:solidFill>
                <a:latin typeface="GE SS Two Light" pitchFamily="34" charset="0"/>
                <a:ea typeface="GE SS Two Light" pitchFamily="34" charset="-122"/>
                <a:cs typeface="GE SS Two Light" pitchFamily="34" charset="-120"/>
              </a:rPr>
              <a:t>المحتوى النظري (المعرفي)</a:t>
            </a:r>
            <a:endParaRPr lang="ar-SA" sz="3250" dirty="0"/>
          </a:p>
        </p:txBody>
      </p:sp>
      <p:sp>
        <p:nvSpPr>
          <p:cNvPr id="5" name="Text 3"/>
          <p:cNvSpPr/>
          <p:nvPr/>
        </p:nvSpPr>
        <p:spPr>
          <a:xfrm>
            <a:off x="631908" y="1791196"/>
            <a:ext cx="10690950" cy="259755"/>
          </a:xfrm>
          <a:prstGeom prst="rect">
            <a:avLst/>
          </a:prstGeom>
          <a:noFill/>
          <a:ln/>
        </p:spPr>
        <p:txBody>
          <a:bodyPr wrap="none" lIns="0" tIns="0" rIns="0" bIns="0" rtlCol="0" anchor="t"/>
          <a:lstStyle/>
          <a:p>
            <a:pPr marL="0" indent="0" algn="r" rtl="1">
              <a:lnSpc>
                <a:spcPct val="104000"/>
              </a:lnSpc>
              <a:buNone/>
            </a:pPr>
            <a:r>
              <a:rPr lang="ar-SA" altLang="en-US" sz="1600" dirty="0">
                <a:solidFill>
                  <a:srgbClr val="2E3C4E"/>
                </a:solidFill>
                <a:latin typeface="GE SS Two Light" pitchFamily="34" charset="0"/>
                <a:ea typeface="GE SS Two Light" pitchFamily="34" charset="-122"/>
                <a:cs typeface="GE SS Two Light" pitchFamily="34" charset="-120"/>
              </a:rPr>
              <a:t>مفهوم النزاع (</a:t>
            </a:r>
            <a:r>
              <a:rPr lang="ar-SA" altLang="en-US" sz="1600" dirty="0">
                <a:solidFill>
                  <a:srgbClr val="2E3C4E"/>
                </a:solidFill>
                <a:latin typeface="Myriad Headline" panose="020B0500000000000000" pitchFamily="34" charset="0"/>
                <a:ea typeface="GE SS Two Light" pitchFamily="34" charset="-122"/>
                <a:cs typeface="GE SS Two Light" pitchFamily="34" charset="-120"/>
              </a:rPr>
              <a:t>Conflict</a:t>
            </a:r>
            <a:r>
              <a:rPr lang="ar-SA" altLang="en-US" sz="1600" dirty="0">
                <a:solidFill>
                  <a:srgbClr val="2E3C4E"/>
                </a:solidFill>
                <a:latin typeface="GE SS Two Light" pitchFamily="34" charset="0"/>
                <a:ea typeface="GE SS Two Light" pitchFamily="34" charset="-122"/>
                <a:cs typeface="GE SS Two Light" pitchFamily="34" charset="-120"/>
              </a:rPr>
              <a:t>)</a:t>
            </a:r>
            <a:endParaRPr lang="ar-SA" sz="1600" dirty="0"/>
          </a:p>
        </p:txBody>
      </p:sp>
      <p:sp>
        <p:nvSpPr>
          <p:cNvPr id="6" name="Text 4"/>
          <p:cNvSpPr/>
          <p:nvPr/>
        </p:nvSpPr>
        <p:spPr>
          <a:xfrm>
            <a:off x="22324" y="2216745"/>
            <a:ext cx="11300534" cy="214809"/>
          </a:xfrm>
          <a:prstGeom prst="rect">
            <a:avLst/>
          </a:prstGeom>
          <a:noFill/>
          <a:ln/>
        </p:spPr>
        <p:txBody>
          <a:bodyPr wrap="none" lIns="0" tIns="0" rIns="0" bIns="0" rtlCol="0" anchor="t"/>
          <a:lstStyle/>
          <a:p>
            <a:pPr marL="0" indent="0" algn="r" rtl="1">
              <a:lnSpc>
                <a:spcPct val="113000"/>
              </a:lnSpc>
              <a:buNone/>
            </a:pPr>
            <a:r>
              <a:rPr lang="ar-SA" altLang="en-US" sz="1200" dirty="0">
                <a:solidFill>
                  <a:srgbClr val="384653"/>
                </a:solidFill>
                <a:latin typeface="WinSoft Pro Medium" pitchFamily="34" charset="0"/>
                <a:ea typeface="WinSoft Pro Medium" pitchFamily="34" charset="-122"/>
                <a:cs typeface="WinSoft Pro Medium" pitchFamily="34" charset="-120"/>
              </a:rPr>
              <a:t>النزاع هو حالة من الخلاف أو التوتر تنشأ بين شخصين أو أكثر نتيجة اختلاف المصالح أو الأهداف أو وجهات النظر أو السلوكيات.</a:t>
            </a:r>
            <a:endParaRPr lang="ar-SA" sz="1200" dirty="0"/>
          </a:p>
        </p:txBody>
      </p:sp>
      <p:sp>
        <p:nvSpPr>
          <p:cNvPr id="7" name="Shape 5"/>
          <p:cNvSpPr/>
          <p:nvPr/>
        </p:nvSpPr>
        <p:spPr>
          <a:xfrm>
            <a:off x="11540737" y="1625402"/>
            <a:ext cx="19050" cy="930473"/>
          </a:xfrm>
          <a:prstGeom prst="roundRect">
            <a:avLst>
              <a:gd name="adj" fmla="val 49999"/>
            </a:avLst>
          </a:prstGeom>
          <a:solidFill>
            <a:srgbClr val="75BAE6"/>
          </a:solidFill>
          <a:ln/>
        </p:spPr>
      </p:sp>
      <p:sp>
        <p:nvSpPr>
          <p:cNvPr id="8" name="Text 6"/>
          <p:cNvSpPr/>
          <p:nvPr/>
        </p:nvSpPr>
        <p:spPr>
          <a:xfrm>
            <a:off x="22324" y="2680196"/>
            <a:ext cx="11537463" cy="214809"/>
          </a:xfrm>
          <a:prstGeom prst="rect">
            <a:avLst/>
          </a:prstGeom>
          <a:noFill/>
          <a:ln/>
        </p:spPr>
        <p:txBody>
          <a:bodyPr wrap="none" lIns="0" tIns="0" rIns="0" bIns="0" rtlCol="0" anchor="t"/>
          <a:lstStyle/>
          <a:p>
            <a:pPr marL="0" indent="0" algn="r" rtl="1">
              <a:lnSpc>
                <a:spcPct val="113000"/>
              </a:lnSpc>
              <a:buNone/>
            </a:pPr>
            <a:r>
              <a:rPr lang="ar-SA" altLang="en-US" sz="1200" dirty="0">
                <a:solidFill>
                  <a:srgbClr val="384653"/>
                </a:solidFill>
                <a:latin typeface="WinSoft Pro Medium" pitchFamily="34" charset="0"/>
                <a:ea typeface="WinSoft Pro Medium" pitchFamily="34" charset="-122"/>
                <a:cs typeface="WinSoft Pro Medium" pitchFamily="34" charset="-120"/>
              </a:rPr>
              <a:t>في البيئة التدريبية لا يُعد النزاع دائماً أمراً سلبياً، بل يمكن أن يكون فرصة للتعلم وتحسين العلاقات إذا تمت إدارته بشكل صحيح.</a:t>
            </a:r>
            <a:endParaRPr lang="ar-SA" sz="1200" dirty="0"/>
          </a:p>
        </p:txBody>
      </p:sp>
      <p:sp>
        <p:nvSpPr>
          <p:cNvPr id="9" name="Text 7"/>
          <p:cNvSpPr/>
          <p:nvPr/>
        </p:nvSpPr>
        <p:spPr>
          <a:xfrm>
            <a:off x="631908" y="3060799"/>
            <a:ext cx="10927878" cy="259755"/>
          </a:xfrm>
          <a:prstGeom prst="rect">
            <a:avLst/>
          </a:prstGeom>
          <a:noFill/>
          <a:ln/>
        </p:spPr>
        <p:txBody>
          <a:bodyPr wrap="none" lIns="0" tIns="0" rIns="0" bIns="0" rtlCol="0" anchor="t"/>
          <a:lstStyle/>
          <a:p>
            <a:pPr marL="0" indent="0" algn="r" rtl="1">
              <a:lnSpc>
                <a:spcPct val="104000"/>
              </a:lnSpc>
              <a:buNone/>
            </a:pPr>
            <a:r>
              <a:rPr lang="ar-SA" altLang="en-US" sz="1600" dirty="0">
                <a:solidFill>
                  <a:srgbClr val="2E3C4E"/>
                </a:solidFill>
                <a:latin typeface="GE SS Two Light" pitchFamily="34" charset="0"/>
                <a:ea typeface="GE SS Two Light" pitchFamily="34" charset="-122"/>
                <a:cs typeface="GE SS Two Light" pitchFamily="34" charset="-120"/>
              </a:rPr>
              <a:t>أمثلة:</a:t>
            </a:r>
            <a:endParaRPr lang="ar-SA" sz="1600" dirty="0"/>
          </a:p>
        </p:txBody>
      </p:sp>
      <p:sp>
        <p:nvSpPr>
          <p:cNvPr id="10" name="Shape 8"/>
          <p:cNvSpPr/>
          <p:nvPr/>
        </p:nvSpPr>
        <p:spPr>
          <a:xfrm>
            <a:off x="7990878" y="3486348"/>
            <a:ext cx="3568908" cy="1432520"/>
          </a:xfrm>
          <a:prstGeom prst="roundRect">
            <a:avLst>
              <a:gd name="adj" fmla="val 16542"/>
            </a:avLst>
          </a:prstGeom>
          <a:solidFill>
            <a:srgbClr val="00AEEF"/>
          </a:solidFill>
          <a:ln w="6350">
            <a:solidFill>
              <a:srgbClr val="00AEEF"/>
            </a:solidFill>
            <a:prstDash val="solid"/>
          </a:ln>
        </p:spPr>
      </p:sp>
      <p:sp>
        <p:nvSpPr>
          <p:cNvPr id="11" name="Shape 9"/>
          <p:cNvSpPr/>
          <p:nvPr/>
        </p:nvSpPr>
        <p:spPr>
          <a:xfrm>
            <a:off x="10921628" y="3650655"/>
            <a:ext cx="473857" cy="473869"/>
          </a:xfrm>
          <a:prstGeom prst="ellipse">
            <a:avLst/>
          </a:prstGeom>
          <a:solidFill>
            <a:srgbClr val="00AEEF"/>
          </a:solidFill>
          <a:ln/>
        </p:spPr>
      </p:sp>
      <p:pic>
        <p:nvPicPr>
          <p:cNvPr id="12"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811100" y="3656566"/>
            <a:ext cx="454114" cy="454125"/>
          </a:xfrm>
          <a:prstGeom prst="rect">
            <a:avLst/>
          </a:prstGeom>
        </p:spPr>
      </p:pic>
      <p:sp>
        <p:nvSpPr>
          <p:cNvPr id="13" name="Text 10"/>
          <p:cNvSpPr/>
          <p:nvPr/>
        </p:nvSpPr>
        <p:spPr>
          <a:xfrm>
            <a:off x="8155180" y="4235053"/>
            <a:ext cx="3240304" cy="519509"/>
          </a:xfrm>
          <a:prstGeom prst="rect">
            <a:avLst/>
          </a:prstGeom>
          <a:noFill/>
          <a:ln/>
        </p:spPr>
        <p:txBody>
          <a:bodyPr wrap="square" lIns="0" tIns="0" rIns="0" bIns="0" rtlCol="0" anchor="t">
            <a:normAutofit fontScale="92500" lnSpcReduction="10000"/>
          </a:bodyPr>
          <a:lstStyle/>
          <a:p>
            <a:pPr marL="0" indent="0" algn="ctr" rtl="1">
              <a:lnSpc>
                <a:spcPct val="104000"/>
              </a:lnSpc>
              <a:buNone/>
            </a:pPr>
            <a:r>
              <a:rPr lang="ar-SA" altLang="en-US" dirty="0">
                <a:solidFill>
                  <a:schemeClr val="bg1"/>
                </a:solidFill>
                <a:latin typeface="GE SS Two Light" pitchFamily="34" charset="0"/>
                <a:ea typeface="GE SS Two Light" pitchFamily="34" charset="-122"/>
                <a:cs typeface="GE SS Two Light" pitchFamily="34" charset="-120"/>
              </a:rPr>
              <a:t>خلاف بين متدربين أثناء تنفيذ مشروع عملي.</a:t>
            </a:r>
            <a:endParaRPr lang="ar-SA" dirty="0">
              <a:solidFill>
                <a:schemeClr val="bg1"/>
              </a:solidFill>
            </a:endParaRPr>
          </a:p>
        </p:txBody>
      </p:sp>
      <p:sp>
        <p:nvSpPr>
          <p:cNvPr id="14" name="Shape 11"/>
          <p:cNvSpPr/>
          <p:nvPr/>
        </p:nvSpPr>
        <p:spPr>
          <a:xfrm>
            <a:off x="4311443" y="3486348"/>
            <a:ext cx="3568908" cy="1432520"/>
          </a:xfrm>
          <a:prstGeom prst="roundRect">
            <a:avLst>
              <a:gd name="adj" fmla="val 16542"/>
            </a:avLst>
          </a:prstGeom>
          <a:solidFill>
            <a:srgbClr val="00AEEF"/>
          </a:solidFill>
          <a:ln w="6350">
            <a:solidFill>
              <a:srgbClr val="00AEEF"/>
            </a:solidFill>
            <a:prstDash val="solid"/>
          </a:ln>
        </p:spPr>
      </p:sp>
      <p:sp>
        <p:nvSpPr>
          <p:cNvPr id="15" name="Shape 12"/>
          <p:cNvSpPr/>
          <p:nvPr/>
        </p:nvSpPr>
        <p:spPr>
          <a:xfrm>
            <a:off x="7242192" y="3650655"/>
            <a:ext cx="473857" cy="473869"/>
          </a:xfrm>
          <a:prstGeom prst="ellipse">
            <a:avLst/>
          </a:prstGeom>
          <a:solidFill>
            <a:srgbClr val="00AEEF"/>
          </a:solidFill>
          <a:ln/>
        </p:spPr>
      </p:sp>
      <p:pic>
        <p:nvPicPr>
          <p:cNvPr id="16"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131665" y="3656572"/>
            <a:ext cx="454113" cy="454124"/>
          </a:xfrm>
          <a:prstGeom prst="rect">
            <a:avLst/>
          </a:prstGeom>
        </p:spPr>
      </p:pic>
      <p:sp>
        <p:nvSpPr>
          <p:cNvPr id="17" name="Text 13"/>
          <p:cNvSpPr/>
          <p:nvPr/>
        </p:nvSpPr>
        <p:spPr>
          <a:xfrm>
            <a:off x="4475745" y="4235053"/>
            <a:ext cx="3240304" cy="519509"/>
          </a:xfrm>
          <a:prstGeom prst="rect">
            <a:avLst/>
          </a:prstGeom>
          <a:noFill/>
          <a:ln/>
        </p:spPr>
        <p:txBody>
          <a:bodyPr wrap="square" lIns="0" tIns="0" rIns="0" bIns="0" rtlCol="0" anchor="t">
            <a:normAutofit fontScale="92500" lnSpcReduction="10000"/>
          </a:bodyPr>
          <a:lstStyle/>
          <a:p>
            <a:pPr marL="0" indent="0" algn="ctr" rtl="1">
              <a:lnSpc>
                <a:spcPct val="104000"/>
              </a:lnSpc>
              <a:buNone/>
            </a:pPr>
            <a:r>
              <a:rPr lang="ar-SA" altLang="en-US" dirty="0">
                <a:solidFill>
                  <a:schemeClr val="bg1"/>
                </a:solidFill>
                <a:latin typeface="GE SS Two Light" pitchFamily="34" charset="0"/>
                <a:ea typeface="GE SS Two Light" pitchFamily="34" charset="-122"/>
                <a:cs typeface="GE SS Two Light" pitchFamily="34" charset="-120"/>
              </a:rPr>
              <a:t>اعتراض أحد المتدربين على نتائج التقييم.</a:t>
            </a:r>
            <a:endParaRPr lang="ar-SA" dirty="0">
              <a:solidFill>
                <a:schemeClr val="bg1"/>
              </a:solidFill>
            </a:endParaRPr>
          </a:p>
        </p:txBody>
      </p:sp>
      <p:sp>
        <p:nvSpPr>
          <p:cNvPr id="18" name="Shape 14"/>
          <p:cNvSpPr/>
          <p:nvPr/>
        </p:nvSpPr>
        <p:spPr>
          <a:xfrm>
            <a:off x="632008" y="3486348"/>
            <a:ext cx="3568908" cy="1432520"/>
          </a:xfrm>
          <a:prstGeom prst="roundRect">
            <a:avLst>
              <a:gd name="adj" fmla="val 16542"/>
            </a:avLst>
          </a:prstGeom>
          <a:solidFill>
            <a:srgbClr val="00AEEF"/>
          </a:solidFill>
          <a:ln w="6350">
            <a:solidFill>
              <a:srgbClr val="00AEEF"/>
            </a:solidFill>
            <a:prstDash val="solid"/>
          </a:ln>
        </p:spPr>
      </p:sp>
      <p:sp>
        <p:nvSpPr>
          <p:cNvPr id="19" name="Shape 15"/>
          <p:cNvSpPr/>
          <p:nvPr/>
        </p:nvSpPr>
        <p:spPr>
          <a:xfrm>
            <a:off x="3562757" y="3650655"/>
            <a:ext cx="473857" cy="473869"/>
          </a:xfrm>
          <a:prstGeom prst="ellipse">
            <a:avLst/>
          </a:prstGeom>
          <a:solidFill>
            <a:srgbClr val="00AEEF"/>
          </a:solidFill>
          <a:ln/>
        </p:spPr>
      </p:sp>
      <p:pic>
        <p:nvPicPr>
          <p:cNvPr id="20"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452230" y="3629674"/>
            <a:ext cx="454113" cy="454124"/>
          </a:xfrm>
          <a:prstGeom prst="rect">
            <a:avLst/>
          </a:prstGeom>
        </p:spPr>
      </p:pic>
      <p:sp>
        <p:nvSpPr>
          <p:cNvPr id="21" name="Text 16"/>
          <p:cNvSpPr/>
          <p:nvPr/>
        </p:nvSpPr>
        <p:spPr>
          <a:xfrm>
            <a:off x="796310" y="4235053"/>
            <a:ext cx="3240304" cy="519509"/>
          </a:xfrm>
          <a:prstGeom prst="rect">
            <a:avLst/>
          </a:prstGeom>
          <a:noFill/>
          <a:ln/>
        </p:spPr>
        <p:txBody>
          <a:bodyPr wrap="square" lIns="0" tIns="0" rIns="0" bIns="0" rtlCol="0" anchor="t">
            <a:normAutofit fontScale="92500" lnSpcReduction="10000"/>
          </a:bodyPr>
          <a:lstStyle/>
          <a:p>
            <a:pPr marL="0" indent="0" algn="ctr" rtl="1">
              <a:lnSpc>
                <a:spcPct val="104000"/>
              </a:lnSpc>
              <a:buNone/>
            </a:pPr>
            <a:r>
              <a:rPr lang="ar-SA" altLang="en-US" dirty="0">
                <a:solidFill>
                  <a:schemeClr val="bg1"/>
                </a:solidFill>
                <a:latin typeface="GE SS Two Light" pitchFamily="34" charset="0"/>
                <a:ea typeface="GE SS Two Light" pitchFamily="34" charset="-122"/>
                <a:cs typeface="GE SS Two Light" pitchFamily="34" charset="-120"/>
              </a:rPr>
              <a:t>تنافس غير صحي بين مجموعات العمل.</a:t>
            </a:r>
            <a:endParaRPr lang="ar-SA" dirty="0">
              <a:solidFill>
                <a:schemeClr val="bg1"/>
              </a:solidFill>
            </a:endParaRPr>
          </a:p>
        </p:txBody>
      </p:sp>
      <p:sp>
        <p:nvSpPr>
          <p:cNvPr id="22" name="Shape 17"/>
          <p:cNvSpPr/>
          <p:nvPr/>
        </p:nvSpPr>
        <p:spPr>
          <a:xfrm>
            <a:off x="632008" y="5029398"/>
            <a:ext cx="10927779" cy="1172766"/>
          </a:xfrm>
          <a:prstGeom prst="roundRect">
            <a:avLst>
              <a:gd name="adj" fmla="val 20206"/>
            </a:avLst>
          </a:prstGeom>
          <a:solidFill>
            <a:srgbClr val="00AEEF"/>
          </a:solidFill>
          <a:ln w="6350">
            <a:solidFill>
              <a:srgbClr val="00AEEF"/>
            </a:solidFill>
            <a:prstDash val="solid"/>
          </a:ln>
        </p:spPr>
      </p:sp>
      <p:sp>
        <p:nvSpPr>
          <p:cNvPr id="23" name="Shape 18"/>
          <p:cNvSpPr/>
          <p:nvPr/>
        </p:nvSpPr>
        <p:spPr>
          <a:xfrm>
            <a:off x="10921628" y="5193705"/>
            <a:ext cx="473857" cy="473869"/>
          </a:xfrm>
          <a:prstGeom prst="ellipse">
            <a:avLst/>
          </a:prstGeom>
          <a:solidFill>
            <a:srgbClr val="00AEEF"/>
          </a:solidFill>
          <a:ln/>
        </p:spPr>
      </p:sp>
      <p:pic>
        <p:nvPicPr>
          <p:cNvPr id="24"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791357" y="5206768"/>
            <a:ext cx="473857" cy="473868"/>
          </a:xfrm>
          <a:prstGeom prst="rect">
            <a:avLst/>
          </a:prstGeom>
        </p:spPr>
      </p:pic>
      <p:sp>
        <p:nvSpPr>
          <p:cNvPr id="25" name="Text 19"/>
          <p:cNvSpPr/>
          <p:nvPr/>
        </p:nvSpPr>
        <p:spPr>
          <a:xfrm>
            <a:off x="796310" y="5778103"/>
            <a:ext cx="10599175" cy="259755"/>
          </a:xfrm>
          <a:prstGeom prst="rect">
            <a:avLst/>
          </a:prstGeom>
          <a:noFill/>
          <a:ln/>
        </p:spPr>
        <p:txBody>
          <a:bodyPr wrap="none" lIns="0" tIns="0" rIns="0" bIns="0" rtlCol="0" anchor="t"/>
          <a:lstStyle/>
          <a:p>
            <a:pPr marL="0" indent="0" algn="ctr" rtl="1">
              <a:lnSpc>
                <a:spcPct val="104000"/>
              </a:lnSpc>
              <a:buNone/>
            </a:pPr>
            <a:r>
              <a:rPr lang="ar-SA" altLang="en-US" dirty="0">
                <a:solidFill>
                  <a:schemeClr val="bg1"/>
                </a:solidFill>
                <a:latin typeface="GE SS Two Light" pitchFamily="34" charset="0"/>
                <a:ea typeface="GE SS Two Light" pitchFamily="34" charset="-122"/>
                <a:cs typeface="GE SS Two Light" pitchFamily="34" charset="-120"/>
              </a:rPr>
              <a:t>سوء فهم بين المدرب والمتدرب.</a:t>
            </a:r>
            <a:endParaRPr lang="ar-SA" dirty="0">
              <a:solidFill>
                <a:schemeClr val="bg1"/>
              </a:solidFill>
            </a:endParaRPr>
          </a:p>
        </p:txBody>
      </p:sp>
    </p:spTree>
    <p:extLst>
      <p:ext uri="{BB962C8B-B14F-4D97-AF65-F5344CB8AC3E}">
        <p14:creationId xmlns:p14="http://schemas.microsoft.com/office/powerpoint/2010/main" val="719726347"/>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1798836"/>
            <a:ext cx="10927878" cy="742355"/>
          </a:xfrm>
          <a:prstGeom prst="rect">
            <a:avLst/>
          </a:prstGeom>
          <a:noFill/>
          <a:ln/>
        </p:spPr>
        <p:txBody>
          <a:bodyPr wrap="none" lIns="0" tIns="0" rIns="0" bIns="0" rtlCol="0" anchor="t"/>
          <a:lstStyle/>
          <a:p>
            <a:pPr marL="0" indent="0" algn="r" rtl="1">
              <a:lnSpc>
                <a:spcPct val="104000"/>
              </a:lnSpc>
              <a:buNone/>
            </a:pPr>
            <a:r>
              <a:rPr lang="ar-SA" altLang="en-US" sz="4650" dirty="0">
                <a:latin typeface="GE SS Two Light" pitchFamily="34" charset="0"/>
                <a:ea typeface="GE SS Two Light" pitchFamily="34" charset="-122"/>
                <a:cs typeface="GE SS Two Light" pitchFamily="34" charset="-120"/>
              </a:rPr>
              <a:t>أسباب النزاعات والسلوكيات غير المرغوبة</a:t>
            </a:r>
            <a:endParaRPr lang="ar-SA" sz="4650" dirty="0"/>
          </a:p>
        </p:txBody>
      </p:sp>
      <p:sp>
        <p:nvSpPr>
          <p:cNvPr id="3" name="Shape 1"/>
          <p:cNvSpPr/>
          <p:nvPr/>
        </p:nvSpPr>
        <p:spPr>
          <a:xfrm>
            <a:off x="8067572" y="2992537"/>
            <a:ext cx="3492214" cy="2066627"/>
          </a:xfrm>
          <a:prstGeom prst="roundRect">
            <a:avLst>
              <a:gd name="adj" fmla="val 16381"/>
            </a:avLst>
          </a:prstGeom>
          <a:solidFill>
            <a:srgbClr val="00AEEF"/>
          </a:solidFill>
          <a:ln w="12700">
            <a:solidFill>
              <a:srgbClr val="0094D5"/>
            </a:solidFill>
            <a:prstDash val="solid"/>
          </a:ln>
        </p:spPr>
      </p:sp>
      <p:sp>
        <p:nvSpPr>
          <p:cNvPr id="4" name="Text 2"/>
          <p:cNvSpPr/>
          <p:nvPr/>
        </p:nvSpPr>
        <p:spPr>
          <a:xfrm>
            <a:off x="8305890" y="3230860"/>
            <a:ext cx="3015579" cy="371177"/>
          </a:xfrm>
          <a:prstGeom prst="rect">
            <a:avLst/>
          </a:prstGeom>
          <a:noFill/>
          <a:ln/>
        </p:spPr>
        <p:txBody>
          <a:bodyPr wrap="none" lIns="0" tIns="0" rIns="0" bIns="0" rtlCol="0" anchor="t"/>
          <a:lstStyle/>
          <a:p>
            <a:pPr marL="0" indent="0" algn="r" rtl="1">
              <a:lnSpc>
                <a:spcPct val="104000"/>
              </a:lnSpc>
              <a:buNone/>
            </a:pPr>
            <a:r>
              <a:rPr lang="ar-SA" altLang="en-US" sz="2300" dirty="0">
                <a:solidFill>
                  <a:schemeClr val="bg1"/>
                </a:solidFill>
                <a:latin typeface="GE SS Two Light" pitchFamily="34" charset="0"/>
                <a:ea typeface="GE SS Two Light" pitchFamily="34" charset="-122"/>
                <a:cs typeface="GE SS Two Light" pitchFamily="34" charset="-120"/>
              </a:rPr>
              <a:t>أسباب مرتبطة بالمتدربين</a:t>
            </a:r>
            <a:endParaRPr lang="ar-SA" sz="2300" dirty="0">
              <a:solidFill>
                <a:schemeClr val="bg1"/>
              </a:solidFill>
            </a:endParaRPr>
          </a:p>
        </p:txBody>
      </p:sp>
      <p:sp>
        <p:nvSpPr>
          <p:cNvPr id="5" name="Text 3"/>
          <p:cNvSpPr/>
          <p:nvPr/>
        </p:nvSpPr>
        <p:spPr>
          <a:xfrm>
            <a:off x="8305890" y="3737372"/>
            <a:ext cx="3015579" cy="1083469"/>
          </a:xfrm>
          <a:prstGeom prst="rect">
            <a:avLst/>
          </a:prstGeom>
          <a:noFill/>
          <a:ln/>
        </p:spPr>
        <p:txBody>
          <a:bodyPr wrap="square" lIns="0" tIns="0" rIns="0" bIns="0" rtlCol="0" anchor="t">
            <a:normAutofit/>
          </a:bodyPr>
          <a:lstStyle/>
          <a:p>
            <a:pPr marL="0" indent="0" algn="r" rtl="1">
              <a:lnSpc>
                <a:spcPct val="133000"/>
              </a:lnSpc>
              <a:buNone/>
            </a:pPr>
            <a:r>
              <a:rPr lang="ar-SA" altLang="en-US" sz="1750" dirty="0">
                <a:solidFill>
                  <a:schemeClr val="bg1"/>
                </a:solidFill>
                <a:latin typeface="WinSoft Pro Medium" pitchFamily="34" charset="0"/>
                <a:ea typeface="WinSoft Pro Medium" pitchFamily="34" charset="-122"/>
                <a:cs typeface="WinSoft Pro Medium" pitchFamily="34" charset="-120"/>
              </a:rPr>
              <a:t>ضعف الدافعية، الفروق الفردية، الضغوط الشخصية، المنافسة المفرطة، ضعف مهارات التواصل.</a:t>
            </a:r>
            <a:endParaRPr lang="ar-SA" sz="1750" dirty="0">
              <a:solidFill>
                <a:schemeClr val="bg1"/>
              </a:solidFill>
            </a:endParaRPr>
          </a:p>
        </p:txBody>
      </p:sp>
      <p:sp>
        <p:nvSpPr>
          <p:cNvPr id="6" name="Shape 4"/>
          <p:cNvSpPr/>
          <p:nvPr/>
        </p:nvSpPr>
        <p:spPr>
          <a:xfrm>
            <a:off x="4349740" y="2992537"/>
            <a:ext cx="3492214" cy="2066627"/>
          </a:xfrm>
          <a:prstGeom prst="roundRect">
            <a:avLst>
              <a:gd name="adj" fmla="val 16381"/>
            </a:avLst>
          </a:prstGeom>
          <a:solidFill>
            <a:srgbClr val="00AEEF"/>
          </a:solidFill>
          <a:ln w="12700">
            <a:solidFill>
              <a:srgbClr val="0094D5"/>
            </a:solidFill>
            <a:prstDash val="solid"/>
          </a:ln>
        </p:spPr>
      </p:sp>
      <p:sp>
        <p:nvSpPr>
          <p:cNvPr id="7" name="Text 5"/>
          <p:cNvSpPr/>
          <p:nvPr/>
        </p:nvSpPr>
        <p:spPr>
          <a:xfrm>
            <a:off x="4588058" y="3230860"/>
            <a:ext cx="3015579" cy="371177"/>
          </a:xfrm>
          <a:prstGeom prst="rect">
            <a:avLst/>
          </a:prstGeom>
          <a:noFill/>
          <a:ln/>
        </p:spPr>
        <p:txBody>
          <a:bodyPr wrap="none" lIns="0" tIns="0" rIns="0" bIns="0" rtlCol="0" anchor="t"/>
          <a:lstStyle/>
          <a:p>
            <a:pPr marL="0" indent="0" algn="r" rtl="1">
              <a:lnSpc>
                <a:spcPct val="104000"/>
              </a:lnSpc>
              <a:buNone/>
            </a:pPr>
            <a:r>
              <a:rPr lang="ar-SA" altLang="en-US" sz="2300" dirty="0">
                <a:solidFill>
                  <a:schemeClr val="bg1"/>
                </a:solidFill>
                <a:latin typeface="GE SS Two Light" pitchFamily="34" charset="0"/>
                <a:ea typeface="GE SS Two Light" pitchFamily="34" charset="-122"/>
                <a:cs typeface="GE SS Two Light" pitchFamily="34" charset="-120"/>
              </a:rPr>
              <a:t>أسباب مرتبطة بالمدرب</a:t>
            </a:r>
            <a:endParaRPr lang="ar-SA" sz="2300" dirty="0">
              <a:solidFill>
                <a:schemeClr val="bg1"/>
              </a:solidFill>
            </a:endParaRPr>
          </a:p>
        </p:txBody>
      </p:sp>
      <p:sp>
        <p:nvSpPr>
          <p:cNvPr id="8" name="Text 6"/>
          <p:cNvSpPr/>
          <p:nvPr/>
        </p:nvSpPr>
        <p:spPr>
          <a:xfrm>
            <a:off x="4588058" y="3737372"/>
            <a:ext cx="3015579" cy="722313"/>
          </a:xfrm>
          <a:prstGeom prst="rect">
            <a:avLst/>
          </a:prstGeom>
          <a:noFill/>
          <a:ln/>
        </p:spPr>
        <p:txBody>
          <a:bodyPr wrap="square" lIns="0" tIns="0" rIns="0" bIns="0" rtlCol="0" anchor="t">
            <a:normAutofit/>
          </a:bodyPr>
          <a:lstStyle/>
          <a:p>
            <a:pPr marL="0" indent="0" algn="r" rtl="1">
              <a:lnSpc>
                <a:spcPct val="133000"/>
              </a:lnSpc>
              <a:buNone/>
            </a:pPr>
            <a:r>
              <a:rPr lang="ar-SA" altLang="en-US" sz="1750" dirty="0">
                <a:solidFill>
                  <a:schemeClr val="bg1"/>
                </a:solidFill>
                <a:latin typeface="WinSoft Pro Medium" pitchFamily="34" charset="0"/>
                <a:ea typeface="WinSoft Pro Medium" pitchFamily="34" charset="-122"/>
                <a:cs typeface="WinSoft Pro Medium" pitchFamily="34" charset="-120"/>
              </a:rPr>
              <a:t>عدم وضوح التعليمات، التحيز أو عدم العدالة، ضعف إدارة الوقت والتواصل.</a:t>
            </a:r>
            <a:endParaRPr lang="ar-SA" sz="1750" dirty="0">
              <a:solidFill>
                <a:schemeClr val="bg1"/>
              </a:solidFill>
            </a:endParaRPr>
          </a:p>
        </p:txBody>
      </p:sp>
      <p:sp>
        <p:nvSpPr>
          <p:cNvPr id="9" name="Shape 7"/>
          <p:cNvSpPr/>
          <p:nvPr/>
        </p:nvSpPr>
        <p:spPr>
          <a:xfrm>
            <a:off x="631908" y="2992537"/>
            <a:ext cx="3492214" cy="2066627"/>
          </a:xfrm>
          <a:prstGeom prst="roundRect">
            <a:avLst>
              <a:gd name="adj" fmla="val 16381"/>
            </a:avLst>
          </a:prstGeom>
          <a:solidFill>
            <a:srgbClr val="00AEEF"/>
          </a:solidFill>
          <a:ln w="12700">
            <a:solidFill>
              <a:srgbClr val="0094D5"/>
            </a:solidFill>
            <a:prstDash val="solid"/>
          </a:ln>
        </p:spPr>
      </p:sp>
      <p:sp>
        <p:nvSpPr>
          <p:cNvPr id="10" name="Text 8"/>
          <p:cNvSpPr/>
          <p:nvPr/>
        </p:nvSpPr>
        <p:spPr>
          <a:xfrm>
            <a:off x="870226" y="3230860"/>
            <a:ext cx="3015579" cy="371177"/>
          </a:xfrm>
          <a:prstGeom prst="rect">
            <a:avLst/>
          </a:prstGeom>
          <a:noFill/>
          <a:ln/>
        </p:spPr>
        <p:txBody>
          <a:bodyPr wrap="none" lIns="0" tIns="0" rIns="0" bIns="0" rtlCol="0" anchor="t"/>
          <a:lstStyle/>
          <a:p>
            <a:pPr marL="0" indent="0" algn="r" rtl="1">
              <a:lnSpc>
                <a:spcPct val="104000"/>
              </a:lnSpc>
              <a:buNone/>
            </a:pPr>
            <a:r>
              <a:rPr lang="ar-SA" altLang="en-US" sz="2300" dirty="0">
                <a:solidFill>
                  <a:schemeClr val="bg1"/>
                </a:solidFill>
                <a:latin typeface="GE SS Two Light" pitchFamily="34" charset="0"/>
                <a:ea typeface="GE SS Two Light" pitchFamily="34" charset="-122"/>
                <a:cs typeface="GE SS Two Light" pitchFamily="34" charset="-120"/>
              </a:rPr>
              <a:t>أسباب مرتبطة بالبيئة</a:t>
            </a:r>
            <a:endParaRPr lang="ar-SA" sz="2300" dirty="0">
              <a:solidFill>
                <a:schemeClr val="bg1"/>
              </a:solidFill>
            </a:endParaRPr>
          </a:p>
        </p:txBody>
      </p:sp>
      <p:sp>
        <p:nvSpPr>
          <p:cNvPr id="11" name="Text 9"/>
          <p:cNvSpPr/>
          <p:nvPr/>
        </p:nvSpPr>
        <p:spPr>
          <a:xfrm>
            <a:off x="870226" y="3737372"/>
            <a:ext cx="3015579" cy="722313"/>
          </a:xfrm>
          <a:prstGeom prst="rect">
            <a:avLst/>
          </a:prstGeom>
          <a:noFill/>
          <a:ln/>
        </p:spPr>
        <p:txBody>
          <a:bodyPr wrap="square" lIns="0" tIns="0" rIns="0" bIns="0" rtlCol="0" anchor="t">
            <a:normAutofit/>
          </a:bodyPr>
          <a:lstStyle/>
          <a:p>
            <a:pPr marL="0" indent="0" algn="r" rtl="1">
              <a:lnSpc>
                <a:spcPct val="133000"/>
              </a:lnSpc>
              <a:buNone/>
            </a:pPr>
            <a:r>
              <a:rPr lang="ar-SA" altLang="en-US" sz="1750" dirty="0">
                <a:solidFill>
                  <a:schemeClr val="bg1"/>
                </a:solidFill>
                <a:latin typeface="WinSoft Pro Medium" pitchFamily="34" charset="0"/>
                <a:ea typeface="WinSoft Pro Medium" pitchFamily="34" charset="-122"/>
                <a:cs typeface="WinSoft Pro Medium" pitchFamily="34" charset="-120"/>
              </a:rPr>
              <a:t>الاكتظاظ، نقص المعدات والأدوات، عدم وضوح القواعد، سوء تنظيم الورشة.</a:t>
            </a:r>
            <a:endParaRPr lang="ar-SA" sz="1750" dirty="0">
              <a:solidFill>
                <a:schemeClr val="bg1"/>
              </a:solidFill>
            </a:endParaRPr>
          </a:p>
        </p:txBody>
      </p:sp>
    </p:spTree>
    <p:extLst>
      <p:ext uri="{BB962C8B-B14F-4D97-AF65-F5344CB8AC3E}">
        <p14:creationId xmlns:p14="http://schemas.microsoft.com/office/powerpoint/2010/main" val="3713428448"/>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643136"/>
            <a:ext cx="10927878" cy="649585"/>
          </a:xfrm>
          <a:prstGeom prst="rect">
            <a:avLst/>
          </a:prstGeom>
          <a:noFill/>
          <a:ln/>
        </p:spPr>
        <p:txBody>
          <a:bodyPr wrap="none" lIns="0" tIns="0" rIns="0" bIns="0" rtlCol="0" anchor="t"/>
          <a:lstStyle/>
          <a:p>
            <a:pPr marL="0" indent="0" algn="ctr" rtl="1">
              <a:lnSpc>
                <a:spcPct val="104000"/>
              </a:lnSpc>
              <a:buNone/>
            </a:pPr>
            <a:r>
              <a:rPr lang="ar-SA" altLang="en-US" sz="4800" dirty="0">
                <a:latin typeface="GE SS Two Light" pitchFamily="34" charset="0"/>
                <a:ea typeface="GE SS Two Light" pitchFamily="34" charset="-122"/>
                <a:cs typeface="GE SS Two Light" pitchFamily="34" charset="-120"/>
              </a:rPr>
              <a:t>أنواع السلوكيات الصعبة في الصفوف والورش</a:t>
            </a:r>
            <a:endParaRPr lang="ar-SA" sz="4800" dirty="0"/>
          </a:p>
        </p:txBody>
      </p:sp>
      <p:sp>
        <p:nvSpPr>
          <p:cNvPr id="3" name="Shape 1"/>
          <p:cNvSpPr/>
          <p:nvPr/>
        </p:nvSpPr>
        <p:spPr>
          <a:xfrm>
            <a:off x="6182265" y="1638300"/>
            <a:ext cx="5377522" cy="2201863"/>
          </a:xfrm>
          <a:prstGeom prst="roundRect">
            <a:avLst>
              <a:gd name="adj" fmla="val 13453"/>
            </a:avLst>
          </a:prstGeom>
          <a:solidFill>
            <a:srgbClr val="00AEEF"/>
          </a:solidFill>
          <a:ln w="6350">
            <a:solidFill>
              <a:srgbClr val="0094D5"/>
            </a:solidFill>
            <a:prstDash val="solid"/>
          </a:ln>
        </p:spPr>
      </p:sp>
      <p:sp>
        <p:nvSpPr>
          <p:cNvPr id="4" name="Text 2"/>
          <p:cNvSpPr/>
          <p:nvPr/>
        </p:nvSpPr>
        <p:spPr>
          <a:xfrm>
            <a:off x="6386055" y="1842095"/>
            <a:ext cx="4969941" cy="324743"/>
          </a:xfrm>
          <a:prstGeom prst="rect">
            <a:avLst/>
          </a:prstGeom>
          <a:noFill/>
          <a:ln/>
        </p:spPr>
        <p:txBody>
          <a:bodyPr wrap="none" lIns="0" tIns="0" rIns="0" bIns="0" rtlCol="0" anchor="t"/>
          <a:lstStyle/>
          <a:p>
            <a:pPr marL="0" indent="0" algn="ct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سلوكيات منخفضة الخطورة</a:t>
            </a:r>
            <a:endParaRPr lang="ar-SA" sz="2800" dirty="0">
              <a:solidFill>
                <a:schemeClr val="bg1"/>
              </a:solidFill>
            </a:endParaRPr>
          </a:p>
        </p:txBody>
      </p:sp>
      <p:sp>
        <p:nvSpPr>
          <p:cNvPr id="5" name="Text 3"/>
          <p:cNvSpPr/>
          <p:nvPr/>
        </p:nvSpPr>
        <p:spPr>
          <a:xfrm>
            <a:off x="6305425" y="2302200"/>
            <a:ext cx="5131202" cy="1302392"/>
          </a:xfrm>
          <a:prstGeom prst="rect">
            <a:avLst/>
          </a:prstGeom>
          <a:noFill/>
          <a:ln/>
        </p:spPr>
        <p:txBody>
          <a:bodyPr wrap="square" lIns="0" tIns="0" rIns="78989" bIns="0" rtlCol="0" anchor="t">
            <a:normAutofit lnSpcReduction="10000"/>
          </a:bodyPr>
          <a:lstStyle/>
          <a:p>
            <a:pPr marL="314960" indent="-314960" algn="ctr" rtl="1">
              <a:lnSpc>
                <a:spcPct val="125000"/>
              </a:lnSpc>
              <a:buSzPct val="100000"/>
              <a:buChar char="•"/>
            </a:pPr>
            <a:r>
              <a:rPr lang="ar-SA" altLang="en-US" dirty="0">
                <a:solidFill>
                  <a:schemeClr val="bg1"/>
                </a:solidFill>
                <a:latin typeface="WinSoft Pro Medium" pitchFamily="34" charset="0"/>
                <a:ea typeface="WinSoft Pro Medium" pitchFamily="34" charset="-122"/>
                <a:cs typeface="WinSoft Pro Medium" pitchFamily="34" charset="-120"/>
              </a:rPr>
              <a:t>الحديث الجانبي.</a:t>
            </a:r>
            <a:endParaRPr lang="ar-SA" dirty="0">
              <a:solidFill>
                <a:schemeClr val="bg1"/>
              </a:solidFill>
            </a:endParaRPr>
          </a:p>
          <a:p>
            <a:pPr marL="314960" indent="-314960" algn="ctr" rtl="1">
              <a:lnSpc>
                <a:spcPct val="125000"/>
              </a:lnSpc>
              <a:buSzPct val="100000"/>
              <a:buChar char="•"/>
            </a:pPr>
            <a:r>
              <a:rPr lang="ar-SA" altLang="en-US" dirty="0">
                <a:solidFill>
                  <a:schemeClr val="bg1"/>
                </a:solidFill>
                <a:latin typeface="WinSoft Pro Medium" pitchFamily="34" charset="0"/>
                <a:ea typeface="WinSoft Pro Medium" pitchFamily="34" charset="-122"/>
                <a:cs typeface="WinSoft Pro Medium" pitchFamily="34" charset="-120"/>
              </a:rPr>
              <a:t>التأخر عن الحصة.</a:t>
            </a:r>
            <a:endParaRPr lang="ar-SA" dirty="0">
              <a:solidFill>
                <a:schemeClr val="bg1"/>
              </a:solidFill>
            </a:endParaRPr>
          </a:p>
          <a:p>
            <a:pPr marL="314960" indent="-314960" algn="ctr" rtl="1">
              <a:lnSpc>
                <a:spcPct val="125000"/>
              </a:lnSpc>
              <a:buSzPct val="100000"/>
              <a:buChar char="•"/>
            </a:pPr>
            <a:r>
              <a:rPr lang="ar-SA" altLang="en-US" dirty="0">
                <a:solidFill>
                  <a:schemeClr val="bg1"/>
                </a:solidFill>
                <a:latin typeface="WinSoft Pro Medium" pitchFamily="34" charset="0"/>
                <a:ea typeface="WinSoft Pro Medium" pitchFamily="34" charset="-122"/>
                <a:cs typeface="WinSoft Pro Medium" pitchFamily="34" charset="-120"/>
              </a:rPr>
              <a:t>استخدام الهاتف المحمول.</a:t>
            </a:r>
            <a:endParaRPr lang="ar-SA" dirty="0">
              <a:solidFill>
                <a:schemeClr val="bg1"/>
              </a:solidFill>
            </a:endParaRPr>
          </a:p>
          <a:p>
            <a:pPr marL="314960" indent="-314960" algn="ctr" rtl="1">
              <a:lnSpc>
                <a:spcPct val="125000"/>
              </a:lnSpc>
              <a:buSzPct val="100000"/>
              <a:buChar char="•"/>
            </a:pPr>
            <a:r>
              <a:rPr lang="ar-SA" altLang="en-US" dirty="0">
                <a:solidFill>
                  <a:schemeClr val="bg1"/>
                </a:solidFill>
                <a:latin typeface="WinSoft Pro Medium" pitchFamily="34" charset="0"/>
                <a:ea typeface="WinSoft Pro Medium" pitchFamily="34" charset="-122"/>
                <a:cs typeface="WinSoft Pro Medium" pitchFamily="34" charset="-120"/>
              </a:rPr>
              <a:t>عدم المشاركة.</a:t>
            </a:r>
            <a:endParaRPr lang="ar-SA" dirty="0">
              <a:solidFill>
                <a:schemeClr val="bg1"/>
              </a:solidFill>
            </a:endParaRPr>
          </a:p>
        </p:txBody>
      </p:sp>
      <p:sp>
        <p:nvSpPr>
          <p:cNvPr id="6" name="Shape 4"/>
          <p:cNvSpPr/>
          <p:nvPr/>
        </p:nvSpPr>
        <p:spPr>
          <a:xfrm>
            <a:off x="631908" y="1638300"/>
            <a:ext cx="5377621" cy="2201863"/>
          </a:xfrm>
          <a:prstGeom prst="roundRect">
            <a:avLst>
              <a:gd name="adj" fmla="val 13453"/>
            </a:avLst>
          </a:prstGeom>
          <a:solidFill>
            <a:srgbClr val="00AEEF"/>
          </a:solidFill>
          <a:ln w="6350">
            <a:solidFill>
              <a:srgbClr val="0094D5"/>
            </a:solidFill>
            <a:prstDash val="solid"/>
          </a:ln>
        </p:spPr>
      </p:sp>
      <p:sp>
        <p:nvSpPr>
          <p:cNvPr id="7" name="Text 5"/>
          <p:cNvSpPr/>
          <p:nvPr/>
        </p:nvSpPr>
        <p:spPr>
          <a:xfrm>
            <a:off x="835699" y="1842095"/>
            <a:ext cx="4970041" cy="324743"/>
          </a:xfrm>
          <a:prstGeom prst="rect">
            <a:avLst/>
          </a:prstGeom>
          <a:noFill/>
          <a:ln/>
        </p:spPr>
        <p:txBody>
          <a:bodyPr wrap="none" lIns="0" tIns="0" rIns="0" bIns="0" rtlCol="0" anchor="t"/>
          <a:lstStyle/>
          <a:p>
            <a:pPr marL="0" indent="0" algn="ct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سلوكيات متوسطة الخطورة</a:t>
            </a:r>
            <a:endParaRPr lang="ar-SA" sz="2800" dirty="0">
              <a:solidFill>
                <a:schemeClr val="bg1"/>
              </a:solidFill>
            </a:endParaRPr>
          </a:p>
        </p:txBody>
      </p:sp>
      <p:sp>
        <p:nvSpPr>
          <p:cNvPr id="8" name="Text 6"/>
          <p:cNvSpPr/>
          <p:nvPr/>
        </p:nvSpPr>
        <p:spPr>
          <a:xfrm>
            <a:off x="835699" y="2270423"/>
            <a:ext cx="4970041" cy="1009352"/>
          </a:xfrm>
          <a:prstGeom prst="rect">
            <a:avLst/>
          </a:prstGeom>
          <a:noFill/>
          <a:ln/>
        </p:spPr>
        <p:txBody>
          <a:bodyPr wrap="square" lIns="0" tIns="0" rIns="78989" bIns="0" rtlCol="0" anchor="t">
            <a:normAutofit lnSpcReduction="10000"/>
          </a:bodyPr>
          <a:lstStyle/>
          <a:p>
            <a:pPr marL="314960" indent="-314960" algn="ctr" rtl="1">
              <a:lnSpc>
                <a:spcPct val="125000"/>
              </a:lnSpc>
              <a:buSzPct val="100000"/>
              <a:buChar char="•"/>
            </a:pPr>
            <a:r>
              <a:rPr lang="ar-SA" altLang="en-US" dirty="0">
                <a:solidFill>
                  <a:schemeClr val="bg1"/>
                </a:solidFill>
                <a:latin typeface="WinSoft Pro Medium" pitchFamily="34" charset="0"/>
                <a:ea typeface="WinSoft Pro Medium" pitchFamily="34" charset="-122"/>
                <a:cs typeface="WinSoft Pro Medium" pitchFamily="34" charset="-120"/>
              </a:rPr>
              <a:t>مقاطعة المدرب بشكل متكرر.</a:t>
            </a:r>
            <a:endParaRPr lang="ar-SA" dirty="0">
              <a:solidFill>
                <a:schemeClr val="bg1"/>
              </a:solidFill>
            </a:endParaRPr>
          </a:p>
          <a:p>
            <a:pPr marL="314960" indent="-314960" algn="ctr" rtl="1">
              <a:lnSpc>
                <a:spcPct val="125000"/>
              </a:lnSpc>
              <a:buSzPct val="100000"/>
              <a:buChar char="•"/>
            </a:pPr>
            <a:r>
              <a:rPr lang="ar-SA" altLang="en-US" dirty="0">
                <a:solidFill>
                  <a:schemeClr val="bg1"/>
                </a:solidFill>
                <a:latin typeface="WinSoft Pro Medium" pitchFamily="34" charset="0"/>
                <a:ea typeface="WinSoft Pro Medium" pitchFamily="34" charset="-122"/>
                <a:cs typeface="WinSoft Pro Medium" pitchFamily="34" charset="-120"/>
              </a:rPr>
              <a:t>الجدال المستمر.</a:t>
            </a:r>
            <a:endParaRPr lang="ar-SA" dirty="0">
              <a:solidFill>
                <a:schemeClr val="bg1"/>
              </a:solidFill>
            </a:endParaRPr>
          </a:p>
          <a:p>
            <a:pPr marL="314960" indent="-314960" algn="ctr" rtl="1">
              <a:lnSpc>
                <a:spcPct val="125000"/>
              </a:lnSpc>
              <a:buSzPct val="100000"/>
              <a:buChar char="•"/>
            </a:pPr>
            <a:r>
              <a:rPr lang="ar-SA" altLang="en-US" dirty="0">
                <a:solidFill>
                  <a:schemeClr val="bg1"/>
                </a:solidFill>
                <a:latin typeface="WinSoft Pro Medium" pitchFamily="34" charset="0"/>
                <a:ea typeface="WinSoft Pro Medium" pitchFamily="34" charset="-122"/>
                <a:cs typeface="WinSoft Pro Medium" pitchFamily="34" charset="-120"/>
              </a:rPr>
              <a:t>عدم الالتزام بالتعليمات.</a:t>
            </a:r>
            <a:endParaRPr lang="ar-SA" dirty="0">
              <a:solidFill>
                <a:schemeClr val="bg1"/>
              </a:solidFill>
            </a:endParaRPr>
          </a:p>
        </p:txBody>
      </p:sp>
      <p:sp>
        <p:nvSpPr>
          <p:cNvPr id="9" name="Shape 7"/>
          <p:cNvSpPr/>
          <p:nvPr/>
        </p:nvSpPr>
        <p:spPr>
          <a:xfrm>
            <a:off x="631908" y="4012902"/>
            <a:ext cx="10927878" cy="2201863"/>
          </a:xfrm>
          <a:prstGeom prst="roundRect">
            <a:avLst>
              <a:gd name="adj" fmla="val 13453"/>
            </a:avLst>
          </a:prstGeom>
          <a:solidFill>
            <a:srgbClr val="00AEEF"/>
          </a:solidFill>
          <a:ln w="6350">
            <a:solidFill>
              <a:srgbClr val="0094D5"/>
            </a:solidFill>
            <a:prstDash val="solid"/>
          </a:ln>
        </p:spPr>
      </p:sp>
      <p:sp>
        <p:nvSpPr>
          <p:cNvPr id="10" name="Text 8"/>
          <p:cNvSpPr/>
          <p:nvPr/>
        </p:nvSpPr>
        <p:spPr>
          <a:xfrm>
            <a:off x="835699" y="4216698"/>
            <a:ext cx="10520298" cy="324743"/>
          </a:xfrm>
          <a:prstGeom prst="rect">
            <a:avLst/>
          </a:prstGeom>
          <a:noFill/>
          <a:ln/>
        </p:spPr>
        <p:txBody>
          <a:bodyPr wrap="none" lIns="0" tIns="0" rIns="0" bIns="0" rtlCol="0" anchor="t"/>
          <a:lstStyle/>
          <a:p>
            <a:pPr marL="0" indent="0" algn="ct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سلوكيات عالية الخطورة</a:t>
            </a:r>
            <a:endParaRPr lang="ar-SA" sz="2800" dirty="0">
              <a:solidFill>
                <a:schemeClr val="bg1"/>
              </a:solidFill>
            </a:endParaRPr>
          </a:p>
        </p:txBody>
      </p:sp>
      <p:sp>
        <p:nvSpPr>
          <p:cNvPr id="11" name="Text 9"/>
          <p:cNvSpPr/>
          <p:nvPr/>
        </p:nvSpPr>
        <p:spPr>
          <a:xfrm>
            <a:off x="835699" y="4645025"/>
            <a:ext cx="10520298" cy="1365945"/>
          </a:xfrm>
          <a:prstGeom prst="rect">
            <a:avLst/>
          </a:prstGeom>
          <a:noFill/>
          <a:ln/>
        </p:spPr>
        <p:txBody>
          <a:bodyPr wrap="square" lIns="0" tIns="0" rIns="78989" bIns="0" rtlCol="0" anchor="t">
            <a:noAutofit/>
          </a:bodyPr>
          <a:lstStyle/>
          <a:p>
            <a:pPr marL="314960" indent="-314960" algn="ctr" rtl="1">
              <a:lnSpc>
                <a:spcPct val="125000"/>
              </a:lnSpc>
              <a:buSzPct val="100000"/>
              <a:buChar char="•"/>
            </a:pPr>
            <a:r>
              <a:rPr lang="ar-SA" altLang="en-US" dirty="0">
                <a:solidFill>
                  <a:schemeClr val="bg1"/>
                </a:solidFill>
                <a:latin typeface="WinSoft Pro Medium" pitchFamily="34" charset="0"/>
                <a:ea typeface="WinSoft Pro Medium" pitchFamily="34" charset="-122"/>
                <a:cs typeface="WinSoft Pro Medium" pitchFamily="34" charset="-120"/>
              </a:rPr>
              <a:t>التنمر.</a:t>
            </a:r>
            <a:endParaRPr lang="ar-SA" dirty="0">
              <a:solidFill>
                <a:schemeClr val="bg1"/>
              </a:solidFill>
            </a:endParaRPr>
          </a:p>
          <a:p>
            <a:pPr marL="314960" indent="-314960" algn="ctr" rtl="1">
              <a:lnSpc>
                <a:spcPct val="125000"/>
              </a:lnSpc>
              <a:buSzPct val="100000"/>
              <a:buChar char="•"/>
            </a:pPr>
            <a:r>
              <a:rPr lang="ar-SA" altLang="en-US" dirty="0">
                <a:solidFill>
                  <a:schemeClr val="bg1"/>
                </a:solidFill>
                <a:latin typeface="WinSoft Pro Medium" pitchFamily="34" charset="0"/>
                <a:ea typeface="WinSoft Pro Medium" pitchFamily="34" charset="-122"/>
                <a:cs typeface="WinSoft Pro Medium" pitchFamily="34" charset="-120"/>
              </a:rPr>
              <a:t>التهديد اللفظي.</a:t>
            </a:r>
            <a:endParaRPr lang="ar-SA" dirty="0">
              <a:solidFill>
                <a:schemeClr val="bg1"/>
              </a:solidFill>
            </a:endParaRPr>
          </a:p>
          <a:p>
            <a:pPr marL="314960" indent="-314960" algn="ctr" rtl="1">
              <a:lnSpc>
                <a:spcPct val="125000"/>
              </a:lnSpc>
              <a:buSzPct val="100000"/>
              <a:buChar char="•"/>
            </a:pPr>
            <a:r>
              <a:rPr lang="ar-SA" altLang="en-US" dirty="0">
                <a:solidFill>
                  <a:schemeClr val="bg1"/>
                </a:solidFill>
                <a:latin typeface="WinSoft Pro Medium" pitchFamily="34" charset="0"/>
                <a:ea typeface="WinSoft Pro Medium" pitchFamily="34" charset="-122"/>
                <a:cs typeface="WinSoft Pro Medium" pitchFamily="34" charset="-120"/>
              </a:rPr>
              <a:t>التخريب المتعمد للمعدات.</a:t>
            </a:r>
            <a:endParaRPr lang="ar-SA" dirty="0">
              <a:solidFill>
                <a:schemeClr val="bg1"/>
              </a:solidFill>
            </a:endParaRPr>
          </a:p>
          <a:p>
            <a:pPr marL="314960" indent="-314960" algn="ctr" rtl="1">
              <a:lnSpc>
                <a:spcPct val="125000"/>
              </a:lnSpc>
              <a:buSzPct val="100000"/>
              <a:buChar char="•"/>
            </a:pPr>
            <a:r>
              <a:rPr lang="ar-SA" altLang="en-US" dirty="0">
                <a:solidFill>
                  <a:schemeClr val="bg1"/>
                </a:solidFill>
                <a:latin typeface="WinSoft Pro Medium" pitchFamily="34" charset="0"/>
                <a:ea typeface="WinSoft Pro Medium" pitchFamily="34" charset="-122"/>
                <a:cs typeface="WinSoft Pro Medium" pitchFamily="34" charset="-120"/>
              </a:rPr>
              <a:t>السلوكيات التي تهدد السلامة المهنية.</a:t>
            </a:r>
            <a:endParaRPr lang="ar-SA" dirty="0">
              <a:solidFill>
                <a:schemeClr val="bg1"/>
              </a:solidFill>
            </a:endParaRPr>
          </a:p>
        </p:txBody>
      </p:sp>
    </p:spTree>
    <p:extLst>
      <p:ext uri="{BB962C8B-B14F-4D97-AF65-F5344CB8AC3E}">
        <p14:creationId xmlns:p14="http://schemas.microsoft.com/office/powerpoint/2010/main" val="3936016292"/>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1503363"/>
            <a:ext cx="10927878" cy="556716"/>
          </a:xfrm>
          <a:prstGeom prst="rect">
            <a:avLst/>
          </a:prstGeom>
          <a:noFill/>
          <a:ln/>
        </p:spPr>
        <p:txBody>
          <a:bodyPr wrap="none" lIns="0" tIns="0" rIns="0" bIns="0" rtlCol="0" anchor="t"/>
          <a:lstStyle/>
          <a:p>
            <a:pPr marL="0" indent="0" algn="r" rtl="1">
              <a:lnSpc>
                <a:spcPct val="104000"/>
              </a:lnSpc>
              <a:buNone/>
            </a:pPr>
            <a:r>
              <a:rPr lang="ar-SA" altLang="en-US" sz="3500" dirty="0">
                <a:solidFill>
                  <a:srgbClr val="2E3C4E"/>
                </a:solidFill>
                <a:latin typeface="GE SS Two Light" pitchFamily="34" charset="0"/>
                <a:ea typeface="GE SS Two Light" pitchFamily="34" charset="-122"/>
                <a:cs typeface="GE SS Two Light" pitchFamily="34" charset="-120"/>
              </a:rPr>
              <a:t>مبادئ إدارة النزاع بشكل مهني</a:t>
            </a:r>
            <a:endParaRPr lang="ar-SA" sz="3500" dirty="0"/>
          </a:p>
        </p:txBody>
      </p:sp>
      <p:pic>
        <p:nvPicPr>
          <p:cNvPr id="3"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001792" y="2313980"/>
            <a:ext cx="3557995" cy="1456829"/>
          </a:xfrm>
          <a:prstGeom prst="rect">
            <a:avLst/>
          </a:prstGeom>
        </p:spPr>
      </p:pic>
      <p:sp>
        <p:nvSpPr>
          <p:cNvPr id="4" name="Text 1"/>
          <p:cNvSpPr/>
          <p:nvPr/>
        </p:nvSpPr>
        <p:spPr>
          <a:xfrm>
            <a:off x="9679241" y="2440880"/>
            <a:ext cx="203096" cy="253901"/>
          </a:xfrm>
          <a:prstGeom prst="rect">
            <a:avLst/>
          </a:prstGeom>
          <a:noFill/>
          <a:ln/>
        </p:spPr>
        <p:txBody>
          <a:bodyPr wrap="none" lIns="0" tIns="0" rIns="0" bIns="0" rtlCol="0" anchor="ctr"/>
          <a:lstStyle/>
          <a:p>
            <a:pPr marL="0" indent="0" algn="ctr" rtl="1">
              <a:lnSpc>
                <a:spcPct val="100000"/>
              </a:lnSpc>
              <a:buNone/>
            </a:pPr>
            <a:r>
              <a:rPr lang="en-US" sz="1550" dirty="0">
                <a:solidFill>
                  <a:srgbClr val="000000"/>
                </a:solidFill>
                <a:latin typeface="GE SS Two Light" pitchFamily="34" charset="0"/>
                <a:ea typeface="GE SS Two Light" pitchFamily="34" charset="-122"/>
                <a:cs typeface="GE SS Two Light" pitchFamily="34" charset="-120"/>
              </a:rPr>
              <a:t>1</a:t>
            </a:r>
            <a:endParaRPr lang="en-US" sz="1550" dirty="0"/>
          </a:p>
        </p:txBody>
      </p:sp>
      <p:sp>
        <p:nvSpPr>
          <p:cNvPr id="5" name="Text 2"/>
          <p:cNvSpPr/>
          <p:nvPr/>
        </p:nvSpPr>
        <p:spPr>
          <a:xfrm>
            <a:off x="8190104" y="2991048"/>
            <a:ext cx="3181370" cy="278408"/>
          </a:xfrm>
          <a:prstGeom prst="rect">
            <a:avLst/>
          </a:prstGeom>
          <a:noFill/>
          <a:ln/>
        </p:spPr>
        <p:txBody>
          <a:bodyPr wrap="none" lIns="0" tIns="0" rIns="0" bIns="0" rtlCol="0" anchor="t"/>
          <a:lstStyle/>
          <a:p>
            <a:pPr marL="0" indent="0" algn="r" rtl="1">
              <a:lnSpc>
                <a:spcPct val="104000"/>
              </a:lnSpc>
              <a:buNone/>
            </a:pPr>
            <a:r>
              <a:rPr lang="ar-SA" altLang="en-US" sz="1750" dirty="0">
                <a:solidFill>
                  <a:srgbClr val="384653"/>
                </a:solidFill>
                <a:latin typeface="GE SS Two Light" pitchFamily="34" charset="0"/>
                <a:ea typeface="GE SS Two Light" pitchFamily="34" charset="-122"/>
                <a:cs typeface="GE SS Two Light" pitchFamily="34" charset="-120"/>
              </a:rPr>
              <a:t>الهدوء وضبط النفس</a:t>
            </a:r>
            <a:endParaRPr lang="ar-SA" sz="1750" dirty="0"/>
          </a:p>
        </p:txBody>
      </p:sp>
      <p:sp>
        <p:nvSpPr>
          <p:cNvPr id="6" name="Text 3"/>
          <p:cNvSpPr/>
          <p:nvPr/>
        </p:nvSpPr>
        <p:spPr>
          <a:xfrm>
            <a:off x="8190104" y="3345557"/>
            <a:ext cx="3181370" cy="236934"/>
          </a:xfrm>
          <a:prstGeom prst="rect">
            <a:avLst/>
          </a:prstGeom>
          <a:noFill/>
          <a:ln/>
        </p:spPr>
        <p:txBody>
          <a:bodyPr wrap="none" lIns="0" tIns="0" rIns="0" bIns="0" rtlCol="0" anchor="t"/>
          <a:lstStyle/>
          <a:p>
            <a:pPr marL="0" indent="0" algn="r" rtl="1">
              <a:lnSpc>
                <a:spcPct val="117000"/>
              </a:lnSpc>
              <a:buNone/>
            </a:pPr>
            <a:r>
              <a:rPr lang="ar-SA" altLang="en-US" sz="1300" dirty="0">
                <a:solidFill>
                  <a:srgbClr val="384653"/>
                </a:solidFill>
                <a:latin typeface="WinSoft Pro Medium" pitchFamily="34" charset="0"/>
                <a:ea typeface="WinSoft Pro Medium" pitchFamily="34" charset="-122"/>
                <a:cs typeface="WinSoft Pro Medium" pitchFamily="34" charset="-120"/>
              </a:rPr>
              <a:t>تجنب الرد العاطفي أو الانفعالي.</a:t>
            </a:r>
            <a:endParaRPr lang="ar-SA" sz="1300" dirty="0"/>
          </a:p>
        </p:txBody>
      </p:sp>
      <p:pic>
        <p:nvPicPr>
          <p:cNvPr id="7" name="Image 1"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316900" y="2313980"/>
            <a:ext cx="3557995" cy="1456829"/>
          </a:xfrm>
          <a:prstGeom prst="rect">
            <a:avLst/>
          </a:prstGeom>
        </p:spPr>
      </p:pic>
      <p:sp>
        <p:nvSpPr>
          <p:cNvPr id="8" name="Text 4"/>
          <p:cNvSpPr/>
          <p:nvPr/>
        </p:nvSpPr>
        <p:spPr>
          <a:xfrm>
            <a:off x="5994349" y="2440880"/>
            <a:ext cx="203096" cy="253901"/>
          </a:xfrm>
          <a:prstGeom prst="rect">
            <a:avLst/>
          </a:prstGeom>
          <a:noFill/>
          <a:ln/>
        </p:spPr>
        <p:txBody>
          <a:bodyPr wrap="none" lIns="0" tIns="0" rIns="0" bIns="0" rtlCol="0" anchor="ctr"/>
          <a:lstStyle/>
          <a:p>
            <a:pPr marL="0" indent="0" algn="ctr" rtl="1">
              <a:lnSpc>
                <a:spcPct val="100000"/>
              </a:lnSpc>
              <a:buNone/>
            </a:pPr>
            <a:r>
              <a:rPr lang="en-US" sz="1550" dirty="0">
                <a:solidFill>
                  <a:srgbClr val="000000"/>
                </a:solidFill>
                <a:latin typeface="GE SS Two Light" pitchFamily="34" charset="0"/>
                <a:ea typeface="GE SS Two Light" pitchFamily="34" charset="-122"/>
                <a:cs typeface="GE SS Two Light" pitchFamily="34" charset="-120"/>
              </a:rPr>
              <a:t>2</a:t>
            </a:r>
            <a:endParaRPr lang="en-US" sz="1550" dirty="0"/>
          </a:p>
        </p:txBody>
      </p:sp>
      <p:sp>
        <p:nvSpPr>
          <p:cNvPr id="9" name="Text 5"/>
          <p:cNvSpPr/>
          <p:nvPr/>
        </p:nvSpPr>
        <p:spPr>
          <a:xfrm>
            <a:off x="4505212" y="2991048"/>
            <a:ext cx="3181370" cy="278408"/>
          </a:xfrm>
          <a:prstGeom prst="rect">
            <a:avLst/>
          </a:prstGeom>
          <a:noFill/>
          <a:ln/>
        </p:spPr>
        <p:txBody>
          <a:bodyPr wrap="none" lIns="0" tIns="0" rIns="0" bIns="0" rtlCol="0" anchor="t"/>
          <a:lstStyle/>
          <a:p>
            <a:pPr marL="0" indent="0" algn="r" rtl="1">
              <a:lnSpc>
                <a:spcPct val="104000"/>
              </a:lnSpc>
              <a:buNone/>
            </a:pPr>
            <a:r>
              <a:rPr lang="ar-SA" altLang="en-US" sz="1750" dirty="0">
                <a:solidFill>
                  <a:srgbClr val="384653"/>
                </a:solidFill>
                <a:latin typeface="GE SS Two Light" pitchFamily="34" charset="0"/>
                <a:ea typeface="GE SS Two Light" pitchFamily="34" charset="-122"/>
                <a:cs typeface="GE SS Two Light" pitchFamily="34" charset="-120"/>
              </a:rPr>
              <a:t>الحياد والعدالة</a:t>
            </a:r>
            <a:endParaRPr lang="ar-SA" sz="1750" dirty="0"/>
          </a:p>
        </p:txBody>
      </p:sp>
      <p:sp>
        <p:nvSpPr>
          <p:cNvPr id="10" name="Text 6"/>
          <p:cNvSpPr/>
          <p:nvPr/>
        </p:nvSpPr>
        <p:spPr>
          <a:xfrm>
            <a:off x="4505212" y="3345557"/>
            <a:ext cx="3181370" cy="236934"/>
          </a:xfrm>
          <a:prstGeom prst="rect">
            <a:avLst/>
          </a:prstGeom>
          <a:noFill/>
          <a:ln/>
        </p:spPr>
        <p:txBody>
          <a:bodyPr wrap="none" lIns="0" tIns="0" rIns="0" bIns="0" rtlCol="0" anchor="t"/>
          <a:lstStyle/>
          <a:p>
            <a:pPr marL="0" indent="0" algn="r" rtl="1">
              <a:lnSpc>
                <a:spcPct val="117000"/>
              </a:lnSpc>
              <a:buNone/>
            </a:pPr>
            <a:r>
              <a:rPr lang="ar-SA" altLang="en-US" sz="1300" dirty="0">
                <a:solidFill>
                  <a:srgbClr val="384653"/>
                </a:solidFill>
                <a:latin typeface="WinSoft Pro Medium" pitchFamily="34" charset="0"/>
                <a:ea typeface="WinSoft Pro Medium" pitchFamily="34" charset="-122"/>
                <a:cs typeface="WinSoft Pro Medium" pitchFamily="34" charset="-120"/>
              </a:rPr>
              <a:t>الاستماع لجميع الأطراف دون إصدار أحكام مسبقة.</a:t>
            </a:r>
            <a:endParaRPr lang="ar-SA" sz="1300" dirty="0"/>
          </a:p>
        </p:txBody>
      </p:sp>
      <p:pic>
        <p:nvPicPr>
          <p:cNvPr id="11" name="Image 2"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31908" y="2313980"/>
            <a:ext cx="3558094" cy="1456829"/>
          </a:xfrm>
          <a:prstGeom prst="rect">
            <a:avLst/>
          </a:prstGeom>
        </p:spPr>
      </p:pic>
      <p:sp>
        <p:nvSpPr>
          <p:cNvPr id="12" name="Text 7"/>
          <p:cNvSpPr/>
          <p:nvPr/>
        </p:nvSpPr>
        <p:spPr>
          <a:xfrm>
            <a:off x="2309457" y="2440880"/>
            <a:ext cx="203096" cy="253901"/>
          </a:xfrm>
          <a:prstGeom prst="rect">
            <a:avLst/>
          </a:prstGeom>
          <a:noFill/>
          <a:ln/>
        </p:spPr>
        <p:txBody>
          <a:bodyPr wrap="none" lIns="0" tIns="0" rIns="0" bIns="0" rtlCol="0" anchor="ctr"/>
          <a:lstStyle/>
          <a:p>
            <a:pPr marL="0" indent="0" algn="ctr" rtl="1">
              <a:lnSpc>
                <a:spcPct val="100000"/>
              </a:lnSpc>
              <a:buNone/>
            </a:pPr>
            <a:r>
              <a:rPr lang="en-US" sz="1550" dirty="0">
                <a:solidFill>
                  <a:srgbClr val="000000"/>
                </a:solidFill>
                <a:latin typeface="GE SS Two Light" pitchFamily="34" charset="0"/>
                <a:ea typeface="GE SS Two Light" pitchFamily="34" charset="-122"/>
                <a:cs typeface="GE SS Two Light" pitchFamily="34" charset="-120"/>
              </a:rPr>
              <a:t>3</a:t>
            </a:r>
            <a:endParaRPr lang="en-US" sz="1550" dirty="0"/>
          </a:p>
        </p:txBody>
      </p:sp>
      <p:sp>
        <p:nvSpPr>
          <p:cNvPr id="13" name="Text 8"/>
          <p:cNvSpPr/>
          <p:nvPr/>
        </p:nvSpPr>
        <p:spPr>
          <a:xfrm>
            <a:off x="820221" y="2991048"/>
            <a:ext cx="3181469" cy="278408"/>
          </a:xfrm>
          <a:prstGeom prst="rect">
            <a:avLst/>
          </a:prstGeom>
          <a:noFill/>
          <a:ln/>
        </p:spPr>
        <p:txBody>
          <a:bodyPr wrap="none" lIns="0" tIns="0" rIns="0" bIns="0" rtlCol="0" anchor="t"/>
          <a:lstStyle/>
          <a:p>
            <a:pPr marL="0" indent="0" algn="r" rtl="1">
              <a:lnSpc>
                <a:spcPct val="104000"/>
              </a:lnSpc>
              <a:buNone/>
            </a:pPr>
            <a:r>
              <a:rPr lang="ar-SA" altLang="en-US" sz="1750" dirty="0">
                <a:solidFill>
                  <a:srgbClr val="384653"/>
                </a:solidFill>
                <a:latin typeface="GE SS Two Light" pitchFamily="34" charset="0"/>
                <a:ea typeface="GE SS Two Light" pitchFamily="34" charset="-122"/>
                <a:cs typeface="GE SS Two Light" pitchFamily="34" charset="-120"/>
              </a:rPr>
              <a:t>التركيز على المشكلة</a:t>
            </a:r>
            <a:endParaRPr lang="ar-SA" sz="1750" dirty="0"/>
          </a:p>
        </p:txBody>
      </p:sp>
      <p:sp>
        <p:nvSpPr>
          <p:cNvPr id="14" name="Text 9"/>
          <p:cNvSpPr/>
          <p:nvPr/>
        </p:nvSpPr>
        <p:spPr>
          <a:xfrm>
            <a:off x="820221" y="3345557"/>
            <a:ext cx="3181469" cy="236934"/>
          </a:xfrm>
          <a:prstGeom prst="rect">
            <a:avLst/>
          </a:prstGeom>
          <a:noFill/>
          <a:ln/>
        </p:spPr>
        <p:txBody>
          <a:bodyPr wrap="none" lIns="0" tIns="0" rIns="0" bIns="0" rtlCol="0" anchor="t"/>
          <a:lstStyle/>
          <a:p>
            <a:pPr marL="0" indent="0" algn="r" rtl="1">
              <a:lnSpc>
                <a:spcPct val="117000"/>
              </a:lnSpc>
              <a:buNone/>
            </a:pPr>
            <a:r>
              <a:rPr lang="ar-SA" altLang="en-US" sz="1300" dirty="0">
                <a:solidFill>
                  <a:srgbClr val="384653"/>
                </a:solidFill>
                <a:latin typeface="WinSoft Pro Medium" pitchFamily="34" charset="0"/>
                <a:ea typeface="WinSoft Pro Medium" pitchFamily="34" charset="-122"/>
                <a:cs typeface="WinSoft Pro Medium" pitchFamily="34" charset="-120"/>
              </a:rPr>
              <a:t>مناقشة السلوك أو الموقف وليس مهاجمة الفرد.</a:t>
            </a:r>
            <a:endParaRPr lang="ar-SA" sz="1300" dirty="0"/>
          </a:p>
        </p:txBody>
      </p:sp>
      <p:pic>
        <p:nvPicPr>
          <p:cNvPr id="15" name="Image 3"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159346" y="3897709"/>
            <a:ext cx="5400441" cy="1456829"/>
          </a:xfrm>
          <a:prstGeom prst="rect">
            <a:avLst/>
          </a:prstGeom>
        </p:spPr>
      </p:pic>
      <p:sp>
        <p:nvSpPr>
          <p:cNvPr id="16" name="Text 10"/>
          <p:cNvSpPr/>
          <p:nvPr/>
        </p:nvSpPr>
        <p:spPr>
          <a:xfrm>
            <a:off x="8758018" y="4024610"/>
            <a:ext cx="203096" cy="253901"/>
          </a:xfrm>
          <a:prstGeom prst="rect">
            <a:avLst/>
          </a:prstGeom>
          <a:noFill/>
          <a:ln/>
        </p:spPr>
        <p:txBody>
          <a:bodyPr wrap="none" lIns="0" tIns="0" rIns="0" bIns="0" rtlCol="0" anchor="ctr"/>
          <a:lstStyle/>
          <a:p>
            <a:pPr marL="0" indent="0" algn="ctr" rtl="1">
              <a:lnSpc>
                <a:spcPct val="100000"/>
              </a:lnSpc>
              <a:buNone/>
            </a:pPr>
            <a:r>
              <a:rPr lang="en-US" sz="1550" dirty="0">
                <a:solidFill>
                  <a:srgbClr val="000000"/>
                </a:solidFill>
                <a:latin typeface="GE SS Two Light" pitchFamily="34" charset="0"/>
                <a:ea typeface="GE SS Two Light" pitchFamily="34" charset="-122"/>
                <a:cs typeface="GE SS Two Light" pitchFamily="34" charset="-120"/>
              </a:rPr>
              <a:t>4</a:t>
            </a:r>
            <a:endParaRPr lang="en-US" sz="1550" dirty="0"/>
          </a:p>
        </p:txBody>
      </p:sp>
      <p:sp>
        <p:nvSpPr>
          <p:cNvPr id="17" name="Text 11"/>
          <p:cNvSpPr/>
          <p:nvPr/>
        </p:nvSpPr>
        <p:spPr>
          <a:xfrm>
            <a:off x="6347658" y="4574778"/>
            <a:ext cx="5023816" cy="278408"/>
          </a:xfrm>
          <a:prstGeom prst="rect">
            <a:avLst/>
          </a:prstGeom>
          <a:noFill/>
          <a:ln/>
        </p:spPr>
        <p:txBody>
          <a:bodyPr wrap="none" lIns="0" tIns="0" rIns="0" bIns="0" rtlCol="0" anchor="t"/>
          <a:lstStyle/>
          <a:p>
            <a:pPr marL="0" indent="0" algn="r" rtl="1">
              <a:lnSpc>
                <a:spcPct val="104000"/>
              </a:lnSpc>
              <a:buNone/>
            </a:pPr>
            <a:r>
              <a:rPr lang="ar-SA" altLang="en-US" sz="1750" dirty="0">
                <a:solidFill>
                  <a:srgbClr val="384653"/>
                </a:solidFill>
                <a:latin typeface="GE SS Two Light" pitchFamily="34" charset="0"/>
                <a:ea typeface="GE SS Two Light" pitchFamily="34" charset="-122"/>
                <a:cs typeface="GE SS Two Light" pitchFamily="34" charset="-120"/>
              </a:rPr>
              <a:t>احترام الكرامة الإنسانية</a:t>
            </a:r>
            <a:endParaRPr lang="ar-SA" sz="1750" dirty="0"/>
          </a:p>
        </p:txBody>
      </p:sp>
      <p:sp>
        <p:nvSpPr>
          <p:cNvPr id="18" name="Text 12"/>
          <p:cNvSpPr/>
          <p:nvPr/>
        </p:nvSpPr>
        <p:spPr>
          <a:xfrm>
            <a:off x="6347658" y="4929287"/>
            <a:ext cx="5023816" cy="236934"/>
          </a:xfrm>
          <a:prstGeom prst="rect">
            <a:avLst/>
          </a:prstGeom>
          <a:noFill/>
          <a:ln/>
        </p:spPr>
        <p:txBody>
          <a:bodyPr wrap="none" lIns="0" tIns="0" rIns="0" bIns="0" rtlCol="0" anchor="t"/>
          <a:lstStyle/>
          <a:p>
            <a:pPr marL="0" indent="0" algn="r" rtl="1">
              <a:lnSpc>
                <a:spcPct val="117000"/>
              </a:lnSpc>
              <a:buNone/>
            </a:pPr>
            <a:r>
              <a:rPr lang="ar-SA" altLang="en-US" sz="1300" dirty="0">
                <a:solidFill>
                  <a:srgbClr val="384653"/>
                </a:solidFill>
                <a:latin typeface="WinSoft Pro Medium" pitchFamily="34" charset="0"/>
                <a:ea typeface="WinSoft Pro Medium" pitchFamily="34" charset="-122"/>
                <a:cs typeface="WinSoft Pro Medium" pitchFamily="34" charset="-120"/>
              </a:rPr>
              <a:t>معالجة المشكلة دون إحراج المتدرب أمام الآخرين.</a:t>
            </a:r>
            <a:endParaRPr lang="ar-SA" sz="1300" dirty="0"/>
          </a:p>
        </p:txBody>
      </p:sp>
      <p:pic>
        <p:nvPicPr>
          <p:cNvPr id="19" name="Image 4"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31908" y="3897709"/>
            <a:ext cx="5400540" cy="1456829"/>
          </a:xfrm>
          <a:prstGeom prst="rect">
            <a:avLst/>
          </a:prstGeom>
        </p:spPr>
      </p:pic>
      <p:sp>
        <p:nvSpPr>
          <p:cNvPr id="20" name="Text 13"/>
          <p:cNvSpPr/>
          <p:nvPr/>
        </p:nvSpPr>
        <p:spPr>
          <a:xfrm>
            <a:off x="3230680" y="4024610"/>
            <a:ext cx="203096" cy="253901"/>
          </a:xfrm>
          <a:prstGeom prst="rect">
            <a:avLst/>
          </a:prstGeom>
          <a:noFill/>
          <a:ln/>
        </p:spPr>
        <p:txBody>
          <a:bodyPr wrap="none" lIns="0" tIns="0" rIns="0" bIns="0" rtlCol="0" anchor="ctr"/>
          <a:lstStyle/>
          <a:p>
            <a:pPr marL="0" indent="0" algn="ctr" rtl="1">
              <a:lnSpc>
                <a:spcPct val="100000"/>
              </a:lnSpc>
              <a:buNone/>
            </a:pPr>
            <a:r>
              <a:rPr lang="en-US" sz="1550" dirty="0">
                <a:solidFill>
                  <a:srgbClr val="000000"/>
                </a:solidFill>
                <a:latin typeface="GE SS Two Light" pitchFamily="34" charset="0"/>
                <a:ea typeface="GE SS Two Light" pitchFamily="34" charset="-122"/>
                <a:cs typeface="GE SS Two Light" pitchFamily="34" charset="-120"/>
              </a:rPr>
              <a:t>5</a:t>
            </a:r>
            <a:endParaRPr lang="en-US" sz="1550" dirty="0"/>
          </a:p>
        </p:txBody>
      </p:sp>
      <p:sp>
        <p:nvSpPr>
          <p:cNvPr id="21" name="Text 14"/>
          <p:cNvSpPr/>
          <p:nvPr/>
        </p:nvSpPr>
        <p:spPr>
          <a:xfrm>
            <a:off x="820221" y="4574778"/>
            <a:ext cx="5023915" cy="278408"/>
          </a:xfrm>
          <a:prstGeom prst="rect">
            <a:avLst/>
          </a:prstGeom>
          <a:noFill/>
          <a:ln/>
        </p:spPr>
        <p:txBody>
          <a:bodyPr wrap="none" lIns="0" tIns="0" rIns="0" bIns="0" rtlCol="0" anchor="t"/>
          <a:lstStyle/>
          <a:p>
            <a:pPr marL="0" indent="0" algn="r" rtl="1">
              <a:lnSpc>
                <a:spcPct val="104000"/>
              </a:lnSpc>
              <a:buNone/>
            </a:pPr>
            <a:r>
              <a:rPr lang="ar-SA" altLang="en-US" sz="1750" dirty="0">
                <a:solidFill>
                  <a:srgbClr val="384653"/>
                </a:solidFill>
                <a:latin typeface="GE SS Two Light" pitchFamily="34" charset="0"/>
                <a:ea typeface="GE SS Two Light" pitchFamily="34" charset="-122"/>
                <a:cs typeface="GE SS Two Light" pitchFamily="34" charset="-120"/>
              </a:rPr>
              <a:t>البحث عن حلول مشتركة</a:t>
            </a:r>
            <a:endParaRPr lang="ar-SA" sz="1750" dirty="0"/>
          </a:p>
        </p:txBody>
      </p:sp>
      <p:sp>
        <p:nvSpPr>
          <p:cNvPr id="22" name="Text 15"/>
          <p:cNvSpPr/>
          <p:nvPr/>
        </p:nvSpPr>
        <p:spPr>
          <a:xfrm>
            <a:off x="820221" y="4929287"/>
            <a:ext cx="5023915" cy="236934"/>
          </a:xfrm>
          <a:prstGeom prst="rect">
            <a:avLst/>
          </a:prstGeom>
          <a:noFill/>
          <a:ln/>
        </p:spPr>
        <p:txBody>
          <a:bodyPr wrap="none" lIns="0" tIns="0" rIns="0" bIns="0" rtlCol="0" anchor="t"/>
          <a:lstStyle/>
          <a:p>
            <a:pPr marL="0" indent="0" algn="r" rtl="1">
              <a:lnSpc>
                <a:spcPct val="117000"/>
              </a:lnSpc>
              <a:buNone/>
            </a:pPr>
            <a:r>
              <a:rPr lang="ar-SA" altLang="en-US" sz="1300" dirty="0">
                <a:solidFill>
                  <a:srgbClr val="384653"/>
                </a:solidFill>
                <a:latin typeface="WinSoft Pro Medium" pitchFamily="34" charset="0"/>
                <a:ea typeface="WinSoft Pro Medium" pitchFamily="34" charset="-122"/>
                <a:cs typeface="WinSoft Pro Medium" pitchFamily="34" charset="-120"/>
              </a:rPr>
              <a:t>تشجيع الأطراف على المشاركة في إيجاد الحلول.</a:t>
            </a:r>
            <a:endParaRPr lang="ar-SA" sz="1300" dirty="0"/>
          </a:p>
        </p:txBody>
      </p:sp>
    </p:spTree>
    <p:extLst>
      <p:ext uri="{BB962C8B-B14F-4D97-AF65-F5344CB8AC3E}">
        <p14:creationId xmlns:p14="http://schemas.microsoft.com/office/powerpoint/2010/main" val="2531085812"/>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720527"/>
            <a:ext cx="10927878" cy="742355"/>
          </a:xfrm>
          <a:prstGeom prst="rect">
            <a:avLst/>
          </a:prstGeom>
          <a:noFill/>
          <a:ln/>
        </p:spPr>
        <p:txBody>
          <a:bodyPr wrap="none" lIns="0" tIns="0" rIns="0" bIns="0" rtlCol="0" anchor="t"/>
          <a:lstStyle/>
          <a:p>
            <a:pPr marL="0" indent="0" algn="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خطوات إدارة النزاع</a:t>
            </a:r>
            <a:endParaRPr lang="ar-SA" sz="4650" dirty="0"/>
          </a:p>
        </p:txBody>
      </p:sp>
      <p:pic>
        <p:nvPicPr>
          <p:cNvPr id="3"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035553" y="1643783"/>
            <a:ext cx="524234" cy="524246"/>
          </a:xfrm>
          <a:prstGeom prst="rect">
            <a:avLst/>
          </a:prstGeom>
        </p:spPr>
      </p:pic>
      <p:sp>
        <p:nvSpPr>
          <p:cNvPr id="4" name="Shape 1"/>
          <p:cNvSpPr/>
          <p:nvPr/>
        </p:nvSpPr>
        <p:spPr>
          <a:xfrm>
            <a:off x="8067572" y="2272308"/>
            <a:ext cx="3492214" cy="25400"/>
          </a:xfrm>
          <a:prstGeom prst="rect">
            <a:avLst/>
          </a:prstGeom>
          <a:solidFill>
            <a:srgbClr val="00AEEF"/>
          </a:solidFill>
          <a:ln/>
        </p:spPr>
      </p:sp>
      <p:sp>
        <p:nvSpPr>
          <p:cNvPr id="5" name="Text 2"/>
          <p:cNvSpPr/>
          <p:nvPr/>
        </p:nvSpPr>
        <p:spPr>
          <a:xfrm>
            <a:off x="7395219" y="1790602"/>
            <a:ext cx="3492214"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تحديد المشكلة</a:t>
            </a:r>
            <a:endParaRPr lang="ar-SA" sz="2300" dirty="0"/>
          </a:p>
        </p:txBody>
      </p:sp>
      <p:sp>
        <p:nvSpPr>
          <p:cNvPr id="6" name="Text 3"/>
          <p:cNvSpPr/>
          <p:nvPr/>
        </p:nvSpPr>
        <p:spPr>
          <a:xfrm>
            <a:off x="8067572" y="2464822"/>
            <a:ext cx="3492214" cy="801291"/>
          </a:xfrm>
          <a:prstGeom prst="rect">
            <a:avLst/>
          </a:prstGeom>
          <a:noFill/>
          <a:ln/>
        </p:spPr>
        <p:txBody>
          <a:bodyPr wrap="square" lIns="0" tIns="0" rIns="90274" bIns="0" rtlCol="0" anchor="t">
            <a:normAutofit/>
          </a:bodyPr>
          <a:lstStyle/>
          <a:p>
            <a:pPr marL="355600" indent="-355600" algn="r" rtl="1">
              <a:lnSpc>
                <a:spcPct val="133000"/>
              </a:lnSpc>
              <a:buSzPct val="100000"/>
              <a:buChar char="•"/>
            </a:pPr>
            <a:r>
              <a:rPr lang="ar-SA" altLang="en-US" sz="1750" dirty="0">
                <a:solidFill>
                  <a:srgbClr val="384653"/>
                </a:solidFill>
                <a:latin typeface="WinSoft Pro Medium" pitchFamily="34" charset="0"/>
                <a:ea typeface="WinSoft Pro Medium" pitchFamily="34" charset="-122"/>
                <a:cs typeface="WinSoft Pro Medium" pitchFamily="34" charset="-120"/>
              </a:rPr>
              <a:t>ماذا حدث؟</a:t>
            </a:r>
            <a:endParaRPr lang="ar-SA" sz="1750" dirty="0"/>
          </a:p>
          <a:p>
            <a:pPr marL="355600" indent="-355600" algn="r" rtl="1">
              <a:lnSpc>
                <a:spcPct val="133000"/>
              </a:lnSpc>
              <a:buSzPct val="100000"/>
              <a:buChar char="•"/>
            </a:pPr>
            <a:r>
              <a:rPr lang="ar-SA" altLang="en-US" sz="1750" dirty="0">
                <a:solidFill>
                  <a:srgbClr val="384653"/>
                </a:solidFill>
                <a:latin typeface="WinSoft Pro Medium" pitchFamily="34" charset="0"/>
                <a:ea typeface="WinSoft Pro Medium" pitchFamily="34" charset="-122"/>
                <a:cs typeface="WinSoft Pro Medium" pitchFamily="34" charset="-120"/>
              </a:rPr>
              <a:t>من الأطراف المعنية؟</a:t>
            </a:r>
            <a:endParaRPr lang="ar-SA" sz="1750" dirty="0"/>
          </a:p>
        </p:txBody>
      </p:sp>
      <p:pic>
        <p:nvPicPr>
          <p:cNvPr id="7"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395219" y="1721283"/>
            <a:ext cx="446736" cy="446746"/>
          </a:xfrm>
          <a:prstGeom prst="rect">
            <a:avLst/>
          </a:prstGeom>
        </p:spPr>
      </p:pic>
      <p:sp>
        <p:nvSpPr>
          <p:cNvPr id="8" name="Shape 4"/>
          <p:cNvSpPr/>
          <p:nvPr/>
        </p:nvSpPr>
        <p:spPr>
          <a:xfrm>
            <a:off x="4349740" y="2272308"/>
            <a:ext cx="3492214" cy="25400"/>
          </a:xfrm>
          <a:prstGeom prst="rect">
            <a:avLst/>
          </a:prstGeom>
          <a:solidFill>
            <a:srgbClr val="00AEEF"/>
          </a:solidFill>
          <a:ln/>
        </p:spPr>
      </p:sp>
      <p:sp>
        <p:nvSpPr>
          <p:cNvPr id="9" name="Text 5"/>
          <p:cNvSpPr/>
          <p:nvPr/>
        </p:nvSpPr>
        <p:spPr>
          <a:xfrm>
            <a:off x="3828945" y="1826518"/>
            <a:ext cx="3492214"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الاستماع للأطراف</a:t>
            </a:r>
            <a:endParaRPr lang="ar-SA" sz="2300" dirty="0"/>
          </a:p>
        </p:txBody>
      </p:sp>
      <p:sp>
        <p:nvSpPr>
          <p:cNvPr id="10" name="Text 6"/>
          <p:cNvSpPr/>
          <p:nvPr/>
        </p:nvSpPr>
        <p:spPr>
          <a:xfrm>
            <a:off x="4236932" y="2444403"/>
            <a:ext cx="3492214" cy="801291"/>
          </a:xfrm>
          <a:prstGeom prst="rect">
            <a:avLst/>
          </a:prstGeom>
          <a:noFill/>
          <a:ln/>
        </p:spPr>
        <p:txBody>
          <a:bodyPr wrap="square" lIns="0" tIns="0" rIns="90274" bIns="0" rtlCol="0" anchor="t">
            <a:normAutofit/>
          </a:bodyPr>
          <a:lstStyle/>
          <a:p>
            <a:pPr marL="355600" indent="-355600" algn="r" rtl="1">
              <a:lnSpc>
                <a:spcPct val="133000"/>
              </a:lnSpc>
              <a:buSzPct val="100000"/>
              <a:buChar char="•"/>
            </a:pPr>
            <a:r>
              <a:rPr lang="ar-SA" altLang="en-US" sz="1750" dirty="0">
                <a:solidFill>
                  <a:srgbClr val="384653"/>
                </a:solidFill>
                <a:latin typeface="WinSoft Pro Medium" pitchFamily="34" charset="0"/>
                <a:ea typeface="WinSoft Pro Medium" pitchFamily="34" charset="-122"/>
                <a:cs typeface="WinSoft Pro Medium" pitchFamily="34" charset="-120"/>
              </a:rPr>
              <a:t>إعطاء كل طرف فرصة للشرح.</a:t>
            </a:r>
            <a:endParaRPr lang="ar-SA" sz="1750" dirty="0"/>
          </a:p>
          <a:p>
            <a:pPr marL="355600" indent="-355600" algn="r" rtl="1">
              <a:lnSpc>
                <a:spcPct val="133000"/>
              </a:lnSpc>
              <a:buSzPct val="100000"/>
              <a:buChar char="•"/>
            </a:pPr>
            <a:r>
              <a:rPr lang="ar-SA" altLang="en-US" sz="1750" dirty="0">
                <a:solidFill>
                  <a:srgbClr val="384653"/>
                </a:solidFill>
                <a:latin typeface="WinSoft Pro Medium" pitchFamily="34" charset="0"/>
                <a:ea typeface="WinSoft Pro Medium" pitchFamily="34" charset="-122"/>
                <a:cs typeface="WinSoft Pro Medium" pitchFamily="34" charset="-120"/>
              </a:rPr>
              <a:t>استخدام الاستماع النشط.</a:t>
            </a:r>
            <a:endParaRPr lang="ar-SA" sz="1750" dirty="0"/>
          </a:p>
        </p:txBody>
      </p:sp>
      <p:pic>
        <p:nvPicPr>
          <p:cNvPr id="11"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677387" y="1721283"/>
            <a:ext cx="446736" cy="446746"/>
          </a:xfrm>
          <a:prstGeom prst="rect">
            <a:avLst/>
          </a:prstGeom>
        </p:spPr>
      </p:pic>
      <p:sp>
        <p:nvSpPr>
          <p:cNvPr id="12" name="Shape 7"/>
          <p:cNvSpPr/>
          <p:nvPr/>
        </p:nvSpPr>
        <p:spPr>
          <a:xfrm>
            <a:off x="631908" y="2272308"/>
            <a:ext cx="3492214" cy="25400"/>
          </a:xfrm>
          <a:prstGeom prst="rect">
            <a:avLst/>
          </a:prstGeom>
          <a:solidFill>
            <a:srgbClr val="00AEEF"/>
          </a:solidFill>
          <a:ln/>
        </p:spPr>
      </p:sp>
      <p:sp>
        <p:nvSpPr>
          <p:cNvPr id="13" name="Text 8"/>
          <p:cNvSpPr/>
          <p:nvPr/>
        </p:nvSpPr>
        <p:spPr>
          <a:xfrm>
            <a:off x="109394" y="1823556"/>
            <a:ext cx="3492214"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تحليل الأسباب</a:t>
            </a:r>
            <a:endParaRPr lang="ar-SA" sz="2300" dirty="0"/>
          </a:p>
        </p:txBody>
      </p:sp>
      <p:sp>
        <p:nvSpPr>
          <p:cNvPr id="14" name="Text 9"/>
          <p:cNvSpPr/>
          <p:nvPr/>
        </p:nvSpPr>
        <p:spPr>
          <a:xfrm>
            <a:off x="631908" y="2483892"/>
            <a:ext cx="3492214" cy="361156"/>
          </a:xfrm>
          <a:prstGeom prst="rect">
            <a:avLst/>
          </a:prstGeom>
          <a:noFill/>
          <a:ln/>
        </p:spPr>
        <p:txBody>
          <a:bodyPr wrap="none" lIns="0" tIns="0" rIns="90274" bIns="0" rtlCol="0" anchor="t"/>
          <a:lstStyle/>
          <a:p>
            <a:pPr marL="355600" indent="-355600" algn="r" rtl="1">
              <a:lnSpc>
                <a:spcPct val="133000"/>
              </a:lnSpc>
              <a:buSzPct val="100000"/>
              <a:buChar char="•"/>
            </a:pPr>
            <a:r>
              <a:rPr lang="ar-SA" altLang="en-US" sz="1750" dirty="0">
                <a:solidFill>
                  <a:srgbClr val="384653"/>
                </a:solidFill>
                <a:latin typeface="WinSoft Pro Medium" pitchFamily="34" charset="0"/>
                <a:ea typeface="WinSoft Pro Medium" pitchFamily="34" charset="-122"/>
                <a:cs typeface="WinSoft Pro Medium" pitchFamily="34" charset="-120"/>
              </a:rPr>
              <a:t>تحديد السبب الحقيقي للمشكلة.</a:t>
            </a:r>
            <a:endParaRPr lang="ar-SA" sz="1750" dirty="0"/>
          </a:p>
        </p:txBody>
      </p:sp>
      <p:pic>
        <p:nvPicPr>
          <p:cNvPr id="15"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1125200" y="3957817"/>
            <a:ext cx="434587" cy="434597"/>
          </a:xfrm>
          <a:prstGeom prst="rect">
            <a:avLst/>
          </a:prstGeom>
        </p:spPr>
      </p:pic>
      <p:sp>
        <p:nvSpPr>
          <p:cNvPr id="16" name="Shape 10"/>
          <p:cNvSpPr/>
          <p:nvPr/>
        </p:nvSpPr>
        <p:spPr>
          <a:xfrm>
            <a:off x="8067572" y="4496693"/>
            <a:ext cx="3492214" cy="25400"/>
          </a:xfrm>
          <a:prstGeom prst="rect">
            <a:avLst/>
          </a:prstGeom>
          <a:solidFill>
            <a:srgbClr val="00AEEF"/>
          </a:solidFill>
          <a:ln/>
        </p:spPr>
      </p:sp>
      <p:sp>
        <p:nvSpPr>
          <p:cNvPr id="17" name="Text 11"/>
          <p:cNvSpPr/>
          <p:nvPr/>
        </p:nvSpPr>
        <p:spPr>
          <a:xfrm>
            <a:off x="7543339" y="4021237"/>
            <a:ext cx="3492214"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اقتراح البدائل والحلول</a:t>
            </a:r>
            <a:endParaRPr lang="ar-SA" sz="2300" dirty="0"/>
          </a:p>
        </p:txBody>
      </p:sp>
      <p:sp>
        <p:nvSpPr>
          <p:cNvPr id="18" name="Text 12"/>
          <p:cNvSpPr/>
          <p:nvPr/>
        </p:nvSpPr>
        <p:spPr>
          <a:xfrm>
            <a:off x="8067572" y="4599037"/>
            <a:ext cx="3492214" cy="361156"/>
          </a:xfrm>
          <a:prstGeom prst="rect">
            <a:avLst/>
          </a:prstGeom>
          <a:noFill/>
          <a:ln/>
        </p:spPr>
        <p:txBody>
          <a:bodyPr wrap="none" lIns="0" tIns="0" rIns="90274" bIns="0" rtlCol="0" anchor="t"/>
          <a:lstStyle/>
          <a:p>
            <a:pPr marL="355600" indent="-355600" algn="r" rtl="1">
              <a:lnSpc>
                <a:spcPct val="133000"/>
              </a:lnSpc>
              <a:buSzPct val="100000"/>
              <a:buChar char="•"/>
            </a:pPr>
            <a:r>
              <a:rPr lang="ar-SA" altLang="en-US" sz="1750" dirty="0">
                <a:solidFill>
                  <a:srgbClr val="384653"/>
                </a:solidFill>
                <a:latin typeface="WinSoft Pro Medium" pitchFamily="34" charset="0"/>
                <a:ea typeface="WinSoft Pro Medium" pitchFamily="34" charset="-122"/>
                <a:cs typeface="WinSoft Pro Medium" pitchFamily="34" charset="-120"/>
              </a:rPr>
              <a:t>مناقشة الحلول الممكنة.</a:t>
            </a:r>
            <a:endParaRPr lang="ar-SA" sz="1750" dirty="0"/>
          </a:p>
        </p:txBody>
      </p:sp>
      <p:pic>
        <p:nvPicPr>
          <p:cNvPr id="19"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321159" y="3871607"/>
            <a:ext cx="520796" cy="520808"/>
          </a:xfrm>
          <a:prstGeom prst="rect">
            <a:avLst/>
          </a:prstGeom>
        </p:spPr>
      </p:pic>
      <p:sp>
        <p:nvSpPr>
          <p:cNvPr id="20" name="Shape 13"/>
          <p:cNvSpPr/>
          <p:nvPr/>
        </p:nvSpPr>
        <p:spPr>
          <a:xfrm>
            <a:off x="4349740" y="4496693"/>
            <a:ext cx="3492214" cy="25400"/>
          </a:xfrm>
          <a:prstGeom prst="rect">
            <a:avLst/>
          </a:prstGeom>
          <a:solidFill>
            <a:srgbClr val="00AEEF"/>
          </a:solidFill>
          <a:ln/>
        </p:spPr>
      </p:sp>
      <p:sp>
        <p:nvSpPr>
          <p:cNvPr id="21" name="Text 14"/>
          <p:cNvSpPr/>
          <p:nvPr/>
        </p:nvSpPr>
        <p:spPr>
          <a:xfrm>
            <a:off x="3717855" y="4012953"/>
            <a:ext cx="3492214" cy="371177"/>
          </a:xfrm>
          <a:prstGeom prst="rect">
            <a:avLst/>
          </a:prstGeom>
          <a:noFill/>
          <a:ln/>
        </p:spPr>
        <p:txBody>
          <a:bodyPr wrap="none" lIns="0" tIns="0" rIns="0" bIns="0" rtlCol="0" anchor="t"/>
          <a:lstStyle/>
          <a:p>
            <a:pPr marL="0" indent="0" algn="r" rtl="1">
              <a:lnSpc>
                <a:spcPct val="104000"/>
              </a:lnSpc>
              <a:buNone/>
            </a:pPr>
            <a:r>
              <a:rPr lang="ar-SA" altLang="en-US" sz="2100" dirty="0">
                <a:solidFill>
                  <a:srgbClr val="384653"/>
                </a:solidFill>
                <a:latin typeface="GE SS Two Light" pitchFamily="34" charset="0"/>
                <a:ea typeface="GE SS Two Light" pitchFamily="34" charset="-122"/>
                <a:cs typeface="GE SS Two Light" pitchFamily="34" charset="-120"/>
              </a:rPr>
              <a:t>الاتفاق على الإجراء المناسب</a:t>
            </a:r>
            <a:endParaRPr lang="ar-SA" sz="2100" dirty="0"/>
          </a:p>
        </p:txBody>
      </p:sp>
      <p:sp>
        <p:nvSpPr>
          <p:cNvPr id="22" name="Text 15"/>
          <p:cNvSpPr/>
          <p:nvPr/>
        </p:nvSpPr>
        <p:spPr>
          <a:xfrm>
            <a:off x="4339780" y="4638041"/>
            <a:ext cx="3492214" cy="801291"/>
          </a:xfrm>
          <a:prstGeom prst="rect">
            <a:avLst/>
          </a:prstGeom>
          <a:noFill/>
          <a:ln/>
        </p:spPr>
        <p:txBody>
          <a:bodyPr wrap="square" lIns="0" tIns="0" rIns="90274" bIns="0" rtlCol="0" anchor="t">
            <a:normAutofit/>
          </a:bodyPr>
          <a:lstStyle/>
          <a:p>
            <a:pPr marL="355600" indent="-355600" algn="r" rtl="1">
              <a:lnSpc>
                <a:spcPct val="133000"/>
              </a:lnSpc>
              <a:buSzPct val="100000"/>
              <a:buChar char="•"/>
            </a:pPr>
            <a:r>
              <a:rPr lang="ar-SA" altLang="en-US" sz="1750" dirty="0">
                <a:solidFill>
                  <a:srgbClr val="384653"/>
                </a:solidFill>
                <a:latin typeface="WinSoft Pro Medium" pitchFamily="34" charset="0"/>
                <a:ea typeface="WinSoft Pro Medium" pitchFamily="34" charset="-122"/>
                <a:cs typeface="WinSoft Pro Medium" pitchFamily="34" charset="-120"/>
              </a:rPr>
              <a:t>تحديد المسؤوليات.</a:t>
            </a:r>
            <a:endParaRPr lang="ar-SA" sz="1750" dirty="0"/>
          </a:p>
          <a:p>
            <a:pPr marL="355600" indent="-355600" algn="r" rtl="1">
              <a:lnSpc>
                <a:spcPct val="133000"/>
              </a:lnSpc>
              <a:buSzPct val="100000"/>
              <a:buChar char="•"/>
            </a:pPr>
            <a:r>
              <a:rPr lang="ar-SA" altLang="en-US" sz="1750" dirty="0">
                <a:solidFill>
                  <a:srgbClr val="384653"/>
                </a:solidFill>
                <a:latin typeface="WinSoft Pro Medium" pitchFamily="34" charset="0"/>
                <a:ea typeface="WinSoft Pro Medium" pitchFamily="34" charset="-122"/>
                <a:cs typeface="WinSoft Pro Medium" pitchFamily="34" charset="-120"/>
              </a:rPr>
              <a:t>توثيق الاتفاق إذا لزم الأمر.</a:t>
            </a:r>
            <a:endParaRPr lang="ar-SA" sz="1750" dirty="0"/>
          </a:p>
        </p:txBody>
      </p:sp>
      <p:pic>
        <p:nvPicPr>
          <p:cNvPr id="23" name="Image 5"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3681072" y="3949353"/>
            <a:ext cx="443051" cy="443061"/>
          </a:xfrm>
          <a:prstGeom prst="rect">
            <a:avLst/>
          </a:prstGeom>
        </p:spPr>
      </p:pic>
      <p:sp>
        <p:nvSpPr>
          <p:cNvPr id="24" name="Shape 16"/>
          <p:cNvSpPr/>
          <p:nvPr/>
        </p:nvSpPr>
        <p:spPr>
          <a:xfrm>
            <a:off x="631908" y="4496693"/>
            <a:ext cx="3492214" cy="25400"/>
          </a:xfrm>
          <a:prstGeom prst="rect">
            <a:avLst/>
          </a:prstGeom>
          <a:solidFill>
            <a:srgbClr val="00AEEF"/>
          </a:solidFill>
          <a:ln/>
        </p:spPr>
      </p:sp>
      <p:sp>
        <p:nvSpPr>
          <p:cNvPr id="25" name="Text 17"/>
          <p:cNvSpPr/>
          <p:nvPr/>
        </p:nvSpPr>
        <p:spPr>
          <a:xfrm>
            <a:off x="76049" y="4038505"/>
            <a:ext cx="3492214"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المتابعة</a:t>
            </a:r>
            <a:endParaRPr lang="ar-SA" sz="2300" dirty="0"/>
          </a:p>
        </p:txBody>
      </p:sp>
      <p:sp>
        <p:nvSpPr>
          <p:cNvPr id="26" name="Text 18"/>
          <p:cNvSpPr/>
          <p:nvPr/>
        </p:nvSpPr>
        <p:spPr>
          <a:xfrm>
            <a:off x="631908" y="4599037"/>
            <a:ext cx="3492214" cy="801291"/>
          </a:xfrm>
          <a:prstGeom prst="rect">
            <a:avLst/>
          </a:prstGeom>
          <a:noFill/>
          <a:ln/>
        </p:spPr>
        <p:txBody>
          <a:bodyPr wrap="square" lIns="0" tIns="0" rIns="90274" bIns="0" rtlCol="0" anchor="t">
            <a:normAutofit/>
          </a:bodyPr>
          <a:lstStyle/>
          <a:p>
            <a:pPr marL="355600" indent="-355600" algn="r" rtl="1">
              <a:lnSpc>
                <a:spcPct val="133000"/>
              </a:lnSpc>
              <a:buSzPct val="100000"/>
              <a:buChar char="•"/>
            </a:pPr>
            <a:r>
              <a:rPr lang="ar-SA" altLang="en-US" sz="1750" dirty="0">
                <a:solidFill>
                  <a:srgbClr val="384653"/>
                </a:solidFill>
                <a:latin typeface="WinSoft Pro Medium" pitchFamily="34" charset="0"/>
                <a:ea typeface="WinSoft Pro Medium" pitchFamily="34" charset="-122"/>
                <a:cs typeface="WinSoft Pro Medium" pitchFamily="34" charset="-120"/>
              </a:rPr>
              <a:t>مراقبة تنفيذ الحل.</a:t>
            </a:r>
            <a:endParaRPr lang="ar-SA" sz="1750" dirty="0"/>
          </a:p>
          <a:p>
            <a:pPr marL="355600" indent="-355600" algn="r" rtl="1">
              <a:lnSpc>
                <a:spcPct val="133000"/>
              </a:lnSpc>
              <a:buSzPct val="100000"/>
              <a:buChar char="•"/>
            </a:pPr>
            <a:r>
              <a:rPr lang="ar-SA" altLang="en-US" sz="1750" dirty="0">
                <a:solidFill>
                  <a:srgbClr val="384653"/>
                </a:solidFill>
                <a:latin typeface="WinSoft Pro Medium" pitchFamily="34" charset="0"/>
                <a:ea typeface="WinSoft Pro Medium" pitchFamily="34" charset="-122"/>
                <a:cs typeface="WinSoft Pro Medium" pitchFamily="34" charset="-120"/>
              </a:rPr>
              <a:t>تقييم فعاليته.</a:t>
            </a:r>
            <a:endParaRPr lang="ar-SA" sz="1750" dirty="0"/>
          </a:p>
        </p:txBody>
      </p:sp>
    </p:spTree>
    <p:extLst>
      <p:ext uri="{BB962C8B-B14F-4D97-AF65-F5344CB8AC3E}">
        <p14:creationId xmlns:p14="http://schemas.microsoft.com/office/powerpoint/2010/main" val="1432327475"/>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1008856"/>
            <a:ext cx="10927878" cy="742355"/>
          </a:xfrm>
          <a:prstGeom prst="rect">
            <a:avLst/>
          </a:prstGeom>
          <a:noFill/>
          <a:ln/>
        </p:spPr>
        <p:txBody>
          <a:bodyPr wrap="none" lIns="0" tIns="0" rIns="0" bIns="0" rtlCol="0" anchor="t"/>
          <a:lstStyle/>
          <a:p>
            <a:pPr marL="0" indent="0" algn="ctr" rtl="1">
              <a:lnSpc>
                <a:spcPct val="104000"/>
              </a:lnSpc>
              <a:buNone/>
            </a:pPr>
            <a:r>
              <a:rPr lang="ar-SA" altLang="en-US" sz="4650" dirty="0">
                <a:latin typeface="GE SS Two Light" pitchFamily="34" charset="0"/>
                <a:ea typeface="GE SS Two Light" pitchFamily="34" charset="-122"/>
                <a:cs typeface="GE SS Two Light" pitchFamily="34" charset="-120"/>
              </a:rPr>
              <a:t>أساليب إدارة النزاعات</a:t>
            </a:r>
            <a:endParaRPr lang="ar-SA" sz="4650" dirty="0"/>
          </a:p>
        </p:txBody>
      </p:sp>
      <p:sp>
        <p:nvSpPr>
          <p:cNvPr id="3" name="Shape 1"/>
          <p:cNvSpPr/>
          <p:nvPr/>
        </p:nvSpPr>
        <p:spPr>
          <a:xfrm>
            <a:off x="8067572" y="2202557"/>
            <a:ext cx="3492214" cy="2076648"/>
          </a:xfrm>
          <a:prstGeom prst="roundRect">
            <a:avLst>
              <a:gd name="adj" fmla="val 16302"/>
            </a:avLst>
          </a:prstGeom>
          <a:solidFill>
            <a:srgbClr val="00AEEF"/>
          </a:solidFill>
          <a:ln w="12700">
            <a:solidFill>
              <a:srgbClr val="0094D5"/>
            </a:solidFill>
            <a:prstDash val="solid"/>
          </a:ln>
        </p:spPr>
      </p:sp>
      <p:sp>
        <p:nvSpPr>
          <p:cNvPr id="4" name="Text 2"/>
          <p:cNvSpPr/>
          <p:nvPr/>
        </p:nvSpPr>
        <p:spPr>
          <a:xfrm>
            <a:off x="8305890" y="2440880"/>
            <a:ext cx="3015579" cy="371177"/>
          </a:xfrm>
          <a:prstGeom prst="rect">
            <a:avLst/>
          </a:prstGeom>
          <a:noFill/>
          <a:ln/>
        </p:spPr>
        <p:txBody>
          <a:bodyPr wrap="none" lIns="0" tIns="0" rIns="0" bIns="0" rtlCol="0" anchor="t"/>
          <a:lstStyle/>
          <a:p>
            <a:pPr marL="0" indent="0" algn="ctr" rtl="1">
              <a:lnSpc>
                <a:spcPct val="104000"/>
              </a:lnSpc>
              <a:buNone/>
            </a:pPr>
            <a:r>
              <a:rPr lang="ar-SA" altLang="en-US" sz="2300" dirty="0">
                <a:solidFill>
                  <a:schemeClr val="bg1"/>
                </a:solidFill>
                <a:latin typeface="GE SS Two Light" pitchFamily="34" charset="0"/>
                <a:ea typeface="GE SS Two Light" pitchFamily="34" charset="-122"/>
                <a:cs typeface="GE SS Two Light" pitchFamily="34" charset="-120"/>
              </a:rPr>
              <a:t>التعاون (</a:t>
            </a:r>
            <a:r>
              <a:rPr lang="ar-SA" altLang="en-US" sz="2300" dirty="0">
                <a:solidFill>
                  <a:schemeClr val="bg1"/>
                </a:solidFill>
                <a:latin typeface="Myriad Headline" panose="020B0500000000000000" pitchFamily="34" charset="0"/>
                <a:ea typeface="GE SS Two Light" pitchFamily="34" charset="-122"/>
                <a:cs typeface="GE SS Two Light" pitchFamily="34" charset="-120"/>
              </a:rPr>
              <a:t>Collaborating</a:t>
            </a:r>
            <a:r>
              <a:rPr lang="ar-SA" altLang="en-US" sz="2300" dirty="0">
                <a:solidFill>
                  <a:schemeClr val="bg1"/>
                </a:solidFill>
                <a:latin typeface="GE SS Two Light" pitchFamily="34" charset="0"/>
                <a:ea typeface="GE SS Two Light" pitchFamily="34" charset="-122"/>
                <a:cs typeface="GE SS Two Light" pitchFamily="34" charset="-120"/>
              </a:rPr>
              <a:t>)</a:t>
            </a:r>
            <a:endParaRPr lang="ar-SA" sz="2300" dirty="0">
              <a:solidFill>
                <a:schemeClr val="bg1"/>
              </a:solidFill>
            </a:endParaRPr>
          </a:p>
        </p:txBody>
      </p:sp>
      <p:sp>
        <p:nvSpPr>
          <p:cNvPr id="5" name="Text 3"/>
          <p:cNvSpPr/>
          <p:nvPr/>
        </p:nvSpPr>
        <p:spPr>
          <a:xfrm>
            <a:off x="8283498" y="2919740"/>
            <a:ext cx="3060364" cy="777618"/>
          </a:xfrm>
          <a:prstGeom prst="rect">
            <a:avLst/>
          </a:prstGeom>
          <a:noFill/>
          <a:ln/>
        </p:spPr>
        <p:txBody>
          <a:bodyPr wrap="square" lIns="0" tIns="0" rIns="0" bIns="0" rtlCol="0" anchor="t">
            <a:normAutofit/>
          </a:bodyPr>
          <a:lstStyle/>
          <a:p>
            <a:pPr marL="0" indent="0" algn="ctr" rtl="1">
              <a:lnSpc>
                <a:spcPct val="133000"/>
              </a:lnSpc>
              <a:buNone/>
            </a:pPr>
            <a:r>
              <a:rPr lang="ar-SA" altLang="en-US" sz="1750" dirty="0">
                <a:solidFill>
                  <a:schemeClr val="bg1"/>
                </a:solidFill>
                <a:latin typeface="WinSoft Pro Medium" pitchFamily="34" charset="0"/>
                <a:ea typeface="WinSoft Pro Medium" pitchFamily="34" charset="-122"/>
                <a:cs typeface="WinSoft Pro Medium" pitchFamily="34" charset="-120"/>
              </a:rPr>
              <a:t>الوصول إلى حل يحقق مصالح جميع الأطراف. الأفضل للنزاعات المعقدة.</a:t>
            </a:r>
            <a:endParaRPr lang="ar-SA" sz="1750" dirty="0">
              <a:solidFill>
                <a:schemeClr val="bg1"/>
              </a:solidFill>
            </a:endParaRPr>
          </a:p>
        </p:txBody>
      </p:sp>
      <p:sp>
        <p:nvSpPr>
          <p:cNvPr id="6" name="Shape 4"/>
          <p:cNvSpPr/>
          <p:nvPr/>
        </p:nvSpPr>
        <p:spPr>
          <a:xfrm>
            <a:off x="4349740" y="2202557"/>
            <a:ext cx="3492214" cy="2076648"/>
          </a:xfrm>
          <a:prstGeom prst="roundRect">
            <a:avLst>
              <a:gd name="adj" fmla="val 16302"/>
            </a:avLst>
          </a:prstGeom>
          <a:solidFill>
            <a:srgbClr val="00AEEF"/>
          </a:solidFill>
          <a:ln w="12700">
            <a:solidFill>
              <a:srgbClr val="0094D5"/>
            </a:solidFill>
            <a:prstDash val="solid"/>
          </a:ln>
        </p:spPr>
      </p:sp>
      <p:sp>
        <p:nvSpPr>
          <p:cNvPr id="7" name="Text 5"/>
          <p:cNvSpPr/>
          <p:nvPr/>
        </p:nvSpPr>
        <p:spPr>
          <a:xfrm>
            <a:off x="4588058" y="2440880"/>
            <a:ext cx="3015579" cy="742355"/>
          </a:xfrm>
          <a:prstGeom prst="rect">
            <a:avLst/>
          </a:prstGeom>
          <a:noFill/>
          <a:ln/>
        </p:spPr>
        <p:txBody>
          <a:bodyPr wrap="square" lIns="0" tIns="0" rIns="0" bIns="0" rtlCol="0" anchor="t">
            <a:normAutofit/>
          </a:bodyPr>
          <a:lstStyle/>
          <a:p>
            <a:pPr marL="0" indent="0" algn="ctr" rtl="1">
              <a:lnSpc>
                <a:spcPct val="104000"/>
              </a:lnSpc>
              <a:buNone/>
            </a:pPr>
            <a:r>
              <a:rPr lang="ar-SA" altLang="en-US" sz="2300" dirty="0">
                <a:solidFill>
                  <a:schemeClr val="bg1"/>
                </a:solidFill>
                <a:latin typeface="GE SS Two Light" pitchFamily="34" charset="0"/>
                <a:ea typeface="GE SS Two Light" pitchFamily="34" charset="-122"/>
                <a:cs typeface="GE SS Two Light" pitchFamily="34" charset="-120"/>
              </a:rPr>
              <a:t>التسوية (</a:t>
            </a:r>
            <a:r>
              <a:rPr lang="ar-SA" altLang="en-US" sz="2300" dirty="0">
                <a:solidFill>
                  <a:schemeClr val="bg1"/>
                </a:solidFill>
                <a:latin typeface="Myriad Headline" panose="020B0500000000000000" pitchFamily="34" charset="0"/>
                <a:ea typeface="GE SS Two Light" pitchFamily="34" charset="-122"/>
                <a:cs typeface="GE SS Two Light" pitchFamily="34" charset="-120"/>
              </a:rPr>
              <a:t>Compromising</a:t>
            </a:r>
            <a:r>
              <a:rPr lang="ar-SA" altLang="en-US" sz="2300" dirty="0">
                <a:solidFill>
                  <a:schemeClr val="bg1"/>
                </a:solidFill>
                <a:latin typeface="GE SS Two Light" pitchFamily="34" charset="0"/>
                <a:ea typeface="GE SS Two Light" pitchFamily="34" charset="-122"/>
                <a:cs typeface="GE SS Two Light" pitchFamily="34" charset="-120"/>
              </a:rPr>
              <a:t>)</a:t>
            </a:r>
            <a:endParaRPr lang="ar-SA" sz="2300" dirty="0">
              <a:solidFill>
                <a:schemeClr val="bg1"/>
              </a:solidFill>
            </a:endParaRPr>
          </a:p>
        </p:txBody>
      </p:sp>
      <p:sp>
        <p:nvSpPr>
          <p:cNvPr id="8" name="Text 6"/>
          <p:cNvSpPr/>
          <p:nvPr/>
        </p:nvSpPr>
        <p:spPr>
          <a:xfrm>
            <a:off x="4588058" y="3318570"/>
            <a:ext cx="3015579" cy="722313"/>
          </a:xfrm>
          <a:prstGeom prst="rect">
            <a:avLst/>
          </a:prstGeom>
          <a:noFill/>
          <a:ln/>
        </p:spPr>
        <p:txBody>
          <a:bodyPr wrap="square" lIns="0" tIns="0" rIns="0" bIns="0" rtlCol="0" anchor="t">
            <a:normAutofit/>
          </a:bodyPr>
          <a:lstStyle/>
          <a:p>
            <a:pPr marL="0" indent="0" algn="ctr" rtl="1">
              <a:lnSpc>
                <a:spcPct val="133000"/>
              </a:lnSpc>
              <a:buNone/>
            </a:pPr>
            <a:r>
              <a:rPr lang="ar-SA" altLang="en-US" sz="1750" dirty="0">
                <a:solidFill>
                  <a:schemeClr val="bg1"/>
                </a:solidFill>
                <a:latin typeface="WinSoft Pro Medium" pitchFamily="34" charset="0"/>
                <a:ea typeface="WinSoft Pro Medium" pitchFamily="34" charset="-122"/>
                <a:cs typeface="WinSoft Pro Medium" pitchFamily="34" charset="-120"/>
              </a:rPr>
              <a:t>تقديم تنازلات متبادلة. مناسب عند تعادل قوة الأطراف.</a:t>
            </a:r>
            <a:endParaRPr lang="ar-SA" sz="1750" dirty="0">
              <a:solidFill>
                <a:schemeClr val="bg1"/>
              </a:solidFill>
            </a:endParaRPr>
          </a:p>
        </p:txBody>
      </p:sp>
      <p:sp>
        <p:nvSpPr>
          <p:cNvPr id="9" name="Shape 7"/>
          <p:cNvSpPr/>
          <p:nvPr/>
        </p:nvSpPr>
        <p:spPr>
          <a:xfrm>
            <a:off x="631908" y="2202557"/>
            <a:ext cx="3492214" cy="2076648"/>
          </a:xfrm>
          <a:prstGeom prst="roundRect">
            <a:avLst>
              <a:gd name="adj" fmla="val 16302"/>
            </a:avLst>
          </a:prstGeom>
          <a:solidFill>
            <a:srgbClr val="00AEEF"/>
          </a:solidFill>
          <a:ln w="12700">
            <a:solidFill>
              <a:srgbClr val="0094D5"/>
            </a:solidFill>
            <a:prstDash val="solid"/>
          </a:ln>
        </p:spPr>
      </p:sp>
      <p:sp>
        <p:nvSpPr>
          <p:cNvPr id="10" name="Text 8"/>
          <p:cNvSpPr/>
          <p:nvPr/>
        </p:nvSpPr>
        <p:spPr>
          <a:xfrm>
            <a:off x="870226" y="2440880"/>
            <a:ext cx="3015579" cy="742355"/>
          </a:xfrm>
          <a:prstGeom prst="rect">
            <a:avLst/>
          </a:prstGeom>
          <a:noFill/>
          <a:ln/>
        </p:spPr>
        <p:txBody>
          <a:bodyPr wrap="square" lIns="0" tIns="0" rIns="0" bIns="0" rtlCol="0" anchor="t">
            <a:normAutofit/>
          </a:bodyPr>
          <a:lstStyle/>
          <a:p>
            <a:pPr marL="0" indent="0" algn="ctr" rtl="1">
              <a:lnSpc>
                <a:spcPct val="104000"/>
              </a:lnSpc>
              <a:buNone/>
            </a:pPr>
            <a:r>
              <a:rPr lang="ar-SA" altLang="en-US" sz="2300" dirty="0">
                <a:solidFill>
                  <a:schemeClr val="bg1"/>
                </a:solidFill>
                <a:latin typeface="GE SS Two Light" pitchFamily="34" charset="0"/>
                <a:ea typeface="GE SS Two Light" pitchFamily="34" charset="-122"/>
                <a:cs typeface="GE SS Two Light" pitchFamily="34" charset="-120"/>
              </a:rPr>
              <a:t>التهدئة (</a:t>
            </a:r>
            <a:r>
              <a:rPr lang="ar-SA" altLang="en-US" sz="2300" dirty="0">
                <a:solidFill>
                  <a:schemeClr val="bg1"/>
                </a:solidFill>
                <a:latin typeface="Myriad Headline" panose="020B0500000000000000" pitchFamily="34" charset="0"/>
                <a:ea typeface="GE SS Two Light" pitchFamily="34" charset="-122"/>
                <a:cs typeface="GE SS Two Light" pitchFamily="34" charset="-120"/>
              </a:rPr>
              <a:t>Accommodating</a:t>
            </a:r>
            <a:r>
              <a:rPr lang="ar-SA" altLang="en-US" sz="2300" dirty="0">
                <a:solidFill>
                  <a:schemeClr val="bg1"/>
                </a:solidFill>
                <a:latin typeface="GE SS Two Light" pitchFamily="34" charset="0"/>
                <a:ea typeface="GE SS Two Light" pitchFamily="34" charset="-122"/>
                <a:cs typeface="GE SS Two Light" pitchFamily="34" charset="-120"/>
              </a:rPr>
              <a:t>)</a:t>
            </a:r>
            <a:endParaRPr lang="ar-SA" sz="2300" dirty="0">
              <a:solidFill>
                <a:schemeClr val="bg1"/>
              </a:solidFill>
            </a:endParaRPr>
          </a:p>
        </p:txBody>
      </p:sp>
      <p:sp>
        <p:nvSpPr>
          <p:cNvPr id="11" name="Text 9"/>
          <p:cNvSpPr/>
          <p:nvPr/>
        </p:nvSpPr>
        <p:spPr>
          <a:xfrm>
            <a:off x="870226" y="3318570"/>
            <a:ext cx="3015579" cy="722313"/>
          </a:xfrm>
          <a:prstGeom prst="rect">
            <a:avLst/>
          </a:prstGeom>
          <a:noFill/>
          <a:ln/>
        </p:spPr>
        <p:txBody>
          <a:bodyPr wrap="square" lIns="0" tIns="0" rIns="0" bIns="0" rtlCol="0" anchor="t">
            <a:normAutofit/>
          </a:bodyPr>
          <a:lstStyle/>
          <a:p>
            <a:pPr marL="0" indent="0" algn="ctr" rtl="1">
              <a:lnSpc>
                <a:spcPct val="133000"/>
              </a:lnSpc>
              <a:buNone/>
            </a:pPr>
            <a:r>
              <a:rPr lang="ar-SA" altLang="en-US" sz="1750" dirty="0">
                <a:solidFill>
                  <a:schemeClr val="bg1"/>
                </a:solidFill>
                <a:latin typeface="WinSoft Pro Medium" pitchFamily="34" charset="0"/>
                <a:ea typeface="WinSoft Pro Medium" pitchFamily="34" charset="-122"/>
                <a:cs typeface="WinSoft Pro Medium" pitchFamily="34" charset="-120"/>
              </a:rPr>
              <a:t>المحافظة على العلاقة عند القضايا البسيطة.</a:t>
            </a:r>
            <a:endParaRPr lang="ar-SA" sz="1750" dirty="0">
              <a:solidFill>
                <a:schemeClr val="bg1"/>
              </a:solidFill>
            </a:endParaRPr>
          </a:p>
        </p:txBody>
      </p:sp>
      <p:sp>
        <p:nvSpPr>
          <p:cNvPr id="12" name="Shape 10"/>
          <p:cNvSpPr/>
          <p:nvPr/>
        </p:nvSpPr>
        <p:spPr>
          <a:xfrm>
            <a:off x="6208656" y="4504829"/>
            <a:ext cx="5351130" cy="1344315"/>
          </a:xfrm>
          <a:prstGeom prst="roundRect">
            <a:avLst>
              <a:gd name="adj" fmla="val 25182"/>
            </a:avLst>
          </a:prstGeom>
          <a:solidFill>
            <a:srgbClr val="00AEEF"/>
          </a:solidFill>
          <a:ln w="12700">
            <a:solidFill>
              <a:srgbClr val="0094D5"/>
            </a:solidFill>
            <a:prstDash val="solid"/>
          </a:ln>
        </p:spPr>
      </p:sp>
      <p:sp>
        <p:nvSpPr>
          <p:cNvPr id="13" name="Text 11"/>
          <p:cNvSpPr/>
          <p:nvPr/>
        </p:nvSpPr>
        <p:spPr>
          <a:xfrm>
            <a:off x="6446974" y="4743152"/>
            <a:ext cx="4874495" cy="371177"/>
          </a:xfrm>
          <a:prstGeom prst="rect">
            <a:avLst/>
          </a:prstGeom>
          <a:noFill/>
          <a:ln/>
        </p:spPr>
        <p:txBody>
          <a:bodyPr wrap="none" lIns="0" tIns="0" rIns="0" bIns="0" rtlCol="0" anchor="t"/>
          <a:lstStyle/>
          <a:p>
            <a:pPr marL="0" indent="0" algn="ctr" rtl="1">
              <a:lnSpc>
                <a:spcPct val="104000"/>
              </a:lnSpc>
              <a:buNone/>
            </a:pPr>
            <a:r>
              <a:rPr lang="ar-SA" altLang="en-US" sz="2300" dirty="0">
                <a:solidFill>
                  <a:schemeClr val="bg1"/>
                </a:solidFill>
                <a:latin typeface="GE SS Two Light" pitchFamily="34" charset="0"/>
                <a:ea typeface="GE SS Two Light" pitchFamily="34" charset="-122"/>
                <a:cs typeface="GE SS Two Light" pitchFamily="34" charset="-120"/>
              </a:rPr>
              <a:t>الحزم (</a:t>
            </a:r>
            <a:r>
              <a:rPr lang="ar-SA" altLang="en-US" sz="2300" dirty="0">
                <a:solidFill>
                  <a:schemeClr val="bg1"/>
                </a:solidFill>
                <a:latin typeface="Myriad Headline" panose="020B0500000000000000" pitchFamily="34" charset="0"/>
                <a:ea typeface="GE SS Two Light" pitchFamily="34" charset="-122"/>
                <a:cs typeface="GE SS Two Light" pitchFamily="34" charset="-120"/>
              </a:rPr>
              <a:t>Competing</a:t>
            </a:r>
            <a:r>
              <a:rPr lang="ar-SA" altLang="en-US" sz="2300" dirty="0">
                <a:solidFill>
                  <a:schemeClr val="bg1"/>
                </a:solidFill>
                <a:latin typeface="GE SS Two Light" pitchFamily="34" charset="0"/>
                <a:ea typeface="GE SS Two Light" pitchFamily="34" charset="-122"/>
                <a:cs typeface="GE SS Two Light" pitchFamily="34" charset="-120"/>
              </a:rPr>
              <a:t>)</a:t>
            </a:r>
            <a:endParaRPr lang="ar-SA" sz="2300" dirty="0">
              <a:solidFill>
                <a:schemeClr val="bg1"/>
              </a:solidFill>
            </a:endParaRPr>
          </a:p>
        </p:txBody>
      </p:sp>
      <p:sp>
        <p:nvSpPr>
          <p:cNvPr id="14" name="Text 12"/>
          <p:cNvSpPr/>
          <p:nvPr/>
        </p:nvSpPr>
        <p:spPr>
          <a:xfrm>
            <a:off x="6446974" y="5249664"/>
            <a:ext cx="4874495" cy="361156"/>
          </a:xfrm>
          <a:prstGeom prst="rect">
            <a:avLst/>
          </a:prstGeom>
          <a:noFill/>
          <a:ln/>
        </p:spPr>
        <p:txBody>
          <a:bodyPr wrap="none" lIns="0" tIns="0" rIns="0" bIns="0" rtlCol="0" anchor="t"/>
          <a:lstStyle/>
          <a:p>
            <a:pPr marL="0" indent="0" algn="ctr" rtl="1">
              <a:lnSpc>
                <a:spcPct val="133000"/>
              </a:lnSpc>
              <a:buNone/>
            </a:pPr>
            <a:r>
              <a:rPr lang="ar-SA" altLang="en-US" sz="1750" dirty="0">
                <a:solidFill>
                  <a:schemeClr val="bg1"/>
                </a:solidFill>
                <a:latin typeface="WinSoft Pro Medium" pitchFamily="34" charset="0"/>
                <a:ea typeface="WinSoft Pro Medium" pitchFamily="34" charset="-122"/>
                <a:cs typeface="WinSoft Pro Medium" pitchFamily="34" charset="-120"/>
              </a:rPr>
              <a:t>يستخدم في الحالات المتعلقة بالسلامة أو مخالفة الأنظمة.</a:t>
            </a:r>
            <a:endParaRPr lang="ar-SA" sz="1750" dirty="0">
              <a:solidFill>
                <a:schemeClr val="bg1"/>
              </a:solidFill>
            </a:endParaRPr>
          </a:p>
        </p:txBody>
      </p:sp>
      <p:sp>
        <p:nvSpPr>
          <p:cNvPr id="15" name="Shape 13"/>
          <p:cNvSpPr/>
          <p:nvPr/>
        </p:nvSpPr>
        <p:spPr>
          <a:xfrm>
            <a:off x="631908" y="4504829"/>
            <a:ext cx="5351130" cy="1344315"/>
          </a:xfrm>
          <a:prstGeom prst="roundRect">
            <a:avLst>
              <a:gd name="adj" fmla="val 25182"/>
            </a:avLst>
          </a:prstGeom>
          <a:solidFill>
            <a:srgbClr val="00AEEF"/>
          </a:solidFill>
          <a:ln w="12700">
            <a:solidFill>
              <a:srgbClr val="0094D5"/>
            </a:solidFill>
            <a:prstDash val="solid"/>
          </a:ln>
        </p:spPr>
      </p:sp>
      <p:sp>
        <p:nvSpPr>
          <p:cNvPr id="16" name="Text 14"/>
          <p:cNvSpPr/>
          <p:nvPr/>
        </p:nvSpPr>
        <p:spPr>
          <a:xfrm>
            <a:off x="870226" y="4743152"/>
            <a:ext cx="4874495" cy="371177"/>
          </a:xfrm>
          <a:prstGeom prst="rect">
            <a:avLst/>
          </a:prstGeom>
          <a:noFill/>
          <a:ln/>
        </p:spPr>
        <p:txBody>
          <a:bodyPr wrap="none" lIns="0" tIns="0" rIns="0" bIns="0" rtlCol="0" anchor="t"/>
          <a:lstStyle/>
          <a:p>
            <a:pPr marL="0" indent="0" algn="ctr" rtl="1">
              <a:lnSpc>
                <a:spcPct val="104000"/>
              </a:lnSpc>
              <a:buNone/>
            </a:pPr>
            <a:r>
              <a:rPr lang="ar-SA" altLang="en-US" sz="2300" dirty="0">
                <a:solidFill>
                  <a:schemeClr val="bg1"/>
                </a:solidFill>
                <a:latin typeface="GE SS Two Light" pitchFamily="34" charset="0"/>
                <a:ea typeface="GE SS Two Light" pitchFamily="34" charset="-122"/>
                <a:cs typeface="GE SS Two Light" pitchFamily="34" charset="-120"/>
              </a:rPr>
              <a:t>التجنب (</a:t>
            </a:r>
            <a:r>
              <a:rPr lang="ar-SA" altLang="en-US" sz="2300" dirty="0">
                <a:solidFill>
                  <a:schemeClr val="bg1"/>
                </a:solidFill>
                <a:latin typeface="Myriad Headline" panose="020B0500000000000000" pitchFamily="34" charset="0"/>
                <a:ea typeface="GE SS Two Light" pitchFamily="34" charset="-122"/>
                <a:cs typeface="GE SS Two Light" pitchFamily="34" charset="-120"/>
              </a:rPr>
              <a:t>Avoiding</a:t>
            </a:r>
            <a:r>
              <a:rPr lang="ar-SA" altLang="en-US" sz="2300" dirty="0">
                <a:solidFill>
                  <a:schemeClr val="bg1"/>
                </a:solidFill>
                <a:latin typeface="GE SS Two Light" pitchFamily="34" charset="0"/>
                <a:ea typeface="GE SS Two Light" pitchFamily="34" charset="-122"/>
                <a:cs typeface="GE SS Two Light" pitchFamily="34" charset="-120"/>
              </a:rPr>
              <a:t>)</a:t>
            </a:r>
            <a:endParaRPr lang="ar-SA" sz="2300" dirty="0">
              <a:solidFill>
                <a:schemeClr val="bg1"/>
              </a:solidFill>
            </a:endParaRPr>
          </a:p>
        </p:txBody>
      </p:sp>
      <p:sp>
        <p:nvSpPr>
          <p:cNvPr id="17" name="Text 15"/>
          <p:cNvSpPr/>
          <p:nvPr/>
        </p:nvSpPr>
        <p:spPr>
          <a:xfrm>
            <a:off x="870226" y="5249664"/>
            <a:ext cx="4874495" cy="361156"/>
          </a:xfrm>
          <a:prstGeom prst="rect">
            <a:avLst/>
          </a:prstGeom>
          <a:noFill/>
          <a:ln/>
        </p:spPr>
        <p:txBody>
          <a:bodyPr wrap="none" lIns="0" tIns="0" rIns="0" bIns="0" rtlCol="0" anchor="t"/>
          <a:lstStyle/>
          <a:p>
            <a:pPr marL="0" indent="0" algn="ctr" rtl="1">
              <a:lnSpc>
                <a:spcPct val="133000"/>
              </a:lnSpc>
              <a:buNone/>
            </a:pPr>
            <a:r>
              <a:rPr lang="ar-SA" altLang="en-US" sz="1750" dirty="0">
                <a:solidFill>
                  <a:schemeClr val="bg1"/>
                </a:solidFill>
                <a:latin typeface="WinSoft Pro Medium" pitchFamily="34" charset="0"/>
                <a:ea typeface="WinSoft Pro Medium" pitchFamily="34" charset="-122"/>
                <a:cs typeface="WinSoft Pro Medium" pitchFamily="34" charset="-120"/>
              </a:rPr>
              <a:t>يستخدم فقط في المواقف البسيطة والمؤقتة.</a:t>
            </a:r>
            <a:endParaRPr lang="ar-SA" sz="1750" dirty="0">
              <a:solidFill>
                <a:schemeClr val="bg1"/>
              </a:solidFill>
            </a:endParaRPr>
          </a:p>
        </p:txBody>
      </p:sp>
    </p:spTree>
    <p:extLst>
      <p:ext uri="{BB962C8B-B14F-4D97-AF65-F5344CB8AC3E}">
        <p14:creationId xmlns:p14="http://schemas.microsoft.com/office/powerpoint/2010/main" val="3322040797"/>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859135"/>
            <a:ext cx="10927878" cy="742355"/>
          </a:xfrm>
          <a:prstGeom prst="rect">
            <a:avLst/>
          </a:prstGeom>
          <a:noFill/>
          <a:ln/>
        </p:spPr>
        <p:txBody>
          <a:bodyPr wrap="none" lIns="0" tIns="0" rIns="0" bIns="0" rtlCol="0" anchor="t"/>
          <a:lstStyle/>
          <a:p>
            <a:pPr marL="0" indent="0" algn="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التعزيز الإيجابي والتغذية الراجعة البنّاءة</a:t>
            </a:r>
            <a:endParaRPr lang="ar-SA" sz="4650" dirty="0"/>
          </a:p>
        </p:txBody>
      </p:sp>
      <p:sp>
        <p:nvSpPr>
          <p:cNvPr id="3" name="Text 1"/>
          <p:cNvSpPr/>
          <p:nvPr/>
        </p:nvSpPr>
        <p:spPr>
          <a:xfrm>
            <a:off x="631908" y="2165648"/>
            <a:ext cx="5188614" cy="742355"/>
          </a:xfrm>
          <a:prstGeom prst="rect">
            <a:avLst/>
          </a:prstGeom>
          <a:noFill/>
          <a:ln/>
        </p:spPr>
        <p:txBody>
          <a:bodyPr wrap="square" lIns="0" tIns="0" rIns="0" bIns="0" rtlCol="0" anchor="t">
            <a:normAutofit/>
          </a:bodyPr>
          <a:lstStyle/>
          <a:p>
            <a:pPr marL="0" indent="0" algn="r" rtl="1">
              <a:lnSpc>
                <a:spcPct val="104000"/>
              </a:lnSpc>
              <a:buNone/>
            </a:pPr>
            <a:r>
              <a:rPr lang="ar-SA" altLang="en-US" sz="2300" dirty="0">
                <a:solidFill>
                  <a:srgbClr val="2E3C4E"/>
                </a:solidFill>
                <a:latin typeface="GE SS Two Light" pitchFamily="34" charset="0"/>
                <a:ea typeface="GE SS Two Light" pitchFamily="34" charset="-122"/>
                <a:cs typeface="GE SS Two Light" pitchFamily="34" charset="-120"/>
              </a:rPr>
              <a:t>التغذية الراجعة البنّاءة (</a:t>
            </a:r>
            <a:r>
              <a:rPr lang="ar-SA" altLang="en-US" sz="2300" dirty="0">
                <a:solidFill>
                  <a:srgbClr val="2E3C4E"/>
                </a:solidFill>
                <a:latin typeface="Myriad Headline" panose="020B0500000000000000" pitchFamily="34" charset="0"/>
                <a:ea typeface="GE SS Two Light" pitchFamily="34" charset="-122"/>
                <a:cs typeface="GE SS Two Light" pitchFamily="34" charset="-120"/>
              </a:rPr>
              <a:t>Constructive</a:t>
            </a:r>
            <a:r>
              <a:rPr lang="ar-SA" altLang="en-US" sz="2300" dirty="0">
                <a:solidFill>
                  <a:srgbClr val="2E3C4E"/>
                </a:solidFill>
                <a:latin typeface="GE SS Two Light" pitchFamily="34" charset="0"/>
                <a:ea typeface="GE SS Two Light" pitchFamily="34" charset="-122"/>
                <a:cs typeface="GE SS Two Light" pitchFamily="34" charset="-120"/>
              </a:rPr>
              <a:t> </a:t>
            </a:r>
            <a:r>
              <a:rPr lang="ar-SA" altLang="en-US" sz="2300" dirty="0">
                <a:solidFill>
                  <a:srgbClr val="2E3C4E"/>
                </a:solidFill>
                <a:latin typeface="Myriad Headline" panose="020B0500000000000000" pitchFamily="34" charset="0"/>
                <a:ea typeface="GE SS Two Light" pitchFamily="34" charset="-122"/>
                <a:cs typeface="GE SS Two Light" pitchFamily="34" charset="-120"/>
              </a:rPr>
              <a:t>Feedback</a:t>
            </a:r>
            <a:r>
              <a:rPr lang="ar-SA" altLang="en-US" sz="2300" dirty="0">
                <a:solidFill>
                  <a:srgbClr val="2E3C4E"/>
                </a:solidFill>
                <a:latin typeface="GE SS Two Light" pitchFamily="34" charset="0"/>
                <a:ea typeface="GE SS Two Light" pitchFamily="34" charset="-122"/>
                <a:cs typeface="GE SS Two Light" pitchFamily="34" charset="-120"/>
              </a:rPr>
              <a:t>)</a:t>
            </a:r>
            <a:endParaRPr lang="ar-SA" sz="2300" dirty="0"/>
          </a:p>
        </p:txBody>
      </p:sp>
      <p:sp>
        <p:nvSpPr>
          <p:cNvPr id="4" name="Text 2"/>
          <p:cNvSpPr/>
          <p:nvPr/>
        </p:nvSpPr>
        <p:spPr>
          <a:xfrm>
            <a:off x="631908" y="3133626"/>
            <a:ext cx="5188614" cy="722313"/>
          </a:xfrm>
          <a:prstGeom prst="rect">
            <a:avLst/>
          </a:prstGeom>
          <a:noFill/>
          <a:ln/>
        </p:spPr>
        <p:txBody>
          <a:bodyPr wrap="square" lIns="0" tIns="0" rIns="0" bIns="0" rtlCol="0" anchor="t">
            <a:normAutofit/>
          </a:bodyPr>
          <a:lstStyle/>
          <a:p>
            <a:pPr marL="0" indent="0" algn="r"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معلومات تقدم للمتدرب بهدف تحسين الأداء والسلوك بطريقة إيجابية ومحترمة.</a:t>
            </a:r>
            <a:endParaRPr lang="ar-SA" sz="1750" dirty="0"/>
          </a:p>
        </p:txBody>
      </p:sp>
      <p:sp>
        <p:nvSpPr>
          <p:cNvPr id="5" name="Text 3"/>
          <p:cNvSpPr/>
          <p:nvPr/>
        </p:nvSpPr>
        <p:spPr>
          <a:xfrm>
            <a:off x="631908" y="4081562"/>
            <a:ext cx="5188614"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2E3C4E"/>
                </a:solidFill>
                <a:latin typeface="GE SS Two Light" pitchFamily="34" charset="0"/>
                <a:ea typeface="GE SS Two Light" pitchFamily="34" charset="-122"/>
                <a:cs typeface="GE SS Two Light" pitchFamily="34" charset="-120"/>
              </a:rPr>
              <a:t>خصائصها:</a:t>
            </a:r>
            <a:endParaRPr lang="ar-SA" sz="2300" dirty="0"/>
          </a:p>
        </p:txBody>
      </p:sp>
      <p:sp>
        <p:nvSpPr>
          <p:cNvPr id="6" name="Text 4"/>
          <p:cNvSpPr/>
          <p:nvPr/>
        </p:nvSpPr>
        <p:spPr>
          <a:xfrm>
            <a:off x="631908" y="4678363"/>
            <a:ext cx="5188614" cy="1241425"/>
          </a:xfrm>
          <a:prstGeom prst="rect">
            <a:avLst/>
          </a:prstGeom>
          <a:noFill/>
          <a:ln/>
        </p:spPr>
        <p:txBody>
          <a:bodyPr wrap="square" lIns="0" tIns="0" rIns="90274" bIns="0" rtlCol="0" anchor="t">
            <a:normAutofit/>
          </a:bodyPr>
          <a:lstStyle/>
          <a:p>
            <a:pPr marL="355600" indent="-355600" algn="r" rtl="1">
              <a:lnSpc>
                <a:spcPct val="133000"/>
              </a:lnSpc>
              <a:buSzPct val="100000"/>
              <a:buChar char="•"/>
            </a:pPr>
            <a:r>
              <a:rPr lang="ar-SA" altLang="en-US" sz="1750" dirty="0">
                <a:solidFill>
                  <a:srgbClr val="384653"/>
                </a:solidFill>
                <a:latin typeface="WinSoft Pro Medium" pitchFamily="34" charset="0"/>
                <a:ea typeface="WinSoft Pro Medium" pitchFamily="34" charset="-122"/>
                <a:cs typeface="WinSoft Pro Medium" pitchFamily="34" charset="-120"/>
              </a:rPr>
              <a:t>فورية ومحددة وموضوعية.</a:t>
            </a:r>
            <a:endParaRPr lang="ar-SA" sz="1750" dirty="0"/>
          </a:p>
          <a:p>
            <a:pPr marL="355600" indent="-355600" algn="r" rtl="1">
              <a:lnSpc>
                <a:spcPct val="133000"/>
              </a:lnSpc>
              <a:buSzPct val="100000"/>
              <a:buChar char="•"/>
            </a:pPr>
            <a:r>
              <a:rPr lang="ar-SA" altLang="en-US" sz="1750" dirty="0">
                <a:solidFill>
                  <a:srgbClr val="384653"/>
                </a:solidFill>
                <a:latin typeface="WinSoft Pro Medium" pitchFamily="34" charset="0"/>
                <a:ea typeface="WinSoft Pro Medium" pitchFamily="34" charset="-122"/>
                <a:cs typeface="WinSoft Pro Medium" pitchFamily="34" charset="-120"/>
              </a:rPr>
              <a:t>تركز على السلوك وليس الشخص.</a:t>
            </a:r>
            <a:endParaRPr lang="ar-SA" sz="1750" dirty="0"/>
          </a:p>
          <a:p>
            <a:pPr marL="355600" indent="-355600" algn="r" rtl="1">
              <a:lnSpc>
                <a:spcPct val="133000"/>
              </a:lnSpc>
              <a:buSzPct val="100000"/>
              <a:buChar char="•"/>
            </a:pPr>
            <a:r>
              <a:rPr lang="ar-SA" altLang="en-US" sz="1750" dirty="0">
                <a:solidFill>
                  <a:srgbClr val="384653"/>
                </a:solidFill>
                <a:latin typeface="WinSoft Pro Medium" pitchFamily="34" charset="0"/>
                <a:ea typeface="WinSoft Pro Medium" pitchFamily="34" charset="-122"/>
                <a:cs typeface="WinSoft Pro Medium" pitchFamily="34" charset="-120"/>
              </a:rPr>
              <a:t>تتضمن اقتراحات للتحسين.</a:t>
            </a:r>
            <a:endParaRPr lang="ar-SA" sz="1750" dirty="0"/>
          </a:p>
        </p:txBody>
      </p:sp>
      <p:sp>
        <p:nvSpPr>
          <p:cNvPr id="7" name="Shape 5"/>
          <p:cNvSpPr/>
          <p:nvPr/>
        </p:nvSpPr>
        <p:spPr>
          <a:xfrm>
            <a:off x="6215006" y="1940024"/>
            <a:ext cx="5513646" cy="4058741"/>
          </a:xfrm>
          <a:prstGeom prst="roundRect">
            <a:avLst>
              <a:gd name="adj" fmla="val 13345"/>
            </a:avLst>
          </a:prstGeom>
          <a:solidFill>
            <a:srgbClr val="75BAE6"/>
          </a:solidFill>
          <a:ln/>
        </p:spPr>
      </p:sp>
      <p:sp>
        <p:nvSpPr>
          <p:cNvPr id="8" name="Text 6"/>
          <p:cNvSpPr/>
          <p:nvPr/>
        </p:nvSpPr>
        <p:spPr>
          <a:xfrm>
            <a:off x="6440624" y="2165648"/>
            <a:ext cx="5062411" cy="742355"/>
          </a:xfrm>
          <a:prstGeom prst="rect">
            <a:avLst/>
          </a:prstGeom>
          <a:noFill/>
          <a:ln/>
        </p:spPr>
        <p:txBody>
          <a:bodyPr wrap="square" lIns="0" tIns="0" rIns="0" bIns="0" rtlCol="0" anchor="t">
            <a:normAutofit/>
          </a:bodyPr>
          <a:lstStyle/>
          <a:p>
            <a:pPr marL="0" indent="0" algn="r" rtl="1">
              <a:lnSpc>
                <a:spcPct val="104000"/>
              </a:lnSpc>
              <a:buNone/>
            </a:pPr>
            <a:r>
              <a:rPr lang="ar-SA" altLang="en-US" sz="2300" dirty="0">
                <a:solidFill>
                  <a:schemeClr val="bg1"/>
                </a:solidFill>
                <a:latin typeface="GE SS Two Light" pitchFamily="34" charset="0"/>
                <a:ea typeface="GE SS Two Light" pitchFamily="34" charset="-122"/>
                <a:cs typeface="GE SS Two Light" pitchFamily="34" charset="-120"/>
              </a:rPr>
              <a:t>التعزيز الإيجابي (</a:t>
            </a:r>
            <a:r>
              <a:rPr lang="ar-SA" altLang="en-US" sz="2300" dirty="0">
                <a:solidFill>
                  <a:schemeClr val="bg1"/>
                </a:solidFill>
                <a:latin typeface="Myriad Headline" panose="020B0500000000000000" pitchFamily="34" charset="0"/>
                <a:ea typeface="GE SS Two Light" pitchFamily="34" charset="-122"/>
                <a:cs typeface="GE SS Two Light" pitchFamily="34" charset="-120"/>
              </a:rPr>
              <a:t>Positive</a:t>
            </a:r>
            <a:r>
              <a:rPr lang="ar-SA" altLang="en-US" sz="2300" dirty="0">
                <a:solidFill>
                  <a:schemeClr val="bg1"/>
                </a:solidFill>
                <a:latin typeface="GE SS Two Light" pitchFamily="34" charset="0"/>
                <a:ea typeface="GE SS Two Light" pitchFamily="34" charset="-122"/>
                <a:cs typeface="GE SS Two Light" pitchFamily="34" charset="-120"/>
              </a:rPr>
              <a:t> </a:t>
            </a:r>
            <a:r>
              <a:rPr lang="ar-SA" altLang="en-US" sz="2300" dirty="0">
                <a:solidFill>
                  <a:schemeClr val="bg1"/>
                </a:solidFill>
                <a:latin typeface="Myriad Headline" panose="020B0500000000000000" pitchFamily="34" charset="0"/>
                <a:ea typeface="GE SS Two Light" pitchFamily="34" charset="-122"/>
                <a:cs typeface="GE SS Two Light" pitchFamily="34" charset="-120"/>
              </a:rPr>
              <a:t>Reinforcement</a:t>
            </a:r>
            <a:r>
              <a:rPr lang="ar-SA" altLang="en-US" sz="2300" dirty="0">
                <a:solidFill>
                  <a:schemeClr val="bg1"/>
                </a:solidFill>
                <a:latin typeface="GE SS Two Light" pitchFamily="34" charset="0"/>
                <a:ea typeface="GE SS Two Light" pitchFamily="34" charset="-122"/>
                <a:cs typeface="GE SS Two Light" pitchFamily="34" charset="-120"/>
              </a:rPr>
              <a:t>)</a:t>
            </a:r>
            <a:endParaRPr lang="ar-SA" sz="2300" dirty="0">
              <a:solidFill>
                <a:schemeClr val="bg1"/>
              </a:solidFill>
            </a:endParaRPr>
          </a:p>
        </p:txBody>
      </p:sp>
      <p:sp>
        <p:nvSpPr>
          <p:cNvPr id="9" name="Text 7"/>
          <p:cNvSpPr/>
          <p:nvPr/>
        </p:nvSpPr>
        <p:spPr>
          <a:xfrm>
            <a:off x="5831039" y="3133626"/>
            <a:ext cx="5671996" cy="361156"/>
          </a:xfrm>
          <a:prstGeom prst="rect">
            <a:avLst/>
          </a:prstGeom>
          <a:noFill/>
          <a:ln/>
        </p:spPr>
        <p:txBody>
          <a:bodyPr wrap="none" lIns="0" tIns="0" rIns="0" bIns="0" rtlCol="0" anchor="t"/>
          <a:lstStyle/>
          <a:p>
            <a:pPr marL="0" indent="0" algn="r" rtl="1">
              <a:lnSpc>
                <a:spcPct val="133000"/>
              </a:lnSpc>
              <a:buNone/>
            </a:pPr>
            <a:r>
              <a:rPr lang="ar-SA" altLang="en-US" sz="1750" dirty="0">
                <a:solidFill>
                  <a:schemeClr val="bg1"/>
                </a:solidFill>
                <a:latin typeface="WinSoft Pro Medium" pitchFamily="34" charset="0"/>
                <a:ea typeface="WinSoft Pro Medium" pitchFamily="34" charset="-122"/>
                <a:cs typeface="WinSoft Pro Medium" pitchFamily="34" charset="-120"/>
              </a:rPr>
              <a:t>تقديم استجابة إيجابية بعد السلوك المرغوب لزيادة احتمالية تكراره.</a:t>
            </a:r>
            <a:endParaRPr lang="ar-SA" sz="1750" dirty="0">
              <a:solidFill>
                <a:schemeClr val="bg1"/>
              </a:solidFill>
            </a:endParaRPr>
          </a:p>
        </p:txBody>
      </p:sp>
      <p:sp>
        <p:nvSpPr>
          <p:cNvPr id="10" name="Text 8"/>
          <p:cNvSpPr/>
          <p:nvPr/>
        </p:nvSpPr>
        <p:spPr>
          <a:xfrm>
            <a:off x="6440624" y="3697883"/>
            <a:ext cx="5062411" cy="1681559"/>
          </a:xfrm>
          <a:prstGeom prst="rect">
            <a:avLst/>
          </a:prstGeom>
          <a:noFill/>
          <a:ln/>
        </p:spPr>
        <p:txBody>
          <a:bodyPr wrap="square" lIns="0" tIns="0" rIns="90274" bIns="0" rtlCol="0" anchor="t">
            <a:normAutofit/>
          </a:bodyPr>
          <a:lstStyle/>
          <a:p>
            <a:pPr marL="355600" indent="-355600" algn="r" rtl="1">
              <a:lnSpc>
                <a:spcPct val="133000"/>
              </a:lnSpc>
              <a:buSzPct val="100000"/>
              <a:buChar char="•"/>
            </a:pPr>
            <a:r>
              <a:rPr lang="ar-SA" altLang="en-US" sz="1750" dirty="0">
                <a:solidFill>
                  <a:schemeClr val="bg1"/>
                </a:solidFill>
                <a:latin typeface="WinSoft Pro Medium" pitchFamily="34" charset="0"/>
                <a:ea typeface="WinSoft Pro Medium" pitchFamily="34" charset="-122"/>
                <a:cs typeface="WinSoft Pro Medium" pitchFamily="34" charset="-120"/>
              </a:rPr>
              <a:t>الثناء اللفظي وشهادات التقدير.</a:t>
            </a:r>
            <a:endParaRPr lang="ar-SA" sz="1750" dirty="0">
              <a:solidFill>
                <a:schemeClr val="bg1"/>
              </a:solidFill>
            </a:endParaRPr>
          </a:p>
          <a:p>
            <a:pPr marL="355600" indent="-355600" algn="r" rtl="1">
              <a:lnSpc>
                <a:spcPct val="133000"/>
              </a:lnSpc>
              <a:buSzPct val="100000"/>
              <a:buChar char="•"/>
            </a:pPr>
            <a:r>
              <a:rPr lang="ar-SA" altLang="en-US" sz="1750" dirty="0">
                <a:solidFill>
                  <a:schemeClr val="bg1"/>
                </a:solidFill>
                <a:latin typeface="WinSoft Pro Medium" pitchFamily="34" charset="0"/>
                <a:ea typeface="WinSoft Pro Medium" pitchFamily="34" charset="-122"/>
                <a:cs typeface="WinSoft Pro Medium" pitchFamily="34" charset="-120"/>
              </a:rPr>
              <a:t>منح مسؤوليات إضافية.</a:t>
            </a:r>
            <a:endParaRPr lang="ar-SA" sz="1750" dirty="0">
              <a:solidFill>
                <a:schemeClr val="bg1"/>
              </a:solidFill>
            </a:endParaRPr>
          </a:p>
          <a:p>
            <a:pPr marL="355600" indent="-355600" algn="r" rtl="1">
              <a:lnSpc>
                <a:spcPct val="133000"/>
              </a:lnSpc>
              <a:buSzPct val="100000"/>
              <a:buChar char="•"/>
            </a:pPr>
            <a:r>
              <a:rPr lang="ar-SA" altLang="en-US" sz="1750" dirty="0">
                <a:solidFill>
                  <a:schemeClr val="bg1"/>
                </a:solidFill>
                <a:latin typeface="WinSoft Pro Medium" pitchFamily="34" charset="0"/>
                <a:ea typeface="WinSoft Pro Medium" pitchFamily="34" charset="-122"/>
                <a:cs typeface="WinSoft Pro Medium" pitchFamily="34" charset="-120"/>
              </a:rPr>
              <a:t>عرض الأعمال المتميزة.</a:t>
            </a:r>
            <a:endParaRPr lang="ar-SA" sz="1750" dirty="0">
              <a:solidFill>
                <a:schemeClr val="bg1"/>
              </a:solidFill>
            </a:endParaRPr>
          </a:p>
          <a:p>
            <a:pPr marL="355600" indent="-355600" algn="r" rtl="1">
              <a:lnSpc>
                <a:spcPct val="133000"/>
              </a:lnSpc>
              <a:buSzPct val="100000"/>
              <a:buChar char="•"/>
            </a:pPr>
            <a:r>
              <a:rPr lang="ar-SA" altLang="en-US" sz="1750" dirty="0">
                <a:solidFill>
                  <a:schemeClr val="bg1"/>
                </a:solidFill>
                <a:latin typeface="WinSoft Pro Medium" pitchFamily="34" charset="0"/>
                <a:ea typeface="WinSoft Pro Medium" pitchFamily="34" charset="-122"/>
                <a:cs typeface="WinSoft Pro Medium" pitchFamily="34" charset="-120"/>
              </a:rPr>
              <a:t>نظام النقاط أو المكافآت.</a:t>
            </a:r>
            <a:endParaRPr lang="ar-SA" sz="1750" dirty="0">
              <a:solidFill>
                <a:schemeClr val="bg1"/>
              </a:solidFill>
            </a:endParaRPr>
          </a:p>
        </p:txBody>
      </p:sp>
    </p:spTree>
    <p:extLst>
      <p:ext uri="{BB962C8B-B14F-4D97-AF65-F5344CB8AC3E}">
        <p14:creationId xmlns:p14="http://schemas.microsoft.com/office/powerpoint/2010/main" val="1852490488"/>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7391215" y="0"/>
            <a:ext cx="4800480" cy="6858000"/>
          </a:xfrm>
          <a:custGeom>
            <a:avLst/>
            <a:gdLst/>
            <a:ahLst/>
            <a:cxnLst/>
            <a:rect l="0" t="0" r="100000" b="100000"/>
            <a:pathLst>
              <a:path w="100000" h="100000">
                <a:moveTo>
                  <a:pt x="9570" y="0"/>
                </a:moveTo>
                <a:lnTo>
                  <a:pt x="100000" y="0"/>
                </a:lnTo>
                <a:lnTo>
                  <a:pt x="100000" y="100000"/>
                </a:lnTo>
                <a:lnTo>
                  <a:pt x="30760" y="100000"/>
                </a:lnTo>
                <a:lnTo>
                  <a:pt x="26370" y="95510"/>
                </a:lnTo>
                <a:lnTo>
                  <a:pt x="26370" y="95310"/>
                </a:lnTo>
                <a:lnTo>
                  <a:pt x="25490" y="94530"/>
                </a:lnTo>
                <a:lnTo>
                  <a:pt x="25490" y="94340"/>
                </a:lnTo>
                <a:lnTo>
                  <a:pt x="22660" y="91210"/>
                </a:lnTo>
                <a:lnTo>
                  <a:pt x="18360" y="85550"/>
                </a:lnTo>
                <a:lnTo>
                  <a:pt x="15140" y="80660"/>
                </a:lnTo>
                <a:lnTo>
                  <a:pt x="11910" y="75000"/>
                </a:lnTo>
                <a:lnTo>
                  <a:pt x="9280" y="69530"/>
                </a:lnTo>
                <a:lnTo>
                  <a:pt x="6840" y="63380"/>
                </a:lnTo>
                <a:lnTo>
                  <a:pt x="4790" y="56740"/>
                </a:lnTo>
                <a:lnTo>
                  <a:pt x="3320" y="50200"/>
                </a:lnTo>
                <a:lnTo>
                  <a:pt x="2440" y="44140"/>
                </a:lnTo>
                <a:lnTo>
                  <a:pt x="2050" y="39060"/>
                </a:lnTo>
                <a:lnTo>
                  <a:pt x="2050" y="30860"/>
                </a:lnTo>
                <a:lnTo>
                  <a:pt x="2540" y="25000"/>
                </a:lnTo>
                <a:lnTo>
                  <a:pt x="3320" y="19820"/>
                </a:lnTo>
                <a:lnTo>
                  <a:pt x="4880" y="12890"/>
                </a:lnTo>
                <a:lnTo>
                  <a:pt x="6930" y="6350"/>
                </a:lnTo>
                <a:close/>
              </a:path>
            </a:pathLst>
          </a:custGeom>
        </p:spPr>
      </p:pic>
      <p:pic>
        <p:nvPicPr>
          <p:cNvPr id="3" name="Image 1" descr="preencoded.png"/>
          <p:cNvPicPr>
            <a:picLocks noChangeAspect="1"/>
          </p:cNvPicPr>
          <p:nvPr/>
        </p:nvPicPr>
        <p:blipFill>
          <a:blip r:embed="rId4"/>
          <a:stretch>
            <a:fillRect/>
          </a:stretch>
        </p:blipFill>
        <p:spPr>
          <a:xfrm>
            <a:off x="8600860" y="819051"/>
            <a:ext cx="3479713" cy="5219799"/>
          </a:xfrm>
          <a:prstGeom prst="rect">
            <a:avLst/>
          </a:prstGeom>
        </p:spPr>
      </p:pic>
      <p:sp>
        <p:nvSpPr>
          <p:cNvPr id="4" name="Text 0"/>
          <p:cNvSpPr/>
          <p:nvPr/>
        </p:nvSpPr>
        <p:spPr>
          <a:xfrm>
            <a:off x="631908" y="850900"/>
            <a:ext cx="6355993" cy="1461492"/>
          </a:xfrm>
          <a:prstGeom prst="rect">
            <a:avLst/>
          </a:prstGeom>
          <a:noFill/>
          <a:ln/>
        </p:spPr>
        <p:txBody>
          <a:bodyPr wrap="square" lIns="0" tIns="0" rIns="0" bIns="0" rtlCol="0" anchor="t">
            <a:normAutofit/>
          </a:bodyPr>
          <a:lstStyle/>
          <a:p>
            <a:pPr marL="0" indent="0" algn="r" rtl="1">
              <a:lnSpc>
                <a:spcPct val="104000"/>
              </a:lnSpc>
              <a:buNone/>
            </a:pPr>
            <a:r>
              <a:rPr lang="ar-SA" altLang="en-US" sz="4600" dirty="0">
                <a:solidFill>
                  <a:srgbClr val="2E3C4E"/>
                </a:solidFill>
                <a:latin typeface="GE SS Two Light" pitchFamily="34" charset="0"/>
                <a:ea typeface="GE SS Two Light" pitchFamily="34" charset="-122"/>
                <a:cs typeface="GE SS Two Light" pitchFamily="34" charset="-120"/>
              </a:rPr>
              <a:t>النشاط العملي: معالجة النزاعات في بيئة التدريب</a:t>
            </a:r>
            <a:endParaRPr lang="ar-SA" sz="4600" dirty="0"/>
          </a:p>
        </p:txBody>
      </p:sp>
      <p:sp>
        <p:nvSpPr>
          <p:cNvPr id="5" name="Text 1"/>
          <p:cNvSpPr/>
          <p:nvPr/>
        </p:nvSpPr>
        <p:spPr>
          <a:xfrm>
            <a:off x="631908" y="2640409"/>
            <a:ext cx="6355993" cy="705247"/>
          </a:xfrm>
          <a:prstGeom prst="rect">
            <a:avLst/>
          </a:prstGeom>
          <a:noFill/>
          <a:ln/>
        </p:spPr>
        <p:txBody>
          <a:bodyPr wrap="square" lIns="0" tIns="0" rIns="0" bIns="0" rtlCol="0" anchor="t">
            <a:normAutofit/>
          </a:bodyPr>
          <a:lstStyle/>
          <a:p>
            <a:pPr marL="0" indent="0" algn="r" rtl="1">
              <a:lnSpc>
                <a:spcPct val="132000"/>
              </a:lnSpc>
              <a:buNone/>
            </a:pPr>
            <a:r>
              <a:rPr lang="ar-SA" altLang="en-US" sz="1700" dirty="0">
                <a:solidFill>
                  <a:srgbClr val="384653"/>
                </a:solidFill>
                <a:latin typeface="WinSoft Pro Medium" pitchFamily="34" charset="0"/>
                <a:ea typeface="WinSoft Pro Medium" pitchFamily="34" charset="-122"/>
                <a:cs typeface="WinSoft Pro Medium" pitchFamily="34" charset="-120"/>
              </a:rPr>
              <a:t>أثناء تنفيذ نشاط عملي في الورشة، نشب خلاف بين متدربين حول استخدام إحدى المعدات التدريبية. تطور الخلاف إلى نقاش حاد أدى إلى تعطيل سير النشاط وإزعاج بقية المتدربين.</a:t>
            </a:r>
            <a:endParaRPr lang="ar-SA" sz="1700" dirty="0"/>
          </a:p>
        </p:txBody>
      </p:sp>
      <p:sp>
        <p:nvSpPr>
          <p:cNvPr id="6" name="Text 2"/>
          <p:cNvSpPr/>
          <p:nvPr/>
        </p:nvSpPr>
        <p:spPr>
          <a:xfrm>
            <a:off x="631908" y="3673673"/>
            <a:ext cx="6355993" cy="365323"/>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2E3C4E"/>
                </a:solidFill>
                <a:latin typeface="GE SS Two Light" pitchFamily="34" charset="0"/>
                <a:ea typeface="GE SS Two Light" pitchFamily="34" charset="-122"/>
                <a:cs typeface="GE SS Two Light" pitchFamily="34" charset="-120"/>
              </a:rPr>
              <a:t>المطلوب بصفتك مدرباً مسؤولاً:</a:t>
            </a:r>
            <a:endParaRPr lang="ar-SA" sz="2300" dirty="0"/>
          </a:p>
        </p:txBody>
      </p:sp>
      <p:sp>
        <p:nvSpPr>
          <p:cNvPr id="7" name="Text 3"/>
          <p:cNvSpPr/>
          <p:nvPr/>
        </p:nvSpPr>
        <p:spPr>
          <a:xfrm>
            <a:off x="631908" y="4367014"/>
            <a:ext cx="6355993" cy="1639987"/>
          </a:xfrm>
          <a:prstGeom prst="rect">
            <a:avLst/>
          </a:prstGeom>
          <a:noFill/>
          <a:ln/>
        </p:spPr>
        <p:txBody>
          <a:bodyPr wrap="square" lIns="0" tIns="0" rIns="88863" bIns="0" rtlCol="0" anchor="t">
            <a:normAutofit/>
          </a:bodyPr>
          <a:lstStyle/>
          <a:p>
            <a:pPr marL="345440" indent="-345440" algn="r" rtl="1">
              <a:lnSpc>
                <a:spcPct val="132000"/>
              </a:lnSpc>
              <a:buSzPct val="100000"/>
              <a:buChar char="•"/>
            </a:pPr>
            <a:r>
              <a:rPr lang="ar-SA" altLang="en-US" sz="1700" dirty="0">
                <a:solidFill>
                  <a:srgbClr val="384653"/>
                </a:solidFill>
                <a:latin typeface="WinSoft Pro Medium" pitchFamily="34" charset="0"/>
                <a:ea typeface="WinSoft Pro Medium" pitchFamily="34" charset="-122"/>
                <a:cs typeface="WinSoft Pro Medium" pitchFamily="34" charset="-120"/>
              </a:rPr>
              <a:t>تحديد أسباب النزاع المحتملة.</a:t>
            </a:r>
            <a:endParaRPr lang="ar-SA" sz="1700" dirty="0"/>
          </a:p>
          <a:p>
            <a:pPr marL="345440" indent="-345440" algn="r" rtl="1">
              <a:lnSpc>
                <a:spcPct val="132000"/>
              </a:lnSpc>
              <a:buSzPct val="100000"/>
              <a:buChar char="•"/>
            </a:pPr>
            <a:r>
              <a:rPr lang="ar-SA" altLang="en-US" sz="1700" dirty="0">
                <a:solidFill>
                  <a:srgbClr val="384653"/>
                </a:solidFill>
                <a:latin typeface="WinSoft Pro Medium" pitchFamily="34" charset="0"/>
                <a:ea typeface="WinSoft Pro Medium" pitchFamily="34" charset="-122"/>
                <a:cs typeface="WinSoft Pro Medium" pitchFamily="34" charset="-120"/>
              </a:rPr>
              <a:t>تطبيق خطوات إدارة النزاع بطريقة عادلة ومهنية.</a:t>
            </a:r>
            <a:endParaRPr lang="ar-SA" sz="1700" dirty="0"/>
          </a:p>
          <a:p>
            <a:pPr marL="345440" indent="-345440" algn="r" rtl="1">
              <a:lnSpc>
                <a:spcPct val="132000"/>
              </a:lnSpc>
              <a:buSzPct val="100000"/>
              <a:buChar char="•"/>
            </a:pPr>
            <a:r>
              <a:rPr lang="ar-SA" altLang="en-US" sz="1700" dirty="0">
                <a:solidFill>
                  <a:srgbClr val="384653"/>
                </a:solidFill>
                <a:latin typeface="WinSoft Pro Medium" pitchFamily="34" charset="0"/>
                <a:ea typeface="WinSoft Pro Medium" pitchFamily="34" charset="-122"/>
                <a:cs typeface="WinSoft Pro Medium" pitchFamily="34" charset="-120"/>
              </a:rPr>
              <a:t>اقتراح الحل المناسب للطرفين.</a:t>
            </a:r>
            <a:endParaRPr lang="ar-SA" sz="1700" dirty="0"/>
          </a:p>
          <a:p>
            <a:pPr marL="345440" indent="-345440" algn="r" rtl="1">
              <a:lnSpc>
                <a:spcPct val="132000"/>
              </a:lnSpc>
              <a:buSzPct val="100000"/>
              <a:buChar char="•"/>
            </a:pPr>
            <a:r>
              <a:rPr lang="ar-SA" altLang="en-US" sz="1700" dirty="0">
                <a:solidFill>
                  <a:srgbClr val="384653"/>
                </a:solidFill>
                <a:latin typeface="WinSoft Pro Medium" pitchFamily="34" charset="0"/>
                <a:ea typeface="WinSoft Pro Medium" pitchFamily="34" charset="-122"/>
                <a:cs typeface="WinSoft Pro Medium" pitchFamily="34" charset="-120"/>
              </a:rPr>
              <a:t>استخدام أسلوب مناسب من التعزيز الإيجابي أو التغذية الراجعة البناءة.</a:t>
            </a:r>
            <a:endParaRPr lang="ar-SA" sz="1700" dirty="0"/>
          </a:p>
        </p:txBody>
      </p:sp>
    </p:spTree>
    <p:extLst>
      <p:ext uri="{BB962C8B-B14F-4D97-AF65-F5344CB8AC3E}">
        <p14:creationId xmlns:p14="http://schemas.microsoft.com/office/powerpoint/2010/main" val="3647093975"/>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11002290" y="1045468"/>
            <a:ext cx="557496" cy="308670"/>
          </a:xfrm>
          <a:prstGeom prst="roundRect">
            <a:avLst>
              <a:gd name="adj" fmla="val 49999"/>
            </a:avLst>
          </a:prstGeom>
          <a:solidFill>
            <a:srgbClr val="D4E9F7"/>
          </a:solidFill>
          <a:ln/>
        </p:spPr>
      </p:sp>
      <p:sp>
        <p:nvSpPr>
          <p:cNvPr id="3" name="Text 1"/>
          <p:cNvSpPr/>
          <p:nvPr/>
        </p:nvSpPr>
        <p:spPr>
          <a:xfrm>
            <a:off x="10514543" y="1106388"/>
            <a:ext cx="923406" cy="186829"/>
          </a:xfrm>
          <a:prstGeom prst="rect">
            <a:avLst/>
          </a:prstGeom>
          <a:noFill/>
          <a:ln/>
        </p:spPr>
        <p:txBody>
          <a:bodyPr wrap="none" lIns="0" tIns="0" rIns="0" bIns="0" rtlCol="0" anchor="t"/>
          <a:lstStyle/>
          <a:p>
            <a:pPr marL="0" indent="0" algn="r" rtl="1">
              <a:lnSpc>
                <a:spcPct val="96000"/>
              </a:lnSpc>
              <a:buNone/>
            </a:pPr>
            <a:r>
              <a:rPr lang="ar-SA" altLang="en-US" sz="1250" dirty="0">
                <a:solidFill>
                  <a:srgbClr val="384653"/>
                </a:solidFill>
                <a:latin typeface="WinSoft Pro Medium" pitchFamily="34" charset="0"/>
                <a:ea typeface="WinSoft Pro Medium" pitchFamily="34" charset="-122"/>
                <a:cs typeface="WinSoft Pro Medium" pitchFamily="34" charset="-120"/>
              </a:rPr>
              <a:t>تقييم</a:t>
            </a:r>
            <a:endParaRPr lang="ar-SA" sz="1250" dirty="0"/>
          </a:p>
        </p:txBody>
      </p:sp>
      <p:sp>
        <p:nvSpPr>
          <p:cNvPr id="4" name="Text 2"/>
          <p:cNvSpPr/>
          <p:nvPr/>
        </p:nvSpPr>
        <p:spPr>
          <a:xfrm>
            <a:off x="631908" y="1427163"/>
            <a:ext cx="10927878" cy="668040"/>
          </a:xfrm>
          <a:prstGeom prst="rect">
            <a:avLst/>
          </a:prstGeom>
          <a:noFill/>
          <a:ln/>
        </p:spPr>
        <p:txBody>
          <a:bodyPr wrap="none" lIns="0" tIns="0" rIns="0" bIns="0" rtlCol="0" anchor="t"/>
          <a:lstStyle/>
          <a:p>
            <a:pPr algn="r" rtl="1">
              <a:lnSpc>
                <a:spcPct val="104000"/>
              </a:lnSpc>
            </a:pPr>
            <a:r>
              <a:rPr lang="ar-SA" altLang="en-US" sz="4200" dirty="0">
                <a:solidFill>
                  <a:srgbClr val="2E3C4E"/>
                </a:solidFill>
                <a:latin typeface="GE SS Two Light" pitchFamily="34" charset="0"/>
                <a:ea typeface="GE SS Two Light" pitchFamily="34" charset="-122"/>
                <a:cs typeface="GE SS Two Light" pitchFamily="34" charset="-120"/>
              </a:rPr>
              <a:t>تقييم النشاط </a:t>
            </a:r>
            <a:r>
              <a:rPr lang="en-US" altLang="en-US" sz="4400" dirty="0">
                <a:solidFill>
                  <a:srgbClr val="2E3C4E"/>
                </a:solidFill>
                <a:latin typeface="Myriad Headline" panose="020B0500000000000000" pitchFamily="34" charset="0"/>
                <a:ea typeface="GE SS Two Light" pitchFamily="34" charset="-122"/>
                <a:cs typeface="GE SS Two Light" pitchFamily="34" charset="-120"/>
              </a:rPr>
              <a:t>4.4</a:t>
            </a:r>
            <a:endParaRPr lang="ar-SA" sz="4200" dirty="0"/>
          </a:p>
        </p:txBody>
      </p:sp>
      <p:sp>
        <p:nvSpPr>
          <p:cNvPr id="5" name="Text 3"/>
          <p:cNvSpPr/>
          <p:nvPr/>
        </p:nvSpPr>
        <p:spPr>
          <a:xfrm>
            <a:off x="631908" y="2168227"/>
            <a:ext cx="10927878" cy="334070"/>
          </a:xfrm>
          <a:prstGeom prst="rect">
            <a:avLst/>
          </a:prstGeom>
          <a:noFill/>
          <a:ln/>
        </p:spPr>
        <p:txBody>
          <a:bodyPr wrap="none" lIns="0" tIns="0" rIns="0" bIns="0" rtlCol="0" anchor="t"/>
          <a:lstStyle/>
          <a:p>
            <a:pPr marL="0" indent="0" algn="r" rtl="1">
              <a:lnSpc>
                <a:spcPct val="104000"/>
              </a:lnSpc>
              <a:buNone/>
            </a:pPr>
            <a:r>
              <a:rPr lang="ar-SA" altLang="en-US" sz="2100" dirty="0">
                <a:solidFill>
                  <a:srgbClr val="2E3C4E"/>
                </a:solidFill>
                <a:latin typeface="GE SS Two Light" pitchFamily="34" charset="0"/>
                <a:ea typeface="GE SS Two Light" pitchFamily="34" charset="-122"/>
                <a:cs typeface="GE SS Two Light" pitchFamily="34" charset="-120"/>
              </a:rPr>
              <a:t>يتم تقييم المتدرب من خلال قدرته على:</a:t>
            </a:r>
            <a:endParaRPr lang="ar-SA" sz="2100" dirty="0"/>
          </a:p>
        </p:txBody>
      </p:sp>
      <p:sp>
        <p:nvSpPr>
          <p:cNvPr id="6" name="Text 4"/>
          <p:cNvSpPr/>
          <p:nvPr/>
        </p:nvSpPr>
        <p:spPr>
          <a:xfrm>
            <a:off x="8069557" y="3030339"/>
            <a:ext cx="3490230" cy="617339"/>
          </a:xfrm>
          <a:prstGeom prst="rect">
            <a:avLst/>
          </a:prstGeom>
          <a:noFill/>
          <a:ln/>
        </p:spPr>
        <p:txBody>
          <a:bodyPr wrap="square" lIns="0" tIns="0" rIns="0" bIns="0" rtlCol="0" anchor="t">
            <a:normAutofit/>
          </a:bodyPr>
          <a:lstStyle/>
          <a:p>
            <a:pPr marL="0" indent="0" algn="r" rtl="1">
              <a:lnSpc>
                <a:spcPct val="127000"/>
              </a:lnSpc>
              <a:buNone/>
            </a:pPr>
            <a:r>
              <a:rPr lang="ar-SA" altLang="en-US" sz="1550" dirty="0">
                <a:solidFill>
                  <a:srgbClr val="384653"/>
                </a:solidFill>
                <a:latin typeface="WinSoft Pro Medium" pitchFamily="34" charset="0"/>
                <a:ea typeface="WinSoft Pro Medium" pitchFamily="34" charset="-122"/>
                <a:cs typeface="WinSoft Pro Medium" pitchFamily="34" charset="-120"/>
              </a:rPr>
              <a:t>تحديد أسباب النزاعات والسلوكيات غير المرغوبة داخل الصف أو الورشة.</a:t>
            </a:r>
            <a:endParaRPr lang="ar-SA" sz="1550" dirty="0"/>
          </a:p>
        </p:txBody>
      </p:sp>
      <p:sp>
        <p:nvSpPr>
          <p:cNvPr id="7" name="Text 5"/>
          <p:cNvSpPr/>
          <p:nvPr/>
        </p:nvSpPr>
        <p:spPr>
          <a:xfrm>
            <a:off x="4350733" y="3030339"/>
            <a:ext cx="3490329" cy="308670"/>
          </a:xfrm>
          <a:prstGeom prst="rect">
            <a:avLst/>
          </a:prstGeom>
          <a:noFill/>
          <a:ln/>
        </p:spPr>
        <p:txBody>
          <a:bodyPr wrap="none" lIns="0" tIns="0" rIns="0" bIns="0" rtlCol="0" anchor="t"/>
          <a:lstStyle/>
          <a:p>
            <a:pPr marL="0" indent="0" algn="r" rtl="1">
              <a:lnSpc>
                <a:spcPct val="127000"/>
              </a:lnSpc>
              <a:buNone/>
            </a:pPr>
            <a:r>
              <a:rPr lang="ar-SA" altLang="en-US" sz="1550" dirty="0">
                <a:solidFill>
                  <a:srgbClr val="384653"/>
                </a:solidFill>
                <a:latin typeface="WinSoft Pro Medium" pitchFamily="34" charset="0"/>
                <a:ea typeface="WinSoft Pro Medium" pitchFamily="34" charset="-122"/>
                <a:cs typeface="WinSoft Pro Medium" pitchFamily="34" charset="-120"/>
              </a:rPr>
              <a:t>التمييز بين أنواع السلوكيات ومستويات خطورتها.</a:t>
            </a:r>
            <a:endParaRPr lang="ar-SA" sz="1550" dirty="0"/>
          </a:p>
        </p:txBody>
      </p:sp>
      <p:sp>
        <p:nvSpPr>
          <p:cNvPr id="8" name="Text 6"/>
          <p:cNvSpPr/>
          <p:nvPr/>
        </p:nvSpPr>
        <p:spPr>
          <a:xfrm>
            <a:off x="632008" y="3030339"/>
            <a:ext cx="3490230" cy="617339"/>
          </a:xfrm>
          <a:prstGeom prst="rect">
            <a:avLst/>
          </a:prstGeom>
          <a:noFill/>
          <a:ln/>
        </p:spPr>
        <p:txBody>
          <a:bodyPr wrap="square" lIns="0" tIns="0" rIns="0" bIns="0" rtlCol="0" anchor="t">
            <a:normAutofit/>
          </a:bodyPr>
          <a:lstStyle/>
          <a:p>
            <a:pPr marL="0" indent="0" algn="r" rtl="1">
              <a:lnSpc>
                <a:spcPct val="127000"/>
              </a:lnSpc>
              <a:buNone/>
            </a:pPr>
            <a:r>
              <a:rPr lang="ar-SA" altLang="en-US" sz="1550" dirty="0">
                <a:solidFill>
                  <a:srgbClr val="384653"/>
                </a:solidFill>
                <a:latin typeface="WinSoft Pro Medium" pitchFamily="34" charset="0"/>
                <a:ea typeface="WinSoft Pro Medium" pitchFamily="34" charset="-122"/>
                <a:cs typeface="WinSoft Pro Medium" pitchFamily="34" charset="-120"/>
              </a:rPr>
              <a:t>تطبيق خطوات إدارة النزاع بطريقة هادئة وعادلة ومهنية.</a:t>
            </a:r>
            <a:endParaRPr lang="ar-SA" sz="1550" dirty="0"/>
          </a:p>
        </p:txBody>
      </p:sp>
      <p:sp>
        <p:nvSpPr>
          <p:cNvPr id="9" name="Text 7"/>
          <p:cNvSpPr/>
          <p:nvPr/>
        </p:nvSpPr>
        <p:spPr>
          <a:xfrm>
            <a:off x="8069557" y="4267101"/>
            <a:ext cx="3490230" cy="308670"/>
          </a:xfrm>
          <a:prstGeom prst="rect">
            <a:avLst/>
          </a:prstGeom>
          <a:noFill/>
          <a:ln/>
        </p:spPr>
        <p:txBody>
          <a:bodyPr wrap="none" lIns="0" tIns="0" rIns="0" bIns="0" rtlCol="0" anchor="t"/>
          <a:lstStyle/>
          <a:p>
            <a:pPr marL="0" indent="0" algn="r" rtl="1">
              <a:lnSpc>
                <a:spcPct val="127000"/>
              </a:lnSpc>
              <a:buNone/>
            </a:pPr>
            <a:r>
              <a:rPr lang="ar-SA" altLang="en-US" sz="1550" dirty="0">
                <a:solidFill>
                  <a:srgbClr val="384653"/>
                </a:solidFill>
                <a:latin typeface="WinSoft Pro Medium" pitchFamily="34" charset="0"/>
                <a:ea typeface="WinSoft Pro Medium" pitchFamily="34" charset="-122"/>
                <a:cs typeface="WinSoft Pro Medium" pitchFamily="34" charset="-120"/>
              </a:rPr>
              <a:t>استخدام مهارات التواصل الفعال والاستماع النشط.</a:t>
            </a:r>
            <a:endParaRPr lang="ar-SA" sz="1550" dirty="0"/>
          </a:p>
        </p:txBody>
      </p:sp>
      <p:sp>
        <p:nvSpPr>
          <p:cNvPr id="10" name="Text 8"/>
          <p:cNvSpPr/>
          <p:nvPr/>
        </p:nvSpPr>
        <p:spPr>
          <a:xfrm>
            <a:off x="4350733" y="4267101"/>
            <a:ext cx="3490329" cy="617339"/>
          </a:xfrm>
          <a:prstGeom prst="rect">
            <a:avLst/>
          </a:prstGeom>
          <a:noFill/>
          <a:ln/>
        </p:spPr>
        <p:txBody>
          <a:bodyPr wrap="square" lIns="0" tIns="0" rIns="0" bIns="0" rtlCol="0" anchor="t">
            <a:normAutofit/>
          </a:bodyPr>
          <a:lstStyle/>
          <a:p>
            <a:pPr marL="0" indent="0" algn="r" rtl="1">
              <a:lnSpc>
                <a:spcPct val="127000"/>
              </a:lnSpc>
              <a:buNone/>
            </a:pPr>
            <a:r>
              <a:rPr lang="ar-SA" altLang="en-US" sz="1550" dirty="0">
                <a:solidFill>
                  <a:srgbClr val="384653"/>
                </a:solidFill>
                <a:latin typeface="WinSoft Pro Medium" pitchFamily="34" charset="0"/>
                <a:ea typeface="WinSoft Pro Medium" pitchFamily="34" charset="-122"/>
                <a:cs typeface="WinSoft Pro Medium" pitchFamily="34" charset="-120"/>
              </a:rPr>
              <a:t>اختيار أسلوب مناسب لمعالجة النزاع وفق طبيعة الموقف.</a:t>
            </a:r>
            <a:endParaRPr lang="ar-SA" sz="1550" dirty="0"/>
          </a:p>
        </p:txBody>
      </p:sp>
      <p:sp>
        <p:nvSpPr>
          <p:cNvPr id="11" name="Text 9"/>
          <p:cNvSpPr/>
          <p:nvPr/>
        </p:nvSpPr>
        <p:spPr>
          <a:xfrm>
            <a:off x="632008" y="4267101"/>
            <a:ext cx="3490230" cy="617339"/>
          </a:xfrm>
          <a:prstGeom prst="rect">
            <a:avLst/>
          </a:prstGeom>
          <a:noFill/>
          <a:ln/>
        </p:spPr>
        <p:txBody>
          <a:bodyPr wrap="square" lIns="0" tIns="0" rIns="0" bIns="0" rtlCol="0" anchor="t">
            <a:normAutofit/>
          </a:bodyPr>
          <a:lstStyle/>
          <a:p>
            <a:pPr marL="0" indent="0" algn="r" rtl="1">
              <a:lnSpc>
                <a:spcPct val="127000"/>
              </a:lnSpc>
              <a:buNone/>
            </a:pPr>
            <a:r>
              <a:rPr lang="ar-SA" altLang="en-US" sz="1550" dirty="0">
                <a:solidFill>
                  <a:srgbClr val="384653"/>
                </a:solidFill>
                <a:latin typeface="WinSoft Pro Medium" pitchFamily="34" charset="0"/>
                <a:ea typeface="WinSoft Pro Medium" pitchFamily="34" charset="-122"/>
                <a:cs typeface="WinSoft Pro Medium" pitchFamily="34" charset="-120"/>
              </a:rPr>
              <a:t>تقديم حلول مناسبة تحافظ على سلامة وبيئة التعلم.</a:t>
            </a:r>
            <a:endParaRPr lang="ar-SA" sz="1550" dirty="0"/>
          </a:p>
        </p:txBody>
      </p:sp>
      <p:sp>
        <p:nvSpPr>
          <p:cNvPr id="12" name="Text 10"/>
          <p:cNvSpPr/>
          <p:nvPr/>
        </p:nvSpPr>
        <p:spPr>
          <a:xfrm>
            <a:off x="632008" y="5503863"/>
            <a:ext cx="10927779" cy="308670"/>
          </a:xfrm>
          <a:prstGeom prst="rect">
            <a:avLst/>
          </a:prstGeom>
          <a:noFill/>
          <a:ln/>
        </p:spPr>
        <p:txBody>
          <a:bodyPr wrap="none" lIns="0" tIns="0" rIns="0" bIns="0" rtlCol="0" anchor="t"/>
          <a:lstStyle/>
          <a:p>
            <a:pPr marL="0" indent="0" algn="r" rtl="1">
              <a:lnSpc>
                <a:spcPct val="127000"/>
              </a:lnSpc>
              <a:buNone/>
            </a:pPr>
            <a:r>
              <a:rPr lang="ar-SA" altLang="en-US" sz="1550" dirty="0">
                <a:solidFill>
                  <a:srgbClr val="384653"/>
                </a:solidFill>
                <a:latin typeface="WinSoft Pro Medium" pitchFamily="34" charset="0"/>
                <a:ea typeface="WinSoft Pro Medium" pitchFamily="34" charset="-122"/>
                <a:cs typeface="WinSoft Pro Medium" pitchFamily="34" charset="-120"/>
              </a:rPr>
              <a:t>استخدام التعزيز الإيجابي والتغذية الراجعة البناءة لتحسين السلوك.</a:t>
            </a:r>
            <a:endParaRPr lang="ar-SA" sz="1550" dirty="0"/>
          </a:p>
        </p:txBody>
      </p:sp>
      <p:sp>
        <p:nvSpPr>
          <p:cNvPr id="13" name="Shape 11"/>
          <p:cNvSpPr/>
          <p:nvPr/>
        </p:nvSpPr>
        <p:spPr>
          <a:xfrm>
            <a:off x="8044157" y="2928839"/>
            <a:ext cx="3541029" cy="50800"/>
          </a:xfrm>
          <a:prstGeom prst="rect">
            <a:avLst/>
          </a:prstGeom>
          <a:solidFill>
            <a:srgbClr val="00AEEF"/>
          </a:solidFill>
          <a:ln/>
        </p:spPr>
      </p:sp>
      <p:sp>
        <p:nvSpPr>
          <p:cNvPr id="14" name="Shape 12"/>
          <p:cNvSpPr/>
          <p:nvPr/>
        </p:nvSpPr>
        <p:spPr>
          <a:xfrm>
            <a:off x="4325333" y="2928839"/>
            <a:ext cx="3541128" cy="50800"/>
          </a:xfrm>
          <a:prstGeom prst="rect">
            <a:avLst/>
          </a:prstGeom>
          <a:solidFill>
            <a:srgbClr val="00AEEF"/>
          </a:solidFill>
          <a:ln/>
        </p:spPr>
      </p:sp>
      <p:sp>
        <p:nvSpPr>
          <p:cNvPr id="15" name="Shape 13"/>
          <p:cNvSpPr/>
          <p:nvPr/>
        </p:nvSpPr>
        <p:spPr>
          <a:xfrm>
            <a:off x="606608" y="2928839"/>
            <a:ext cx="3541029" cy="50800"/>
          </a:xfrm>
          <a:prstGeom prst="rect">
            <a:avLst/>
          </a:prstGeom>
          <a:solidFill>
            <a:srgbClr val="00AEEF"/>
          </a:solidFill>
          <a:ln/>
        </p:spPr>
      </p:sp>
      <p:sp>
        <p:nvSpPr>
          <p:cNvPr id="16" name="Shape 14"/>
          <p:cNvSpPr/>
          <p:nvPr/>
        </p:nvSpPr>
        <p:spPr>
          <a:xfrm>
            <a:off x="8044157" y="4165601"/>
            <a:ext cx="3541029" cy="50800"/>
          </a:xfrm>
          <a:prstGeom prst="rect">
            <a:avLst/>
          </a:prstGeom>
          <a:solidFill>
            <a:srgbClr val="00AEEF"/>
          </a:solidFill>
          <a:ln/>
        </p:spPr>
      </p:sp>
      <p:sp>
        <p:nvSpPr>
          <p:cNvPr id="17" name="Shape 15"/>
          <p:cNvSpPr/>
          <p:nvPr/>
        </p:nvSpPr>
        <p:spPr>
          <a:xfrm>
            <a:off x="4325333" y="4165601"/>
            <a:ext cx="3541128" cy="50800"/>
          </a:xfrm>
          <a:prstGeom prst="rect">
            <a:avLst/>
          </a:prstGeom>
          <a:solidFill>
            <a:srgbClr val="00AEEF"/>
          </a:solidFill>
          <a:ln/>
        </p:spPr>
      </p:sp>
      <p:sp>
        <p:nvSpPr>
          <p:cNvPr id="18" name="Shape 16"/>
          <p:cNvSpPr/>
          <p:nvPr/>
        </p:nvSpPr>
        <p:spPr>
          <a:xfrm>
            <a:off x="606608" y="4165601"/>
            <a:ext cx="3541029" cy="50800"/>
          </a:xfrm>
          <a:prstGeom prst="rect">
            <a:avLst/>
          </a:prstGeom>
          <a:solidFill>
            <a:srgbClr val="00AEEF"/>
          </a:solidFill>
          <a:ln/>
        </p:spPr>
      </p:sp>
      <p:sp>
        <p:nvSpPr>
          <p:cNvPr id="19" name="Shape 17"/>
          <p:cNvSpPr/>
          <p:nvPr/>
        </p:nvSpPr>
        <p:spPr>
          <a:xfrm>
            <a:off x="606608" y="5402363"/>
            <a:ext cx="10978578" cy="50800"/>
          </a:xfrm>
          <a:prstGeom prst="rect">
            <a:avLst/>
          </a:prstGeom>
          <a:solidFill>
            <a:srgbClr val="00AEEF"/>
          </a:solidFill>
          <a:ln/>
        </p:spPr>
      </p:sp>
    </p:spTree>
    <p:extLst>
      <p:ext uri="{BB962C8B-B14F-4D97-AF65-F5344CB8AC3E}">
        <p14:creationId xmlns:p14="http://schemas.microsoft.com/office/powerpoint/2010/main" val="1094624031"/>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7391215" y="0"/>
            <a:ext cx="4800480" cy="6858000"/>
          </a:xfrm>
          <a:custGeom>
            <a:avLst/>
            <a:gdLst/>
            <a:ahLst/>
            <a:cxnLst/>
            <a:rect l="0" t="0" r="100000" b="100000"/>
            <a:pathLst>
              <a:path w="100000" h="100000">
                <a:moveTo>
                  <a:pt x="9570" y="0"/>
                </a:moveTo>
                <a:lnTo>
                  <a:pt x="100000" y="0"/>
                </a:lnTo>
                <a:lnTo>
                  <a:pt x="100000" y="100000"/>
                </a:lnTo>
                <a:lnTo>
                  <a:pt x="30760" y="100000"/>
                </a:lnTo>
                <a:lnTo>
                  <a:pt x="26370" y="95510"/>
                </a:lnTo>
                <a:lnTo>
                  <a:pt x="26370" y="95310"/>
                </a:lnTo>
                <a:lnTo>
                  <a:pt x="25490" y="94530"/>
                </a:lnTo>
                <a:lnTo>
                  <a:pt x="25490" y="94340"/>
                </a:lnTo>
                <a:lnTo>
                  <a:pt x="22660" y="91210"/>
                </a:lnTo>
                <a:lnTo>
                  <a:pt x="18360" y="85550"/>
                </a:lnTo>
                <a:lnTo>
                  <a:pt x="15140" y="80660"/>
                </a:lnTo>
                <a:lnTo>
                  <a:pt x="11910" y="75000"/>
                </a:lnTo>
                <a:lnTo>
                  <a:pt x="9280" y="69530"/>
                </a:lnTo>
                <a:lnTo>
                  <a:pt x="6840" y="63380"/>
                </a:lnTo>
                <a:lnTo>
                  <a:pt x="4790" y="56740"/>
                </a:lnTo>
                <a:lnTo>
                  <a:pt x="3320" y="50200"/>
                </a:lnTo>
                <a:lnTo>
                  <a:pt x="2440" y="44140"/>
                </a:lnTo>
                <a:lnTo>
                  <a:pt x="2050" y="39060"/>
                </a:lnTo>
                <a:lnTo>
                  <a:pt x="2050" y="30860"/>
                </a:lnTo>
                <a:lnTo>
                  <a:pt x="2540" y="25000"/>
                </a:lnTo>
                <a:lnTo>
                  <a:pt x="3320" y="19820"/>
                </a:lnTo>
                <a:lnTo>
                  <a:pt x="4880" y="12890"/>
                </a:lnTo>
                <a:lnTo>
                  <a:pt x="6930" y="6350"/>
                </a:lnTo>
                <a:close/>
              </a:path>
            </a:pathLst>
          </a:custGeom>
        </p:spPr>
      </p:pic>
      <p:pic>
        <p:nvPicPr>
          <p:cNvPr id="3" name="Image 1" descr="preencoded.png"/>
          <p:cNvPicPr>
            <a:picLocks noChangeAspect="1"/>
          </p:cNvPicPr>
          <p:nvPr/>
        </p:nvPicPr>
        <p:blipFill>
          <a:blip r:embed="rId4"/>
          <a:stretch>
            <a:fillRect/>
          </a:stretch>
        </p:blipFill>
        <p:spPr>
          <a:xfrm>
            <a:off x="8584985" y="787400"/>
            <a:ext cx="3521979" cy="5283200"/>
          </a:xfrm>
          <a:prstGeom prst="rect">
            <a:avLst/>
          </a:prstGeom>
        </p:spPr>
      </p:pic>
      <p:sp>
        <p:nvSpPr>
          <p:cNvPr id="4" name="Text 0"/>
          <p:cNvSpPr/>
          <p:nvPr/>
        </p:nvSpPr>
        <p:spPr>
          <a:xfrm>
            <a:off x="631908" y="2700040"/>
            <a:ext cx="6355993" cy="556716"/>
          </a:xfrm>
          <a:prstGeom prst="rect">
            <a:avLst/>
          </a:prstGeom>
          <a:noFill/>
          <a:ln/>
        </p:spPr>
        <p:txBody>
          <a:bodyPr wrap="none" lIns="0" tIns="0" rIns="0" bIns="0" rtlCol="0" anchor="t"/>
          <a:lstStyle/>
          <a:p>
            <a:pPr marL="0" indent="0" algn="r" rtl="1">
              <a:lnSpc>
                <a:spcPct val="104000"/>
              </a:lnSpc>
              <a:buNone/>
            </a:pPr>
            <a:r>
              <a:rPr lang="ar-SA" altLang="en-US" sz="3500" dirty="0">
                <a:solidFill>
                  <a:srgbClr val="2E3C4E"/>
                </a:solidFill>
                <a:latin typeface="GE SS Two Light" pitchFamily="34" charset="0"/>
                <a:ea typeface="GE SS Two Light" pitchFamily="34" charset="-122"/>
                <a:cs typeface="GE SS Two Light" pitchFamily="34" charset="-120"/>
              </a:rPr>
              <a:t>الخاتمة</a:t>
            </a:r>
            <a:endParaRPr lang="ar-SA" sz="3500" dirty="0"/>
          </a:p>
        </p:txBody>
      </p:sp>
      <p:sp>
        <p:nvSpPr>
          <p:cNvPr id="5" name="Text 1"/>
          <p:cNvSpPr/>
          <p:nvPr/>
        </p:nvSpPr>
        <p:spPr>
          <a:xfrm>
            <a:off x="631908" y="3447157"/>
            <a:ext cx="6355993" cy="710803"/>
          </a:xfrm>
          <a:prstGeom prst="rect">
            <a:avLst/>
          </a:prstGeom>
          <a:noFill/>
          <a:ln/>
        </p:spPr>
        <p:txBody>
          <a:bodyPr wrap="square" lIns="0" tIns="0" rIns="0" bIns="0" rtlCol="0" anchor="t">
            <a:noAutofit/>
          </a:bodyPr>
          <a:lstStyle/>
          <a:p>
            <a:pPr marL="0" indent="0" algn="just" rtl="1">
              <a:lnSpc>
                <a:spcPct val="117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في ختام هذه الوحدة التدريبية، يتضح أن توفير بيئة تدريبية فعالة وآمنة ومنظمة لا يقل أهمية عن جودة المحتوى التدريبي أو كفاءة المدرب. فنجاح برامج TVET يعتمد إلى حد كبير على قدرة المدرب على تخطيط وتجهيز وإدارة بيئة التعلم بما يضمن تحقيق مخرجات التعلم والكفايات المهنية المستهدفة.</a:t>
            </a:r>
            <a:endParaRPr lang="ar-SA" sz="2000" dirty="0"/>
          </a:p>
        </p:txBody>
      </p:sp>
    </p:spTree>
    <p:extLst>
      <p:ext uri="{BB962C8B-B14F-4D97-AF65-F5344CB8AC3E}">
        <p14:creationId xmlns:p14="http://schemas.microsoft.com/office/powerpoint/2010/main" val="464784513"/>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670024"/>
            <a:ext cx="10927878" cy="631031"/>
          </a:xfrm>
          <a:prstGeom prst="rect">
            <a:avLst/>
          </a:prstGeom>
          <a:noFill/>
          <a:ln/>
        </p:spPr>
        <p:txBody>
          <a:bodyPr wrap="none" lIns="0" tIns="0" rIns="0" bIns="0" rtlCol="0" anchor="t"/>
          <a:lstStyle/>
          <a:p>
            <a:pPr marL="0" indent="0" algn="r" rtl="1">
              <a:lnSpc>
                <a:spcPct val="104000"/>
              </a:lnSpc>
              <a:buNone/>
            </a:pPr>
            <a:r>
              <a:rPr lang="ar-SA" altLang="en-US" sz="3950" dirty="0">
                <a:solidFill>
                  <a:srgbClr val="2E3C4E"/>
                </a:solidFill>
                <a:latin typeface="GE SS Two Light" pitchFamily="34" charset="0"/>
                <a:ea typeface="GE SS Two Light" pitchFamily="34" charset="-122"/>
                <a:cs typeface="GE SS Two Light" pitchFamily="34" charset="-120"/>
              </a:rPr>
              <a:t>ما اكتسبته من هذه الوحدة</a:t>
            </a:r>
            <a:endParaRPr lang="ar-SA" sz="3950" dirty="0"/>
          </a:p>
        </p:txBody>
      </p:sp>
      <p:sp>
        <p:nvSpPr>
          <p:cNvPr id="3" name="Shape 1"/>
          <p:cNvSpPr/>
          <p:nvPr/>
        </p:nvSpPr>
        <p:spPr>
          <a:xfrm>
            <a:off x="6177502" y="2106613"/>
            <a:ext cx="5094557" cy="191790"/>
          </a:xfrm>
          <a:prstGeom prst="roundRect">
            <a:avLst>
              <a:gd name="adj" fmla="val 49999"/>
            </a:avLst>
          </a:prstGeom>
          <a:solidFill>
            <a:srgbClr val="00AEEF"/>
          </a:solidFill>
          <a:ln w="6350">
            <a:solidFill>
              <a:srgbClr val="0094D5"/>
            </a:solidFill>
            <a:prstDash val="solid"/>
          </a:ln>
        </p:spPr>
      </p:sp>
      <p:sp>
        <p:nvSpPr>
          <p:cNvPr id="4" name="Text 2"/>
          <p:cNvSpPr/>
          <p:nvPr/>
        </p:nvSpPr>
        <p:spPr>
          <a:xfrm>
            <a:off x="6369188" y="2653308"/>
            <a:ext cx="4998813" cy="315516"/>
          </a:xfrm>
          <a:prstGeom prst="rect">
            <a:avLst/>
          </a:prstGeom>
          <a:noFill/>
          <a:ln/>
        </p:spPr>
        <p:txBody>
          <a:bodyPr wrap="none" lIns="0" tIns="0" rIns="0" bIns="0" rtlCol="0" anchor="t"/>
          <a:lstStyle/>
          <a:p>
            <a:pPr marL="0" indent="0" algn="r" rtl="1">
              <a:lnSpc>
                <a:spcPct val="104000"/>
              </a:lnSpc>
              <a:buNone/>
            </a:pPr>
            <a:r>
              <a:rPr lang="ar-SA" altLang="en-US" sz="1950" dirty="0">
                <a:solidFill>
                  <a:srgbClr val="384653"/>
                </a:solidFill>
                <a:latin typeface="GE SS Two Light" pitchFamily="34" charset="0"/>
                <a:ea typeface="GE SS Two Light" pitchFamily="34" charset="-122"/>
                <a:cs typeface="GE SS Two Light" pitchFamily="34" charset="-120"/>
              </a:rPr>
              <a:t>تصميم وتنظيم الورش</a:t>
            </a:r>
            <a:endParaRPr lang="ar-SA" sz="1950" dirty="0"/>
          </a:p>
        </p:txBody>
      </p:sp>
      <p:sp>
        <p:nvSpPr>
          <p:cNvPr id="5" name="Text 3"/>
          <p:cNvSpPr/>
          <p:nvPr/>
        </p:nvSpPr>
        <p:spPr>
          <a:xfrm>
            <a:off x="6369188" y="3066653"/>
            <a:ext cx="4998813" cy="567531"/>
          </a:xfrm>
          <a:prstGeom prst="rect">
            <a:avLst/>
          </a:prstGeom>
          <a:noFill/>
          <a:ln/>
        </p:spPr>
        <p:txBody>
          <a:bodyPr wrap="square" lIns="0" tIns="0" rIns="0" bIns="0" rtlCol="0" anchor="t">
            <a:normAutofit/>
          </a:bodyPr>
          <a:lstStyle/>
          <a:p>
            <a:pPr marL="0" indent="0" algn="r" rtl="1">
              <a:lnSpc>
                <a:spcPct val="123000"/>
              </a:lnSpc>
              <a:buNone/>
            </a:pPr>
            <a:r>
              <a:rPr lang="ar-SA" altLang="en-US" sz="1500" dirty="0">
                <a:solidFill>
                  <a:srgbClr val="384653"/>
                </a:solidFill>
                <a:latin typeface="WinSoft Pro Medium" pitchFamily="34" charset="0"/>
                <a:ea typeface="WinSoft Pro Medium" pitchFamily="34" charset="-122"/>
                <a:cs typeface="WinSoft Pro Medium" pitchFamily="34" charset="-120"/>
              </a:rPr>
              <a:t>أسس تصميم قاعات التدريب والورش المهنية وتنظيمها وفق متطلبات السلامة والكفاءة التشغيلية.</a:t>
            </a:r>
            <a:endParaRPr lang="ar-SA" sz="1500" dirty="0"/>
          </a:p>
        </p:txBody>
      </p:sp>
      <p:sp>
        <p:nvSpPr>
          <p:cNvPr id="6" name="Shape 4"/>
          <p:cNvSpPr/>
          <p:nvPr/>
        </p:nvSpPr>
        <p:spPr>
          <a:xfrm>
            <a:off x="632008" y="1818878"/>
            <a:ext cx="5094656" cy="191790"/>
          </a:xfrm>
          <a:prstGeom prst="roundRect">
            <a:avLst>
              <a:gd name="adj" fmla="val 49999"/>
            </a:avLst>
          </a:prstGeom>
          <a:solidFill>
            <a:srgbClr val="00AEEF"/>
          </a:solidFill>
          <a:ln w="6350">
            <a:solidFill>
              <a:srgbClr val="0094D5"/>
            </a:solidFill>
            <a:prstDash val="solid"/>
          </a:ln>
        </p:spPr>
      </p:sp>
      <p:sp>
        <p:nvSpPr>
          <p:cNvPr id="7" name="Text 5"/>
          <p:cNvSpPr/>
          <p:nvPr/>
        </p:nvSpPr>
        <p:spPr>
          <a:xfrm>
            <a:off x="823693" y="2365573"/>
            <a:ext cx="4998912" cy="315516"/>
          </a:xfrm>
          <a:prstGeom prst="rect">
            <a:avLst/>
          </a:prstGeom>
          <a:noFill/>
          <a:ln/>
        </p:spPr>
        <p:txBody>
          <a:bodyPr wrap="none" lIns="0" tIns="0" rIns="0" bIns="0" rtlCol="0" anchor="t"/>
          <a:lstStyle/>
          <a:p>
            <a:pPr marL="0" indent="0" algn="r" rtl="1">
              <a:lnSpc>
                <a:spcPct val="104000"/>
              </a:lnSpc>
              <a:buNone/>
            </a:pPr>
            <a:r>
              <a:rPr lang="ar-SA" altLang="en-US" sz="1950" dirty="0">
                <a:solidFill>
                  <a:srgbClr val="384653"/>
                </a:solidFill>
                <a:latin typeface="GE SS Two Light" pitchFamily="34" charset="0"/>
                <a:ea typeface="GE SS Two Light" pitchFamily="34" charset="-122"/>
                <a:cs typeface="GE SS Two Light" pitchFamily="34" charset="-120"/>
              </a:rPr>
              <a:t>تجهيز الموارد والتسهيلات</a:t>
            </a:r>
            <a:endParaRPr lang="ar-SA" sz="1950" dirty="0"/>
          </a:p>
        </p:txBody>
      </p:sp>
      <p:sp>
        <p:nvSpPr>
          <p:cNvPr id="8" name="Text 6"/>
          <p:cNvSpPr/>
          <p:nvPr/>
        </p:nvSpPr>
        <p:spPr>
          <a:xfrm>
            <a:off x="823693" y="2778919"/>
            <a:ext cx="4998912" cy="567531"/>
          </a:xfrm>
          <a:prstGeom prst="rect">
            <a:avLst/>
          </a:prstGeom>
          <a:noFill/>
          <a:ln/>
        </p:spPr>
        <p:txBody>
          <a:bodyPr wrap="square" lIns="0" tIns="0" rIns="0" bIns="0" rtlCol="0" anchor="t">
            <a:normAutofit/>
          </a:bodyPr>
          <a:lstStyle/>
          <a:p>
            <a:pPr marL="0" indent="0" algn="r" rtl="1">
              <a:lnSpc>
                <a:spcPct val="123000"/>
              </a:lnSpc>
              <a:buNone/>
            </a:pPr>
            <a:r>
              <a:rPr lang="ar-SA" altLang="en-US" sz="1500" dirty="0">
                <a:solidFill>
                  <a:srgbClr val="384653"/>
                </a:solidFill>
                <a:latin typeface="WinSoft Pro Medium" pitchFamily="34" charset="0"/>
                <a:ea typeface="WinSoft Pro Medium" pitchFamily="34" charset="-122"/>
                <a:cs typeface="WinSoft Pro Medium" pitchFamily="34" charset="-120"/>
              </a:rPr>
              <a:t>تحديد وتجهيز المعدات والأدوات والمواد والتسهيلات اللازمة لتنفيذ الأنشطة التدريبية.</a:t>
            </a:r>
            <a:endParaRPr lang="ar-SA" sz="1500" dirty="0"/>
          </a:p>
        </p:txBody>
      </p:sp>
      <p:sp>
        <p:nvSpPr>
          <p:cNvPr id="9" name="Shape 7"/>
          <p:cNvSpPr/>
          <p:nvPr/>
        </p:nvSpPr>
        <p:spPr>
          <a:xfrm>
            <a:off x="6177502" y="4468515"/>
            <a:ext cx="5094557" cy="191790"/>
          </a:xfrm>
          <a:prstGeom prst="roundRect">
            <a:avLst>
              <a:gd name="adj" fmla="val 49999"/>
            </a:avLst>
          </a:prstGeom>
          <a:solidFill>
            <a:srgbClr val="00AEEF"/>
          </a:solidFill>
          <a:ln w="6350">
            <a:solidFill>
              <a:srgbClr val="0094D5"/>
            </a:solidFill>
            <a:prstDash val="solid"/>
          </a:ln>
        </p:spPr>
      </p:sp>
      <p:sp>
        <p:nvSpPr>
          <p:cNvPr id="10" name="Text 8"/>
          <p:cNvSpPr/>
          <p:nvPr/>
        </p:nvSpPr>
        <p:spPr>
          <a:xfrm>
            <a:off x="6369188" y="5015210"/>
            <a:ext cx="4998813" cy="315516"/>
          </a:xfrm>
          <a:prstGeom prst="rect">
            <a:avLst/>
          </a:prstGeom>
          <a:noFill/>
          <a:ln/>
        </p:spPr>
        <p:txBody>
          <a:bodyPr wrap="none" lIns="0" tIns="0" rIns="0" bIns="0" rtlCol="0" anchor="t"/>
          <a:lstStyle/>
          <a:p>
            <a:pPr marL="0" indent="0" algn="r" rtl="1">
              <a:lnSpc>
                <a:spcPct val="104000"/>
              </a:lnSpc>
              <a:buNone/>
            </a:pPr>
            <a:r>
              <a:rPr lang="ar-SA" altLang="en-US" sz="1950" dirty="0">
                <a:solidFill>
                  <a:srgbClr val="384653"/>
                </a:solidFill>
                <a:latin typeface="GE SS Two Light" pitchFamily="34" charset="0"/>
                <a:ea typeface="GE SS Two Light" pitchFamily="34" charset="-122"/>
                <a:cs typeface="GE SS Two Light" pitchFamily="34" charset="-120"/>
              </a:rPr>
              <a:t>إدارة السجلات الإدارية</a:t>
            </a:r>
            <a:endParaRPr lang="ar-SA" sz="1950" dirty="0"/>
          </a:p>
        </p:txBody>
      </p:sp>
      <p:sp>
        <p:nvSpPr>
          <p:cNvPr id="11" name="Text 9"/>
          <p:cNvSpPr/>
          <p:nvPr/>
        </p:nvSpPr>
        <p:spPr>
          <a:xfrm>
            <a:off x="6369188" y="5428555"/>
            <a:ext cx="4998813" cy="567531"/>
          </a:xfrm>
          <a:prstGeom prst="rect">
            <a:avLst/>
          </a:prstGeom>
          <a:noFill/>
          <a:ln/>
        </p:spPr>
        <p:txBody>
          <a:bodyPr wrap="square" lIns="0" tIns="0" rIns="0" bIns="0" rtlCol="0" anchor="t">
            <a:normAutofit/>
          </a:bodyPr>
          <a:lstStyle/>
          <a:p>
            <a:pPr marL="0" indent="0" algn="r" rtl="1">
              <a:lnSpc>
                <a:spcPct val="123000"/>
              </a:lnSpc>
              <a:buNone/>
            </a:pPr>
            <a:r>
              <a:rPr lang="ar-SA" altLang="en-US" sz="1500" dirty="0">
                <a:solidFill>
                  <a:srgbClr val="384653"/>
                </a:solidFill>
                <a:latin typeface="WinSoft Pro Medium" pitchFamily="34" charset="0"/>
                <a:ea typeface="WinSoft Pro Medium" pitchFamily="34" charset="-122"/>
                <a:cs typeface="WinSoft Pro Medium" pitchFamily="34" charset="-120"/>
              </a:rPr>
              <a:t>مهارات إدارة سجلات التسجيل والحضور والتقييم والموارد وفق الإجراءات المؤسسية.</a:t>
            </a:r>
            <a:endParaRPr lang="ar-SA" sz="1500" dirty="0"/>
          </a:p>
        </p:txBody>
      </p:sp>
      <p:sp>
        <p:nvSpPr>
          <p:cNvPr id="12" name="Shape 10"/>
          <p:cNvSpPr/>
          <p:nvPr/>
        </p:nvSpPr>
        <p:spPr>
          <a:xfrm>
            <a:off x="632008" y="4180780"/>
            <a:ext cx="5094656" cy="191790"/>
          </a:xfrm>
          <a:prstGeom prst="roundRect">
            <a:avLst>
              <a:gd name="adj" fmla="val 49999"/>
            </a:avLst>
          </a:prstGeom>
          <a:solidFill>
            <a:srgbClr val="00AEEF"/>
          </a:solidFill>
          <a:ln w="6350">
            <a:solidFill>
              <a:srgbClr val="0094D5"/>
            </a:solidFill>
            <a:prstDash val="solid"/>
          </a:ln>
        </p:spPr>
      </p:sp>
      <p:sp>
        <p:nvSpPr>
          <p:cNvPr id="13" name="Text 11"/>
          <p:cNvSpPr/>
          <p:nvPr/>
        </p:nvSpPr>
        <p:spPr>
          <a:xfrm>
            <a:off x="823693" y="4727476"/>
            <a:ext cx="4998912" cy="315516"/>
          </a:xfrm>
          <a:prstGeom prst="rect">
            <a:avLst/>
          </a:prstGeom>
          <a:noFill/>
          <a:ln/>
        </p:spPr>
        <p:txBody>
          <a:bodyPr wrap="none" lIns="0" tIns="0" rIns="0" bIns="0" rtlCol="0" anchor="t"/>
          <a:lstStyle/>
          <a:p>
            <a:pPr marL="0" indent="0" algn="r" rtl="1">
              <a:lnSpc>
                <a:spcPct val="104000"/>
              </a:lnSpc>
              <a:buNone/>
            </a:pPr>
            <a:r>
              <a:rPr lang="ar-SA" altLang="en-US" sz="1950" dirty="0">
                <a:solidFill>
                  <a:srgbClr val="384653"/>
                </a:solidFill>
                <a:latin typeface="GE SS Two Light" pitchFamily="34" charset="0"/>
                <a:ea typeface="GE SS Two Light" pitchFamily="34" charset="-122"/>
                <a:cs typeface="GE SS Two Light" pitchFamily="34" charset="-120"/>
              </a:rPr>
              <a:t>قيادة عملية التعلم</a:t>
            </a:r>
            <a:endParaRPr lang="ar-SA" sz="1950" dirty="0"/>
          </a:p>
        </p:txBody>
      </p:sp>
      <p:sp>
        <p:nvSpPr>
          <p:cNvPr id="14" name="Text 12"/>
          <p:cNvSpPr/>
          <p:nvPr/>
        </p:nvSpPr>
        <p:spPr>
          <a:xfrm>
            <a:off x="823693" y="5140821"/>
            <a:ext cx="4998912" cy="567531"/>
          </a:xfrm>
          <a:prstGeom prst="rect">
            <a:avLst/>
          </a:prstGeom>
          <a:noFill/>
          <a:ln/>
        </p:spPr>
        <p:txBody>
          <a:bodyPr wrap="square" lIns="0" tIns="0" rIns="0" bIns="0" rtlCol="0" anchor="t">
            <a:normAutofit/>
          </a:bodyPr>
          <a:lstStyle/>
          <a:p>
            <a:pPr marL="0" indent="0" algn="r" rtl="1">
              <a:lnSpc>
                <a:spcPct val="123000"/>
              </a:lnSpc>
              <a:buNone/>
            </a:pPr>
            <a:r>
              <a:rPr lang="ar-SA" altLang="en-US" sz="1500" dirty="0">
                <a:solidFill>
                  <a:srgbClr val="384653"/>
                </a:solidFill>
                <a:latin typeface="WinSoft Pro Medium" pitchFamily="34" charset="0"/>
                <a:ea typeface="WinSoft Pro Medium" pitchFamily="34" charset="-122"/>
                <a:cs typeface="WinSoft Pro Medium" pitchFamily="34" charset="-120"/>
              </a:rPr>
              <a:t>وضع القواعد التنظيمية، والإشراف النشط، وتحفيز المتدربين، وإدارة المشكلات السلوكية بفاعلية.</a:t>
            </a:r>
            <a:endParaRPr lang="ar-SA" sz="1500" dirty="0"/>
          </a:p>
        </p:txBody>
      </p:sp>
      <p:sp>
        <p:nvSpPr>
          <p:cNvPr id="15" name="Shape 13"/>
          <p:cNvSpPr/>
          <p:nvPr/>
        </p:nvSpPr>
        <p:spPr>
          <a:xfrm>
            <a:off x="10984332" y="1914823"/>
            <a:ext cx="575454" cy="575469"/>
          </a:xfrm>
          <a:prstGeom prst="ellipse">
            <a:avLst/>
          </a:prstGeom>
          <a:solidFill>
            <a:srgbClr val="00AEEF"/>
          </a:solidFill>
          <a:ln w="6350">
            <a:solidFill>
              <a:srgbClr val="0094D5"/>
            </a:solidFill>
            <a:prstDash val="solid"/>
          </a:ln>
        </p:spPr>
      </p:sp>
      <p:pic>
        <p:nvPicPr>
          <p:cNvPr id="16"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128196" y="2058690"/>
            <a:ext cx="287727" cy="287734"/>
          </a:xfrm>
          <a:prstGeom prst="rect">
            <a:avLst/>
          </a:prstGeom>
        </p:spPr>
      </p:pic>
      <p:sp>
        <p:nvSpPr>
          <p:cNvPr id="17" name="Shape 14"/>
          <p:cNvSpPr/>
          <p:nvPr/>
        </p:nvSpPr>
        <p:spPr>
          <a:xfrm>
            <a:off x="5438937" y="1627088"/>
            <a:ext cx="575454" cy="575469"/>
          </a:xfrm>
          <a:prstGeom prst="ellipse">
            <a:avLst/>
          </a:prstGeom>
          <a:solidFill>
            <a:srgbClr val="00AEEF"/>
          </a:solidFill>
          <a:ln w="6350">
            <a:solidFill>
              <a:srgbClr val="0094D5"/>
            </a:solidFill>
            <a:prstDash val="solid"/>
          </a:ln>
        </p:spPr>
      </p:sp>
      <p:pic>
        <p:nvPicPr>
          <p:cNvPr id="18"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582800" y="1770955"/>
            <a:ext cx="287727" cy="287734"/>
          </a:xfrm>
          <a:prstGeom prst="rect">
            <a:avLst/>
          </a:prstGeom>
        </p:spPr>
      </p:pic>
      <p:sp>
        <p:nvSpPr>
          <p:cNvPr id="19" name="Shape 15"/>
          <p:cNvSpPr/>
          <p:nvPr/>
        </p:nvSpPr>
        <p:spPr>
          <a:xfrm>
            <a:off x="10984332" y="4276725"/>
            <a:ext cx="575454" cy="575469"/>
          </a:xfrm>
          <a:prstGeom prst="ellipse">
            <a:avLst/>
          </a:prstGeom>
          <a:solidFill>
            <a:srgbClr val="00AEEF"/>
          </a:solidFill>
          <a:ln w="6350">
            <a:solidFill>
              <a:srgbClr val="0094D5"/>
            </a:solidFill>
            <a:prstDash val="solid"/>
          </a:ln>
        </p:spPr>
      </p:sp>
      <p:pic>
        <p:nvPicPr>
          <p:cNvPr id="20"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1128196" y="4420592"/>
            <a:ext cx="287727" cy="287734"/>
          </a:xfrm>
          <a:prstGeom prst="rect">
            <a:avLst/>
          </a:prstGeom>
        </p:spPr>
      </p:pic>
      <p:sp>
        <p:nvSpPr>
          <p:cNvPr id="21" name="Shape 16"/>
          <p:cNvSpPr/>
          <p:nvPr/>
        </p:nvSpPr>
        <p:spPr>
          <a:xfrm>
            <a:off x="5438937" y="3988991"/>
            <a:ext cx="575454" cy="575469"/>
          </a:xfrm>
          <a:prstGeom prst="ellipse">
            <a:avLst/>
          </a:prstGeom>
          <a:solidFill>
            <a:srgbClr val="00AEEF"/>
          </a:solidFill>
          <a:ln w="6350">
            <a:solidFill>
              <a:srgbClr val="0094D5"/>
            </a:solidFill>
            <a:prstDash val="solid"/>
          </a:ln>
        </p:spPr>
      </p:sp>
      <p:pic>
        <p:nvPicPr>
          <p:cNvPr id="22"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582800" y="4132858"/>
            <a:ext cx="287727" cy="287734"/>
          </a:xfrm>
          <a:prstGeom prst="rect">
            <a:avLst/>
          </a:prstGeom>
        </p:spPr>
      </p:pic>
    </p:spTree>
    <p:extLst>
      <p:ext uri="{BB962C8B-B14F-4D97-AF65-F5344CB8AC3E}">
        <p14:creationId xmlns:p14="http://schemas.microsoft.com/office/powerpoint/2010/main" val="1979988288"/>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1411486"/>
            <a:ext cx="10927878" cy="742355"/>
          </a:xfrm>
          <a:prstGeom prst="rect">
            <a:avLst/>
          </a:prstGeom>
          <a:noFill/>
          <a:ln/>
        </p:spPr>
        <p:txBody>
          <a:bodyPr wrap="none" lIns="0" tIns="0" rIns="0" bIns="0" rtlCol="0" anchor="t"/>
          <a:lstStyle/>
          <a:p>
            <a:pPr marL="0" indent="0" algn="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التسهيلات التدريبية وضمان الجودة</a:t>
            </a:r>
            <a:endParaRPr lang="ar-SA" sz="4650" dirty="0"/>
          </a:p>
        </p:txBody>
      </p:sp>
      <p:sp>
        <p:nvSpPr>
          <p:cNvPr id="3" name="Text 1"/>
          <p:cNvSpPr/>
          <p:nvPr/>
        </p:nvSpPr>
        <p:spPr>
          <a:xfrm>
            <a:off x="631908" y="2717998"/>
            <a:ext cx="5188614" cy="742355"/>
          </a:xfrm>
          <a:prstGeom prst="rect">
            <a:avLst/>
          </a:prstGeom>
          <a:noFill/>
          <a:ln/>
        </p:spPr>
        <p:txBody>
          <a:bodyPr wrap="square" lIns="0" tIns="0" rIns="0" bIns="0" rtlCol="0" anchor="t">
            <a:normAutofit/>
          </a:bodyPr>
          <a:lstStyle/>
          <a:p>
            <a:pPr marL="0" indent="0" algn="r" rtl="1">
              <a:lnSpc>
                <a:spcPct val="104000"/>
              </a:lnSpc>
              <a:buNone/>
            </a:pPr>
            <a:r>
              <a:rPr lang="ar-SA" altLang="en-US" sz="2300" dirty="0">
                <a:solidFill>
                  <a:srgbClr val="2E3C4E"/>
                </a:solidFill>
                <a:latin typeface="GE SS Two Light" pitchFamily="34" charset="0"/>
                <a:ea typeface="GE SS Two Light" pitchFamily="34" charset="-122"/>
                <a:cs typeface="GE SS Two Light" pitchFamily="34" charset="-120"/>
              </a:rPr>
              <a:t>لذلك فإن تطوير مهارات المدربين في هذا المجال يسهم في:</a:t>
            </a:r>
            <a:endParaRPr lang="ar-SA" sz="2300" dirty="0"/>
          </a:p>
        </p:txBody>
      </p:sp>
      <p:sp>
        <p:nvSpPr>
          <p:cNvPr id="4" name="Text 2"/>
          <p:cNvSpPr/>
          <p:nvPr/>
        </p:nvSpPr>
        <p:spPr>
          <a:xfrm>
            <a:off x="631908" y="3685977"/>
            <a:ext cx="5188614" cy="1681559"/>
          </a:xfrm>
          <a:prstGeom prst="rect">
            <a:avLst/>
          </a:prstGeom>
          <a:noFill/>
          <a:ln/>
        </p:spPr>
        <p:txBody>
          <a:bodyPr wrap="square" lIns="0" tIns="0" rIns="90274" bIns="0" rtlCol="0" anchor="t">
            <a:normAutofit/>
          </a:bodyPr>
          <a:lstStyle/>
          <a:p>
            <a:pPr marL="355600" indent="-355600" algn="r" rtl="1">
              <a:lnSpc>
                <a:spcPct val="133000"/>
              </a:lnSpc>
              <a:buSzPct val="100000"/>
              <a:buChar char="•"/>
            </a:pPr>
            <a:r>
              <a:rPr lang="ar-SA" altLang="en-US" sz="1750" dirty="0">
                <a:solidFill>
                  <a:srgbClr val="384653"/>
                </a:solidFill>
                <a:latin typeface="WinSoft Pro Medium" pitchFamily="34" charset="0"/>
                <a:ea typeface="WinSoft Pro Medium" pitchFamily="34" charset="-122"/>
                <a:cs typeface="WinSoft Pro Medium" pitchFamily="34" charset="-120"/>
              </a:rPr>
              <a:t>تحسين جودة التدريب ورفع كفاءة مخرجاته.</a:t>
            </a:r>
            <a:endParaRPr lang="ar-SA" sz="1750" dirty="0"/>
          </a:p>
          <a:p>
            <a:pPr marL="355600" indent="-355600" algn="r" rtl="1">
              <a:lnSpc>
                <a:spcPct val="133000"/>
              </a:lnSpc>
              <a:buSzPct val="100000"/>
              <a:buChar char="•"/>
            </a:pPr>
            <a:r>
              <a:rPr lang="ar-SA" altLang="en-US" sz="1750" dirty="0">
                <a:solidFill>
                  <a:srgbClr val="384653"/>
                </a:solidFill>
                <a:latin typeface="WinSoft Pro Medium" pitchFamily="34" charset="0"/>
                <a:ea typeface="WinSoft Pro Medium" pitchFamily="34" charset="-122"/>
                <a:cs typeface="WinSoft Pro Medium" pitchFamily="34" charset="-120"/>
              </a:rPr>
              <a:t>تعزيز مشاركة المتدربين وانخراطهم في التعلم.</a:t>
            </a:r>
            <a:endParaRPr lang="ar-SA" sz="1750" dirty="0"/>
          </a:p>
          <a:p>
            <a:pPr marL="355600" indent="-355600" algn="r" rtl="1">
              <a:lnSpc>
                <a:spcPct val="133000"/>
              </a:lnSpc>
              <a:buSzPct val="100000"/>
              <a:buChar char="•"/>
            </a:pPr>
            <a:r>
              <a:rPr lang="ar-SA" altLang="en-US" sz="1750" dirty="0">
                <a:solidFill>
                  <a:srgbClr val="384653"/>
                </a:solidFill>
                <a:latin typeface="WinSoft Pro Medium" pitchFamily="34" charset="0"/>
                <a:ea typeface="WinSoft Pro Medium" pitchFamily="34" charset="-122"/>
                <a:cs typeface="WinSoft Pro Medium" pitchFamily="34" charset="-120"/>
              </a:rPr>
              <a:t>تحقيق الاستخدام الأمثل للمعدات والتسهيلات.</a:t>
            </a:r>
            <a:endParaRPr lang="ar-SA" sz="1750" dirty="0"/>
          </a:p>
          <a:p>
            <a:pPr marL="355600" indent="-355600" algn="r" rtl="1">
              <a:lnSpc>
                <a:spcPct val="133000"/>
              </a:lnSpc>
              <a:buSzPct val="100000"/>
              <a:buChar char="•"/>
            </a:pPr>
            <a:r>
              <a:rPr lang="ar-SA" altLang="en-US" sz="1750" dirty="0">
                <a:solidFill>
                  <a:srgbClr val="384653"/>
                </a:solidFill>
                <a:latin typeface="WinSoft Pro Medium" pitchFamily="34" charset="0"/>
                <a:ea typeface="WinSoft Pro Medium" pitchFamily="34" charset="-122"/>
                <a:cs typeface="WinSoft Pro Medium" pitchFamily="34" charset="-120"/>
              </a:rPr>
              <a:t>إعداد كوادر مهنية مؤهلة لتلبية متطلبات سوق العمل.</a:t>
            </a:r>
            <a:endParaRPr lang="ar-SA" sz="1750" dirty="0"/>
          </a:p>
        </p:txBody>
      </p:sp>
      <p:sp>
        <p:nvSpPr>
          <p:cNvPr id="5" name="Shape 3"/>
          <p:cNvSpPr/>
          <p:nvPr/>
        </p:nvSpPr>
        <p:spPr>
          <a:xfrm>
            <a:off x="6215006" y="2492375"/>
            <a:ext cx="5513646" cy="2954139"/>
          </a:xfrm>
          <a:prstGeom prst="roundRect">
            <a:avLst>
              <a:gd name="adj" fmla="val 18335"/>
            </a:avLst>
          </a:prstGeom>
          <a:solidFill>
            <a:srgbClr val="75BAE6"/>
          </a:solidFill>
          <a:ln/>
        </p:spPr>
      </p:sp>
      <p:sp>
        <p:nvSpPr>
          <p:cNvPr id="6" name="Text 4"/>
          <p:cNvSpPr/>
          <p:nvPr/>
        </p:nvSpPr>
        <p:spPr>
          <a:xfrm>
            <a:off x="6440624" y="2717998"/>
            <a:ext cx="5062411"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2E3C4E"/>
                </a:solidFill>
                <a:latin typeface="GE SS Two Light" pitchFamily="34" charset="0"/>
                <a:ea typeface="GE SS Two Light" pitchFamily="34" charset="-122"/>
                <a:cs typeface="GE SS Two Light" pitchFamily="34" charset="-120"/>
              </a:rPr>
              <a:t>ارتباط التسهيلات بالجودة</a:t>
            </a:r>
            <a:endParaRPr lang="ar-SA" sz="2300" dirty="0"/>
          </a:p>
        </p:txBody>
      </p:sp>
      <p:sp>
        <p:nvSpPr>
          <p:cNvPr id="7" name="Text 5"/>
          <p:cNvSpPr/>
          <p:nvPr/>
        </p:nvSpPr>
        <p:spPr>
          <a:xfrm>
            <a:off x="6440624" y="3314799"/>
            <a:ext cx="5062411" cy="1083469"/>
          </a:xfrm>
          <a:prstGeom prst="rect">
            <a:avLst/>
          </a:prstGeom>
          <a:noFill/>
          <a:ln/>
        </p:spPr>
        <p:txBody>
          <a:bodyPr wrap="square" lIns="0" tIns="0" rIns="0" bIns="0" rtlCol="0" anchor="t">
            <a:normAutofit/>
          </a:bodyPr>
          <a:lstStyle/>
          <a:p>
            <a:pPr marL="0" indent="0" algn="r" rtl="1">
              <a:lnSpc>
                <a:spcPct val="133000"/>
              </a:lnSpc>
              <a:buNone/>
            </a:pPr>
            <a:r>
              <a:rPr lang="ar-SA" altLang="en-US" sz="1750" dirty="0">
                <a:solidFill>
                  <a:srgbClr val="000000"/>
                </a:solidFill>
                <a:latin typeface="WinSoft Pro Medium" pitchFamily="34" charset="0"/>
                <a:ea typeface="WinSoft Pro Medium" pitchFamily="34" charset="-122"/>
                <a:cs typeface="WinSoft Pro Medium" pitchFamily="34" charset="-120"/>
              </a:rPr>
              <a:t>تمثل التسهيلات التدريبية أحد العناصر الأساسية في منظومة الجودة في مؤسسات TVET، حيث ترتبط بشكل مباشر بمستوى الأداء التدريبي وسلامة المتدربين وكفاءة استخدام الموارد وتحقيق متطلبات الاعتماد.</a:t>
            </a:r>
            <a:endParaRPr lang="ar-SA" sz="1750" dirty="0"/>
          </a:p>
        </p:txBody>
      </p:sp>
    </p:spTree>
    <p:extLst>
      <p:ext uri="{BB962C8B-B14F-4D97-AF65-F5344CB8AC3E}">
        <p14:creationId xmlns:p14="http://schemas.microsoft.com/office/powerpoint/2010/main" val="872078318"/>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857448"/>
            <a:ext cx="10927878" cy="668040"/>
          </a:xfrm>
          <a:prstGeom prst="rect">
            <a:avLst/>
          </a:prstGeom>
          <a:noFill/>
          <a:ln/>
        </p:spPr>
        <p:txBody>
          <a:bodyPr wrap="none" lIns="0" tIns="0" rIns="0" bIns="0" rtlCol="0" anchor="t"/>
          <a:lstStyle/>
          <a:p>
            <a:pPr marL="0" indent="0" algn="r" rtl="1">
              <a:lnSpc>
                <a:spcPct val="104000"/>
              </a:lnSpc>
              <a:buNone/>
            </a:pPr>
            <a:r>
              <a:rPr lang="ar-SA" altLang="en-US" sz="4200" dirty="0">
                <a:solidFill>
                  <a:srgbClr val="2E3C4E"/>
                </a:solidFill>
                <a:latin typeface="GE SS Two Light" pitchFamily="34" charset="0"/>
                <a:ea typeface="GE SS Two Light" pitchFamily="34" charset="-122"/>
                <a:cs typeface="GE SS Two Light" pitchFamily="34" charset="-120"/>
              </a:rPr>
              <a:t>ما يُتوقع منك بعد إتمام الوحدة</a:t>
            </a:r>
            <a:endParaRPr lang="ar-SA" sz="4200" dirty="0"/>
          </a:p>
        </p:txBody>
      </p:sp>
      <p:sp>
        <p:nvSpPr>
          <p:cNvPr id="3" name="Shape 1"/>
          <p:cNvSpPr/>
          <p:nvPr/>
        </p:nvSpPr>
        <p:spPr>
          <a:xfrm>
            <a:off x="6187226" y="1891010"/>
            <a:ext cx="5372561" cy="1963341"/>
          </a:xfrm>
          <a:prstGeom prst="roundRect">
            <a:avLst>
              <a:gd name="adj" fmla="val 15518"/>
            </a:avLst>
          </a:prstGeom>
          <a:solidFill>
            <a:srgbClr val="00AEEF"/>
          </a:solidFill>
          <a:ln w="6350">
            <a:solidFill>
              <a:srgbClr val="00AEEF"/>
            </a:solidFill>
            <a:prstDash val="solid"/>
          </a:ln>
        </p:spPr>
      </p:sp>
      <p:sp>
        <p:nvSpPr>
          <p:cNvPr id="4" name="Shape 2"/>
          <p:cNvSpPr/>
          <p:nvPr/>
        </p:nvSpPr>
        <p:spPr>
          <a:xfrm>
            <a:off x="10741054" y="2100461"/>
            <a:ext cx="609287" cy="609302"/>
          </a:xfrm>
          <a:prstGeom prst="ellipse">
            <a:avLst/>
          </a:prstGeom>
          <a:solidFill>
            <a:srgbClr val="00AEEF"/>
          </a:solidFill>
          <a:ln/>
        </p:spPr>
      </p:sp>
      <p:pic>
        <p:nvPicPr>
          <p:cNvPr id="5"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573478" y="2121043"/>
            <a:ext cx="609287" cy="609300"/>
          </a:xfrm>
          <a:prstGeom prst="rect">
            <a:avLst/>
          </a:prstGeom>
        </p:spPr>
      </p:pic>
      <p:sp>
        <p:nvSpPr>
          <p:cNvPr id="6" name="Text 3"/>
          <p:cNvSpPr/>
          <p:nvPr/>
        </p:nvSpPr>
        <p:spPr>
          <a:xfrm>
            <a:off x="6396671" y="2892524"/>
            <a:ext cx="4953670" cy="334070"/>
          </a:xfrm>
          <a:prstGeom prst="rect">
            <a:avLst/>
          </a:prstGeom>
          <a:noFill/>
          <a:ln/>
        </p:spPr>
        <p:txBody>
          <a:bodyPr wrap="none" lIns="0" tIns="0" rIns="0" bIns="0" rtlCol="0" anchor="t"/>
          <a:lstStyle/>
          <a:p>
            <a:pPr marL="0" indent="0" algn="r" rtl="1">
              <a:lnSpc>
                <a:spcPct val="104000"/>
              </a:lnSpc>
              <a:buNone/>
            </a:pPr>
            <a:r>
              <a:rPr lang="ar-SA" altLang="en-US" sz="2100" dirty="0">
                <a:solidFill>
                  <a:schemeClr val="bg1"/>
                </a:solidFill>
                <a:latin typeface="GE SS Two Light" pitchFamily="34" charset="0"/>
                <a:ea typeface="GE SS Two Light" pitchFamily="34" charset="-122"/>
                <a:cs typeface="GE SS Two Light" pitchFamily="34" charset="-120"/>
              </a:rPr>
              <a:t>تصميم بيئات تدريبية فعالة</a:t>
            </a:r>
            <a:endParaRPr lang="ar-SA" sz="2100" dirty="0">
              <a:solidFill>
                <a:schemeClr val="bg1"/>
              </a:solidFill>
            </a:endParaRPr>
          </a:p>
        </p:txBody>
      </p:sp>
      <p:sp>
        <p:nvSpPr>
          <p:cNvPr id="7" name="Text 4"/>
          <p:cNvSpPr/>
          <p:nvPr/>
        </p:nvSpPr>
        <p:spPr>
          <a:xfrm>
            <a:off x="6396671" y="3336230"/>
            <a:ext cx="4953670" cy="308670"/>
          </a:xfrm>
          <a:prstGeom prst="rect">
            <a:avLst/>
          </a:prstGeom>
          <a:noFill/>
          <a:ln/>
        </p:spPr>
        <p:txBody>
          <a:bodyPr wrap="none" lIns="0" tIns="0" rIns="0" bIns="0" rtlCol="0" anchor="t"/>
          <a:lstStyle/>
          <a:p>
            <a:pPr marL="0" indent="0" algn="r" rtl="1">
              <a:lnSpc>
                <a:spcPct val="127000"/>
              </a:lnSpc>
              <a:buNone/>
            </a:pPr>
            <a:r>
              <a:rPr lang="ar-SA" altLang="en-US" sz="1550" dirty="0">
                <a:solidFill>
                  <a:schemeClr val="bg1"/>
                </a:solidFill>
                <a:latin typeface="WinSoft Pro Medium" pitchFamily="34" charset="0"/>
                <a:ea typeface="WinSoft Pro Medium" pitchFamily="34" charset="-122"/>
                <a:cs typeface="WinSoft Pro Medium" pitchFamily="34" charset="-120"/>
              </a:rPr>
              <a:t>تطبيق معايير السلامة والكفاءة في تصميم الورش والقاعات.</a:t>
            </a:r>
            <a:endParaRPr lang="ar-SA" sz="1550" dirty="0">
              <a:solidFill>
                <a:schemeClr val="bg1"/>
              </a:solidFill>
            </a:endParaRPr>
          </a:p>
        </p:txBody>
      </p:sp>
      <p:sp>
        <p:nvSpPr>
          <p:cNvPr id="8" name="Shape 5"/>
          <p:cNvSpPr/>
          <p:nvPr/>
        </p:nvSpPr>
        <p:spPr>
          <a:xfrm>
            <a:off x="631908" y="1891010"/>
            <a:ext cx="5372561" cy="1963341"/>
          </a:xfrm>
          <a:prstGeom prst="roundRect">
            <a:avLst>
              <a:gd name="adj" fmla="val 15518"/>
            </a:avLst>
          </a:prstGeom>
          <a:solidFill>
            <a:srgbClr val="00AEEF"/>
          </a:solidFill>
          <a:ln w="6350">
            <a:solidFill>
              <a:srgbClr val="00AEEF"/>
            </a:solidFill>
            <a:prstDash val="solid"/>
          </a:ln>
        </p:spPr>
      </p:sp>
      <p:sp>
        <p:nvSpPr>
          <p:cNvPr id="9" name="Shape 6"/>
          <p:cNvSpPr/>
          <p:nvPr/>
        </p:nvSpPr>
        <p:spPr>
          <a:xfrm>
            <a:off x="5185737" y="2100461"/>
            <a:ext cx="609287" cy="609302"/>
          </a:xfrm>
          <a:prstGeom prst="ellipse">
            <a:avLst/>
          </a:prstGeom>
          <a:solidFill>
            <a:srgbClr val="00AEEF"/>
          </a:solidFill>
          <a:ln/>
        </p:spPr>
      </p:sp>
      <p:pic>
        <p:nvPicPr>
          <p:cNvPr id="10"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076203" y="2170119"/>
            <a:ext cx="551246" cy="551258"/>
          </a:xfrm>
          <a:prstGeom prst="rect">
            <a:avLst/>
          </a:prstGeom>
        </p:spPr>
      </p:pic>
      <p:sp>
        <p:nvSpPr>
          <p:cNvPr id="11" name="Text 7"/>
          <p:cNvSpPr/>
          <p:nvPr/>
        </p:nvSpPr>
        <p:spPr>
          <a:xfrm>
            <a:off x="841354" y="2892524"/>
            <a:ext cx="4953670" cy="334070"/>
          </a:xfrm>
          <a:prstGeom prst="rect">
            <a:avLst/>
          </a:prstGeom>
          <a:noFill/>
          <a:ln/>
        </p:spPr>
        <p:txBody>
          <a:bodyPr wrap="none" lIns="0" tIns="0" rIns="0" bIns="0" rtlCol="0" anchor="t"/>
          <a:lstStyle/>
          <a:p>
            <a:pPr marL="0" indent="0" algn="r" rtl="1">
              <a:lnSpc>
                <a:spcPct val="104000"/>
              </a:lnSpc>
              <a:buNone/>
            </a:pPr>
            <a:r>
              <a:rPr lang="ar-SA" altLang="en-US" sz="2100" dirty="0">
                <a:solidFill>
                  <a:schemeClr val="bg1"/>
                </a:solidFill>
                <a:latin typeface="GE SS Two Light" pitchFamily="34" charset="0"/>
                <a:ea typeface="GE SS Two Light" pitchFamily="34" charset="-122"/>
                <a:cs typeface="GE SS Two Light" pitchFamily="34" charset="-120"/>
              </a:rPr>
              <a:t>تجهيز الموارد والتسهيلات</a:t>
            </a:r>
            <a:endParaRPr lang="ar-SA" sz="2100" dirty="0">
              <a:solidFill>
                <a:schemeClr val="bg1"/>
              </a:solidFill>
            </a:endParaRPr>
          </a:p>
        </p:txBody>
      </p:sp>
      <p:sp>
        <p:nvSpPr>
          <p:cNvPr id="12" name="Text 8"/>
          <p:cNvSpPr/>
          <p:nvPr/>
        </p:nvSpPr>
        <p:spPr>
          <a:xfrm>
            <a:off x="841354" y="3336230"/>
            <a:ext cx="4953670" cy="308670"/>
          </a:xfrm>
          <a:prstGeom prst="rect">
            <a:avLst/>
          </a:prstGeom>
          <a:noFill/>
          <a:ln/>
        </p:spPr>
        <p:txBody>
          <a:bodyPr wrap="none" lIns="0" tIns="0" rIns="0" bIns="0" rtlCol="0" anchor="t"/>
          <a:lstStyle/>
          <a:p>
            <a:pPr marL="0" indent="0" algn="r" rtl="1">
              <a:lnSpc>
                <a:spcPct val="127000"/>
              </a:lnSpc>
              <a:buNone/>
            </a:pPr>
            <a:r>
              <a:rPr lang="ar-SA" altLang="en-US" sz="1550" dirty="0">
                <a:solidFill>
                  <a:schemeClr val="bg1"/>
                </a:solidFill>
                <a:latin typeface="WinSoft Pro Medium" pitchFamily="34" charset="0"/>
                <a:ea typeface="WinSoft Pro Medium" pitchFamily="34" charset="-122"/>
                <a:cs typeface="WinSoft Pro Medium" pitchFamily="34" charset="-120"/>
              </a:rPr>
              <a:t>إعداد قوائم التدقيق والتحقق من جاهزية التسهيلات قبل التدريب.</a:t>
            </a:r>
            <a:endParaRPr lang="ar-SA" sz="1550" dirty="0">
              <a:solidFill>
                <a:schemeClr val="bg1"/>
              </a:solidFill>
            </a:endParaRPr>
          </a:p>
        </p:txBody>
      </p:sp>
      <p:sp>
        <p:nvSpPr>
          <p:cNvPr id="13" name="Shape 9"/>
          <p:cNvSpPr/>
          <p:nvPr/>
        </p:nvSpPr>
        <p:spPr>
          <a:xfrm>
            <a:off x="6187226" y="4037112"/>
            <a:ext cx="5372561" cy="1963341"/>
          </a:xfrm>
          <a:prstGeom prst="roundRect">
            <a:avLst>
              <a:gd name="adj" fmla="val 15518"/>
            </a:avLst>
          </a:prstGeom>
          <a:solidFill>
            <a:srgbClr val="00AEEF"/>
          </a:solidFill>
          <a:ln w="6350">
            <a:solidFill>
              <a:srgbClr val="00AEEF"/>
            </a:solidFill>
            <a:prstDash val="solid"/>
          </a:ln>
        </p:spPr>
      </p:sp>
      <p:sp>
        <p:nvSpPr>
          <p:cNvPr id="14" name="Shape 10"/>
          <p:cNvSpPr/>
          <p:nvPr/>
        </p:nvSpPr>
        <p:spPr>
          <a:xfrm>
            <a:off x="10741054" y="4246563"/>
            <a:ext cx="609287" cy="609302"/>
          </a:xfrm>
          <a:prstGeom prst="ellipse">
            <a:avLst/>
          </a:prstGeom>
          <a:solidFill>
            <a:srgbClr val="00AEEF"/>
          </a:solidFill>
          <a:ln/>
        </p:spPr>
      </p:sp>
      <p:pic>
        <p:nvPicPr>
          <p:cNvPr id="15"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573478" y="4231291"/>
            <a:ext cx="609287" cy="609300"/>
          </a:xfrm>
          <a:prstGeom prst="rect">
            <a:avLst/>
          </a:prstGeom>
        </p:spPr>
      </p:pic>
      <p:sp>
        <p:nvSpPr>
          <p:cNvPr id="16" name="Text 11"/>
          <p:cNvSpPr/>
          <p:nvPr/>
        </p:nvSpPr>
        <p:spPr>
          <a:xfrm>
            <a:off x="6396671" y="5038626"/>
            <a:ext cx="4953670" cy="334070"/>
          </a:xfrm>
          <a:prstGeom prst="rect">
            <a:avLst/>
          </a:prstGeom>
          <a:noFill/>
          <a:ln/>
        </p:spPr>
        <p:txBody>
          <a:bodyPr wrap="none" lIns="0" tIns="0" rIns="0" bIns="0" rtlCol="0" anchor="t"/>
          <a:lstStyle/>
          <a:p>
            <a:pPr marL="0" indent="0" algn="r" rtl="1">
              <a:lnSpc>
                <a:spcPct val="104000"/>
              </a:lnSpc>
              <a:buNone/>
            </a:pPr>
            <a:r>
              <a:rPr lang="ar-SA" altLang="en-US" sz="2100" dirty="0">
                <a:solidFill>
                  <a:schemeClr val="bg1"/>
                </a:solidFill>
                <a:latin typeface="GE SS Two Light" pitchFamily="34" charset="0"/>
                <a:ea typeface="GE SS Two Light" pitchFamily="34" charset="-122"/>
                <a:cs typeface="GE SS Two Light" pitchFamily="34" charset="-120"/>
              </a:rPr>
              <a:t>تنظيم السجلات والإجراءات</a:t>
            </a:r>
            <a:endParaRPr lang="ar-SA" sz="2100" dirty="0">
              <a:solidFill>
                <a:schemeClr val="bg1"/>
              </a:solidFill>
            </a:endParaRPr>
          </a:p>
        </p:txBody>
      </p:sp>
      <p:sp>
        <p:nvSpPr>
          <p:cNvPr id="17" name="Text 12"/>
          <p:cNvSpPr/>
          <p:nvPr/>
        </p:nvSpPr>
        <p:spPr>
          <a:xfrm>
            <a:off x="6396671" y="5482332"/>
            <a:ext cx="4953670" cy="308670"/>
          </a:xfrm>
          <a:prstGeom prst="rect">
            <a:avLst/>
          </a:prstGeom>
          <a:noFill/>
          <a:ln/>
        </p:spPr>
        <p:txBody>
          <a:bodyPr wrap="none" lIns="0" tIns="0" rIns="0" bIns="0" rtlCol="0" anchor="t"/>
          <a:lstStyle/>
          <a:p>
            <a:pPr marL="0" indent="0" algn="r" rtl="1">
              <a:lnSpc>
                <a:spcPct val="127000"/>
              </a:lnSpc>
              <a:buNone/>
            </a:pPr>
            <a:r>
              <a:rPr lang="ar-SA" altLang="en-US" sz="1550" dirty="0">
                <a:solidFill>
                  <a:schemeClr val="bg1"/>
                </a:solidFill>
                <a:latin typeface="WinSoft Pro Medium" pitchFamily="34" charset="0"/>
                <a:ea typeface="WinSoft Pro Medium" pitchFamily="34" charset="-122"/>
                <a:cs typeface="WinSoft Pro Medium" pitchFamily="34" charset="-120"/>
              </a:rPr>
              <a:t>إدارة جميع السجلات الإدارية والتدريبية بدقة وكفاءة.</a:t>
            </a:r>
            <a:endParaRPr lang="ar-SA" sz="1550" dirty="0">
              <a:solidFill>
                <a:schemeClr val="bg1"/>
              </a:solidFill>
            </a:endParaRPr>
          </a:p>
        </p:txBody>
      </p:sp>
      <p:sp>
        <p:nvSpPr>
          <p:cNvPr id="18" name="Shape 13"/>
          <p:cNvSpPr/>
          <p:nvPr/>
        </p:nvSpPr>
        <p:spPr>
          <a:xfrm>
            <a:off x="631908" y="4037112"/>
            <a:ext cx="5372561" cy="1963341"/>
          </a:xfrm>
          <a:prstGeom prst="roundRect">
            <a:avLst>
              <a:gd name="adj" fmla="val 15518"/>
            </a:avLst>
          </a:prstGeom>
          <a:solidFill>
            <a:srgbClr val="00AEEF"/>
          </a:solidFill>
          <a:ln w="6350">
            <a:solidFill>
              <a:srgbClr val="00AEEF"/>
            </a:solidFill>
            <a:prstDash val="solid"/>
          </a:ln>
        </p:spPr>
      </p:sp>
      <p:sp>
        <p:nvSpPr>
          <p:cNvPr id="19" name="Shape 14"/>
          <p:cNvSpPr/>
          <p:nvPr/>
        </p:nvSpPr>
        <p:spPr>
          <a:xfrm>
            <a:off x="5185737" y="4246563"/>
            <a:ext cx="609287" cy="609302"/>
          </a:xfrm>
          <a:prstGeom prst="ellipse">
            <a:avLst/>
          </a:prstGeom>
          <a:solidFill>
            <a:srgbClr val="00AEEF"/>
          </a:solidFill>
          <a:ln/>
        </p:spPr>
      </p:sp>
      <p:pic>
        <p:nvPicPr>
          <p:cNvPr id="20"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072735" y="4276895"/>
            <a:ext cx="554713" cy="554725"/>
          </a:xfrm>
          <a:prstGeom prst="rect">
            <a:avLst/>
          </a:prstGeom>
        </p:spPr>
      </p:pic>
      <p:sp>
        <p:nvSpPr>
          <p:cNvPr id="21" name="Text 15"/>
          <p:cNvSpPr/>
          <p:nvPr/>
        </p:nvSpPr>
        <p:spPr>
          <a:xfrm>
            <a:off x="841354" y="5038626"/>
            <a:ext cx="4953670" cy="334070"/>
          </a:xfrm>
          <a:prstGeom prst="rect">
            <a:avLst/>
          </a:prstGeom>
          <a:noFill/>
          <a:ln/>
        </p:spPr>
        <p:txBody>
          <a:bodyPr wrap="none" lIns="0" tIns="0" rIns="0" bIns="0" rtlCol="0" anchor="t"/>
          <a:lstStyle/>
          <a:p>
            <a:pPr marL="0" indent="0" algn="r" rtl="1">
              <a:lnSpc>
                <a:spcPct val="104000"/>
              </a:lnSpc>
              <a:buNone/>
            </a:pPr>
            <a:r>
              <a:rPr lang="ar-SA" altLang="en-US" sz="2100" dirty="0">
                <a:solidFill>
                  <a:schemeClr val="bg1"/>
                </a:solidFill>
                <a:latin typeface="GE SS Two Light" pitchFamily="34" charset="0"/>
                <a:ea typeface="GE SS Two Light" pitchFamily="34" charset="-122"/>
                <a:cs typeface="GE SS Two Light" pitchFamily="34" charset="-120"/>
              </a:rPr>
              <a:t>قيادة التعلم بفاعلية</a:t>
            </a:r>
            <a:endParaRPr lang="ar-SA" sz="2100" dirty="0">
              <a:solidFill>
                <a:schemeClr val="bg1"/>
              </a:solidFill>
            </a:endParaRPr>
          </a:p>
        </p:txBody>
      </p:sp>
      <p:sp>
        <p:nvSpPr>
          <p:cNvPr id="22" name="Text 16"/>
          <p:cNvSpPr/>
          <p:nvPr/>
        </p:nvSpPr>
        <p:spPr>
          <a:xfrm>
            <a:off x="841354" y="5482332"/>
            <a:ext cx="4953670" cy="308670"/>
          </a:xfrm>
          <a:prstGeom prst="rect">
            <a:avLst/>
          </a:prstGeom>
          <a:noFill/>
          <a:ln/>
        </p:spPr>
        <p:txBody>
          <a:bodyPr wrap="none" lIns="0" tIns="0" rIns="0" bIns="0" rtlCol="0" anchor="t"/>
          <a:lstStyle/>
          <a:p>
            <a:pPr marL="0" indent="0" algn="r" rtl="1">
              <a:lnSpc>
                <a:spcPct val="127000"/>
              </a:lnSpc>
              <a:buNone/>
            </a:pPr>
            <a:r>
              <a:rPr lang="ar-SA" altLang="en-US" sz="1550" dirty="0">
                <a:solidFill>
                  <a:schemeClr val="bg1"/>
                </a:solidFill>
                <a:latin typeface="WinSoft Pro Medium" pitchFamily="34" charset="0"/>
                <a:ea typeface="WinSoft Pro Medium" pitchFamily="34" charset="-122"/>
                <a:cs typeface="WinSoft Pro Medium" pitchFamily="34" charset="-120"/>
              </a:rPr>
              <a:t>تطبيق أفضل الممارسات المهنية والمعايير الدولية في إدارة القاعات والورش.</a:t>
            </a:r>
            <a:endParaRPr lang="ar-SA" sz="1550" dirty="0">
              <a:solidFill>
                <a:schemeClr val="bg1"/>
              </a:solidFill>
            </a:endParaRPr>
          </a:p>
        </p:txBody>
      </p:sp>
    </p:spTree>
    <p:extLst>
      <p:ext uri="{BB962C8B-B14F-4D97-AF65-F5344CB8AC3E}">
        <p14:creationId xmlns:p14="http://schemas.microsoft.com/office/powerpoint/2010/main" val="3051394278"/>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0" y="0"/>
            <a:ext cx="4800480" cy="6858000"/>
          </a:xfrm>
          <a:custGeom>
            <a:avLst/>
            <a:gdLst/>
            <a:ahLst/>
            <a:cxnLst/>
            <a:rect l="0" t="0" r="100000" b="100000"/>
            <a:pathLst>
              <a:path w="100000" h="100000">
                <a:moveTo>
                  <a:pt x="0" y="0"/>
                </a:moveTo>
                <a:lnTo>
                  <a:pt x="90530" y="100"/>
                </a:lnTo>
                <a:lnTo>
                  <a:pt x="93070" y="6350"/>
                </a:lnTo>
                <a:lnTo>
                  <a:pt x="94920" y="12210"/>
                </a:lnTo>
                <a:lnTo>
                  <a:pt x="96680" y="19820"/>
                </a:lnTo>
                <a:lnTo>
                  <a:pt x="97560" y="25880"/>
                </a:lnTo>
                <a:lnTo>
                  <a:pt x="97950" y="30960"/>
                </a:lnTo>
                <a:lnTo>
                  <a:pt x="97950" y="39060"/>
                </a:lnTo>
                <a:lnTo>
                  <a:pt x="97270" y="46480"/>
                </a:lnTo>
                <a:lnTo>
                  <a:pt x="96190" y="52640"/>
                </a:lnTo>
                <a:lnTo>
                  <a:pt x="94730" y="58500"/>
                </a:lnTo>
                <a:lnTo>
                  <a:pt x="92480" y="65230"/>
                </a:lnTo>
                <a:lnTo>
                  <a:pt x="89550" y="72070"/>
                </a:lnTo>
                <a:lnTo>
                  <a:pt x="86820" y="77340"/>
                </a:lnTo>
                <a:lnTo>
                  <a:pt x="83500" y="82810"/>
                </a:lnTo>
                <a:lnTo>
                  <a:pt x="79200" y="88870"/>
                </a:lnTo>
                <a:lnTo>
                  <a:pt x="75880" y="92770"/>
                </a:lnTo>
                <a:lnTo>
                  <a:pt x="75880" y="92970"/>
                </a:lnTo>
                <a:lnTo>
                  <a:pt x="74510" y="94340"/>
                </a:lnTo>
                <a:lnTo>
                  <a:pt x="74510" y="94530"/>
                </a:lnTo>
                <a:lnTo>
                  <a:pt x="69240" y="100000"/>
                </a:lnTo>
                <a:lnTo>
                  <a:pt x="0" y="100000"/>
                </a:lnTo>
                <a:close/>
              </a:path>
            </a:pathLst>
          </a:custGeom>
        </p:spPr>
      </p:pic>
      <p:pic>
        <p:nvPicPr>
          <p:cNvPr id="3" name="Image 1" descr="preencoded.png"/>
          <p:cNvPicPr>
            <a:picLocks noChangeAspect="1"/>
          </p:cNvPicPr>
          <p:nvPr/>
        </p:nvPicPr>
        <p:blipFill>
          <a:blip r:embed="rId4"/>
          <a:stretch>
            <a:fillRect/>
          </a:stretch>
        </p:blipFill>
        <p:spPr>
          <a:xfrm>
            <a:off x="112809" y="821234"/>
            <a:ext cx="3476935" cy="5215533"/>
          </a:xfrm>
          <a:prstGeom prst="rect">
            <a:avLst/>
          </a:prstGeom>
        </p:spPr>
      </p:pic>
      <p:sp>
        <p:nvSpPr>
          <p:cNvPr id="4" name="Text 0"/>
          <p:cNvSpPr/>
          <p:nvPr/>
        </p:nvSpPr>
        <p:spPr>
          <a:xfrm>
            <a:off x="5203794" y="1424186"/>
            <a:ext cx="6355993" cy="742355"/>
          </a:xfrm>
          <a:prstGeom prst="rect">
            <a:avLst/>
          </a:prstGeom>
          <a:noFill/>
          <a:ln/>
        </p:spPr>
        <p:txBody>
          <a:bodyPr wrap="none" lIns="0" tIns="0" rIns="0" bIns="0" rtlCol="0" anchor="t"/>
          <a:lstStyle/>
          <a:p>
            <a:pPr marL="0" indent="0" algn="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رسالة ختامية</a:t>
            </a:r>
            <a:endParaRPr lang="ar-SA" sz="4650" dirty="0"/>
          </a:p>
        </p:txBody>
      </p:sp>
      <p:sp>
        <p:nvSpPr>
          <p:cNvPr id="5" name="Text 1"/>
          <p:cNvSpPr/>
          <p:nvPr/>
        </p:nvSpPr>
        <p:spPr>
          <a:xfrm>
            <a:off x="5203794" y="2758976"/>
            <a:ext cx="6017467" cy="1083469"/>
          </a:xfrm>
          <a:prstGeom prst="rect">
            <a:avLst/>
          </a:prstGeom>
          <a:noFill/>
          <a:ln/>
        </p:spPr>
        <p:txBody>
          <a:bodyPr wrap="square" lIns="0" tIns="0" rIns="0" bIns="0" rtlCol="0" anchor="t">
            <a:normAutofit/>
          </a:bodyPr>
          <a:lstStyle/>
          <a:p>
            <a:pPr marL="0" indent="0" algn="just"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تمنى أن تكون هذه الوحدة قد أسهمت في تعزيز معارفكم ومهاراتكم المهنية، وأن تشكل أساساً متيناً لتطوير ممارساتكم التدريبية وتحسين جودة البرامج التدريبية التي تشرفون عليها مستقبلاً.</a:t>
            </a:r>
            <a:endParaRPr lang="ar-SA" sz="1750" dirty="0"/>
          </a:p>
        </p:txBody>
      </p:sp>
      <p:sp>
        <p:nvSpPr>
          <p:cNvPr id="6" name="Shape 2"/>
          <p:cNvSpPr/>
          <p:nvPr/>
        </p:nvSpPr>
        <p:spPr>
          <a:xfrm>
            <a:off x="11534387" y="2505075"/>
            <a:ext cx="25399" cy="1591270"/>
          </a:xfrm>
          <a:prstGeom prst="roundRect">
            <a:avLst>
              <a:gd name="adj" fmla="val 50001"/>
            </a:avLst>
          </a:prstGeom>
          <a:solidFill>
            <a:srgbClr val="75BAE6"/>
          </a:solidFill>
          <a:ln/>
        </p:spPr>
      </p:sp>
      <p:sp>
        <p:nvSpPr>
          <p:cNvPr id="7" name="Text 3"/>
          <p:cNvSpPr/>
          <p:nvPr/>
        </p:nvSpPr>
        <p:spPr>
          <a:xfrm>
            <a:off x="5203794" y="4350246"/>
            <a:ext cx="6355993" cy="1083469"/>
          </a:xfrm>
          <a:prstGeom prst="rect">
            <a:avLst/>
          </a:prstGeom>
          <a:noFill/>
          <a:ln/>
        </p:spPr>
        <p:txBody>
          <a:bodyPr wrap="square" lIns="0" tIns="0" rIns="0" bIns="0" rtlCol="0" anchor="t">
            <a:normAutofit/>
          </a:bodyPr>
          <a:lstStyle/>
          <a:p>
            <a:pPr marL="0" indent="0" algn="just"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إن تطبيق المعارف والمهارات المكتسبة في هذه الوحدة يسهم في توفير بيئة تعلم مهنية تتسم بالأمان والكفاءة والجودة، وتساعد المتدربين على اكتساب المهارات العملية المطلوبة في بيئة تحاكي واقع العمل الحقيقي.</a:t>
            </a:r>
            <a:endParaRPr lang="ar-SA" sz="1750" dirty="0"/>
          </a:p>
        </p:txBody>
      </p:sp>
    </p:spTree>
    <p:extLst>
      <p:ext uri="{BB962C8B-B14F-4D97-AF65-F5344CB8AC3E}">
        <p14:creationId xmlns:p14="http://schemas.microsoft.com/office/powerpoint/2010/main" val="3414044635"/>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7391215" y="0"/>
            <a:ext cx="4800480" cy="6858000"/>
          </a:xfrm>
          <a:custGeom>
            <a:avLst/>
            <a:gdLst/>
            <a:ahLst/>
            <a:cxnLst/>
            <a:rect l="0" t="0" r="100000" b="100000"/>
            <a:pathLst>
              <a:path w="100000" h="100000">
                <a:moveTo>
                  <a:pt x="9570" y="0"/>
                </a:moveTo>
                <a:lnTo>
                  <a:pt x="100000" y="0"/>
                </a:lnTo>
                <a:lnTo>
                  <a:pt x="100000" y="100000"/>
                </a:lnTo>
                <a:lnTo>
                  <a:pt x="30760" y="100000"/>
                </a:lnTo>
                <a:lnTo>
                  <a:pt x="26370" y="95510"/>
                </a:lnTo>
                <a:lnTo>
                  <a:pt x="26370" y="95310"/>
                </a:lnTo>
                <a:lnTo>
                  <a:pt x="25490" y="94530"/>
                </a:lnTo>
                <a:lnTo>
                  <a:pt x="25490" y="94340"/>
                </a:lnTo>
                <a:lnTo>
                  <a:pt x="22660" y="91210"/>
                </a:lnTo>
                <a:lnTo>
                  <a:pt x="18360" y="85550"/>
                </a:lnTo>
                <a:lnTo>
                  <a:pt x="15140" y="80660"/>
                </a:lnTo>
                <a:lnTo>
                  <a:pt x="11910" y="75000"/>
                </a:lnTo>
                <a:lnTo>
                  <a:pt x="9280" y="69530"/>
                </a:lnTo>
                <a:lnTo>
                  <a:pt x="6840" y="63380"/>
                </a:lnTo>
                <a:lnTo>
                  <a:pt x="4790" y="56740"/>
                </a:lnTo>
                <a:lnTo>
                  <a:pt x="3320" y="50200"/>
                </a:lnTo>
                <a:lnTo>
                  <a:pt x="2440" y="44140"/>
                </a:lnTo>
                <a:lnTo>
                  <a:pt x="2050" y="39060"/>
                </a:lnTo>
                <a:lnTo>
                  <a:pt x="2050" y="30860"/>
                </a:lnTo>
                <a:lnTo>
                  <a:pt x="2540" y="25000"/>
                </a:lnTo>
                <a:lnTo>
                  <a:pt x="3320" y="19820"/>
                </a:lnTo>
                <a:lnTo>
                  <a:pt x="4880" y="12890"/>
                </a:lnTo>
                <a:lnTo>
                  <a:pt x="6930" y="6350"/>
                </a:lnTo>
                <a:close/>
              </a:path>
            </a:pathLst>
          </a:custGeom>
        </p:spPr>
      </p:pic>
      <p:pic>
        <p:nvPicPr>
          <p:cNvPr id="3" name="Image 1" descr="preencoded.png"/>
          <p:cNvPicPr>
            <a:picLocks noChangeAspect="1"/>
          </p:cNvPicPr>
          <p:nvPr/>
        </p:nvPicPr>
        <p:blipFill>
          <a:blip r:embed="rId4"/>
          <a:stretch>
            <a:fillRect/>
          </a:stretch>
        </p:blipFill>
        <p:spPr>
          <a:xfrm>
            <a:off x="8595105" y="807641"/>
            <a:ext cx="3494992" cy="5242719"/>
          </a:xfrm>
          <a:prstGeom prst="rect">
            <a:avLst/>
          </a:prstGeom>
        </p:spPr>
      </p:pic>
      <p:sp>
        <p:nvSpPr>
          <p:cNvPr id="4" name="Text 0"/>
          <p:cNvSpPr/>
          <p:nvPr/>
        </p:nvSpPr>
        <p:spPr>
          <a:xfrm>
            <a:off x="631908" y="687586"/>
            <a:ext cx="6355993" cy="1336080"/>
          </a:xfrm>
          <a:prstGeom prst="rect">
            <a:avLst/>
          </a:prstGeom>
          <a:noFill/>
          <a:ln/>
        </p:spPr>
        <p:txBody>
          <a:bodyPr wrap="square" lIns="0" tIns="0" rIns="0" bIns="0" rtlCol="0" anchor="t">
            <a:normAutofit/>
          </a:bodyPr>
          <a:lstStyle/>
          <a:p>
            <a:pPr marL="0" indent="0" algn="r" rtl="1">
              <a:lnSpc>
                <a:spcPct val="104000"/>
              </a:lnSpc>
              <a:buNone/>
            </a:pPr>
            <a:r>
              <a:rPr lang="ar-SA" altLang="en-US" sz="4200" dirty="0">
                <a:solidFill>
                  <a:srgbClr val="2E3C4E"/>
                </a:solidFill>
                <a:latin typeface="GE SS Two Light" pitchFamily="34" charset="0"/>
                <a:ea typeface="GE SS Two Light" pitchFamily="34" charset="-122"/>
                <a:cs typeface="GE SS Two Light" pitchFamily="34" charset="-120"/>
              </a:rPr>
              <a:t>نتمنى لك تجربة تعلم ممتعة ومثمرة</a:t>
            </a:r>
            <a:endParaRPr lang="ar-SA" sz="4200" dirty="0"/>
          </a:p>
        </p:txBody>
      </p:sp>
      <p:sp>
        <p:nvSpPr>
          <p:cNvPr id="5" name="Shape 1"/>
          <p:cNvSpPr/>
          <p:nvPr/>
        </p:nvSpPr>
        <p:spPr>
          <a:xfrm>
            <a:off x="631908" y="2297807"/>
            <a:ext cx="6355993" cy="2638524"/>
          </a:xfrm>
          <a:prstGeom prst="roundRect">
            <a:avLst>
              <a:gd name="adj" fmla="val 11547"/>
            </a:avLst>
          </a:prstGeom>
          <a:solidFill>
            <a:srgbClr val="00AEEF"/>
          </a:solidFill>
          <a:ln w="6350">
            <a:solidFill>
              <a:srgbClr val="0094D5"/>
            </a:solidFill>
            <a:prstDash val="solid"/>
          </a:ln>
        </p:spPr>
      </p:sp>
      <p:sp>
        <p:nvSpPr>
          <p:cNvPr id="6" name="Shape 2"/>
          <p:cNvSpPr/>
          <p:nvPr/>
        </p:nvSpPr>
        <p:spPr>
          <a:xfrm>
            <a:off x="3809905" y="2304157"/>
            <a:ext cx="3171646" cy="1467247"/>
          </a:xfrm>
          <a:custGeom>
            <a:avLst/>
            <a:gdLst/>
            <a:ahLst/>
            <a:cxnLst/>
            <a:rect l="l" t="t" r="r" b="b"/>
            <a:pathLst>
              <a:path w="3171646" h="1467247">
                <a:moveTo>
                  <a:pt x="253895" y="0"/>
                </a:moveTo>
                <a:lnTo>
                  <a:pt x="3171646" y="0"/>
                </a:lnTo>
                <a:lnTo>
                  <a:pt x="3171646" y="1467247"/>
                </a:lnTo>
                <a:lnTo>
                  <a:pt x="0" y="1467247"/>
                </a:lnTo>
                <a:lnTo>
                  <a:pt x="0" y="253901"/>
                </a:lnTo>
                <a:arcTo wR="253895" hR="253901" stAng="10800000" swAng="5400000"/>
                <a:close/>
              </a:path>
            </a:pathLst>
          </a:custGeom>
          <a:solidFill>
            <a:srgbClr val="00AEEF"/>
          </a:solidFill>
          <a:ln/>
        </p:spPr>
      </p:sp>
      <p:sp>
        <p:nvSpPr>
          <p:cNvPr id="7" name="Text 3"/>
          <p:cNvSpPr/>
          <p:nvPr/>
        </p:nvSpPr>
        <p:spPr>
          <a:xfrm>
            <a:off x="4013000" y="2507258"/>
            <a:ext cx="2765455" cy="334070"/>
          </a:xfrm>
          <a:prstGeom prst="rect">
            <a:avLst/>
          </a:prstGeom>
          <a:noFill/>
          <a:ln/>
        </p:spPr>
        <p:txBody>
          <a:bodyPr wrap="none" lIns="0" tIns="0" rIns="0" bIns="0" rtlCol="0" anchor="t"/>
          <a:lstStyle/>
          <a:p>
            <a:pPr marL="0" indent="0" algn="r" rtl="1">
              <a:lnSpc>
                <a:spcPct val="104000"/>
              </a:lnSpc>
              <a:buNone/>
            </a:pPr>
            <a:r>
              <a:rPr lang="ar-SA" altLang="en-US" sz="2100" dirty="0">
                <a:solidFill>
                  <a:srgbClr val="000000"/>
                </a:solidFill>
                <a:latin typeface="GE SS Two Light" pitchFamily="34" charset="0"/>
                <a:ea typeface="GE SS Two Light" pitchFamily="34" charset="-122"/>
                <a:cs typeface="GE SS Two Light" pitchFamily="34" charset="-120"/>
              </a:rPr>
              <a:t>25 ساعة تدريبية</a:t>
            </a:r>
            <a:endParaRPr lang="ar-SA" sz="2100" dirty="0"/>
          </a:p>
        </p:txBody>
      </p:sp>
      <p:sp>
        <p:nvSpPr>
          <p:cNvPr id="8" name="Text 4"/>
          <p:cNvSpPr/>
          <p:nvPr/>
        </p:nvSpPr>
        <p:spPr>
          <a:xfrm>
            <a:off x="4013000" y="2950964"/>
            <a:ext cx="2765455" cy="308670"/>
          </a:xfrm>
          <a:prstGeom prst="rect">
            <a:avLst/>
          </a:prstGeom>
          <a:noFill/>
          <a:ln/>
        </p:spPr>
        <p:txBody>
          <a:bodyPr wrap="none" lIns="0" tIns="0" rIns="0" bIns="0" rtlCol="0" anchor="t"/>
          <a:lstStyle/>
          <a:p>
            <a:pPr marL="0" indent="0" algn="r" rtl="1">
              <a:lnSpc>
                <a:spcPct val="127000"/>
              </a:lnSpc>
              <a:buNone/>
            </a:pPr>
            <a:r>
              <a:rPr lang="ar-SA" altLang="en-US" sz="1550" dirty="0">
                <a:solidFill>
                  <a:srgbClr val="000000"/>
                </a:solidFill>
                <a:latin typeface="WinSoft Pro Medium" pitchFamily="34" charset="0"/>
                <a:ea typeface="WinSoft Pro Medium" pitchFamily="34" charset="-122"/>
                <a:cs typeface="WinSoft Pro Medium" pitchFamily="34" charset="-120"/>
              </a:rPr>
              <a:t>إجمالي زمن الوحدة.</a:t>
            </a:r>
            <a:endParaRPr lang="ar-SA" sz="1550" dirty="0"/>
          </a:p>
        </p:txBody>
      </p:sp>
      <p:sp>
        <p:nvSpPr>
          <p:cNvPr id="9" name="Shape 5"/>
          <p:cNvSpPr/>
          <p:nvPr/>
        </p:nvSpPr>
        <p:spPr>
          <a:xfrm>
            <a:off x="638258" y="2304157"/>
            <a:ext cx="3171646" cy="1467247"/>
          </a:xfrm>
          <a:custGeom>
            <a:avLst/>
            <a:gdLst/>
            <a:ahLst/>
            <a:cxnLst/>
            <a:rect l="l" t="t" r="r" b="b"/>
            <a:pathLst>
              <a:path w="3171646" h="1467247">
                <a:moveTo>
                  <a:pt x="0" y="0"/>
                </a:moveTo>
                <a:lnTo>
                  <a:pt x="2917752" y="0"/>
                </a:lnTo>
                <a:arcTo wR="253895" hR="253901" stAng="16200000" swAng="5400000"/>
                <a:lnTo>
                  <a:pt x="3171646" y="1467247"/>
                </a:lnTo>
                <a:lnTo>
                  <a:pt x="0" y="1467247"/>
                </a:lnTo>
                <a:lnTo>
                  <a:pt x="0" y="0"/>
                </a:lnTo>
                <a:close/>
              </a:path>
            </a:pathLst>
          </a:custGeom>
          <a:solidFill>
            <a:srgbClr val="00AEEF"/>
          </a:solidFill>
          <a:ln/>
        </p:spPr>
      </p:sp>
      <p:sp>
        <p:nvSpPr>
          <p:cNvPr id="10" name="Shape 6"/>
          <p:cNvSpPr/>
          <p:nvPr/>
        </p:nvSpPr>
        <p:spPr>
          <a:xfrm>
            <a:off x="638258" y="2304157"/>
            <a:ext cx="25399" cy="1467247"/>
          </a:xfrm>
          <a:prstGeom prst="roundRect">
            <a:avLst>
              <a:gd name="adj" fmla="val 50001"/>
            </a:avLst>
          </a:prstGeom>
          <a:solidFill>
            <a:srgbClr val="0094D5"/>
          </a:solidFill>
          <a:ln/>
        </p:spPr>
      </p:sp>
      <p:sp>
        <p:nvSpPr>
          <p:cNvPr id="11" name="Text 7"/>
          <p:cNvSpPr/>
          <p:nvPr/>
        </p:nvSpPr>
        <p:spPr>
          <a:xfrm>
            <a:off x="841354" y="2507258"/>
            <a:ext cx="2765455" cy="334070"/>
          </a:xfrm>
          <a:prstGeom prst="rect">
            <a:avLst/>
          </a:prstGeom>
          <a:noFill/>
          <a:ln/>
        </p:spPr>
        <p:txBody>
          <a:bodyPr wrap="none" lIns="0" tIns="0" rIns="0" bIns="0" rtlCol="0" anchor="t"/>
          <a:lstStyle/>
          <a:p>
            <a:pPr marL="0" indent="0" algn="r" rtl="1">
              <a:lnSpc>
                <a:spcPct val="104000"/>
              </a:lnSpc>
              <a:buNone/>
            </a:pPr>
            <a:r>
              <a:rPr lang="ar-SA" altLang="en-US" sz="2100" dirty="0">
                <a:solidFill>
                  <a:srgbClr val="000000"/>
                </a:solidFill>
                <a:latin typeface="GE SS Two Light" pitchFamily="34" charset="0"/>
                <a:ea typeface="GE SS Two Light" pitchFamily="34" charset="-122"/>
                <a:cs typeface="GE SS Two Light" pitchFamily="34" charset="-120"/>
              </a:rPr>
              <a:t>4 نتاجات تمكينية</a:t>
            </a:r>
            <a:endParaRPr lang="ar-SA" sz="2100" dirty="0"/>
          </a:p>
        </p:txBody>
      </p:sp>
      <p:sp>
        <p:nvSpPr>
          <p:cNvPr id="12" name="Text 8"/>
          <p:cNvSpPr/>
          <p:nvPr/>
        </p:nvSpPr>
        <p:spPr>
          <a:xfrm>
            <a:off x="841354" y="2950964"/>
            <a:ext cx="2765455" cy="617339"/>
          </a:xfrm>
          <a:prstGeom prst="rect">
            <a:avLst/>
          </a:prstGeom>
          <a:noFill/>
          <a:ln/>
        </p:spPr>
        <p:txBody>
          <a:bodyPr wrap="square" lIns="0" tIns="0" rIns="0" bIns="0" rtlCol="0" anchor="t">
            <a:normAutofit/>
          </a:bodyPr>
          <a:lstStyle/>
          <a:p>
            <a:pPr marL="0" indent="0" algn="r" rtl="1">
              <a:lnSpc>
                <a:spcPct val="127000"/>
              </a:lnSpc>
              <a:buNone/>
            </a:pPr>
            <a:r>
              <a:rPr lang="ar-SA" altLang="en-US" sz="1550" dirty="0">
                <a:solidFill>
                  <a:srgbClr val="000000"/>
                </a:solidFill>
                <a:latin typeface="WinSoft Pro Medium" pitchFamily="34" charset="0"/>
                <a:ea typeface="WinSoft Pro Medium" pitchFamily="34" charset="-122"/>
                <a:cs typeface="WinSoft Pro Medium" pitchFamily="34" charset="-120"/>
              </a:rPr>
              <a:t>تغطي جميع جوانب إدارة التسهيلات التدريبية.</a:t>
            </a:r>
            <a:endParaRPr lang="ar-SA" sz="1550" dirty="0"/>
          </a:p>
        </p:txBody>
      </p:sp>
      <p:sp>
        <p:nvSpPr>
          <p:cNvPr id="13" name="Shape 9"/>
          <p:cNvSpPr/>
          <p:nvPr/>
        </p:nvSpPr>
        <p:spPr>
          <a:xfrm>
            <a:off x="638258" y="3771404"/>
            <a:ext cx="6343293" cy="1158577"/>
          </a:xfrm>
          <a:custGeom>
            <a:avLst/>
            <a:gdLst/>
            <a:ahLst/>
            <a:cxnLst/>
            <a:rect l="l" t="t" r="r" b="b"/>
            <a:pathLst>
              <a:path w="6343293" h="1158577">
                <a:moveTo>
                  <a:pt x="0" y="0"/>
                </a:moveTo>
                <a:lnTo>
                  <a:pt x="6343293" y="0"/>
                </a:lnTo>
                <a:lnTo>
                  <a:pt x="6343293" y="904676"/>
                </a:lnTo>
                <a:arcTo wR="253895" hR="253901" stAng="0" swAng="5400000"/>
                <a:lnTo>
                  <a:pt x="253895" y="1158577"/>
                </a:lnTo>
                <a:arcTo wR="253895" hR="253901" stAng="5400000" swAng="5400000"/>
                <a:lnTo>
                  <a:pt x="0" y="0"/>
                </a:lnTo>
                <a:close/>
              </a:path>
            </a:pathLst>
          </a:custGeom>
          <a:solidFill>
            <a:srgbClr val="00AEEF"/>
          </a:solidFill>
          <a:ln/>
        </p:spPr>
      </p:sp>
      <p:sp>
        <p:nvSpPr>
          <p:cNvPr id="14" name="Shape 10"/>
          <p:cNvSpPr/>
          <p:nvPr/>
        </p:nvSpPr>
        <p:spPr>
          <a:xfrm>
            <a:off x="638258" y="3771404"/>
            <a:ext cx="6343293" cy="25400"/>
          </a:xfrm>
          <a:prstGeom prst="roundRect">
            <a:avLst>
              <a:gd name="adj" fmla="val 49999"/>
            </a:avLst>
          </a:prstGeom>
          <a:solidFill>
            <a:srgbClr val="0094D5"/>
          </a:solidFill>
          <a:ln/>
        </p:spPr>
      </p:sp>
      <p:sp>
        <p:nvSpPr>
          <p:cNvPr id="15" name="Text 11"/>
          <p:cNvSpPr/>
          <p:nvPr/>
        </p:nvSpPr>
        <p:spPr>
          <a:xfrm>
            <a:off x="841354" y="3974505"/>
            <a:ext cx="5937101" cy="334070"/>
          </a:xfrm>
          <a:prstGeom prst="rect">
            <a:avLst/>
          </a:prstGeom>
          <a:noFill/>
          <a:ln/>
        </p:spPr>
        <p:txBody>
          <a:bodyPr wrap="none" lIns="0" tIns="0" rIns="0" bIns="0" rtlCol="0" anchor="t"/>
          <a:lstStyle/>
          <a:p>
            <a:pPr marL="0" indent="0" algn="r" rtl="1">
              <a:lnSpc>
                <a:spcPct val="104000"/>
              </a:lnSpc>
              <a:buNone/>
            </a:pPr>
            <a:r>
              <a:rPr lang="ar-SA" altLang="en-US" sz="2100" dirty="0">
                <a:solidFill>
                  <a:srgbClr val="000000"/>
                </a:solidFill>
                <a:latin typeface="GE SS Two Light" pitchFamily="34" charset="0"/>
                <a:ea typeface="GE SS Two Light" pitchFamily="34" charset="-122"/>
                <a:cs typeface="GE SS Two Light" pitchFamily="34" charset="-120"/>
              </a:rPr>
              <a:t>12 نشاطاً تعليمياً</a:t>
            </a:r>
            <a:endParaRPr lang="ar-SA" sz="2100" dirty="0"/>
          </a:p>
        </p:txBody>
      </p:sp>
      <p:sp>
        <p:nvSpPr>
          <p:cNvPr id="16" name="Text 12"/>
          <p:cNvSpPr/>
          <p:nvPr/>
        </p:nvSpPr>
        <p:spPr>
          <a:xfrm>
            <a:off x="841354" y="4418211"/>
            <a:ext cx="5937101" cy="308670"/>
          </a:xfrm>
          <a:prstGeom prst="rect">
            <a:avLst/>
          </a:prstGeom>
          <a:noFill/>
          <a:ln/>
        </p:spPr>
        <p:txBody>
          <a:bodyPr wrap="none" lIns="0" tIns="0" rIns="0" bIns="0" rtlCol="0" anchor="t"/>
          <a:lstStyle/>
          <a:p>
            <a:pPr marL="0" indent="0" algn="r" rtl="1">
              <a:lnSpc>
                <a:spcPct val="127000"/>
              </a:lnSpc>
              <a:buNone/>
            </a:pPr>
            <a:r>
              <a:rPr lang="ar-SA" altLang="en-US" sz="1550" dirty="0">
                <a:solidFill>
                  <a:srgbClr val="000000"/>
                </a:solidFill>
                <a:latin typeface="WinSoft Pro Medium" pitchFamily="34" charset="0"/>
                <a:ea typeface="WinSoft Pro Medium" pitchFamily="34" charset="-122"/>
                <a:cs typeface="WinSoft Pro Medium" pitchFamily="34" charset="-120"/>
              </a:rPr>
              <a:t>متنوعة بين العملي والنظري والتعاوني.</a:t>
            </a:r>
            <a:endParaRPr lang="ar-SA" sz="1550" dirty="0"/>
          </a:p>
        </p:txBody>
      </p:sp>
      <p:sp>
        <p:nvSpPr>
          <p:cNvPr id="17" name="Text 13"/>
          <p:cNvSpPr/>
          <p:nvPr/>
        </p:nvSpPr>
        <p:spPr>
          <a:xfrm>
            <a:off x="631908" y="5347494"/>
            <a:ext cx="6051399" cy="617339"/>
          </a:xfrm>
          <a:prstGeom prst="rect">
            <a:avLst/>
          </a:prstGeom>
          <a:noFill/>
          <a:ln/>
        </p:spPr>
        <p:txBody>
          <a:bodyPr wrap="square" lIns="0" tIns="0" rIns="0" bIns="0" rtlCol="0" anchor="t">
            <a:normAutofit/>
          </a:bodyPr>
          <a:lstStyle/>
          <a:p>
            <a:pPr marL="0" indent="0" algn="r" rtl="1">
              <a:lnSpc>
                <a:spcPct val="127000"/>
              </a:lnSpc>
              <a:buNone/>
            </a:pPr>
            <a:r>
              <a:rPr lang="ar-SA" altLang="en-US" sz="1550" dirty="0">
                <a:solidFill>
                  <a:srgbClr val="384653"/>
                </a:solidFill>
                <a:latin typeface="WinSoft Pro Medium" pitchFamily="34" charset="0"/>
                <a:ea typeface="WinSoft Pro Medium" pitchFamily="34" charset="-122"/>
                <a:cs typeface="WinSoft Pro Medium" pitchFamily="34" charset="-120"/>
              </a:rPr>
              <a:t>جودة التدريب لا تعتمد فقط على المدرب أو المنهاج، بل تعتمد أيضاً على جودة البيئة التدريبية والتجهيزات وإدارة الموارد والتفاعل الإيجابي داخل قاعات التدريب والورش المهنية.</a:t>
            </a:r>
            <a:endParaRPr lang="ar-SA" sz="1550" dirty="0"/>
          </a:p>
        </p:txBody>
      </p:sp>
      <p:sp>
        <p:nvSpPr>
          <p:cNvPr id="18" name="Shape 14"/>
          <p:cNvSpPr/>
          <p:nvPr/>
        </p:nvSpPr>
        <p:spPr>
          <a:xfrm>
            <a:off x="6962502" y="5141912"/>
            <a:ext cx="25399" cy="1028502"/>
          </a:xfrm>
          <a:prstGeom prst="roundRect">
            <a:avLst>
              <a:gd name="adj" fmla="val 50001"/>
            </a:avLst>
          </a:prstGeom>
          <a:solidFill>
            <a:srgbClr val="75BAE6"/>
          </a:solidFill>
          <a:ln/>
        </p:spPr>
      </p:sp>
    </p:spTree>
    <p:extLst>
      <p:ext uri="{BB962C8B-B14F-4D97-AF65-F5344CB8AC3E}">
        <p14:creationId xmlns:p14="http://schemas.microsoft.com/office/powerpoint/2010/main" val="183592234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1493</TotalTime>
  <Words>10228</Words>
  <Application>Microsoft Office PowerPoint</Application>
  <PresentationFormat>Widescreen</PresentationFormat>
  <Paragraphs>1774</Paragraphs>
  <Slides>171</Slides>
  <Notes>170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171</vt:i4>
      </vt:variant>
    </vt:vector>
  </HeadingPairs>
  <TitlesOfParts>
    <vt:vector size="178" baseType="lpstr">
      <vt:lpstr>WinSoft Pro Medium</vt:lpstr>
      <vt:lpstr>Arial</vt:lpstr>
      <vt:lpstr>GE SS Two Light</vt:lpstr>
      <vt:lpstr>Myriad Headline</vt:lpstr>
      <vt:lpstr>Calibri</vt:lpstr>
      <vt:lpstr>Cambria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
  <cp:lastModifiedBy>Knowledge beam</cp:lastModifiedBy>
  <cp:revision>209</cp:revision>
  <dcterms:created xsi:type="dcterms:W3CDTF">2026-09-15T14:09:20Z</dcterms:created>
  <dcterms:modified xsi:type="dcterms:W3CDTF">2026-09-20T16:53:13Z</dcterms:modified>
</cp:coreProperties>
</file>